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2.xml" ContentType="application/vnd.openxmlformats-officedocument.presentationml.slide+xml"/>
  <Override PartName="/ppt/presentation.xml" ContentType="application/vnd.openxmlformats-officedocument.presentationml.presentation.main+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notesSlides/notesSlide12.xml" ContentType="application/vnd.openxmlformats-officedocument.presentationml.notesSlid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94.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5.xml" ContentType="application/vnd.openxmlformats-officedocument.theme+xml"/>
  <Override PartName="/ppt/commentAuthors.xml" ContentType="application/vnd.openxmlformats-officedocument.presentationml.commentAuthors+xml"/>
  <Override PartName="/ppt/theme/theme1.xml" ContentType="application/vnd.openxmlformats-officedocument.theme+xml"/>
  <Override PartName="/ppt/theme/theme6.xml" ContentType="application/vnd.openxmlformats-officedocument.theme+xml"/>
  <Override PartName="/ppt/theme/theme2.xml" ContentType="application/vnd.openxmlformats-officedocument.theme+xml"/>
  <Override PartName="/ppt/theme/theme7.xml" ContentType="application/vnd.openxmlformats-officedocument.theme+xml"/>
  <Override PartName="/ppt/theme/theme3.xml" ContentType="application/vnd.openxmlformats-officedocument.theme+xml"/>
  <Override PartName="/ppt/theme/theme8.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0.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9.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8.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5.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1.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563" r:id="rId2"/>
    <p:sldMasterId id="2147484617" r:id="rId3"/>
    <p:sldMasterId id="2147484716" r:id="rId4"/>
    <p:sldMasterId id="2147484735" r:id="rId5"/>
    <p:sldMasterId id="2147484755" r:id="rId6"/>
  </p:sldMasterIdLst>
  <p:notesMasterIdLst>
    <p:notesMasterId r:id="rId124"/>
  </p:notesMasterIdLst>
  <p:handoutMasterIdLst>
    <p:handoutMasterId r:id="rId125"/>
  </p:handoutMasterIdLst>
  <p:sldIdLst>
    <p:sldId id="2146847093" r:id="rId7"/>
    <p:sldId id="2462" r:id="rId8"/>
    <p:sldId id="2146846910" r:id="rId9"/>
    <p:sldId id="13407" r:id="rId10"/>
    <p:sldId id="2146846752" r:id="rId11"/>
    <p:sldId id="2147470480" r:id="rId12"/>
    <p:sldId id="2147470615" r:id="rId13"/>
    <p:sldId id="2147470624" r:id="rId14"/>
    <p:sldId id="2147470466" r:id="rId15"/>
    <p:sldId id="2147470635" r:id="rId16"/>
    <p:sldId id="2147470469" r:id="rId17"/>
    <p:sldId id="263" r:id="rId18"/>
    <p:sldId id="2147470636" r:id="rId19"/>
    <p:sldId id="2147470473" r:id="rId20"/>
    <p:sldId id="2147470474" r:id="rId21"/>
    <p:sldId id="2147470637" r:id="rId22"/>
    <p:sldId id="2147470638" r:id="rId23"/>
    <p:sldId id="2147470475" r:id="rId24"/>
    <p:sldId id="2147470607" r:id="rId25"/>
    <p:sldId id="2147470625" r:id="rId26"/>
    <p:sldId id="2147470581" r:id="rId27"/>
    <p:sldId id="2146846902" r:id="rId28"/>
    <p:sldId id="2146846892" r:id="rId29"/>
    <p:sldId id="2145706753" r:id="rId30"/>
    <p:sldId id="2135714812" r:id="rId31"/>
    <p:sldId id="2147470633" r:id="rId32"/>
    <p:sldId id="2141411038" r:id="rId33"/>
    <p:sldId id="2147470626" r:id="rId34"/>
    <p:sldId id="2147470580" r:id="rId35"/>
    <p:sldId id="2146846908" r:id="rId36"/>
    <p:sldId id="2135714822" r:id="rId37"/>
    <p:sldId id="2135714823" r:id="rId38"/>
    <p:sldId id="2135714824" r:id="rId39"/>
    <p:sldId id="2147470600" r:id="rId40"/>
    <p:sldId id="2147470601" r:id="rId41"/>
    <p:sldId id="2147470602" r:id="rId42"/>
    <p:sldId id="2147470603" r:id="rId43"/>
    <p:sldId id="2147470604" r:id="rId44"/>
    <p:sldId id="2147470605" r:id="rId45"/>
    <p:sldId id="2147470606" r:id="rId46"/>
    <p:sldId id="2147470608" r:id="rId47"/>
    <p:sldId id="2147470627" r:id="rId48"/>
    <p:sldId id="2147470556" r:id="rId49"/>
    <p:sldId id="2147470628" r:id="rId50"/>
    <p:sldId id="2147470574" r:id="rId51"/>
    <p:sldId id="2147470629" r:id="rId52"/>
    <p:sldId id="2147470555" r:id="rId53"/>
    <p:sldId id="2147470609" r:id="rId54"/>
    <p:sldId id="2147470610" r:id="rId55"/>
    <p:sldId id="2147470611" r:id="rId56"/>
    <p:sldId id="2147470612" r:id="rId57"/>
    <p:sldId id="2147470613" r:id="rId58"/>
    <p:sldId id="2147470614" r:id="rId59"/>
    <p:sldId id="2147470630" r:id="rId60"/>
    <p:sldId id="2147470554" r:id="rId61"/>
    <p:sldId id="2147470631" r:id="rId62"/>
    <p:sldId id="2147470557" r:id="rId63"/>
    <p:sldId id="2147470558" r:id="rId64"/>
    <p:sldId id="2147470559" r:id="rId65"/>
    <p:sldId id="2147470561" r:id="rId66"/>
    <p:sldId id="2147470560" r:id="rId67"/>
    <p:sldId id="2147470562" r:id="rId68"/>
    <p:sldId id="2147470563" r:id="rId69"/>
    <p:sldId id="2147470564" r:id="rId70"/>
    <p:sldId id="2147470565" r:id="rId71"/>
    <p:sldId id="2147470566" r:id="rId72"/>
    <p:sldId id="2147470567" r:id="rId73"/>
    <p:sldId id="2147470568" r:id="rId74"/>
    <p:sldId id="2147470570" r:id="rId75"/>
    <p:sldId id="2147470569" r:id="rId76"/>
    <p:sldId id="2147470571" r:id="rId77"/>
    <p:sldId id="2147470632" r:id="rId78"/>
    <p:sldId id="2146846879" r:id="rId79"/>
    <p:sldId id="2146846911" r:id="rId80"/>
    <p:sldId id="2146846912" r:id="rId81"/>
    <p:sldId id="2146847006" r:id="rId82"/>
    <p:sldId id="2146847007" r:id="rId83"/>
    <p:sldId id="2146846838" r:id="rId84"/>
    <p:sldId id="259" r:id="rId85"/>
    <p:sldId id="2146846817" r:id="rId86"/>
    <p:sldId id="2146846819" r:id="rId87"/>
    <p:sldId id="2146846818" r:id="rId88"/>
    <p:sldId id="2146846820" r:id="rId89"/>
    <p:sldId id="2146846821" r:id="rId90"/>
    <p:sldId id="2141411048" r:id="rId91"/>
    <p:sldId id="2141410966" r:id="rId92"/>
    <p:sldId id="2141410967" r:id="rId93"/>
    <p:sldId id="2146846765" r:id="rId94"/>
    <p:sldId id="2146846766" r:id="rId95"/>
    <p:sldId id="2146846767" r:id="rId96"/>
    <p:sldId id="2146846768" r:id="rId97"/>
    <p:sldId id="353" r:id="rId98"/>
    <p:sldId id="423" r:id="rId99"/>
    <p:sldId id="424" r:id="rId100"/>
    <p:sldId id="2146846760" r:id="rId101"/>
    <p:sldId id="2146846761" r:id="rId102"/>
    <p:sldId id="2146846762" r:id="rId103"/>
    <p:sldId id="420" r:id="rId104"/>
    <p:sldId id="296" r:id="rId105"/>
    <p:sldId id="2135714857" r:id="rId106"/>
    <p:sldId id="2135714861" r:id="rId107"/>
    <p:sldId id="2621" r:id="rId108"/>
    <p:sldId id="2146846763" r:id="rId109"/>
    <p:sldId id="2146846764" r:id="rId110"/>
    <p:sldId id="2145706720" r:id="rId111"/>
    <p:sldId id="2141411461" r:id="rId112"/>
    <p:sldId id="421" r:id="rId113"/>
    <p:sldId id="2135714851" r:id="rId114"/>
    <p:sldId id="2135714848" r:id="rId115"/>
    <p:sldId id="2135714849" r:id="rId116"/>
    <p:sldId id="2135715020" r:id="rId117"/>
    <p:sldId id="279" r:id="rId118"/>
    <p:sldId id="2135714850" r:id="rId119"/>
    <p:sldId id="2135714852" r:id="rId120"/>
    <p:sldId id="2135714854" r:id="rId121"/>
    <p:sldId id="2135714853" r:id="rId122"/>
    <p:sldId id="13635" r:id="rId123"/>
  </p:sldIdLst>
  <p:sldSz cx="12192000" cy="6858000"/>
  <p:notesSz cx="7772400" cy="10058400"/>
  <p:custDataLst>
    <p:tags r:id="rId12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3333CD"/>
    <a:srgbClr val="3332FF"/>
    <a:srgbClr val="062060"/>
    <a:srgbClr val="1474A8"/>
    <a:srgbClr val="EB8107"/>
    <a:srgbClr val="0B447C"/>
    <a:srgbClr val="B50637"/>
    <a:srgbClr val="F8F8F8"/>
    <a:srgbClr val="0023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17" autoAdjust="0"/>
    <p:restoredTop sz="94635" autoAdjust="0"/>
  </p:normalViewPr>
  <p:slideViewPr>
    <p:cSldViewPr>
      <p:cViewPr varScale="1">
        <p:scale>
          <a:sx n="105" d="100"/>
          <a:sy n="105" d="100"/>
        </p:scale>
        <p:origin x="208" y="192"/>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51" d="100"/>
        <a:sy n="151"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customXml" Target="../customXml/item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notesMaster" Target="notesMasters/notesMaster1.xml"/><Relationship Id="rId129" Type="http://schemas.openxmlformats.org/officeDocument/2006/relationships/viewProps" Target="view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theme" Target="theme/theme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customXml" Target="../customXml/item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commentAuthors" Target="commentAuthors.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3/3/22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654289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7263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7462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3907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53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644661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4477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2765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010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105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644661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399812" rtl="0" eaLnBrk="1" fontAlgn="auto" latinLnBrk="0" hangingPunct="1">
              <a:lnSpc>
                <a:spcPct val="100000"/>
              </a:lnSpc>
              <a:spcBef>
                <a:spcPts val="0"/>
              </a:spcBef>
              <a:spcAft>
                <a:spcPts val="0"/>
              </a:spcAft>
              <a:buClrTx/>
              <a:buSzTx/>
              <a:buFontTx/>
              <a:buNone/>
              <a:tabLst/>
              <a:defRPr/>
            </a:pPr>
            <a:fld id="{EC5B51BD-1D89-43E3-8DB1-E646D57C48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399812"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962519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p:cNvSpPr>
          <p:nvPr>
            <p:ph type="sldImg"/>
          </p:nvPr>
        </p:nvSpPr>
        <p:spPr>
          <a:xfrm>
            <a:off x="823913" y="1006475"/>
            <a:ext cx="6121400" cy="3444875"/>
          </a:xfrm>
        </p:spPr>
      </p:sp>
      <p:sp>
        <p:nvSpPr>
          <p:cNvPr id="77826"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30122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p:cNvSpPr>
          <p:nvPr>
            <p:ph type="sldImg"/>
          </p:nvPr>
        </p:nvSpPr>
        <p:spPr>
          <a:xfrm>
            <a:off x="823913" y="1006475"/>
            <a:ext cx="6121400" cy="3444875"/>
          </a:xfrm>
        </p:spPr>
      </p:sp>
      <p:sp>
        <p:nvSpPr>
          <p:cNvPr id="77826"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5522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1284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6649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956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6791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140750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4163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831254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8804"/>
            <a:ext cx="10515600" cy="4348163"/>
          </a:xfrm>
          <a:prstGeom prst="rect">
            <a:avLst/>
          </a:prstGeom>
        </p:spPr>
        <p:txBody>
          <a:bodyPr/>
          <a:lstStyle>
            <a:lvl1pPr>
              <a:buClr>
                <a:srgbClr val="7F358F"/>
              </a:buClr>
              <a:defRPr>
                <a:solidFill>
                  <a:schemeClr val="tx1"/>
                </a:solidFill>
              </a:defRPr>
            </a:lvl1pPr>
            <a:lvl2pPr>
              <a:buClr>
                <a:srgbClr val="7F358F"/>
              </a:buClr>
              <a:defRPr>
                <a:solidFill>
                  <a:schemeClr val="tx1"/>
                </a:solidFill>
              </a:defRPr>
            </a:lvl2pPr>
            <a:lvl3pPr>
              <a:buClr>
                <a:srgbClr val="7F358F"/>
              </a:buClr>
              <a:defRPr>
                <a:solidFill>
                  <a:schemeClr val="tx1"/>
                </a:solidFill>
              </a:defRPr>
            </a:lvl3pPr>
            <a:lvl4pPr>
              <a:buClr>
                <a:srgbClr val="7F358F"/>
              </a:buClr>
              <a:defRPr>
                <a:solidFill>
                  <a:schemeClr val="tx1"/>
                </a:solidFill>
              </a:defRPr>
            </a:lvl4pPr>
            <a:lvl5pPr>
              <a:buClr>
                <a:srgbClr val="7F358F"/>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7BFDD0E2-6CB1-432A-9358-86D9565BDBC4}" type="datetime1">
              <a:rPr kumimoji="0" lang="en-US" sz="24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3/3/22</a:t>
            </a:fld>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ABA51E9-B33F-9D48-8D99-5D122A0A7D32}" type="slidenum">
              <a:rPr kumimoji="0" lang="en-US" sz="24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Title 1"/>
          <p:cNvSpPr>
            <a:spLocks noGrp="1"/>
          </p:cNvSpPr>
          <p:nvPr>
            <p:ph type="ctrTitle"/>
          </p:nvPr>
        </p:nvSpPr>
        <p:spPr>
          <a:xfrm>
            <a:off x="0" y="135512"/>
            <a:ext cx="12192000" cy="1000275"/>
          </a:xfrm>
          <a:prstGeom prst="rect">
            <a:avLst/>
          </a:prstGeom>
        </p:spPr>
        <p:txBody>
          <a:bodyPr anchor="b"/>
          <a:lstStyle>
            <a:lvl1pPr algn="ctr">
              <a:defRPr sz="3375">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46357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391" y="2854325"/>
            <a:ext cx="9999339"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392" y="4257675"/>
            <a:ext cx="10001526"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9" name="Rectangle 8"/>
          <p:cNvSpPr/>
          <p:nvPr userDrawn="1"/>
        </p:nvSpPr>
        <p:spPr>
          <a:xfrm>
            <a:off x="973392" y="672465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6"/>
          <p:cNvSpPr>
            <a:spLocks noChangeAspect="1" noEditPoints="1"/>
          </p:cNvSpPr>
          <p:nvPr userDrawn="1"/>
        </p:nvSpPr>
        <p:spPr bwMode="auto">
          <a:xfrm>
            <a:off x="541479" y="536575"/>
            <a:ext cx="838364"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Tree>
    <p:extLst>
      <p:ext uri="{BB962C8B-B14F-4D97-AF65-F5344CB8AC3E}">
        <p14:creationId xmlns:p14="http://schemas.microsoft.com/office/powerpoint/2010/main" val="8531344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_with full bleed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391" y="2854325"/>
            <a:ext cx="9999339"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262" y="4257675"/>
            <a:ext cx="10001655" cy="685800"/>
          </a:xfrm>
        </p:spPr>
        <p:txBody>
          <a:bodyPr lIns="0" tIns="45720" rIns="0">
            <a:noAutofit/>
          </a:bodyPr>
          <a:lstStyle>
            <a:lvl1pPr marL="0" indent="0" algn="l">
              <a:lnSpc>
                <a:spcPct val="80000"/>
              </a:lnSpc>
              <a:spcBef>
                <a:spcPts val="0"/>
              </a:spcBef>
              <a:buNone/>
              <a:defRPr sz="2400" b="0" cap="all" baseline="0">
                <a:solidFill>
                  <a:schemeClr val="tx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8" name="Freeform 6"/>
          <p:cNvSpPr>
            <a:spLocks noChangeAspect="1" noEditPoints="1"/>
          </p:cNvSpPr>
          <p:nvPr userDrawn="1"/>
        </p:nvSpPr>
        <p:spPr bwMode="auto">
          <a:xfrm>
            <a:off x="541479" y="536575"/>
            <a:ext cx="838364"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Tree>
    <p:extLst>
      <p:ext uri="{BB962C8B-B14F-4D97-AF65-F5344CB8AC3E}">
        <p14:creationId xmlns:p14="http://schemas.microsoft.com/office/powerpoint/2010/main" val="19442631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_60/40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389" y="2854325"/>
            <a:ext cx="5881124"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261" y="4257675"/>
            <a:ext cx="5881124"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8" name="Freeform 6"/>
          <p:cNvSpPr>
            <a:spLocks noChangeAspect="1" noEditPoints="1"/>
          </p:cNvSpPr>
          <p:nvPr userDrawn="1"/>
        </p:nvSpPr>
        <p:spPr bwMode="auto">
          <a:xfrm>
            <a:off x="541479" y="536575"/>
            <a:ext cx="838364"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7" name="Picture Placeholder 6"/>
          <p:cNvSpPr>
            <a:spLocks noGrp="1"/>
          </p:cNvSpPr>
          <p:nvPr>
            <p:ph type="pic" sz="quarter" idx="12"/>
          </p:nvPr>
        </p:nvSpPr>
        <p:spPr>
          <a:xfrm>
            <a:off x="7226595" y="0"/>
            <a:ext cx="4965405" cy="6858000"/>
          </a:xfrm>
          <a:ln>
            <a:noFill/>
          </a:ln>
        </p:spPr>
        <p:txBody>
          <a:bodyPr/>
          <a:lstStyle>
            <a:lvl1pPr marL="0" indent="0">
              <a:buNone/>
              <a:defRPr/>
            </a:lvl1pPr>
          </a:lstStyle>
          <a:p>
            <a:r>
              <a:rPr lang="en-US"/>
              <a:t>Click icon to add picture</a:t>
            </a:r>
          </a:p>
        </p:txBody>
      </p:sp>
      <p:sp>
        <p:nvSpPr>
          <p:cNvPr id="10" name="Rectangle 9"/>
          <p:cNvSpPr/>
          <p:nvPr userDrawn="1"/>
        </p:nvSpPr>
        <p:spPr>
          <a:xfrm>
            <a:off x="973392" y="672465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8200751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Content Placeholder 2"/>
          <p:cNvSpPr>
            <a:spLocks noGrp="1"/>
          </p:cNvSpPr>
          <p:nvPr>
            <p:ph idx="1"/>
          </p:nvPr>
        </p:nvSpPr>
        <p:spPr>
          <a:xfrm>
            <a:off x="973392" y="1590674"/>
            <a:ext cx="10001526" cy="43891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2189727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trategy and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Text Placeholder 9"/>
          <p:cNvSpPr>
            <a:spLocks noGrp="1"/>
          </p:cNvSpPr>
          <p:nvPr>
            <p:ph type="body" sz="quarter" idx="13"/>
          </p:nvPr>
        </p:nvSpPr>
        <p:spPr>
          <a:xfrm>
            <a:off x="973392" y="5100217"/>
            <a:ext cx="2286595" cy="1244022"/>
          </a:xfrm>
        </p:spPr>
        <p:txBody>
          <a:bodyPr tIns="91440" bIns="45720"/>
          <a:lstStyle>
            <a:lvl1pPr marL="171450" indent="-171450">
              <a:spcBef>
                <a:spcPts val="6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0" name="Text Placeholder 14"/>
          <p:cNvSpPr>
            <a:spLocks noGrp="1"/>
          </p:cNvSpPr>
          <p:nvPr>
            <p:ph type="body" sz="quarter" idx="17"/>
          </p:nvPr>
        </p:nvSpPr>
        <p:spPr>
          <a:xfrm>
            <a:off x="973392" y="4817742"/>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a:t>
            </a:r>
          </a:p>
        </p:txBody>
      </p:sp>
      <p:sp>
        <p:nvSpPr>
          <p:cNvPr id="30" name="Content Placeholder 2"/>
          <p:cNvSpPr>
            <a:spLocks noGrp="1"/>
          </p:cNvSpPr>
          <p:nvPr>
            <p:ph idx="24"/>
          </p:nvPr>
        </p:nvSpPr>
        <p:spPr>
          <a:xfrm>
            <a:off x="973392" y="1866900"/>
            <a:ext cx="10001526" cy="552450"/>
          </a:xfrm>
        </p:spPr>
        <p:txBody>
          <a:bodyPr tIns="91440"/>
          <a:lstStyle>
            <a:lvl1pPr marL="0" indent="0">
              <a:spcBef>
                <a:spcPts val="0"/>
              </a:spcBef>
              <a:buNone/>
              <a:defRPr sz="2000"/>
            </a:lvl1pPr>
            <a:lvl2pPr>
              <a:defRPr sz="2000"/>
            </a:lvl2pPr>
            <a:lvl4pPr marL="1371600" indent="0">
              <a:buNone/>
              <a:defRPr/>
            </a:lvl4pPr>
          </a:lstStyle>
          <a:p>
            <a:pPr lvl="0"/>
            <a:r>
              <a:rPr lang="en-US" dirty="0"/>
              <a:t>Click to edit Master text styles</a:t>
            </a:r>
          </a:p>
          <a:p>
            <a:pPr lvl="1"/>
            <a:r>
              <a:rPr lang="en-US" dirty="0"/>
              <a:t>Second level</a:t>
            </a:r>
          </a:p>
        </p:txBody>
      </p:sp>
      <p:sp>
        <p:nvSpPr>
          <p:cNvPr id="31" name="Text Placeholder 14"/>
          <p:cNvSpPr>
            <a:spLocks noGrp="1"/>
          </p:cNvSpPr>
          <p:nvPr>
            <p:ph type="body" sz="quarter" idx="25"/>
          </p:nvPr>
        </p:nvSpPr>
        <p:spPr>
          <a:xfrm>
            <a:off x="973498" y="1597025"/>
            <a:ext cx="10004002"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Master text styles</a:t>
            </a:r>
          </a:p>
        </p:txBody>
      </p:sp>
      <p:sp>
        <p:nvSpPr>
          <p:cNvPr id="32" name="Content Placeholder 2"/>
          <p:cNvSpPr>
            <a:spLocks noGrp="1"/>
          </p:cNvSpPr>
          <p:nvPr>
            <p:ph idx="26"/>
          </p:nvPr>
        </p:nvSpPr>
        <p:spPr>
          <a:xfrm>
            <a:off x="973392" y="3265998"/>
            <a:ext cx="10001526" cy="923925"/>
          </a:xfrm>
        </p:spPr>
        <p:txBody>
          <a:bodyPr tIns="91440"/>
          <a:lstStyle>
            <a:lvl1pPr marL="171450" indent="-171450">
              <a:spcBef>
                <a:spcPts val="600"/>
              </a:spcBef>
              <a:buFont typeface="Arial" panose="020B0604020202020204" pitchFamily="34" charset="0"/>
              <a:buChar char="•"/>
              <a:defRPr sz="2000"/>
            </a:lvl1pPr>
            <a:lvl2pPr>
              <a:spcBef>
                <a:spcPts val="600"/>
              </a:spcBef>
              <a:defRPr sz="2000"/>
            </a:lvl2pPr>
            <a:lvl3pPr>
              <a:spcBef>
                <a:spcPts val="600"/>
              </a:spcBef>
              <a:defRPr sz="2000"/>
            </a:lvl3pPr>
            <a:lvl4pPr marL="1371600" indent="0">
              <a:buNone/>
              <a:defRPr/>
            </a:lvl4pPr>
          </a:lstStyle>
          <a:p>
            <a:pPr lvl="0"/>
            <a:r>
              <a:rPr lang="en-US" dirty="0"/>
              <a:t>Click to edit Master text styles</a:t>
            </a:r>
          </a:p>
          <a:p>
            <a:pPr lvl="1"/>
            <a:r>
              <a:rPr lang="en-US" dirty="0"/>
              <a:t>Second level</a:t>
            </a:r>
          </a:p>
          <a:p>
            <a:pPr lvl="2"/>
            <a:r>
              <a:rPr lang="en-US" dirty="0"/>
              <a:t>Third level</a:t>
            </a:r>
          </a:p>
        </p:txBody>
      </p:sp>
      <p:sp>
        <p:nvSpPr>
          <p:cNvPr id="33" name="Text Placeholder 14"/>
          <p:cNvSpPr>
            <a:spLocks noGrp="1"/>
          </p:cNvSpPr>
          <p:nvPr>
            <p:ph type="body" sz="quarter" idx="27"/>
          </p:nvPr>
        </p:nvSpPr>
        <p:spPr>
          <a:xfrm>
            <a:off x="973498" y="2993244"/>
            <a:ext cx="10004002"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Master text styles</a:t>
            </a:r>
          </a:p>
        </p:txBody>
      </p:sp>
      <p:sp>
        <p:nvSpPr>
          <p:cNvPr id="18" name="Rectangle 1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9" name="Text Placeholder 9">
            <a:extLst>
              <a:ext uri="{FF2B5EF4-FFF2-40B4-BE49-F238E27FC236}">
                <a16:creationId xmlns:a16="http://schemas.microsoft.com/office/drawing/2014/main" id="{FCC8D01A-387E-4280-BAC9-38B7E85D8FA3}"/>
              </a:ext>
            </a:extLst>
          </p:cNvPr>
          <p:cNvSpPr>
            <a:spLocks noGrp="1"/>
          </p:cNvSpPr>
          <p:nvPr>
            <p:ph type="body" sz="quarter" idx="31"/>
          </p:nvPr>
        </p:nvSpPr>
        <p:spPr>
          <a:xfrm>
            <a:off x="3547580" y="5100217"/>
            <a:ext cx="2286595" cy="1244022"/>
          </a:xfrm>
        </p:spPr>
        <p:txBody>
          <a:bodyPr tIns="91440" bIns="45720"/>
          <a:lstStyle>
            <a:lvl1pPr marL="171450" indent="-171450">
              <a:spcBef>
                <a:spcPts val="6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0" name="Text Placeholder 14">
            <a:extLst>
              <a:ext uri="{FF2B5EF4-FFF2-40B4-BE49-F238E27FC236}">
                <a16:creationId xmlns:a16="http://schemas.microsoft.com/office/drawing/2014/main" id="{F7757D34-B5B7-47AD-AE62-7CA370616FC6}"/>
              </a:ext>
            </a:extLst>
          </p:cNvPr>
          <p:cNvSpPr>
            <a:spLocks noGrp="1"/>
          </p:cNvSpPr>
          <p:nvPr>
            <p:ph type="body" sz="quarter" idx="32"/>
          </p:nvPr>
        </p:nvSpPr>
        <p:spPr>
          <a:xfrm>
            <a:off x="3547580" y="4817742"/>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a:t>
            </a:r>
          </a:p>
        </p:txBody>
      </p:sp>
      <p:sp>
        <p:nvSpPr>
          <p:cNvPr id="41" name="Text Placeholder 9">
            <a:extLst>
              <a:ext uri="{FF2B5EF4-FFF2-40B4-BE49-F238E27FC236}">
                <a16:creationId xmlns:a16="http://schemas.microsoft.com/office/drawing/2014/main" id="{88BF64C8-02FA-4776-8DE9-948D42CD3845}"/>
              </a:ext>
            </a:extLst>
          </p:cNvPr>
          <p:cNvSpPr>
            <a:spLocks noGrp="1"/>
          </p:cNvSpPr>
          <p:nvPr>
            <p:ph type="body" sz="quarter" idx="33"/>
          </p:nvPr>
        </p:nvSpPr>
        <p:spPr>
          <a:xfrm>
            <a:off x="6121767" y="5100217"/>
            <a:ext cx="2286595" cy="1244022"/>
          </a:xfrm>
        </p:spPr>
        <p:txBody>
          <a:bodyPr tIns="91440" bIns="45720"/>
          <a:lstStyle>
            <a:lvl1pPr marL="171450" indent="-171450">
              <a:spcBef>
                <a:spcPts val="6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2" name="Text Placeholder 14">
            <a:extLst>
              <a:ext uri="{FF2B5EF4-FFF2-40B4-BE49-F238E27FC236}">
                <a16:creationId xmlns:a16="http://schemas.microsoft.com/office/drawing/2014/main" id="{4F53157F-C018-4A4C-82A0-9761BBAC5B28}"/>
              </a:ext>
            </a:extLst>
          </p:cNvPr>
          <p:cNvSpPr>
            <a:spLocks noGrp="1"/>
          </p:cNvSpPr>
          <p:nvPr>
            <p:ph type="body" sz="quarter" idx="34"/>
          </p:nvPr>
        </p:nvSpPr>
        <p:spPr>
          <a:xfrm>
            <a:off x="6121767" y="4817742"/>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a:t>
            </a:r>
          </a:p>
        </p:txBody>
      </p:sp>
      <p:sp>
        <p:nvSpPr>
          <p:cNvPr id="43" name="Text Placeholder 9">
            <a:extLst>
              <a:ext uri="{FF2B5EF4-FFF2-40B4-BE49-F238E27FC236}">
                <a16:creationId xmlns:a16="http://schemas.microsoft.com/office/drawing/2014/main" id="{BE2011B3-D7FA-47F6-B7B0-F9FE6EA46C14}"/>
              </a:ext>
            </a:extLst>
          </p:cNvPr>
          <p:cNvSpPr>
            <a:spLocks noGrp="1"/>
          </p:cNvSpPr>
          <p:nvPr>
            <p:ph type="body" sz="quarter" idx="35"/>
          </p:nvPr>
        </p:nvSpPr>
        <p:spPr>
          <a:xfrm>
            <a:off x="8686526" y="5100217"/>
            <a:ext cx="2286595" cy="1244022"/>
          </a:xfrm>
        </p:spPr>
        <p:txBody>
          <a:bodyPr tIns="91440" bIns="45720"/>
          <a:lstStyle>
            <a:lvl1pPr marL="171450" indent="-171450">
              <a:spcBef>
                <a:spcPts val="600"/>
              </a:spcBef>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4" name="Text Placeholder 14">
            <a:extLst>
              <a:ext uri="{FF2B5EF4-FFF2-40B4-BE49-F238E27FC236}">
                <a16:creationId xmlns:a16="http://schemas.microsoft.com/office/drawing/2014/main" id="{DBAA90D9-8B22-4EB3-AB4B-DA12D85F0CC1}"/>
              </a:ext>
            </a:extLst>
          </p:cNvPr>
          <p:cNvSpPr>
            <a:spLocks noGrp="1"/>
          </p:cNvSpPr>
          <p:nvPr>
            <p:ph type="body" sz="quarter" idx="36"/>
          </p:nvPr>
        </p:nvSpPr>
        <p:spPr>
          <a:xfrm>
            <a:off x="8686526" y="4817742"/>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a:t>
            </a:r>
          </a:p>
        </p:txBody>
      </p:sp>
    </p:spTree>
    <p:extLst>
      <p:ext uri="{BB962C8B-B14F-4D97-AF65-F5344CB8AC3E}">
        <p14:creationId xmlns:p14="http://schemas.microsoft.com/office/powerpoint/2010/main" val="4154980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earning objective black_gray_bulleted text">
    <p:spTree>
      <p:nvGrpSpPr>
        <p:cNvPr id="1" name=""/>
        <p:cNvGrpSpPr/>
        <p:nvPr/>
      </p:nvGrpSpPr>
      <p:grpSpPr>
        <a:xfrm>
          <a:off x="0" y="0"/>
          <a:ext cx="0" cy="0"/>
          <a:chOff x="0" y="0"/>
          <a:chExt cx="0" cy="0"/>
        </a:xfrm>
      </p:grpSpPr>
      <p:sp>
        <p:nvSpPr>
          <p:cNvPr id="6" name="Rectangle 5"/>
          <p:cNvSpPr/>
          <p:nvPr userDrawn="1"/>
        </p:nvSpPr>
        <p:spPr>
          <a:xfrm>
            <a:off x="4417575" y="0"/>
            <a:ext cx="777442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2366170"/>
            <a:ext cx="3066261" cy="2125663"/>
          </a:xfrm>
        </p:spPr>
        <p:txBody>
          <a:bodyPr tIns="0" bIns="0" anchor="ctr"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15" name="Content Placeholder 3"/>
          <p:cNvSpPr>
            <a:spLocks noGrp="1"/>
          </p:cNvSpPr>
          <p:nvPr>
            <p:ph sz="half" idx="13"/>
          </p:nvPr>
        </p:nvSpPr>
        <p:spPr>
          <a:xfrm>
            <a:off x="4992400" y="1597026"/>
            <a:ext cx="6680353" cy="3663950"/>
          </a:xfrm>
        </p:spPr>
        <p:txBody>
          <a:bodyPr vert="horz" lIns="0" tIns="0" rIns="0" bIns="0" rtlCol="0" anchor="ctr" anchorCtr="0">
            <a:noAutofit/>
          </a:bodyPr>
          <a:lstStyle>
            <a:lvl1pPr marL="174625" indent="-174625">
              <a:lnSpc>
                <a:spcPct val="125000"/>
              </a:lnSpc>
              <a:buFont typeface="Arial" panose="020B0604020202020204" pitchFamily="34" charset="0"/>
              <a:buChar char="•"/>
              <a:defRPr lang="en-US" sz="2400" dirty="0" smtClean="0">
                <a:solidFill>
                  <a:schemeClr val="bg1"/>
                </a:solidFill>
              </a:defRPr>
            </a:lvl1pPr>
            <a:lvl2pPr marL="457200" indent="0">
              <a:buClr>
                <a:schemeClr val="tx1"/>
              </a:buClr>
              <a:buNone/>
              <a:defRPr lang="en-US" sz="2200" dirty="0" smtClean="0"/>
            </a:lvl2pPr>
            <a:lvl3pPr marL="914400" indent="0">
              <a:buClr>
                <a:schemeClr val="tx1"/>
              </a:buClr>
              <a:buNone/>
              <a:defRPr lang="en-US" sz="2200" dirty="0" smtClean="0"/>
            </a:lvl3pPr>
            <a:lvl4pPr marL="1371600" indent="0">
              <a:buClr>
                <a:schemeClr val="tx1"/>
              </a:buClr>
              <a:buNone/>
              <a:defRPr lang="en-US" sz="2200" dirty="0" smtClean="0"/>
            </a:lvl4pPr>
            <a:lvl5pPr marL="1828800" indent="0">
              <a:buClr>
                <a:schemeClr val="tx1"/>
              </a:buClr>
              <a:buNone/>
              <a:defRPr lang="en-US" sz="2200" dirty="0"/>
            </a:lvl5pPr>
          </a:lstStyle>
          <a:p>
            <a:pPr lvl="0"/>
            <a:r>
              <a:rPr lang="en-US" dirty="0"/>
              <a:t>Click to edit Master text styles</a:t>
            </a:r>
          </a:p>
        </p:txBody>
      </p:sp>
      <p:sp>
        <p:nvSpPr>
          <p:cNvPr id="10" name="TextBox 9"/>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©2021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2105926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earning objective gray_black_bullete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21C5FE-44DA-458E-BC79-4FE92B4845F3}"/>
              </a:ext>
            </a:extLst>
          </p:cNvPr>
          <p:cNvSpPr/>
          <p:nvPr userDrawn="1"/>
        </p:nvSpPr>
        <p:spPr>
          <a:xfrm>
            <a:off x="0" y="0"/>
            <a:ext cx="4420751"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2366170"/>
            <a:ext cx="3066261" cy="2125663"/>
          </a:xfrm>
        </p:spPr>
        <p:txBody>
          <a:bodyPr tIns="0" bIns="0" anchor="ctr" anchorCtr="0"/>
          <a:lstStyle>
            <a:lvl1pPr>
              <a:defRPr baseline="0">
                <a:solidFill>
                  <a:schemeClr val="bg1"/>
                </a:solidFill>
              </a:defRPr>
            </a:lvl1pPr>
          </a:lstStyle>
          <a:p>
            <a:r>
              <a:rPr lang="en-US" dirty="0"/>
              <a:t>CLICK TO EDIT TITLE</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5" name="Content Placeholder 3"/>
          <p:cNvSpPr>
            <a:spLocks noGrp="1"/>
          </p:cNvSpPr>
          <p:nvPr>
            <p:ph sz="half" idx="13"/>
          </p:nvPr>
        </p:nvSpPr>
        <p:spPr>
          <a:xfrm>
            <a:off x="4992400" y="1597026"/>
            <a:ext cx="6680353" cy="3663950"/>
          </a:xfrm>
        </p:spPr>
        <p:txBody>
          <a:bodyPr vert="horz" lIns="0" tIns="0" rIns="0" bIns="0" rtlCol="0" anchor="ctr" anchorCtr="0">
            <a:noAutofit/>
          </a:bodyPr>
          <a:lstStyle>
            <a:lvl1pPr marL="174625" indent="-174625">
              <a:lnSpc>
                <a:spcPct val="125000"/>
              </a:lnSpc>
              <a:buFont typeface="Arial" panose="020B0604020202020204" pitchFamily="34" charset="0"/>
              <a:buChar char="•"/>
              <a:defRPr lang="en-US" sz="2400" dirty="0" smtClean="0">
                <a:solidFill>
                  <a:schemeClr val="tx1"/>
                </a:solidFill>
              </a:defRPr>
            </a:lvl1pPr>
            <a:lvl2pPr marL="457200" indent="0">
              <a:buClr>
                <a:schemeClr val="tx1"/>
              </a:buClr>
              <a:buNone/>
              <a:defRPr lang="en-US" sz="2200" dirty="0" smtClean="0"/>
            </a:lvl2pPr>
            <a:lvl3pPr marL="914400" indent="0">
              <a:buClr>
                <a:schemeClr val="tx1"/>
              </a:buClr>
              <a:buNone/>
              <a:defRPr lang="en-US" sz="2200" dirty="0" smtClean="0"/>
            </a:lvl3pPr>
            <a:lvl4pPr marL="1371600" indent="0">
              <a:buClr>
                <a:schemeClr val="tx1"/>
              </a:buClr>
              <a:buNone/>
              <a:defRPr lang="en-US" sz="2200" dirty="0" smtClean="0"/>
            </a:lvl4pPr>
            <a:lvl5pPr marL="1828800" indent="0">
              <a:buClr>
                <a:schemeClr val="tx1"/>
              </a:buClr>
              <a:buNone/>
              <a:defRPr lang="en-US" sz="2200" dirty="0"/>
            </a:lvl5pPr>
          </a:lstStyle>
          <a:p>
            <a:pPr lvl="0"/>
            <a:r>
              <a:rPr lang="en-US" dirty="0"/>
              <a:t>Click to edit Master text styles</a:t>
            </a:r>
          </a:p>
        </p:txBody>
      </p:sp>
      <p:sp>
        <p:nvSpPr>
          <p:cNvPr id="10" name="TextBox 9"/>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©2021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23529065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ote_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992401" y="0"/>
            <a:ext cx="7199600"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392" y="2366170"/>
            <a:ext cx="3656964" cy="2125663"/>
          </a:xfrm>
        </p:spPr>
        <p:txBody>
          <a:bodyPr tIns="0" bIns="0" anchor="ctr" anchorCtr="0"/>
          <a:lstStyle>
            <a:lvl1pPr>
              <a:defRPr sz="3200" baseline="0">
                <a:solidFill>
                  <a:schemeClr val="tx1"/>
                </a:solidFill>
              </a:defRPr>
            </a:lvl1pPr>
          </a:lstStyle>
          <a:p>
            <a:r>
              <a:rPr lang="en-US" dirty="0"/>
              <a:t>CLICK TO EDIT MASTER TITLE</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3/3/22</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0" name="Text Placeholder 9"/>
          <p:cNvSpPr>
            <a:spLocks noGrp="1"/>
          </p:cNvSpPr>
          <p:nvPr>
            <p:ph type="body" sz="quarter" idx="13"/>
          </p:nvPr>
        </p:nvSpPr>
        <p:spPr>
          <a:xfrm>
            <a:off x="973392" y="4838700"/>
            <a:ext cx="3666492"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740643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Black_blue border">
    <p:spTree>
      <p:nvGrpSpPr>
        <p:cNvPr id="1" name=""/>
        <p:cNvGrpSpPr/>
        <p:nvPr/>
      </p:nvGrpSpPr>
      <p:grpSpPr>
        <a:xfrm>
          <a:off x="0" y="0"/>
          <a:ext cx="0" cy="0"/>
          <a:chOff x="0" y="0"/>
          <a:chExt cx="0" cy="0"/>
        </a:xfrm>
      </p:grpSpPr>
      <p:sp>
        <p:nvSpPr>
          <p:cNvPr id="7" name="Rectangle 6"/>
          <p:cNvSpPr/>
          <p:nvPr userDrawn="1"/>
        </p:nvSpPr>
        <p:spPr>
          <a:xfrm>
            <a:off x="0" y="0"/>
            <a:ext cx="6100637"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6091363" y="0"/>
            <a:ext cx="61006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541479" y="536576"/>
            <a:ext cx="11128098" cy="5800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1077915"/>
            <a:ext cx="10010207" cy="587375"/>
          </a:xfrm>
        </p:spPr>
        <p:txBody>
          <a:bodyPr/>
          <a:lstStyle>
            <a:lvl1pPr>
              <a:defRPr baseline="0">
                <a:solidFill>
                  <a:schemeClr val="bg1"/>
                </a:solidFill>
              </a:defRPr>
            </a:lvl1pPr>
          </a:lstStyle>
          <a:p>
            <a:r>
              <a:rPr lang="en-US" dirty="0"/>
              <a:t>CLICK TO EDIT TITLE STYLE</a:t>
            </a:r>
          </a:p>
        </p:txBody>
      </p:sp>
      <p:sp>
        <p:nvSpPr>
          <p:cNvPr id="3" name="Content Placeholder 2"/>
          <p:cNvSpPr>
            <a:spLocks noGrp="1"/>
          </p:cNvSpPr>
          <p:nvPr>
            <p:ph idx="1"/>
          </p:nvPr>
        </p:nvSpPr>
        <p:spPr>
          <a:xfrm>
            <a:off x="973392" y="2132013"/>
            <a:ext cx="10010207" cy="3668712"/>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3/3/22</a:t>
            </a:fld>
            <a:endParaRPr lang="en-US" dirty="0"/>
          </a:p>
        </p:txBody>
      </p:sp>
      <p:sp>
        <p:nvSpPr>
          <p:cNvPr id="12" name="Footer Placeholder 4"/>
          <p:cNvSpPr>
            <a:spLocks noGrp="1"/>
          </p:cNvSpPr>
          <p:nvPr>
            <p:ph type="ftr" sz="quarter" idx="3"/>
          </p:nvPr>
        </p:nvSpPr>
        <p:spPr>
          <a:xfrm>
            <a:off x="2235201" y="6135688"/>
            <a:ext cx="8737600" cy="365760"/>
          </a:xfrm>
          <a:prstGeom prst="rect">
            <a:avLst/>
          </a:prstGeom>
        </p:spPr>
        <p:txBody>
          <a:bodyPr vert="horz" lIns="0" tIns="45724" rIns="0" bIns="0" rtlCol="0" anchor="t" anchorCtr="0"/>
          <a:lstStyle>
            <a:lvl1pPr algn="r">
              <a:lnSpc>
                <a:spcPct val="90000"/>
              </a:lnSpc>
              <a:defRPr sz="1200">
                <a:solidFill>
                  <a:schemeClr val="bg1">
                    <a:lumMod val="50000"/>
                    <a:lumOff val="50000"/>
                  </a:schemeClr>
                </a:solidFill>
              </a:defRPr>
            </a:lvl1pPr>
          </a:lstStyle>
          <a:p>
            <a:endParaRPr lang="en-US" dirty="0"/>
          </a:p>
        </p:txBody>
      </p:sp>
      <p:sp>
        <p:nvSpPr>
          <p:cNvPr id="14" name="Rectangle 13"/>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2"/>
                </a:solidFill>
              </a:rPr>
              <a:t>©2021 Mayo Foundation for Medical Education and Research  |  slide-</a:t>
            </a:r>
            <a:fld id="{D445C29B-035B-48ED-941F-A66A11A8A322}" type="slidenum">
              <a:rPr lang="en-US" sz="700" smtClean="0">
                <a:solidFill>
                  <a:schemeClr val="tx2"/>
                </a:solidFill>
              </a:rPr>
              <a:pPr lvl="0"/>
              <a:t>‹#›</a:t>
            </a:fld>
            <a:endParaRPr lang="en-US" sz="700" dirty="0">
              <a:solidFill>
                <a:schemeClr val="tx2"/>
              </a:solidFill>
            </a:endParaRPr>
          </a:p>
        </p:txBody>
      </p:sp>
    </p:spTree>
    <p:extLst>
      <p:ext uri="{BB962C8B-B14F-4D97-AF65-F5344CB8AC3E}">
        <p14:creationId xmlns:p14="http://schemas.microsoft.com/office/powerpoint/2010/main" val="2650752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ll_blue border">
    <p:spTree>
      <p:nvGrpSpPr>
        <p:cNvPr id="1" name=""/>
        <p:cNvGrpSpPr/>
        <p:nvPr/>
      </p:nvGrpSpPr>
      <p:grpSpPr>
        <a:xfrm>
          <a:off x="0" y="0"/>
          <a:ext cx="0" cy="0"/>
          <a:chOff x="0" y="0"/>
          <a:chExt cx="0" cy="0"/>
        </a:xfrm>
      </p:grpSpPr>
      <p:sp>
        <p:nvSpPr>
          <p:cNvPr id="7" name="Rectangle 6"/>
          <p:cNvSpPr/>
          <p:nvPr userDrawn="1"/>
        </p:nvSpPr>
        <p:spPr>
          <a:xfrm>
            <a:off x="0" y="0"/>
            <a:ext cx="6100637"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0" y="0"/>
            <a:ext cx="1219212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541479" y="536576"/>
            <a:ext cx="11128098"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1077915"/>
            <a:ext cx="10010207" cy="587375"/>
          </a:xfrm>
        </p:spPr>
        <p:txBody>
          <a:bodyPr/>
          <a:lstStyle>
            <a:lvl1pPr>
              <a:defRPr baseline="0">
                <a:solidFill>
                  <a:schemeClr val="tx1"/>
                </a:solidFill>
              </a:defRPr>
            </a:lvl1pPr>
          </a:lstStyle>
          <a:p>
            <a:r>
              <a:rPr lang="en-US" dirty="0"/>
              <a:t>CLICK TO EDIT TITLE STYLE</a:t>
            </a:r>
          </a:p>
        </p:txBody>
      </p:sp>
      <p:sp>
        <p:nvSpPr>
          <p:cNvPr id="3" name="Content Placeholder 2"/>
          <p:cNvSpPr>
            <a:spLocks noGrp="1"/>
          </p:cNvSpPr>
          <p:nvPr>
            <p:ph idx="1"/>
          </p:nvPr>
        </p:nvSpPr>
        <p:spPr>
          <a:xfrm>
            <a:off x="973392" y="2132013"/>
            <a:ext cx="10010207" cy="3668712"/>
          </a:xfrm>
        </p:spPr>
        <p:txBody>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3/3/22</a:t>
            </a:fld>
            <a:endParaRPr lang="en-US" dirty="0"/>
          </a:p>
        </p:txBody>
      </p:sp>
      <p:sp>
        <p:nvSpPr>
          <p:cNvPr id="12" name="Footer Placeholder 4"/>
          <p:cNvSpPr>
            <a:spLocks noGrp="1"/>
          </p:cNvSpPr>
          <p:nvPr>
            <p:ph type="ftr" sz="quarter" idx="3"/>
          </p:nvPr>
        </p:nvSpPr>
        <p:spPr>
          <a:xfrm>
            <a:off x="2235201" y="6135688"/>
            <a:ext cx="8737600" cy="365760"/>
          </a:xfrm>
          <a:prstGeom prst="rect">
            <a:avLst/>
          </a:prstGeom>
        </p:spPr>
        <p:txBody>
          <a:bodyPr vert="horz" lIns="0" tIns="45724" rIns="0" bIns="0" rtlCol="0" anchor="t" anchorCtr="0"/>
          <a:lstStyle>
            <a:lvl1pPr algn="r">
              <a:lnSpc>
                <a:spcPct val="90000"/>
              </a:lnSpc>
              <a:defRPr sz="1200">
                <a:solidFill>
                  <a:schemeClr val="tx2"/>
                </a:solidFill>
              </a:defRPr>
            </a:lvl1pPr>
          </a:lstStyle>
          <a:p>
            <a:endParaRPr lang="en-US" dirty="0"/>
          </a:p>
        </p:txBody>
      </p:sp>
      <p:sp>
        <p:nvSpPr>
          <p:cNvPr id="14" name="Rectangle 13"/>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2"/>
                </a:solidFill>
              </a:rPr>
              <a:t>©2021 Mayo Foundation for Medical Education and Research  |  slide-</a:t>
            </a:r>
            <a:fld id="{D445C29B-035B-48ED-941F-A66A11A8A322}" type="slidenum">
              <a:rPr lang="en-US" sz="700" smtClean="0">
                <a:solidFill>
                  <a:schemeClr val="tx2"/>
                </a:solidFill>
              </a:rPr>
              <a:pPr lvl="0"/>
              <a:t>‹#›</a:t>
            </a:fld>
            <a:endParaRPr lang="en-US" sz="700" dirty="0">
              <a:solidFill>
                <a:schemeClr val="tx2"/>
              </a:solidFill>
            </a:endParaRPr>
          </a:p>
        </p:txBody>
      </p:sp>
    </p:spTree>
    <p:extLst>
      <p:ext uri="{BB962C8B-B14F-4D97-AF65-F5344CB8AC3E}">
        <p14:creationId xmlns:p14="http://schemas.microsoft.com/office/powerpoint/2010/main" val="10921393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Black_white border">
    <p:spTree>
      <p:nvGrpSpPr>
        <p:cNvPr id="1" name=""/>
        <p:cNvGrpSpPr/>
        <p:nvPr/>
      </p:nvGrpSpPr>
      <p:grpSpPr>
        <a:xfrm>
          <a:off x="0" y="0"/>
          <a:ext cx="0" cy="0"/>
          <a:chOff x="0" y="0"/>
          <a:chExt cx="0" cy="0"/>
        </a:xfrm>
      </p:grpSpPr>
      <p:sp>
        <p:nvSpPr>
          <p:cNvPr id="7" name="Rectangle 6"/>
          <p:cNvSpPr/>
          <p:nvPr userDrawn="1"/>
        </p:nvSpPr>
        <p:spPr>
          <a:xfrm>
            <a:off x="0" y="0"/>
            <a:ext cx="610063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8" name="Rectangle 7"/>
          <p:cNvSpPr/>
          <p:nvPr userDrawn="1"/>
        </p:nvSpPr>
        <p:spPr>
          <a:xfrm>
            <a:off x="6091363" y="0"/>
            <a:ext cx="610063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10" name="Rectangle 9"/>
          <p:cNvSpPr/>
          <p:nvPr userDrawn="1"/>
        </p:nvSpPr>
        <p:spPr>
          <a:xfrm>
            <a:off x="541479" y="536576"/>
            <a:ext cx="11128098" cy="5800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2" name="Title 1"/>
          <p:cNvSpPr>
            <a:spLocks noGrp="1"/>
          </p:cNvSpPr>
          <p:nvPr>
            <p:ph type="title" hasCustomPrompt="1"/>
          </p:nvPr>
        </p:nvSpPr>
        <p:spPr>
          <a:xfrm>
            <a:off x="973392" y="1077915"/>
            <a:ext cx="10010207" cy="587375"/>
          </a:xfrm>
        </p:spPr>
        <p:txBody>
          <a:bodyPr/>
          <a:lstStyle>
            <a:lvl1pPr>
              <a:defRPr>
                <a:solidFill>
                  <a:schemeClr val="bg1"/>
                </a:solidFill>
              </a:defRPr>
            </a:lvl1pPr>
          </a:lstStyle>
          <a:p>
            <a:r>
              <a:rPr lang="en-US" dirty="0"/>
              <a:t>CLICK TO EDIT TITLE STYLE</a:t>
            </a:r>
          </a:p>
        </p:txBody>
      </p:sp>
      <p:sp>
        <p:nvSpPr>
          <p:cNvPr id="3" name="Content Placeholder 2"/>
          <p:cNvSpPr>
            <a:spLocks noGrp="1"/>
          </p:cNvSpPr>
          <p:nvPr>
            <p:ph idx="1"/>
          </p:nvPr>
        </p:nvSpPr>
        <p:spPr>
          <a:xfrm>
            <a:off x="973392" y="2132013"/>
            <a:ext cx="10010207" cy="3668712"/>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12" name="Footer Placeholder 4"/>
          <p:cNvSpPr>
            <a:spLocks noGrp="1"/>
          </p:cNvSpPr>
          <p:nvPr>
            <p:ph type="ftr" sz="quarter" idx="3"/>
          </p:nvPr>
        </p:nvSpPr>
        <p:spPr>
          <a:xfrm>
            <a:off x="2235201" y="6135688"/>
            <a:ext cx="8737600" cy="365760"/>
          </a:xfrm>
          <a:prstGeom prst="rect">
            <a:avLst/>
          </a:prstGeom>
        </p:spPr>
        <p:txBody>
          <a:bodyPr vert="horz" lIns="0" tIns="45724" rIns="0" bIns="0" rtlCol="0" anchor="t" anchorCtr="0"/>
          <a:lstStyle>
            <a:lvl1pPr algn="r">
              <a:lnSpc>
                <a:spcPct val="90000"/>
              </a:lnSpc>
              <a:defRPr sz="1200">
                <a:solidFill>
                  <a:schemeClr val="bg1">
                    <a:lumMod val="50000"/>
                    <a:lumOff val="50000"/>
                  </a:schemeClr>
                </a:solidFill>
              </a:defRPr>
            </a:lvl1pPr>
          </a:lstStyle>
          <a:p>
            <a:endParaRPr lang="en-US" dirty="0"/>
          </a:p>
        </p:txBody>
      </p:sp>
      <p:sp>
        <p:nvSpPr>
          <p:cNvPr id="14" name="Rectangle 13"/>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©2021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170513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0/50 Text_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CCF52A-620A-4AF1-ADAB-11017E969FBE}"/>
              </a:ext>
            </a:extLst>
          </p:cNvPr>
          <p:cNvSpPr/>
          <p:nvPr userDrawn="1"/>
        </p:nvSpPr>
        <p:spPr>
          <a:xfrm>
            <a:off x="6096001" y="0"/>
            <a:ext cx="6095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73392" y="536576"/>
            <a:ext cx="4774855"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392" y="1984375"/>
            <a:ext cx="4774855"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Content Placeholder 7"/>
          <p:cNvSpPr>
            <a:spLocks noGrp="1"/>
          </p:cNvSpPr>
          <p:nvPr>
            <p:ph sz="quarter" idx="12"/>
          </p:nvPr>
        </p:nvSpPr>
        <p:spPr>
          <a:xfrm>
            <a:off x="6096002" y="0"/>
            <a:ext cx="6095998"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6187522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0/50 Image_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26A587-BCC7-41CB-96B2-3FC06F9CB1FC}"/>
              </a:ext>
            </a:extLst>
          </p:cNvPr>
          <p:cNvSpPr/>
          <p:nvPr userDrawn="1"/>
        </p:nvSpPr>
        <p:spPr>
          <a:xfrm>
            <a:off x="0"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Content Placeholder 7"/>
          <p:cNvSpPr>
            <a:spLocks noGrp="1"/>
          </p:cNvSpPr>
          <p:nvPr>
            <p:ph sz="quarter" idx="12"/>
          </p:nvPr>
        </p:nvSpPr>
        <p:spPr>
          <a:xfrm>
            <a:off x="0" y="0"/>
            <a:ext cx="6096001"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2" name="Title 1"/>
          <p:cNvSpPr>
            <a:spLocks noGrp="1"/>
          </p:cNvSpPr>
          <p:nvPr>
            <p:ph type="title" hasCustomPrompt="1"/>
          </p:nvPr>
        </p:nvSpPr>
        <p:spPr>
          <a:xfrm>
            <a:off x="6442166" y="536576"/>
            <a:ext cx="5227411" cy="587375"/>
          </a:xfrm>
        </p:spPr>
        <p:txBody>
          <a:bodyPr/>
          <a:lstStyle>
            <a:lvl1pPr>
              <a:defRPr>
                <a:solidFill>
                  <a:schemeClr val="tx1"/>
                </a:solidFill>
              </a:defRPr>
            </a:lvl1pPr>
          </a:lstStyle>
          <a:p>
            <a:r>
              <a:rPr lang="en-US" dirty="0"/>
              <a:t>CLICK TO EDIT MASTER TITLE</a:t>
            </a:r>
          </a:p>
        </p:txBody>
      </p:sp>
      <p:sp>
        <p:nvSpPr>
          <p:cNvPr id="3" name="Content Placeholder 2"/>
          <p:cNvSpPr>
            <a:spLocks noGrp="1"/>
          </p:cNvSpPr>
          <p:nvPr>
            <p:ph idx="1"/>
          </p:nvPr>
        </p:nvSpPr>
        <p:spPr>
          <a:xfrm>
            <a:off x="6442166" y="1984375"/>
            <a:ext cx="5227411" cy="3986784"/>
          </a:xfrm>
        </p:spPr>
        <p:txBody>
          <a:bodyPr/>
          <a:lstStyle>
            <a:lvl1pPr>
              <a:spcBef>
                <a:spcPts val="12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6442166"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472138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0/60 Text_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ED3CCD-2D58-4F00-8070-0431BC9E4330}"/>
              </a:ext>
            </a:extLst>
          </p:cNvPr>
          <p:cNvSpPr/>
          <p:nvPr userDrawn="1"/>
        </p:nvSpPr>
        <p:spPr>
          <a:xfrm>
            <a:off x="4992401" y="0"/>
            <a:ext cx="719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p>
            <a:fld id="{3465F197-B1B8-4584-8B75-5D45B647D250}" type="datetimeFigureOut">
              <a:rPr lang="en-US" smtClean="0"/>
              <a:t>3/3/22</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8" name="Content Placeholder 7"/>
          <p:cNvSpPr>
            <a:spLocks noGrp="1"/>
          </p:cNvSpPr>
          <p:nvPr>
            <p:ph sz="quarter" idx="12"/>
          </p:nvPr>
        </p:nvSpPr>
        <p:spPr>
          <a:xfrm>
            <a:off x="4992401" y="0"/>
            <a:ext cx="7199600"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973391" y="1984375"/>
            <a:ext cx="3666493"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973391" y="536575"/>
            <a:ext cx="3666493" cy="1060450"/>
          </a:xfrm>
        </p:spPr>
        <p:txBody>
          <a:bodyPr/>
          <a:lstStyle/>
          <a:p>
            <a:r>
              <a:rPr lang="en-US" dirty="0"/>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88152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0/60 Image_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0E895F-0830-4D61-971C-47A797680C6B}"/>
              </a:ext>
            </a:extLst>
          </p:cNvPr>
          <p:cNvSpPr/>
          <p:nvPr userDrawn="1"/>
        </p:nvSpPr>
        <p:spPr>
          <a:xfrm>
            <a:off x="0" y="0"/>
            <a:ext cx="4992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344917" y="536576"/>
            <a:ext cx="6324659"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5344917" y="1984375"/>
            <a:ext cx="6324659"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5344917"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Picture Placeholder 13"/>
          <p:cNvSpPr>
            <a:spLocks noGrp="1"/>
          </p:cNvSpPr>
          <p:nvPr>
            <p:ph type="pic" sz="quarter" idx="12"/>
          </p:nvPr>
        </p:nvSpPr>
        <p:spPr>
          <a:xfrm>
            <a:off x="0" y="0"/>
            <a:ext cx="4992400" cy="6858000"/>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0358175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0/40 Text_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61098D-C2DE-404A-8016-50837E3ECFBB}"/>
              </a:ext>
            </a:extLst>
          </p:cNvPr>
          <p:cNvSpPr/>
          <p:nvPr userDrawn="1"/>
        </p:nvSpPr>
        <p:spPr>
          <a:xfrm>
            <a:off x="7226595" y="0"/>
            <a:ext cx="496540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p>
            <a:fld id="{3465F197-B1B8-4584-8B75-5D45B647D250}" type="datetimeFigureOut">
              <a:rPr lang="en-US" smtClean="0"/>
              <a:t>3/3/22</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8" name="Content Placeholder 7"/>
          <p:cNvSpPr>
            <a:spLocks noGrp="1"/>
          </p:cNvSpPr>
          <p:nvPr>
            <p:ph sz="quarter" idx="12"/>
          </p:nvPr>
        </p:nvSpPr>
        <p:spPr>
          <a:xfrm>
            <a:off x="7226595" y="0"/>
            <a:ext cx="4965405"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973392" y="1984375"/>
            <a:ext cx="5895923"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392" y="536576"/>
            <a:ext cx="5895923" cy="587375"/>
          </a:xfrm>
        </p:spPr>
        <p:txBody>
          <a:bodyPr/>
          <a:lstStyle/>
          <a:p>
            <a:r>
              <a:rPr lang="en-US" dirty="0"/>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856117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0/40 Image_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44DFE7-9F4C-47FC-BB0F-F937CE67397E}"/>
              </a:ext>
            </a:extLst>
          </p:cNvPr>
          <p:cNvSpPr/>
          <p:nvPr userDrawn="1"/>
        </p:nvSpPr>
        <p:spPr>
          <a:xfrm>
            <a:off x="0" y="0"/>
            <a:ext cx="687807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12"/>
          <p:cNvSpPr>
            <a:spLocks noGrp="1"/>
          </p:cNvSpPr>
          <p:nvPr>
            <p:ph type="pic" sz="quarter" idx="13"/>
          </p:nvPr>
        </p:nvSpPr>
        <p:spPr>
          <a:xfrm>
            <a:off x="0" y="0"/>
            <a:ext cx="6878841"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7226594" y="536576"/>
            <a:ext cx="4442982" cy="587375"/>
          </a:xfrm>
        </p:spPr>
        <p:txBody>
          <a:bodyPr/>
          <a:lstStyle>
            <a:lvl1pPr>
              <a:defRPr>
                <a:solidFill>
                  <a:schemeClr val="tx1"/>
                </a:solidFill>
              </a:defRPr>
            </a:lvl1pPr>
          </a:lstStyle>
          <a:p>
            <a:r>
              <a:rPr lang="en-US" dirty="0"/>
              <a:t>CLICK TO EDIT MASTER TITLE</a:t>
            </a:r>
          </a:p>
        </p:txBody>
      </p:sp>
      <p:sp>
        <p:nvSpPr>
          <p:cNvPr id="3" name="Content Placeholder 2"/>
          <p:cNvSpPr>
            <a:spLocks noGrp="1"/>
          </p:cNvSpPr>
          <p:nvPr>
            <p:ph idx="1"/>
          </p:nvPr>
        </p:nvSpPr>
        <p:spPr>
          <a:xfrm>
            <a:off x="7226594" y="1984375"/>
            <a:ext cx="4442982" cy="3986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7226595"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1545539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50/50 Text_Image">
    <p:spTree>
      <p:nvGrpSpPr>
        <p:cNvPr id="1" name=""/>
        <p:cNvGrpSpPr/>
        <p:nvPr/>
      </p:nvGrpSpPr>
      <p:grpSpPr>
        <a:xfrm>
          <a:off x="0" y="0"/>
          <a:ext cx="0" cy="0"/>
          <a:chOff x="0" y="0"/>
          <a:chExt cx="0" cy="0"/>
        </a:xfrm>
      </p:grpSpPr>
      <p:sp>
        <p:nvSpPr>
          <p:cNvPr id="7" name="Content Placeholder 7"/>
          <p:cNvSpPr>
            <a:spLocks noGrp="1"/>
          </p:cNvSpPr>
          <p:nvPr>
            <p:ph sz="quarter" idx="12"/>
          </p:nvPr>
        </p:nvSpPr>
        <p:spPr>
          <a:xfrm>
            <a:off x="6096002" y="0"/>
            <a:ext cx="6095998"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2" name="Title 1"/>
          <p:cNvSpPr>
            <a:spLocks noGrp="1"/>
          </p:cNvSpPr>
          <p:nvPr>
            <p:ph type="title" hasCustomPrompt="1"/>
          </p:nvPr>
        </p:nvSpPr>
        <p:spPr>
          <a:xfrm>
            <a:off x="973392" y="536576"/>
            <a:ext cx="4774855"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392" y="1984375"/>
            <a:ext cx="4774855"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100739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50/50 Image_Text">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0" y="0"/>
            <a:ext cx="6096001"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2" name="Title 1"/>
          <p:cNvSpPr>
            <a:spLocks noGrp="1"/>
          </p:cNvSpPr>
          <p:nvPr>
            <p:ph type="title" hasCustomPrompt="1"/>
          </p:nvPr>
        </p:nvSpPr>
        <p:spPr>
          <a:xfrm>
            <a:off x="6442166" y="536576"/>
            <a:ext cx="5227411" cy="587375"/>
          </a:xfrm>
        </p:spPr>
        <p:txBody>
          <a:bodyPr/>
          <a:lstStyle>
            <a:lvl1pPr>
              <a:defRPr>
                <a:solidFill>
                  <a:schemeClr val="tx1"/>
                </a:solidFill>
              </a:defRPr>
            </a:lvl1pPr>
          </a:lstStyle>
          <a:p>
            <a:r>
              <a:rPr lang="en-US" dirty="0"/>
              <a:t>CLICK TO EDIT MASTER TITLE</a:t>
            </a:r>
          </a:p>
        </p:txBody>
      </p:sp>
      <p:sp>
        <p:nvSpPr>
          <p:cNvPr id="3" name="Content Placeholder 2"/>
          <p:cNvSpPr>
            <a:spLocks noGrp="1"/>
          </p:cNvSpPr>
          <p:nvPr>
            <p:ph idx="1"/>
          </p:nvPr>
        </p:nvSpPr>
        <p:spPr>
          <a:xfrm>
            <a:off x="6442166" y="1984375"/>
            <a:ext cx="5227411" cy="3986784"/>
          </a:xfrm>
        </p:spPr>
        <p:txBody>
          <a:bodyPr/>
          <a:lstStyle>
            <a:lvl1pPr>
              <a:spcBef>
                <a:spcPts val="12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6442166"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6788805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40/60 Text_Image">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4992401" y="0"/>
            <a:ext cx="7199600" cy="6858000"/>
          </a:xfrm>
        </p:spPr>
        <p:txBody>
          <a:bodyPr/>
          <a:lstStyle>
            <a:lvl1pPr marL="0" indent="0">
              <a:buNone/>
              <a:defRPr/>
            </a:lvl1pPr>
          </a:lstStyle>
          <a:p>
            <a:pPr lvl="0"/>
            <a:r>
              <a:rPr lang="en-US"/>
              <a:t>Click to edit Master text styles</a:t>
            </a:r>
          </a:p>
        </p:txBody>
      </p:sp>
      <p:sp>
        <p:nvSpPr>
          <p:cNvPr id="5" name="Date Placeholder 4"/>
          <p:cNvSpPr>
            <a:spLocks noGrp="1"/>
          </p:cNvSpPr>
          <p:nvPr>
            <p:ph type="dt" sz="half" idx="10"/>
          </p:nvPr>
        </p:nvSpPr>
        <p:spPr/>
        <p:txBody>
          <a:bodyPr/>
          <a:lstStyle/>
          <a:p>
            <a:fld id="{3465F197-B1B8-4584-8B75-5D45B647D250}" type="datetimeFigureOut">
              <a:rPr lang="en-US" smtClean="0"/>
              <a:t>3/3/22</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9" name="Content Placeholder 2"/>
          <p:cNvSpPr>
            <a:spLocks noGrp="1"/>
          </p:cNvSpPr>
          <p:nvPr>
            <p:ph sz="half" idx="1"/>
          </p:nvPr>
        </p:nvSpPr>
        <p:spPr>
          <a:xfrm>
            <a:off x="973391" y="1984375"/>
            <a:ext cx="3666493"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973391" y="536575"/>
            <a:ext cx="3666493" cy="1060450"/>
          </a:xfrm>
        </p:spPr>
        <p:txBody>
          <a:bodyPr/>
          <a:lstStyle/>
          <a:p>
            <a:r>
              <a:rPr lang="en-US" dirty="0"/>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0546419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40/60 Image_Text">
    <p:spTree>
      <p:nvGrpSpPr>
        <p:cNvPr id="1" name=""/>
        <p:cNvGrpSpPr/>
        <p:nvPr/>
      </p:nvGrpSpPr>
      <p:grpSpPr>
        <a:xfrm>
          <a:off x="0" y="0"/>
          <a:ext cx="0" cy="0"/>
          <a:chOff x="0" y="0"/>
          <a:chExt cx="0" cy="0"/>
        </a:xfrm>
      </p:grpSpPr>
      <p:sp>
        <p:nvSpPr>
          <p:cNvPr id="14" name="Picture Placeholder 13"/>
          <p:cNvSpPr>
            <a:spLocks noGrp="1"/>
          </p:cNvSpPr>
          <p:nvPr>
            <p:ph type="pic" sz="quarter" idx="12"/>
          </p:nvPr>
        </p:nvSpPr>
        <p:spPr>
          <a:xfrm>
            <a:off x="0" y="0"/>
            <a:ext cx="4992400"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5344917" y="536576"/>
            <a:ext cx="6324659"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5344917" y="1984375"/>
            <a:ext cx="6324659"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5344917"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2117589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60/40 Text_Image">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226595" y="0"/>
            <a:ext cx="4965405" cy="6858000"/>
          </a:xfrm>
        </p:spPr>
        <p:txBody>
          <a:bodyPr/>
          <a:lstStyle>
            <a:lvl1pPr marL="0" indent="0">
              <a:buNone/>
              <a:defRPr/>
            </a:lvl1pPr>
          </a:lstStyle>
          <a:p>
            <a:pPr lvl="0"/>
            <a:r>
              <a:rPr lang="en-US"/>
              <a:t>Click to edit Master text styles</a:t>
            </a:r>
          </a:p>
        </p:txBody>
      </p:sp>
      <p:sp>
        <p:nvSpPr>
          <p:cNvPr id="5" name="Date Placeholder 4"/>
          <p:cNvSpPr>
            <a:spLocks noGrp="1"/>
          </p:cNvSpPr>
          <p:nvPr>
            <p:ph type="dt" sz="half" idx="10"/>
          </p:nvPr>
        </p:nvSpPr>
        <p:spPr/>
        <p:txBody>
          <a:bodyPr/>
          <a:lstStyle/>
          <a:p>
            <a:fld id="{3465F197-B1B8-4584-8B75-5D45B647D250}" type="datetimeFigureOut">
              <a:rPr lang="en-US" smtClean="0"/>
              <a:t>3/3/22</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9" name="Content Placeholder 2"/>
          <p:cNvSpPr>
            <a:spLocks noGrp="1"/>
          </p:cNvSpPr>
          <p:nvPr>
            <p:ph sz="half" idx="1"/>
          </p:nvPr>
        </p:nvSpPr>
        <p:spPr>
          <a:xfrm>
            <a:off x="973392" y="1984375"/>
            <a:ext cx="5895923"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392" y="536576"/>
            <a:ext cx="5895923" cy="587375"/>
          </a:xfrm>
        </p:spPr>
        <p:txBody>
          <a:bodyPr/>
          <a:lstStyle/>
          <a:p>
            <a:r>
              <a:rPr lang="en-US" dirty="0"/>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6345948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60/40 Image_Text">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6878841"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7226594" y="536576"/>
            <a:ext cx="4442982" cy="587375"/>
          </a:xfrm>
        </p:spPr>
        <p:txBody>
          <a:bodyPr/>
          <a:lstStyle>
            <a:lvl1pPr>
              <a:defRPr>
                <a:solidFill>
                  <a:schemeClr val="tx1"/>
                </a:solidFill>
              </a:defRPr>
            </a:lvl1pPr>
          </a:lstStyle>
          <a:p>
            <a:r>
              <a:rPr lang="en-US" dirty="0"/>
              <a:t>CLICK TO EDIT MASTER TITLE</a:t>
            </a:r>
          </a:p>
        </p:txBody>
      </p:sp>
      <p:sp>
        <p:nvSpPr>
          <p:cNvPr id="3" name="Content Placeholder 2"/>
          <p:cNvSpPr>
            <a:spLocks noGrp="1"/>
          </p:cNvSpPr>
          <p:nvPr>
            <p:ph idx="1"/>
          </p:nvPr>
        </p:nvSpPr>
        <p:spPr>
          <a:xfrm>
            <a:off x="7226594" y="1984375"/>
            <a:ext cx="4442982" cy="3986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7226595"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6581237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3086100"/>
            <a:ext cx="10001526" cy="685800"/>
          </a:xfrm>
        </p:spPr>
        <p:txBody>
          <a:bodyPr anchor="t" anchorCtr="0"/>
          <a:lstStyle>
            <a:lvl1pPr algn="l">
              <a:defRPr sz="40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914965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Header with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2498" y="2696210"/>
            <a:ext cx="8193633" cy="1397000"/>
          </a:xfrm>
        </p:spPr>
        <p:txBody>
          <a:bodyPr tIns="0" anchor="t" anchorCtr="0"/>
          <a:lstStyle>
            <a:lvl1pPr algn="l">
              <a:defRPr sz="4000" b="1" cap="all" baseline="0">
                <a:solidFill>
                  <a:schemeClr val="tx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2505671"/>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8600347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Header with number_5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096001" y="0"/>
            <a:ext cx="6095999"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392" y="4930775"/>
            <a:ext cx="4774855"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536575"/>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728027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Header with number_40/6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992401" y="0"/>
            <a:ext cx="7199600"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392" y="4930775"/>
            <a:ext cx="3656964"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536575"/>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238188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content lower illustra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9AC854-5BE7-4270-942A-335892C85CCD}"/>
              </a:ext>
            </a:extLst>
          </p:cNvPr>
          <p:cNvSpPr/>
          <p:nvPr userDrawn="1"/>
        </p:nvSpPr>
        <p:spPr>
          <a:xfrm>
            <a:off x="1" y="2286000"/>
            <a:ext cx="1219200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73392" y="536575"/>
            <a:ext cx="4774855" cy="1447800"/>
          </a:xfrm>
        </p:spPr>
        <p:txBody>
          <a:bodyPr/>
          <a:lstStyle>
            <a:lvl1pPr>
              <a:defRPr baseline="0"/>
            </a:lvl1pPr>
          </a:lstStyle>
          <a:p>
            <a:r>
              <a:rPr lang="en-US" dirty="0"/>
              <a:t>CLICK TO EDIT MASTER TITLE STYLE</a:t>
            </a:r>
          </a:p>
        </p:txBody>
      </p:sp>
      <p:sp>
        <p:nvSpPr>
          <p:cNvPr id="4" name="Content Placeholder 3"/>
          <p:cNvSpPr>
            <a:spLocks noGrp="1"/>
          </p:cNvSpPr>
          <p:nvPr>
            <p:ph sz="half" idx="2"/>
          </p:nvPr>
        </p:nvSpPr>
        <p:spPr>
          <a:xfrm>
            <a:off x="6096001" y="536576"/>
            <a:ext cx="5573576" cy="1447800"/>
          </a:xfrm>
        </p:spPr>
        <p:txBody>
          <a:bodyPr/>
          <a:lstStyle>
            <a:lvl1pPr marL="0" indent="0">
              <a:lnSpc>
                <a:spcPct val="114000"/>
              </a:lnSpc>
              <a:buNone/>
              <a:defRPr sz="24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p:txBody>
      </p:sp>
      <p:sp>
        <p:nvSpPr>
          <p:cNvPr id="11" name="Picture Placeholder 10"/>
          <p:cNvSpPr>
            <a:spLocks noGrp="1"/>
          </p:cNvSpPr>
          <p:nvPr>
            <p:ph type="pic" sz="quarter" idx="12"/>
          </p:nvPr>
        </p:nvSpPr>
        <p:spPr>
          <a:xfrm>
            <a:off x="1" y="2286000"/>
            <a:ext cx="12192000" cy="4572000"/>
          </a:xfrm>
        </p:spPr>
        <p:txBody>
          <a:bodyPr/>
          <a:lstStyle>
            <a:lvl1pPr marL="0" indent="0" algn="ctr">
              <a:buNone/>
              <a:defRPr/>
            </a:lvl1pPr>
          </a:lstStyle>
          <a:p>
            <a:r>
              <a:rPr lang="en-US"/>
              <a:t>Click icon to add picture</a:t>
            </a:r>
            <a:endParaRPr lang="en-US" dirty="0"/>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Date Placeholder 4"/>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3/3/22</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Tree>
    <p:extLst>
      <p:ext uri="{BB962C8B-B14F-4D97-AF65-F5344CB8AC3E}">
        <p14:creationId xmlns:p14="http://schemas.microsoft.com/office/powerpoint/2010/main" val="1597796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content lower image">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1" y="2286000"/>
            <a:ext cx="12192000" cy="4572000"/>
          </a:xfrm>
        </p:spPr>
        <p:txBody>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973392" y="536575"/>
            <a:ext cx="4774855" cy="1447800"/>
          </a:xfrm>
        </p:spPr>
        <p:txBody>
          <a:bodyPr/>
          <a:lstStyle>
            <a:lvl1pPr>
              <a:defRPr baseline="0"/>
            </a:lvl1pPr>
          </a:lstStyle>
          <a:p>
            <a:r>
              <a:rPr lang="en-US" dirty="0"/>
              <a:t>CLICK TO EDIT MASTER TITLE STYLE</a:t>
            </a:r>
          </a:p>
        </p:txBody>
      </p:sp>
      <p:sp>
        <p:nvSpPr>
          <p:cNvPr id="4" name="Content Placeholder 3"/>
          <p:cNvSpPr>
            <a:spLocks noGrp="1"/>
          </p:cNvSpPr>
          <p:nvPr>
            <p:ph sz="half" idx="2"/>
          </p:nvPr>
        </p:nvSpPr>
        <p:spPr>
          <a:xfrm>
            <a:off x="6096001" y="536576"/>
            <a:ext cx="5573576" cy="1447800"/>
          </a:xfrm>
        </p:spPr>
        <p:txBody>
          <a:bodyPr/>
          <a:lstStyle>
            <a:lvl1pPr marL="0" indent="0">
              <a:lnSpc>
                <a:spcPct val="114000"/>
              </a:lnSpc>
              <a:buNone/>
              <a:defRPr sz="24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Date Placeholder 4"/>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3/3/22</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Tree>
    <p:extLst>
      <p:ext uri="{BB962C8B-B14F-4D97-AF65-F5344CB8AC3E}">
        <p14:creationId xmlns:p14="http://schemas.microsoft.com/office/powerpoint/2010/main" val="13031142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content lower image_blue lin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3/3/22</a:t>
            </a:fld>
            <a:endParaRPr lang="en-US" dirty="0"/>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0" name="Content Placeholder 9"/>
          <p:cNvSpPr>
            <a:spLocks noGrp="1"/>
          </p:cNvSpPr>
          <p:nvPr>
            <p:ph sz="quarter" idx="12"/>
          </p:nvPr>
        </p:nvSpPr>
        <p:spPr>
          <a:xfrm>
            <a:off x="973392" y="2838450"/>
            <a:ext cx="10696185" cy="3498850"/>
          </a:xfrm>
        </p:spPr>
        <p:txBody>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©2021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
        <p:nvSpPr>
          <p:cNvPr id="8" name="Rectangle 7"/>
          <p:cNvSpPr/>
          <p:nvPr userDrawn="1"/>
        </p:nvSpPr>
        <p:spPr>
          <a:xfrm>
            <a:off x="1" y="0"/>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22DE2ABD-1965-4280-8565-3084ECBE4671}"/>
              </a:ext>
            </a:extLst>
          </p:cNvPr>
          <p:cNvSpPr/>
          <p:nvPr userDrawn="1"/>
        </p:nvSpPr>
        <p:spPr>
          <a:xfrm>
            <a:off x="1" y="0"/>
            <a:ext cx="1219200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536576"/>
            <a:ext cx="4774855" cy="587375"/>
          </a:xfrm>
        </p:spPr>
        <p:txBody>
          <a:bodyPr/>
          <a:lstStyle>
            <a:lvl1pPr>
              <a:defRPr baseline="0">
                <a:solidFill>
                  <a:schemeClr val="bg1"/>
                </a:solidFill>
              </a:defRPr>
            </a:lvl1pPr>
          </a:lstStyle>
          <a:p>
            <a:r>
              <a:rPr lang="en-US" dirty="0"/>
              <a:t>CLICK TO EDIT MASTER TITLE STYLE</a:t>
            </a:r>
          </a:p>
        </p:txBody>
      </p:sp>
      <p:sp>
        <p:nvSpPr>
          <p:cNvPr id="4" name="Content Placeholder 3"/>
          <p:cNvSpPr>
            <a:spLocks noGrp="1"/>
          </p:cNvSpPr>
          <p:nvPr>
            <p:ph sz="half" idx="2"/>
          </p:nvPr>
        </p:nvSpPr>
        <p:spPr>
          <a:xfrm>
            <a:off x="6096001" y="536576"/>
            <a:ext cx="5573576" cy="1447800"/>
          </a:xfrm>
        </p:spPr>
        <p:txBody>
          <a:bodyPr/>
          <a:lstStyle>
            <a:lvl1pPr marL="0" indent="0">
              <a:lnSpc>
                <a:spcPct val="113000"/>
              </a:lnSpc>
              <a:buNone/>
              <a:defRPr sz="2400">
                <a:solidFill>
                  <a:schemeClr val="bg1"/>
                </a:solidFill>
              </a:defRPr>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dirty="0"/>
              <a:t>Click to edit Master text styles</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370473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Four icon layout_blue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ext Placeholder 7"/>
          <p:cNvSpPr>
            <a:spLocks noGrp="1"/>
          </p:cNvSpPr>
          <p:nvPr>
            <p:ph type="body" sz="quarter" idx="12"/>
          </p:nvPr>
        </p:nvSpPr>
        <p:spPr>
          <a:xfrm>
            <a:off x="973391" y="1984376"/>
            <a:ext cx="10002267" cy="790575"/>
          </a:xfrm>
        </p:spPr>
        <p:txBody>
          <a:bodyPr/>
          <a:lstStyle>
            <a:lvl1pPr marL="0" indent="0">
              <a:spcBef>
                <a:spcPts val="6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p:txBody>
      </p:sp>
      <p:sp>
        <p:nvSpPr>
          <p:cNvPr id="30" name="Text Placeholder 9"/>
          <p:cNvSpPr>
            <a:spLocks noGrp="1"/>
          </p:cNvSpPr>
          <p:nvPr>
            <p:ph type="body" sz="quarter" idx="13"/>
          </p:nvPr>
        </p:nvSpPr>
        <p:spPr>
          <a:xfrm>
            <a:off x="973392"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31" name="Text Placeholder 14"/>
          <p:cNvSpPr>
            <a:spLocks noGrp="1"/>
          </p:cNvSpPr>
          <p:nvPr>
            <p:ph type="body" sz="quarter" idx="17"/>
          </p:nvPr>
        </p:nvSpPr>
        <p:spPr>
          <a:xfrm>
            <a:off x="973392"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a:t>
            </a:r>
          </a:p>
        </p:txBody>
      </p:sp>
      <p:sp>
        <p:nvSpPr>
          <p:cNvPr id="32" name="Text Placeholder 14"/>
          <p:cNvSpPr>
            <a:spLocks noGrp="1"/>
          </p:cNvSpPr>
          <p:nvPr>
            <p:ph type="body" sz="quarter" idx="18"/>
          </p:nvPr>
        </p:nvSpPr>
        <p:spPr>
          <a:xfrm>
            <a:off x="3547929"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a:t>
            </a:r>
          </a:p>
        </p:txBody>
      </p:sp>
      <p:sp>
        <p:nvSpPr>
          <p:cNvPr id="33" name="Text Placeholder 14"/>
          <p:cNvSpPr>
            <a:spLocks noGrp="1"/>
          </p:cNvSpPr>
          <p:nvPr>
            <p:ph type="body" sz="quarter" idx="19"/>
          </p:nvPr>
        </p:nvSpPr>
        <p:spPr>
          <a:xfrm>
            <a:off x="6122467"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a:t>
            </a:r>
          </a:p>
        </p:txBody>
      </p:sp>
      <p:sp>
        <p:nvSpPr>
          <p:cNvPr id="34" name="Text Placeholder 14"/>
          <p:cNvSpPr>
            <a:spLocks noGrp="1"/>
          </p:cNvSpPr>
          <p:nvPr>
            <p:ph type="body" sz="quarter" idx="20"/>
          </p:nvPr>
        </p:nvSpPr>
        <p:spPr>
          <a:xfrm>
            <a:off x="8697003" y="4407495"/>
            <a:ext cx="2286595"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a:t>
            </a:r>
          </a:p>
        </p:txBody>
      </p:sp>
      <p:sp>
        <p:nvSpPr>
          <p:cNvPr id="35" name="Text Placeholder 9"/>
          <p:cNvSpPr>
            <a:spLocks noGrp="1"/>
          </p:cNvSpPr>
          <p:nvPr>
            <p:ph type="body" sz="quarter" idx="21"/>
          </p:nvPr>
        </p:nvSpPr>
        <p:spPr>
          <a:xfrm>
            <a:off x="3547929"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36" name="Text Placeholder 9"/>
          <p:cNvSpPr>
            <a:spLocks noGrp="1"/>
          </p:cNvSpPr>
          <p:nvPr>
            <p:ph type="body" sz="quarter" idx="22"/>
          </p:nvPr>
        </p:nvSpPr>
        <p:spPr>
          <a:xfrm>
            <a:off x="6122467"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7" name="Text Placeholder 9"/>
          <p:cNvSpPr>
            <a:spLocks noGrp="1"/>
          </p:cNvSpPr>
          <p:nvPr>
            <p:ph type="body" sz="quarter" idx="23"/>
          </p:nvPr>
        </p:nvSpPr>
        <p:spPr>
          <a:xfrm>
            <a:off x="8697003" y="4689970"/>
            <a:ext cx="2286595" cy="1444752"/>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Rectangle 15"/>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060185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White_gray border-3 Icons">
    <p:spTree>
      <p:nvGrpSpPr>
        <p:cNvPr id="1" name=""/>
        <p:cNvGrpSpPr/>
        <p:nvPr/>
      </p:nvGrpSpPr>
      <p:grpSpPr>
        <a:xfrm>
          <a:off x="0" y="0"/>
          <a:ext cx="0" cy="0"/>
          <a:chOff x="0" y="0"/>
          <a:chExt cx="0" cy="0"/>
        </a:xfrm>
      </p:grpSpPr>
      <p:sp>
        <p:nvSpPr>
          <p:cNvPr id="7" name="Rectangle 6"/>
          <p:cNvSpPr/>
          <p:nvPr userDrawn="1"/>
        </p:nvSpPr>
        <p:spPr>
          <a:xfrm>
            <a:off x="0" y="0"/>
            <a:ext cx="610063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8" name="Rectangle 7"/>
          <p:cNvSpPr/>
          <p:nvPr userDrawn="1"/>
        </p:nvSpPr>
        <p:spPr>
          <a:xfrm>
            <a:off x="6091363" y="0"/>
            <a:ext cx="61006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533857" y="536576"/>
            <a:ext cx="11128098"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1" y="1077915"/>
            <a:ext cx="10010207" cy="519111"/>
          </a:xfrm>
        </p:spPr>
        <p:txBody>
          <a:bodyPr/>
          <a:lstStyle/>
          <a:p>
            <a:r>
              <a:rPr lang="en-US" dirty="0"/>
              <a:t>CLICK TO EDIT TITLE STYLE</a:t>
            </a:r>
          </a:p>
        </p:txBody>
      </p:sp>
      <p:sp>
        <p:nvSpPr>
          <p:cNvPr id="3" name="Content Placeholder 2"/>
          <p:cNvSpPr>
            <a:spLocks noGrp="1"/>
          </p:cNvSpPr>
          <p:nvPr>
            <p:ph idx="1"/>
          </p:nvPr>
        </p:nvSpPr>
        <p:spPr>
          <a:xfrm>
            <a:off x="973392" y="2136775"/>
            <a:ext cx="4662114" cy="3676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3/3/22</a:t>
            </a:fld>
            <a:endParaRPr lang="en-US" dirty="0"/>
          </a:p>
        </p:txBody>
      </p:sp>
      <p:sp>
        <p:nvSpPr>
          <p:cNvPr id="11" name="Text Placeholder 9"/>
          <p:cNvSpPr>
            <a:spLocks noGrp="1"/>
          </p:cNvSpPr>
          <p:nvPr>
            <p:ph type="body" sz="quarter" idx="13"/>
          </p:nvPr>
        </p:nvSpPr>
        <p:spPr>
          <a:xfrm>
            <a:off x="7726470" y="2413496"/>
            <a:ext cx="3246966"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4"/>
          <p:cNvSpPr>
            <a:spLocks noGrp="1"/>
          </p:cNvSpPr>
          <p:nvPr>
            <p:ph type="body" sz="quarter" idx="17" hasCustomPrompt="1"/>
          </p:nvPr>
        </p:nvSpPr>
        <p:spPr>
          <a:xfrm>
            <a:off x="7726470" y="2132013"/>
            <a:ext cx="3244659"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13" name="Text Placeholder 9"/>
          <p:cNvSpPr>
            <a:spLocks noGrp="1"/>
          </p:cNvSpPr>
          <p:nvPr>
            <p:ph type="body" sz="quarter" idx="18"/>
          </p:nvPr>
        </p:nvSpPr>
        <p:spPr>
          <a:xfrm>
            <a:off x="7726470" y="3729534"/>
            <a:ext cx="3246966"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4"/>
          <p:cNvSpPr>
            <a:spLocks noGrp="1"/>
          </p:cNvSpPr>
          <p:nvPr>
            <p:ph type="body" sz="quarter" idx="19" hasCustomPrompt="1"/>
          </p:nvPr>
        </p:nvSpPr>
        <p:spPr>
          <a:xfrm>
            <a:off x="7726470" y="3452019"/>
            <a:ext cx="3246966"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15" name="Text Placeholder 9"/>
          <p:cNvSpPr>
            <a:spLocks noGrp="1"/>
          </p:cNvSpPr>
          <p:nvPr>
            <p:ph type="body" sz="quarter" idx="20"/>
          </p:nvPr>
        </p:nvSpPr>
        <p:spPr>
          <a:xfrm>
            <a:off x="7726470" y="5051921"/>
            <a:ext cx="3246966"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ext Placeholder 14"/>
          <p:cNvSpPr>
            <a:spLocks noGrp="1"/>
          </p:cNvSpPr>
          <p:nvPr>
            <p:ph type="body" sz="quarter" idx="21" hasCustomPrompt="1"/>
          </p:nvPr>
        </p:nvSpPr>
        <p:spPr>
          <a:xfrm>
            <a:off x="7726470" y="4772025"/>
            <a:ext cx="3246966"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26" name="Footer Placeholder 4"/>
          <p:cNvSpPr>
            <a:spLocks noGrp="1"/>
          </p:cNvSpPr>
          <p:nvPr>
            <p:ph type="ftr" sz="quarter" idx="3"/>
          </p:nvPr>
        </p:nvSpPr>
        <p:spPr>
          <a:xfrm>
            <a:off x="2235201" y="6135688"/>
            <a:ext cx="8737600" cy="365760"/>
          </a:xfrm>
          <a:prstGeom prst="rect">
            <a:avLst/>
          </a:prstGeom>
        </p:spPr>
        <p:txBody>
          <a:bodyPr vert="horz" lIns="0" tIns="45724" rIns="0" bIns="0" rtlCol="0" anchor="t" anchorCtr="0"/>
          <a:lstStyle>
            <a:lvl1pPr algn="r">
              <a:lnSpc>
                <a:spcPct val="90000"/>
              </a:lnSpc>
              <a:defRPr sz="1200">
                <a:solidFill>
                  <a:schemeClr val="tx1">
                    <a:lumMod val="50000"/>
                    <a:lumOff val="50000"/>
                  </a:schemeClr>
                </a:solidFill>
              </a:defRPr>
            </a:lvl1pPr>
          </a:lstStyle>
          <a:p>
            <a:endParaRPr lang="en-US" dirty="0"/>
          </a:p>
        </p:txBody>
      </p:sp>
      <p:sp>
        <p:nvSpPr>
          <p:cNvPr id="17" name="Rectangle 16"/>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Box 18"/>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©2021 Mayo Foundation for Medical Education and Research  |  slide-</a:t>
            </a:r>
            <a:fld id="{D445C29B-035B-48ED-941F-A66A11A8A322}" type="slidenum">
              <a:rPr lang="en-US" sz="700" smtClean="0">
                <a:solidFill>
                  <a:schemeClr val="bg2"/>
                </a:solidFill>
              </a:rPr>
              <a:pPr lvl="0"/>
              <a:t>‹#›</a:t>
            </a:fld>
            <a:endParaRPr lang="en-US" sz="700" dirty="0">
              <a:solidFill>
                <a:schemeClr val="bg2"/>
              </a:solidFill>
            </a:endParaRPr>
          </a:p>
        </p:txBody>
      </p:sp>
    </p:spTree>
    <p:extLst>
      <p:ext uri="{BB962C8B-B14F-4D97-AF65-F5344CB8AC3E}">
        <p14:creationId xmlns:p14="http://schemas.microsoft.com/office/powerpoint/2010/main" val="17855668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ue_gray border-3 Icons">
    <p:spTree>
      <p:nvGrpSpPr>
        <p:cNvPr id="1" name=""/>
        <p:cNvGrpSpPr/>
        <p:nvPr/>
      </p:nvGrpSpPr>
      <p:grpSpPr>
        <a:xfrm>
          <a:off x="0" y="0"/>
          <a:ext cx="0" cy="0"/>
          <a:chOff x="0" y="0"/>
          <a:chExt cx="0" cy="0"/>
        </a:xfrm>
      </p:grpSpPr>
      <p:sp>
        <p:nvSpPr>
          <p:cNvPr id="7" name="Rectangle 6"/>
          <p:cNvSpPr/>
          <p:nvPr userDrawn="1"/>
        </p:nvSpPr>
        <p:spPr>
          <a:xfrm>
            <a:off x="0" y="0"/>
            <a:ext cx="61006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8" name="Rectangle 7"/>
          <p:cNvSpPr/>
          <p:nvPr userDrawn="1"/>
        </p:nvSpPr>
        <p:spPr>
          <a:xfrm>
            <a:off x="6091363" y="0"/>
            <a:ext cx="61006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533857" y="536576"/>
            <a:ext cx="11128098" cy="580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1" y="1077915"/>
            <a:ext cx="10010207" cy="519111"/>
          </a:xfrm>
        </p:spPr>
        <p:txBody>
          <a:bodyPr/>
          <a:lstStyle/>
          <a:p>
            <a:r>
              <a:rPr lang="en-US" dirty="0"/>
              <a:t>CLICK TO EDIT TITLE STYLE</a:t>
            </a:r>
          </a:p>
        </p:txBody>
      </p:sp>
      <p:sp>
        <p:nvSpPr>
          <p:cNvPr id="3" name="Content Placeholder 2"/>
          <p:cNvSpPr>
            <a:spLocks noGrp="1"/>
          </p:cNvSpPr>
          <p:nvPr>
            <p:ph idx="1"/>
          </p:nvPr>
        </p:nvSpPr>
        <p:spPr>
          <a:xfrm>
            <a:off x="973392" y="2136775"/>
            <a:ext cx="4662114" cy="3676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2"/>
                </a:solidFill>
              </a:defRPr>
            </a:lvl1pPr>
          </a:lstStyle>
          <a:p>
            <a:fld id="{3465F197-B1B8-4584-8B75-5D45B647D250}" type="datetimeFigureOut">
              <a:rPr lang="en-US" smtClean="0"/>
              <a:pPr/>
              <a:t>3/3/22</a:t>
            </a:fld>
            <a:endParaRPr lang="en-US" dirty="0"/>
          </a:p>
        </p:txBody>
      </p:sp>
      <p:sp>
        <p:nvSpPr>
          <p:cNvPr id="11" name="Text Placeholder 9"/>
          <p:cNvSpPr>
            <a:spLocks noGrp="1"/>
          </p:cNvSpPr>
          <p:nvPr>
            <p:ph type="body" sz="quarter" idx="13"/>
          </p:nvPr>
        </p:nvSpPr>
        <p:spPr>
          <a:xfrm>
            <a:off x="7726470" y="2413496"/>
            <a:ext cx="3246966"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4"/>
          <p:cNvSpPr>
            <a:spLocks noGrp="1"/>
          </p:cNvSpPr>
          <p:nvPr>
            <p:ph type="body" sz="quarter" idx="17" hasCustomPrompt="1"/>
          </p:nvPr>
        </p:nvSpPr>
        <p:spPr>
          <a:xfrm>
            <a:off x="7726470" y="2132013"/>
            <a:ext cx="3244659"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13" name="Text Placeholder 9"/>
          <p:cNvSpPr>
            <a:spLocks noGrp="1"/>
          </p:cNvSpPr>
          <p:nvPr>
            <p:ph type="body" sz="quarter" idx="18"/>
          </p:nvPr>
        </p:nvSpPr>
        <p:spPr>
          <a:xfrm>
            <a:off x="7726470" y="3729534"/>
            <a:ext cx="3246966"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4"/>
          <p:cNvSpPr>
            <a:spLocks noGrp="1"/>
          </p:cNvSpPr>
          <p:nvPr>
            <p:ph type="body" sz="quarter" idx="19" hasCustomPrompt="1"/>
          </p:nvPr>
        </p:nvSpPr>
        <p:spPr>
          <a:xfrm>
            <a:off x="7726470" y="3452019"/>
            <a:ext cx="3246966"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15" name="Text Placeholder 9"/>
          <p:cNvSpPr>
            <a:spLocks noGrp="1"/>
          </p:cNvSpPr>
          <p:nvPr>
            <p:ph type="body" sz="quarter" idx="20"/>
          </p:nvPr>
        </p:nvSpPr>
        <p:spPr>
          <a:xfrm>
            <a:off x="7726470" y="5051921"/>
            <a:ext cx="3246966" cy="748805"/>
          </a:xfrm>
        </p:spPr>
        <p:txBody>
          <a:bodyPr tIns="91440" bIns="45720"/>
          <a:lstStyle>
            <a:lvl1pPr marL="0" indent="0">
              <a:spcBef>
                <a:spcPts val="6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ext Placeholder 14"/>
          <p:cNvSpPr>
            <a:spLocks noGrp="1"/>
          </p:cNvSpPr>
          <p:nvPr>
            <p:ph type="body" sz="quarter" idx="21" hasCustomPrompt="1"/>
          </p:nvPr>
        </p:nvSpPr>
        <p:spPr>
          <a:xfrm>
            <a:off x="7726470" y="4772025"/>
            <a:ext cx="3246966" cy="274320"/>
          </a:xfrm>
        </p:spPr>
        <p:txBody>
          <a:bodyPr bIns="0" anchor="t" anchorCtr="0"/>
          <a:lstStyle>
            <a:lvl1pPr marL="0" indent="0">
              <a:buNone/>
              <a:defRPr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26" name="Footer Placeholder 4"/>
          <p:cNvSpPr>
            <a:spLocks noGrp="1"/>
          </p:cNvSpPr>
          <p:nvPr>
            <p:ph type="ftr" sz="quarter" idx="3"/>
          </p:nvPr>
        </p:nvSpPr>
        <p:spPr>
          <a:xfrm>
            <a:off x="2235201" y="6135688"/>
            <a:ext cx="8737600" cy="365760"/>
          </a:xfrm>
          <a:prstGeom prst="rect">
            <a:avLst/>
          </a:prstGeom>
        </p:spPr>
        <p:txBody>
          <a:bodyPr vert="horz" lIns="0" tIns="45724" rIns="0" bIns="0" rtlCol="0" anchor="t" anchorCtr="0"/>
          <a:lstStyle>
            <a:lvl1pPr algn="r">
              <a:lnSpc>
                <a:spcPct val="90000"/>
              </a:lnSpc>
              <a:defRPr sz="1200">
                <a:solidFill>
                  <a:schemeClr val="tx1">
                    <a:lumMod val="50000"/>
                    <a:lumOff val="50000"/>
                  </a:schemeClr>
                </a:solidFill>
              </a:defRPr>
            </a:lvl1pPr>
          </a:lstStyle>
          <a:p>
            <a:endParaRPr lang="en-US" dirty="0"/>
          </a:p>
        </p:txBody>
      </p:sp>
      <p:sp>
        <p:nvSpPr>
          <p:cNvPr id="17" name="Rectangle 16"/>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Box 18"/>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2"/>
                </a:solidFill>
              </a:rPr>
              <a:t>©2021 Mayo Foundation for Medical Education and Research  |  slide-</a:t>
            </a:r>
            <a:fld id="{D445C29B-035B-48ED-941F-A66A11A8A322}" type="slidenum">
              <a:rPr lang="en-US" sz="700" smtClean="0">
                <a:solidFill>
                  <a:schemeClr val="bg2"/>
                </a:solidFill>
              </a:rPr>
              <a:pPr lvl="0"/>
              <a:t>‹#›</a:t>
            </a:fld>
            <a:endParaRPr lang="en-US" sz="700" dirty="0">
              <a:solidFill>
                <a:schemeClr val="bg2"/>
              </a:solidFill>
            </a:endParaRPr>
          </a:p>
        </p:txBody>
      </p:sp>
    </p:spTree>
    <p:extLst>
      <p:ext uri="{BB962C8B-B14F-4D97-AF65-F5344CB8AC3E}">
        <p14:creationId xmlns:p14="http://schemas.microsoft.com/office/powerpoint/2010/main" val="42552619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536576"/>
            <a:ext cx="10001526" cy="587375"/>
          </a:xfrm>
        </p:spPr>
        <p:txBody>
          <a:bodyPr/>
          <a:lstStyle/>
          <a:p>
            <a:r>
              <a:rPr lang="en-US" dirty="0"/>
              <a:t>CLICK TO EDIT TITLE STYLE</a:t>
            </a:r>
          </a:p>
        </p:txBody>
      </p:sp>
      <p:sp>
        <p:nvSpPr>
          <p:cNvPr id="3" name="Content Placeholder 2"/>
          <p:cNvSpPr>
            <a:spLocks noGrp="1"/>
          </p:cNvSpPr>
          <p:nvPr>
            <p:ph sz="half" idx="1"/>
          </p:nvPr>
        </p:nvSpPr>
        <p:spPr>
          <a:xfrm>
            <a:off x="973392" y="1984375"/>
            <a:ext cx="4770569"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42166" y="1984375"/>
            <a:ext cx="4774855"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65F197-B1B8-4584-8B75-5D45B647D250}" type="datetimeFigureOut">
              <a:rPr lang="en-US" smtClean="0"/>
              <a:t>3/3/22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419113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 column with individual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sz="half" idx="1"/>
          </p:nvPr>
        </p:nvSpPr>
        <p:spPr>
          <a:xfrm>
            <a:off x="973392" y="2954338"/>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p:txBody>
      </p:sp>
      <p:sp>
        <p:nvSpPr>
          <p:cNvPr id="5" name="Date Placeholder 4"/>
          <p:cNvSpPr>
            <a:spLocks noGrp="1"/>
          </p:cNvSpPr>
          <p:nvPr>
            <p:ph type="dt" sz="half" idx="10"/>
          </p:nvPr>
        </p:nvSpPr>
        <p:spPr/>
        <p:txBody>
          <a:bodyPr/>
          <a:lstStyle/>
          <a:p>
            <a:fld id="{3465F197-B1B8-4584-8B75-5D45B647D250}" type="datetimeFigureOut">
              <a:rPr lang="en-US" smtClean="0"/>
              <a:t>3/3/22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Text Placeholder 2"/>
          <p:cNvSpPr>
            <a:spLocks noGrp="1"/>
          </p:cNvSpPr>
          <p:nvPr>
            <p:ph type="body" idx="12"/>
          </p:nvPr>
        </p:nvSpPr>
        <p:spPr>
          <a:xfrm>
            <a:off x="973392" y="2643189"/>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dirty="0"/>
              <a:t>Click to edit Master text styles</a:t>
            </a:r>
          </a:p>
        </p:txBody>
      </p:sp>
      <p:sp>
        <p:nvSpPr>
          <p:cNvPr id="17" name="Content Placeholder 2"/>
          <p:cNvSpPr>
            <a:spLocks noGrp="1"/>
          </p:cNvSpPr>
          <p:nvPr>
            <p:ph sz="half" idx="17"/>
          </p:nvPr>
        </p:nvSpPr>
        <p:spPr>
          <a:xfrm>
            <a:off x="973392" y="1597026"/>
            <a:ext cx="9995915" cy="488949"/>
          </a:xfrm>
        </p:spPr>
        <p:txBody>
          <a:bodyPr tIns="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p:txBody>
      </p:sp>
      <p:sp>
        <p:nvSpPr>
          <p:cNvPr id="23" name="Content Placeholder 2"/>
          <p:cNvSpPr>
            <a:spLocks noGrp="1"/>
          </p:cNvSpPr>
          <p:nvPr>
            <p:ph sz="half" idx="18"/>
          </p:nvPr>
        </p:nvSpPr>
        <p:spPr>
          <a:xfrm>
            <a:off x="6442167" y="2954338"/>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4" name="Text Placeholder 2"/>
          <p:cNvSpPr>
            <a:spLocks noGrp="1"/>
          </p:cNvSpPr>
          <p:nvPr>
            <p:ph type="body" idx="19"/>
          </p:nvPr>
        </p:nvSpPr>
        <p:spPr>
          <a:xfrm>
            <a:off x="6442167" y="2643189"/>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25" name="Content Placeholder 2"/>
          <p:cNvSpPr>
            <a:spLocks noGrp="1"/>
          </p:cNvSpPr>
          <p:nvPr>
            <p:ph sz="half" idx="20"/>
          </p:nvPr>
        </p:nvSpPr>
        <p:spPr>
          <a:xfrm>
            <a:off x="6442167" y="4334383"/>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26" name="Text Placeholder 2"/>
          <p:cNvSpPr>
            <a:spLocks noGrp="1"/>
          </p:cNvSpPr>
          <p:nvPr>
            <p:ph type="body" idx="21"/>
          </p:nvPr>
        </p:nvSpPr>
        <p:spPr>
          <a:xfrm>
            <a:off x="6442167" y="4032661"/>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dirty="0"/>
              <a:t>Click to edit Master text styles</a:t>
            </a:r>
          </a:p>
        </p:txBody>
      </p:sp>
      <p:sp>
        <p:nvSpPr>
          <p:cNvPr id="27" name="Content Placeholder 2"/>
          <p:cNvSpPr>
            <a:spLocks noGrp="1"/>
          </p:cNvSpPr>
          <p:nvPr>
            <p:ph sz="half" idx="22"/>
          </p:nvPr>
        </p:nvSpPr>
        <p:spPr>
          <a:xfrm>
            <a:off x="6442167" y="5708650"/>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p:txBody>
      </p:sp>
      <p:sp>
        <p:nvSpPr>
          <p:cNvPr id="28" name="Text Placeholder 2"/>
          <p:cNvSpPr>
            <a:spLocks noGrp="1"/>
          </p:cNvSpPr>
          <p:nvPr>
            <p:ph type="body" idx="23"/>
          </p:nvPr>
        </p:nvSpPr>
        <p:spPr>
          <a:xfrm>
            <a:off x="6442167" y="5397501"/>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dirty="0"/>
              <a:t>Click to edit Master text styles</a:t>
            </a:r>
          </a:p>
        </p:txBody>
      </p:sp>
      <p:sp>
        <p:nvSpPr>
          <p:cNvPr id="33" name="Content Placeholder 2"/>
          <p:cNvSpPr>
            <a:spLocks noGrp="1"/>
          </p:cNvSpPr>
          <p:nvPr>
            <p:ph sz="half" idx="24"/>
          </p:nvPr>
        </p:nvSpPr>
        <p:spPr>
          <a:xfrm>
            <a:off x="973392" y="4334383"/>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34" name="Text Placeholder 2"/>
          <p:cNvSpPr>
            <a:spLocks noGrp="1"/>
          </p:cNvSpPr>
          <p:nvPr>
            <p:ph type="body" idx="25"/>
          </p:nvPr>
        </p:nvSpPr>
        <p:spPr>
          <a:xfrm>
            <a:off x="973392" y="4032661"/>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dirty="0"/>
              <a:t>Click to edit Master text styles</a:t>
            </a:r>
          </a:p>
        </p:txBody>
      </p:sp>
      <p:sp>
        <p:nvSpPr>
          <p:cNvPr id="37" name="Content Placeholder 2"/>
          <p:cNvSpPr>
            <a:spLocks noGrp="1"/>
          </p:cNvSpPr>
          <p:nvPr>
            <p:ph sz="half" idx="26"/>
          </p:nvPr>
        </p:nvSpPr>
        <p:spPr>
          <a:xfrm>
            <a:off x="973392" y="5708650"/>
            <a:ext cx="4536605" cy="628650"/>
          </a:xfrm>
        </p:spPr>
        <p:txBody>
          <a:bodyPr tIns="91440"/>
          <a:lstStyle>
            <a:lvl1pPr marL="0" indent="0">
              <a:spcBef>
                <a:spcPts val="200"/>
              </a:spcBef>
              <a:buNone/>
              <a:defRPr sz="2400"/>
            </a:lvl1pPr>
            <a:lvl2pPr marL="457200" indent="0">
              <a:spcBef>
                <a:spcPts val="200"/>
              </a:spcBef>
              <a:buNone/>
              <a:defRPr sz="24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p:txBody>
      </p:sp>
      <p:sp>
        <p:nvSpPr>
          <p:cNvPr id="38" name="Text Placeholder 2"/>
          <p:cNvSpPr>
            <a:spLocks noGrp="1"/>
          </p:cNvSpPr>
          <p:nvPr>
            <p:ph type="body" idx="27"/>
          </p:nvPr>
        </p:nvSpPr>
        <p:spPr>
          <a:xfrm>
            <a:off x="973392" y="5397501"/>
            <a:ext cx="4536605"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9" name="Rectangle 1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113721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STYLE</a:t>
            </a:r>
          </a:p>
        </p:txBody>
      </p:sp>
      <p:sp>
        <p:nvSpPr>
          <p:cNvPr id="3" name="Text Placeholder 2"/>
          <p:cNvSpPr>
            <a:spLocks noGrp="1"/>
          </p:cNvSpPr>
          <p:nvPr>
            <p:ph type="body" idx="1"/>
          </p:nvPr>
        </p:nvSpPr>
        <p:spPr>
          <a:xfrm>
            <a:off x="968984" y="1984376"/>
            <a:ext cx="4774411"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68984" y="2276475"/>
            <a:ext cx="4774411"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42166" y="1984376"/>
            <a:ext cx="4774411"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42166" y="2276475"/>
            <a:ext cx="4774411"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3465F197-B1B8-4584-8B75-5D45B647D250}" type="datetimeFigureOut">
              <a:rPr lang="en-US" smtClean="0"/>
              <a:t>3/3/22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414835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60/40 Title and Content_blue line">
    <p:spTree>
      <p:nvGrpSpPr>
        <p:cNvPr id="1" name=""/>
        <p:cNvGrpSpPr/>
        <p:nvPr/>
      </p:nvGrpSpPr>
      <p:grpSpPr>
        <a:xfrm>
          <a:off x="0" y="0"/>
          <a:ext cx="0" cy="0"/>
          <a:chOff x="0" y="0"/>
          <a:chExt cx="0" cy="0"/>
        </a:xfrm>
      </p:grpSpPr>
      <p:sp>
        <p:nvSpPr>
          <p:cNvPr id="6" name="Rectangle 5"/>
          <p:cNvSpPr/>
          <p:nvPr userDrawn="1"/>
        </p:nvSpPr>
        <p:spPr>
          <a:xfrm>
            <a:off x="7226595" y="0"/>
            <a:ext cx="496540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3" y="536576"/>
            <a:ext cx="5468773" cy="587375"/>
          </a:xfrm>
        </p:spPr>
        <p:txBody>
          <a:bodyPr/>
          <a:lstStyle>
            <a:lvl1pPr>
              <a:defRPr/>
            </a:lvl1pPr>
          </a:lstStyle>
          <a:p>
            <a:r>
              <a:rPr lang="en-US" dirty="0"/>
              <a:t>CLICK TO EDIT MASTER TITLE</a:t>
            </a:r>
          </a:p>
        </p:txBody>
      </p:sp>
      <p:sp>
        <p:nvSpPr>
          <p:cNvPr id="3" name="Content Placeholder 2"/>
          <p:cNvSpPr>
            <a:spLocks noGrp="1"/>
          </p:cNvSpPr>
          <p:nvPr>
            <p:ph idx="1"/>
          </p:nvPr>
        </p:nvSpPr>
        <p:spPr>
          <a:xfrm>
            <a:off x="973393" y="1984375"/>
            <a:ext cx="5468774" cy="3986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8" name="Content Placeholder 2"/>
          <p:cNvSpPr>
            <a:spLocks noGrp="1"/>
          </p:cNvSpPr>
          <p:nvPr>
            <p:ph idx="12"/>
          </p:nvPr>
        </p:nvSpPr>
        <p:spPr>
          <a:xfrm>
            <a:off x="7755370" y="1984375"/>
            <a:ext cx="3914207" cy="3986784"/>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Box 11"/>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©2021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28804221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0/60 Title and Two Content Comparison_blue line">
    <p:spTree>
      <p:nvGrpSpPr>
        <p:cNvPr id="1" name=""/>
        <p:cNvGrpSpPr/>
        <p:nvPr/>
      </p:nvGrpSpPr>
      <p:grpSpPr>
        <a:xfrm>
          <a:off x="0" y="0"/>
          <a:ext cx="0" cy="0"/>
          <a:chOff x="0" y="0"/>
          <a:chExt cx="0" cy="0"/>
        </a:xfrm>
      </p:grpSpPr>
      <p:sp>
        <p:nvSpPr>
          <p:cNvPr id="6" name="Rectangle 5"/>
          <p:cNvSpPr/>
          <p:nvPr userDrawn="1"/>
        </p:nvSpPr>
        <p:spPr>
          <a:xfrm>
            <a:off x="4417575" y="0"/>
            <a:ext cx="777442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973392" y="2366170"/>
            <a:ext cx="3075788" cy="2125663"/>
          </a:xfrm>
        </p:spPr>
        <p:txBody>
          <a:bodyPr tIns="0" bIns="0" anchor="ctr" anchorCtr="0"/>
          <a:lstStyle>
            <a:lvl1pPr>
              <a:defRPr sz="3200" baseline="0"/>
            </a:lvl1pPr>
          </a:lstStyle>
          <a:p>
            <a:r>
              <a:rPr lang="en-US" dirty="0"/>
              <a:t>CLICK TO EDIT MASTER TITLE</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2" name="Text Placeholder 2"/>
          <p:cNvSpPr>
            <a:spLocks noGrp="1"/>
          </p:cNvSpPr>
          <p:nvPr>
            <p:ph type="body" idx="1"/>
          </p:nvPr>
        </p:nvSpPr>
        <p:spPr>
          <a:xfrm>
            <a:off x="4992401" y="542926"/>
            <a:ext cx="3145656" cy="771525"/>
          </a:xfrm>
        </p:spPr>
        <p:txBody>
          <a:bodyPr bIns="0" anchor="b" anchorCtr="0"/>
          <a:lstStyle>
            <a:lvl1pPr marL="0" indent="0">
              <a:buNone/>
              <a:defRPr sz="2400" b="1">
                <a:solidFill>
                  <a:schemeClr val="bg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dirty="0"/>
              <a:t>Click to edit Master text styles</a:t>
            </a:r>
          </a:p>
        </p:txBody>
      </p:sp>
      <p:sp>
        <p:nvSpPr>
          <p:cNvPr id="13" name="Content Placeholder 3"/>
          <p:cNvSpPr>
            <a:spLocks noGrp="1"/>
          </p:cNvSpPr>
          <p:nvPr>
            <p:ph sz="half" idx="2"/>
          </p:nvPr>
        </p:nvSpPr>
        <p:spPr>
          <a:xfrm>
            <a:off x="4992401" y="1597025"/>
            <a:ext cx="3145656" cy="3986784"/>
          </a:xfrm>
        </p:spPr>
        <p:txBody>
          <a:bodyPr tIns="91440"/>
          <a:lstStyle>
            <a:lvl1pPr>
              <a:defRPr sz="2400">
                <a:solidFill>
                  <a:schemeClr val="bg1"/>
                </a:solidFill>
              </a:defRPr>
            </a:lvl1pPr>
            <a:lvl2pPr>
              <a:buClrTx/>
              <a:defRPr sz="2400">
                <a:solidFill>
                  <a:schemeClr val="bg1"/>
                </a:solidFill>
              </a:defRPr>
            </a:lvl2pPr>
            <a:lvl3pPr>
              <a:buClrTx/>
              <a:defRPr sz="2400">
                <a:solidFill>
                  <a:schemeClr val="bg1"/>
                </a:solidFill>
              </a:defRPr>
            </a:lvl3pPr>
            <a:lvl4pPr>
              <a:buClrTx/>
              <a:defRPr sz="2400">
                <a:solidFill>
                  <a:schemeClr val="bg1"/>
                </a:solidFill>
              </a:defRPr>
            </a:lvl4pPr>
            <a:lvl5pPr>
              <a:buClrTx/>
              <a:defRPr sz="24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
          <p:cNvSpPr>
            <a:spLocks noGrp="1"/>
          </p:cNvSpPr>
          <p:nvPr>
            <p:ph type="body" idx="12"/>
          </p:nvPr>
        </p:nvSpPr>
        <p:spPr>
          <a:xfrm>
            <a:off x="8527097" y="542926"/>
            <a:ext cx="3145656" cy="771525"/>
          </a:xfrm>
        </p:spPr>
        <p:txBody>
          <a:bodyPr bIns="0" anchor="b" anchorCtr="0"/>
          <a:lstStyle>
            <a:lvl1pPr marL="0" indent="0">
              <a:buNone/>
              <a:defRPr sz="2400" b="1">
                <a:solidFill>
                  <a:schemeClr val="bg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dirty="0"/>
              <a:t>Click to edit Master text styles</a:t>
            </a:r>
          </a:p>
        </p:txBody>
      </p:sp>
      <p:sp>
        <p:nvSpPr>
          <p:cNvPr id="15" name="Content Placeholder 3"/>
          <p:cNvSpPr>
            <a:spLocks noGrp="1"/>
          </p:cNvSpPr>
          <p:nvPr>
            <p:ph sz="half" idx="13"/>
          </p:nvPr>
        </p:nvSpPr>
        <p:spPr>
          <a:xfrm>
            <a:off x="8527097" y="1597025"/>
            <a:ext cx="3145656" cy="3986784"/>
          </a:xfrm>
        </p:spPr>
        <p:txBody>
          <a:bodyPr vert="horz" lIns="0" tIns="91440" rIns="0" bIns="45724" rtlCol="0">
            <a:noAutofit/>
          </a:bodyPr>
          <a:lstStyle>
            <a:lvl1pPr>
              <a:defRPr lang="en-US" dirty="0" smtClean="0">
                <a:solidFill>
                  <a:schemeClr val="bg1"/>
                </a:solidFill>
              </a:defRPr>
            </a:lvl1pPr>
            <a:lvl2pPr>
              <a:buClrTx/>
              <a:defRPr lang="en-US" dirty="0" smtClean="0">
                <a:solidFill>
                  <a:schemeClr val="bg1"/>
                </a:solidFill>
              </a:defRPr>
            </a:lvl2pPr>
            <a:lvl3pPr>
              <a:buClrTx/>
              <a:defRPr lang="en-US" dirty="0" smtClean="0">
                <a:solidFill>
                  <a:schemeClr val="bg1"/>
                </a:solidFill>
              </a:defRPr>
            </a:lvl3pPr>
            <a:lvl4pPr>
              <a:buClrTx/>
              <a:defRPr lang="en-US" dirty="0" smtClean="0">
                <a:solidFill>
                  <a:schemeClr val="bg1"/>
                </a:solidFill>
              </a:defRPr>
            </a:lvl4pPr>
            <a:lvl5pPr>
              <a:buClrTx/>
              <a:defRPr lang="en-US" dirty="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reeform 15"/>
          <p:cNvSpPr/>
          <p:nvPr userDrawn="1"/>
        </p:nvSpPr>
        <p:spPr>
          <a:xfrm>
            <a:off x="4982873" y="1455737"/>
            <a:ext cx="6669237" cy="0"/>
          </a:xfrm>
          <a:custGeom>
            <a:avLst/>
            <a:gdLst>
              <a:gd name="connsiteX0" fmla="*/ 0 w 6667500"/>
              <a:gd name="connsiteY0" fmla="*/ 0 h 0"/>
              <a:gd name="connsiteX1" fmla="*/ 6667500 w 6667500"/>
              <a:gd name="connsiteY1" fmla="*/ 0 h 0"/>
            </a:gdLst>
            <a:ahLst/>
            <a:cxnLst>
              <a:cxn ang="0">
                <a:pos x="connsiteX0" y="connsiteY0"/>
              </a:cxn>
              <a:cxn ang="0">
                <a:pos x="connsiteX1" y="connsiteY1"/>
              </a:cxn>
            </a:cxnLst>
            <a:rect l="l" t="t" r="r" b="b"/>
            <a:pathLst>
              <a:path w="6667500">
                <a:moveTo>
                  <a:pt x="0" y="0"/>
                </a:moveTo>
                <a:lnTo>
                  <a:pt x="6667500"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extBox 16"/>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©2021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3253624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3/3/22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771072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_no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3/3/22</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923738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65F197-B1B8-4584-8B75-5D45B647D250}" type="datetimeFigureOut">
              <a:rPr lang="en-US" smtClean="0"/>
              <a:t>3/3/22</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983332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2496" y="2733676"/>
            <a:ext cx="4454099" cy="1371600"/>
          </a:xfrm>
        </p:spPr>
        <p:txBody>
          <a:bodyPr anchor="ctr" anchorCtr="0"/>
          <a:lstStyle>
            <a:lvl1pPr algn="l">
              <a:defRPr sz="4000" baseline="0"/>
            </a:lvl1pPr>
          </a:lstStyle>
          <a:p>
            <a:r>
              <a:rPr lang="en-US" dirty="0"/>
              <a:t>CLICK TO EDIT MASTER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3/3/22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7298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623574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926377" y="536576"/>
            <a:ext cx="2743200" cy="54356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973391" y="536576"/>
            <a:ext cx="7594488" cy="5435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3/3/22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914568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6664" y="1399032"/>
            <a:ext cx="6582442" cy="2029966"/>
          </a:xfrm>
          <a:noFill/>
        </p:spPr>
        <p:txBody>
          <a:bodyPr anchor="b">
            <a:noAutofit/>
          </a:bodyPr>
          <a:lstStyle>
            <a:lvl1pPr algn="l">
              <a:defRPr sz="3298" cap="all" spc="50" baseline="0">
                <a:solidFill>
                  <a:schemeClr val="tx1"/>
                </a:solidFill>
              </a:defRPr>
            </a:lvl1pPr>
          </a:lstStyle>
          <a:p>
            <a:r>
              <a:rPr lang="en-US" dirty="0"/>
              <a:t>TITLE GOES HERE</a:t>
            </a:r>
            <a:br>
              <a:rPr lang="en-US" dirty="0"/>
            </a:br>
            <a:r>
              <a:rPr lang="en-US" dirty="0"/>
              <a:t>Lorem IPSUM DOLOR</a:t>
            </a:r>
          </a:p>
        </p:txBody>
      </p:sp>
      <p:sp>
        <p:nvSpPr>
          <p:cNvPr id="3" name="Subtitle 2"/>
          <p:cNvSpPr>
            <a:spLocks noGrp="1"/>
          </p:cNvSpPr>
          <p:nvPr>
            <p:ph type="subTitle" idx="1" hasCustomPrompt="1"/>
          </p:nvPr>
        </p:nvSpPr>
        <p:spPr>
          <a:xfrm>
            <a:off x="466664" y="4041659"/>
            <a:ext cx="6582442" cy="1216142"/>
          </a:xfrm>
          <a:noFill/>
        </p:spPr>
        <p:txBody>
          <a:bodyPr/>
          <a:lstStyle>
            <a:lvl1pPr marL="0" indent="0" algn="l">
              <a:buNone/>
              <a:defRPr sz="2399" b="0">
                <a:solidFill>
                  <a:schemeClr val="tx1"/>
                </a:solidFill>
                <a:latin typeface="+mn-lt"/>
              </a:defRPr>
            </a:lvl1pPr>
            <a:lvl2pPr marL="0" indent="0" algn="l">
              <a:buNone/>
              <a:defRPr sz="1999">
                <a:solidFill>
                  <a:schemeClr val="tx1"/>
                </a:solidFill>
              </a:defRPr>
            </a:lvl2pPr>
            <a:lvl3pPr marL="0" indent="0" algn="l">
              <a:buNone/>
              <a:defRPr sz="1999"/>
            </a:lvl3pPr>
            <a:lvl4pPr marL="1370915" indent="0" algn="ctr">
              <a:buNone/>
              <a:defRPr sz="1600"/>
            </a:lvl4pPr>
            <a:lvl5pPr marL="1827885" indent="0" algn="ctr">
              <a:buNone/>
              <a:defRPr sz="1600"/>
            </a:lvl5pPr>
            <a:lvl6pPr marL="2284857" indent="0" algn="ctr">
              <a:buNone/>
              <a:defRPr sz="1600"/>
            </a:lvl6pPr>
            <a:lvl7pPr marL="2741828" indent="0" algn="ctr">
              <a:buNone/>
              <a:defRPr sz="1600"/>
            </a:lvl7pPr>
            <a:lvl8pPr marL="3198800" indent="0" algn="ctr">
              <a:buNone/>
              <a:defRPr sz="1600"/>
            </a:lvl8pPr>
            <a:lvl9pPr marL="3655771" indent="0" algn="ctr">
              <a:buNone/>
              <a:defRPr sz="1600"/>
            </a:lvl9pPr>
          </a:lstStyle>
          <a:p>
            <a:pPr lvl="0"/>
            <a:r>
              <a:rPr lang="en-US" dirty="0"/>
              <a:t>Subhead Here</a:t>
            </a:r>
          </a:p>
          <a:p>
            <a:pPr lvl="1"/>
            <a:r>
              <a:rPr lang="en-US" dirty="0"/>
              <a:t>Month XX, XXXX</a:t>
            </a:r>
          </a:p>
        </p:txBody>
      </p:sp>
      <p:cxnSp>
        <p:nvCxnSpPr>
          <p:cNvPr id="11" name="Straight Connector 10">
            <a:extLst>
              <a:ext uri="{FF2B5EF4-FFF2-40B4-BE49-F238E27FC236}">
                <a16:creationId xmlns:a16="http://schemas.microsoft.com/office/drawing/2014/main" id="{B78CF560-9D47-A44A-BED0-C8EAC1E7E95C}"/>
              </a:ext>
            </a:extLst>
          </p:cNvPr>
          <p:cNvCxnSpPr>
            <a:cxnSpLocks/>
          </p:cNvCxnSpPr>
          <p:nvPr userDrawn="1"/>
        </p:nvCxnSpPr>
        <p:spPr>
          <a:xfrm>
            <a:off x="460137" y="3776313"/>
            <a:ext cx="5199263"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Picture Placeholder 28">
            <a:extLst>
              <a:ext uri="{FF2B5EF4-FFF2-40B4-BE49-F238E27FC236}">
                <a16:creationId xmlns:a16="http://schemas.microsoft.com/office/drawing/2014/main" id="{ED0282CB-6E8B-9744-89B3-FC628C8EFEA8}"/>
              </a:ext>
            </a:extLst>
          </p:cNvPr>
          <p:cNvSpPr>
            <a:spLocks noGrp="1"/>
          </p:cNvSpPr>
          <p:nvPr>
            <p:ph type="pic" sz="quarter" idx="11" hasCustomPrompt="1"/>
          </p:nvPr>
        </p:nvSpPr>
        <p:spPr>
          <a:xfrm>
            <a:off x="7552342" y="0"/>
            <a:ext cx="4639658" cy="6858000"/>
          </a:xfrm>
          <a:noFill/>
        </p:spPr>
        <p:txBody>
          <a:bodyPr lIns="0" tIns="0" rIns="0" bIns="0" anchor="ctr" anchorCtr="0"/>
          <a:lstStyle>
            <a:lvl1pPr algn="ctr">
              <a:defRPr/>
            </a:lvl1pPr>
          </a:lstStyle>
          <a:p>
            <a:r>
              <a:rPr lang="en-US" dirty="0"/>
              <a:t>Insert Image Here</a:t>
            </a:r>
          </a:p>
        </p:txBody>
      </p:sp>
    </p:spTree>
    <p:extLst>
      <p:ext uri="{BB962C8B-B14F-4D97-AF65-F5344CB8AC3E}">
        <p14:creationId xmlns:p14="http://schemas.microsoft.com/office/powerpoint/2010/main" val="6974674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r>
              <a:rPr lang="en-US"/>
              <a:t>Michael J. Morris</a:t>
            </a:r>
            <a:endParaRPr lang="en-US" dirty="0"/>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554" y="1603377"/>
            <a:ext cx="10124323"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9894708"/>
      </p:ext>
    </p:extLst>
  </p:cSld>
  <p:clrMapOvr>
    <a:masterClrMapping/>
  </p:clrMapOvr>
  <p:extLst>
    <p:ext uri="{DCECCB84-F9BA-43D5-87BE-67443E8EF086}">
      <p15:sldGuideLst xmlns:p15="http://schemas.microsoft.com/office/powerpoint/2012/main">
        <p15:guide id="1" pos="14977">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986" y="274544"/>
            <a:ext cx="10972031"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73864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577006"/>
            <a:ext cx="10972364" cy="537776"/>
          </a:xfrm>
          <a:prstGeom prst="rect">
            <a:avLst/>
          </a:prstGeom>
        </p:spPr>
        <p:txBody>
          <a:bodyPr lIns="0" tIns="0" rIns="0" bIns="0" anchor="ctr">
            <a:spAutoFit/>
          </a:bodyPr>
          <a:lstStyle/>
          <a:p>
            <a:pPr algn="ctr"/>
            <a:endParaRPr lang="en-US" sz="3883" b="0" strike="noStrike" spc="-1">
              <a:latin typeface="Arial"/>
            </a:endParaRPr>
          </a:p>
        </p:txBody>
      </p:sp>
      <p:sp>
        <p:nvSpPr>
          <p:cNvPr id="3" name="PlaceHolder 2"/>
          <p:cNvSpPr>
            <a:spLocks noGrp="1"/>
          </p:cNvSpPr>
          <p:nvPr>
            <p:ph type="subTitle"/>
          </p:nvPr>
        </p:nvSpPr>
        <p:spPr>
          <a:xfrm>
            <a:off x="609600" y="3397816"/>
            <a:ext cx="10972364" cy="391133"/>
          </a:xfrm>
          <a:prstGeom prst="rect">
            <a:avLst/>
          </a:prstGeom>
        </p:spPr>
        <p:txBody>
          <a:bodyPr lIns="0" tIns="0" rIns="0" bIns="0" anchor="ctr">
            <a:spAutoFit/>
          </a:bodyPr>
          <a:lstStyle/>
          <a:p>
            <a:pPr algn="ctr"/>
            <a:endParaRPr lang="en-US" sz="2824" b="0" strike="noStrike" spc="-1">
              <a:latin typeface="Arial"/>
            </a:endParaRPr>
          </a:p>
        </p:txBody>
      </p:sp>
    </p:spTree>
    <p:extLst>
      <p:ext uri="{BB962C8B-B14F-4D97-AF65-F5344CB8AC3E}">
        <p14:creationId xmlns:p14="http://schemas.microsoft.com/office/powerpoint/2010/main" val="2232713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2276872"/>
          </a:xfrm>
        </p:spPr>
        <p:txBody>
          <a:bodyPr/>
          <a:lstStyle>
            <a:lvl1pPr algn="l">
              <a:defRPr/>
            </a:lvl1pPr>
          </a:lstStyle>
          <a:p>
            <a:r>
              <a:rPr lang="en-US" dirty="0"/>
              <a:t>Click to edit Master title style</a:t>
            </a:r>
          </a:p>
        </p:txBody>
      </p:sp>
      <p:sp>
        <p:nvSpPr>
          <p:cNvPr id="45" name="Content Placeholder 2">
            <a:extLst>
              <a:ext uri="{FF2B5EF4-FFF2-40B4-BE49-F238E27FC236}">
                <a16:creationId xmlns:a16="http://schemas.microsoft.com/office/drawing/2014/main" id="{D6F7C937-7D52-6F4D-832F-C6BAE9E878D2}"/>
              </a:ext>
            </a:extLst>
          </p:cNvPr>
          <p:cNvSpPr>
            <a:spLocks noGrp="1"/>
          </p:cNvSpPr>
          <p:nvPr>
            <p:ph idx="35" hasCustomPrompt="1"/>
          </p:nvPr>
        </p:nvSpPr>
        <p:spPr>
          <a:xfrm>
            <a:off x="8449056" y="2564130"/>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07AB2A2B-0315-5140-84A2-057522638243}"/>
              </a:ext>
            </a:extLst>
          </p:cNvPr>
          <p:cNvSpPr>
            <a:spLocks noGrp="1"/>
          </p:cNvSpPr>
          <p:nvPr>
            <p:ph idx="36" hasCustomPrompt="1"/>
          </p:nvPr>
        </p:nvSpPr>
        <p:spPr>
          <a:xfrm>
            <a:off x="2971800" y="4830007"/>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CECE3FC-47CC-B44D-974D-B32F05053FAE}"/>
              </a:ext>
            </a:extLst>
          </p:cNvPr>
          <p:cNvSpPr>
            <a:spLocks noGrp="1"/>
          </p:cNvSpPr>
          <p:nvPr>
            <p:ph idx="41" hasCustomPrompt="1"/>
          </p:nvPr>
        </p:nvSpPr>
        <p:spPr>
          <a:xfrm>
            <a:off x="8449056" y="4806356"/>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D46AFB5C-5516-1342-9FCA-4197F0D2D651}"/>
              </a:ext>
            </a:extLst>
          </p:cNvPr>
          <p:cNvSpPr>
            <a:spLocks noGrp="1"/>
          </p:cNvSpPr>
          <p:nvPr>
            <p:ph idx="44" hasCustomPrompt="1"/>
          </p:nvPr>
        </p:nvSpPr>
        <p:spPr>
          <a:xfrm>
            <a:off x="8449056" y="3687075"/>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14C2105C-0684-074C-9207-048D345069E3}"/>
              </a:ext>
            </a:extLst>
          </p:cNvPr>
          <p:cNvSpPr>
            <a:spLocks noGrp="1"/>
          </p:cNvSpPr>
          <p:nvPr>
            <p:ph idx="45" hasCustomPrompt="1"/>
          </p:nvPr>
        </p:nvSpPr>
        <p:spPr>
          <a:xfrm>
            <a:off x="2971800" y="3687075"/>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565767"/>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088865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963152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4883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90995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728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73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9508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465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99413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8659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53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842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575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758707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98330012"/>
      </p:ext>
    </p:extLst>
  </p:cSld>
  <p:clrMapOvr>
    <a:masterClrMapping/>
  </p:clrMapOvr>
  <p:transition spd="slow"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34278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366436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785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319271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939661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273683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67393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483860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770599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098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483A3B-01C8-4AA3-826D-4A63CB86C743}"/>
              </a:ext>
            </a:extLst>
          </p:cNvPr>
          <p:cNvSpPr/>
          <p:nvPr userDrawn="1"/>
        </p:nvSpPr>
        <p:spPr>
          <a:xfrm>
            <a:off x="0" y="-1"/>
            <a:ext cx="12192000" cy="65362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Holder 2"/>
          <p:cNvSpPr>
            <a:spLocks noGrp="1"/>
          </p:cNvSpPr>
          <p:nvPr>
            <p:ph type="title" hasCustomPrompt="1"/>
          </p:nvPr>
        </p:nvSpPr>
        <p:spPr>
          <a:xfrm>
            <a:off x="231461" y="260352"/>
            <a:ext cx="11232207" cy="385232"/>
          </a:xfrm>
          <a:solidFill>
            <a:schemeClr val="bg1"/>
          </a:solidFill>
        </p:spPr>
        <p:txBody>
          <a:bodyPr lIns="72000" tIns="0" rIns="0" bIns="0" anchor="ctr" anchorCtr="0">
            <a:noAutofit/>
          </a:bodyPr>
          <a:lstStyle>
            <a:lvl1pPr>
              <a:defRPr sz="1867" b="0"/>
            </a:lvl1pPr>
          </a:lstStyle>
          <a:p>
            <a:r>
              <a:rPr lang="en-GB" dirty="0"/>
              <a:t>Poster </a:t>
            </a:r>
            <a:r>
              <a:rPr lang="en-GB" dirty="0" err="1"/>
              <a:t>xxxx</a:t>
            </a:r>
            <a:endParaRPr dirty="0"/>
          </a:p>
        </p:txBody>
      </p:sp>
      <p:sp>
        <p:nvSpPr>
          <p:cNvPr id="3" name="Holder 3"/>
          <p:cNvSpPr>
            <a:spLocks noGrp="1"/>
          </p:cNvSpPr>
          <p:nvPr>
            <p:ph type="ftr" sz="quarter" idx="5"/>
          </p:nvPr>
        </p:nvSpPr>
        <p:spPr/>
        <p:txBody>
          <a:bodyPr lIns="0" tIns="0" rIns="0" bIns="0"/>
          <a:lstStyle>
            <a:lvl1pPr algn="ctr">
              <a:defRPr>
                <a:solidFill>
                  <a:schemeClr val="bg1"/>
                </a:solidFill>
              </a:defRPr>
            </a:lvl1pPr>
          </a:lstStyle>
          <a:p>
            <a:endParaRPr lang="en-US" dirty="0"/>
          </a:p>
        </p:txBody>
      </p:sp>
      <p:sp>
        <p:nvSpPr>
          <p:cNvPr id="4" name="Holder 4"/>
          <p:cNvSpPr>
            <a:spLocks noGrp="1"/>
          </p:cNvSpPr>
          <p:nvPr>
            <p:ph type="dt" sz="half" idx="6"/>
          </p:nvPr>
        </p:nvSpPr>
        <p:spPr/>
        <p:txBody>
          <a:bodyPr lIns="0" tIns="0" rIns="0" bIns="0"/>
          <a:lstStyle>
            <a:lvl1pPr algn="l">
              <a:defRPr>
                <a:solidFill>
                  <a:schemeClr val="bg1"/>
                </a:solidFill>
              </a:defRPr>
            </a:lvl1pPr>
          </a:lstStyle>
          <a:p>
            <a:fld id="{92C2AC05-04EE-46C8-975C-785E0DABB932}" type="datetime1">
              <a:rPr lang="en-US" smtClean="0"/>
              <a:t>3/3/22</a:t>
            </a:fld>
            <a:endParaRPr lang="en-US" dirty="0"/>
          </a:p>
        </p:txBody>
      </p:sp>
      <p:sp>
        <p:nvSpPr>
          <p:cNvPr id="5" name="Holder 5"/>
          <p:cNvSpPr>
            <a:spLocks noGrp="1"/>
          </p:cNvSpPr>
          <p:nvPr>
            <p:ph type="sldNum" sz="quarter" idx="7"/>
          </p:nvPr>
        </p:nvSpPr>
        <p:spPr/>
        <p:txBody>
          <a:bodyPr lIns="0" tIns="0" rIns="0" bIns="0"/>
          <a:lstStyle>
            <a:lvl1pPr algn="r">
              <a:defRPr>
                <a:solidFill>
                  <a:schemeClr val="bg1"/>
                </a:solidFill>
              </a:defRPr>
            </a:lvl1pPr>
          </a:lstStyle>
          <a:p>
            <a:fld id="{B6F15528-21DE-4FAA-801E-634DDDAF4B2B}" type="slidenum">
              <a:rPr lang="en-US" smtClean="0"/>
              <a:pPr/>
              <a:t>‹#›</a:t>
            </a:fld>
            <a:endParaRPr lang="en-US" dirty="0"/>
          </a:p>
        </p:txBody>
      </p:sp>
      <p:sp>
        <p:nvSpPr>
          <p:cNvPr id="11" name="Text Placeholder 10">
            <a:extLst>
              <a:ext uri="{FF2B5EF4-FFF2-40B4-BE49-F238E27FC236}">
                <a16:creationId xmlns:a16="http://schemas.microsoft.com/office/drawing/2014/main" id="{44980CF1-8A30-4929-A564-F1E5EF3544C1}"/>
              </a:ext>
            </a:extLst>
          </p:cNvPr>
          <p:cNvSpPr>
            <a:spLocks noGrp="1"/>
          </p:cNvSpPr>
          <p:nvPr>
            <p:ph type="body" sz="quarter" idx="10"/>
          </p:nvPr>
        </p:nvSpPr>
        <p:spPr>
          <a:xfrm>
            <a:off x="231461" y="762002"/>
            <a:ext cx="5864540" cy="1203615"/>
          </a:xfrm>
          <a:prstGeom prst="rect">
            <a:avLst/>
          </a:prstGeom>
        </p:spPr>
        <p:txBody>
          <a:bodyPr>
            <a:normAutofit/>
          </a:bodyPr>
          <a:lstStyle>
            <a:lvl1pPr>
              <a:defRPr sz="2133" b="1">
                <a:solidFill>
                  <a:schemeClr val="bg1"/>
                </a:solidFill>
              </a:defRPr>
            </a:lvl1pPr>
          </a:lstStyle>
          <a:p>
            <a:pPr lvl="0"/>
            <a:r>
              <a:rPr lang="en-US" dirty="0"/>
              <a:t>Click to edit Master text styles</a:t>
            </a:r>
          </a:p>
        </p:txBody>
      </p:sp>
      <p:sp>
        <p:nvSpPr>
          <p:cNvPr id="29" name="Text Placeholder 28">
            <a:extLst>
              <a:ext uri="{FF2B5EF4-FFF2-40B4-BE49-F238E27FC236}">
                <a16:creationId xmlns:a16="http://schemas.microsoft.com/office/drawing/2014/main" id="{EF2877B5-6A96-47C4-AE09-AF56A4845B22}"/>
              </a:ext>
            </a:extLst>
          </p:cNvPr>
          <p:cNvSpPr>
            <a:spLocks noGrp="1"/>
          </p:cNvSpPr>
          <p:nvPr>
            <p:ph type="body" sz="quarter" idx="13"/>
          </p:nvPr>
        </p:nvSpPr>
        <p:spPr>
          <a:xfrm>
            <a:off x="231461" y="3856566"/>
            <a:ext cx="5864540" cy="2645833"/>
          </a:xfrm>
          <a:prstGeom prst="rect">
            <a:avLst/>
          </a:prstGeom>
          <a:solidFill>
            <a:schemeClr val="bg1"/>
          </a:solidFill>
        </p:spPr>
        <p:txBody>
          <a:bodyPr>
            <a:normAutofit/>
          </a:bodyPr>
          <a:lstStyle>
            <a:lvl1pPr>
              <a:defRPr sz="1600" b="1">
                <a:solidFill>
                  <a:schemeClr val="tx2"/>
                </a:solidFill>
              </a:defRPr>
            </a:lvl1pPr>
            <a:lvl2pPr marL="241294" indent="-241294">
              <a:spcAft>
                <a:spcPts val="800"/>
              </a:spcAft>
              <a:buFont typeface="Arial" panose="020B0604020202020204" pitchFamily="34" charset="0"/>
              <a:buChar char="•"/>
              <a:defRPr sz="1467">
                <a:solidFill>
                  <a:schemeClr val="tx2"/>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29299842"/>
      </p:ext>
    </p:extLst>
  </p:cSld>
  <p:clrMapOvr>
    <a:masterClrMapping/>
  </p:clrMapOvr>
  <p:extLst>
    <p:ext uri="{DCECCB84-F9BA-43D5-87BE-67443E8EF086}">
      <p15:sldGuideLst xmlns:p15="http://schemas.microsoft.com/office/powerpoint/2012/main">
        <p15:guide id="1" orient="horz" pos="307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110625677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60"/>
            <a:ext cx="10145760" cy="346249"/>
          </a:xfrm>
        </p:spPr>
        <p:txBody>
          <a:bodyPr/>
          <a:lstStyle>
            <a:lvl1pPr>
              <a:defRPr sz="2500">
                <a:solidFill>
                  <a:schemeClr val="tx1"/>
                </a:solidFill>
              </a:defRPr>
            </a:lvl1pPr>
          </a:lstStyle>
          <a:p>
            <a:r>
              <a:rPr lang="en-US" dirty="0"/>
              <a:t>Click to edit Master title style</a:t>
            </a:r>
          </a:p>
        </p:txBody>
      </p:sp>
      <p:sp>
        <p:nvSpPr>
          <p:cNvPr id="7" name="Content Placeholder 11"/>
          <p:cNvSpPr>
            <a:spLocks noGrp="1"/>
          </p:cNvSpPr>
          <p:nvPr>
            <p:ph sz="quarter" idx="15" hasCustomPrompt="1"/>
          </p:nvPr>
        </p:nvSpPr>
        <p:spPr>
          <a:xfrm>
            <a:off x="601602" y="1713178"/>
            <a:ext cx="10985780" cy="4169411"/>
          </a:xfrm>
        </p:spPr>
        <p:txBody>
          <a:bodyPr/>
          <a:lstStyle>
            <a:lvl1pPr marL="175610" marR="0" indent="-175610" algn="l" defTabSz="571478" rtl="0" eaLnBrk="1" fontAlgn="base" latinLnBrk="0" hangingPunct="1">
              <a:lnSpc>
                <a:spcPct val="100000"/>
              </a:lnSpc>
              <a:spcBef>
                <a:spcPts val="1350"/>
              </a:spcBef>
              <a:spcAft>
                <a:spcPct val="0"/>
              </a:spcAft>
              <a:buClr>
                <a:srgbClr val="212121"/>
              </a:buClr>
              <a:buSzPct val="100000"/>
              <a:buFont typeface="Arial" pitchFamily="-65" charset="0"/>
              <a:buChar char="•"/>
              <a:tabLst/>
              <a:defRPr sz="1500">
                <a:solidFill>
                  <a:schemeClr val="tx1"/>
                </a:solidFill>
                <a:latin typeface="Verdana" charset="0"/>
                <a:ea typeface="Verdana" charset="0"/>
                <a:cs typeface="Verdana" charset="0"/>
              </a:defRPr>
            </a:lvl1pPr>
            <a:lvl2pPr marL="400828" marR="0" indent="-175610" algn="l" defTabSz="571478"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548618" marR="0" indent="-150870" algn="l" defTabSz="571478"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822927" marR="0" indent="-150870" algn="l" defTabSz="571478"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115929" marR="0" indent="-143345" algn="l" defTabSz="571478"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marL="175610" marR="0" lvl="0" indent="-175610" algn="l" defTabSz="571478" rtl="0" eaLnBrk="1" fontAlgn="base" latinLnBrk="0" hangingPunct="1">
              <a:lnSpc>
                <a:spcPct val="100000"/>
              </a:lnSpc>
              <a:spcBef>
                <a:spcPts val="1350"/>
              </a:spcBef>
              <a:spcAft>
                <a:spcPct val="0"/>
              </a:spcAft>
              <a:buClr>
                <a:srgbClr val="212121"/>
              </a:buClr>
              <a:buSzPct val="100000"/>
              <a:buFont typeface="Arial" pitchFamily="-65" charset="0"/>
              <a:buChar char="•"/>
              <a:tabLst/>
              <a:defRPr/>
            </a:pPr>
            <a:r>
              <a:rPr kumimoji="0" lang="en-US" sz="1750"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Edit Master text styles</a:t>
            </a:r>
          </a:p>
          <a:p>
            <a:pPr marL="400828" marR="0" lvl="1" indent="-175610" algn="l" defTabSz="571478"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Second level</a:t>
            </a:r>
          </a:p>
          <a:p>
            <a:pPr marL="548618" marR="0" lvl="2" indent="-150870" algn="l" defTabSz="571478"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50"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Third level</a:t>
            </a:r>
          </a:p>
          <a:p>
            <a:pPr marL="822927" marR="0" lvl="3" indent="-150870" algn="l" defTabSz="571478"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125"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Fourth level</a:t>
            </a:r>
          </a:p>
          <a:p>
            <a:pPr marL="1115929" marR="0" lvl="4" indent="-143345" algn="l" defTabSz="571478"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975"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Fifth level</a:t>
            </a:r>
          </a:p>
        </p:txBody>
      </p:sp>
      <p:sp>
        <p:nvSpPr>
          <p:cNvPr id="9" name="Slide Number Placeholder 5"/>
          <p:cNvSpPr>
            <a:spLocks noGrp="1"/>
          </p:cNvSpPr>
          <p:nvPr>
            <p:ph type="sldNum" sz="quarter" idx="4"/>
          </p:nvPr>
        </p:nvSpPr>
        <p:spPr>
          <a:xfrm>
            <a:off x="11640710" y="6297785"/>
            <a:ext cx="379679" cy="333375"/>
          </a:xfrm>
          <a:prstGeom prst="rect">
            <a:avLst/>
          </a:prstGeom>
        </p:spPr>
        <p:txBody>
          <a:bodyPr vert="horz" lIns="91440" tIns="45720" rIns="91440" bIns="45720" rtlCol="0" anchor="ctr"/>
          <a:lstStyle>
            <a:lvl1pPr algn="r">
              <a:defRPr sz="600">
                <a:solidFill>
                  <a:schemeClr val="tx2"/>
                </a:solidFill>
              </a:defRPr>
            </a:lvl1pPr>
          </a:lstStyle>
          <a:p>
            <a:fld id="{AD816501-AAE5-214E-B100-00C3DC5F5E3F}" type="slidenum">
              <a:rPr lang="en-US" smtClean="0"/>
              <a:pPr/>
              <a:t>‹#›</a:t>
            </a:fld>
            <a:endParaRPr lang="en-US" dirty="0"/>
          </a:p>
        </p:txBody>
      </p:sp>
      <p:sp>
        <p:nvSpPr>
          <p:cNvPr id="10" name="Text Placeholder 4"/>
          <p:cNvSpPr>
            <a:spLocks noGrp="1"/>
          </p:cNvSpPr>
          <p:nvPr>
            <p:ph type="body" sz="quarter" idx="17" hasCustomPrompt="1"/>
          </p:nvPr>
        </p:nvSpPr>
        <p:spPr>
          <a:xfrm>
            <a:off x="601928" y="6279365"/>
            <a:ext cx="8382000" cy="275167"/>
          </a:xfrm>
        </p:spPr>
        <p:txBody>
          <a:bodyPr anchor="b"/>
          <a:lstStyle>
            <a:lvl1pPr marL="0" indent="0">
              <a:spcBef>
                <a:spcPts val="125"/>
              </a:spcBef>
              <a:buNone/>
              <a:defRPr sz="563">
                <a:solidFill>
                  <a:schemeClr val="tx1"/>
                </a:solidFill>
              </a:defRPr>
            </a:lvl1pPr>
          </a:lstStyle>
          <a:p>
            <a:pPr lvl="0"/>
            <a:r>
              <a:rPr lang="en-US" dirty="0"/>
              <a:t>Footnotes and Sources</a:t>
            </a:r>
          </a:p>
        </p:txBody>
      </p:sp>
    </p:spTree>
    <p:extLst>
      <p:ext uri="{BB962C8B-B14F-4D97-AF65-F5344CB8AC3E}">
        <p14:creationId xmlns:p14="http://schemas.microsoft.com/office/powerpoint/2010/main" val="289032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987600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7512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007976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3576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2058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291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003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54710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50622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8508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4962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387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298658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77626560"/>
      </p:ext>
    </p:extLst>
  </p:cSld>
  <p:clrMapOvr>
    <a:masterClrMapping/>
  </p:clrMapOvr>
  <p:transition spd="slow"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83439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07963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33729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2636912"/>
          </a:xfrm>
        </p:spPr>
        <p:txBody>
          <a:bodyPr/>
          <a:lstStyle>
            <a:lvl1pPr algn="l">
              <a:defRPr/>
            </a:lvl1pPr>
          </a:lstStyle>
          <a:p>
            <a:r>
              <a:rPr lang="en-US" dirty="0"/>
              <a:t>Click to edit Master title style</a:t>
            </a:r>
          </a:p>
        </p:txBody>
      </p:sp>
      <p:sp>
        <p:nvSpPr>
          <p:cNvPr id="46" name="Content Placeholder 2">
            <a:extLst>
              <a:ext uri="{FF2B5EF4-FFF2-40B4-BE49-F238E27FC236}">
                <a16:creationId xmlns:a16="http://schemas.microsoft.com/office/drawing/2014/main" id="{07AB2A2B-0315-5140-84A2-057522638243}"/>
              </a:ext>
            </a:extLst>
          </p:cNvPr>
          <p:cNvSpPr>
            <a:spLocks noGrp="1"/>
          </p:cNvSpPr>
          <p:nvPr>
            <p:ph idx="36" hasCustomPrompt="1"/>
          </p:nvPr>
        </p:nvSpPr>
        <p:spPr>
          <a:xfrm>
            <a:off x="8451647" y="2948940"/>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D46AFB5C-5516-1342-9FCA-4197F0D2D651}"/>
              </a:ext>
            </a:extLst>
          </p:cNvPr>
          <p:cNvSpPr>
            <a:spLocks noGrp="1"/>
          </p:cNvSpPr>
          <p:nvPr>
            <p:ph idx="44" hasCustomPrompt="1"/>
          </p:nvPr>
        </p:nvSpPr>
        <p:spPr>
          <a:xfrm>
            <a:off x="8449056" y="4125064"/>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14C2105C-0684-074C-9207-048D345069E3}"/>
              </a:ext>
            </a:extLst>
          </p:cNvPr>
          <p:cNvSpPr>
            <a:spLocks noGrp="1"/>
          </p:cNvSpPr>
          <p:nvPr>
            <p:ph idx="45" hasCustomPrompt="1"/>
          </p:nvPr>
        </p:nvSpPr>
        <p:spPr>
          <a:xfrm>
            <a:off x="2971800" y="4125064"/>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48940"/>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971074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11239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77100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8517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541273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8519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469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5719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248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80355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7592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045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6802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2089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1945778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529744350"/>
      </p:ext>
    </p:extLst>
  </p:cSld>
  <p:clrMapOvr>
    <a:masterClrMapping/>
  </p:clrMapOvr>
  <p:transition spd="slow" advClick="0"/>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7870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153031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34332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1340768"/>
          </a:xfrm>
        </p:spPr>
        <p:txBody>
          <a:bodyPr/>
          <a:lstStyle>
            <a:lvl1pPr algn="l">
              <a:defRPr/>
            </a:lvl1pPr>
          </a:lstStyle>
          <a:p>
            <a:r>
              <a:rPr lang="en-US" dirty="0"/>
              <a:t>Click to edit Master title style</a:t>
            </a:r>
          </a:p>
        </p:txBody>
      </p:sp>
      <p:sp>
        <p:nvSpPr>
          <p:cNvPr id="44" name="Content Placeholder 2">
            <a:extLst>
              <a:ext uri="{FF2B5EF4-FFF2-40B4-BE49-F238E27FC236}">
                <a16:creationId xmlns:a16="http://schemas.microsoft.com/office/drawing/2014/main" id="{AA4C41D5-888F-A14F-859F-9FB80272A6D8}"/>
              </a:ext>
            </a:extLst>
          </p:cNvPr>
          <p:cNvSpPr>
            <a:spLocks noGrp="1"/>
          </p:cNvSpPr>
          <p:nvPr>
            <p:ph idx="34" hasCustomPrompt="1"/>
          </p:nvPr>
        </p:nvSpPr>
        <p:spPr>
          <a:xfrm>
            <a:off x="8472264" y="1628800"/>
            <a:ext cx="3063240" cy="941832"/>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D6F7C937-7D52-6F4D-832F-C6BAE9E878D2}"/>
              </a:ext>
            </a:extLst>
          </p:cNvPr>
          <p:cNvSpPr>
            <a:spLocks noGrp="1"/>
          </p:cNvSpPr>
          <p:nvPr>
            <p:ph idx="35" hasCustomPrompt="1"/>
          </p:nvPr>
        </p:nvSpPr>
        <p:spPr>
          <a:xfrm>
            <a:off x="2960752" y="3849610"/>
            <a:ext cx="3063240" cy="941832"/>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9CE023FF-78E2-B84C-84BE-01178BF3743E}"/>
              </a:ext>
            </a:extLst>
          </p:cNvPr>
          <p:cNvSpPr>
            <a:spLocks noGrp="1"/>
          </p:cNvSpPr>
          <p:nvPr>
            <p:ph idx="37" hasCustomPrompt="1"/>
          </p:nvPr>
        </p:nvSpPr>
        <p:spPr>
          <a:xfrm>
            <a:off x="2960752" y="2709500"/>
            <a:ext cx="3063240" cy="941832"/>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CECE3FC-47CC-B44D-974D-B32F05053FAE}"/>
              </a:ext>
            </a:extLst>
          </p:cNvPr>
          <p:cNvSpPr>
            <a:spLocks noGrp="1"/>
          </p:cNvSpPr>
          <p:nvPr>
            <p:ph idx="41" hasCustomPrompt="1"/>
          </p:nvPr>
        </p:nvSpPr>
        <p:spPr>
          <a:xfrm>
            <a:off x="8472264" y="2709500"/>
            <a:ext cx="3063240" cy="941832"/>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67B694A3-FB96-C445-BAFA-3634D602DA3C}"/>
              </a:ext>
            </a:extLst>
          </p:cNvPr>
          <p:cNvSpPr>
            <a:spLocks noGrp="1"/>
          </p:cNvSpPr>
          <p:nvPr>
            <p:ph idx="43" hasCustomPrompt="1"/>
          </p:nvPr>
        </p:nvSpPr>
        <p:spPr>
          <a:xfrm>
            <a:off x="2960752" y="4949809"/>
            <a:ext cx="3063240" cy="941832"/>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D46AFB5C-5516-1342-9FCA-4197F0D2D651}"/>
              </a:ext>
            </a:extLst>
          </p:cNvPr>
          <p:cNvSpPr>
            <a:spLocks noGrp="1"/>
          </p:cNvSpPr>
          <p:nvPr>
            <p:ph idx="44" hasCustomPrompt="1"/>
          </p:nvPr>
        </p:nvSpPr>
        <p:spPr>
          <a:xfrm>
            <a:off x="8472264" y="4949809"/>
            <a:ext cx="3063240" cy="941832"/>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14C2105C-0684-074C-9207-048D345069E3}"/>
              </a:ext>
            </a:extLst>
          </p:cNvPr>
          <p:cNvSpPr>
            <a:spLocks noGrp="1"/>
          </p:cNvSpPr>
          <p:nvPr>
            <p:ph idx="45" hasCustomPrompt="1"/>
          </p:nvPr>
        </p:nvSpPr>
        <p:spPr>
          <a:xfrm>
            <a:off x="8472264" y="3829654"/>
            <a:ext cx="3063240" cy="941832"/>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60752" y="1628800"/>
            <a:ext cx="3063240" cy="941832"/>
          </a:xfrm>
          <a:prstGeom prst="rect">
            <a:avLst/>
          </a:prstGeom>
        </p:spPr>
        <p:txBody>
          <a:bodyPr anchor="ctr"/>
          <a:lstStyle>
            <a:lvl1pPr marL="0" indent="0" algn="ctr">
              <a:lnSpc>
                <a:spcPts val="21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202110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A339E2B2-F6DA-1D45-B9D8-044B10C238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914400" y="1981200"/>
            <a:ext cx="10363200" cy="1143000"/>
          </a:xfrm>
        </p:spPr>
        <p:txBody>
          <a:bodyPr/>
          <a:lstStyle>
            <a:lvl1pPr algn="ctr">
              <a:defRPr sz="2300">
                <a:solidFill>
                  <a:srgbClr val="002060"/>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rgbClr val="002060"/>
                </a:solidFill>
              </a:defRPr>
            </a:lvl1pPr>
          </a:lstStyle>
          <a:p>
            <a:pPr lvl="0"/>
            <a:r>
              <a:rPr lang="en-US" noProof="0"/>
              <a:t>Click to edit Master subtitle style</a:t>
            </a:r>
          </a:p>
        </p:txBody>
      </p:sp>
    </p:spTree>
    <p:extLst>
      <p:ext uri="{BB962C8B-B14F-4D97-AF65-F5344CB8AC3E}">
        <p14:creationId xmlns:p14="http://schemas.microsoft.com/office/powerpoint/2010/main" val="579142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7637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Tree>
    <p:extLst>
      <p:ext uri="{BB962C8B-B14F-4D97-AF65-F5344CB8AC3E}">
        <p14:creationId xmlns:p14="http://schemas.microsoft.com/office/powerpoint/2010/main" val="1146281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299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3551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Tree>
    <p:extLst>
      <p:ext uri="{BB962C8B-B14F-4D97-AF65-F5344CB8AC3E}">
        <p14:creationId xmlns:p14="http://schemas.microsoft.com/office/powerpoint/2010/main" val="1660892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19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1471448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2530409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731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7914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039002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8" indent="0">
              <a:buNone/>
              <a:defRPr/>
            </a:lvl2pPr>
            <a:lvl3pPr marL="914415" indent="0">
              <a:buNone/>
              <a:defRPr/>
            </a:lvl3pPr>
            <a:lvl4pPr marL="1371623" indent="0">
              <a:buNone/>
              <a:defRPr/>
            </a:lvl4pPr>
            <a:lvl5pPr marL="182883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1"/>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63325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074000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87532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593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659D2F7D-FC5C-3F46-9C72-E18FC1D7FFE0}" type="slidenum">
              <a:rPr lang="en-GB"/>
              <a:pPr>
                <a:defRPr/>
              </a:pPr>
              <a:t>‹#›</a:t>
            </a:fld>
            <a:endParaRPr lang="en-GB"/>
          </a:p>
        </p:txBody>
      </p:sp>
    </p:spTree>
    <p:extLst>
      <p:ext uri="{BB962C8B-B14F-4D97-AF65-F5344CB8AC3E}">
        <p14:creationId xmlns:p14="http://schemas.microsoft.com/office/powerpoint/2010/main" val="2750198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theme" Target="../theme/theme2.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image" Target="../media/image1.pn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theme" Target="../theme/theme3.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image" Target="../media/image1.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theme" Target="../theme/theme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image" Target="../media/image6.jpg"/><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theme" Target="../theme/theme5.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9" Type="http://schemas.openxmlformats.org/officeDocument/2006/relationships/slideLayout" Target="../slideLayouts/slideLayout140.xml"/><Relationship Id="rId21" Type="http://schemas.openxmlformats.org/officeDocument/2006/relationships/slideLayout" Target="../slideLayouts/slideLayout122.xml"/><Relationship Id="rId34" Type="http://schemas.openxmlformats.org/officeDocument/2006/relationships/slideLayout" Target="../slideLayouts/slideLayout135.xml"/><Relationship Id="rId42" Type="http://schemas.openxmlformats.org/officeDocument/2006/relationships/slideLayout" Target="../slideLayouts/slideLayout143.xml"/><Relationship Id="rId47" Type="http://schemas.openxmlformats.org/officeDocument/2006/relationships/slideLayout" Target="../slideLayouts/slideLayout148.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9" Type="http://schemas.openxmlformats.org/officeDocument/2006/relationships/slideLayout" Target="../slideLayouts/slideLayout130.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40" Type="http://schemas.openxmlformats.org/officeDocument/2006/relationships/slideLayout" Target="../slideLayouts/slideLayout141.xml"/><Relationship Id="rId45" Type="http://schemas.openxmlformats.org/officeDocument/2006/relationships/slideLayout" Target="../slideLayouts/slideLayout14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49" Type="http://schemas.openxmlformats.org/officeDocument/2006/relationships/theme" Target="../theme/theme6.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slideLayout" Target="../slideLayouts/slideLayout132.xml"/><Relationship Id="rId44" Type="http://schemas.openxmlformats.org/officeDocument/2006/relationships/slideLayout" Target="../slideLayouts/slideLayout145.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43" Type="http://schemas.openxmlformats.org/officeDocument/2006/relationships/slideLayout" Target="../slideLayouts/slideLayout144.xml"/><Relationship Id="rId48" Type="http://schemas.openxmlformats.org/officeDocument/2006/relationships/slideLayout" Target="../slideLayouts/slideLayout149.xml"/><Relationship Id="rId8" Type="http://schemas.openxmlformats.org/officeDocument/2006/relationships/slideLayout" Target="../slideLayouts/slideLayout109.xml"/><Relationship Id="rId3" Type="http://schemas.openxmlformats.org/officeDocument/2006/relationships/slideLayout" Target="../slideLayouts/slideLayout104.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46" Type="http://schemas.openxmlformats.org/officeDocument/2006/relationships/slideLayout" Target="../slideLayouts/slideLayout147.xml"/><Relationship Id="rId20" Type="http://schemas.openxmlformats.org/officeDocument/2006/relationships/slideLayout" Target="../slideLayouts/slideLayout121.xml"/><Relationship Id="rId41" Type="http://schemas.openxmlformats.org/officeDocument/2006/relationships/slideLayout" Target="../slideLayouts/slideLayout142.xml"/><Relationship Id="rId1" Type="http://schemas.openxmlformats.org/officeDocument/2006/relationships/slideLayout" Target="../slideLayouts/slideLayout102.xml"/><Relationship Id="rId6"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 id="2147484689"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55782534"/>
      </p:ext>
    </p:extLst>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 id="2147484575" r:id="rId12"/>
    <p:sldLayoutId id="2147484576" r:id="rId13"/>
    <p:sldLayoutId id="2147484577" r:id="rId14"/>
    <p:sldLayoutId id="2147484578" r:id="rId15"/>
    <p:sldLayoutId id="2147484579" r:id="rId16"/>
    <p:sldLayoutId id="2147484580" r:id="rId17"/>
    <p:sldLayoutId id="2147484581" r:id="rId18"/>
    <p:sldLayoutId id="2147484582" r:id="rId19"/>
    <p:sldLayoutId id="2147484583" r:id="rId20"/>
    <p:sldLayoutId id="2147484584" r:id="rId21"/>
    <p:sldLayoutId id="2147484585" r:id="rId22"/>
    <p:sldLayoutId id="2147484586" r:id="rId23"/>
    <p:sldLayoutId id="2147484587" r:id="rId24"/>
    <p:sldLayoutId id="2147484589" r:id="rId25"/>
    <p:sldLayoutId id="2147484590" r:id="rId26"/>
    <p:sldLayoutId id="2147484591" r:id="rId2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655200063"/>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 id="2147484637" r:id="rId18"/>
    <p:sldLayoutId id="2147484638"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descr="A close up of a sign&#10;&#10;Description automatically generated">
            <a:extLst>
              <a:ext uri="{FF2B5EF4-FFF2-40B4-BE49-F238E27FC236}">
                <a16:creationId xmlns:a16="http://schemas.microsoft.com/office/drawing/2014/main" id="{AB366F00-D68A-ED43-AEFA-68B7121E0CD6}"/>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770623735"/>
      </p:ext>
    </p:extLst>
  </p:cSld>
  <p:clrMap bg1="lt1" tx1="dk1" bg2="lt2" tx2="dk2" accent1="accent1" accent2="accent2" accent3="accent3" accent4="accent4" accent5="accent5" accent6="accent6" hlink="hlink" folHlink="folHlink"/>
  <p:sldLayoutIdLst>
    <p:sldLayoutId id="2147484717" r:id="rId1"/>
    <p:sldLayoutId id="2147484718" r:id="rId2"/>
    <p:sldLayoutId id="2147484719" r:id="rId3"/>
    <p:sldLayoutId id="2147484720" r:id="rId4"/>
    <p:sldLayoutId id="2147484721" r:id="rId5"/>
    <p:sldLayoutId id="2147484722" r:id="rId6"/>
    <p:sldLayoutId id="2147484723" r:id="rId7"/>
    <p:sldLayoutId id="2147484724" r:id="rId8"/>
    <p:sldLayoutId id="2147484725" r:id="rId9"/>
    <p:sldLayoutId id="2147484726" r:id="rId10"/>
    <p:sldLayoutId id="2147484727" r:id="rId11"/>
    <p:sldLayoutId id="2147484728" r:id="rId12"/>
    <p:sldLayoutId id="2147484729" r:id="rId13"/>
    <p:sldLayoutId id="2147484730" r:id="rId14"/>
    <p:sldLayoutId id="2147484731" r:id="rId15"/>
    <p:sldLayoutId id="2147484732" r:id="rId16"/>
    <p:sldLayoutId id="2147484733" r:id="rId17"/>
    <p:sldLayoutId id="2147484734"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B0FB4E-0B98-D14C-8FFE-6B84020301A7}"/>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36133"/>
      </p:ext>
    </p:extLst>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 id="2147484747" r:id="rId12"/>
    <p:sldLayoutId id="2147484748" r:id="rId13"/>
    <p:sldLayoutId id="2147484749" r:id="rId14"/>
    <p:sldLayoutId id="2147484750" r:id="rId15"/>
    <p:sldLayoutId id="2147484751" r:id="rId16"/>
    <p:sldLayoutId id="2147484752" r:id="rId17"/>
    <p:sldLayoutId id="2147484753" r:id="rId18"/>
    <p:sldLayoutId id="2147484754"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3392" y="536576"/>
            <a:ext cx="10001526" cy="587375"/>
          </a:xfrm>
          <a:prstGeom prst="rect">
            <a:avLst/>
          </a:prstGeom>
        </p:spPr>
        <p:txBody>
          <a:bodyPr vert="horz" lIns="0" tIns="45724" rIns="0" bIns="45724" rtlCol="0" anchor="t" anchorCtr="0">
            <a:noAutofit/>
          </a:bodyPr>
          <a:lstStyle/>
          <a:p>
            <a:r>
              <a:rPr lang="en-US" dirty="0"/>
              <a:t>CLICK TO EDIT TITLE STYLE</a:t>
            </a:r>
          </a:p>
        </p:txBody>
      </p:sp>
      <p:sp>
        <p:nvSpPr>
          <p:cNvPr id="3" name="Text Placeholder 2"/>
          <p:cNvSpPr>
            <a:spLocks noGrp="1"/>
          </p:cNvSpPr>
          <p:nvPr>
            <p:ph type="body" idx="1"/>
          </p:nvPr>
        </p:nvSpPr>
        <p:spPr>
          <a:xfrm>
            <a:off x="973392" y="1597025"/>
            <a:ext cx="10001526" cy="4389120"/>
          </a:xfrm>
          <a:prstGeom prst="rect">
            <a:avLst/>
          </a:prstGeom>
        </p:spPr>
        <p:txBody>
          <a:bodyPr vert="horz" lIns="0" tIns="0" rIns="0" bIns="45724"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314177" y="6528816"/>
            <a:ext cx="877824" cy="109728"/>
          </a:xfrm>
          <a:prstGeom prst="rect">
            <a:avLst/>
          </a:prstGeom>
        </p:spPr>
        <p:txBody>
          <a:bodyPr vert="horz" lIns="91448" tIns="0" rIns="91448" bIns="0" rtlCol="0" anchor="ctr"/>
          <a:lstStyle>
            <a:lvl1pPr algn="r">
              <a:defRPr sz="700">
                <a:solidFill>
                  <a:schemeClr val="tx1">
                    <a:lumMod val="50000"/>
                    <a:lumOff val="50000"/>
                  </a:schemeClr>
                </a:solidFill>
              </a:defRPr>
            </a:lvl1pPr>
          </a:lstStyle>
          <a:p>
            <a:fld id="{3465F197-B1B8-4584-8B75-5D45B647D250}" type="datetimeFigureOut">
              <a:rPr lang="en-US" smtClean="0"/>
              <a:pPr/>
              <a:t>3/3/22</a:t>
            </a:fld>
            <a:endParaRPr lang="en-US" dirty="0"/>
          </a:p>
        </p:txBody>
      </p:sp>
      <p:sp>
        <p:nvSpPr>
          <p:cNvPr id="5" name="Footer Placeholder 4"/>
          <p:cNvSpPr>
            <a:spLocks noGrp="1"/>
          </p:cNvSpPr>
          <p:nvPr>
            <p:ph type="ftr" sz="quarter" idx="3"/>
          </p:nvPr>
        </p:nvSpPr>
        <p:spPr>
          <a:xfrm>
            <a:off x="2235200" y="6135688"/>
            <a:ext cx="9434377" cy="365760"/>
          </a:xfrm>
          <a:prstGeom prst="rect">
            <a:avLst/>
          </a:prstGeom>
        </p:spPr>
        <p:txBody>
          <a:bodyPr vert="horz" lIns="0" tIns="45724" rIns="0" bIns="0" rtlCol="0" anchor="b" anchorCtr="0"/>
          <a:lstStyle>
            <a:lvl1pPr algn="r">
              <a:lnSpc>
                <a:spcPct val="90000"/>
              </a:lnSpc>
              <a:defRPr sz="1200">
                <a:solidFill>
                  <a:schemeClr val="tx1">
                    <a:lumMod val="50000"/>
                    <a:lumOff val="50000"/>
                  </a:schemeClr>
                </a:solidFill>
              </a:defRPr>
            </a:lvl1pPr>
          </a:lstStyle>
          <a:p>
            <a:endParaRPr lang="en-US" dirty="0"/>
          </a:p>
        </p:txBody>
      </p:sp>
      <p:sp>
        <p:nvSpPr>
          <p:cNvPr id="7" name="TextBox 6"/>
          <p:cNvSpPr txBox="1"/>
          <p:nvPr/>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©2021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368942336"/>
      </p:ext>
    </p:extLst>
  </p:cSld>
  <p:clrMap bg1="dk1" tx1="lt1" bg2="dk2" tx2="lt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 id="2147484762" r:id="rId7"/>
    <p:sldLayoutId id="2147484763" r:id="rId8"/>
    <p:sldLayoutId id="2147484764" r:id="rId9"/>
    <p:sldLayoutId id="2147484765" r:id="rId10"/>
    <p:sldLayoutId id="2147484766" r:id="rId11"/>
    <p:sldLayoutId id="2147484767" r:id="rId12"/>
    <p:sldLayoutId id="2147484768" r:id="rId13"/>
    <p:sldLayoutId id="2147484769" r:id="rId14"/>
    <p:sldLayoutId id="2147484770" r:id="rId15"/>
    <p:sldLayoutId id="2147484771" r:id="rId16"/>
    <p:sldLayoutId id="2147484772" r:id="rId17"/>
    <p:sldLayoutId id="2147484773" r:id="rId18"/>
    <p:sldLayoutId id="2147484774" r:id="rId19"/>
    <p:sldLayoutId id="2147484775" r:id="rId20"/>
    <p:sldLayoutId id="2147484776" r:id="rId21"/>
    <p:sldLayoutId id="2147484777" r:id="rId22"/>
    <p:sldLayoutId id="2147484778" r:id="rId23"/>
    <p:sldLayoutId id="2147484779" r:id="rId24"/>
    <p:sldLayoutId id="2147484780" r:id="rId25"/>
    <p:sldLayoutId id="2147484781" r:id="rId26"/>
    <p:sldLayoutId id="2147484782" r:id="rId27"/>
    <p:sldLayoutId id="2147484783" r:id="rId28"/>
    <p:sldLayoutId id="2147484784" r:id="rId29"/>
    <p:sldLayoutId id="2147484785" r:id="rId30"/>
    <p:sldLayoutId id="2147484786" r:id="rId31"/>
    <p:sldLayoutId id="2147484787" r:id="rId32"/>
    <p:sldLayoutId id="2147484788" r:id="rId33"/>
    <p:sldLayoutId id="2147484789" r:id="rId34"/>
    <p:sldLayoutId id="2147484790" r:id="rId35"/>
    <p:sldLayoutId id="2147484791" r:id="rId36"/>
    <p:sldLayoutId id="2147484792" r:id="rId37"/>
    <p:sldLayoutId id="2147484793" r:id="rId38"/>
    <p:sldLayoutId id="2147484794" r:id="rId39"/>
    <p:sldLayoutId id="2147484795" r:id="rId40"/>
    <p:sldLayoutId id="2147484796" r:id="rId41"/>
    <p:sldLayoutId id="2147484797" r:id="rId42"/>
    <p:sldLayoutId id="2147484798" r:id="rId43"/>
    <p:sldLayoutId id="2147484799" r:id="rId44"/>
    <p:sldLayoutId id="2147484800" r:id="rId45"/>
    <p:sldLayoutId id="2147484801" r:id="rId46"/>
    <p:sldLayoutId id="2147484802" r:id="rId47"/>
    <p:sldLayoutId id="2147484803" r:id="rId48"/>
  </p:sldLayoutIdLst>
  <p:txStyles>
    <p:titleStyle>
      <a:lvl1pPr algn="l" defTabSz="914484" rtl="0" eaLnBrk="1" latinLnBrk="0" hangingPunct="1">
        <a:lnSpc>
          <a:spcPct val="90000"/>
        </a:lnSpc>
        <a:spcBef>
          <a:spcPct val="0"/>
        </a:spcBef>
        <a:buNone/>
        <a:defRPr sz="3200" b="1" kern="1200" cap="all" baseline="0">
          <a:solidFill>
            <a:schemeClr val="tx1"/>
          </a:solidFill>
          <a:latin typeface="+mj-lt"/>
          <a:ea typeface="+mj-ea"/>
          <a:cs typeface="+mj-cs"/>
        </a:defRPr>
      </a:lvl1pPr>
    </p:titleStyle>
    <p:body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84" rtl="0" eaLnBrk="1" latinLnBrk="0" hangingPunct="1">
        <a:defRPr sz="1900" kern="1200">
          <a:solidFill>
            <a:schemeClr val="tx1"/>
          </a:solidFill>
          <a:latin typeface="+mn-lt"/>
          <a:ea typeface="+mn-ea"/>
          <a:cs typeface="+mn-cs"/>
        </a:defRPr>
      </a:lvl1pPr>
      <a:lvl2pPr marL="457241" algn="l" defTabSz="914484" rtl="0" eaLnBrk="1" latinLnBrk="0" hangingPunct="1">
        <a:defRPr sz="1900" kern="1200">
          <a:solidFill>
            <a:schemeClr val="tx1"/>
          </a:solidFill>
          <a:latin typeface="+mn-lt"/>
          <a:ea typeface="+mn-ea"/>
          <a:cs typeface="+mn-cs"/>
        </a:defRPr>
      </a:lvl2pPr>
      <a:lvl3pPr marL="914484" algn="l" defTabSz="914484" rtl="0" eaLnBrk="1" latinLnBrk="0" hangingPunct="1">
        <a:defRPr sz="1900" kern="1200">
          <a:solidFill>
            <a:schemeClr val="tx1"/>
          </a:solidFill>
          <a:latin typeface="+mn-lt"/>
          <a:ea typeface="+mn-ea"/>
          <a:cs typeface="+mn-cs"/>
        </a:defRPr>
      </a:lvl3pPr>
      <a:lvl4pPr marL="1371725" algn="l" defTabSz="914484" rtl="0" eaLnBrk="1" latinLnBrk="0" hangingPunct="1">
        <a:defRPr sz="1900" kern="1200">
          <a:solidFill>
            <a:schemeClr val="tx1"/>
          </a:solidFill>
          <a:latin typeface="+mn-lt"/>
          <a:ea typeface="+mn-ea"/>
          <a:cs typeface="+mn-cs"/>
        </a:defRPr>
      </a:lvl4pPr>
      <a:lvl5pPr marL="1828968" algn="l" defTabSz="914484" rtl="0" eaLnBrk="1" latinLnBrk="0" hangingPunct="1">
        <a:defRPr sz="1900" kern="1200">
          <a:solidFill>
            <a:schemeClr val="tx1"/>
          </a:solidFill>
          <a:latin typeface="+mn-lt"/>
          <a:ea typeface="+mn-ea"/>
          <a:cs typeface="+mn-cs"/>
        </a:defRPr>
      </a:lvl5pPr>
      <a:lvl6pPr marL="2286209" algn="l" defTabSz="914484" rtl="0" eaLnBrk="1" latinLnBrk="0" hangingPunct="1">
        <a:defRPr sz="1900" kern="1200">
          <a:solidFill>
            <a:schemeClr val="tx1"/>
          </a:solidFill>
          <a:latin typeface="+mn-lt"/>
          <a:ea typeface="+mn-ea"/>
          <a:cs typeface="+mn-cs"/>
        </a:defRPr>
      </a:lvl6pPr>
      <a:lvl7pPr marL="2743452" algn="l" defTabSz="914484" rtl="0" eaLnBrk="1" latinLnBrk="0" hangingPunct="1">
        <a:defRPr sz="1900" kern="1200">
          <a:solidFill>
            <a:schemeClr val="tx1"/>
          </a:solidFill>
          <a:latin typeface="+mn-lt"/>
          <a:ea typeface="+mn-ea"/>
          <a:cs typeface="+mn-cs"/>
        </a:defRPr>
      </a:lvl7pPr>
      <a:lvl8pPr marL="3200693" algn="l" defTabSz="914484" rtl="0" eaLnBrk="1" latinLnBrk="0" hangingPunct="1">
        <a:defRPr sz="1900" kern="1200">
          <a:solidFill>
            <a:schemeClr val="tx1"/>
          </a:solidFill>
          <a:latin typeface="+mn-lt"/>
          <a:ea typeface="+mn-ea"/>
          <a:cs typeface="+mn-cs"/>
        </a:defRPr>
      </a:lvl8pPr>
      <a:lvl9pPr marL="3657936" algn="l" defTabSz="91448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0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4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0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1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8.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5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1.xml"/><Relationship Id="rId4" Type="http://schemas.openxmlformats.org/officeDocument/2006/relationships/image" Target="../media/image70.png"/></Relationships>
</file>

<file path=ppt/slides/_rels/slide8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620688"/>
            <a:ext cx="12192000" cy="2088232"/>
          </a:xfrm>
        </p:spPr>
        <p:txBody>
          <a:bodyPr wrap="square" anchor="ctr">
            <a:noAutofit/>
          </a:bodyPr>
          <a:lstStyle/>
          <a:p>
            <a:r>
              <a:rPr lang="en-US" sz="5400" i="1" dirty="0"/>
              <a:t>Meet The Professor</a:t>
            </a:r>
            <a:br>
              <a:rPr lang="en-US" sz="4800" dirty="0"/>
            </a:br>
            <a:r>
              <a:rPr lang="en-US" sz="4400" dirty="0"/>
              <a:t>Optimizing the Management of Metastatic</a:t>
            </a:r>
            <a:br>
              <a:rPr lang="en-US" sz="4400" dirty="0"/>
            </a:br>
            <a:r>
              <a:rPr lang="en-US" sz="4400" dirty="0"/>
              <a:t>Castration-Resistant Prostate Cancer</a:t>
            </a:r>
            <a:endParaRPr lang="en-US" sz="4400" dirty="0">
              <a:latin typeface="Calibri" panose="020F0502020204030204" pitchFamily="34" charset="0"/>
              <a:cs typeface="Calibri" panose="020F0502020204030204" pitchFamily="34" charset="0"/>
            </a:endParaRPr>
          </a:p>
        </p:txBody>
      </p:sp>
      <p:sp>
        <p:nvSpPr>
          <p:cNvPr id="7" name="Rectangle 6"/>
          <p:cNvSpPr>
            <a:spLocks noGrp="1" noChangeArrowheads="1"/>
          </p:cNvSpPr>
          <p:nvPr>
            <p:ph type="body" sz="half" idx="4294967295"/>
          </p:nvPr>
        </p:nvSpPr>
        <p:spPr>
          <a:xfrm>
            <a:off x="0" y="3212976"/>
            <a:ext cx="12192000" cy="2344738"/>
          </a:xfrm>
        </p:spPr>
        <p:txBody>
          <a:bodyPr wrap="square" anchor="t">
            <a:noAutofit/>
          </a:bodyPr>
          <a:lstStyle/>
          <a:p>
            <a:pPr marL="0" marR="0" indent="0" algn="ctr">
              <a:lnSpc>
                <a:spcPts val="3240"/>
              </a:lnSpc>
              <a:spcBef>
                <a:spcPts val="0"/>
              </a:spcBef>
              <a:spcAft>
                <a:spcPts val="0"/>
              </a:spcAft>
              <a:buNone/>
            </a:pPr>
            <a:r>
              <a:rPr lang="en-US" sz="3200" dirty="0">
                <a:solidFill>
                  <a:srgbClr val="002060"/>
                </a:solidFill>
                <a:latin typeface="Calibri" panose="020F0502020204030204" pitchFamily="34" charset="0"/>
                <a:ea typeface="Calibri" panose="020F0502020204030204" pitchFamily="34" charset="0"/>
              </a:rPr>
              <a:t>Andrew J Armstrong, MD, </a:t>
            </a:r>
            <a:r>
              <a:rPr lang="en-US" sz="3200" dirty="0" err="1">
                <a:solidFill>
                  <a:srgbClr val="002060"/>
                </a:solidFill>
                <a:latin typeface="Calibri" panose="020F0502020204030204" pitchFamily="34" charset="0"/>
                <a:ea typeface="Calibri" panose="020F0502020204030204" pitchFamily="34" charset="0"/>
              </a:rPr>
              <a:t>ScM</a:t>
            </a:r>
            <a:br>
              <a:rPr lang="en-US" sz="3200" dirty="0">
                <a:solidFill>
                  <a:srgbClr val="002060"/>
                </a:solidFill>
                <a:latin typeface="Calibri" panose="020F0502020204030204" pitchFamily="34" charset="0"/>
                <a:ea typeface="Calibri" panose="020F0502020204030204" pitchFamily="34" charset="0"/>
              </a:rPr>
            </a:br>
            <a:r>
              <a:rPr lang="en-US" b="0" dirty="0">
                <a:solidFill>
                  <a:srgbClr val="002060"/>
                </a:solidFill>
                <a:latin typeface="Calibri" panose="020F0502020204030204" pitchFamily="34" charset="0"/>
                <a:ea typeface="Calibri" panose="020F0502020204030204" pitchFamily="34" charset="0"/>
              </a:rPr>
              <a:t>Professor of Medicine, Surgery, Pharmacology and Cancer Biology</a:t>
            </a:r>
            <a:br>
              <a:rPr lang="en-US" b="0" dirty="0">
                <a:solidFill>
                  <a:srgbClr val="002060"/>
                </a:solidFill>
                <a:latin typeface="Calibri" panose="020F0502020204030204" pitchFamily="34" charset="0"/>
                <a:ea typeface="Calibri" panose="020F0502020204030204" pitchFamily="34" charset="0"/>
              </a:rPr>
            </a:br>
            <a:r>
              <a:rPr lang="en-US" b="0" dirty="0">
                <a:solidFill>
                  <a:srgbClr val="002060"/>
                </a:solidFill>
                <a:latin typeface="Calibri" panose="020F0502020204030204" pitchFamily="34" charset="0"/>
                <a:ea typeface="Calibri" panose="020F0502020204030204" pitchFamily="34" charset="0"/>
              </a:rPr>
              <a:t>Director of Research</a:t>
            </a:r>
            <a:br>
              <a:rPr lang="en-US" b="0" dirty="0">
                <a:solidFill>
                  <a:srgbClr val="002060"/>
                </a:solidFill>
                <a:latin typeface="Calibri" panose="020F0502020204030204" pitchFamily="34" charset="0"/>
                <a:ea typeface="Calibri" panose="020F0502020204030204" pitchFamily="34" charset="0"/>
              </a:rPr>
            </a:br>
            <a:r>
              <a:rPr lang="en-US" b="0" dirty="0">
                <a:solidFill>
                  <a:srgbClr val="002060"/>
                </a:solidFill>
                <a:latin typeface="Calibri" panose="020F0502020204030204" pitchFamily="34" charset="0"/>
                <a:ea typeface="Calibri" panose="020F0502020204030204" pitchFamily="34" charset="0"/>
              </a:rPr>
              <a:t>Duke Cancer Institute Center for Prostate and Urologic Cancers</a:t>
            </a:r>
            <a:br>
              <a:rPr lang="en-US" b="0" dirty="0">
                <a:solidFill>
                  <a:srgbClr val="002060"/>
                </a:solidFill>
                <a:latin typeface="Calibri" panose="020F0502020204030204" pitchFamily="34" charset="0"/>
                <a:ea typeface="Calibri" panose="020F0502020204030204" pitchFamily="34" charset="0"/>
              </a:rPr>
            </a:br>
            <a:r>
              <a:rPr lang="en-US" b="0" dirty="0">
                <a:solidFill>
                  <a:srgbClr val="002060"/>
                </a:solidFill>
                <a:latin typeface="Calibri" panose="020F0502020204030204" pitchFamily="34" charset="0"/>
                <a:ea typeface="Calibri" panose="020F0502020204030204" pitchFamily="34" charset="0"/>
              </a:rPr>
              <a:t>Divisions of Medical Oncology and Urology</a:t>
            </a:r>
            <a:br>
              <a:rPr lang="en-US" b="0" dirty="0">
                <a:solidFill>
                  <a:srgbClr val="002060"/>
                </a:solidFill>
                <a:latin typeface="Calibri" panose="020F0502020204030204" pitchFamily="34" charset="0"/>
                <a:ea typeface="Calibri" panose="020F0502020204030204" pitchFamily="34" charset="0"/>
              </a:rPr>
            </a:br>
            <a:r>
              <a:rPr lang="en-US" b="0" dirty="0">
                <a:solidFill>
                  <a:srgbClr val="002060"/>
                </a:solidFill>
                <a:latin typeface="Calibri" panose="020F0502020204030204" pitchFamily="34" charset="0"/>
                <a:ea typeface="Calibri" panose="020F0502020204030204" pitchFamily="34" charset="0"/>
              </a:rPr>
              <a:t>Duke University</a:t>
            </a:r>
            <a:br>
              <a:rPr lang="en-US" b="0" dirty="0">
                <a:solidFill>
                  <a:srgbClr val="002060"/>
                </a:solidFill>
                <a:latin typeface="Calibri" panose="020F0502020204030204" pitchFamily="34" charset="0"/>
                <a:ea typeface="Calibri" panose="020F0502020204030204" pitchFamily="34" charset="0"/>
              </a:rPr>
            </a:br>
            <a:r>
              <a:rPr lang="en-US" b="0" dirty="0">
                <a:solidFill>
                  <a:srgbClr val="002060"/>
                </a:solidFill>
                <a:latin typeface="Calibri" panose="020F0502020204030204" pitchFamily="34" charset="0"/>
                <a:ea typeface="Calibri" panose="020F0502020204030204" pitchFamily="34" charset="0"/>
              </a:rPr>
              <a:t>Durham, North Carolina</a:t>
            </a:r>
            <a:endParaRPr lang="en-US" b="0" dirty="0">
              <a:solidFill>
                <a:schemeClr val="tx1"/>
              </a:solidFill>
            </a:endParaRPr>
          </a:p>
        </p:txBody>
      </p:sp>
    </p:spTree>
    <p:custDataLst>
      <p:tags r:id="rId1"/>
    </p:custDataLst>
    <p:extLst>
      <p:ext uri="{BB962C8B-B14F-4D97-AF65-F5344CB8AC3E}">
        <p14:creationId xmlns:p14="http://schemas.microsoft.com/office/powerpoint/2010/main" val="15848539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9994-B4CF-4347-A086-44642F19EFCA}"/>
              </a:ext>
            </a:extLst>
          </p:cNvPr>
          <p:cNvSpPr>
            <a:spLocks noGrp="1"/>
          </p:cNvSpPr>
          <p:nvPr>
            <p:ph type="title"/>
          </p:nvPr>
        </p:nvSpPr>
        <p:spPr>
          <a:xfrm>
            <a:off x="973392" y="852460"/>
            <a:ext cx="4774855" cy="587375"/>
          </a:xfrm>
        </p:spPr>
        <p:txBody>
          <a:bodyPr anchor="ctr">
            <a:normAutofit fontScale="90000"/>
          </a:bodyPr>
          <a:lstStyle/>
          <a:p>
            <a:pPr algn="ctr"/>
            <a:r>
              <a:rPr lang="en-US" sz="3100" b="1" dirty="0" err="1">
                <a:effectLst/>
              </a:rPr>
              <a:t>PROpel</a:t>
            </a:r>
            <a:br>
              <a:rPr lang="en-US" sz="1800" dirty="0"/>
            </a:br>
            <a:br>
              <a:rPr lang="en-US" sz="1800" dirty="0"/>
            </a:br>
            <a:endParaRPr lang="en-US" sz="1800" dirty="0"/>
          </a:p>
        </p:txBody>
      </p:sp>
      <p:sp>
        <p:nvSpPr>
          <p:cNvPr id="3" name="Content Placeholder 2">
            <a:extLst>
              <a:ext uri="{FF2B5EF4-FFF2-40B4-BE49-F238E27FC236}">
                <a16:creationId xmlns:a16="http://schemas.microsoft.com/office/drawing/2014/main" id="{10689361-F9D3-44EB-8280-43EC36AF69F5}"/>
              </a:ext>
            </a:extLst>
          </p:cNvPr>
          <p:cNvSpPr>
            <a:spLocks noGrp="1"/>
          </p:cNvSpPr>
          <p:nvPr>
            <p:ph idx="1"/>
          </p:nvPr>
        </p:nvSpPr>
        <p:spPr>
          <a:xfrm>
            <a:off x="973392" y="1439835"/>
            <a:ext cx="4774855" cy="5226972"/>
          </a:xfrm>
        </p:spPr>
        <p:txBody>
          <a:bodyPr anchor="ctr">
            <a:noAutofit/>
          </a:bodyPr>
          <a:lstStyle/>
          <a:p>
            <a:r>
              <a:rPr lang="en-US" sz="2000" dirty="0"/>
              <a:t>Abiraterone with olaparib or placebo in a genetically unselected population</a:t>
            </a:r>
          </a:p>
          <a:p>
            <a:pPr lvl="1"/>
            <a:r>
              <a:rPr lang="en-US" sz="2000" dirty="0"/>
              <a:t>Serum Collected for </a:t>
            </a:r>
            <a:r>
              <a:rPr lang="en-US" sz="2000" dirty="0" err="1"/>
              <a:t>cfDNA</a:t>
            </a:r>
            <a:r>
              <a:rPr lang="en-US" sz="2000" dirty="0"/>
              <a:t> on all patients</a:t>
            </a:r>
          </a:p>
          <a:p>
            <a:pPr lvl="1"/>
            <a:r>
              <a:rPr lang="en-US" sz="2000" dirty="0"/>
              <a:t>Tissue testing performed on ~70% of patients</a:t>
            </a:r>
          </a:p>
          <a:p>
            <a:r>
              <a:rPr lang="en-US" sz="2000" dirty="0"/>
              <a:t>All patients submitted tissue for NGS</a:t>
            </a:r>
          </a:p>
          <a:p>
            <a:r>
              <a:rPr lang="en-US" sz="2000" dirty="0"/>
              <a:t>Primary outcome: </a:t>
            </a:r>
            <a:r>
              <a:rPr lang="en-US" sz="2000" dirty="0" err="1"/>
              <a:t>rPFS</a:t>
            </a:r>
            <a:r>
              <a:rPr lang="en-US" sz="2000" dirty="0"/>
              <a:t>- data presented today</a:t>
            </a:r>
          </a:p>
          <a:p>
            <a:pPr lvl="1"/>
            <a:endParaRPr lang="en-US" sz="1800" dirty="0"/>
          </a:p>
          <a:p>
            <a:r>
              <a:rPr lang="en-US" sz="2000" dirty="0"/>
              <a:t>Secondary outcome: OS- not yet mature</a:t>
            </a:r>
          </a:p>
          <a:p>
            <a:pPr lvl="1"/>
            <a:endParaRPr lang="en-US" sz="1600" b="1" dirty="0">
              <a:solidFill>
                <a:schemeClr val="bg1"/>
              </a:solidFill>
            </a:endParaRPr>
          </a:p>
        </p:txBody>
      </p:sp>
      <p:sp>
        <p:nvSpPr>
          <p:cNvPr id="5" name="Content Placeholder 4">
            <a:extLst>
              <a:ext uri="{FF2B5EF4-FFF2-40B4-BE49-F238E27FC236}">
                <a16:creationId xmlns:a16="http://schemas.microsoft.com/office/drawing/2014/main" id="{5B004062-ACD7-7C43-8218-8061153EB672}"/>
              </a:ext>
            </a:extLst>
          </p:cNvPr>
          <p:cNvSpPr>
            <a:spLocks noGrp="1"/>
          </p:cNvSpPr>
          <p:nvPr>
            <p:ph sz="quarter" idx="12"/>
          </p:nvPr>
        </p:nvSpPr>
        <p:spPr/>
        <p:txBody>
          <a:bodyPr/>
          <a:lstStyle/>
          <a:p>
            <a:endParaRPr lang="en-US" dirty="0"/>
          </a:p>
        </p:txBody>
      </p:sp>
      <p:graphicFrame>
        <p:nvGraphicFramePr>
          <p:cNvPr id="4" name="Table 3">
            <a:extLst>
              <a:ext uri="{FF2B5EF4-FFF2-40B4-BE49-F238E27FC236}">
                <a16:creationId xmlns:a16="http://schemas.microsoft.com/office/drawing/2014/main" id="{3993BD98-B8D1-524C-91C4-0E827EF6C552}"/>
              </a:ext>
            </a:extLst>
          </p:cNvPr>
          <p:cNvGraphicFramePr>
            <a:graphicFrameLocks noGrp="1"/>
          </p:cNvGraphicFramePr>
          <p:nvPr/>
        </p:nvGraphicFramePr>
        <p:xfrm>
          <a:off x="6214450" y="852460"/>
          <a:ext cx="5859101" cy="5259431"/>
        </p:xfrm>
        <a:graphic>
          <a:graphicData uri="http://schemas.openxmlformats.org/drawingml/2006/table">
            <a:tbl>
              <a:tblPr firstRow="1" bandRow="1">
                <a:tableStyleId>{10A1B5D5-9B99-4C35-A422-299274C87663}</a:tableStyleId>
              </a:tblPr>
              <a:tblGrid>
                <a:gridCol w="2642947">
                  <a:extLst>
                    <a:ext uri="{9D8B030D-6E8A-4147-A177-3AD203B41FA5}">
                      <a16:colId xmlns:a16="http://schemas.microsoft.com/office/drawing/2014/main" val="3809060281"/>
                    </a:ext>
                  </a:extLst>
                </a:gridCol>
                <a:gridCol w="1596788">
                  <a:extLst>
                    <a:ext uri="{9D8B030D-6E8A-4147-A177-3AD203B41FA5}">
                      <a16:colId xmlns:a16="http://schemas.microsoft.com/office/drawing/2014/main" val="4082561679"/>
                    </a:ext>
                  </a:extLst>
                </a:gridCol>
                <a:gridCol w="1619366">
                  <a:extLst>
                    <a:ext uri="{9D8B030D-6E8A-4147-A177-3AD203B41FA5}">
                      <a16:colId xmlns:a16="http://schemas.microsoft.com/office/drawing/2014/main" val="463984493"/>
                    </a:ext>
                  </a:extLst>
                </a:gridCol>
              </a:tblGrid>
              <a:tr h="133993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solidFill>
                            <a:schemeClr val="bg1"/>
                          </a:solidFill>
                        </a:rPr>
                        <a:t>Olaparib</a:t>
                      </a:r>
                      <a:r>
                        <a:rPr lang="en-US" dirty="0">
                          <a:solidFill>
                            <a:schemeClr val="bg1"/>
                          </a:solidFill>
                        </a:rPr>
                        <a:t> + abiraterone</a:t>
                      </a:r>
                    </a:p>
                    <a:p>
                      <a:pPr algn="ctr"/>
                      <a:r>
                        <a:rPr lang="en-US" dirty="0">
                          <a:solidFill>
                            <a:schemeClr val="bg1"/>
                          </a:solidFill>
                        </a:rPr>
                        <a:t>(n=399)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bg1"/>
                          </a:solidFill>
                        </a:rPr>
                        <a:t>Placebo +</a:t>
                      </a:r>
                    </a:p>
                    <a:p>
                      <a:pPr algn="ctr"/>
                      <a:r>
                        <a:rPr lang="en-US" dirty="0">
                          <a:solidFill>
                            <a:schemeClr val="bg1"/>
                          </a:solidFill>
                        </a:rPr>
                        <a:t>Abiraterone</a:t>
                      </a:r>
                    </a:p>
                    <a:p>
                      <a:pPr algn="ctr"/>
                      <a:r>
                        <a:rPr lang="en-US" dirty="0">
                          <a:solidFill>
                            <a:schemeClr val="bg1"/>
                          </a:solidFill>
                        </a:rPr>
                        <a:t>(n=397)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2209783"/>
                  </a:ext>
                </a:extLst>
              </a:tr>
              <a:tr h="531718">
                <a:tc>
                  <a:txBody>
                    <a:bodyPr/>
                    <a:lstStyle/>
                    <a:p>
                      <a:r>
                        <a:rPr lang="en-US" dirty="0"/>
                        <a:t>Events, 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157 (39.3%)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218 (54.9)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7955153"/>
                  </a:ext>
                </a:extLst>
              </a:tr>
              <a:tr h="531718">
                <a:tc>
                  <a:txBody>
                    <a:bodyPr/>
                    <a:lstStyle/>
                    <a:p>
                      <a:r>
                        <a:rPr lang="en-US" dirty="0"/>
                        <a:t>Median </a:t>
                      </a:r>
                      <a:r>
                        <a:rPr lang="en-US" dirty="0" err="1"/>
                        <a:t>rPFS</a:t>
                      </a:r>
                      <a:r>
                        <a:rPr lang="en-US" dirty="0"/>
                        <a:t> (</a:t>
                      </a:r>
                      <a:r>
                        <a:rPr lang="en-US" dirty="0" err="1"/>
                        <a:t>mos</a:t>
                      </a: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4012198"/>
                  </a:ext>
                </a:extLst>
              </a:tr>
              <a:tr h="935824">
                <a:tc>
                  <a:txBody>
                    <a:bodyPr/>
                    <a:lstStyle/>
                    <a:p>
                      <a:r>
                        <a:rPr lang="en-US" dirty="0"/>
                        <a:t>HR (95% CI)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dirty="0"/>
                        <a:t>0.61 (0.49-0.74)</a:t>
                      </a:r>
                    </a:p>
                    <a:p>
                      <a:pPr algn="ctr"/>
                      <a:r>
                        <a:rPr lang="en-US" dirty="0"/>
                        <a:t>P&lt;0.0001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tc>
                <a:extLst>
                  <a:ext uri="{0D108BD9-81ED-4DB2-BD59-A6C34878D82A}">
                    <a16:rowId xmlns:a16="http://schemas.microsoft.com/office/drawing/2014/main" val="1863382544"/>
                  </a:ext>
                </a:extLst>
              </a:tr>
              <a:tr h="935824">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dirty="0"/>
                        <a:t>HRR </a:t>
                      </a:r>
                      <a:r>
                        <a:rPr lang="en-US" dirty="0" err="1"/>
                        <a:t>mut</a:t>
                      </a:r>
                      <a:r>
                        <a:rPr lang="en-US" dirty="0"/>
                        <a:t> (n=226)</a:t>
                      </a:r>
                    </a:p>
                    <a:p>
                      <a:pPr marL="0" marR="0" lvl="0" indent="0" algn="l" defTabSz="914484" rtl="0" eaLnBrk="1" fontAlgn="auto" latinLnBrk="0" hangingPunct="1">
                        <a:lnSpc>
                          <a:spcPct val="100000"/>
                        </a:lnSpc>
                        <a:spcBef>
                          <a:spcPts val="0"/>
                        </a:spcBef>
                        <a:spcAft>
                          <a:spcPts val="0"/>
                        </a:spcAft>
                        <a:buClrTx/>
                        <a:buSzTx/>
                        <a:buFontTx/>
                        <a:buNone/>
                        <a:tabLst/>
                        <a:defRPr/>
                      </a:pPr>
                      <a:r>
                        <a:rPr lang="en-US" dirty="0"/>
                        <a:t>HR (95% CI)</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dirty="0"/>
                        <a:t>0.50</a:t>
                      </a:r>
                    </a:p>
                    <a:p>
                      <a:pPr algn="ctr"/>
                      <a:r>
                        <a:rPr lang="en-US" dirty="0"/>
                        <a:t>(0.34-0.73)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tc>
                <a:extLst>
                  <a:ext uri="{0D108BD9-81ED-4DB2-BD59-A6C34878D82A}">
                    <a16:rowId xmlns:a16="http://schemas.microsoft.com/office/drawing/2014/main" val="2279751840"/>
                  </a:ext>
                </a:extLst>
              </a:tr>
              <a:tr h="935824">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dirty="0"/>
                        <a:t>Non-HRR </a:t>
                      </a:r>
                      <a:r>
                        <a:rPr lang="en-US" dirty="0" err="1"/>
                        <a:t>mut</a:t>
                      </a:r>
                      <a:r>
                        <a:rPr lang="en-US" dirty="0"/>
                        <a:t> (n=552)</a:t>
                      </a:r>
                    </a:p>
                    <a:p>
                      <a:pPr marL="0" marR="0" lvl="0" indent="0" algn="l" defTabSz="914484" rtl="0" eaLnBrk="1" fontAlgn="auto" latinLnBrk="0" hangingPunct="1">
                        <a:lnSpc>
                          <a:spcPct val="100000"/>
                        </a:lnSpc>
                        <a:spcBef>
                          <a:spcPts val="0"/>
                        </a:spcBef>
                        <a:spcAft>
                          <a:spcPts val="0"/>
                        </a:spcAft>
                        <a:buClrTx/>
                        <a:buSzTx/>
                        <a:buFontTx/>
                        <a:buNone/>
                        <a:tabLst/>
                        <a:defRPr/>
                      </a:pPr>
                      <a:r>
                        <a:rPr lang="en-US" dirty="0"/>
                        <a:t>HR (95% CI)</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dirty="0"/>
                        <a:t>0.76</a:t>
                      </a:r>
                    </a:p>
                    <a:p>
                      <a:pPr algn="ctr"/>
                      <a:r>
                        <a:rPr lang="en-US" dirty="0"/>
                        <a:t>(0.60-0.97)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tc>
                <a:extLst>
                  <a:ext uri="{0D108BD9-81ED-4DB2-BD59-A6C34878D82A}">
                    <a16:rowId xmlns:a16="http://schemas.microsoft.com/office/drawing/2014/main" val="2493014611"/>
                  </a:ext>
                </a:extLst>
              </a:tr>
            </a:tbl>
          </a:graphicData>
        </a:graphic>
      </p:graphicFrame>
      <p:sp>
        <p:nvSpPr>
          <p:cNvPr id="6" name="TextBox 5">
            <a:extLst>
              <a:ext uri="{FF2B5EF4-FFF2-40B4-BE49-F238E27FC236}">
                <a16:creationId xmlns:a16="http://schemas.microsoft.com/office/drawing/2014/main" id="{DC44EDD7-4F2B-1846-9160-416E9DA63A97}"/>
              </a:ext>
            </a:extLst>
          </p:cNvPr>
          <p:cNvSpPr txBox="1"/>
          <p:nvPr/>
        </p:nvSpPr>
        <p:spPr>
          <a:xfrm>
            <a:off x="9552425" y="6549849"/>
            <a:ext cx="2664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S PGothic" charset="0"/>
                <a:cs typeface="+mn-cs"/>
              </a:rPr>
              <a:t>Courtesy of Alan H Bryce, MD</a:t>
            </a:r>
          </a:p>
        </p:txBody>
      </p:sp>
    </p:spTree>
    <p:extLst>
      <p:ext uri="{BB962C8B-B14F-4D97-AF65-F5344CB8AC3E}">
        <p14:creationId xmlns:p14="http://schemas.microsoft.com/office/powerpoint/2010/main" val="33097179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5267D4AD-6CDF-5646-9651-D384E9C42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16632"/>
            <a:ext cx="10621772" cy="5985284"/>
          </a:xfrm>
          <a:prstGeom prst="rect">
            <a:avLst/>
          </a:prstGeom>
        </p:spPr>
      </p:pic>
      <p:sp>
        <p:nvSpPr>
          <p:cNvPr id="4" name="Content Placeholder 3">
            <a:extLst>
              <a:ext uri="{FF2B5EF4-FFF2-40B4-BE49-F238E27FC236}">
                <a16:creationId xmlns:a16="http://schemas.microsoft.com/office/drawing/2014/main" id="{BB9A43F2-EFDE-CD4F-8326-7319B8C20326}"/>
              </a:ext>
            </a:extLst>
          </p:cNvPr>
          <p:cNvSpPr>
            <a:spLocks noGrp="1"/>
          </p:cNvSpPr>
          <p:nvPr>
            <p:ph idx="1"/>
          </p:nvPr>
        </p:nvSpPr>
        <p:spPr>
          <a:xfrm>
            <a:off x="4871864" y="576064"/>
            <a:ext cx="2718599" cy="360040"/>
          </a:xfrm>
        </p:spPr>
        <p:txBody>
          <a:bodyPr/>
          <a:lstStyle/>
          <a:p>
            <a:pPr marL="98425" indent="0">
              <a:buNone/>
            </a:pPr>
            <a:r>
              <a:rPr lang="en-US" sz="2000" b="0" dirty="0"/>
              <a:t>Abstract LBA24</a:t>
            </a:r>
            <a:endParaRPr lang="en-US" b="0" dirty="0"/>
          </a:p>
        </p:txBody>
      </p:sp>
    </p:spTree>
    <p:extLst>
      <p:ext uri="{BB962C8B-B14F-4D97-AF65-F5344CB8AC3E}">
        <p14:creationId xmlns:p14="http://schemas.microsoft.com/office/powerpoint/2010/main" val="1096203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F09038-B124-A44F-ACC9-AAAAAAF38832}"/>
              </a:ext>
            </a:extLst>
          </p:cNvPr>
          <p:cNvSpPr>
            <a:spLocks noGrp="1"/>
          </p:cNvSpPr>
          <p:nvPr>
            <p:ph type="title"/>
          </p:nvPr>
        </p:nvSpPr>
        <p:spPr>
          <a:xfrm>
            <a:off x="912286" y="8185"/>
            <a:ext cx="10358967" cy="1143000"/>
          </a:xfrm>
        </p:spPr>
        <p:txBody>
          <a:bodyPr/>
          <a:lstStyle/>
          <a:p>
            <a:r>
              <a:rPr lang="en-US" dirty="0" err="1"/>
              <a:t>Cabozantinib</a:t>
            </a:r>
            <a:r>
              <a:rPr lang="en-US" dirty="0"/>
              <a:t> Targets Pathways Associated with </a:t>
            </a:r>
            <a:br>
              <a:rPr lang="en-US" dirty="0"/>
            </a:br>
            <a:r>
              <a:rPr lang="en-US" dirty="0"/>
              <a:t>Tumor Immune Suppression</a:t>
            </a:r>
          </a:p>
        </p:txBody>
      </p:sp>
      <p:sp>
        <p:nvSpPr>
          <p:cNvPr id="5" name="TextBox 4">
            <a:extLst>
              <a:ext uri="{FF2B5EF4-FFF2-40B4-BE49-F238E27FC236}">
                <a16:creationId xmlns:a16="http://schemas.microsoft.com/office/drawing/2014/main" id="{098F09CD-D3BC-3240-ADCF-B4908AD97368}"/>
              </a:ext>
            </a:extLst>
          </p:cNvPr>
          <p:cNvSpPr txBox="1"/>
          <p:nvPr/>
        </p:nvSpPr>
        <p:spPr>
          <a:xfrm>
            <a:off x="5206" y="6484875"/>
            <a:ext cx="3639010" cy="323165"/>
          </a:xfrm>
          <a:prstGeom prst="rect">
            <a:avLst/>
          </a:prstGeom>
          <a:noFill/>
        </p:spPr>
        <p:txBody>
          <a:bodyPr wrap="none" rtlCol="0">
            <a:spAutoFit/>
          </a:bodyPr>
          <a:lstStyle/>
          <a:p>
            <a:pPr marL="98425"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Agarwal N et al. ASCO 2020;Abstract 5564.</a:t>
            </a:r>
          </a:p>
        </p:txBody>
      </p:sp>
      <p:pic>
        <p:nvPicPr>
          <p:cNvPr id="7" name="Picture 6" descr="Chart, bubble chart&#10;&#10;Description automatically generated">
            <a:extLst>
              <a:ext uri="{FF2B5EF4-FFF2-40B4-BE49-F238E27FC236}">
                <a16:creationId xmlns:a16="http://schemas.microsoft.com/office/drawing/2014/main" id="{E7837B1D-677F-CD40-9F9F-7ED0E0D98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765" y="1151186"/>
            <a:ext cx="9981535" cy="5244902"/>
          </a:xfrm>
          <a:prstGeom prst="rect">
            <a:avLst/>
          </a:prstGeom>
        </p:spPr>
      </p:pic>
    </p:spTree>
    <p:extLst>
      <p:ext uri="{BB962C8B-B14F-4D97-AF65-F5344CB8AC3E}">
        <p14:creationId xmlns:p14="http://schemas.microsoft.com/office/powerpoint/2010/main" val="360748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05FC-7FD7-944D-BA5D-B21C509837AB}"/>
              </a:ext>
            </a:extLst>
          </p:cNvPr>
          <p:cNvSpPr>
            <a:spLocks noGrp="1"/>
          </p:cNvSpPr>
          <p:nvPr>
            <p:ph type="title"/>
          </p:nvPr>
        </p:nvSpPr>
        <p:spPr>
          <a:xfrm>
            <a:off x="398885" y="153511"/>
            <a:ext cx="11108193" cy="732528"/>
          </a:xfrm>
        </p:spPr>
        <p:txBody>
          <a:bodyPr>
            <a:noAutofit/>
          </a:bodyPr>
          <a:lstStyle/>
          <a:p>
            <a:r>
              <a:rPr lang="en-US" sz="3200" dirty="0"/>
              <a:t>COSMIC-021: Best Change from Baseline in Sum of Target Lesions</a:t>
            </a:r>
          </a:p>
        </p:txBody>
      </p:sp>
      <p:sp>
        <p:nvSpPr>
          <p:cNvPr id="5" name="Rectangle 4">
            <a:extLst>
              <a:ext uri="{FF2B5EF4-FFF2-40B4-BE49-F238E27FC236}">
                <a16:creationId xmlns:a16="http://schemas.microsoft.com/office/drawing/2014/main" id="{DC0A8E65-5AAA-224A-BFCF-DD5030A8CBD3}"/>
              </a:ext>
            </a:extLst>
          </p:cNvPr>
          <p:cNvSpPr/>
          <p:nvPr/>
        </p:nvSpPr>
        <p:spPr>
          <a:xfrm>
            <a:off x="98927" y="6519446"/>
            <a:ext cx="3516732"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Agarwal et al. </a:t>
            </a:r>
            <a:r>
              <a:rPr lang="en-US" sz="1500" b="0" dirty="0">
                <a:solidFill>
                  <a:prstClr val="black"/>
                </a:solidFill>
                <a:latin typeface="Calibri" panose="020F0502020204030204"/>
                <a:ea typeface="+mn-ea"/>
                <a:cs typeface="+mn-cs"/>
              </a:rPr>
              <a:t>ESMO</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2021;Abstract LBA24. </a:t>
            </a:r>
          </a:p>
        </p:txBody>
      </p:sp>
      <p:pic>
        <p:nvPicPr>
          <p:cNvPr id="8" name="Picture 7" descr="Chart, histogram&#10;&#10;Description automatically generated">
            <a:extLst>
              <a:ext uri="{FF2B5EF4-FFF2-40B4-BE49-F238E27FC236}">
                <a16:creationId xmlns:a16="http://schemas.microsoft.com/office/drawing/2014/main" id="{C6DFC7B1-3978-664B-A108-45067D010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65" y="869085"/>
            <a:ext cx="11043270" cy="5143549"/>
          </a:xfrm>
          <a:prstGeom prst="rect">
            <a:avLst/>
          </a:prstGeom>
        </p:spPr>
      </p:pic>
    </p:spTree>
    <p:extLst>
      <p:ext uri="{BB962C8B-B14F-4D97-AF65-F5344CB8AC3E}">
        <p14:creationId xmlns:p14="http://schemas.microsoft.com/office/powerpoint/2010/main" val="449781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05FC-7FD7-944D-BA5D-B21C509837AB}"/>
              </a:ext>
            </a:extLst>
          </p:cNvPr>
          <p:cNvSpPr>
            <a:spLocks noGrp="1"/>
          </p:cNvSpPr>
          <p:nvPr>
            <p:ph type="title"/>
          </p:nvPr>
        </p:nvSpPr>
        <p:spPr>
          <a:xfrm>
            <a:off x="378157" y="44624"/>
            <a:ext cx="11108193" cy="758264"/>
          </a:xfrm>
        </p:spPr>
        <p:txBody>
          <a:bodyPr>
            <a:noAutofit/>
          </a:bodyPr>
          <a:lstStyle/>
          <a:p>
            <a:r>
              <a:rPr lang="en-US" sz="3200" dirty="0"/>
              <a:t>COSMIC-021: Best Change in PSA from Baseline</a:t>
            </a:r>
          </a:p>
        </p:txBody>
      </p:sp>
      <p:sp>
        <p:nvSpPr>
          <p:cNvPr id="5" name="Rectangle 4">
            <a:extLst>
              <a:ext uri="{FF2B5EF4-FFF2-40B4-BE49-F238E27FC236}">
                <a16:creationId xmlns:a16="http://schemas.microsoft.com/office/drawing/2014/main" id="{DC0A8E65-5AAA-224A-BFCF-DD5030A8CBD3}"/>
              </a:ext>
            </a:extLst>
          </p:cNvPr>
          <p:cNvSpPr/>
          <p:nvPr/>
        </p:nvSpPr>
        <p:spPr>
          <a:xfrm>
            <a:off x="48689" y="6519446"/>
            <a:ext cx="3516732"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Agarwal et al. </a:t>
            </a:r>
            <a:r>
              <a:rPr lang="en-US" sz="1500" b="0" dirty="0">
                <a:solidFill>
                  <a:prstClr val="black"/>
                </a:solidFill>
                <a:latin typeface="Calibri" panose="020F0502020204030204"/>
                <a:ea typeface="+mn-ea"/>
                <a:cs typeface="+mn-cs"/>
              </a:rPr>
              <a:t>ESMO</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2021;Abstract LBA24. </a:t>
            </a:r>
          </a:p>
        </p:txBody>
      </p:sp>
      <p:pic>
        <p:nvPicPr>
          <p:cNvPr id="4" name="Picture 3" descr="Chart&#10;&#10;Description automatically generated">
            <a:extLst>
              <a:ext uri="{FF2B5EF4-FFF2-40B4-BE49-F238E27FC236}">
                <a16:creationId xmlns:a16="http://schemas.microsoft.com/office/drawing/2014/main" id="{FECA640F-D598-9749-8D28-D680C5BD3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842" y="836712"/>
            <a:ext cx="10920536" cy="5214535"/>
          </a:xfrm>
          <a:prstGeom prst="rect">
            <a:avLst/>
          </a:prstGeom>
        </p:spPr>
      </p:pic>
    </p:spTree>
    <p:extLst>
      <p:ext uri="{BB962C8B-B14F-4D97-AF65-F5344CB8AC3E}">
        <p14:creationId xmlns:p14="http://schemas.microsoft.com/office/powerpoint/2010/main" val="3788820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05FC-7FD7-944D-BA5D-B21C509837AB}"/>
              </a:ext>
            </a:extLst>
          </p:cNvPr>
          <p:cNvSpPr>
            <a:spLocks noGrp="1"/>
          </p:cNvSpPr>
          <p:nvPr>
            <p:ph type="title"/>
          </p:nvPr>
        </p:nvSpPr>
        <p:spPr>
          <a:xfrm>
            <a:off x="398885" y="107719"/>
            <a:ext cx="11108193" cy="778319"/>
          </a:xfrm>
        </p:spPr>
        <p:txBody>
          <a:bodyPr>
            <a:noAutofit/>
          </a:bodyPr>
          <a:lstStyle/>
          <a:p>
            <a:r>
              <a:rPr lang="en-US" sz="3200" dirty="0"/>
              <a:t>COSMIC-021: Select Treatment-Related Adverse Events</a:t>
            </a:r>
          </a:p>
        </p:txBody>
      </p:sp>
      <p:sp>
        <p:nvSpPr>
          <p:cNvPr id="5" name="Rectangle 4">
            <a:extLst>
              <a:ext uri="{FF2B5EF4-FFF2-40B4-BE49-F238E27FC236}">
                <a16:creationId xmlns:a16="http://schemas.microsoft.com/office/drawing/2014/main" id="{DC0A8E65-5AAA-224A-BFCF-DD5030A8CBD3}"/>
              </a:ext>
            </a:extLst>
          </p:cNvPr>
          <p:cNvSpPr/>
          <p:nvPr/>
        </p:nvSpPr>
        <p:spPr>
          <a:xfrm>
            <a:off x="59049" y="6534835"/>
            <a:ext cx="3516732"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Agarwal et al. </a:t>
            </a:r>
            <a:r>
              <a:rPr lang="en-US" sz="1500" b="0" dirty="0">
                <a:solidFill>
                  <a:prstClr val="black"/>
                </a:solidFill>
                <a:latin typeface="Calibri" panose="020F0502020204030204"/>
                <a:ea typeface="+mn-ea"/>
                <a:cs typeface="+mn-cs"/>
              </a:rPr>
              <a:t>ESMO</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2021;Abstract LBA24. </a:t>
            </a:r>
          </a:p>
        </p:txBody>
      </p:sp>
      <p:pic>
        <p:nvPicPr>
          <p:cNvPr id="6" name="Picture 5" descr="Table&#10;&#10;Description automatically generated">
            <a:extLst>
              <a:ext uri="{FF2B5EF4-FFF2-40B4-BE49-F238E27FC236}">
                <a16:creationId xmlns:a16="http://schemas.microsoft.com/office/drawing/2014/main" id="{48644152-6827-434A-A6BF-D68D58BA1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26" y="886039"/>
            <a:ext cx="11064552" cy="5144326"/>
          </a:xfrm>
          <a:prstGeom prst="rect">
            <a:avLst/>
          </a:prstGeom>
        </p:spPr>
      </p:pic>
    </p:spTree>
    <p:extLst>
      <p:ext uri="{BB962C8B-B14F-4D97-AF65-F5344CB8AC3E}">
        <p14:creationId xmlns:p14="http://schemas.microsoft.com/office/powerpoint/2010/main" val="2555012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752A312-05EA-414C-9071-CC505772B17A}"/>
              </a:ext>
            </a:extLst>
          </p:cNvPr>
          <p:cNvSpPr txBox="1"/>
          <p:nvPr/>
        </p:nvSpPr>
        <p:spPr>
          <a:xfrm>
            <a:off x="288623" y="1176917"/>
            <a:ext cx="11784041" cy="4844371"/>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6" name="Rectangle 4"/>
          <p:cNvSpPr>
            <a:spLocks noGrp="1" noChangeArrowheads="1"/>
          </p:cNvSpPr>
          <p:nvPr>
            <p:ph type="title"/>
          </p:nvPr>
        </p:nvSpPr>
        <p:spPr>
          <a:xfrm>
            <a:off x="550048" y="96797"/>
            <a:ext cx="12192000" cy="1080120"/>
          </a:xfrm>
        </p:spPr>
        <p:txBody>
          <a:bodyPr wrap="square" anchor="ctr">
            <a:noAutofit/>
          </a:bodyPr>
          <a:lstStyle/>
          <a:p>
            <a:pPr algn="l"/>
            <a:r>
              <a:rPr lang="en-US" sz="3500" dirty="0"/>
              <a:t>CONTACT-02: Phase III Trial Schema</a:t>
            </a:r>
            <a:endParaRPr lang="en-US" sz="3500" dirty="0">
              <a:latin typeface="Calibri" panose="020F0502020204030204" pitchFamily="34" charset="0"/>
              <a:cs typeface="Calibri" panose="020F0502020204030204" pitchFamily="34" charset="0"/>
            </a:endParaRPr>
          </a:p>
        </p:txBody>
      </p:sp>
      <p:sp>
        <p:nvSpPr>
          <p:cNvPr id="5" name="Text Box 3">
            <a:extLst>
              <a:ext uri="{FF2B5EF4-FFF2-40B4-BE49-F238E27FC236}">
                <a16:creationId xmlns:a16="http://schemas.microsoft.com/office/drawing/2014/main" id="{85AA309D-42F0-7443-91B5-BC5BF10B953B}"/>
              </a:ext>
            </a:extLst>
          </p:cNvPr>
          <p:cNvSpPr txBox="1">
            <a:spLocks noChangeArrowheads="1"/>
          </p:cNvSpPr>
          <p:nvPr/>
        </p:nvSpPr>
        <p:spPr bwMode="auto">
          <a:xfrm>
            <a:off x="71399" y="6489038"/>
            <a:ext cx="8676964" cy="3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Agarwal N et al. Genitourinary Cancers Symposium 2021;Abstract TPS190.</a:t>
            </a:r>
          </a:p>
        </p:txBody>
      </p:sp>
      <p:pic>
        <p:nvPicPr>
          <p:cNvPr id="9" name="Picture 8" descr="Diagram&#10;&#10;Description automatically generated">
            <a:extLst>
              <a:ext uri="{FF2B5EF4-FFF2-40B4-BE49-F238E27FC236}">
                <a16:creationId xmlns:a16="http://schemas.microsoft.com/office/drawing/2014/main" id="{1DFB8651-B707-694D-A66F-664CBFE55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623" y="1206855"/>
            <a:ext cx="8459740" cy="4814433"/>
          </a:xfrm>
          <a:prstGeom prst="rect">
            <a:avLst/>
          </a:prstGeom>
        </p:spPr>
      </p:pic>
      <p:sp>
        <p:nvSpPr>
          <p:cNvPr id="12" name="TextBox 11">
            <a:extLst>
              <a:ext uri="{FF2B5EF4-FFF2-40B4-BE49-F238E27FC236}">
                <a16:creationId xmlns:a16="http://schemas.microsoft.com/office/drawing/2014/main" id="{2DC2AB97-3BAD-C946-96CE-017B74DC17C0}"/>
              </a:ext>
            </a:extLst>
          </p:cNvPr>
          <p:cNvSpPr txBox="1"/>
          <p:nvPr/>
        </p:nvSpPr>
        <p:spPr>
          <a:xfrm>
            <a:off x="9048328" y="2210712"/>
            <a:ext cx="3024336" cy="1723549"/>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pitchFamily="-72" charset="0"/>
                <a:ea typeface="MS PGothic" charset="0"/>
              </a:rPr>
              <a:t>Primary Endpoints:</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PFS per RECIST v1.1 by BIRC</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OS</a:t>
            </a:r>
            <a:endParaRPr kumimoji="0" lang="en-US" sz="1400" b="1" i="0" u="none" strike="noStrike" kern="1200" cap="none" spc="0" normalizeH="0" baseline="0" noProof="0" dirty="0">
              <a:ln>
                <a:noFill/>
              </a:ln>
              <a:solidFill>
                <a:srgbClr val="3333CC"/>
              </a:solidFill>
              <a:effectLst/>
              <a:uLnTx/>
              <a:uFillTx/>
              <a:latin typeface="Arial" pitchFamily="-72" charset="0"/>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3333CC"/>
              </a:solidFill>
              <a:effectLst/>
              <a:uLnTx/>
              <a:uFillTx/>
              <a:latin typeface="Arial" pitchFamily="-72" charset="0"/>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pitchFamily="-72" charset="0"/>
                <a:ea typeface="MS PGothic" charset="0"/>
              </a:rPr>
              <a:t>Secondary Endpoint:</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ORR per RECIST v1.1 by BIRC</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custDataLst>
      <p:tags r:id="rId1"/>
    </p:custDataLst>
    <p:extLst>
      <p:ext uri="{BB962C8B-B14F-4D97-AF65-F5344CB8AC3E}">
        <p14:creationId xmlns:p14="http://schemas.microsoft.com/office/powerpoint/2010/main" val="40516183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8BD75-5378-4345-B279-1DD78ED11991}"/>
              </a:ext>
            </a:extLst>
          </p:cNvPr>
          <p:cNvSpPr>
            <a:spLocks noGrp="1"/>
          </p:cNvSpPr>
          <p:nvPr>
            <p:ph type="title"/>
          </p:nvPr>
        </p:nvSpPr>
        <p:spPr>
          <a:xfrm>
            <a:off x="1055441" y="2119544"/>
            <a:ext cx="10209918" cy="2232247"/>
          </a:xfrm>
        </p:spPr>
        <p:txBody>
          <a:bodyPr/>
          <a:lstStyle/>
          <a:p>
            <a:pPr algn="l"/>
            <a:r>
              <a:rPr lang="en-US" sz="4000"/>
              <a:t>First Results </a:t>
            </a:r>
            <a:r>
              <a:rPr lang="en-US" sz="4000" dirty="0"/>
              <a:t>from a Randomized Phase II Study of </a:t>
            </a:r>
            <a:r>
              <a:rPr lang="en-US" sz="4000" dirty="0" err="1"/>
              <a:t>Cabazitaxel</a:t>
            </a:r>
            <a:r>
              <a:rPr lang="en-US" sz="4000" dirty="0"/>
              <a:t> (CBZ) versus an Androgen Receptor Targeted Agent (ARTA) in Patients with Poor-Prognosis Castration-Resistant Prostate Cancer (</a:t>
            </a:r>
            <a:r>
              <a:rPr lang="en-US" sz="4000" dirty="0" err="1"/>
              <a:t>mCRPC</a:t>
            </a:r>
            <a:r>
              <a:rPr lang="en-US" sz="4000" dirty="0"/>
              <a:t>)</a:t>
            </a:r>
            <a:br>
              <a:rPr lang="en-US" sz="3600" dirty="0"/>
            </a:br>
            <a:endParaRPr lang="en-US" sz="3600" dirty="0"/>
          </a:p>
        </p:txBody>
      </p:sp>
      <p:sp>
        <p:nvSpPr>
          <p:cNvPr id="5" name="Content Placeholder 4">
            <a:extLst>
              <a:ext uri="{FF2B5EF4-FFF2-40B4-BE49-F238E27FC236}">
                <a16:creationId xmlns:a16="http://schemas.microsoft.com/office/drawing/2014/main" id="{CB675FA1-80DD-4E44-8EF3-A5E7648D5FB3}"/>
              </a:ext>
            </a:extLst>
          </p:cNvPr>
          <p:cNvSpPr>
            <a:spLocks noGrp="1"/>
          </p:cNvSpPr>
          <p:nvPr>
            <p:ph idx="1"/>
          </p:nvPr>
        </p:nvSpPr>
        <p:spPr>
          <a:xfrm>
            <a:off x="926642" y="4725145"/>
            <a:ext cx="10338716" cy="1368152"/>
          </a:xfrm>
        </p:spPr>
        <p:txBody>
          <a:bodyPr/>
          <a:lstStyle/>
          <a:p>
            <a:pPr marL="98425" indent="0">
              <a:lnSpc>
                <a:spcPct val="100000"/>
              </a:lnSpc>
              <a:buNone/>
            </a:pPr>
            <a:r>
              <a:rPr lang="en-US" b="0" dirty="0"/>
              <a:t>van der Zande K et al.</a:t>
            </a:r>
            <a:br>
              <a:rPr lang="en-US" b="0" dirty="0"/>
            </a:br>
            <a:r>
              <a:rPr lang="en-US" b="0" dirty="0"/>
              <a:t>ASCO 2021;Abstract 5059.</a:t>
            </a:r>
          </a:p>
        </p:txBody>
      </p:sp>
    </p:spTree>
    <p:extLst>
      <p:ext uri="{BB962C8B-B14F-4D97-AF65-F5344CB8AC3E}">
        <p14:creationId xmlns:p14="http://schemas.microsoft.com/office/powerpoint/2010/main" val="3618286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7B11D7-5461-3D44-8F79-60D9E0B2771B}"/>
              </a:ext>
            </a:extLst>
          </p:cNvPr>
          <p:cNvSpPr txBox="1"/>
          <p:nvPr/>
        </p:nvSpPr>
        <p:spPr>
          <a:xfrm>
            <a:off x="551384" y="710367"/>
            <a:ext cx="10496742" cy="5756451"/>
          </a:xfrm>
          <a:prstGeom prst="rect">
            <a:avLst/>
          </a:prstGeom>
          <a:solidFill>
            <a:srgbClr val="536994"/>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2" name="Title 1"/>
          <p:cNvSpPr>
            <a:spLocks noGrp="1"/>
          </p:cNvSpPr>
          <p:nvPr>
            <p:ph type="title"/>
          </p:nvPr>
        </p:nvSpPr>
        <p:spPr>
          <a:xfrm>
            <a:off x="352697" y="1"/>
            <a:ext cx="6466114" cy="908720"/>
          </a:xfrm>
        </p:spPr>
        <p:txBody>
          <a:bodyPr>
            <a:normAutofit/>
          </a:bodyPr>
          <a:lstStyle/>
          <a:p>
            <a:pPr algn="ctr"/>
            <a:r>
              <a:rPr lang="en-US" sz="3000" b="1" dirty="0"/>
              <a:t>The Dutch Trial (Phase II OSTRICh Trial)</a:t>
            </a:r>
          </a:p>
        </p:txBody>
      </p:sp>
      <p:sp>
        <p:nvSpPr>
          <p:cNvPr id="15" name="TextBox 14"/>
          <p:cNvSpPr txBox="1"/>
          <p:nvPr/>
        </p:nvSpPr>
        <p:spPr>
          <a:xfrm>
            <a:off x="0" y="6521834"/>
            <a:ext cx="53340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van der Zande K et al. </a:t>
            </a:r>
            <a:r>
              <a:rPr kumimoji="0" lang="it-IT" sz="1500" b="0" i="1" u="none" strike="noStrike" kern="1200" cap="none" spc="0" normalizeH="0" baseline="0" noProof="0" dirty="0">
                <a:ln>
                  <a:noFill/>
                </a:ln>
                <a:solidFill>
                  <a:prstClr val="black"/>
                </a:solidFill>
                <a:effectLst/>
                <a:uLnTx/>
                <a:uFillTx/>
                <a:latin typeface="Calibri" panose="020F0502020204030204"/>
                <a:ea typeface="MS PGothic" charset="0"/>
                <a:cs typeface="+mn-cs"/>
              </a:rPr>
              <a:t>ASCO</a:t>
            </a:r>
            <a:r>
              <a:rPr kumimoji="0" lang="it-IT"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2021;Abstract 5059</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t>
            </a:r>
          </a:p>
        </p:txBody>
      </p:sp>
      <p:pic>
        <p:nvPicPr>
          <p:cNvPr id="3" name="Picture 2"/>
          <p:cNvPicPr>
            <a:picLocks noChangeAspect="1"/>
          </p:cNvPicPr>
          <p:nvPr/>
        </p:nvPicPr>
        <p:blipFill rotWithShape="1">
          <a:blip r:embed="rId2"/>
          <a:srcRect r="25611"/>
          <a:stretch/>
        </p:blipFill>
        <p:spPr>
          <a:xfrm>
            <a:off x="651039" y="1529371"/>
            <a:ext cx="5663038" cy="3799258"/>
          </a:xfrm>
          <a:prstGeom prst="rect">
            <a:avLst/>
          </a:prstGeom>
        </p:spPr>
      </p:pic>
      <p:pic>
        <p:nvPicPr>
          <p:cNvPr id="5" name="Picture 4"/>
          <p:cNvPicPr>
            <a:picLocks noChangeAspect="1"/>
          </p:cNvPicPr>
          <p:nvPr/>
        </p:nvPicPr>
        <p:blipFill>
          <a:blip r:embed="rId3"/>
          <a:stretch>
            <a:fillRect/>
          </a:stretch>
        </p:blipFill>
        <p:spPr>
          <a:xfrm>
            <a:off x="6969730" y="710367"/>
            <a:ext cx="4050122" cy="2744711"/>
          </a:xfrm>
          <a:prstGeom prst="rect">
            <a:avLst/>
          </a:prstGeom>
        </p:spPr>
      </p:pic>
      <p:pic>
        <p:nvPicPr>
          <p:cNvPr id="6" name="Picture 5"/>
          <p:cNvPicPr>
            <a:picLocks noChangeAspect="1"/>
          </p:cNvPicPr>
          <p:nvPr/>
        </p:nvPicPr>
        <p:blipFill>
          <a:blip r:embed="rId4"/>
          <a:stretch>
            <a:fillRect/>
          </a:stretch>
        </p:blipFill>
        <p:spPr>
          <a:xfrm>
            <a:off x="6998003" y="3600173"/>
            <a:ext cx="4050123" cy="2866645"/>
          </a:xfrm>
          <a:prstGeom prst="rect">
            <a:avLst/>
          </a:prstGeom>
        </p:spPr>
      </p:pic>
    </p:spTree>
    <p:extLst>
      <p:ext uri="{BB962C8B-B14F-4D97-AF65-F5344CB8AC3E}">
        <p14:creationId xmlns:p14="http://schemas.microsoft.com/office/powerpoint/2010/main" val="3365603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0A658F-4980-AB47-B550-4EA9DBE38481}"/>
              </a:ext>
            </a:extLst>
          </p:cNvPr>
          <p:cNvSpPr>
            <a:spLocks noGrp="1"/>
          </p:cNvSpPr>
          <p:nvPr>
            <p:ph type="title"/>
          </p:nvPr>
        </p:nvSpPr>
        <p:spPr>
          <a:xfrm>
            <a:off x="695400" y="143641"/>
            <a:ext cx="10297143" cy="1143000"/>
          </a:xfrm>
        </p:spPr>
        <p:txBody>
          <a:bodyPr/>
          <a:lstStyle/>
          <a:p>
            <a:pPr algn="l"/>
            <a:r>
              <a:rPr lang="en-US" dirty="0"/>
              <a:t>Inherited DNA Repair Gene Mutations in Men with Metastatic Prostate Cancer</a:t>
            </a:r>
          </a:p>
        </p:txBody>
      </p:sp>
      <p:sp>
        <p:nvSpPr>
          <p:cNvPr id="5" name="TextBox 4">
            <a:extLst>
              <a:ext uri="{FF2B5EF4-FFF2-40B4-BE49-F238E27FC236}">
                <a16:creationId xmlns:a16="http://schemas.microsoft.com/office/drawing/2014/main" id="{6282417C-D37E-BA44-9254-07E593230FB2}"/>
              </a:ext>
            </a:extLst>
          </p:cNvPr>
          <p:cNvSpPr txBox="1"/>
          <p:nvPr/>
        </p:nvSpPr>
        <p:spPr>
          <a:xfrm>
            <a:off x="8067094" y="6469404"/>
            <a:ext cx="314047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Matthew Smith, MD, PhD.</a:t>
            </a:r>
          </a:p>
        </p:txBody>
      </p:sp>
      <p:pic>
        <p:nvPicPr>
          <p:cNvPr id="10" name="Picture 9" descr="Chart, pie chart&#10;&#10;Description automatically generated">
            <a:extLst>
              <a:ext uri="{FF2B5EF4-FFF2-40B4-BE49-F238E27FC236}">
                <a16:creationId xmlns:a16="http://schemas.microsoft.com/office/drawing/2014/main" id="{E35F955D-F795-4C45-95B3-F26D1DBD5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196752"/>
            <a:ext cx="6016757" cy="5272653"/>
          </a:xfrm>
          <a:prstGeom prst="rect">
            <a:avLst/>
          </a:prstGeom>
        </p:spPr>
      </p:pic>
      <p:sp>
        <p:nvSpPr>
          <p:cNvPr id="11" name="TextBox 10">
            <a:extLst>
              <a:ext uri="{FF2B5EF4-FFF2-40B4-BE49-F238E27FC236}">
                <a16:creationId xmlns:a16="http://schemas.microsoft.com/office/drawing/2014/main" id="{03BDDA85-43BD-FD48-93A7-82C009BE817E}"/>
              </a:ext>
            </a:extLst>
          </p:cNvPr>
          <p:cNvSpPr txBox="1"/>
          <p:nvPr/>
        </p:nvSpPr>
        <p:spPr>
          <a:xfrm>
            <a:off x="6788663" y="1988840"/>
            <a:ext cx="4824536" cy="3582519"/>
          </a:xfrm>
          <a:prstGeom prst="rect">
            <a:avLst/>
          </a:prstGeom>
          <a:noFill/>
        </p:spPr>
        <p:txBody>
          <a:bodyPr wrap="square" rtlCol="0">
            <a:spAutoFit/>
          </a:bodyPr>
          <a:lstStyle/>
          <a:p>
            <a:pPr marL="285750" indent="-285750" eaLnBrk="0" hangingPunct="0">
              <a:lnSpc>
                <a:spcPct val="85000"/>
              </a:lnSpc>
              <a:spcBef>
                <a:spcPts val="1200"/>
              </a:spcBef>
              <a:spcAft>
                <a:spcPts val="1200"/>
              </a:spcAft>
              <a:buFont typeface="Arial" pitchFamily="34" charset="0"/>
              <a:buChar char="•"/>
            </a:pPr>
            <a:r>
              <a:rPr lang="en-US" sz="2400" b="0" dirty="0">
                <a:solidFill>
                  <a:srgbClr val="000000"/>
                </a:solidFill>
                <a:latin typeface="Calibri" charset="0"/>
                <a:ea typeface="ヒラギノ角ゴ Pro W3" charset="0"/>
                <a:cs typeface="ヒラギノ角ゴ Pro W3" charset="0"/>
              </a:rPr>
              <a:t>Multicenter study of 692 men</a:t>
            </a:r>
          </a:p>
          <a:p>
            <a:pPr marL="285750" indent="-285750" eaLnBrk="0" hangingPunct="0">
              <a:lnSpc>
                <a:spcPct val="85000"/>
              </a:lnSpc>
              <a:spcBef>
                <a:spcPts val="1200"/>
              </a:spcBef>
              <a:spcAft>
                <a:spcPts val="1200"/>
              </a:spcAft>
              <a:buFont typeface="Arial" pitchFamily="34" charset="0"/>
              <a:buChar char="•"/>
            </a:pPr>
            <a:r>
              <a:rPr lang="en-US" sz="2400" b="0" dirty="0">
                <a:solidFill>
                  <a:srgbClr val="000000"/>
                </a:solidFill>
                <a:latin typeface="Calibri" charset="0"/>
                <a:ea typeface="ヒラギノ角ゴ Pro W3" charset="0"/>
                <a:cs typeface="ヒラギノ角ゴ Pro W3" charset="0"/>
              </a:rPr>
              <a:t>Deleterious mutations were found in 82 men (11.8%) in 16 genes</a:t>
            </a:r>
          </a:p>
          <a:p>
            <a:pPr marL="285750" indent="-285750" eaLnBrk="0" hangingPunct="0">
              <a:lnSpc>
                <a:spcPct val="85000"/>
              </a:lnSpc>
              <a:spcBef>
                <a:spcPts val="1200"/>
              </a:spcBef>
              <a:spcAft>
                <a:spcPts val="1200"/>
              </a:spcAft>
              <a:buFont typeface="Arial" pitchFamily="34" charset="0"/>
              <a:buChar char="•"/>
            </a:pPr>
            <a:r>
              <a:rPr lang="en-US" sz="2400" b="0" dirty="0">
                <a:solidFill>
                  <a:srgbClr val="000000"/>
                </a:solidFill>
                <a:latin typeface="Calibri" charset="0"/>
                <a:ea typeface="ヒラギノ角ゴ Pro W3" charset="0"/>
                <a:cs typeface="ヒラギノ角ゴ Pro W3" charset="0"/>
              </a:rPr>
              <a:t>Observed rate exceeded that associated with localized prostate cancer (4.6%) and general population without cancer (2.7%)</a:t>
            </a:r>
          </a:p>
          <a:p>
            <a:pPr>
              <a:spcBef>
                <a:spcPts val="1200"/>
              </a:spcBef>
              <a:spcAft>
                <a:spcPts val="1200"/>
              </a:spcAft>
            </a:pPr>
            <a:endParaRPr lang="en-US" sz="2400" dirty="0"/>
          </a:p>
        </p:txBody>
      </p:sp>
    </p:spTree>
    <p:extLst>
      <p:ext uri="{BB962C8B-B14F-4D97-AF65-F5344CB8AC3E}">
        <p14:creationId xmlns:p14="http://schemas.microsoft.com/office/powerpoint/2010/main" val="1466246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86D0-7C97-3740-B454-1BBA0EB2AA5C}"/>
              </a:ext>
            </a:extLst>
          </p:cNvPr>
          <p:cNvSpPr>
            <a:spLocks noGrp="1"/>
          </p:cNvSpPr>
          <p:nvPr>
            <p:ph type="title"/>
          </p:nvPr>
        </p:nvSpPr>
        <p:spPr>
          <a:xfrm>
            <a:off x="916516" y="212850"/>
            <a:ext cx="10358967" cy="1143000"/>
          </a:xfrm>
        </p:spPr>
        <p:txBody>
          <a:bodyPr/>
          <a:lstStyle/>
          <a:p>
            <a:r>
              <a:rPr lang="en-US" dirty="0"/>
              <a:t>Recent FDA Approvals of PARP Inhibitors for </a:t>
            </a:r>
            <a:r>
              <a:rPr lang="en-US" dirty="0" err="1"/>
              <a:t>mCRPC</a:t>
            </a:r>
            <a:endParaRPr lang="en-US" dirty="0"/>
          </a:p>
        </p:txBody>
      </p:sp>
      <p:graphicFrame>
        <p:nvGraphicFramePr>
          <p:cNvPr id="4" name="Table 4">
            <a:extLst>
              <a:ext uri="{FF2B5EF4-FFF2-40B4-BE49-F238E27FC236}">
                <a16:creationId xmlns:a16="http://schemas.microsoft.com/office/drawing/2014/main" id="{A584ADDE-CD9F-A140-A950-580B4DCC5973}"/>
              </a:ext>
            </a:extLst>
          </p:cNvPr>
          <p:cNvGraphicFramePr>
            <a:graphicFrameLocks noGrp="1"/>
          </p:cNvGraphicFramePr>
          <p:nvPr>
            <p:ph idx="1"/>
          </p:nvPr>
        </p:nvGraphicFramePr>
        <p:xfrm>
          <a:off x="924649" y="2323104"/>
          <a:ext cx="10358436" cy="2211792"/>
        </p:xfrm>
        <a:graphic>
          <a:graphicData uri="http://schemas.openxmlformats.org/drawingml/2006/table">
            <a:tbl>
              <a:tblPr firstRow="1" bandRow="1">
                <a:tableStyleId>{21E4AEA4-8DFA-4A89-87EB-49C32662AFE0}</a:tableStyleId>
              </a:tblPr>
              <a:tblGrid>
                <a:gridCol w="3452812">
                  <a:extLst>
                    <a:ext uri="{9D8B030D-6E8A-4147-A177-3AD203B41FA5}">
                      <a16:colId xmlns:a16="http://schemas.microsoft.com/office/drawing/2014/main" val="4099333645"/>
                    </a:ext>
                  </a:extLst>
                </a:gridCol>
                <a:gridCol w="3452812">
                  <a:extLst>
                    <a:ext uri="{9D8B030D-6E8A-4147-A177-3AD203B41FA5}">
                      <a16:colId xmlns:a16="http://schemas.microsoft.com/office/drawing/2014/main" val="2952824726"/>
                    </a:ext>
                  </a:extLst>
                </a:gridCol>
                <a:gridCol w="3452812">
                  <a:extLst>
                    <a:ext uri="{9D8B030D-6E8A-4147-A177-3AD203B41FA5}">
                      <a16:colId xmlns:a16="http://schemas.microsoft.com/office/drawing/2014/main" val="211320688"/>
                    </a:ext>
                  </a:extLst>
                </a:gridCol>
              </a:tblGrid>
              <a:tr h="73726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200" dirty="0"/>
                        <a:t>PARP inhibitor</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200"/>
                        <a:t>Approval date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200"/>
                        <a:t>Pivotal study</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954029468"/>
                  </a:ext>
                </a:extLst>
              </a:tr>
              <a:tr h="737264">
                <a:tc>
                  <a:txBody>
                    <a:bodyPr/>
                    <a:lstStyle/>
                    <a:p>
                      <a:r>
                        <a:rPr lang="en-US" sz="2200"/>
                        <a:t>Olaparib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200"/>
                        <a:t>May 19, 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200" err="1"/>
                        <a:t>PROfound</a:t>
                      </a:r>
                      <a:endParaRPr lang="en-US" sz="2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906234043"/>
                  </a:ext>
                </a:extLst>
              </a:tr>
              <a:tr h="737264">
                <a:tc>
                  <a:txBody>
                    <a:bodyPr/>
                    <a:lstStyle/>
                    <a:p>
                      <a:r>
                        <a:rPr lang="en-US" sz="2200"/>
                        <a:t>Rucaparib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a:t>May 15, 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TRITON2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4651567"/>
                  </a:ext>
                </a:extLst>
              </a:tr>
            </a:tbl>
          </a:graphicData>
        </a:graphic>
      </p:graphicFrame>
      <p:sp>
        <p:nvSpPr>
          <p:cNvPr id="5" name="TextBox 4">
            <a:extLst>
              <a:ext uri="{FF2B5EF4-FFF2-40B4-BE49-F238E27FC236}">
                <a16:creationId xmlns:a16="http://schemas.microsoft.com/office/drawing/2014/main" id="{E210BB44-4CEB-7142-A001-3DE9A08AB10A}"/>
              </a:ext>
            </a:extLst>
          </p:cNvPr>
          <p:cNvSpPr txBox="1"/>
          <p:nvPr/>
        </p:nvSpPr>
        <p:spPr>
          <a:xfrm>
            <a:off x="191344" y="6469404"/>
            <a:ext cx="548900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a:t>
            </a:r>
          </a:p>
        </p:txBody>
      </p:sp>
    </p:spTree>
    <p:extLst>
      <p:ext uri="{BB962C8B-B14F-4D97-AF65-F5344CB8AC3E}">
        <p14:creationId xmlns:p14="http://schemas.microsoft.com/office/powerpoint/2010/main" val="650164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F6C4FC-477F-3041-8BE5-2BD0C9579DCD}"/>
              </a:ext>
            </a:extLst>
          </p:cNvPr>
          <p:cNvSpPr txBox="1"/>
          <p:nvPr/>
        </p:nvSpPr>
        <p:spPr>
          <a:xfrm>
            <a:off x="1447426" y="6074132"/>
            <a:ext cx="9257086" cy="523220"/>
          </a:xfrm>
          <a:prstGeom prst="rect">
            <a:avLst/>
          </a:prstGeom>
          <a:noFill/>
        </p:spPr>
        <p:txBody>
          <a:bodyPr wrap="none" rtlCol="0">
            <a:spAutoFit/>
          </a:bodyPr>
          <a:lstStyle/>
          <a:p>
            <a:r>
              <a:rPr lang="en-US" sz="2800" dirty="0"/>
              <a:t>Genitourinary Cancers Symposium 2022;Abstract 12.</a:t>
            </a:r>
          </a:p>
        </p:txBody>
      </p:sp>
      <p:pic>
        <p:nvPicPr>
          <p:cNvPr id="4" name="Picture 3" descr="Graphical user interface, text, application&#10;&#10;Description automatically generated">
            <a:extLst>
              <a:ext uri="{FF2B5EF4-FFF2-40B4-BE49-F238E27FC236}">
                <a16:creationId xmlns:a16="http://schemas.microsoft.com/office/drawing/2014/main" id="{EC1974EA-3C2D-FC43-AC2D-07F106A02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406" y="332656"/>
            <a:ext cx="9732114" cy="5654712"/>
          </a:xfrm>
          <a:prstGeom prst="rect">
            <a:avLst/>
          </a:prstGeom>
        </p:spPr>
      </p:pic>
    </p:spTree>
    <p:extLst>
      <p:ext uri="{BB962C8B-B14F-4D97-AF65-F5344CB8AC3E}">
        <p14:creationId xmlns:p14="http://schemas.microsoft.com/office/powerpoint/2010/main" val="3825783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48D8561A-92F1-F744-A865-51C454ECD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40" y="332656"/>
            <a:ext cx="10750120" cy="5776605"/>
          </a:xfrm>
          <a:prstGeom prst="rect">
            <a:avLst/>
          </a:prstGeom>
        </p:spPr>
      </p:pic>
      <p:sp>
        <p:nvSpPr>
          <p:cNvPr id="4" name="TextBox 3">
            <a:extLst>
              <a:ext uri="{FF2B5EF4-FFF2-40B4-BE49-F238E27FC236}">
                <a16:creationId xmlns:a16="http://schemas.microsoft.com/office/drawing/2014/main" id="{13F19278-DE66-1A42-868A-5AD332394FAD}"/>
              </a:ext>
            </a:extLst>
          </p:cNvPr>
          <p:cNvSpPr txBox="1"/>
          <p:nvPr/>
        </p:nvSpPr>
        <p:spPr>
          <a:xfrm>
            <a:off x="7283695" y="5709151"/>
            <a:ext cx="4187365"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pitchFamily="-72" charset="0"/>
                <a:ea typeface="MS PGothic" charset="0"/>
              </a:rPr>
              <a:t>N </a:t>
            </a:r>
            <a:r>
              <a:rPr kumimoji="0" lang="en-US" sz="2000" b="1" i="1" u="none" strike="noStrike" kern="1200" cap="none" spc="0" normalizeH="0" baseline="0" noProof="0" dirty="0" err="1">
                <a:ln>
                  <a:noFill/>
                </a:ln>
                <a:solidFill>
                  <a:srgbClr val="000000"/>
                </a:solidFill>
                <a:effectLst/>
                <a:uLnTx/>
                <a:uFillTx/>
                <a:latin typeface="Arial" pitchFamily="-72" charset="0"/>
                <a:ea typeface="MS PGothic" charset="0"/>
              </a:rPr>
              <a:t>Engl</a:t>
            </a:r>
            <a:r>
              <a:rPr kumimoji="0" lang="en-US" sz="2000" b="1" i="1" u="none" strike="noStrike" kern="1200" cap="none" spc="0" normalizeH="0" baseline="0" noProof="0" dirty="0">
                <a:ln>
                  <a:noFill/>
                </a:ln>
                <a:solidFill>
                  <a:srgbClr val="000000"/>
                </a:solidFill>
                <a:effectLst/>
                <a:uLnTx/>
                <a:uFillTx/>
                <a:latin typeface="Arial" pitchFamily="-72" charset="0"/>
                <a:ea typeface="MS PGothic" charset="0"/>
              </a:rPr>
              <a:t> J Med </a:t>
            </a: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rPr>
              <a:t>2020;382:2091-102</a:t>
            </a:r>
          </a:p>
        </p:txBody>
      </p:sp>
    </p:spTree>
    <p:extLst>
      <p:ext uri="{BB962C8B-B14F-4D97-AF65-F5344CB8AC3E}">
        <p14:creationId xmlns:p14="http://schemas.microsoft.com/office/powerpoint/2010/main" val="1621975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7EE0F9-8519-5D4E-8E3F-5E7CE98994D1}"/>
              </a:ext>
            </a:extLst>
          </p:cNvPr>
          <p:cNvSpPr/>
          <p:nvPr/>
        </p:nvSpPr>
        <p:spPr bwMode="auto">
          <a:xfrm>
            <a:off x="767408" y="1556792"/>
            <a:ext cx="10297144" cy="47399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itle 3">
            <a:extLst>
              <a:ext uri="{FF2B5EF4-FFF2-40B4-BE49-F238E27FC236}">
                <a16:creationId xmlns:a16="http://schemas.microsoft.com/office/drawing/2014/main" id="{070A658F-4980-AB47-B550-4EA9DBE38481}"/>
              </a:ext>
            </a:extLst>
          </p:cNvPr>
          <p:cNvSpPr>
            <a:spLocks noGrp="1"/>
          </p:cNvSpPr>
          <p:nvPr>
            <p:ph type="title"/>
          </p:nvPr>
        </p:nvSpPr>
        <p:spPr>
          <a:xfrm>
            <a:off x="912286" y="227013"/>
            <a:ext cx="10297143" cy="1143000"/>
          </a:xfrm>
        </p:spPr>
        <p:txBody>
          <a:bodyPr/>
          <a:lstStyle/>
          <a:p>
            <a:pPr algn="l"/>
            <a:r>
              <a:rPr lang="en-US" dirty="0" err="1"/>
              <a:t>PROfound</a:t>
            </a:r>
            <a:r>
              <a:rPr lang="en-US" dirty="0"/>
              <a:t> Primary Endpoint: Imaging-Based PFS with Olaparib </a:t>
            </a:r>
            <a:br>
              <a:rPr lang="en-US" dirty="0"/>
            </a:br>
            <a:r>
              <a:rPr lang="en-US" dirty="0"/>
              <a:t>for Patients with </a:t>
            </a:r>
            <a:r>
              <a:rPr lang="en-US" dirty="0" err="1"/>
              <a:t>mCRPC</a:t>
            </a:r>
            <a:r>
              <a:rPr lang="en-US" dirty="0"/>
              <a:t> Who Had at Least 1 Alteration in BRCA1, BRCA2 or ATM (Cohort A)</a:t>
            </a:r>
          </a:p>
        </p:txBody>
      </p:sp>
      <p:sp>
        <p:nvSpPr>
          <p:cNvPr id="5" name="TextBox 4">
            <a:extLst>
              <a:ext uri="{FF2B5EF4-FFF2-40B4-BE49-F238E27FC236}">
                <a16:creationId xmlns:a16="http://schemas.microsoft.com/office/drawing/2014/main" id="{6282417C-D37E-BA44-9254-07E593230FB2}"/>
              </a:ext>
            </a:extLst>
          </p:cNvPr>
          <p:cNvSpPr txBox="1"/>
          <p:nvPr/>
        </p:nvSpPr>
        <p:spPr>
          <a:xfrm>
            <a:off x="263352" y="6469404"/>
            <a:ext cx="635238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 Bono J et al;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PROfound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investigators.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2020;382(22):2091-102.</a:t>
            </a:r>
          </a:p>
        </p:txBody>
      </p:sp>
      <p:pic>
        <p:nvPicPr>
          <p:cNvPr id="6" name="Picture 5" descr="Chart, line chart&#10;&#10;Description automatically generated">
            <a:extLst>
              <a:ext uri="{FF2B5EF4-FFF2-40B4-BE49-F238E27FC236}">
                <a16:creationId xmlns:a16="http://schemas.microsoft.com/office/drawing/2014/main" id="{3755F38C-7684-A24E-9CB7-33A74010C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185" y="1628800"/>
            <a:ext cx="9542090" cy="4667917"/>
          </a:xfrm>
          <a:prstGeom prst="rect">
            <a:avLst/>
          </a:prstGeom>
        </p:spPr>
      </p:pic>
      <p:graphicFrame>
        <p:nvGraphicFramePr>
          <p:cNvPr id="7" name="Table 7">
            <a:extLst>
              <a:ext uri="{FF2B5EF4-FFF2-40B4-BE49-F238E27FC236}">
                <a16:creationId xmlns:a16="http://schemas.microsoft.com/office/drawing/2014/main" id="{D39F3780-202F-CC4F-A644-E8209C7FB21C}"/>
              </a:ext>
            </a:extLst>
          </p:cNvPr>
          <p:cNvGraphicFramePr>
            <a:graphicFrameLocks noGrp="1"/>
          </p:cNvGraphicFramePr>
          <p:nvPr/>
        </p:nvGraphicFramePr>
        <p:xfrm>
          <a:off x="5239968" y="1663823"/>
          <a:ext cx="5439306" cy="1010920"/>
        </p:xfrm>
        <a:graphic>
          <a:graphicData uri="http://schemas.openxmlformats.org/drawingml/2006/table">
            <a:tbl>
              <a:tblPr firstRow="1" bandRow="1">
                <a:tableStyleId>{21E4AEA4-8DFA-4A89-87EB-49C32662AFE0}</a:tableStyleId>
              </a:tblPr>
              <a:tblGrid>
                <a:gridCol w="1368152">
                  <a:extLst>
                    <a:ext uri="{9D8B030D-6E8A-4147-A177-3AD203B41FA5}">
                      <a16:colId xmlns:a16="http://schemas.microsoft.com/office/drawing/2014/main" val="667222946"/>
                    </a:ext>
                  </a:extLst>
                </a:gridCol>
                <a:gridCol w="1080120">
                  <a:extLst>
                    <a:ext uri="{9D8B030D-6E8A-4147-A177-3AD203B41FA5}">
                      <a16:colId xmlns:a16="http://schemas.microsoft.com/office/drawing/2014/main" val="1183615591"/>
                    </a:ext>
                  </a:extLst>
                </a:gridCol>
                <a:gridCol w="1008112">
                  <a:extLst>
                    <a:ext uri="{9D8B030D-6E8A-4147-A177-3AD203B41FA5}">
                      <a16:colId xmlns:a16="http://schemas.microsoft.com/office/drawing/2014/main" val="4062469747"/>
                    </a:ext>
                  </a:extLst>
                </a:gridCol>
                <a:gridCol w="1008112">
                  <a:extLst>
                    <a:ext uri="{9D8B030D-6E8A-4147-A177-3AD203B41FA5}">
                      <a16:colId xmlns:a16="http://schemas.microsoft.com/office/drawing/2014/main" val="1633632624"/>
                    </a:ext>
                  </a:extLst>
                </a:gridCol>
                <a:gridCol w="974810">
                  <a:extLst>
                    <a:ext uri="{9D8B030D-6E8A-4147-A177-3AD203B41FA5}">
                      <a16:colId xmlns:a16="http://schemas.microsoft.com/office/drawing/2014/main" val="1506360408"/>
                    </a:ext>
                  </a:extLst>
                </a:gridCol>
              </a:tblGrid>
              <a:tr h="370840">
                <a:tc>
                  <a:txBody>
                    <a:bodyPr/>
                    <a:lstStyle/>
                    <a:p>
                      <a:endParaRPr lang="en-US"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dirty="0"/>
                        <a:t>Olaparib</a:t>
                      </a:r>
                    </a:p>
                    <a:p>
                      <a:pPr algn="ctr"/>
                      <a:r>
                        <a:rPr lang="en-US" dirty="0"/>
                        <a:t>(n = 162)</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dirty="0"/>
                        <a:t>Control</a:t>
                      </a:r>
                    </a:p>
                    <a:p>
                      <a:pPr algn="ctr"/>
                      <a:r>
                        <a:rPr lang="en-US" dirty="0"/>
                        <a:t>(n = 83)</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dirty="0"/>
                        <a:t>HR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i="1" dirty="0"/>
                        <a:t>p</a:t>
                      </a:r>
                      <a:r>
                        <a:rPr lang="en-US" dirty="0"/>
                        <a:t>-value</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1318072312"/>
                  </a:ext>
                </a:extLst>
              </a:tr>
              <a:tr h="370840">
                <a:tc>
                  <a:txBody>
                    <a:bodyPr/>
                    <a:lstStyle/>
                    <a:p>
                      <a:r>
                        <a:rPr lang="en-US" dirty="0"/>
                        <a:t>Median </a:t>
                      </a:r>
                      <a:r>
                        <a:rPr lang="en-US" dirty="0" err="1"/>
                        <a:t>iPFS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dirty="0"/>
                        <a:t>7.4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dirty="0"/>
                        <a:t>3.6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dirty="0"/>
                        <a:t>0.34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dirty="0"/>
                        <a:t>&lt;0.001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3150087750"/>
                  </a:ext>
                </a:extLst>
              </a:tr>
            </a:tbl>
          </a:graphicData>
        </a:graphic>
      </p:graphicFrame>
    </p:spTree>
    <p:extLst>
      <p:ext uri="{BB962C8B-B14F-4D97-AF65-F5344CB8AC3E}">
        <p14:creationId xmlns:p14="http://schemas.microsoft.com/office/powerpoint/2010/main" val="1371628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Rectangle: Rounded Corners 276">
            <a:extLst>
              <a:ext uri="{FF2B5EF4-FFF2-40B4-BE49-F238E27FC236}">
                <a16:creationId xmlns:a16="http://schemas.microsoft.com/office/drawing/2014/main" id="{69071A01-438C-4BD3-BE0A-6400EAF0E064}"/>
              </a:ext>
            </a:extLst>
          </p:cNvPr>
          <p:cNvSpPr/>
          <p:nvPr/>
        </p:nvSpPr>
        <p:spPr>
          <a:xfrm>
            <a:off x="0" y="-76576"/>
            <a:ext cx="12344400" cy="693457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3069"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dirty="0">
              <a:ln>
                <a:noFill/>
              </a:ln>
              <a:solidFill>
                <a:srgbClr val="FFFFFF"/>
              </a:solidFill>
              <a:effectLst/>
              <a:uLnTx/>
              <a:uFillTx/>
              <a:latin typeface="Arial"/>
              <a:ea typeface="+mn-ea"/>
              <a:cs typeface="+mn-cs"/>
            </a:endParaRPr>
          </a:p>
        </p:txBody>
      </p:sp>
      <p:sp>
        <p:nvSpPr>
          <p:cNvPr id="330" name="object 13">
            <a:extLst>
              <a:ext uri="{FF2B5EF4-FFF2-40B4-BE49-F238E27FC236}">
                <a16:creationId xmlns:a16="http://schemas.microsoft.com/office/drawing/2014/main" id="{37E5D953-2E58-412F-BACA-59844F1073C5}"/>
              </a:ext>
            </a:extLst>
          </p:cNvPr>
          <p:cNvSpPr txBox="1"/>
          <p:nvPr/>
        </p:nvSpPr>
        <p:spPr>
          <a:xfrm>
            <a:off x="201687" y="6556380"/>
            <a:ext cx="12025419" cy="288571"/>
          </a:xfrm>
          <a:prstGeom prst="rect">
            <a:avLst/>
          </a:prstGeom>
        </p:spPr>
        <p:txBody>
          <a:bodyPr vert="horz" wrap="square" lIns="0" tIns="18191" rIns="0" bIns="0" rtlCol="0">
            <a:spAutoFit/>
          </a:bodyPr>
          <a:lstStyle/>
          <a:p>
            <a:pPr marL="0" marR="7276" lvl="0" indent="0" algn="l" defTabSz="533069" rtl="0" eaLnBrk="1" fontAlgn="auto" latinLnBrk="0" hangingPunct="1">
              <a:lnSpc>
                <a:spcPts val="1067"/>
              </a:lnSpc>
              <a:spcBef>
                <a:spcPts val="0"/>
              </a:spcBef>
              <a:spcAft>
                <a:spcPts val="0"/>
              </a:spcAft>
              <a:buClrTx/>
              <a:buSzTx/>
              <a:buFontTx/>
              <a:buNone/>
              <a:tabLst/>
              <a:defRPr/>
            </a:pPr>
            <a:r>
              <a:rPr kumimoji="0" lang="en-US" sz="800" b="0" i="0" u="none" strike="noStrike" kern="1200" cap="none" spc="-15" normalizeH="0" baseline="0" noProof="0" dirty="0">
                <a:ln>
                  <a:noFill/>
                </a:ln>
                <a:solidFill>
                  <a:srgbClr val="FFFFFF"/>
                </a:solidFill>
                <a:effectLst/>
                <a:uLnTx/>
                <a:uFillTx/>
                <a:latin typeface="Arial"/>
                <a:ea typeface="MS PGothic" charset="0"/>
                <a:cs typeface="Arial"/>
              </a:rPr>
              <a:t>Cohort A, </a:t>
            </a:r>
            <a:r>
              <a:rPr kumimoji="0" lang="en-US" sz="800" b="0" i="1" u="none" strike="noStrike" kern="1200" cap="none" spc="-15" normalizeH="0" baseline="0" noProof="0" dirty="0">
                <a:ln>
                  <a:noFill/>
                </a:ln>
                <a:solidFill>
                  <a:srgbClr val="FFFFFF"/>
                </a:solidFill>
                <a:effectLst/>
                <a:uLnTx/>
                <a:uFillTx/>
                <a:latin typeface="Arial"/>
                <a:ea typeface="MS PGothic" charset="0"/>
                <a:cs typeface="Arial"/>
              </a:rPr>
              <a:t>BRCA1</a:t>
            </a:r>
            <a:r>
              <a:rPr kumimoji="0" lang="en-US" sz="800" b="0" i="0" u="none" strike="noStrike" kern="1200" cap="none" spc="-15" normalizeH="0" baseline="0" noProof="0" dirty="0">
                <a:ln>
                  <a:noFill/>
                </a:ln>
                <a:solidFill>
                  <a:srgbClr val="FFFFFF"/>
                </a:solidFill>
                <a:effectLst/>
                <a:uLnTx/>
                <a:uFillTx/>
                <a:latin typeface="Arial"/>
                <a:ea typeface="MS PGothic" charset="0"/>
                <a:cs typeface="Arial"/>
              </a:rPr>
              <a:t>, </a:t>
            </a:r>
            <a:r>
              <a:rPr kumimoji="0" lang="en-US" sz="800" b="0" i="1" u="none" strike="noStrike" kern="1200" cap="none" spc="-15" normalizeH="0" baseline="0" noProof="0" dirty="0">
                <a:ln>
                  <a:noFill/>
                </a:ln>
                <a:solidFill>
                  <a:srgbClr val="FFFFFF"/>
                </a:solidFill>
                <a:effectLst/>
                <a:uLnTx/>
                <a:uFillTx/>
                <a:latin typeface="Arial"/>
                <a:ea typeface="MS PGothic" charset="0"/>
                <a:cs typeface="Arial"/>
              </a:rPr>
              <a:t>BRCA2</a:t>
            </a:r>
            <a:r>
              <a:rPr kumimoji="0" lang="en-US" sz="800" b="0" i="0" u="none" strike="noStrike" kern="1200" cap="none" spc="-15" normalizeH="0" baseline="0" noProof="0" dirty="0">
                <a:ln>
                  <a:noFill/>
                </a:ln>
                <a:solidFill>
                  <a:srgbClr val="FFFFFF"/>
                </a:solidFill>
                <a:effectLst/>
                <a:uLnTx/>
                <a:uFillTx/>
                <a:latin typeface="Arial"/>
                <a:ea typeface="MS PGothic" charset="0"/>
                <a:cs typeface="Arial"/>
              </a:rPr>
              <a:t> and </a:t>
            </a:r>
            <a:r>
              <a:rPr kumimoji="0" lang="en-US" sz="800" b="0" i="1" u="none" strike="noStrike" kern="1200" cap="none" spc="-15" normalizeH="0" baseline="0" noProof="0" dirty="0">
                <a:ln>
                  <a:noFill/>
                </a:ln>
                <a:solidFill>
                  <a:srgbClr val="FFFFFF"/>
                </a:solidFill>
                <a:effectLst/>
                <a:uLnTx/>
                <a:uFillTx/>
                <a:latin typeface="Arial"/>
                <a:ea typeface="MS PGothic" charset="0"/>
                <a:cs typeface="Arial"/>
              </a:rPr>
              <a:t>ATM</a:t>
            </a:r>
            <a:r>
              <a:rPr kumimoji="0" lang="en-US" sz="800" b="0" i="0" u="none" strike="noStrike" kern="1200" cap="none" spc="-15" normalizeH="0" baseline="0" noProof="0" dirty="0">
                <a:ln>
                  <a:noFill/>
                </a:ln>
                <a:solidFill>
                  <a:srgbClr val="FFFFFF"/>
                </a:solidFill>
                <a:effectLst/>
                <a:uLnTx/>
                <a:uFillTx/>
                <a:latin typeface="Arial"/>
                <a:ea typeface="MS PGothic" charset="0"/>
                <a:cs typeface="Arial"/>
              </a:rPr>
              <a:t> alterations; Cohort A+B, all other HRR alterations; Control, physician’s choice of enzalutamide or abiraterone; </a:t>
            </a:r>
          </a:p>
          <a:p>
            <a:pPr marL="0" marR="7276" lvl="0" indent="0" algn="l" defTabSz="533069" rtl="0" eaLnBrk="1" fontAlgn="auto" latinLnBrk="0" hangingPunct="1">
              <a:lnSpc>
                <a:spcPts val="1067"/>
              </a:lnSpc>
              <a:spcBef>
                <a:spcPts val="0"/>
              </a:spcBef>
              <a:spcAft>
                <a:spcPts val="0"/>
              </a:spcAft>
              <a:buClrTx/>
              <a:buSzTx/>
              <a:buFontTx/>
              <a:buNone/>
              <a:tabLst/>
              <a:defRPr/>
            </a:pPr>
            <a:r>
              <a:rPr kumimoji="0" lang="en-US" sz="800" b="0" i="0" u="none" strike="noStrike" kern="1200" cap="none" spc="-15" normalizeH="0" baseline="0" noProof="0" dirty="0">
                <a:ln>
                  <a:noFill/>
                </a:ln>
                <a:solidFill>
                  <a:srgbClr val="FFFFFF"/>
                </a:solidFill>
                <a:effectLst/>
                <a:uLnTx/>
                <a:uFillTx/>
                <a:latin typeface="Arial"/>
                <a:ea typeface="MS PGothic" charset="0"/>
                <a:cs typeface="Arial"/>
              </a:rPr>
              <a:t>Evaluable patients: ORR, measurable disease at baseline; PSA, a valid baseline and post-baseline PSA measurement; CTC, CTC count ≥5 cells/7.5 mL at baseline </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graphicFrame>
        <p:nvGraphicFramePr>
          <p:cNvPr id="403" name="object 55">
            <a:extLst>
              <a:ext uri="{FF2B5EF4-FFF2-40B4-BE49-F238E27FC236}">
                <a16:creationId xmlns:a16="http://schemas.microsoft.com/office/drawing/2014/main" id="{10D8291A-C73A-4BD4-8E08-5778F39A7457}"/>
              </a:ext>
            </a:extLst>
          </p:cNvPr>
          <p:cNvGraphicFramePr>
            <a:graphicFrameLocks noGrp="1"/>
          </p:cNvGraphicFramePr>
          <p:nvPr/>
        </p:nvGraphicFramePr>
        <p:xfrm>
          <a:off x="290905" y="620688"/>
          <a:ext cx="11761535" cy="2246607"/>
        </p:xfrm>
        <a:graphic>
          <a:graphicData uri="http://schemas.openxmlformats.org/drawingml/2006/table">
            <a:tbl>
              <a:tblPr firstRow="1" bandRow="1">
                <a:tableStyleId>{6E25E649-3F16-4E02-A733-19D2CDBF48F0}</a:tableStyleId>
              </a:tblPr>
              <a:tblGrid>
                <a:gridCol w="547969">
                  <a:extLst>
                    <a:ext uri="{9D8B030D-6E8A-4147-A177-3AD203B41FA5}">
                      <a16:colId xmlns:a16="http://schemas.microsoft.com/office/drawing/2014/main" val="2633085719"/>
                    </a:ext>
                  </a:extLst>
                </a:gridCol>
                <a:gridCol w="1621623">
                  <a:extLst>
                    <a:ext uri="{9D8B030D-6E8A-4147-A177-3AD203B41FA5}">
                      <a16:colId xmlns:a16="http://schemas.microsoft.com/office/drawing/2014/main" val="20000"/>
                    </a:ext>
                  </a:extLst>
                </a:gridCol>
                <a:gridCol w="981836">
                  <a:extLst>
                    <a:ext uri="{9D8B030D-6E8A-4147-A177-3AD203B41FA5}">
                      <a16:colId xmlns:a16="http://schemas.microsoft.com/office/drawing/2014/main" val="4263052478"/>
                    </a:ext>
                  </a:extLst>
                </a:gridCol>
                <a:gridCol w="1137793">
                  <a:extLst>
                    <a:ext uri="{9D8B030D-6E8A-4147-A177-3AD203B41FA5}">
                      <a16:colId xmlns:a16="http://schemas.microsoft.com/office/drawing/2014/main" val="530760862"/>
                    </a:ext>
                  </a:extLst>
                </a:gridCol>
                <a:gridCol w="1070283">
                  <a:extLst>
                    <a:ext uri="{9D8B030D-6E8A-4147-A177-3AD203B41FA5}">
                      <a16:colId xmlns:a16="http://schemas.microsoft.com/office/drawing/2014/main" val="20001"/>
                    </a:ext>
                  </a:extLst>
                </a:gridCol>
                <a:gridCol w="873355">
                  <a:extLst>
                    <a:ext uri="{9D8B030D-6E8A-4147-A177-3AD203B41FA5}">
                      <a16:colId xmlns:a16="http://schemas.microsoft.com/office/drawing/2014/main" val="301169103"/>
                    </a:ext>
                  </a:extLst>
                </a:gridCol>
                <a:gridCol w="822093">
                  <a:extLst>
                    <a:ext uri="{9D8B030D-6E8A-4147-A177-3AD203B41FA5}">
                      <a16:colId xmlns:a16="http://schemas.microsoft.com/office/drawing/2014/main" val="1019710081"/>
                    </a:ext>
                  </a:extLst>
                </a:gridCol>
                <a:gridCol w="955184">
                  <a:extLst>
                    <a:ext uri="{9D8B030D-6E8A-4147-A177-3AD203B41FA5}">
                      <a16:colId xmlns:a16="http://schemas.microsoft.com/office/drawing/2014/main" val="1419352857"/>
                    </a:ext>
                  </a:extLst>
                </a:gridCol>
                <a:gridCol w="906201">
                  <a:extLst>
                    <a:ext uri="{9D8B030D-6E8A-4147-A177-3AD203B41FA5}">
                      <a16:colId xmlns:a16="http://schemas.microsoft.com/office/drawing/2014/main" val="2025944413"/>
                    </a:ext>
                  </a:extLst>
                </a:gridCol>
                <a:gridCol w="840891">
                  <a:extLst>
                    <a:ext uri="{9D8B030D-6E8A-4147-A177-3AD203B41FA5}">
                      <a16:colId xmlns:a16="http://schemas.microsoft.com/office/drawing/2014/main" val="1716592271"/>
                    </a:ext>
                  </a:extLst>
                </a:gridCol>
                <a:gridCol w="1085807">
                  <a:extLst>
                    <a:ext uri="{9D8B030D-6E8A-4147-A177-3AD203B41FA5}">
                      <a16:colId xmlns:a16="http://schemas.microsoft.com/office/drawing/2014/main" val="606519390"/>
                    </a:ext>
                  </a:extLst>
                </a:gridCol>
                <a:gridCol w="918500">
                  <a:extLst>
                    <a:ext uri="{9D8B030D-6E8A-4147-A177-3AD203B41FA5}">
                      <a16:colId xmlns:a16="http://schemas.microsoft.com/office/drawing/2014/main" val="510002589"/>
                    </a:ext>
                  </a:extLst>
                </a:gridCol>
              </a:tblGrid>
              <a:tr h="212829">
                <a:tc>
                  <a:txBody>
                    <a:bodyPr/>
                    <a:lstStyle/>
                    <a:p>
                      <a:pPr marL="88900" marR="207383" indent="0" algn="ctr">
                        <a:spcAft>
                          <a:spcPts val="300"/>
                        </a:spcAft>
                        <a:buFont typeface="Arial" panose="020B0604020202020204" pitchFamily="34" charset="0"/>
                        <a:buNone/>
                        <a:tabLst>
                          <a:tab pos="176003" algn="l"/>
                        </a:tabLst>
                      </a:pPr>
                      <a:endParaRPr lang="en-US" sz="900" b="1" dirty="0">
                        <a:solidFill>
                          <a:schemeClr val="bg1"/>
                        </a:solidFill>
                      </a:endParaRPr>
                    </a:p>
                  </a:txBody>
                  <a:tcPr marL="0" marR="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8900" marR="207383" indent="0">
                        <a:spcAft>
                          <a:spcPts val="300"/>
                        </a:spcAft>
                        <a:buFont typeface="Arial" panose="020B0604020202020204" pitchFamily="34" charset="0"/>
                        <a:buNone/>
                        <a:tabLst>
                          <a:tab pos="176003" algn="l"/>
                        </a:tabLst>
                      </a:pPr>
                      <a:endParaRPr lang="en-US" sz="900" b="1" dirty="0">
                        <a:solidFill>
                          <a:schemeClr val="bg1"/>
                        </a:solidFill>
                      </a:endParaRPr>
                    </a:p>
                  </a:txBody>
                  <a:tcPr marL="0" marR="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ct val="150000"/>
                        </a:lnSpc>
                        <a:spcAft>
                          <a:spcPts val="1200"/>
                        </a:spcAft>
                      </a:pPr>
                      <a:r>
                        <a:rPr lang="en-GB" sz="1000" dirty="0">
                          <a:effectLst/>
                        </a:rPr>
                        <a:t>Cohort A</a:t>
                      </a:r>
                      <a:endParaRPr lang="en-GB" sz="1000" b="1" dirty="0">
                        <a:solidFill>
                          <a:schemeClr val="bg1"/>
                        </a:solidFill>
                        <a:effectLst/>
                        <a:latin typeface="Times New Roman" panose="02020603050405020304" pitchFamily="18" charset="0"/>
                        <a:ea typeface="Times New Roman" panose="02020603050405020304" pitchFamily="18" charset="0"/>
                      </a:endParaRPr>
                    </a:p>
                  </a:txBody>
                  <a:tcPr marT="0" marB="0">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lnSpc>
                          <a:spcPct val="150000"/>
                        </a:lnSpc>
                        <a:spcAft>
                          <a:spcPts val="1200"/>
                        </a:spcAft>
                      </a:pPr>
                      <a:r>
                        <a:rPr lang="en-GB" sz="1000" dirty="0">
                          <a:effectLst/>
                        </a:rPr>
                        <a:t>Cohorts A+B</a:t>
                      </a:r>
                      <a:endParaRPr lang="en-GB" sz="1000" b="1" dirty="0">
                        <a:solidFill>
                          <a:schemeClr val="bg1"/>
                        </a:solidFill>
                        <a:effectLst/>
                        <a:latin typeface="Times New Roman" panose="02020603050405020304" pitchFamily="18" charset="0"/>
                        <a:ea typeface="Times New Roman" panose="02020603050405020304" pitchFamily="18" charset="0"/>
                      </a:endParaRPr>
                    </a:p>
                  </a:txBody>
                  <a:tcPr marT="0" marB="0">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lnSpc>
                          <a:spcPct val="150000"/>
                        </a:lnSpc>
                        <a:spcAft>
                          <a:spcPts val="1200"/>
                        </a:spcAft>
                      </a:pPr>
                      <a:r>
                        <a:rPr lang="en-GB" sz="1000" i="1" dirty="0">
                          <a:effectLst/>
                        </a:rPr>
                        <a:t>BRCA1</a:t>
                      </a:r>
                      <a:r>
                        <a:rPr lang="en-GB" sz="1000" dirty="0">
                          <a:effectLst/>
                        </a:rPr>
                        <a:t> and/or </a:t>
                      </a:r>
                      <a:r>
                        <a:rPr lang="en-GB" sz="1000" i="1" dirty="0">
                          <a:effectLst/>
                        </a:rPr>
                        <a:t>BRCA2</a:t>
                      </a:r>
                      <a:endParaRPr lang="en-GB" sz="1000" b="1" i="1" dirty="0">
                        <a:solidFill>
                          <a:schemeClr val="bg1"/>
                        </a:solidFill>
                        <a:effectLst/>
                        <a:latin typeface="Times New Roman" panose="02020603050405020304" pitchFamily="18" charset="0"/>
                        <a:ea typeface="Times New Roman" panose="02020603050405020304" pitchFamily="18" charset="0"/>
                      </a:endParaRPr>
                    </a:p>
                  </a:txBody>
                  <a:tcPr marT="0" marB="0">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lnSpc>
                          <a:spcPct val="150000"/>
                        </a:lnSpc>
                        <a:spcAft>
                          <a:spcPts val="1200"/>
                        </a:spcAft>
                      </a:pPr>
                      <a:r>
                        <a:rPr lang="en-GB" sz="1000" i="1" dirty="0">
                          <a:effectLst/>
                        </a:rPr>
                        <a:t>ATM</a:t>
                      </a:r>
                      <a:endParaRPr lang="en-GB" sz="1000" b="1" i="1" dirty="0">
                        <a:solidFill>
                          <a:schemeClr val="bg1"/>
                        </a:solidFill>
                        <a:effectLst/>
                        <a:latin typeface="Times New Roman" panose="02020603050405020304" pitchFamily="18" charset="0"/>
                        <a:ea typeface="Times New Roman" panose="02020603050405020304" pitchFamily="18" charset="0"/>
                      </a:endParaRPr>
                    </a:p>
                  </a:txBody>
                  <a:tcPr marT="0" marB="0">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lnSpc>
                          <a:spcPct val="150000"/>
                        </a:lnSpc>
                        <a:spcAft>
                          <a:spcPts val="1200"/>
                        </a:spcAft>
                      </a:pPr>
                      <a:r>
                        <a:rPr lang="en-GB" sz="1000" i="1" dirty="0">
                          <a:effectLst/>
                        </a:rPr>
                        <a:t>CDK12</a:t>
                      </a:r>
                      <a:endParaRPr lang="en-GB" sz="1000" b="1" i="1" dirty="0">
                        <a:solidFill>
                          <a:schemeClr val="bg1"/>
                        </a:solidFill>
                        <a:effectLst/>
                        <a:latin typeface="Times New Roman" panose="02020603050405020304" pitchFamily="18" charset="0"/>
                        <a:ea typeface="Times New Roman" panose="02020603050405020304" pitchFamily="18" charset="0"/>
                      </a:endParaRPr>
                    </a:p>
                  </a:txBody>
                  <a:tcPr marT="0" marB="0">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lnL>
                      <a:noFill/>
                    </a:lnL>
                  </a:tcPr>
                </a:tc>
                <a:extLst>
                  <a:ext uri="{0D108BD9-81ED-4DB2-BD59-A6C34878D82A}">
                    <a16:rowId xmlns:a16="http://schemas.microsoft.com/office/drawing/2014/main" val="10000"/>
                  </a:ext>
                </a:extLst>
              </a:tr>
              <a:tr h="357293">
                <a:tc>
                  <a:txBody>
                    <a:bodyPr/>
                    <a:lstStyle/>
                    <a:p>
                      <a:pPr marL="88900" marR="207383" indent="0" algn="ctr">
                        <a:spcAft>
                          <a:spcPts val="300"/>
                        </a:spcAft>
                        <a:buFont typeface="Arial" panose="020B0604020202020204" pitchFamily="34" charset="0"/>
                        <a:buNone/>
                        <a:tabLst>
                          <a:tab pos="176003" algn="l"/>
                        </a:tabLst>
                      </a:pPr>
                      <a:endParaRPr lang="en-US" sz="900" b="1" dirty="0">
                        <a:solidFill>
                          <a:schemeClr val="bg1"/>
                        </a:solidFill>
                        <a:latin typeface="+mn-lt"/>
                      </a:endParaRPr>
                    </a:p>
                  </a:txBody>
                  <a:tcPr marL="0" marR="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88900" marR="207383" indent="0">
                        <a:spcAft>
                          <a:spcPts val="300"/>
                        </a:spcAft>
                        <a:buFont typeface="Arial" panose="020B0604020202020204" pitchFamily="34" charset="0"/>
                        <a:buNone/>
                        <a:tabLst>
                          <a:tab pos="176003" algn="l"/>
                        </a:tabLst>
                      </a:pPr>
                      <a:endParaRPr lang="en-US" sz="900" b="1" dirty="0">
                        <a:solidFill>
                          <a:schemeClr val="bg1"/>
                        </a:solidFill>
                        <a:latin typeface="+mn-lt"/>
                      </a:endParaRPr>
                    </a:p>
                  </a:txBody>
                  <a:tcPr marL="0" marR="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0"/>
                        </a:spcAft>
                      </a:pPr>
                      <a:r>
                        <a:rPr lang="en-US" sz="1000" b="1" dirty="0">
                          <a:solidFill>
                            <a:schemeClr val="tx1"/>
                          </a:solidFill>
                          <a:effectLst/>
                          <a:latin typeface="+mn-lt"/>
                          <a:ea typeface="Times New Roman" panose="02020603050405020304" pitchFamily="18" charset="0"/>
                        </a:rPr>
                        <a:t>Olaparib</a:t>
                      </a:r>
                      <a:endParaRPr lang="en-GB" sz="1000" b="1" dirty="0">
                        <a:solidFill>
                          <a:schemeClr val="tx1"/>
                        </a:solidFill>
                        <a:effectLst/>
                        <a:latin typeface="+mn-lt"/>
                        <a:ea typeface="Times New Roman" panose="02020603050405020304" pitchFamily="18" charset="0"/>
                      </a:endParaRPr>
                    </a:p>
                    <a:p>
                      <a:pPr algn="ctr">
                        <a:lnSpc>
                          <a:spcPct val="150000"/>
                        </a:lnSpc>
                        <a:spcAft>
                          <a:spcPts val="1200"/>
                        </a:spcAft>
                      </a:pPr>
                      <a:r>
                        <a:rPr lang="en-US" sz="1000" b="1" dirty="0">
                          <a:solidFill>
                            <a:schemeClr val="tx1"/>
                          </a:solidFill>
                          <a:effectLst/>
                          <a:latin typeface="+mn-lt"/>
                          <a:ea typeface="Times New Roman" panose="02020603050405020304" pitchFamily="18" charset="0"/>
                        </a:rPr>
                        <a:t>(N=162)</a:t>
                      </a:r>
                    </a:p>
                  </a:txBody>
                  <a:tcPr marT="0" marB="0">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100000"/>
                        </a:lnSpc>
                        <a:spcAft>
                          <a:spcPts val="0"/>
                        </a:spcAft>
                      </a:pPr>
                      <a:r>
                        <a:rPr lang="en-US" sz="1000" b="1" dirty="0">
                          <a:solidFill>
                            <a:schemeClr val="tx1"/>
                          </a:solidFill>
                          <a:effectLst/>
                          <a:latin typeface="+mn-lt"/>
                          <a:ea typeface="Times New Roman" panose="02020603050405020304" pitchFamily="18" charset="0"/>
                        </a:rPr>
                        <a:t>Control</a:t>
                      </a:r>
                    </a:p>
                    <a:p>
                      <a:pPr algn="ctr">
                        <a:lnSpc>
                          <a:spcPct val="100000"/>
                        </a:lnSpc>
                        <a:spcAft>
                          <a:spcPts val="1200"/>
                        </a:spcAft>
                      </a:pPr>
                      <a:r>
                        <a:rPr lang="en-GB" sz="1000" b="1" dirty="0">
                          <a:solidFill>
                            <a:schemeClr val="tx1"/>
                          </a:solidFill>
                          <a:effectLst/>
                          <a:latin typeface="+mn-lt"/>
                          <a:ea typeface="Times New Roman" panose="02020603050405020304" pitchFamily="18" charset="0"/>
                        </a:rPr>
                        <a:t>(N=83)</a:t>
                      </a:r>
                      <a:endParaRPr lang="en-US" sz="1000" b="1" dirty="0">
                        <a:solidFill>
                          <a:schemeClr val="tx1"/>
                        </a:solidFill>
                        <a:effectLst/>
                        <a:latin typeface="+mn-lt"/>
                        <a:ea typeface="Times New Roman" panose="02020603050405020304" pitchFamily="18" charset="0"/>
                      </a:endParaRPr>
                    </a:p>
                  </a:txBody>
                  <a:tcPr marT="0" marB="0">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lnSpc>
                          <a:spcPct val="100000"/>
                        </a:lnSpc>
                        <a:spcAft>
                          <a:spcPts val="0"/>
                        </a:spcAft>
                      </a:pPr>
                      <a:r>
                        <a:rPr lang="en-US" sz="1000" b="1" dirty="0">
                          <a:solidFill>
                            <a:schemeClr val="tx1"/>
                          </a:solidFill>
                          <a:effectLst/>
                          <a:latin typeface="+mn-lt"/>
                          <a:ea typeface="Times New Roman" panose="02020603050405020304" pitchFamily="18" charset="0"/>
                        </a:rPr>
                        <a:t>Olaparib</a:t>
                      </a:r>
                    </a:p>
                    <a:p>
                      <a:pPr algn="ctr">
                        <a:lnSpc>
                          <a:spcPct val="100000"/>
                        </a:lnSpc>
                        <a:spcAft>
                          <a:spcPts val="0"/>
                        </a:spcAft>
                      </a:pPr>
                      <a:r>
                        <a:rPr lang="en-US" sz="1000" b="1" dirty="0">
                          <a:solidFill>
                            <a:schemeClr val="tx1"/>
                          </a:solidFill>
                          <a:effectLst/>
                          <a:latin typeface="+mn-lt"/>
                          <a:ea typeface="Times New Roman" panose="02020603050405020304" pitchFamily="18" charset="0"/>
                        </a:rPr>
                        <a:t>(N=256)</a:t>
                      </a:r>
                      <a:endParaRPr lang="en-GB" sz="1000" b="1" dirty="0">
                        <a:solidFill>
                          <a:schemeClr val="tx1"/>
                        </a:solidFill>
                        <a:effectLst/>
                        <a:latin typeface="+mn-lt"/>
                        <a:ea typeface="Times New Roman" panose="02020603050405020304" pitchFamily="18" charset="0"/>
                      </a:endParaRPr>
                    </a:p>
                  </a:txBody>
                  <a:tcPr marT="0" marB="0">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100000"/>
                        </a:lnSpc>
                        <a:spcAft>
                          <a:spcPts val="0"/>
                        </a:spcAft>
                      </a:pPr>
                      <a:r>
                        <a:rPr lang="en-US" sz="1000" b="1" dirty="0">
                          <a:solidFill>
                            <a:schemeClr val="tx1"/>
                          </a:solidFill>
                          <a:effectLst/>
                          <a:latin typeface="+mn-lt"/>
                          <a:ea typeface="Times New Roman" panose="02020603050405020304" pitchFamily="18" charset="0"/>
                        </a:rPr>
                        <a:t>Control</a:t>
                      </a:r>
                    </a:p>
                    <a:p>
                      <a:pPr algn="ctr">
                        <a:lnSpc>
                          <a:spcPct val="100000"/>
                        </a:lnSpc>
                        <a:spcAft>
                          <a:spcPts val="0"/>
                        </a:spcAft>
                      </a:pPr>
                      <a:r>
                        <a:rPr lang="en-US" sz="1000" b="1" dirty="0">
                          <a:solidFill>
                            <a:schemeClr val="tx1"/>
                          </a:solidFill>
                          <a:effectLst/>
                          <a:latin typeface="+mn-lt"/>
                          <a:ea typeface="Times New Roman" panose="02020603050405020304" pitchFamily="18" charset="0"/>
                        </a:rPr>
                        <a:t>(N=131)</a:t>
                      </a:r>
                      <a:endParaRPr lang="en-GB" sz="1000" b="1" dirty="0">
                        <a:solidFill>
                          <a:schemeClr val="tx1"/>
                        </a:solidFill>
                        <a:effectLst/>
                        <a:latin typeface="+mn-lt"/>
                        <a:ea typeface="Times New Roman" panose="02020603050405020304" pitchFamily="18" charset="0"/>
                      </a:endParaRPr>
                    </a:p>
                  </a:txBody>
                  <a:tcPr marT="0" marB="0">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lnSpc>
                          <a:spcPct val="100000"/>
                        </a:lnSpc>
                        <a:spcAft>
                          <a:spcPts val="0"/>
                        </a:spcAft>
                      </a:pPr>
                      <a:r>
                        <a:rPr lang="en-US" sz="1000" b="1" dirty="0">
                          <a:solidFill>
                            <a:schemeClr val="tx1"/>
                          </a:solidFill>
                          <a:effectLst/>
                          <a:latin typeface="+mn-lt"/>
                          <a:ea typeface="Times New Roman" panose="02020603050405020304" pitchFamily="18" charset="0"/>
                        </a:rPr>
                        <a:t>Olaparib</a:t>
                      </a:r>
                    </a:p>
                    <a:p>
                      <a:pPr algn="ctr">
                        <a:lnSpc>
                          <a:spcPct val="100000"/>
                        </a:lnSpc>
                        <a:spcAft>
                          <a:spcPts val="0"/>
                        </a:spcAft>
                      </a:pPr>
                      <a:r>
                        <a:rPr lang="en-US" sz="1000" b="1" dirty="0">
                          <a:solidFill>
                            <a:schemeClr val="tx1"/>
                          </a:solidFill>
                          <a:effectLst/>
                          <a:latin typeface="+mn-lt"/>
                          <a:ea typeface="Times New Roman" panose="02020603050405020304" pitchFamily="18" charset="0"/>
                        </a:rPr>
                        <a:t>(N=102)</a:t>
                      </a:r>
                      <a:endParaRPr lang="en-GB" sz="1000" b="1" dirty="0">
                        <a:solidFill>
                          <a:schemeClr val="tx1"/>
                        </a:solidFill>
                        <a:effectLst/>
                        <a:latin typeface="+mn-lt"/>
                        <a:ea typeface="Times New Roman" panose="02020603050405020304" pitchFamily="18" charset="0"/>
                      </a:endParaRPr>
                    </a:p>
                  </a:txBody>
                  <a:tcPr marT="0" marB="0">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100000"/>
                        </a:lnSpc>
                        <a:spcAft>
                          <a:spcPts val="0"/>
                        </a:spcAft>
                      </a:pPr>
                      <a:r>
                        <a:rPr lang="en-US" sz="1000" b="1" dirty="0">
                          <a:solidFill>
                            <a:schemeClr val="tx1"/>
                          </a:solidFill>
                          <a:effectLst/>
                          <a:latin typeface="+mn-lt"/>
                          <a:ea typeface="Times New Roman" panose="02020603050405020304" pitchFamily="18" charset="0"/>
                        </a:rPr>
                        <a:t>Control</a:t>
                      </a:r>
                    </a:p>
                    <a:p>
                      <a:pPr algn="ctr">
                        <a:lnSpc>
                          <a:spcPct val="100000"/>
                        </a:lnSpc>
                        <a:spcAft>
                          <a:spcPts val="0"/>
                        </a:spcAft>
                      </a:pPr>
                      <a:r>
                        <a:rPr lang="en-US" sz="1000" b="1" dirty="0">
                          <a:solidFill>
                            <a:schemeClr val="tx1"/>
                          </a:solidFill>
                          <a:effectLst/>
                          <a:latin typeface="+mn-lt"/>
                          <a:ea typeface="Times New Roman" panose="02020603050405020304" pitchFamily="18" charset="0"/>
                        </a:rPr>
                        <a:t>(N=58)</a:t>
                      </a:r>
                      <a:endParaRPr lang="en-GB" sz="1000" b="1" dirty="0">
                        <a:solidFill>
                          <a:schemeClr val="tx1"/>
                        </a:solidFill>
                        <a:effectLst/>
                        <a:latin typeface="+mn-lt"/>
                        <a:ea typeface="Times New Roman" panose="02020603050405020304" pitchFamily="18" charset="0"/>
                      </a:endParaRPr>
                    </a:p>
                  </a:txBody>
                  <a:tcPr marT="0" marB="0">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lnSpc>
                          <a:spcPct val="100000"/>
                        </a:lnSpc>
                        <a:spcAft>
                          <a:spcPts val="0"/>
                        </a:spcAft>
                      </a:pPr>
                      <a:r>
                        <a:rPr lang="en-US" sz="1000" b="1" dirty="0">
                          <a:solidFill>
                            <a:schemeClr val="tx1"/>
                          </a:solidFill>
                          <a:effectLst/>
                          <a:latin typeface="+mn-lt"/>
                          <a:ea typeface="Times New Roman" panose="02020603050405020304" pitchFamily="18" charset="0"/>
                        </a:rPr>
                        <a:t>Olaparib</a:t>
                      </a:r>
                    </a:p>
                    <a:p>
                      <a:pPr algn="ctr">
                        <a:lnSpc>
                          <a:spcPct val="100000"/>
                        </a:lnSpc>
                        <a:spcAft>
                          <a:spcPts val="0"/>
                        </a:spcAft>
                      </a:pPr>
                      <a:r>
                        <a:rPr lang="en-US" sz="1000" b="1" dirty="0">
                          <a:solidFill>
                            <a:schemeClr val="tx1"/>
                          </a:solidFill>
                          <a:effectLst/>
                          <a:latin typeface="+mn-lt"/>
                          <a:ea typeface="Times New Roman" panose="02020603050405020304" pitchFamily="18" charset="0"/>
                        </a:rPr>
                        <a:t>(N=62)</a:t>
                      </a:r>
                      <a:endParaRPr lang="en-GB" sz="1000" b="1" dirty="0">
                        <a:solidFill>
                          <a:schemeClr val="tx1"/>
                        </a:solidFill>
                        <a:effectLst/>
                        <a:latin typeface="+mn-lt"/>
                        <a:ea typeface="Times New Roman" panose="02020603050405020304" pitchFamily="18" charset="0"/>
                      </a:endParaRPr>
                    </a:p>
                  </a:txBody>
                  <a:tcPr marT="0" marB="0">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100000"/>
                        </a:lnSpc>
                        <a:spcAft>
                          <a:spcPts val="0"/>
                        </a:spcAft>
                      </a:pPr>
                      <a:r>
                        <a:rPr lang="en-US" sz="1000" b="1" dirty="0">
                          <a:solidFill>
                            <a:schemeClr val="tx1"/>
                          </a:solidFill>
                          <a:effectLst/>
                          <a:latin typeface="+mn-lt"/>
                          <a:ea typeface="Times New Roman" panose="02020603050405020304" pitchFamily="18" charset="0"/>
                        </a:rPr>
                        <a:t>Control</a:t>
                      </a:r>
                    </a:p>
                    <a:p>
                      <a:pPr algn="ctr">
                        <a:lnSpc>
                          <a:spcPct val="100000"/>
                        </a:lnSpc>
                        <a:spcAft>
                          <a:spcPts val="0"/>
                        </a:spcAft>
                      </a:pPr>
                      <a:r>
                        <a:rPr lang="en-US" sz="1000" b="1" dirty="0">
                          <a:solidFill>
                            <a:schemeClr val="tx1"/>
                          </a:solidFill>
                          <a:effectLst/>
                          <a:latin typeface="+mn-lt"/>
                          <a:ea typeface="Times New Roman" panose="02020603050405020304" pitchFamily="18" charset="0"/>
                        </a:rPr>
                        <a:t>(N=24)</a:t>
                      </a:r>
                      <a:endParaRPr lang="en-GB" sz="1000" b="1" dirty="0">
                        <a:solidFill>
                          <a:schemeClr val="tx1"/>
                        </a:solidFill>
                        <a:effectLst/>
                        <a:latin typeface="+mn-lt"/>
                        <a:ea typeface="Times New Roman" panose="02020603050405020304" pitchFamily="18" charset="0"/>
                      </a:endParaRPr>
                    </a:p>
                  </a:txBody>
                  <a:tcPr marT="0" marB="0">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lnSpc>
                          <a:spcPct val="100000"/>
                        </a:lnSpc>
                        <a:spcAft>
                          <a:spcPts val="0"/>
                        </a:spcAft>
                      </a:pPr>
                      <a:r>
                        <a:rPr lang="en-US" sz="1000" b="1" dirty="0">
                          <a:solidFill>
                            <a:schemeClr val="tx1"/>
                          </a:solidFill>
                          <a:effectLst/>
                          <a:latin typeface="+mn-lt"/>
                          <a:ea typeface="Times New Roman" panose="02020603050405020304" pitchFamily="18" charset="0"/>
                        </a:rPr>
                        <a:t>Olaparib</a:t>
                      </a:r>
                    </a:p>
                    <a:p>
                      <a:pPr algn="ctr">
                        <a:lnSpc>
                          <a:spcPct val="100000"/>
                        </a:lnSpc>
                        <a:spcAft>
                          <a:spcPts val="0"/>
                        </a:spcAft>
                      </a:pPr>
                      <a:r>
                        <a:rPr lang="en-US" sz="1000" b="1" dirty="0">
                          <a:solidFill>
                            <a:schemeClr val="tx1"/>
                          </a:solidFill>
                          <a:effectLst/>
                          <a:latin typeface="+mn-lt"/>
                          <a:ea typeface="Times New Roman" panose="02020603050405020304" pitchFamily="18" charset="0"/>
                        </a:rPr>
                        <a:t>(N=61)</a:t>
                      </a:r>
                      <a:endParaRPr lang="en-GB" sz="1000" b="1" dirty="0">
                        <a:solidFill>
                          <a:schemeClr val="tx1"/>
                        </a:solidFill>
                        <a:effectLst/>
                        <a:latin typeface="+mn-lt"/>
                        <a:ea typeface="Times New Roman" panose="02020603050405020304" pitchFamily="18" charset="0"/>
                      </a:endParaRPr>
                    </a:p>
                  </a:txBody>
                  <a:tcPr marT="0" marB="0">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100000"/>
                        </a:lnSpc>
                        <a:spcAft>
                          <a:spcPts val="0"/>
                        </a:spcAft>
                      </a:pPr>
                      <a:r>
                        <a:rPr lang="en-US" sz="1000" b="1" dirty="0">
                          <a:solidFill>
                            <a:schemeClr val="tx1"/>
                          </a:solidFill>
                          <a:effectLst/>
                          <a:latin typeface="+mn-lt"/>
                          <a:ea typeface="Times New Roman" panose="02020603050405020304" pitchFamily="18" charset="0"/>
                        </a:rPr>
                        <a:t>Control</a:t>
                      </a:r>
                    </a:p>
                    <a:p>
                      <a:pPr algn="ctr">
                        <a:lnSpc>
                          <a:spcPct val="100000"/>
                        </a:lnSpc>
                        <a:spcAft>
                          <a:spcPts val="0"/>
                        </a:spcAft>
                      </a:pPr>
                      <a:r>
                        <a:rPr lang="en-US" sz="1000" b="1" dirty="0">
                          <a:solidFill>
                            <a:schemeClr val="tx1"/>
                          </a:solidFill>
                          <a:effectLst/>
                          <a:latin typeface="+mn-lt"/>
                          <a:ea typeface="Times New Roman" panose="02020603050405020304" pitchFamily="18" charset="0"/>
                        </a:rPr>
                        <a:t>(N=28)</a:t>
                      </a:r>
                      <a:endParaRPr lang="en-GB" sz="1000" b="1" dirty="0">
                        <a:solidFill>
                          <a:schemeClr val="tx1"/>
                        </a:solidFill>
                        <a:effectLst/>
                        <a:latin typeface="+mn-lt"/>
                        <a:ea typeface="Times New Roman" panose="02020603050405020304" pitchFamily="18" charset="0"/>
                      </a:endParaRPr>
                    </a:p>
                  </a:txBody>
                  <a:tcPr marT="0" marB="0">
                    <a:lnL>
                      <a:noFill/>
                    </a:lnL>
                    <a:lnR>
                      <a:noFill/>
                    </a:lnR>
                    <a:lnT w="254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extLst>
                  <a:ext uri="{0D108BD9-81ED-4DB2-BD59-A6C34878D82A}">
                    <a16:rowId xmlns:a16="http://schemas.microsoft.com/office/drawing/2014/main" val="3966820386"/>
                  </a:ext>
                </a:extLst>
              </a:tr>
              <a:tr h="165665">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rPFS</a:t>
                      </a:r>
                      <a:endParaRPr kumimoji="0" lang="en-GB" sz="1100" b="1" i="0" u="none" strike="noStrike" kern="1200" cap="none" spc="0" normalizeH="0" baseline="0" noProof="0" dirty="0">
                        <a:ln>
                          <a:noFill/>
                        </a:ln>
                        <a:solidFill>
                          <a:srgbClr val="000000"/>
                        </a:solidFill>
                        <a:effectLst/>
                        <a:uLnTx/>
                        <a:uFillTx/>
                        <a:latin typeface="+mn-lt"/>
                        <a:ea typeface="+mn-ea"/>
                        <a:cs typeface="+mn-cs"/>
                      </a:endParaRPr>
                    </a:p>
                    <a:p>
                      <a:pPr algn="ctr">
                        <a:lnSpc>
                          <a:spcPct val="100000"/>
                        </a:lnSpc>
                        <a:spcAft>
                          <a:spcPts val="0"/>
                        </a:spcAft>
                      </a:pPr>
                      <a:endParaRPr lang="en-GB" sz="1100" b="1" dirty="0">
                        <a:effectLst/>
                        <a:latin typeface="+mn-lt"/>
                        <a:ea typeface="Times New Roman" panose="02020603050405020304" pitchFamily="18" charset="0"/>
                      </a:endParaRPr>
                    </a:p>
                  </a:txBody>
                  <a:tcPr marL="0" marR="0" marT="0" marB="0" anchor="b">
                    <a:lnT w="9525" cap="flat" cmpd="sng" algn="ctr">
                      <a:noFill/>
                      <a:prstDash val="solid"/>
                      <a:round/>
                      <a:headEnd type="none" w="med" len="med"/>
                      <a:tailEnd type="none" w="med" len="med"/>
                    </a:lnT>
                    <a:solidFill>
                      <a:schemeClr val="bg1"/>
                    </a:solidFill>
                  </a:tcPr>
                </a:tc>
                <a:tc>
                  <a:txBody>
                    <a:bodyPr/>
                    <a:lstStyle/>
                    <a:p>
                      <a:pPr>
                        <a:lnSpc>
                          <a:spcPct val="100000"/>
                        </a:lnSpc>
                        <a:spcAft>
                          <a:spcPts val="0"/>
                        </a:spcAft>
                      </a:pPr>
                      <a:r>
                        <a:rPr lang="en-GB" sz="1000" b="1" dirty="0">
                          <a:effectLst/>
                          <a:latin typeface="+mn-lt"/>
                        </a:rPr>
                        <a:t>Median, months</a:t>
                      </a:r>
                      <a:endParaRPr lang="en-GB" sz="1000" b="1" dirty="0">
                        <a:effectLst/>
                        <a:latin typeface="+mn-lt"/>
                        <a:ea typeface="Times New Roman" panose="02020603050405020304" pitchFamily="18" charset="0"/>
                      </a:endParaRPr>
                    </a:p>
                  </a:txBody>
                  <a:tcPr marT="0" marB="0">
                    <a:lnT w="9525" cap="flat" cmpd="sng" algn="ctr">
                      <a:noFill/>
                      <a:prstDash val="solid"/>
                      <a:round/>
                      <a:headEnd type="none" w="med" len="med"/>
                      <a:tailEnd type="none" w="med" len="med"/>
                    </a:lnT>
                    <a:solidFill>
                      <a:schemeClr val="bg1"/>
                    </a:solidFill>
                  </a:tcPr>
                </a:tc>
                <a:tc>
                  <a:txBody>
                    <a:bodyPr/>
                    <a:lstStyle/>
                    <a:p>
                      <a:pPr algn="ctr">
                        <a:lnSpc>
                          <a:spcPct val="100000"/>
                        </a:lnSpc>
                        <a:spcAft>
                          <a:spcPts val="0"/>
                        </a:spcAft>
                      </a:pPr>
                      <a:r>
                        <a:rPr lang="en-GB" sz="1000" dirty="0">
                          <a:solidFill>
                            <a:schemeClr val="tx1"/>
                          </a:solidFill>
                          <a:effectLst/>
                          <a:latin typeface="+mn-lt"/>
                        </a:rPr>
                        <a:t>7.4 </a:t>
                      </a:r>
                    </a:p>
                  </a:txBody>
                  <a:tcPr marT="0" marB="0">
                    <a:lnT w="9525" cap="flat" cmpd="sng" algn="ctr">
                      <a:noFill/>
                      <a:prstDash val="solid"/>
                      <a:round/>
                      <a:headEnd type="none" w="med" len="med"/>
                      <a:tailEnd type="none" w="med" len="med"/>
                    </a:lnT>
                    <a:solidFill>
                      <a:schemeClr val="bg1"/>
                    </a:solidFill>
                  </a:tcPr>
                </a:tc>
                <a:tc>
                  <a:txBody>
                    <a:bodyPr/>
                    <a:lstStyle/>
                    <a:p>
                      <a:pPr algn="ctr">
                        <a:lnSpc>
                          <a:spcPct val="100000"/>
                        </a:lnSpc>
                        <a:spcAft>
                          <a:spcPts val="0"/>
                        </a:spcAft>
                      </a:pPr>
                      <a:r>
                        <a:rPr lang="en-US" sz="1000" dirty="0">
                          <a:solidFill>
                            <a:schemeClr val="tx1"/>
                          </a:solidFill>
                          <a:effectLst/>
                          <a:latin typeface="+mn-lt"/>
                          <a:ea typeface="Times New Roman" panose="02020603050405020304" pitchFamily="18" charset="0"/>
                        </a:rPr>
                        <a:t>3.6</a:t>
                      </a:r>
                      <a:endParaRPr lang="en-GB" sz="1000" dirty="0">
                        <a:solidFill>
                          <a:schemeClr val="tx1"/>
                        </a:solidFill>
                        <a:effectLst/>
                        <a:latin typeface="+mn-lt"/>
                      </a:endParaRPr>
                    </a:p>
                  </a:txBody>
                  <a:tcPr marT="0" marB="0">
                    <a:lnT w="9525" cap="flat" cmpd="sng" algn="ctr">
                      <a:noFill/>
                      <a:prstDash val="solid"/>
                      <a:round/>
                      <a:headEnd type="none" w="med" len="med"/>
                      <a:tailEnd type="none" w="med" len="med"/>
                    </a:lnT>
                    <a:solidFill>
                      <a:schemeClr val="bg1"/>
                    </a:solidFill>
                  </a:tcPr>
                </a:tc>
                <a:tc>
                  <a:txBody>
                    <a:bodyPr/>
                    <a:lstStyle/>
                    <a:p>
                      <a:pPr algn="ctr">
                        <a:lnSpc>
                          <a:spcPct val="100000"/>
                        </a:lnSpc>
                        <a:spcAft>
                          <a:spcPts val="0"/>
                        </a:spcAft>
                      </a:pPr>
                      <a:r>
                        <a:rPr lang="en-GB" sz="1000" dirty="0">
                          <a:solidFill>
                            <a:schemeClr val="tx1"/>
                          </a:solidFill>
                          <a:effectLst/>
                          <a:latin typeface="+mn-lt"/>
                        </a:rPr>
                        <a:t>5.8</a:t>
                      </a:r>
                    </a:p>
                  </a:txBody>
                  <a:tcPr marT="0" marB="0">
                    <a:lnT w="9525" cap="flat" cmpd="sng" algn="ctr">
                      <a:noFill/>
                      <a:prstDash val="solid"/>
                      <a:round/>
                      <a:headEnd type="none" w="med" len="med"/>
                      <a:tailEnd type="none" w="med" len="med"/>
                    </a:lnT>
                    <a:solidFill>
                      <a:schemeClr val="bg1"/>
                    </a:solidFill>
                  </a:tcPr>
                </a:tc>
                <a:tc>
                  <a:txBody>
                    <a:bodyPr/>
                    <a:lstStyle/>
                    <a:p>
                      <a:pPr algn="ctr">
                        <a:lnSpc>
                          <a:spcPct val="100000"/>
                        </a:lnSpc>
                        <a:spcAft>
                          <a:spcPts val="0"/>
                        </a:spcAft>
                      </a:pPr>
                      <a:r>
                        <a:rPr lang="en-US" sz="1000" dirty="0">
                          <a:solidFill>
                            <a:schemeClr val="tx1"/>
                          </a:solidFill>
                          <a:effectLst/>
                          <a:latin typeface="+mn-lt"/>
                          <a:ea typeface="Times New Roman" panose="02020603050405020304" pitchFamily="18" charset="0"/>
                        </a:rPr>
                        <a:t>3.5</a:t>
                      </a:r>
                      <a:endParaRPr lang="en-GB" sz="1000" dirty="0">
                        <a:solidFill>
                          <a:schemeClr val="tx1"/>
                        </a:solidFill>
                        <a:effectLst/>
                        <a:latin typeface="+mn-lt"/>
                      </a:endParaRPr>
                    </a:p>
                  </a:txBody>
                  <a:tcPr marT="0" marB="0">
                    <a:lnT w="9525" cap="flat" cmpd="sng" algn="ctr">
                      <a:noFill/>
                      <a:prstDash val="solid"/>
                      <a:round/>
                      <a:headEnd type="none" w="med" len="med"/>
                      <a:tailEnd type="none" w="med" len="med"/>
                    </a:lnT>
                    <a:solidFill>
                      <a:schemeClr val="bg1"/>
                    </a:solidFill>
                  </a:tcPr>
                </a:tc>
                <a:tc>
                  <a:txBody>
                    <a:bodyPr/>
                    <a:lstStyle/>
                    <a:p>
                      <a:pPr algn="ctr">
                        <a:lnSpc>
                          <a:spcPct val="100000"/>
                        </a:lnSpc>
                        <a:spcAft>
                          <a:spcPts val="0"/>
                        </a:spcAft>
                      </a:pPr>
                      <a:r>
                        <a:rPr lang="en-GB" sz="1000" dirty="0">
                          <a:solidFill>
                            <a:schemeClr val="tx1"/>
                          </a:solidFill>
                          <a:effectLst/>
                          <a:latin typeface="+mn-lt"/>
                          <a:ea typeface="Times New Roman" panose="02020603050405020304" pitchFamily="18" charset="0"/>
                        </a:rPr>
                        <a:t>9.8</a:t>
                      </a:r>
                    </a:p>
                  </a:txBody>
                  <a:tcPr marT="0" marB="0">
                    <a:lnT w="9525" cap="flat" cmpd="sng" algn="ctr">
                      <a:noFill/>
                      <a:prstDash val="solid"/>
                      <a:round/>
                      <a:headEnd type="none" w="med" len="med"/>
                      <a:tailEnd type="none" w="med" len="med"/>
                    </a:lnT>
                    <a:solidFill>
                      <a:schemeClr val="bg1"/>
                    </a:solidFill>
                  </a:tcPr>
                </a:tc>
                <a:tc>
                  <a:txBody>
                    <a:bodyPr/>
                    <a:lstStyle/>
                    <a:p>
                      <a:pPr algn="ctr">
                        <a:lnSpc>
                          <a:spcPct val="100000"/>
                        </a:lnSpc>
                        <a:spcAft>
                          <a:spcPts val="0"/>
                        </a:spcAft>
                      </a:pPr>
                      <a:r>
                        <a:rPr lang="en-US" sz="1000" dirty="0">
                          <a:solidFill>
                            <a:schemeClr val="tx1"/>
                          </a:solidFill>
                          <a:effectLst/>
                          <a:latin typeface="+mn-lt"/>
                          <a:ea typeface="Times New Roman" panose="02020603050405020304" pitchFamily="18" charset="0"/>
                        </a:rPr>
                        <a:t>3.0</a:t>
                      </a:r>
                      <a:endParaRPr lang="en-GB" sz="1000" dirty="0">
                        <a:solidFill>
                          <a:schemeClr val="tx1"/>
                        </a:solidFill>
                        <a:effectLst/>
                        <a:latin typeface="+mn-lt"/>
                        <a:ea typeface="Times New Roman" panose="02020603050405020304" pitchFamily="18" charset="0"/>
                      </a:endParaRPr>
                    </a:p>
                  </a:txBody>
                  <a:tcPr marT="0" marB="0">
                    <a:lnT w="9525" cap="flat" cmpd="sng" algn="ctr">
                      <a:noFill/>
                      <a:prstDash val="solid"/>
                      <a:round/>
                      <a:headEnd type="none" w="med" len="med"/>
                      <a:tailEnd type="none" w="med" len="med"/>
                    </a:lnT>
                    <a:solidFill>
                      <a:schemeClr val="bg1"/>
                    </a:solidFill>
                  </a:tcPr>
                </a:tc>
                <a:tc>
                  <a:txBody>
                    <a:bodyPr/>
                    <a:lstStyle/>
                    <a:p>
                      <a:pPr algn="ctr">
                        <a:lnSpc>
                          <a:spcPct val="100000"/>
                        </a:lnSpc>
                        <a:spcAft>
                          <a:spcPts val="0"/>
                        </a:spcAft>
                      </a:pPr>
                      <a:r>
                        <a:rPr lang="en-GB" sz="1000" dirty="0">
                          <a:solidFill>
                            <a:schemeClr val="tx1"/>
                          </a:solidFill>
                          <a:effectLst/>
                          <a:latin typeface="+mn-lt"/>
                        </a:rPr>
                        <a:t>5.4</a:t>
                      </a:r>
                    </a:p>
                  </a:txBody>
                  <a:tcPr marT="0" marB="0">
                    <a:lnT w="9525" cap="flat" cmpd="sng" algn="ctr">
                      <a:noFill/>
                      <a:prstDash val="solid"/>
                      <a:round/>
                      <a:headEnd type="none" w="med" len="med"/>
                      <a:tailEnd type="none" w="med" len="med"/>
                    </a:lnT>
                    <a:solidFill>
                      <a:schemeClr val="bg1"/>
                    </a:solidFill>
                  </a:tcPr>
                </a:tc>
                <a:tc>
                  <a:txBody>
                    <a:bodyPr/>
                    <a:lstStyle/>
                    <a:p>
                      <a:pPr algn="ctr">
                        <a:lnSpc>
                          <a:spcPct val="100000"/>
                        </a:lnSpc>
                        <a:spcAft>
                          <a:spcPts val="0"/>
                        </a:spcAft>
                      </a:pPr>
                      <a:r>
                        <a:rPr lang="en-US" sz="1000" dirty="0">
                          <a:solidFill>
                            <a:schemeClr val="tx1"/>
                          </a:solidFill>
                          <a:effectLst/>
                          <a:latin typeface="+mn-lt"/>
                          <a:ea typeface="Times New Roman" panose="02020603050405020304" pitchFamily="18" charset="0"/>
                        </a:rPr>
                        <a:t>4.7</a:t>
                      </a:r>
                      <a:endParaRPr lang="en-GB" sz="1000" dirty="0">
                        <a:solidFill>
                          <a:schemeClr val="tx1"/>
                        </a:solidFill>
                        <a:effectLst/>
                        <a:latin typeface="+mn-lt"/>
                      </a:endParaRPr>
                    </a:p>
                  </a:txBody>
                  <a:tcPr marT="0" marB="0">
                    <a:lnT w="9525" cap="flat" cmpd="sng" algn="ctr">
                      <a:noFill/>
                      <a:prstDash val="solid"/>
                      <a:round/>
                      <a:headEnd type="none" w="med" len="med"/>
                      <a:tailEnd type="none" w="med" len="med"/>
                    </a:lnT>
                    <a:solidFill>
                      <a:schemeClr val="bg1"/>
                    </a:solidFill>
                  </a:tcPr>
                </a:tc>
                <a:tc>
                  <a:txBody>
                    <a:bodyPr/>
                    <a:lstStyle/>
                    <a:p>
                      <a:pPr algn="ctr">
                        <a:lnSpc>
                          <a:spcPct val="100000"/>
                        </a:lnSpc>
                        <a:spcAft>
                          <a:spcPts val="0"/>
                        </a:spcAft>
                      </a:pPr>
                      <a:r>
                        <a:rPr lang="en-GB" sz="1000" dirty="0">
                          <a:solidFill>
                            <a:schemeClr val="tx1"/>
                          </a:solidFill>
                          <a:effectLst/>
                          <a:latin typeface="+mn-lt"/>
                        </a:rPr>
                        <a:t>5.1</a:t>
                      </a:r>
                    </a:p>
                  </a:txBody>
                  <a:tcPr marT="0" marB="0">
                    <a:lnT w="9525" cap="flat" cmpd="sng" algn="ctr">
                      <a:noFill/>
                      <a:prstDash val="solid"/>
                      <a:round/>
                      <a:headEnd type="none" w="med" len="med"/>
                      <a:tailEnd type="none" w="med" len="med"/>
                    </a:lnT>
                    <a:solidFill>
                      <a:schemeClr val="bg1"/>
                    </a:solidFill>
                  </a:tcPr>
                </a:tc>
                <a:tc>
                  <a:txBody>
                    <a:bodyPr/>
                    <a:lstStyle/>
                    <a:p>
                      <a:pPr algn="ctr">
                        <a:lnSpc>
                          <a:spcPct val="100000"/>
                        </a:lnSpc>
                        <a:spcAft>
                          <a:spcPts val="0"/>
                        </a:spcAft>
                      </a:pPr>
                      <a:r>
                        <a:rPr lang="en-US" sz="1000" dirty="0">
                          <a:solidFill>
                            <a:schemeClr val="tx1"/>
                          </a:solidFill>
                          <a:effectLst/>
                          <a:latin typeface="+mn-lt"/>
                          <a:ea typeface="Times New Roman" panose="02020603050405020304" pitchFamily="18" charset="0"/>
                        </a:rPr>
                        <a:t>2.2</a:t>
                      </a:r>
                      <a:endParaRPr lang="en-GB" sz="1000" dirty="0">
                        <a:solidFill>
                          <a:schemeClr val="tx1"/>
                        </a:solidFill>
                        <a:effectLst/>
                        <a:latin typeface="+mn-lt"/>
                      </a:endParaRPr>
                    </a:p>
                  </a:txBody>
                  <a:tcPr marT="0" marB="0">
                    <a:lnT w="9525"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161349">
                <a:tc vMerge="1">
                  <a:txBody>
                    <a:bodyPr/>
                    <a:lstStyle/>
                    <a:p>
                      <a:pPr>
                        <a:lnSpc>
                          <a:spcPct val="100000"/>
                        </a:lnSpc>
                        <a:spcAft>
                          <a:spcPts val="0"/>
                        </a:spcAft>
                      </a:pPr>
                      <a:endParaRPr lang="en-GB" sz="750" b="1" dirty="0">
                        <a:effectLst/>
                        <a:latin typeface="+mn-lt"/>
                        <a:ea typeface="Times New Roman" panose="02020603050405020304" pitchFamily="18" charset="0"/>
                      </a:endParaRPr>
                    </a:p>
                  </a:txBody>
                  <a:tcPr marL="68580" marR="68580" marT="0" marB="0">
                    <a:solidFill>
                      <a:schemeClr val="bg1"/>
                    </a:solidFill>
                  </a:tcPr>
                </a:tc>
                <a:tc>
                  <a:txBody>
                    <a:bodyPr/>
                    <a:lstStyle/>
                    <a:p>
                      <a:pPr>
                        <a:lnSpc>
                          <a:spcPct val="100000"/>
                        </a:lnSpc>
                        <a:spcAft>
                          <a:spcPts val="0"/>
                        </a:spcAft>
                      </a:pPr>
                      <a:r>
                        <a:rPr lang="en-GB" sz="1000" b="1" dirty="0">
                          <a:effectLst/>
                          <a:latin typeface="+mn-lt"/>
                        </a:rPr>
                        <a:t>HR (95% CI)</a:t>
                      </a:r>
                      <a:endParaRPr lang="en-GB" sz="1000" b="1" dirty="0">
                        <a:effectLst/>
                        <a:latin typeface="+mn-lt"/>
                        <a:ea typeface="Times New Roman" panose="02020603050405020304" pitchFamily="18" charset="0"/>
                      </a:endParaRPr>
                    </a:p>
                  </a:txBody>
                  <a:tcPr marT="0" marB="0">
                    <a:solidFill>
                      <a:schemeClr val="bg1"/>
                    </a:solidFill>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000" dirty="0">
                          <a:solidFill>
                            <a:schemeClr val="tx1"/>
                          </a:solidFill>
                          <a:effectLst/>
                          <a:latin typeface="+mn-lt"/>
                        </a:rPr>
                        <a:t>0.34 (0.25–0.47)</a:t>
                      </a:r>
                      <a:endParaRPr lang="en-GB" sz="1000" dirty="0">
                        <a:solidFill>
                          <a:schemeClr val="tx1"/>
                        </a:solidFill>
                        <a:effectLst/>
                        <a:latin typeface="+mn-lt"/>
                        <a:ea typeface="Times New Roman" panose="02020603050405020304" pitchFamily="18" charset="0"/>
                      </a:endParaRPr>
                    </a:p>
                  </a:txBody>
                  <a:tcPr marT="0" marB="0">
                    <a:solidFill>
                      <a:schemeClr val="bg1"/>
                    </a:solidFill>
                  </a:tcPr>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000" dirty="0">
                          <a:effectLst/>
                          <a:latin typeface="+mn-lt"/>
                        </a:rPr>
                        <a:t>0.49 (0.38–0.63)</a:t>
                      </a:r>
                      <a:endParaRPr lang="en-GB" sz="1000" dirty="0">
                        <a:effectLst/>
                        <a:latin typeface="+mn-lt"/>
                        <a:ea typeface="Times New Roman" panose="02020603050405020304" pitchFamily="18" charset="0"/>
                      </a:endParaRPr>
                    </a:p>
                  </a:txBody>
                  <a:tcPr marT="0" marB="0">
                    <a:solidFill>
                      <a:schemeClr val="bg1"/>
                    </a:solidFill>
                  </a:tcPr>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000" dirty="0">
                          <a:effectLst/>
                          <a:latin typeface="+mn-lt"/>
                          <a:ea typeface="Times New Roman" panose="02020603050405020304" pitchFamily="18" charset="0"/>
                        </a:rPr>
                        <a:t>0.22 (0.15–0.32)</a:t>
                      </a:r>
                    </a:p>
                  </a:txBody>
                  <a:tcPr marT="0" marB="0">
                    <a:solidFill>
                      <a:schemeClr val="bg1"/>
                    </a:solidFill>
                  </a:tcPr>
                </a:tc>
                <a:tc hMerge="1">
                  <a:txBody>
                    <a:bodyPr/>
                    <a:lstStyle/>
                    <a:p>
                      <a:endParaRPr lang="en-GB"/>
                    </a:p>
                  </a:txBody>
                  <a:tcPr/>
                </a:tc>
                <a:tc gridSpan="2">
                  <a:txBody>
                    <a:bodyPr/>
                    <a:lstStyle/>
                    <a:p>
                      <a:pPr algn="ctr">
                        <a:lnSpc>
                          <a:spcPct val="100000"/>
                        </a:lnSpc>
                        <a:spcAft>
                          <a:spcPts val="0"/>
                        </a:spcAft>
                      </a:pPr>
                      <a:r>
                        <a:rPr lang="en-GB" sz="1000" dirty="0">
                          <a:effectLst/>
                          <a:latin typeface="+mn-lt"/>
                        </a:rPr>
                        <a:t>1.04 (0.61–1.87)</a:t>
                      </a:r>
                      <a:endParaRPr lang="en-GB" sz="1000" dirty="0">
                        <a:effectLst/>
                        <a:latin typeface="+mn-lt"/>
                        <a:ea typeface="Times New Roman" panose="02020603050405020304" pitchFamily="18" charset="0"/>
                      </a:endParaRPr>
                    </a:p>
                  </a:txBody>
                  <a:tcPr marT="0" marB="0">
                    <a:solidFill>
                      <a:schemeClr val="bg1"/>
                    </a:solidFill>
                  </a:tcPr>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000" dirty="0">
                          <a:effectLst/>
                          <a:latin typeface="+mn-lt"/>
                        </a:rPr>
                        <a:t>0.74 (0.44–1.31)</a:t>
                      </a:r>
                      <a:endParaRPr lang="en-GB" sz="1000" dirty="0">
                        <a:effectLst/>
                        <a:latin typeface="+mn-lt"/>
                        <a:ea typeface="Times New Roman" panose="02020603050405020304" pitchFamily="18" charset="0"/>
                      </a:endParaRPr>
                    </a:p>
                  </a:txBody>
                  <a:tcPr marT="0" marB="0">
                    <a:solidFill>
                      <a:schemeClr val="bg1"/>
                    </a:solidFill>
                  </a:tcPr>
                </a:tc>
                <a:tc hMerge="1">
                  <a:txBody>
                    <a:bodyPr/>
                    <a:lstStyle/>
                    <a:p>
                      <a:endParaRPr lang="en-GB"/>
                    </a:p>
                  </a:txBody>
                  <a:tcPr/>
                </a:tc>
                <a:extLst>
                  <a:ext uri="{0D108BD9-81ED-4DB2-BD59-A6C34878D82A}">
                    <a16:rowId xmlns:a16="http://schemas.microsoft.com/office/drawing/2014/main" val="1599819735"/>
                  </a:ext>
                </a:extLst>
              </a:tr>
              <a:tr h="161349">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OS</a:t>
                      </a:r>
                      <a:endParaRPr kumimoji="0" lang="en-GB" sz="1100" b="1" i="0" u="none" strike="noStrike" kern="1200" cap="none" spc="0" normalizeH="0" baseline="0" noProof="0" dirty="0">
                        <a:ln>
                          <a:noFill/>
                        </a:ln>
                        <a:solidFill>
                          <a:srgbClr val="000000"/>
                        </a:solidFill>
                        <a:effectLst/>
                        <a:uLnTx/>
                        <a:uFillTx/>
                        <a:latin typeface="+mn-lt"/>
                        <a:ea typeface="+mn-ea"/>
                        <a:cs typeface="+mn-cs"/>
                      </a:endParaRPr>
                    </a:p>
                    <a:p>
                      <a:pPr algn="ctr">
                        <a:lnSpc>
                          <a:spcPct val="100000"/>
                        </a:lnSpc>
                        <a:spcAft>
                          <a:spcPts val="0"/>
                        </a:spcAft>
                      </a:pPr>
                      <a:endParaRPr lang="en-GB" sz="1100" b="1" dirty="0">
                        <a:effectLst/>
                      </a:endParaRPr>
                    </a:p>
                  </a:txBody>
                  <a:tcPr marL="0" marR="0" marT="0" marB="0" anchor="b">
                    <a:solidFill>
                      <a:srgbClr val="E7E7E7"/>
                    </a:solidFill>
                  </a:tcPr>
                </a:tc>
                <a:tc>
                  <a:txBody>
                    <a:bodyPr/>
                    <a:lstStyle/>
                    <a:p>
                      <a:pPr>
                        <a:lnSpc>
                          <a:spcPct val="100000"/>
                        </a:lnSpc>
                        <a:spcAft>
                          <a:spcPts val="0"/>
                        </a:spcAft>
                      </a:pPr>
                      <a:r>
                        <a:rPr lang="en-GB" sz="1000" b="1" dirty="0">
                          <a:effectLst/>
                        </a:rPr>
                        <a:t>Median OS, months</a:t>
                      </a:r>
                    </a:p>
                  </a:txBody>
                  <a:tcPr marT="0" marB="0">
                    <a:solidFill>
                      <a:srgbClr val="E7E7E7"/>
                    </a:solidFill>
                  </a:tcPr>
                </a:tc>
                <a:tc>
                  <a:txBody>
                    <a:bodyPr/>
                    <a:lstStyle/>
                    <a:p>
                      <a:pPr algn="ctr">
                        <a:lnSpc>
                          <a:spcPct val="100000"/>
                        </a:lnSpc>
                        <a:spcAft>
                          <a:spcPts val="0"/>
                        </a:spcAft>
                      </a:pPr>
                      <a:r>
                        <a:rPr lang="en-GB" sz="1000" dirty="0">
                          <a:effectLst/>
                          <a:latin typeface="+mn-lt"/>
                        </a:rPr>
                        <a:t>19.1 </a:t>
                      </a:r>
                    </a:p>
                  </a:txBody>
                  <a:tcPr marT="0" marB="0">
                    <a:solidFill>
                      <a:srgbClr val="E7E7E7"/>
                    </a:solidFill>
                  </a:tcPr>
                </a:tc>
                <a:tc>
                  <a:txBody>
                    <a:bodyPr/>
                    <a:lstStyle/>
                    <a:p>
                      <a:pPr algn="ctr">
                        <a:lnSpc>
                          <a:spcPct val="100000"/>
                        </a:lnSpc>
                        <a:spcAft>
                          <a:spcPts val="0"/>
                        </a:spcAft>
                      </a:pPr>
                      <a:r>
                        <a:rPr lang="en-US" sz="1000" dirty="0">
                          <a:effectLst/>
                          <a:latin typeface="+mn-lt"/>
                          <a:ea typeface="Times New Roman" panose="02020603050405020304" pitchFamily="18" charset="0"/>
                        </a:rPr>
                        <a:t>14.7</a:t>
                      </a:r>
                      <a:endParaRPr lang="en-GB" sz="1000" dirty="0">
                        <a:effectLst/>
                        <a:latin typeface="+mn-lt"/>
                      </a:endParaRPr>
                    </a:p>
                  </a:txBody>
                  <a:tcPr marT="0" marB="0">
                    <a:solidFill>
                      <a:srgbClr val="E7E7E7"/>
                    </a:solidFill>
                  </a:tcPr>
                </a:tc>
                <a:tc>
                  <a:txBody>
                    <a:bodyPr/>
                    <a:lstStyle/>
                    <a:p>
                      <a:pPr algn="ctr">
                        <a:lnSpc>
                          <a:spcPct val="100000"/>
                        </a:lnSpc>
                        <a:spcAft>
                          <a:spcPts val="0"/>
                        </a:spcAft>
                      </a:pPr>
                      <a:r>
                        <a:rPr lang="en-GB" sz="1000" dirty="0">
                          <a:effectLst/>
                          <a:latin typeface="+mn-lt"/>
                        </a:rPr>
                        <a:t>17.3 </a:t>
                      </a:r>
                    </a:p>
                  </a:txBody>
                  <a:tcPr marT="0" marB="0">
                    <a:solidFill>
                      <a:srgbClr val="E7E7E7"/>
                    </a:solidFill>
                  </a:tcPr>
                </a:tc>
                <a:tc>
                  <a:txBody>
                    <a:bodyPr/>
                    <a:lstStyle/>
                    <a:p>
                      <a:pPr algn="ctr">
                        <a:lnSpc>
                          <a:spcPct val="100000"/>
                        </a:lnSpc>
                        <a:spcAft>
                          <a:spcPts val="0"/>
                        </a:spcAft>
                      </a:pPr>
                      <a:r>
                        <a:rPr lang="en-US" sz="1000" dirty="0">
                          <a:effectLst/>
                          <a:latin typeface="+mn-lt"/>
                          <a:ea typeface="Times New Roman" panose="02020603050405020304" pitchFamily="18" charset="0"/>
                        </a:rPr>
                        <a:t>14.0</a:t>
                      </a:r>
                      <a:endParaRPr lang="en-GB" sz="1000" dirty="0">
                        <a:effectLst/>
                        <a:latin typeface="+mn-lt"/>
                      </a:endParaRPr>
                    </a:p>
                  </a:txBody>
                  <a:tcPr marT="0" marB="0">
                    <a:solidFill>
                      <a:srgbClr val="E7E7E7"/>
                    </a:solidFill>
                  </a:tcPr>
                </a:tc>
                <a:tc>
                  <a:txBody>
                    <a:bodyPr/>
                    <a:lstStyle/>
                    <a:p>
                      <a:pPr algn="ctr">
                        <a:lnSpc>
                          <a:spcPct val="100000"/>
                        </a:lnSpc>
                        <a:spcAft>
                          <a:spcPts val="0"/>
                        </a:spcAft>
                      </a:pPr>
                      <a:r>
                        <a:rPr lang="en-US" sz="1000" dirty="0">
                          <a:effectLst/>
                          <a:latin typeface="+mn-lt"/>
                          <a:ea typeface="Times New Roman" panose="02020603050405020304" pitchFamily="18" charset="0"/>
                        </a:rPr>
                        <a:t>20.1</a:t>
                      </a:r>
                      <a:endParaRPr lang="en-GB" sz="1000" dirty="0">
                        <a:effectLst/>
                        <a:latin typeface="+mn-lt"/>
                        <a:ea typeface="Times New Roman" panose="02020603050405020304" pitchFamily="18" charset="0"/>
                      </a:endParaRPr>
                    </a:p>
                  </a:txBody>
                  <a:tcPr marT="0" marB="0">
                    <a:solidFill>
                      <a:srgbClr val="E7E7E7"/>
                    </a:solidFill>
                  </a:tcPr>
                </a:tc>
                <a:tc>
                  <a:txBody>
                    <a:bodyPr/>
                    <a:lstStyle/>
                    <a:p>
                      <a:pPr algn="ctr">
                        <a:lnSpc>
                          <a:spcPct val="100000"/>
                        </a:lnSpc>
                        <a:spcAft>
                          <a:spcPts val="0"/>
                        </a:spcAft>
                      </a:pPr>
                      <a:r>
                        <a:rPr lang="en-US" sz="1000" dirty="0">
                          <a:effectLst/>
                          <a:latin typeface="+mn-lt"/>
                          <a:ea typeface="Times New Roman" panose="02020603050405020304" pitchFamily="18" charset="0"/>
                        </a:rPr>
                        <a:t>14.4</a:t>
                      </a:r>
                      <a:endParaRPr lang="en-GB" sz="1000" dirty="0">
                        <a:effectLst/>
                        <a:latin typeface="+mn-lt"/>
                        <a:ea typeface="Times New Roman" panose="02020603050405020304" pitchFamily="18" charset="0"/>
                      </a:endParaRPr>
                    </a:p>
                  </a:txBody>
                  <a:tcPr marT="0" marB="0">
                    <a:solidFill>
                      <a:srgbClr val="E7E7E7"/>
                    </a:solidFill>
                  </a:tcPr>
                </a:tc>
                <a:tc>
                  <a:txBody>
                    <a:bodyPr/>
                    <a:lstStyle/>
                    <a:p>
                      <a:pPr algn="ctr">
                        <a:lnSpc>
                          <a:spcPct val="100000"/>
                        </a:lnSpc>
                        <a:spcAft>
                          <a:spcPts val="0"/>
                        </a:spcAft>
                      </a:pPr>
                      <a:r>
                        <a:rPr lang="en-GB" sz="1000" dirty="0">
                          <a:effectLst/>
                          <a:latin typeface="+mn-lt"/>
                        </a:rPr>
                        <a:t>18.0 </a:t>
                      </a:r>
                    </a:p>
                  </a:txBody>
                  <a:tcPr marT="0" marB="0">
                    <a:solidFill>
                      <a:srgbClr val="E7E7E7"/>
                    </a:solidFill>
                  </a:tcPr>
                </a:tc>
                <a:tc>
                  <a:txBody>
                    <a:bodyPr/>
                    <a:lstStyle/>
                    <a:p>
                      <a:pPr algn="ctr">
                        <a:lnSpc>
                          <a:spcPct val="100000"/>
                        </a:lnSpc>
                        <a:spcAft>
                          <a:spcPts val="0"/>
                        </a:spcAft>
                      </a:pPr>
                      <a:r>
                        <a:rPr lang="en-US" sz="1000" dirty="0">
                          <a:effectLst/>
                          <a:latin typeface="+mn-lt"/>
                          <a:ea typeface="Times New Roman" panose="02020603050405020304" pitchFamily="18" charset="0"/>
                        </a:rPr>
                        <a:t>15.6</a:t>
                      </a:r>
                      <a:endParaRPr lang="en-GB" sz="1000" dirty="0">
                        <a:effectLst/>
                        <a:latin typeface="+mn-lt"/>
                      </a:endParaRPr>
                    </a:p>
                  </a:txBody>
                  <a:tcPr marT="0" marB="0">
                    <a:solidFill>
                      <a:srgbClr val="E7E7E7"/>
                    </a:solidFill>
                  </a:tcPr>
                </a:tc>
                <a:tc>
                  <a:txBody>
                    <a:bodyPr/>
                    <a:lstStyle/>
                    <a:p>
                      <a:pPr algn="ctr">
                        <a:lnSpc>
                          <a:spcPct val="100000"/>
                        </a:lnSpc>
                        <a:spcAft>
                          <a:spcPts val="0"/>
                        </a:spcAft>
                      </a:pPr>
                      <a:r>
                        <a:rPr lang="en-GB" sz="1000" dirty="0">
                          <a:effectLst/>
                        </a:rPr>
                        <a:t>14.1 </a:t>
                      </a:r>
                    </a:p>
                  </a:txBody>
                  <a:tcPr marT="0" marB="0">
                    <a:solidFill>
                      <a:srgbClr val="E7E7E7"/>
                    </a:solidFill>
                  </a:tcPr>
                </a:tc>
                <a:tc>
                  <a:txBody>
                    <a:bodyPr/>
                    <a:lstStyle/>
                    <a:p>
                      <a:pPr algn="ctr">
                        <a:lnSpc>
                          <a:spcPct val="100000"/>
                        </a:lnSpc>
                        <a:spcAft>
                          <a:spcPts val="0"/>
                        </a:spcAft>
                      </a:pPr>
                      <a:r>
                        <a:rPr lang="en-US" sz="1000" dirty="0">
                          <a:effectLst/>
                          <a:latin typeface="+mn-lt"/>
                          <a:ea typeface="Times New Roman" panose="02020603050405020304" pitchFamily="18" charset="0"/>
                        </a:rPr>
                        <a:t>11.5</a:t>
                      </a:r>
                      <a:endParaRPr lang="en-GB" sz="1000" dirty="0">
                        <a:effectLst/>
                      </a:endParaRPr>
                    </a:p>
                  </a:txBody>
                  <a:tcPr marT="0" marB="0">
                    <a:solidFill>
                      <a:srgbClr val="E7E7E7"/>
                    </a:solidFill>
                  </a:tcPr>
                </a:tc>
                <a:extLst>
                  <a:ext uri="{0D108BD9-81ED-4DB2-BD59-A6C34878D82A}">
                    <a16:rowId xmlns:a16="http://schemas.microsoft.com/office/drawing/2014/main" val="10002"/>
                  </a:ext>
                </a:extLst>
              </a:tr>
              <a:tr h="168089">
                <a:tc vMerge="1">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GB" sz="75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000" b="1" dirty="0">
                          <a:effectLst/>
                        </a:rPr>
                        <a:t>HR (95% CI)</a:t>
                      </a:r>
                      <a:endParaRPr lang="en-GB" sz="1000" b="1" dirty="0">
                        <a:effectLst/>
                        <a:latin typeface="Times New Roman" panose="02020603050405020304" pitchFamily="18" charset="0"/>
                        <a:ea typeface="Times New Roman" panose="02020603050405020304" pitchFamily="18" charset="0"/>
                      </a:endParaRPr>
                    </a:p>
                  </a:txBody>
                  <a:tcPr marT="0" marB="0"/>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000" dirty="0">
                          <a:effectLst/>
                          <a:latin typeface="+mn-lt"/>
                        </a:rPr>
                        <a:t>0.69 (0.50–0.97)</a:t>
                      </a:r>
                      <a:endParaRPr lang="en-GB" sz="1000" dirty="0">
                        <a:effectLst/>
                        <a:latin typeface="+mn-lt"/>
                        <a:ea typeface="Times New Roman" panose="02020603050405020304" pitchFamily="18" charset="0"/>
                      </a:endParaRPr>
                    </a:p>
                  </a:txBody>
                  <a:tcPr marT="0" marB="0"/>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000" dirty="0">
                          <a:effectLst/>
                          <a:latin typeface="+mn-lt"/>
                        </a:rPr>
                        <a:t>0.79 (0.61–1.03)</a:t>
                      </a:r>
                      <a:endParaRPr lang="en-GB" sz="1000" dirty="0">
                        <a:effectLst/>
                        <a:latin typeface="+mn-lt"/>
                        <a:ea typeface="Times New Roman" panose="02020603050405020304" pitchFamily="18" charset="0"/>
                      </a:endParaRPr>
                    </a:p>
                  </a:txBody>
                  <a:tcPr marT="0" marB="0"/>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0.63 (0.42–0.95)</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000" dirty="0">
                          <a:effectLst/>
                          <a:latin typeface="+mn-lt"/>
                        </a:rPr>
                        <a:t>0.93 (0.53–1.75)</a:t>
                      </a:r>
                      <a:endParaRPr lang="en-GB" sz="1000" dirty="0">
                        <a:effectLst/>
                        <a:latin typeface="+mn-lt"/>
                        <a:ea typeface="Times New Roman" panose="02020603050405020304" pitchFamily="18" charset="0"/>
                      </a:endParaRPr>
                    </a:p>
                  </a:txBody>
                  <a:tcPr marT="0" marB="0"/>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000" dirty="0">
                          <a:effectLst/>
                        </a:rPr>
                        <a:t>0.97 (0.57–1.71)</a:t>
                      </a:r>
                      <a:endParaRPr lang="en-GB" sz="1000" dirty="0">
                        <a:effectLst/>
                        <a:latin typeface="Times New Roman" panose="02020603050405020304" pitchFamily="18" charset="0"/>
                        <a:ea typeface="Times New Roman" panose="02020603050405020304" pitchFamily="18" charset="0"/>
                      </a:endParaRPr>
                    </a:p>
                  </a:txBody>
                  <a:tcPr marT="0" marB="0"/>
                </a:tc>
                <a:tc hMerge="1">
                  <a:txBody>
                    <a:bodyPr/>
                    <a:lstStyle/>
                    <a:p>
                      <a:endParaRPr lang="en-GB"/>
                    </a:p>
                  </a:txBody>
                  <a:tcPr/>
                </a:tc>
                <a:extLst>
                  <a:ext uri="{0D108BD9-81ED-4DB2-BD59-A6C34878D82A}">
                    <a16:rowId xmlns:a16="http://schemas.microsoft.com/office/drawing/2014/main" val="3224737329"/>
                  </a:ext>
                </a:extLst>
              </a:tr>
              <a:tr h="325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ORR</a:t>
                      </a:r>
                      <a:endParaRPr kumimoji="0" lang="en-GB" sz="1100" b="1" i="0" u="none" strike="noStrike" kern="1200" cap="none" spc="0" normalizeH="0" baseline="0" noProof="0" dirty="0">
                        <a:ln>
                          <a:noFill/>
                        </a:ln>
                        <a:solidFill>
                          <a:srgbClr val="000000"/>
                        </a:solidFill>
                        <a:effectLst/>
                        <a:uLnTx/>
                        <a:uFillTx/>
                        <a:latin typeface="+mn-lt"/>
                        <a:ea typeface="+mn-ea"/>
                        <a:cs typeface="+mn-cs"/>
                      </a:endParaRPr>
                    </a:p>
                    <a:p>
                      <a:pPr algn="ctr">
                        <a:lnSpc>
                          <a:spcPct val="100000"/>
                        </a:lnSpc>
                        <a:spcAft>
                          <a:spcPts val="0"/>
                        </a:spcAft>
                      </a:pPr>
                      <a:endParaRPr lang="en-GB" sz="1100" b="1" dirty="0">
                        <a:effectLst/>
                        <a:latin typeface="Times New Roman" panose="02020603050405020304" pitchFamily="18" charset="0"/>
                        <a:ea typeface="Times New Roman" panose="02020603050405020304" pitchFamily="18" charset="0"/>
                      </a:endParaRPr>
                    </a:p>
                  </a:txBody>
                  <a:tcPr marL="0" marR="0" marT="0" marB="0" anchor="b"/>
                </a:tc>
                <a:tc>
                  <a:txBody>
                    <a:bodyPr/>
                    <a:lstStyle/>
                    <a:p>
                      <a:pPr>
                        <a:lnSpc>
                          <a:spcPct val="100000"/>
                        </a:lnSpc>
                        <a:spcAft>
                          <a:spcPts val="0"/>
                        </a:spcAft>
                      </a:pPr>
                      <a:r>
                        <a:rPr lang="en-GB" sz="1000" b="1" dirty="0">
                          <a:effectLst/>
                        </a:rPr>
                        <a:t>Evaluable patients, n</a:t>
                      </a:r>
                    </a:p>
                    <a:p>
                      <a:pPr>
                        <a:lnSpc>
                          <a:spcPct val="100000"/>
                        </a:lnSpc>
                        <a:spcAft>
                          <a:spcPts val="0"/>
                        </a:spcAft>
                      </a:pPr>
                      <a:r>
                        <a:rPr lang="en-GB" sz="1000" b="1" dirty="0">
                          <a:effectLst/>
                        </a:rPr>
                        <a:t>ORR, % </a:t>
                      </a:r>
                      <a:endParaRPr lang="en-GB" sz="1000" b="1" dirty="0">
                        <a:effectLst/>
                        <a:latin typeface="Times New Roman" panose="02020603050405020304" pitchFamily="18" charset="0"/>
                        <a:ea typeface="Times New Roman" panose="02020603050405020304" pitchFamily="18" charset="0"/>
                      </a:endParaRPr>
                    </a:p>
                  </a:txBody>
                  <a:tcPr marT="0" marB="0"/>
                </a:tc>
                <a:tc>
                  <a:txBody>
                    <a:bodyPr/>
                    <a:lstStyle/>
                    <a:p>
                      <a:pPr algn="ctr">
                        <a:lnSpc>
                          <a:spcPct val="100000"/>
                        </a:lnSpc>
                        <a:spcAft>
                          <a:spcPts val="0"/>
                        </a:spcAft>
                      </a:pPr>
                      <a:r>
                        <a:rPr lang="en-GB" sz="1000" dirty="0">
                          <a:effectLst/>
                          <a:latin typeface="+mn-lt"/>
                        </a:rPr>
                        <a:t>84</a:t>
                      </a:r>
                    </a:p>
                    <a:p>
                      <a:pPr algn="ctr">
                        <a:lnSpc>
                          <a:spcPct val="100000"/>
                        </a:lnSpc>
                        <a:spcAft>
                          <a:spcPts val="0"/>
                        </a:spcAft>
                      </a:pPr>
                      <a:r>
                        <a:rPr lang="en-GB" sz="1000" dirty="0">
                          <a:effectLst/>
                          <a:latin typeface="+mn-lt"/>
                        </a:rPr>
                        <a:t>33.3</a:t>
                      </a:r>
                      <a:endParaRPr lang="en-GB" sz="1000" dirty="0">
                        <a:effectLst/>
                        <a:latin typeface="+mn-lt"/>
                        <a:ea typeface="Times New Roman" panose="02020603050405020304" pitchFamily="18" charset="0"/>
                      </a:endParaRPr>
                    </a:p>
                  </a:txBody>
                  <a:tcPr marT="0" marB="0"/>
                </a:tc>
                <a:tc>
                  <a:txBody>
                    <a:bodyPr/>
                    <a:lstStyle/>
                    <a:p>
                      <a:pPr algn="ctr">
                        <a:lnSpc>
                          <a:spcPct val="100000"/>
                        </a:lnSpc>
                        <a:spcAft>
                          <a:spcPts val="0"/>
                        </a:spcAft>
                      </a:pPr>
                      <a:r>
                        <a:rPr lang="en-US" sz="1000" dirty="0">
                          <a:effectLst/>
                          <a:latin typeface="+mn-lt"/>
                          <a:ea typeface="Times New Roman" panose="02020603050405020304" pitchFamily="18" charset="0"/>
                        </a:rPr>
                        <a:t>43</a:t>
                      </a:r>
                    </a:p>
                    <a:p>
                      <a:pPr algn="ctr">
                        <a:lnSpc>
                          <a:spcPct val="100000"/>
                        </a:lnSpc>
                        <a:spcAft>
                          <a:spcPts val="0"/>
                        </a:spcAft>
                      </a:pPr>
                      <a:r>
                        <a:rPr lang="en-US" sz="1000" dirty="0">
                          <a:effectLst/>
                          <a:latin typeface="+mn-lt"/>
                          <a:ea typeface="Times New Roman" panose="02020603050405020304" pitchFamily="18" charset="0"/>
                        </a:rPr>
                        <a:t>2.3</a:t>
                      </a:r>
                      <a:endParaRPr lang="en-GB" sz="1000" dirty="0">
                        <a:effectLst/>
                        <a:latin typeface="+mn-lt"/>
                        <a:ea typeface="Times New Roman" panose="02020603050405020304" pitchFamily="18" charset="0"/>
                      </a:endParaRPr>
                    </a:p>
                  </a:txBody>
                  <a:tcPr marT="0" marB="0"/>
                </a:tc>
                <a:tc>
                  <a:txBody>
                    <a:bodyPr/>
                    <a:lstStyle/>
                    <a:p>
                      <a:pPr algn="ctr">
                        <a:lnSpc>
                          <a:spcPct val="100000"/>
                        </a:lnSpc>
                        <a:spcAft>
                          <a:spcPts val="0"/>
                        </a:spcAft>
                      </a:pPr>
                      <a:r>
                        <a:rPr lang="en-GB" sz="1000" dirty="0">
                          <a:effectLst/>
                          <a:latin typeface="+mn-lt"/>
                        </a:rPr>
                        <a:t>138</a:t>
                      </a:r>
                    </a:p>
                    <a:p>
                      <a:pPr algn="ctr">
                        <a:lnSpc>
                          <a:spcPct val="100000"/>
                        </a:lnSpc>
                        <a:spcAft>
                          <a:spcPts val="0"/>
                        </a:spcAft>
                      </a:pPr>
                      <a:r>
                        <a:rPr lang="en-GB" sz="1000" dirty="0">
                          <a:effectLst/>
                          <a:latin typeface="+mn-lt"/>
                        </a:rPr>
                        <a:t>21.7</a:t>
                      </a:r>
                      <a:endParaRPr lang="en-GB" sz="1000" dirty="0">
                        <a:effectLst/>
                        <a:latin typeface="+mn-lt"/>
                        <a:ea typeface="Times New Roman" panose="02020603050405020304" pitchFamily="18" charset="0"/>
                      </a:endParaRPr>
                    </a:p>
                  </a:txBody>
                  <a:tcPr marT="0" marB="0"/>
                </a:tc>
                <a:tc>
                  <a:txBody>
                    <a:bodyPr/>
                    <a:lstStyle/>
                    <a:p>
                      <a:pPr algn="ctr">
                        <a:lnSpc>
                          <a:spcPct val="100000"/>
                        </a:lnSpc>
                        <a:spcAft>
                          <a:spcPts val="0"/>
                        </a:spcAft>
                      </a:pPr>
                      <a:r>
                        <a:rPr lang="en-US" sz="1000" dirty="0">
                          <a:effectLst/>
                          <a:latin typeface="+mn-lt"/>
                          <a:ea typeface="Times New Roman" panose="02020603050405020304" pitchFamily="18" charset="0"/>
                        </a:rPr>
                        <a:t>67</a:t>
                      </a:r>
                    </a:p>
                    <a:p>
                      <a:pPr algn="ctr">
                        <a:lnSpc>
                          <a:spcPct val="100000"/>
                        </a:lnSpc>
                        <a:spcAft>
                          <a:spcPts val="0"/>
                        </a:spcAft>
                      </a:pPr>
                      <a:r>
                        <a:rPr lang="en-US" sz="1000" dirty="0">
                          <a:effectLst/>
                          <a:latin typeface="+mn-lt"/>
                          <a:ea typeface="Times New Roman" panose="02020603050405020304" pitchFamily="18" charset="0"/>
                        </a:rPr>
                        <a:t>4.5</a:t>
                      </a:r>
                      <a:endParaRPr lang="en-GB" sz="1000" dirty="0">
                        <a:effectLst/>
                        <a:latin typeface="+mn-lt"/>
                        <a:ea typeface="Times New Roman" panose="02020603050405020304" pitchFamily="18" charset="0"/>
                      </a:endParaRPr>
                    </a:p>
                  </a:txBody>
                  <a:tcPr marT="0" marB="0"/>
                </a:tc>
                <a:tc>
                  <a:txBody>
                    <a:bodyPr/>
                    <a:lstStyle/>
                    <a:p>
                      <a:pPr algn="ctr">
                        <a:lnSpc>
                          <a:spcPct val="100000"/>
                        </a:lnSpc>
                        <a:spcAft>
                          <a:spcPts val="0"/>
                        </a:spcAft>
                      </a:pPr>
                      <a:r>
                        <a:rPr lang="en-GB" sz="1000" dirty="0">
                          <a:effectLst/>
                          <a:latin typeface="+mn-lt"/>
                          <a:ea typeface="Times New Roman" panose="02020603050405020304" pitchFamily="18" charset="0"/>
                        </a:rPr>
                        <a:t>57</a:t>
                      </a:r>
                    </a:p>
                    <a:p>
                      <a:pPr algn="ctr">
                        <a:lnSpc>
                          <a:spcPct val="100000"/>
                        </a:lnSpc>
                        <a:spcAft>
                          <a:spcPts val="0"/>
                        </a:spcAft>
                      </a:pPr>
                      <a:r>
                        <a:rPr lang="en-GB" sz="1000" dirty="0">
                          <a:effectLst/>
                          <a:latin typeface="+mn-lt"/>
                          <a:ea typeface="Times New Roman" panose="02020603050405020304" pitchFamily="18" charset="0"/>
                        </a:rPr>
                        <a:t>43.9</a:t>
                      </a:r>
                    </a:p>
                  </a:txBody>
                  <a:tcPr marT="0" marB="0"/>
                </a:tc>
                <a:tc>
                  <a:txBody>
                    <a:bodyPr/>
                    <a:lstStyle/>
                    <a:p>
                      <a:pPr algn="ctr">
                        <a:lnSpc>
                          <a:spcPct val="100000"/>
                        </a:lnSpc>
                        <a:spcAft>
                          <a:spcPts val="0"/>
                        </a:spcAft>
                      </a:pPr>
                      <a:r>
                        <a:rPr lang="en-US" sz="1000" dirty="0">
                          <a:effectLst/>
                          <a:latin typeface="+mn-lt"/>
                          <a:ea typeface="Times New Roman" panose="02020603050405020304" pitchFamily="18" charset="0"/>
                        </a:rPr>
                        <a:t>33</a:t>
                      </a:r>
                    </a:p>
                    <a:p>
                      <a:pPr algn="ctr">
                        <a:lnSpc>
                          <a:spcPct val="100000"/>
                        </a:lnSpc>
                        <a:spcAft>
                          <a:spcPts val="0"/>
                        </a:spcAft>
                      </a:pPr>
                      <a:r>
                        <a:rPr lang="en-US" sz="1000" dirty="0">
                          <a:effectLst/>
                          <a:latin typeface="+mn-lt"/>
                          <a:ea typeface="Times New Roman" panose="02020603050405020304" pitchFamily="18" charset="0"/>
                        </a:rPr>
                        <a:t>0</a:t>
                      </a:r>
                      <a:endParaRPr lang="en-GB" sz="1000" dirty="0">
                        <a:effectLst/>
                        <a:latin typeface="+mn-lt"/>
                        <a:ea typeface="Times New Roman" panose="02020603050405020304" pitchFamily="18" charset="0"/>
                      </a:endParaRPr>
                    </a:p>
                  </a:txBody>
                  <a:tcPr marT="0" marB="0"/>
                </a:tc>
                <a:tc>
                  <a:txBody>
                    <a:bodyPr/>
                    <a:lstStyle/>
                    <a:p>
                      <a:pPr algn="ctr">
                        <a:lnSpc>
                          <a:spcPct val="100000"/>
                        </a:lnSpc>
                        <a:spcAft>
                          <a:spcPts val="0"/>
                        </a:spcAft>
                      </a:pPr>
                      <a:r>
                        <a:rPr lang="en-GB" sz="1000" dirty="0">
                          <a:effectLst/>
                          <a:latin typeface="+mn-lt"/>
                        </a:rPr>
                        <a:t>30 </a:t>
                      </a:r>
                    </a:p>
                    <a:p>
                      <a:pPr algn="ctr">
                        <a:lnSpc>
                          <a:spcPct val="100000"/>
                        </a:lnSpc>
                        <a:spcAft>
                          <a:spcPts val="0"/>
                        </a:spcAft>
                      </a:pPr>
                      <a:r>
                        <a:rPr lang="en-GB" sz="1000" dirty="0">
                          <a:effectLst/>
                          <a:latin typeface="+mn-lt"/>
                        </a:rPr>
                        <a:t>10.0</a:t>
                      </a:r>
                      <a:endParaRPr lang="en-GB" sz="1000" dirty="0">
                        <a:effectLst/>
                        <a:latin typeface="+mn-lt"/>
                        <a:ea typeface="Times New Roman" panose="02020603050405020304" pitchFamily="18" charset="0"/>
                      </a:endParaRPr>
                    </a:p>
                  </a:txBody>
                  <a:tcPr marT="0" marB="0"/>
                </a:tc>
                <a:tc>
                  <a:txBody>
                    <a:bodyPr/>
                    <a:lstStyle/>
                    <a:p>
                      <a:pPr algn="ctr">
                        <a:lnSpc>
                          <a:spcPct val="100000"/>
                        </a:lnSpc>
                        <a:spcAft>
                          <a:spcPts val="0"/>
                        </a:spcAft>
                      </a:pPr>
                      <a:r>
                        <a:rPr lang="en-US" sz="1000" dirty="0">
                          <a:effectLst/>
                          <a:latin typeface="+mn-lt"/>
                          <a:ea typeface="Times New Roman" panose="02020603050405020304" pitchFamily="18" charset="0"/>
                        </a:rPr>
                        <a:t>10</a:t>
                      </a:r>
                    </a:p>
                    <a:p>
                      <a:pPr algn="ctr">
                        <a:lnSpc>
                          <a:spcPct val="100000"/>
                        </a:lnSpc>
                        <a:spcAft>
                          <a:spcPts val="0"/>
                        </a:spcAft>
                      </a:pPr>
                      <a:r>
                        <a:rPr lang="en-US" sz="1000" dirty="0">
                          <a:effectLst/>
                          <a:latin typeface="+mn-lt"/>
                          <a:ea typeface="Times New Roman" panose="02020603050405020304" pitchFamily="18" charset="0"/>
                        </a:rPr>
                        <a:t>10.0</a:t>
                      </a:r>
                      <a:endParaRPr lang="en-GB" sz="1000" dirty="0">
                        <a:effectLst/>
                        <a:latin typeface="+mn-lt"/>
                        <a:ea typeface="Times New Roman" panose="02020603050405020304" pitchFamily="18" charset="0"/>
                      </a:endParaRPr>
                    </a:p>
                  </a:txBody>
                  <a:tcPr marT="0" marB="0"/>
                </a:tc>
                <a:tc>
                  <a:txBody>
                    <a:bodyPr/>
                    <a:lstStyle/>
                    <a:p>
                      <a:pPr algn="ctr">
                        <a:lnSpc>
                          <a:spcPct val="100000"/>
                        </a:lnSpc>
                        <a:spcAft>
                          <a:spcPts val="0"/>
                        </a:spcAft>
                      </a:pPr>
                      <a:r>
                        <a:rPr lang="en-GB" sz="1000" dirty="0">
                          <a:effectLst/>
                        </a:rPr>
                        <a:t>34</a:t>
                      </a:r>
                    </a:p>
                    <a:p>
                      <a:pPr algn="ctr">
                        <a:lnSpc>
                          <a:spcPct val="100000"/>
                        </a:lnSpc>
                        <a:spcAft>
                          <a:spcPts val="0"/>
                        </a:spcAft>
                      </a:pPr>
                      <a:r>
                        <a:rPr lang="en-GB" sz="1000" dirty="0">
                          <a:effectLst/>
                        </a:rPr>
                        <a:t>5.9</a:t>
                      </a:r>
                      <a:endParaRPr lang="en-GB" sz="1000" dirty="0">
                        <a:effectLst/>
                        <a:latin typeface="Times New Roman" panose="02020603050405020304" pitchFamily="18" charset="0"/>
                        <a:ea typeface="Times New Roman" panose="02020603050405020304" pitchFamily="18" charset="0"/>
                      </a:endParaRPr>
                    </a:p>
                  </a:txBody>
                  <a:tcPr marT="0" marB="0"/>
                </a:tc>
                <a:tc>
                  <a:txBody>
                    <a:bodyPr/>
                    <a:lstStyle/>
                    <a:p>
                      <a:pPr algn="ctr">
                        <a:lnSpc>
                          <a:spcPct val="100000"/>
                        </a:lnSpc>
                        <a:spcAft>
                          <a:spcPts val="0"/>
                        </a:spcAft>
                      </a:pPr>
                      <a:r>
                        <a:rPr lang="en-US" sz="1000" dirty="0">
                          <a:effectLst/>
                          <a:latin typeface="+mn-lt"/>
                          <a:ea typeface="Times New Roman" panose="02020603050405020304" pitchFamily="18" charset="0"/>
                        </a:rPr>
                        <a:t>12</a:t>
                      </a:r>
                    </a:p>
                    <a:p>
                      <a:pPr algn="ctr">
                        <a:lnSpc>
                          <a:spcPct val="100000"/>
                        </a:lnSpc>
                        <a:spcAft>
                          <a:spcPts val="0"/>
                        </a:spcAft>
                      </a:pPr>
                      <a:r>
                        <a:rPr lang="en-US" sz="1000" dirty="0">
                          <a:effectLst/>
                          <a:latin typeface="+mn-lt"/>
                          <a:ea typeface="Times New Roman" panose="02020603050405020304" pitchFamily="18" charset="0"/>
                        </a:rPr>
                        <a:t>0</a:t>
                      </a:r>
                      <a:endParaRPr lang="en-GB" sz="1000" dirty="0">
                        <a:effectLst/>
                        <a:latin typeface="Times New Roman" panose="02020603050405020304" pitchFamily="18" charset="0"/>
                        <a:ea typeface="Times New Roman" panose="02020603050405020304" pitchFamily="18" charset="0"/>
                      </a:endParaRPr>
                    </a:p>
                  </a:txBody>
                  <a:tcPr marT="0" marB="0"/>
                </a:tc>
                <a:extLst>
                  <a:ext uri="{0D108BD9-81ED-4DB2-BD59-A6C34878D82A}">
                    <a16:rowId xmlns:a16="http://schemas.microsoft.com/office/drawing/2014/main" val="10003"/>
                  </a:ext>
                </a:extLst>
              </a:tr>
              <a:tr h="325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PSA</a:t>
                      </a:r>
                      <a:endParaRPr kumimoji="0" lang="en-GB" sz="1100" b="1" i="0" u="none" strike="noStrike" kern="1200" cap="none" spc="0" normalizeH="0" baseline="0" noProof="0" dirty="0">
                        <a:ln>
                          <a:noFill/>
                        </a:ln>
                        <a:solidFill>
                          <a:srgbClr val="000000"/>
                        </a:solidFill>
                        <a:effectLst/>
                        <a:uLnTx/>
                        <a:uFillTx/>
                        <a:latin typeface="+mn-lt"/>
                        <a:ea typeface="+mn-ea"/>
                        <a:cs typeface="+mn-cs"/>
                      </a:endParaRPr>
                    </a:p>
                    <a:p>
                      <a:pPr algn="ctr">
                        <a:lnSpc>
                          <a:spcPct val="100000"/>
                        </a:lnSpc>
                        <a:spcAft>
                          <a:spcPts val="0"/>
                        </a:spcAft>
                      </a:pPr>
                      <a:endParaRPr lang="en-GB" sz="1100" b="1" dirty="0">
                        <a:effectLst/>
                        <a:latin typeface="Times New Roman" panose="02020603050405020304" pitchFamily="18" charset="0"/>
                        <a:ea typeface="Times New Roman" panose="02020603050405020304" pitchFamily="18" charset="0"/>
                      </a:endParaRPr>
                    </a:p>
                  </a:txBody>
                  <a:tcPr marL="0" marR="0" marT="0" marB="0" anchor="b"/>
                </a:tc>
                <a:tc>
                  <a:txBody>
                    <a:bodyPr/>
                    <a:lstStyle/>
                    <a:p>
                      <a:pPr>
                        <a:lnSpc>
                          <a:spcPct val="100000"/>
                        </a:lnSpc>
                        <a:spcAft>
                          <a:spcPts val="0"/>
                        </a:spcAft>
                      </a:pPr>
                      <a:r>
                        <a:rPr lang="en-GB" sz="1000" b="1" dirty="0">
                          <a:effectLst/>
                        </a:rPr>
                        <a:t>Evaluable patients, n</a:t>
                      </a:r>
                    </a:p>
                    <a:p>
                      <a:pPr>
                        <a:lnSpc>
                          <a:spcPct val="100000"/>
                        </a:lnSpc>
                        <a:spcAft>
                          <a:spcPts val="0"/>
                        </a:spcAft>
                      </a:pPr>
                      <a:r>
                        <a:rPr lang="en-GB" sz="1000" b="1" dirty="0">
                          <a:effectLst/>
                        </a:rPr>
                        <a:t>Confirmed response, % </a:t>
                      </a:r>
                      <a:endParaRPr lang="en-GB" sz="1000" b="1" dirty="0">
                        <a:effectLst/>
                        <a:latin typeface="Times New Roman" panose="02020603050405020304" pitchFamily="18" charset="0"/>
                        <a:ea typeface="Times New Roman" panose="02020603050405020304" pitchFamily="18" charset="0"/>
                      </a:endParaRPr>
                    </a:p>
                  </a:txBody>
                  <a:tcPr marT="0" marB="0"/>
                </a:tc>
                <a:tc>
                  <a:txBody>
                    <a:bodyPr/>
                    <a:lstStyle/>
                    <a:p>
                      <a:pPr algn="ctr">
                        <a:lnSpc>
                          <a:spcPct val="100000"/>
                        </a:lnSpc>
                        <a:spcAft>
                          <a:spcPts val="0"/>
                        </a:spcAft>
                      </a:pPr>
                      <a:r>
                        <a:rPr lang="en-GB" sz="1000" dirty="0">
                          <a:effectLst/>
                          <a:latin typeface="+mn-lt"/>
                        </a:rPr>
                        <a:t>153</a:t>
                      </a:r>
                    </a:p>
                    <a:p>
                      <a:pPr algn="ctr">
                        <a:lnSpc>
                          <a:spcPct val="100000"/>
                        </a:lnSpc>
                        <a:spcAft>
                          <a:spcPts val="0"/>
                        </a:spcAft>
                      </a:pPr>
                      <a:r>
                        <a:rPr lang="en-GB" sz="1000" dirty="0">
                          <a:effectLst/>
                          <a:latin typeface="+mn-lt"/>
                        </a:rPr>
                        <a:t>43.1</a:t>
                      </a:r>
                      <a:endParaRPr lang="en-GB" sz="1000" dirty="0">
                        <a:effectLst/>
                        <a:latin typeface="+mn-lt"/>
                        <a:ea typeface="Times New Roman" panose="02020603050405020304" pitchFamily="18" charset="0"/>
                      </a:endParaRPr>
                    </a:p>
                  </a:txBody>
                  <a:tcPr marT="0" marB="0"/>
                </a:tc>
                <a:tc>
                  <a:txBody>
                    <a:bodyPr/>
                    <a:lstStyle/>
                    <a:p>
                      <a:pPr algn="ctr">
                        <a:lnSpc>
                          <a:spcPct val="100000"/>
                        </a:lnSpc>
                        <a:spcAft>
                          <a:spcPts val="0"/>
                        </a:spcAft>
                      </a:pPr>
                      <a:r>
                        <a:rPr lang="en-US" sz="1000" dirty="0">
                          <a:effectLst/>
                          <a:latin typeface="+mn-lt"/>
                          <a:ea typeface="Times New Roman" panose="02020603050405020304" pitchFamily="18" charset="0"/>
                        </a:rPr>
                        <a:t>77</a:t>
                      </a:r>
                    </a:p>
                    <a:p>
                      <a:pPr algn="ctr">
                        <a:lnSpc>
                          <a:spcPct val="100000"/>
                        </a:lnSpc>
                        <a:spcAft>
                          <a:spcPts val="0"/>
                        </a:spcAft>
                      </a:pPr>
                      <a:r>
                        <a:rPr lang="en-US" sz="1000" dirty="0">
                          <a:effectLst/>
                          <a:latin typeface="+mn-lt"/>
                          <a:ea typeface="Times New Roman" panose="02020603050405020304" pitchFamily="18" charset="0"/>
                        </a:rPr>
                        <a:t>7.8</a:t>
                      </a:r>
                      <a:endParaRPr lang="en-GB" sz="1000" dirty="0">
                        <a:effectLst/>
                        <a:latin typeface="+mn-lt"/>
                        <a:ea typeface="Times New Roman" panose="02020603050405020304" pitchFamily="18" charset="0"/>
                      </a:endParaRPr>
                    </a:p>
                  </a:txBody>
                  <a:tcPr marT="0" marB="0"/>
                </a:tc>
                <a:tc>
                  <a:txBody>
                    <a:bodyPr/>
                    <a:lstStyle/>
                    <a:p>
                      <a:pPr algn="ctr">
                        <a:lnSpc>
                          <a:spcPct val="100000"/>
                        </a:lnSpc>
                        <a:spcAft>
                          <a:spcPts val="0"/>
                        </a:spcAft>
                      </a:pPr>
                      <a:r>
                        <a:rPr lang="en-GB" sz="1000" dirty="0">
                          <a:effectLst/>
                          <a:latin typeface="+mn-lt"/>
                        </a:rPr>
                        <a:t>243</a:t>
                      </a:r>
                    </a:p>
                    <a:p>
                      <a:pPr algn="ctr">
                        <a:lnSpc>
                          <a:spcPct val="100000"/>
                        </a:lnSpc>
                        <a:spcAft>
                          <a:spcPts val="0"/>
                        </a:spcAft>
                      </a:pPr>
                      <a:r>
                        <a:rPr lang="en-GB" sz="1000" dirty="0">
                          <a:effectLst/>
                          <a:latin typeface="+mn-lt"/>
                        </a:rPr>
                        <a:t>30.0</a:t>
                      </a:r>
                      <a:endParaRPr lang="en-GB" sz="1000" dirty="0">
                        <a:effectLst/>
                        <a:latin typeface="+mn-lt"/>
                        <a:ea typeface="Times New Roman" panose="02020603050405020304" pitchFamily="18" charset="0"/>
                      </a:endParaRPr>
                    </a:p>
                  </a:txBody>
                  <a:tcPr marT="0" marB="0"/>
                </a:tc>
                <a:tc>
                  <a:txBody>
                    <a:bodyPr/>
                    <a:lstStyle/>
                    <a:p>
                      <a:pPr algn="ctr">
                        <a:lnSpc>
                          <a:spcPct val="100000"/>
                        </a:lnSpc>
                        <a:spcAft>
                          <a:spcPts val="0"/>
                        </a:spcAft>
                      </a:pPr>
                      <a:r>
                        <a:rPr lang="en-US" sz="1000" dirty="0">
                          <a:effectLst/>
                          <a:latin typeface="+mn-lt"/>
                          <a:ea typeface="Times New Roman" panose="02020603050405020304" pitchFamily="18" charset="0"/>
                        </a:rPr>
                        <a:t>123</a:t>
                      </a:r>
                    </a:p>
                    <a:p>
                      <a:pPr algn="ctr">
                        <a:lnSpc>
                          <a:spcPct val="100000"/>
                        </a:lnSpc>
                        <a:spcAft>
                          <a:spcPts val="0"/>
                        </a:spcAft>
                      </a:pPr>
                      <a:r>
                        <a:rPr lang="en-US" sz="1000" dirty="0">
                          <a:effectLst/>
                          <a:latin typeface="+mn-lt"/>
                          <a:ea typeface="Times New Roman" panose="02020603050405020304" pitchFamily="18" charset="0"/>
                        </a:rPr>
                        <a:t>9.8</a:t>
                      </a:r>
                      <a:endParaRPr lang="en-GB" sz="1000" dirty="0">
                        <a:effectLst/>
                        <a:latin typeface="+mn-lt"/>
                        <a:ea typeface="Times New Roman" panose="02020603050405020304" pitchFamily="18" charset="0"/>
                      </a:endParaRPr>
                    </a:p>
                  </a:txBody>
                  <a:tcPr marT="0" marB="0"/>
                </a:tc>
                <a:tc>
                  <a:txBody>
                    <a:bodyPr/>
                    <a:lstStyle/>
                    <a:p>
                      <a:pPr algn="ctr">
                        <a:lnSpc>
                          <a:spcPct val="100000"/>
                        </a:lnSpc>
                        <a:spcAft>
                          <a:spcPts val="0"/>
                        </a:spcAft>
                      </a:pPr>
                      <a:r>
                        <a:rPr lang="en-GB" sz="1000" dirty="0">
                          <a:effectLst/>
                          <a:latin typeface="+mn-lt"/>
                          <a:ea typeface="Times New Roman" panose="02020603050405020304" pitchFamily="18" charset="0"/>
                        </a:rPr>
                        <a:t>94</a:t>
                      </a:r>
                    </a:p>
                    <a:p>
                      <a:pPr algn="ctr">
                        <a:lnSpc>
                          <a:spcPct val="100000"/>
                        </a:lnSpc>
                        <a:spcAft>
                          <a:spcPts val="0"/>
                        </a:spcAft>
                      </a:pPr>
                      <a:r>
                        <a:rPr lang="fr-FR" sz="1000" dirty="0">
                          <a:effectLst/>
                          <a:latin typeface="+mn-lt"/>
                          <a:ea typeface="Times New Roman" panose="02020603050405020304" pitchFamily="18" charset="0"/>
                        </a:rPr>
                        <a:t>61.7</a:t>
                      </a:r>
                    </a:p>
                  </a:txBody>
                  <a:tcPr marT="0" marB="0"/>
                </a:tc>
                <a:tc>
                  <a:txBody>
                    <a:bodyPr/>
                    <a:lstStyle/>
                    <a:p>
                      <a:pPr algn="ctr">
                        <a:lnSpc>
                          <a:spcPct val="100000"/>
                        </a:lnSpc>
                        <a:spcAft>
                          <a:spcPts val="0"/>
                        </a:spcAft>
                      </a:pPr>
                      <a:r>
                        <a:rPr lang="fr-FR" sz="1000" dirty="0">
                          <a:effectLst/>
                          <a:latin typeface="+mn-lt"/>
                          <a:ea typeface="Times New Roman" panose="02020603050405020304" pitchFamily="18" charset="0"/>
                        </a:rPr>
                        <a:t>54</a:t>
                      </a:r>
                    </a:p>
                    <a:p>
                      <a:pPr algn="ctr">
                        <a:lnSpc>
                          <a:spcPct val="100000"/>
                        </a:lnSpc>
                        <a:spcAft>
                          <a:spcPts val="0"/>
                        </a:spcAft>
                      </a:pPr>
                      <a:r>
                        <a:rPr lang="fr-FR" sz="1000" dirty="0">
                          <a:effectLst/>
                          <a:latin typeface="+mn-lt"/>
                          <a:ea typeface="Times New Roman" panose="02020603050405020304" pitchFamily="18" charset="0"/>
                        </a:rPr>
                        <a:t>0</a:t>
                      </a:r>
                    </a:p>
                  </a:txBody>
                  <a:tcPr marT="0" marB="0"/>
                </a:tc>
                <a:tc>
                  <a:txBody>
                    <a:bodyPr/>
                    <a:lstStyle/>
                    <a:p>
                      <a:pPr algn="ctr">
                        <a:lnSpc>
                          <a:spcPct val="100000"/>
                        </a:lnSpc>
                        <a:spcAft>
                          <a:spcPts val="0"/>
                        </a:spcAft>
                      </a:pPr>
                      <a:r>
                        <a:rPr lang="en-GB" sz="1000" dirty="0">
                          <a:effectLst/>
                          <a:latin typeface="+mn-lt"/>
                        </a:rPr>
                        <a:t>61</a:t>
                      </a:r>
                    </a:p>
                    <a:p>
                      <a:pPr algn="ctr">
                        <a:lnSpc>
                          <a:spcPct val="100000"/>
                        </a:lnSpc>
                        <a:spcAft>
                          <a:spcPts val="0"/>
                        </a:spcAft>
                      </a:pPr>
                      <a:r>
                        <a:rPr lang="en-GB" sz="1000" dirty="0">
                          <a:effectLst/>
                          <a:latin typeface="+mn-lt"/>
                        </a:rPr>
                        <a:t>13.1</a:t>
                      </a:r>
                      <a:endParaRPr lang="en-GB" sz="1000" dirty="0">
                        <a:effectLst/>
                        <a:latin typeface="+mn-lt"/>
                        <a:ea typeface="Times New Roman" panose="02020603050405020304" pitchFamily="18" charset="0"/>
                      </a:endParaRPr>
                    </a:p>
                  </a:txBody>
                  <a:tcPr marT="0" marB="0"/>
                </a:tc>
                <a:tc>
                  <a:txBody>
                    <a:bodyPr/>
                    <a:lstStyle/>
                    <a:p>
                      <a:pPr algn="ctr">
                        <a:lnSpc>
                          <a:spcPct val="100000"/>
                        </a:lnSpc>
                        <a:spcAft>
                          <a:spcPts val="0"/>
                        </a:spcAft>
                      </a:pPr>
                      <a:r>
                        <a:rPr lang="en-US" sz="1000" dirty="0">
                          <a:effectLst/>
                          <a:latin typeface="+mn-lt"/>
                          <a:ea typeface="Times New Roman" panose="02020603050405020304" pitchFamily="18" charset="0"/>
                        </a:rPr>
                        <a:t>22</a:t>
                      </a:r>
                    </a:p>
                    <a:p>
                      <a:pPr algn="ctr">
                        <a:lnSpc>
                          <a:spcPct val="100000"/>
                        </a:lnSpc>
                        <a:spcAft>
                          <a:spcPts val="0"/>
                        </a:spcAft>
                      </a:pPr>
                      <a:r>
                        <a:rPr lang="en-US" sz="1000" dirty="0">
                          <a:effectLst/>
                          <a:latin typeface="+mn-lt"/>
                          <a:ea typeface="Times New Roman" panose="02020603050405020304" pitchFamily="18" charset="0"/>
                        </a:rPr>
                        <a:t>22.7</a:t>
                      </a:r>
                      <a:endParaRPr lang="en-GB" sz="1000" dirty="0">
                        <a:effectLst/>
                        <a:latin typeface="+mn-lt"/>
                        <a:ea typeface="Times New Roman" panose="02020603050405020304" pitchFamily="18" charset="0"/>
                      </a:endParaRPr>
                    </a:p>
                  </a:txBody>
                  <a:tcPr marT="0" marB="0"/>
                </a:tc>
                <a:tc>
                  <a:txBody>
                    <a:bodyPr/>
                    <a:lstStyle/>
                    <a:p>
                      <a:pPr algn="ctr">
                        <a:lnSpc>
                          <a:spcPct val="100000"/>
                        </a:lnSpc>
                        <a:spcAft>
                          <a:spcPts val="0"/>
                        </a:spcAft>
                      </a:pPr>
                      <a:r>
                        <a:rPr lang="en-GB" sz="1000" dirty="0">
                          <a:effectLst/>
                        </a:rPr>
                        <a:t>58</a:t>
                      </a:r>
                    </a:p>
                    <a:p>
                      <a:pPr algn="ctr">
                        <a:lnSpc>
                          <a:spcPct val="100000"/>
                        </a:lnSpc>
                        <a:spcAft>
                          <a:spcPts val="0"/>
                        </a:spcAft>
                      </a:pPr>
                      <a:r>
                        <a:rPr lang="en-GB" sz="1000" dirty="0">
                          <a:effectLst/>
                        </a:rPr>
                        <a:t>5.2</a:t>
                      </a:r>
                      <a:endParaRPr lang="en-GB" sz="1000" dirty="0">
                        <a:effectLst/>
                        <a:latin typeface="Times New Roman" panose="02020603050405020304" pitchFamily="18" charset="0"/>
                        <a:ea typeface="Times New Roman" panose="02020603050405020304" pitchFamily="18" charset="0"/>
                      </a:endParaRPr>
                    </a:p>
                  </a:txBody>
                  <a:tcPr marT="0" marB="0"/>
                </a:tc>
                <a:tc>
                  <a:txBody>
                    <a:bodyPr/>
                    <a:lstStyle/>
                    <a:p>
                      <a:pPr algn="ctr">
                        <a:lnSpc>
                          <a:spcPct val="100000"/>
                        </a:lnSpc>
                        <a:spcAft>
                          <a:spcPts val="0"/>
                        </a:spcAft>
                      </a:pPr>
                      <a:r>
                        <a:rPr lang="en-US" sz="1000" dirty="0">
                          <a:effectLst/>
                          <a:latin typeface="+mn-lt"/>
                          <a:ea typeface="Times New Roman" panose="02020603050405020304" pitchFamily="18" charset="0"/>
                        </a:rPr>
                        <a:t>27</a:t>
                      </a:r>
                    </a:p>
                    <a:p>
                      <a:pPr algn="ctr">
                        <a:lnSpc>
                          <a:spcPct val="100000"/>
                        </a:lnSpc>
                        <a:spcAft>
                          <a:spcPts val="0"/>
                        </a:spcAft>
                      </a:pPr>
                      <a:r>
                        <a:rPr lang="en-US" sz="1000" dirty="0">
                          <a:effectLst/>
                          <a:latin typeface="+mn-lt"/>
                          <a:ea typeface="Times New Roman" panose="02020603050405020304" pitchFamily="18" charset="0"/>
                        </a:rPr>
                        <a:t>3.7</a:t>
                      </a:r>
                      <a:endParaRPr lang="en-GB" sz="1000" dirty="0">
                        <a:effectLst/>
                        <a:latin typeface="Times New Roman" panose="02020603050405020304" pitchFamily="18" charset="0"/>
                        <a:ea typeface="Times New Roman" panose="02020603050405020304" pitchFamily="18" charset="0"/>
                      </a:endParaRPr>
                    </a:p>
                  </a:txBody>
                  <a:tcPr marT="0" marB="0"/>
                </a:tc>
                <a:extLst>
                  <a:ext uri="{0D108BD9-81ED-4DB2-BD59-A6C34878D82A}">
                    <a16:rowId xmlns:a16="http://schemas.microsoft.com/office/drawing/2014/main" val="10004"/>
                  </a:ext>
                </a:extLst>
              </a:tr>
              <a:tr h="325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CTC</a:t>
                      </a:r>
                      <a:endParaRPr kumimoji="0" lang="en-GB" sz="1100" b="1" i="0" u="none" strike="noStrike" kern="1200" cap="none" spc="0" normalizeH="0" baseline="0" noProof="0" dirty="0">
                        <a:ln>
                          <a:noFill/>
                        </a:ln>
                        <a:solidFill>
                          <a:srgbClr val="000000"/>
                        </a:solidFill>
                        <a:effectLst/>
                        <a:uLnTx/>
                        <a:uFillTx/>
                        <a:latin typeface="+mn-lt"/>
                        <a:ea typeface="+mn-ea"/>
                        <a:cs typeface="+mn-cs"/>
                      </a:endParaRPr>
                    </a:p>
                    <a:p>
                      <a:pPr algn="ctr">
                        <a:lnSpc>
                          <a:spcPct val="100000"/>
                        </a:lnSpc>
                        <a:spcAft>
                          <a:spcPts val="0"/>
                        </a:spcAft>
                      </a:pPr>
                      <a:endParaRPr lang="en-GB" sz="1100" b="1" dirty="0">
                        <a:effectLst/>
                        <a:latin typeface="Times New Roman" panose="02020603050405020304" pitchFamily="18" charset="0"/>
                        <a:ea typeface="Times New Roman" panose="02020603050405020304" pitchFamily="18" charset="0"/>
                      </a:endParaRPr>
                    </a:p>
                  </a:txBody>
                  <a:tcPr marL="0" marR="0" marT="0" marB="0" anchor="b">
                    <a:lnB w="9525"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GB" sz="1000" b="1" dirty="0">
                          <a:effectLst/>
                        </a:rPr>
                        <a:t>Evaluable patients, n</a:t>
                      </a:r>
                    </a:p>
                    <a:p>
                      <a:pPr>
                        <a:lnSpc>
                          <a:spcPct val="100000"/>
                        </a:lnSpc>
                        <a:spcAft>
                          <a:spcPts val="0"/>
                        </a:spcAft>
                      </a:pPr>
                      <a:r>
                        <a:rPr lang="en-GB" sz="1000" b="1" dirty="0">
                          <a:effectLst/>
                        </a:rPr>
                        <a:t>Conversion, %</a:t>
                      </a:r>
                      <a:r>
                        <a:rPr lang="en-GB" sz="1000" b="1" baseline="30000" dirty="0">
                          <a:effectLst/>
                        </a:rPr>
                        <a:t> </a:t>
                      </a:r>
                      <a:endParaRPr lang="en-GB" sz="1000" b="1" dirty="0">
                        <a:effectLst/>
                        <a:latin typeface="Times New Roman" panose="02020603050405020304" pitchFamily="18" charset="0"/>
                        <a:ea typeface="Times New Roman" panose="02020603050405020304" pitchFamily="18" charset="0"/>
                      </a:endParaRPr>
                    </a:p>
                  </a:txBody>
                  <a:tcPr marT="0" marB="0">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000" dirty="0">
                          <a:effectLst/>
                          <a:latin typeface="+mn-lt"/>
                        </a:rPr>
                        <a:t>52</a:t>
                      </a:r>
                    </a:p>
                    <a:p>
                      <a:pPr algn="ctr">
                        <a:lnSpc>
                          <a:spcPct val="100000"/>
                        </a:lnSpc>
                        <a:spcAft>
                          <a:spcPts val="0"/>
                        </a:spcAft>
                      </a:pPr>
                      <a:r>
                        <a:rPr lang="en-GB" sz="1000" dirty="0">
                          <a:effectLst/>
                          <a:latin typeface="+mn-lt"/>
                        </a:rPr>
                        <a:t>55.8</a:t>
                      </a:r>
                      <a:endParaRPr lang="en-GB" sz="1000" dirty="0">
                        <a:effectLst/>
                        <a:latin typeface="+mn-lt"/>
                        <a:ea typeface="Times New Roman" panose="02020603050405020304" pitchFamily="18" charset="0"/>
                      </a:endParaRPr>
                    </a:p>
                  </a:txBody>
                  <a:tcPr marT="0" marB="0">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000" dirty="0">
                          <a:effectLst/>
                          <a:latin typeface="+mn-lt"/>
                          <a:ea typeface="Times New Roman" panose="02020603050405020304" pitchFamily="18" charset="0"/>
                        </a:rPr>
                        <a:t>22</a:t>
                      </a:r>
                    </a:p>
                    <a:p>
                      <a:pPr algn="ctr">
                        <a:lnSpc>
                          <a:spcPct val="100000"/>
                        </a:lnSpc>
                        <a:spcAft>
                          <a:spcPts val="0"/>
                        </a:spcAft>
                      </a:pPr>
                      <a:r>
                        <a:rPr lang="en-US" sz="1000" dirty="0">
                          <a:effectLst/>
                          <a:latin typeface="+mn-lt"/>
                          <a:ea typeface="Times New Roman" panose="02020603050405020304" pitchFamily="18" charset="0"/>
                        </a:rPr>
                        <a:t>22.7</a:t>
                      </a:r>
                      <a:endParaRPr lang="en-GB" sz="1000" dirty="0">
                        <a:effectLst/>
                        <a:latin typeface="+mn-lt"/>
                        <a:ea typeface="Times New Roman" panose="02020603050405020304" pitchFamily="18" charset="0"/>
                      </a:endParaRPr>
                    </a:p>
                  </a:txBody>
                  <a:tcPr marT="0" marB="0">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000" dirty="0">
                          <a:effectLst/>
                          <a:latin typeface="+mn-lt"/>
                        </a:rPr>
                        <a:t>78</a:t>
                      </a:r>
                    </a:p>
                    <a:p>
                      <a:pPr algn="ctr">
                        <a:lnSpc>
                          <a:spcPct val="100000"/>
                        </a:lnSpc>
                        <a:spcAft>
                          <a:spcPts val="0"/>
                        </a:spcAft>
                      </a:pPr>
                      <a:r>
                        <a:rPr lang="en-GB" sz="1000" dirty="0">
                          <a:effectLst/>
                          <a:latin typeface="+mn-lt"/>
                        </a:rPr>
                        <a:t>52.6</a:t>
                      </a:r>
                      <a:endParaRPr lang="en-GB" sz="1000" dirty="0">
                        <a:effectLst/>
                        <a:latin typeface="+mn-lt"/>
                        <a:ea typeface="Times New Roman" panose="02020603050405020304" pitchFamily="18" charset="0"/>
                      </a:endParaRPr>
                    </a:p>
                  </a:txBody>
                  <a:tcPr marT="0" marB="0">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000" dirty="0">
                          <a:effectLst/>
                          <a:latin typeface="+mn-lt"/>
                          <a:ea typeface="Times New Roman" panose="02020603050405020304" pitchFamily="18" charset="0"/>
                        </a:rPr>
                        <a:t>32</a:t>
                      </a:r>
                    </a:p>
                    <a:p>
                      <a:pPr algn="ctr">
                        <a:lnSpc>
                          <a:spcPct val="100000"/>
                        </a:lnSpc>
                        <a:spcAft>
                          <a:spcPts val="0"/>
                        </a:spcAft>
                      </a:pPr>
                      <a:r>
                        <a:rPr lang="en-US" sz="1000" dirty="0">
                          <a:effectLst/>
                          <a:latin typeface="+mn-lt"/>
                          <a:ea typeface="Times New Roman" panose="02020603050405020304" pitchFamily="18" charset="0"/>
                        </a:rPr>
                        <a:t>21.9</a:t>
                      </a:r>
                      <a:endParaRPr lang="en-GB" sz="1000" dirty="0">
                        <a:effectLst/>
                        <a:latin typeface="+mn-lt"/>
                        <a:ea typeface="Times New Roman" panose="02020603050405020304" pitchFamily="18" charset="0"/>
                      </a:endParaRPr>
                    </a:p>
                  </a:txBody>
                  <a:tcPr marT="0" marB="0">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000" dirty="0">
                          <a:effectLst/>
                          <a:latin typeface="+mn-lt"/>
                          <a:ea typeface="Times New Roman" panose="02020603050405020304" pitchFamily="18" charset="0"/>
                        </a:rPr>
                        <a:t>29</a:t>
                      </a:r>
                    </a:p>
                    <a:p>
                      <a:pPr algn="ctr">
                        <a:lnSpc>
                          <a:spcPct val="100000"/>
                        </a:lnSpc>
                        <a:spcAft>
                          <a:spcPts val="0"/>
                        </a:spcAft>
                      </a:pPr>
                      <a:r>
                        <a:rPr lang="en-GB" sz="1000" dirty="0">
                          <a:effectLst/>
                          <a:latin typeface="+mn-lt"/>
                          <a:ea typeface="Times New Roman" panose="02020603050405020304" pitchFamily="18" charset="0"/>
                        </a:rPr>
                        <a:t>69.0</a:t>
                      </a:r>
                    </a:p>
                  </a:txBody>
                  <a:tcPr marT="0" marB="0">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000" dirty="0">
                          <a:effectLst/>
                          <a:latin typeface="+mn-lt"/>
                          <a:ea typeface="Times New Roman" panose="02020603050405020304" pitchFamily="18" charset="0"/>
                        </a:rPr>
                        <a:t>17</a:t>
                      </a:r>
                    </a:p>
                    <a:p>
                      <a:pPr algn="ctr">
                        <a:lnSpc>
                          <a:spcPct val="100000"/>
                        </a:lnSpc>
                        <a:spcAft>
                          <a:spcPts val="0"/>
                        </a:spcAft>
                      </a:pPr>
                      <a:r>
                        <a:rPr lang="en-US" sz="1000" dirty="0">
                          <a:effectLst/>
                          <a:latin typeface="+mn-lt"/>
                          <a:ea typeface="Times New Roman" panose="02020603050405020304" pitchFamily="18" charset="0"/>
                        </a:rPr>
                        <a:t>23.5</a:t>
                      </a:r>
                      <a:endParaRPr lang="en-GB" sz="1000" dirty="0">
                        <a:effectLst/>
                        <a:latin typeface="+mn-lt"/>
                        <a:ea typeface="Times New Roman" panose="02020603050405020304" pitchFamily="18" charset="0"/>
                      </a:endParaRPr>
                    </a:p>
                  </a:txBody>
                  <a:tcPr marT="0" marB="0">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000" dirty="0">
                          <a:effectLst/>
                          <a:latin typeface="+mn-lt"/>
                        </a:rPr>
                        <a:t>25</a:t>
                      </a:r>
                    </a:p>
                    <a:p>
                      <a:pPr algn="ctr">
                        <a:lnSpc>
                          <a:spcPct val="100000"/>
                        </a:lnSpc>
                        <a:spcAft>
                          <a:spcPts val="0"/>
                        </a:spcAft>
                      </a:pPr>
                      <a:r>
                        <a:rPr lang="en-GB" sz="1000" dirty="0">
                          <a:effectLst/>
                          <a:latin typeface="+mn-lt"/>
                        </a:rPr>
                        <a:t>40.0</a:t>
                      </a:r>
                      <a:endParaRPr lang="en-GB" sz="1000" dirty="0">
                        <a:effectLst/>
                        <a:latin typeface="+mn-lt"/>
                        <a:ea typeface="Times New Roman" panose="02020603050405020304" pitchFamily="18" charset="0"/>
                      </a:endParaRPr>
                    </a:p>
                  </a:txBody>
                  <a:tcPr marT="0" marB="0">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000" dirty="0">
                          <a:effectLst/>
                          <a:latin typeface="+mn-lt"/>
                          <a:ea typeface="Times New Roman" panose="02020603050405020304" pitchFamily="18" charset="0"/>
                        </a:rPr>
                        <a:t>3</a:t>
                      </a:r>
                    </a:p>
                    <a:p>
                      <a:pPr algn="ctr">
                        <a:lnSpc>
                          <a:spcPct val="100000"/>
                        </a:lnSpc>
                        <a:spcAft>
                          <a:spcPts val="0"/>
                        </a:spcAft>
                      </a:pPr>
                      <a:r>
                        <a:rPr lang="en-US" sz="1000" dirty="0">
                          <a:effectLst/>
                          <a:latin typeface="+mn-lt"/>
                          <a:ea typeface="Times New Roman" panose="02020603050405020304" pitchFamily="18" charset="0"/>
                        </a:rPr>
                        <a:t>33.3</a:t>
                      </a:r>
                      <a:endParaRPr lang="en-GB" sz="1000" dirty="0">
                        <a:effectLst/>
                        <a:latin typeface="+mn-lt"/>
                        <a:ea typeface="Times New Roman" panose="02020603050405020304" pitchFamily="18" charset="0"/>
                      </a:endParaRPr>
                    </a:p>
                  </a:txBody>
                  <a:tcPr marT="0" marB="0">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000" dirty="0">
                          <a:effectLst/>
                        </a:rPr>
                        <a:t>14</a:t>
                      </a:r>
                    </a:p>
                    <a:p>
                      <a:pPr algn="ctr">
                        <a:lnSpc>
                          <a:spcPct val="100000"/>
                        </a:lnSpc>
                        <a:spcAft>
                          <a:spcPts val="0"/>
                        </a:spcAft>
                      </a:pPr>
                      <a:r>
                        <a:rPr lang="en-GB" sz="1000" dirty="0">
                          <a:effectLst/>
                        </a:rPr>
                        <a:t>50.0</a:t>
                      </a:r>
                      <a:endParaRPr lang="en-GB" sz="1000" dirty="0">
                        <a:effectLst/>
                        <a:latin typeface="Times New Roman" panose="02020603050405020304" pitchFamily="18" charset="0"/>
                        <a:ea typeface="Times New Roman" panose="02020603050405020304" pitchFamily="18" charset="0"/>
                      </a:endParaRPr>
                    </a:p>
                  </a:txBody>
                  <a:tcPr marT="0" marB="0">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000" dirty="0">
                          <a:effectLst/>
                          <a:latin typeface="+mn-lt"/>
                          <a:ea typeface="Times New Roman" panose="02020603050405020304" pitchFamily="18" charset="0"/>
                        </a:rPr>
                        <a:t>5</a:t>
                      </a:r>
                    </a:p>
                    <a:p>
                      <a:pPr algn="ctr">
                        <a:lnSpc>
                          <a:spcPct val="100000"/>
                        </a:lnSpc>
                        <a:spcAft>
                          <a:spcPts val="0"/>
                        </a:spcAft>
                      </a:pPr>
                      <a:r>
                        <a:rPr lang="en-US" sz="1000" dirty="0">
                          <a:effectLst/>
                          <a:latin typeface="+mn-lt"/>
                          <a:ea typeface="Times New Roman" panose="02020603050405020304" pitchFamily="18" charset="0"/>
                        </a:rPr>
                        <a:t>40.0</a:t>
                      </a:r>
                      <a:endParaRPr lang="en-GB" sz="1000" dirty="0">
                        <a:effectLst/>
                        <a:latin typeface="Times New Roman" panose="02020603050405020304" pitchFamily="18" charset="0"/>
                        <a:ea typeface="Times New Roman" panose="02020603050405020304" pitchFamily="18" charset="0"/>
                      </a:endParaRPr>
                    </a:p>
                  </a:txBody>
                  <a:tcPr marT="0" marB="0">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02" name="Slide Number Placeholder 1">
            <a:extLst>
              <a:ext uri="{FF2B5EF4-FFF2-40B4-BE49-F238E27FC236}">
                <a16:creationId xmlns:a16="http://schemas.microsoft.com/office/drawing/2014/main" id="{12FE1AA8-8F1B-4AAC-9BD7-1F3A8AB984FF}"/>
              </a:ext>
            </a:extLst>
          </p:cNvPr>
          <p:cNvSpPr txBox="1">
            <a:spLocks/>
          </p:cNvSpPr>
          <p:nvPr/>
        </p:nvSpPr>
        <p:spPr>
          <a:xfrm>
            <a:off x="7748674" y="6578692"/>
            <a:ext cx="4345005" cy="246221"/>
          </a:xfrm>
          <a:prstGeom prst="rect">
            <a:avLst/>
          </a:prstGeom>
        </p:spPr>
        <p:txBody>
          <a:bodyPr wrap="square" lIns="0" tIns="0" rIns="0" bIns="0">
            <a:spAutoFit/>
          </a:bodyPr>
          <a:lstStyle>
            <a:defPPr>
              <a:defRPr lang="en-US"/>
            </a:defPPr>
            <a:lvl1pPr marL="0" algn="r" defTabSz="399812" rtl="0" eaLnBrk="1" latinLnBrk="0" hangingPunct="1">
              <a:defRPr sz="787" kern="1200">
                <a:solidFill>
                  <a:schemeClr val="bg1"/>
                </a:solidFill>
                <a:latin typeface="+mn-lt"/>
                <a:ea typeface="+mn-ea"/>
                <a:cs typeface="+mn-cs"/>
              </a:defRPr>
            </a:lvl1pPr>
            <a:lvl2pPr marL="199906" algn="l" defTabSz="399812" rtl="0" eaLnBrk="1" latinLnBrk="0" hangingPunct="1">
              <a:defRPr sz="787" kern="1200">
                <a:solidFill>
                  <a:schemeClr val="tx1"/>
                </a:solidFill>
                <a:latin typeface="+mn-lt"/>
                <a:ea typeface="+mn-ea"/>
                <a:cs typeface="+mn-cs"/>
              </a:defRPr>
            </a:lvl2pPr>
            <a:lvl3pPr marL="399812" algn="l" defTabSz="399812" rtl="0" eaLnBrk="1" latinLnBrk="0" hangingPunct="1">
              <a:defRPr sz="787" kern="1200">
                <a:solidFill>
                  <a:schemeClr val="tx1"/>
                </a:solidFill>
                <a:latin typeface="+mn-lt"/>
                <a:ea typeface="+mn-ea"/>
                <a:cs typeface="+mn-cs"/>
              </a:defRPr>
            </a:lvl3pPr>
            <a:lvl4pPr marL="599719" algn="l" defTabSz="399812" rtl="0" eaLnBrk="1" latinLnBrk="0" hangingPunct="1">
              <a:defRPr sz="787" kern="1200">
                <a:solidFill>
                  <a:schemeClr val="tx1"/>
                </a:solidFill>
                <a:latin typeface="+mn-lt"/>
                <a:ea typeface="+mn-ea"/>
                <a:cs typeface="+mn-cs"/>
              </a:defRPr>
            </a:lvl4pPr>
            <a:lvl5pPr marL="799625" algn="l" defTabSz="399812" rtl="0" eaLnBrk="1" latinLnBrk="0" hangingPunct="1">
              <a:defRPr sz="787" kern="1200">
                <a:solidFill>
                  <a:schemeClr val="tx1"/>
                </a:solidFill>
                <a:latin typeface="+mn-lt"/>
                <a:ea typeface="+mn-ea"/>
                <a:cs typeface="+mn-cs"/>
              </a:defRPr>
            </a:lvl5pPr>
            <a:lvl6pPr marL="999531" algn="l" defTabSz="399812" rtl="0" eaLnBrk="1" latinLnBrk="0" hangingPunct="1">
              <a:defRPr sz="787" kern="1200">
                <a:solidFill>
                  <a:schemeClr val="tx1"/>
                </a:solidFill>
                <a:latin typeface="+mn-lt"/>
                <a:ea typeface="+mn-ea"/>
                <a:cs typeface="+mn-cs"/>
              </a:defRPr>
            </a:lvl6pPr>
            <a:lvl7pPr marL="1199437" algn="l" defTabSz="399812" rtl="0" eaLnBrk="1" latinLnBrk="0" hangingPunct="1">
              <a:defRPr sz="787" kern="1200">
                <a:solidFill>
                  <a:schemeClr val="tx1"/>
                </a:solidFill>
                <a:latin typeface="+mn-lt"/>
                <a:ea typeface="+mn-ea"/>
                <a:cs typeface="+mn-cs"/>
              </a:defRPr>
            </a:lvl7pPr>
            <a:lvl8pPr marL="1399343" algn="l" defTabSz="399812" rtl="0" eaLnBrk="1" latinLnBrk="0" hangingPunct="1">
              <a:defRPr sz="787" kern="1200">
                <a:solidFill>
                  <a:schemeClr val="tx1"/>
                </a:solidFill>
                <a:latin typeface="+mn-lt"/>
                <a:ea typeface="+mn-ea"/>
                <a:cs typeface="+mn-cs"/>
              </a:defRPr>
            </a:lvl8pPr>
            <a:lvl9pPr marL="1599250" algn="l" defTabSz="399812" rtl="0" eaLnBrk="1" latinLnBrk="0" hangingPunct="1">
              <a:defRPr sz="787" kern="1200">
                <a:solidFill>
                  <a:schemeClr val="tx1"/>
                </a:solidFill>
                <a:latin typeface="+mn-lt"/>
                <a:ea typeface="+mn-ea"/>
                <a:cs typeface="+mn-cs"/>
              </a:defRPr>
            </a:lvl9pPr>
          </a:lstStyle>
          <a:p>
            <a:pPr marL="0" marR="7276" lvl="0" indent="0" algn="r" defTabSz="533069" rtl="0" eaLnBrk="1" fontAlgn="auto" latinLnBrk="0" hangingPunct="1">
              <a:lnSpc>
                <a:spcPct val="100000"/>
              </a:lnSpc>
              <a:spcBef>
                <a:spcPts val="143"/>
              </a:spcBef>
              <a:spcAft>
                <a:spcPts val="0"/>
              </a:spcAft>
              <a:buClrTx/>
              <a:buSzTx/>
              <a:buFontTx/>
              <a:buNone/>
              <a:tabLst/>
              <a:defRPr/>
            </a:pPr>
            <a:r>
              <a:rPr kumimoji="0" lang="en-US" sz="800" b="0" i="0" u="none" strike="noStrike" kern="1200" cap="none" spc="-15" normalizeH="0" baseline="0" noProof="0" dirty="0">
                <a:ln>
                  <a:noFill/>
                </a:ln>
                <a:solidFill>
                  <a:srgbClr val="FFFFFF"/>
                </a:solidFill>
                <a:effectLst/>
                <a:uLnTx/>
                <a:uFillTx/>
                <a:latin typeface="Arial"/>
                <a:ea typeface="+mn-ea"/>
                <a:cs typeface="Arial"/>
              </a:rPr>
              <a:t> 66% (n=86/131) of control patients in the overall population crossed over to olaparib treatment after their disease had progressed.</a:t>
            </a:r>
            <a:r>
              <a:rPr kumimoji="0" lang="en-US" sz="800" b="0" i="0" u="none" strike="noStrike" kern="1200" cap="none" spc="-15" normalizeH="0" baseline="30000" noProof="0" dirty="0">
                <a:ln>
                  <a:noFill/>
                </a:ln>
                <a:solidFill>
                  <a:srgbClr val="FFFFFF"/>
                </a:solidFill>
                <a:effectLst/>
                <a:uLnTx/>
                <a:uFillTx/>
                <a:latin typeface="Arial"/>
                <a:ea typeface="+mn-ea"/>
                <a:cs typeface="Arial"/>
              </a:rPr>
              <a:t>2</a:t>
            </a:r>
            <a:r>
              <a:rPr kumimoji="0" lang="en-US" sz="800" b="0" i="0" u="none" strike="noStrike" kern="1200" cap="none" spc="-15" normalizeH="0" baseline="0" noProof="0" dirty="0">
                <a:ln>
                  <a:noFill/>
                </a:ln>
                <a:solidFill>
                  <a:srgbClr val="FFFFFF"/>
                </a:solidFill>
                <a:effectLst/>
                <a:uLnTx/>
                <a:uFillTx/>
                <a:latin typeface="Arial"/>
                <a:ea typeface="+mn-ea"/>
                <a:cs typeface="Arial"/>
              </a:rPr>
              <a:t> OS is not adjusted for crossover in this analysis</a:t>
            </a:r>
          </a:p>
        </p:txBody>
      </p:sp>
      <p:sp>
        <p:nvSpPr>
          <p:cNvPr id="8" name="Rectangle: Rounded Corners 7">
            <a:extLst>
              <a:ext uri="{FF2B5EF4-FFF2-40B4-BE49-F238E27FC236}">
                <a16:creationId xmlns:a16="http://schemas.microsoft.com/office/drawing/2014/main" id="{059F8A92-194D-42D1-B0F0-C7032C7FEC20}"/>
              </a:ext>
            </a:extLst>
          </p:cNvPr>
          <p:cNvSpPr/>
          <p:nvPr/>
        </p:nvSpPr>
        <p:spPr>
          <a:xfrm>
            <a:off x="385123" y="3815160"/>
            <a:ext cx="848737" cy="336199"/>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533069" rtl="0" eaLnBrk="1" fontAlgn="auto" latinLnBrk="0" hangingPunct="1">
              <a:lnSpc>
                <a:spcPct val="100000"/>
              </a:lnSpc>
              <a:spcBef>
                <a:spcPts val="0"/>
              </a:spcBef>
              <a:spcAft>
                <a:spcPts val="0"/>
              </a:spcAft>
              <a:buClrTx/>
              <a:buSzTx/>
              <a:buFontTx/>
              <a:buNone/>
              <a:tabLst/>
              <a:defRPr/>
            </a:pPr>
            <a:r>
              <a:rPr kumimoji="0" lang="en-US" sz="1049" b="1" i="0" u="none" strike="noStrike" kern="1200" cap="none" spc="0" normalizeH="0" baseline="0" noProof="0" dirty="0">
                <a:ln>
                  <a:noFill/>
                </a:ln>
                <a:solidFill>
                  <a:srgbClr val="000000"/>
                </a:solidFill>
                <a:effectLst/>
                <a:uLnTx/>
                <a:uFillTx/>
                <a:latin typeface="Arial"/>
                <a:ea typeface="+mn-ea"/>
                <a:cs typeface="+mn-cs"/>
              </a:rPr>
              <a:t>Olaparib</a:t>
            </a:r>
            <a:endParaRPr kumimoji="0" lang="en-GB" sz="1049"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FFFFFF"/>
              </a:solidFill>
              <a:effectLst/>
              <a:uLnTx/>
              <a:uFillTx/>
              <a:latin typeface="Arial"/>
              <a:ea typeface="+mn-ea"/>
              <a:cs typeface="+mn-cs"/>
            </a:endParaRPr>
          </a:p>
        </p:txBody>
      </p:sp>
      <p:sp>
        <p:nvSpPr>
          <p:cNvPr id="269" name="Rectangle: Rounded Corners 268">
            <a:extLst>
              <a:ext uri="{FF2B5EF4-FFF2-40B4-BE49-F238E27FC236}">
                <a16:creationId xmlns:a16="http://schemas.microsoft.com/office/drawing/2014/main" id="{05DAEF6C-23B1-4A6F-8462-94D190903685}"/>
              </a:ext>
            </a:extLst>
          </p:cNvPr>
          <p:cNvSpPr/>
          <p:nvPr/>
        </p:nvSpPr>
        <p:spPr>
          <a:xfrm>
            <a:off x="390952" y="5303414"/>
            <a:ext cx="848737" cy="336199"/>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533069" rtl="0" eaLnBrk="1" fontAlgn="auto" latinLnBrk="0" hangingPunct="1">
              <a:lnSpc>
                <a:spcPct val="100000"/>
              </a:lnSpc>
              <a:spcBef>
                <a:spcPts val="0"/>
              </a:spcBef>
              <a:spcAft>
                <a:spcPts val="0"/>
              </a:spcAft>
              <a:buClrTx/>
              <a:buSzTx/>
              <a:buFontTx/>
              <a:buNone/>
              <a:tabLst/>
              <a:defRPr/>
            </a:pPr>
            <a:r>
              <a:rPr kumimoji="0" lang="en-US" sz="1049" b="1" i="0" u="none" strike="noStrike" kern="1200" cap="none" spc="0" normalizeH="0" baseline="0" noProof="0" dirty="0">
                <a:ln>
                  <a:noFill/>
                </a:ln>
                <a:solidFill>
                  <a:srgbClr val="000000"/>
                </a:solidFill>
                <a:effectLst/>
                <a:uLnTx/>
                <a:uFillTx/>
                <a:latin typeface="Arial"/>
                <a:ea typeface="+mn-ea"/>
                <a:cs typeface="+mn-cs"/>
              </a:rPr>
              <a:t>Control</a:t>
            </a:r>
            <a:endParaRPr kumimoji="0" lang="en-GB" sz="1049"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3A3C3923-4A3C-4AAC-8D3E-57A46BAB9318}"/>
              </a:ext>
            </a:extLst>
          </p:cNvPr>
          <p:cNvSpPr txBox="1"/>
          <p:nvPr/>
        </p:nvSpPr>
        <p:spPr>
          <a:xfrm>
            <a:off x="2247818" y="3257157"/>
            <a:ext cx="2066591" cy="256545"/>
          </a:xfrm>
          <a:prstGeom prst="rect">
            <a:avLst/>
          </a:prstGeom>
          <a:noFill/>
        </p:spPr>
        <p:txBody>
          <a:bodyPr wrap="none" rtlCol="0">
            <a:spAutoFit/>
          </a:bodyPr>
          <a:lstStyle/>
          <a:p>
            <a:pPr marL="0" marR="0" lvl="0" indent="0" algn="l" defTabSz="533069" rtl="0" eaLnBrk="1" fontAlgn="auto" latinLnBrk="0" hangingPunct="1">
              <a:lnSpc>
                <a:spcPct val="100000"/>
              </a:lnSpc>
              <a:spcBef>
                <a:spcPts val="0"/>
              </a:spcBef>
              <a:spcAft>
                <a:spcPts val="0"/>
              </a:spcAft>
              <a:buClrTx/>
              <a:buSzTx/>
              <a:buFontTx/>
              <a:buNone/>
              <a:tabLst/>
              <a:defRPr/>
            </a:pPr>
            <a:r>
              <a:rPr kumimoji="0" lang="en-US" sz="1067" b="1" i="1" u="none" strike="noStrike" kern="1200" cap="none" spc="0" normalizeH="0" baseline="0" noProof="0" dirty="0">
                <a:ln>
                  <a:noFill/>
                </a:ln>
                <a:solidFill>
                  <a:srgbClr val="000000"/>
                </a:solidFill>
                <a:effectLst/>
                <a:uLnTx/>
                <a:uFillTx/>
                <a:latin typeface="Arial"/>
                <a:ea typeface="MS PGothic" charset="0"/>
                <a:cs typeface="+mn-cs"/>
              </a:rPr>
              <a:t>BRCA1 </a:t>
            </a:r>
            <a:r>
              <a:rPr kumimoji="0" lang="en-US" sz="1067" b="1" i="0" u="none" strike="noStrike" kern="1200" cap="none" spc="0" normalizeH="0" baseline="0" noProof="0" dirty="0">
                <a:ln>
                  <a:noFill/>
                </a:ln>
                <a:solidFill>
                  <a:srgbClr val="000000"/>
                </a:solidFill>
                <a:effectLst/>
                <a:uLnTx/>
                <a:uFillTx/>
                <a:latin typeface="Arial"/>
                <a:ea typeface="MS PGothic" charset="0"/>
                <a:cs typeface="+mn-cs"/>
              </a:rPr>
              <a:t>and/or </a:t>
            </a:r>
            <a:r>
              <a:rPr kumimoji="0" lang="en-US" sz="1067" b="1" i="1" u="none" strike="noStrike" kern="1200" cap="none" spc="0" normalizeH="0" baseline="0" noProof="0" dirty="0">
                <a:ln>
                  <a:noFill/>
                </a:ln>
                <a:solidFill>
                  <a:srgbClr val="000000"/>
                </a:solidFill>
                <a:effectLst/>
                <a:uLnTx/>
                <a:uFillTx/>
                <a:latin typeface="Arial"/>
                <a:ea typeface="MS PGothic" charset="0"/>
                <a:cs typeface="+mn-cs"/>
              </a:rPr>
              <a:t>BRCA2 </a:t>
            </a:r>
            <a:r>
              <a:rPr kumimoji="0" lang="en-US" sz="1067" b="1" i="0" u="none" strike="noStrike" kern="1200" cap="none" spc="0" normalizeH="0" baseline="0" noProof="0" dirty="0">
                <a:ln>
                  <a:noFill/>
                </a:ln>
                <a:solidFill>
                  <a:srgbClr val="000000"/>
                </a:solidFill>
                <a:effectLst/>
                <a:uLnTx/>
                <a:uFillTx/>
                <a:latin typeface="Arial"/>
                <a:ea typeface="MS PGothic" charset="0"/>
                <a:cs typeface="+mn-cs"/>
              </a:rPr>
              <a:t>(n=53)</a:t>
            </a:r>
            <a:endParaRPr kumimoji="0" lang="en-GB" sz="1067" b="1"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266" name="TextBox 265">
            <a:extLst>
              <a:ext uri="{FF2B5EF4-FFF2-40B4-BE49-F238E27FC236}">
                <a16:creationId xmlns:a16="http://schemas.microsoft.com/office/drawing/2014/main" id="{B170384B-94F3-4A36-B69D-EA6ED833AA5D}"/>
              </a:ext>
            </a:extLst>
          </p:cNvPr>
          <p:cNvSpPr txBox="1"/>
          <p:nvPr/>
        </p:nvSpPr>
        <p:spPr>
          <a:xfrm>
            <a:off x="3696970" y="4773126"/>
            <a:ext cx="588623" cy="256545"/>
          </a:xfrm>
          <a:prstGeom prst="rect">
            <a:avLst/>
          </a:prstGeom>
          <a:noFill/>
        </p:spPr>
        <p:txBody>
          <a:bodyPr wrap="none" rtlCol="0">
            <a:spAutoFit/>
          </a:bodyPr>
          <a:lstStyle/>
          <a:p>
            <a:pPr marL="0" marR="0" lvl="0" indent="0" algn="l" defTabSz="533069"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a:ea typeface="MS PGothic" charset="0"/>
                <a:cs typeface="+mn-cs"/>
              </a:rPr>
              <a:t>(n=31)</a:t>
            </a:r>
            <a:endParaRPr kumimoji="0" lang="en-GB" sz="1067" b="1" i="0" u="none" strike="noStrike" kern="1200" cap="none" spc="0" normalizeH="0" baseline="0" noProof="0" dirty="0">
              <a:ln>
                <a:noFill/>
              </a:ln>
              <a:solidFill>
                <a:srgbClr val="000000"/>
              </a:solidFill>
              <a:effectLst/>
              <a:uLnTx/>
              <a:uFillTx/>
              <a:latin typeface="Arial"/>
              <a:ea typeface="MS PGothic" charset="0"/>
              <a:cs typeface="+mn-cs"/>
            </a:endParaRPr>
          </a:p>
        </p:txBody>
      </p:sp>
      <p:grpSp>
        <p:nvGrpSpPr>
          <p:cNvPr id="7" name="Group 6">
            <a:extLst>
              <a:ext uri="{FF2B5EF4-FFF2-40B4-BE49-F238E27FC236}">
                <a16:creationId xmlns:a16="http://schemas.microsoft.com/office/drawing/2014/main" id="{BD346B1E-402A-41E1-82AA-0F183D92F52E}"/>
              </a:ext>
            </a:extLst>
          </p:cNvPr>
          <p:cNvGrpSpPr/>
          <p:nvPr/>
        </p:nvGrpSpPr>
        <p:grpSpPr>
          <a:xfrm>
            <a:off x="4592779" y="3239465"/>
            <a:ext cx="2671381" cy="3014874"/>
            <a:chOff x="3266868" y="2055670"/>
            <a:chExt cx="2003536" cy="2785830"/>
          </a:xfrm>
        </p:grpSpPr>
        <p:grpSp>
          <p:nvGrpSpPr>
            <p:cNvPr id="1061" name="Group 1060">
              <a:extLst>
                <a:ext uri="{FF2B5EF4-FFF2-40B4-BE49-F238E27FC236}">
                  <a16:creationId xmlns:a16="http://schemas.microsoft.com/office/drawing/2014/main" id="{40520522-2D87-4B8D-8A05-2E1AA274523F}"/>
                </a:ext>
              </a:extLst>
            </p:cNvPr>
            <p:cNvGrpSpPr/>
            <p:nvPr/>
          </p:nvGrpSpPr>
          <p:grpSpPr>
            <a:xfrm>
              <a:off x="3676413" y="2412162"/>
              <a:ext cx="1581244" cy="829966"/>
              <a:chOff x="3908355" y="2222339"/>
              <a:chExt cx="1646070" cy="863992"/>
            </a:xfrm>
          </p:grpSpPr>
          <p:sp>
            <p:nvSpPr>
              <p:cNvPr id="345" name="Freeform: Shape 344">
                <a:extLst>
                  <a:ext uri="{FF2B5EF4-FFF2-40B4-BE49-F238E27FC236}">
                    <a16:creationId xmlns:a16="http://schemas.microsoft.com/office/drawing/2014/main" id="{C9D9EC56-EBE9-4F3C-B81F-656B0AE321D1}"/>
                  </a:ext>
                </a:extLst>
              </p:cNvPr>
              <p:cNvSpPr/>
              <p:nvPr/>
            </p:nvSpPr>
            <p:spPr>
              <a:xfrm>
                <a:off x="5518425" y="2579711"/>
                <a:ext cx="36000" cy="506620"/>
              </a:xfrm>
              <a:custGeom>
                <a:avLst/>
                <a:gdLst>
                  <a:gd name="connsiteX0" fmla="*/ 0 w 21441"/>
                  <a:gd name="connsiteY0" fmla="*/ 0 h 506620"/>
                  <a:gd name="connsiteX1" fmla="*/ 21442 w 21441"/>
                  <a:gd name="connsiteY1" fmla="*/ 0 h 506620"/>
                  <a:gd name="connsiteX2" fmla="*/ 21442 w 21441"/>
                  <a:gd name="connsiteY2" fmla="*/ 506621 h 506620"/>
                  <a:gd name="connsiteX3" fmla="*/ 0 w 21441"/>
                  <a:gd name="connsiteY3" fmla="*/ 506621 h 506620"/>
                </a:gdLst>
                <a:ahLst/>
                <a:cxnLst>
                  <a:cxn ang="0">
                    <a:pos x="connsiteX0" y="connsiteY0"/>
                  </a:cxn>
                  <a:cxn ang="0">
                    <a:pos x="connsiteX1" y="connsiteY1"/>
                  </a:cxn>
                  <a:cxn ang="0">
                    <a:pos x="connsiteX2" y="connsiteY2"/>
                  </a:cxn>
                  <a:cxn ang="0">
                    <a:pos x="connsiteX3" y="connsiteY3"/>
                  </a:cxn>
                </a:cxnLst>
                <a:rect l="l" t="t" r="r" b="b"/>
                <a:pathLst>
                  <a:path w="21441" h="506620">
                    <a:moveTo>
                      <a:pt x="0" y="0"/>
                    </a:moveTo>
                    <a:lnTo>
                      <a:pt x="21442" y="0"/>
                    </a:lnTo>
                    <a:lnTo>
                      <a:pt x="21442" y="506621"/>
                    </a:lnTo>
                    <a:lnTo>
                      <a:pt x="0" y="506621"/>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46" name="Freeform: Shape 345">
                <a:extLst>
                  <a:ext uri="{FF2B5EF4-FFF2-40B4-BE49-F238E27FC236}">
                    <a16:creationId xmlns:a16="http://schemas.microsoft.com/office/drawing/2014/main" id="{961C841D-B879-4F09-89E0-18E10351DD13}"/>
                  </a:ext>
                </a:extLst>
              </p:cNvPr>
              <p:cNvSpPr/>
              <p:nvPr/>
            </p:nvSpPr>
            <p:spPr>
              <a:xfrm>
                <a:off x="5461011" y="2579709"/>
                <a:ext cx="36000" cy="467281"/>
              </a:xfrm>
              <a:custGeom>
                <a:avLst/>
                <a:gdLst>
                  <a:gd name="connsiteX0" fmla="*/ 0 w 21441"/>
                  <a:gd name="connsiteY0" fmla="*/ 0 h 467281"/>
                  <a:gd name="connsiteX1" fmla="*/ 21442 w 21441"/>
                  <a:gd name="connsiteY1" fmla="*/ 0 h 467281"/>
                  <a:gd name="connsiteX2" fmla="*/ 21442 w 21441"/>
                  <a:gd name="connsiteY2" fmla="*/ 467282 h 467281"/>
                  <a:gd name="connsiteX3" fmla="*/ 0 w 21441"/>
                  <a:gd name="connsiteY3" fmla="*/ 467282 h 467281"/>
                </a:gdLst>
                <a:ahLst/>
                <a:cxnLst>
                  <a:cxn ang="0">
                    <a:pos x="connsiteX0" y="connsiteY0"/>
                  </a:cxn>
                  <a:cxn ang="0">
                    <a:pos x="connsiteX1" y="connsiteY1"/>
                  </a:cxn>
                  <a:cxn ang="0">
                    <a:pos x="connsiteX2" y="connsiteY2"/>
                  </a:cxn>
                  <a:cxn ang="0">
                    <a:pos x="connsiteX3" y="connsiteY3"/>
                  </a:cxn>
                </a:cxnLst>
                <a:rect l="l" t="t" r="r" b="b"/>
                <a:pathLst>
                  <a:path w="21441" h="467281">
                    <a:moveTo>
                      <a:pt x="0" y="0"/>
                    </a:moveTo>
                    <a:lnTo>
                      <a:pt x="21442" y="0"/>
                    </a:lnTo>
                    <a:lnTo>
                      <a:pt x="21442" y="467282"/>
                    </a:lnTo>
                    <a:lnTo>
                      <a:pt x="0" y="467282"/>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47" name="Freeform: Shape 346">
                <a:extLst>
                  <a:ext uri="{FF2B5EF4-FFF2-40B4-BE49-F238E27FC236}">
                    <a16:creationId xmlns:a16="http://schemas.microsoft.com/office/drawing/2014/main" id="{D483C5E5-BADD-4CD3-A1EF-CA42E3E4E906}"/>
                  </a:ext>
                </a:extLst>
              </p:cNvPr>
              <p:cNvSpPr/>
              <p:nvPr/>
            </p:nvSpPr>
            <p:spPr>
              <a:xfrm>
                <a:off x="5403420" y="2579709"/>
                <a:ext cx="36000" cy="462497"/>
              </a:xfrm>
              <a:custGeom>
                <a:avLst/>
                <a:gdLst>
                  <a:gd name="connsiteX0" fmla="*/ 0 w 21441"/>
                  <a:gd name="connsiteY0" fmla="*/ 0 h 462497"/>
                  <a:gd name="connsiteX1" fmla="*/ 21442 w 21441"/>
                  <a:gd name="connsiteY1" fmla="*/ 0 h 462497"/>
                  <a:gd name="connsiteX2" fmla="*/ 21442 w 21441"/>
                  <a:gd name="connsiteY2" fmla="*/ 462497 h 462497"/>
                  <a:gd name="connsiteX3" fmla="*/ 0 w 21441"/>
                  <a:gd name="connsiteY3" fmla="*/ 462497 h 462497"/>
                </a:gdLst>
                <a:ahLst/>
                <a:cxnLst>
                  <a:cxn ang="0">
                    <a:pos x="connsiteX0" y="connsiteY0"/>
                  </a:cxn>
                  <a:cxn ang="0">
                    <a:pos x="connsiteX1" y="connsiteY1"/>
                  </a:cxn>
                  <a:cxn ang="0">
                    <a:pos x="connsiteX2" y="connsiteY2"/>
                  </a:cxn>
                  <a:cxn ang="0">
                    <a:pos x="connsiteX3" y="connsiteY3"/>
                  </a:cxn>
                </a:cxnLst>
                <a:rect l="l" t="t" r="r" b="b"/>
                <a:pathLst>
                  <a:path w="21441" h="462497">
                    <a:moveTo>
                      <a:pt x="0" y="0"/>
                    </a:moveTo>
                    <a:lnTo>
                      <a:pt x="21442" y="0"/>
                    </a:lnTo>
                    <a:lnTo>
                      <a:pt x="21442" y="462497"/>
                    </a:lnTo>
                    <a:lnTo>
                      <a:pt x="0" y="462497"/>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48" name="Freeform: Shape 347">
                <a:extLst>
                  <a:ext uri="{FF2B5EF4-FFF2-40B4-BE49-F238E27FC236}">
                    <a16:creationId xmlns:a16="http://schemas.microsoft.com/office/drawing/2014/main" id="{8FF9F7D1-3C1D-4A7E-A5CC-41711E3B325D}"/>
                  </a:ext>
                </a:extLst>
              </p:cNvPr>
              <p:cNvSpPr/>
              <p:nvPr/>
            </p:nvSpPr>
            <p:spPr>
              <a:xfrm>
                <a:off x="5346006" y="2579709"/>
                <a:ext cx="36000" cy="405261"/>
              </a:xfrm>
              <a:custGeom>
                <a:avLst/>
                <a:gdLst>
                  <a:gd name="connsiteX0" fmla="*/ 0 w 21441"/>
                  <a:gd name="connsiteY0" fmla="*/ 0 h 405261"/>
                  <a:gd name="connsiteX1" fmla="*/ 21442 w 21441"/>
                  <a:gd name="connsiteY1" fmla="*/ 0 h 405261"/>
                  <a:gd name="connsiteX2" fmla="*/ 21442 w 21441"/>
                  <a:gd name="connsiteY2" fmla="*/ 405261 h 405261"/>
                  <a:gd name="connsiteX3" fmla="*/ 0 w 21441"/>
                  <a:gd name="connsiteY3" fmla="*/ 405261 h 405261"/>
                </a:gdLst>
                <a:ahLst/>
                <a:cxnLst>
                  <a:cxn ang="0">
                    <a:pos x="connsiteX0" y="connsiteY0"/>
                  </a:cxn>
                  <a:cxn ang="0">
                    <a:pos x="connsiteX1" y="connsiteY1"/>
                  </a:cxn>
                  <a:cxn ang="0">
                    <a:pos x="connsiteX2" y="connsiteY2"/>
                  </a:cxn>
                  <a:cxn ang="0">
                    <a:pos x="connsiteX3" y="connsiteY3"/>
                  </a:cxn>
                </a:cxnLst>
                <a:rect l="l" t="t" r="r" b="b"/>
                <a:pathLst>
                  <a:path w="21441" h="405261">
                    <a:moveTo>
                      <a:pt x="0" y="0"/>
                    </a:moveTo>
                    <a:lnTo>
                      <a:pt x="21442" y="0"/>
                    </a:lnTo>
                    <a:lnTo>
                      <a:pt x="21442" y="405261"/>
                    </a:lnTo>
                    <a:lnTo>
                      <a:pt x="0" y="405261"/>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49" name="Freeform: Shape 348">
                <a:extLst>
                  <a:ext uri="{FF2B5EF4-FFF2-40B4-BE49-F238E27FC236}">
                    <a16:creationId xmlns:a16="http://schemas.microsoft.com/office/drawing/2014/main" id="{52D83FFF-0707-406D-8DF0-4220A0F05268}"/>
                  </a:ext>
                </a:extLst>
              </p:cNvPr>
              <p:cNvSpPr/>
              <p:nvPr/>
            </p:nvSpPr>
            <p:spPr>
              <a:xfrm>
                <a:off x="5288415" y="2579709"/>
                <a:ext cx="36000" cy="358834"/>
              </a:xfrm>
              <a:custGeom>
                <a:avLst/>
                <a:gdLst>
                  <a:gd name="connsiteX0" fmla="*/ 0 w 21441"/>
                  <a:gd name="connsiteY0" fmla="*/ 0 h 358834"/>
                  <a:gd name="connsiteX1" fmla="*/ 21442 w 21441"/>
                  <a:gd name="connsiteY1" fmla="*/ 0 h 358834"/>
                  <a:gd name="connsiteX2" fmla="*/ 21442 w 21441"/>
                  <a:gd name="connsiteY2" fmla="*/ 358834 h 358834"/>
                  <a:gd name="connsiteX3" fmla="*/ 0 w 21441"/>
                  <a:gd name="connsiteY3" fmla="*/ 358834 h 358834"/>
                </a:gdLst>
                <a:ahLst/>
                <a:cxnLst>
                  <a:cxn ang="0">
                    <a:pos x="connsiteX0" y="connsiteY0"/>
                  </a:cxn>
                  <a:cxn ang="0">
                    <a:pos x="connsiteX1" y="connsiteY1"/>
                  </a:cxn>
                  <a:cxn ang="0">
                    <a:pos x="connsiteX2" y="connsiteY2"/>
                  </a:cxn>
                  <a:cxn ang="0">
                    <a:pos x="connsiteX3" y="connsiteY3"/>
                  </a:cxn>
                </a:cxnLst>
                <a:rect l="l" t="t" r="r" b="b"/>
                <a:pathLst>
                  <a:path w="21441" h="358834">
                    <a:moveTo>
                      <a:pt x="0" y="0"/>
                    </a:moveTo>
                    <a:lnTo>
                      <a:pt x="21442" y="0"/>
                    </a:lnTo>
                    <a:lnTo>
                      <a:pt x="21442" y="358834"/>
                    </a:lnTo>
                    <a:lnTo>
                      <a:pt x="0" y="358834"/>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50" name="Freeform: Shape 349">
                <a:extLst>
                  <a:ext uri="{FF2B5EF4-FFF2-40B4-BE49-F238E27FC236}">
                    <a16:creationId xmlns:a16="http://schemas.microsoft.com/office/drawing/2014/main" id="{ABD5C44F-37BE-4F52-AC0E-4AD29FA81ADC}"/>
                  </a:ext>
                </a:extLst>
              </p:cNvPr>
              <p:cNvSpPr/>
              <p:nvPr/>
            </p:nvSpPr>
            <p:spPr>
              <a:xfrm>
                <a:off x="5231001" y="2579709"/>
                <a:ext cx="36000" cy="340050"/>
              </a:xfrm>
              <a:custGeom>
                <a:avLst/>
                <a:gdLst>
                  <a:gd name="connsiteX0" fmla="*/ 0 w 21441"/>
                  <a:gd name="connsiteY0" fmla="*/ 0 h 340050"/>
                  <a:gd name="connsiteX1" fmla="*/ 21442 w 21441"/>
                  <a:gd name="connsiteY1" fmla="*/ 0 h 340050"/>
                  <a:gd name="connsiteX2" fmla="*/ 21442 w 21441"/>
                  <a:gd name="connsiteY2" fmla="*/ 340051 h 340050"/>
                  <a:gd name="connsiteX3" fmla="*/ 0 w 21441"/>
                  <a:gd name="connsiteY3" fmla="*/ 340051 h 340050"/>
                </a:gdLst>
                <a:ahLst/>
                <a:cxnLst>
                  <a:cxn ang="0">
                    <a:pos x="connsiteX0" y="connsiteY0"/>
                  </a:cxn>
                  <a:cxn ang="0">
                    <a:pos x="connsiteX1" y="connsiteY1"/>
                  </a:cxn>
                  <a:cxn ang="0">
                    <a:pos x="connsiteX2" y="connsiteY2"/>
                  </a:cxn>
                  <a:cxn ang="0">
                    <a:pos x="connsiteX3" y="connsiteY3"/>
                  </a:cxn>
                </a:cxnLst>
                <a:rect l="l" t="t" r="r" b="b"/>
                <a:pathLst>
                  <a:path w="21441" h="340050">
                    <a:moveTo>
                      <a:pt x="0" y="0"/>
                    </a:moveTo>
                    <a:lnTo>
                      <a:pt x="21442" y="0"/>
                    </a:lnTo>
                    <a:lnTo>
                      <a:pt x="21442" y="340051"/>
                    </a:lnTo>
                    <a:lnTo>
                      <a:pt x="0" y="340051"/>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51" name="Freeform: Shape 350">
                <a:extLst>
                  <a:ext uri="{FF2B5EF4-FFF2-40B4-BE49-F238E27FC236}">
                    <a16:creationId xmlns:a16="http://schemas.microsoft.com/office/drawing/2014/main" id="{408AECCE-5C2F-476A-B26D-3AFC82F3B25A}"/>
                  </a:ext>
                </a:extLst>
              </p:cNvPr>
              <p:cNvSpPr/>
              <p:nvPr/>
            </p:nvSpPr>
            <p:spPr>
              <a:xfrm>
                <a:off x="5173410" y="2579709"/>
                <a:ext cx="36000" cy="248437"/>
              </a:xfrm>
              <a:custGeom>
                <a:avLst/>
                <a:gdLst>
                  <a:gd name="connsiteX0" fmla="*/ 0 w 21441"/>
                  <a:gd name="connsiteY0" fmla="*/ 0 h 248437"/>
                  <a:gd name="connsiteX1" fmla="*/ 21442 w 21441"/>
                  <a:gd name="connsiteY1" fmla="*/ 0 h 248437"/>
                  <a:gd name="connsiteX2" fmla="*/ 21442 w 21441"/>
                  <a:gd name="connsiteY2" fmla="*/ 248437 h 248437"/>
                  <a:gd name="connsiteX3" fmla="*/ 0 w 21441"/>
                  <a:gd name="connsiteY3" fmla="*/ 248437 h 248437"/>
                </a:gdLst>
                <a:ahLst/>
                <a:cxnLst>
                  <a:cxn ang="0">
                    <a:pos x="connsiteX0" y="connsiteY0"/>
                  </a:cxn>
                  <a:cxn ang="0">
                    <a:pos x="connsiteX1" y="connsiteY1"/>
                  </a:cxn>
                  <a:cxn ang="0">
                    <a:pos x="connsiteX2" y="connsiteY2"/>
                  </a:cxn>
                  <a:cxn ang="0">
                    <a:pos x="connsiteX3" y="connsiteY3"/>
                  </a:cxn>
                </a:cxnLst>
                <a:rect l="l" t="t" r="r" b="b"/>
                <a:pathLst>
                  <a:path w="21441" h="248437">
                    <a:moveTo>
                      <a:pt x="0" y="0"/>
                    </a:moveTo>
                    <a:lnTo>
                      <a:pt x="21442" y="0"/>
                    </a:lnTo>
                    <a:lnTo>
                      <a:pt x="21442" y="248437"/>
                    </a:lnTo>
                    <a:lnTo>
                      <a:pt x="0" y="248437"/>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52" name="Freeform: Shape 351">
                <a:extLst>
                  <a:ext uri="{FF2B5EF4-FFF2-40B4-BE49-F238E27FC236}">
                    <a16:creationId xmlns:a16="http://schemas.microsoft.com/office/drawing/2014/main" id="{F3A060B9-DAFF-4FB2-A9A2-989DB95CA10C}"/>
                  </a:ext>
                </a:extLst>
              </p:cNvPr>
              <p:cNvSpPr/>
              <p:nvPr/>
            </p:nvSpPr>
            <p:spPr>
              <a:xfrm>
                <a:off x="5115996" y="2579709"/>
                <a:ext cx="36000" cy="242944"/>
              </a:xfrm>
              <a:custGeom>
                <a:avLst/>
                <a:gdLst>
                  <a:gd name="connsiteX0" fmla="*/ 0 w 21441"/>
                  <a:gd name="connsiteY0" fmla="*/ 0 h 242944"/>
                  <a:gd name="connsiteX1" fmla="*/ 21442 w 21441"/>
                  <a:gd name="connsiteY1" fmla="*/ 0 h 242944"/>
                  <a:gd name="connsiteX2" fmla="*/ 21442 w 21441"/>
                  <a:gd name="connsiteY2" fmla="*/ 242944 h 242944"/>
                  <a:gd name="connsiteX3" fmla="*/ 0 w 21441"/>
                  <a:gd name="connsiteY3" fmla="*/ 242944 h 242944"/>
                </a:gdLst>
                <a:ahLst/>
                <a:cxnLst>
                  <a:cxn ang="0">
                    <a:pos x="connsiteX0" y="connsiteY0"/>
                  </a:cxn>
                  <a:cxn ang="0">
                    <a:pos x="connsiteX1" y="connsiteY1"/>
                  </a:cxn>
                  <a:cxn ang="0">
                    <a:pos x="connsiteX2" y="connsiteY2"/>
                  </a:cxn>
                  <a:cxn ang="0">
                    <a:pos x="connsiteX3" y="connsiteY3"/>
                  </a:cxn>
                </a:cxnLst>
                <a:rect l="l" t="t" r="r" b="b"/>
                <a:pathLst>
                  <a:path w="21441" h="242944">
                    <a:moveTo>
                      <a:pt x="0" y="0"/>
                    </a:moveTo>
                    <a:lnTo>
                      <a:pt x="21442" y="0"/>
                    </a:lnTo>
                    <a:lnTo>
                      <a:pt x="21442" y="242944"/>
                    </a:lnTo>
                    <a:lnTo>
                      <a:pt x="0" y="242944"/>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53" name="Freeform: Shape 352">
                <a:extLst>
                  <a:ext uri="{FF2B5EF4-FFF2-40B4-BE49-F238E27FC236}">
                    <a16:creationId xmlns:a16="http://schemas.microsoft.com/office/drawing/2014/main" id="{DB349C4A-71D5-4860-9981-67C790AA453B}"/>
                  </a:ext>
                </a:extLst>
              </p:cNvPr>
              <p:cNvSpPr/>
              <p:nvPr/>
            </p:nvSpPr>
            <p:spPr>
              <a:xfrm>
                <a:off x="5058405" y="2579709"/>
                <a:ext cx="36000" cy="233906"/>
              </a:xfrm>
              <a:custGeom>
                <a:avLst/>
                <a:gdLst>
                  <a:gd name="connsiteX0" fmla="*/ 0 w 21441"/>
                  <a:gd name="connsiteY0" fmla="*/ 0 h 233906"/>
                  <a:gd name="connsiteX1" fmla="*/ 21442 w 21441"/>
                  <a:gd name="connsiteY1" fmla="*/ 0 h 233906"/>
                  <a:gd name="connsiteX2" fmla="*/ 21442 w 21441"/>
                  <a:gd name="connsiteY2" fmla="*/ 233907 h 233906"/>
                  <a:gd name="connsiteX3" fmla="*/ 0 w 21441"/>
                  <a:gd name="connsiteY3" fmla="*/ 233907 h 233906"/>
                </a:gdLst>
                <a:ahLst/>
                <a:cxnLst>
                  <a:cxn ang="0">
                    <a:pos x="connsiteX0" y="connsiteY0"/>
                  </a:cxn>
                  <a:cxn ang="0">
                    <a:pos x="connsiteX1" y="connsiteY1"/>
                  </a:cxn>
                  <a:cxn ang="0">
                    <a:pos x="connsiteX2" y="connsiteY2"/>
                  </a:cxn>
                  <a:cxn ang="0">
                    <a:pos x="connsiteX3" y="connsiteY3"/>
                  </a:cxn>
                </a:cxnLst>
                <a:rect l="l" t="t" r="r" b="b"/>
                <a:pathLst>
                  <a:path w="21441" h="233906">
                    <a:moveTo>
                      <a:pt x="0" y="0"/>
                    </a:moveTo>
                    <a:lnTo>
                      <a:pt x="21442" y="0"/>
                    </a:lnTo>
                    <a:lnTo>
                      <a:pt x="21442" y="233907"/>
                    </a:lnTo>
                    <a:lnTo>
                      <a:pt x="0" y="233907"/>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54" name="Freeform: Shape 353">
                <a:extLst>
                  <a:ext uri="{FF2B5EF4-FFF2-40B4-BE49-F238E27FC236}">
                    <a16:creationId xmlns:a16="http://schemas.microsoft.com/office/drawing/2014/main" id="{7BA506F7-0428-41F4-9A0F-158BE81C38EA}"/>
                  </a:ext>
                </a:extLst>
              </p:cNvPr>
              <p:cNvSpPr/>
              <p:nvPr/>
            </p:nvSpPr>
            <p:spPr>
              <a:xfrm>
                <a:off x="5000990" y="2579709"/>
                <a:ext cx="36000" cy="226642"/>
              </a:xfrm>
              <a:custGeom>
                <a:avLst/>
                <a:gdLst>
                  <a:gd name="connsiteX0" fmla="*/ 0 w 21441"/>
                  <a:gd name="connsiteY0" fmla="*/ 0 h 226641"/>
                  <a:gd name="connsiteX1" fmla="*/ 21442 w 21441"/>
                  <a:gd name="connsiteY1" fmla="*/ 0 h 226641"/>
                  <a:gd name="connsiteX2" fmla="*/ 21442 w 21441"/>
                  <a:gd name="connsiteY2" fmla="*/ 226642 h 226641"/>
                  <a:gd name="connsiteX3" fmla="*/ 0 w 21441"/>
                  <a:gd name="connsiteY3" fmla="*/ 226642 h 226641"/>
                </a:gdLst>
                <a:ahLst/>
                <a:cxnLst>
                  <a:cxn ang="0">
                    <a:pos x="connsiteX0" y="connsiteY0"/>
                  </a:cxn>
                  <a:cxn ang="0">
                    <a:pos x="connsiteX1" y="connsiteY1"/>
                  </a:cxn>
                  <a:cxn ang="0">
                    <a:pos x="connsiteX2" y="connsiteY2"/>
                  </a:cxn>
                  <a:cxn ang="0">
                    <a:pos x="connsiteX3" y="connsiteY3"/>
                  </a:cxn>
                </a:cxnLst>
                <a:rect l="l" t="t" r="r" b="b"/>
                <a:pathLst>
                  <a:path w="21441" h="226641">
                    <a:moveTo>
                      <a:pt x="0" y="0"/>
                    </a:moveTo>
                    <a:lnTo>
                      <a:pt x="21442" y="0"/>
                    </a:lnTo>
                    <a:lnTo>
                      <a:pt x="21442" y="226642"/>
                    </a:lnTo>
                    <a:lnTo>
                      <a:pt x="0" y="226642"/>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55" name="Freeform: Shape 354">
                <a:extLst>
                  <a:ext uri="{FF2B5EF4-FFF2-40B4-BE49-F238E27FC236}">
                    <a16:creationId xmlns:a16="http://schemas.microsoft.com/office/drawing/2014/main" id="{DB56ED2E-8E89-4584-AD9D-626B1C00436A}"/>
                  </a:ext>
                </a:extLst>
              </p:cNvPr>
              <p:cNvSpPr/>
              <p:nvPr/>
            </p:nvSpPr>
            <p:spPr>
              <a:xfrm>
                <a:off x="4943400" y="2579709"/>
                <a:ext cx="36000" cy="169405"/>
              </a:xfrm>
              <a:custGeom>
                <a:avLst/>
                <a:gdLst>
                  <a:gd name="connsiteX0" fmla="*/ 0 w 21441"/>
                  <a:gd name="connsiteY0" fmla="*/ 0 h 169405"/>
                  <a:gd name="connsiteX1" fmla="*/ 21442 w 21441"/>
                  <a:gd name="connsiteY1" fmla="*/ 0 h 169405"/>
                  <a:gd name="connsiteX2" fmla="*/ 21442 w 21441"/>
                  <a:gd name="connsiteY2" fmla="*/ 169405 h 169405"/>
                  <a:gd name="connsiteX3" fmla="*/ 0 w 21441"/>
                  <a:gd name="connsiteY3" fmla="*/ 169405 h 169405"/>
                </a:gdLst>
                <a:ahLst/>
                <a:cxnLst>
                  <a:cxn ang="0">
                    <a:pos x="connsiteX0" y="connsiteY0"/>
                  </a:cxn>
                  <a:cxn ang="0">
                    <a:pos x="connsiteX1" y="connsiteY1"/>
                  </a:cxn>
                  <a:cxn ang="0">
                    <a:pos x="connsiteX2" y="connsiteY2"/>
                  </a:cxn>
                  <a:cxn ang="0">
                    <a:pos x="connsiteX3" y="connsiteY3"/>
                  </a:cxn>
                </a:cxnLst>
                <a:rect l="l" t="t" r="r" b="b"/>
                <a:pathLst>
                  <a:path w="21441" h="169405">
                    <a:moveTo>
                      <a:pt x="0" y="0"/>
                    </a:moveTo>
                    <a:lnTo>
                      <a:pt x="21442" y="0"/>
                    </a:lnTo>
                    <a:lnTo>
                      <a:pt x="21442" y="169405"/>
                    </a:lnTo>
                    <a:lnTo>
                      <a:pt x="0" y="169405"/>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56" name="Freeform: Shape 355">
                <a:extLst>
                  <a:ext uri="{FF2B5EF4-FFF2-40B4-BE49-F238E27FC236}">
                    <a16:creationId xmlns:a16="http://schemas.microsoft.com/office/drawing/2014/main" id="{54EAB897-4A28-4E5D-A15E-E00FD816E8E6}"/>
                  </a:ext>
                </a:extLst>
              </p:cNvPr>
              <p:cNvSpPr/>
              <p:nvPr/>
            </p:nvSpPr>
            <p:spPr>
              <a:xfrm>
                <a:off x="4885986" y="2579709"/>
                <a:ext cx="36000" cy="146368"/>
              </a:xfrm>
              <a:custGeom>
                <a:avLst/>
                <a:gdLst>
                  <a:gd name="connsiteX0" fmla="*/ 0 w 21441"/>
                  <a:gd name="connsiteY0" fmla="*/ 0 h 146368"/>
                  <a:gd name="connsiteX1" fmla="*/ 21442 w 21441"/>
                  <a:gd name="connsiteY1" fmla="*/ 0 h 146368"/>
                  <a:gd name="connsiteX2" fmla="*/ 21442 w 21441"/>
                  <a:gd name="connsiteY2" fmla="*/ 146369 h 146368"/>
                  <a:gd name="connsiteX3" fmla="*/ 0 w 21441"/>
                  <a:gd name="connsiteY3" fmla="*/ 146369 h 146368"/>
                </a:gdLst>
                <a:ahLst/>
                <a:cxnLst>
                  <a:cxn ang="0">
                    <a:pos x="connsiteX0" y="connsiteY0"/>
                  </a:cxn>
                  <a:cxn ang="0">
                    <a:pos x="connsiteX1" y="connsiteY1"/>
                  </a:cxn>
                  <a:cxn ang="0">
                    <a:pos x="connsiteX2" y="connsiteY2"/>
                  </a:cxn>
                  <a:cxn ang="0">
                    <a:pos x="connsiteX3" y="connsiteY3"/>
                  </a:cxn>
                </a:cxnLst>
                <a:rect l="l" t="t" r="r" b="b"/>
                <a:pathLst>
                  <a:path w="21441" h="146368">
                    <a:moveTo>
                      <a:pt x="0" y="0"/>
                    </a:moveTo>
                    <a:lnTo>
                      <a:pt x="21442" y="0"/>
                    </a:lnTo>
                    <a:lnTo>
                      <a:pt x="21442" y="146369"/>
                    </a:lnTo>
                    <a:lnTo>
                      <a:pt x="0" y="146369"/>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57" name="Freeform: Shape 356">
                <a:extLst>
                  <a:ext uri="{FF2B5EF4-FFF2-40B4-BE49-F238E27FC236}">
                    <a16:creationId xmlns:a16="http://schemas.microsoft.com/office/drawing/2014/main" id="{80C50DDB-0413-4C56-8878-03FDDF503B1C}"/>
                  </a:ext>
                </a:extLst>
              </p:cNvPr>
              <p:cNvSpPr/>
              <p:nvPr/>
            </p:nvSpPr>
            <p:spPr>
              <a:xfrm>
                <a:off x="4828395" y="2579709"/>
                <a:ext cx="36000" cy="129533"/>
              </a:xfrm>
              <a:custGeom>
                <a:avLst/>
                <a:gdLst>
                  <a:gd name="connsiteX0" fmla="*/ 0 w 21441"/>
                  <a:gd name="connsiteY0" fmla="*/ 0 h 129534"/>
                  <a:gd name="connsiteX1" fmla="*/ 21442 w 21441"/>
                  <a:gd name="connsiteY1" fmla="*/ 0 h 129534"/>
                  <a:gd name="connsiteX2" fmla="*/ 21442 w 21441"/>
                  <a:gd name="connsiteY2" fmla="*/ 129535 h 129534"/>
                  <a:gd name="connsiteX3" fmla="*/ 0 w 21441"/>
                  <a:gd name="connsiteY3" fmla="*/ 129535 h 129534"/>
                </a:gdLst>
                <a:ahLst/>
                <a:cxnLst>
                  <a:cxn ang="0">
                    <a:pos x="connsiteX0" y="connsiteY0"/>
                  </a:cxn>
                  <a:cxn ang="0">
                    <a:pos x="connsiteX1" y="connsiteY1"/>
                  </a:cxn>
                  <a:cxn ang="0">
                    <a:pos x="connsiteX2" y="connsiteY2"/>
                  </a:cxn>
                  <a:cxn ang="0">
                    <a:pos x="connsiteX3" y="connsiteY3"/>
                  </a:cxn>
                </a:cxnLst>
                <a:rect l="l" t="t" r="r" b="b"/>
                <a:pathLst>
                  <a:path w="21441" h="129534">
                    <a:moveTo>
                      <a:pt x="0" y="0"/>
                    </a:moveTo>
                    <a:lnTo>
                      <a:pt x="21442" y="0"/>
                    </a:lnTo>
                    <a:lnTo>
                      <a:pt x="21442" y="129535"/>
                    </a:lnTo>
                    <a:lnTo>
                      <a:pt x="0" y="129535"/>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58" name="Freeform: Shape 357">
                <a:extLst>
                  <a:ext uri="{FF2B5EF4-FFF2-40B4-BE49-F238E27FC236}">
                    <a16:creationId xmlns:a16="http://schemas.microsoft.com/office/drawing/2014/main" id="{7821FDDC-4362-455A-B3DE-A59A02E8FED1}"/>
                  </a:ext>
                </a:extLst>
              </p:cNvPr>
              <p:cNvSpPr/>
              <p:nvPr/>
            </p:nvSpPr>
            <p:spPr>
              <a:xfrm>
                <a:off x="4770981" y="2579709"/>
                <a:ext cx="36000" cy="104194"/>
              </a:xfrm>
              <a:custGeom>
                <a:avLst/>
                <a:gdLst>
                  <a:gd name="connsiteX0" fmla="*/ 0 w 21441"/>
                  <a:gd name="connsiteY0" fmla="*/ 0 h 104194"/>
                  <a:gd name="connsiteX1" fmla="*/ 21442 w 21441"/>
                  <a:gd name="connsiteY1" fmla="*/ 0 h 104194"/>
                  <a:gd name="connsiteX2" fmla="*/ 21442 w 21441"/>
                  <a:gd name="connsiteY2" fmla="*/ 104195 h 104194"/>
                  <a:gd name="connsiteX3" fmla="*/ 0 w 21441"/>
                  <a:gd name="connsiteY3" fmla="*/ 104195 h 104194"/>
                </a:gdLst>
                <a:ahLst/>
                <a:cxnLst>
                  <a:cxn ang="0">
                    <a:pos x="connsiteX0" y="connsiteY0"/>
                  </a:cxn>
                  <a:cxn ang="0">
                    <a:pos x="connsiteX1" y="connsiteY1"/>
                  </a:cxn>
                  <a:cxn ang="0">
                    <a:pos x="connsiteX2" y="connsiteY2"/>
                  </a:cxn>
                  <a:cxn ang="0">
                    <a:pos x="connsiteX3" y="connsiteY3"/>
                  </a:cxn>
                </a:cxnLst>
                <a:rect l="l" t="t" r="r" b="b"/>
                <a:pathLst>
                  <a:path w="21441" h="104194">
                    <a:moveTo>
                      <a:pt x="0" y="0"/>
                    </a:moveTo>
                    <a:lnTo>
                      <a:pt x="21442" y="0"/>
                    </a:lnTo>
                    <a:lnTo>
                      <a:pt x="21442" y="104195"/>
                    </a:lnTo>
                    <a:lnTo>
                      <a:pt x="0" y="104195"/>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59" name="Freeform: Shape 358">
                <a:extLst>
                  <a:ext uri="{FF2B5EF4-FFF2-40B4-BE49-F238E27FC236}">
                    <a16:creationId xmlns:a16="http://schemas.microsoft.com/office/drawing/2014/main" id="{93B0FF57-9931-4E72-881D-403894118454}"/>
                  </a:ext>
                </a:extLst>
              </p:cNvPr>
              <p:cNvSpPr/>
              <p:nvPr/>
            </p:nvSpPr>
            <p:spPr>
              <a:xfrm>
                <a:off x="4713390" y="2579709"/>
                <a:ext cx="36000" cy="99941"/>
              </a:xfrm>
              <a:custGeom>
                <a:avLst/>
                <a:gdLst>
                  <a:gd name="connsiteX0" fmla="*/ 0 w 21441"/>
                  <a:gd name="connsiteY0" fmla="*/ 0 h 99941"/>
                  <a:gd name="connsiteX1" fmla="*/ 21442 w 21441"/>
                  <a:gd name="connsiteY1" fmla="*/ 0 h 99941"/>
                  <a:gd name="connsiteX2" fmla="*/ 21442 w 21441"/>
                  <a:gd name="connsiteY2" fmla="*/ 99942 h 99941"/>
                  <a:gd name="connsiteX3" fmla="*/ 0 w 21441"/>
                  <a:gd name="connsiteY3" fmla="*/ 99942 h 99941"/>
                </a:gdLst>
                <a:ahLst/>
                <a:cxnLst>
                  <a:cxn ang="0">
                    <a:pos x="connsiteX0" y="connsiteY0"/>
                  </a:cxn>
                  <a:cxn ang="0">
                    <a:pos x="connsiteX1" y="connsiteY1"/>
                  </a:cxn>
                  <a:cxn ang="0">
                    <a:pos x="connsiteX2" y="connsiteY2"/>
                  </a:cxn>
                  <a:cxn ang="0">
                    <a:pos x="connsiteX3" y="connsiteY3"/>
                  </a:cxn>
                </a:cxnLst>
                <a:rect l="l" t="t" r="r" b="b"/>
                <a:pathLst>
                  <a:path w="21441" h="99941">
                    <a:moveTo>
                      <a:pt x="0" y="0"/>
                    </a:moveTo>
                    <a:lnTo>
                      <a:pt x="21442" y="0"/>
                    </a:lnTo>
                    <a:lnTo>
                      <a:pt x="21442" y="99942"/>
                    </a:lnTo>
                    <a:lnTo>
                      <a:pt x="0" y="99942"/>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60" name="Freeform: Shape 359">
                <a:extLst>
                  <a:ext uri="{FF2B5EF4-FFF2-40B4-BE49-F238E27FC236}">
                    <a16:creationId xmlns:a16="http://schemas.microsoft.com/office/drawing/2014/main" id="{1FEE3C45-E6C8-46B7-9E46-D6DBAAEE8CBD}"/>
                  </a:ext>
                </a:extLst>
              </p:cNvPr>
              <p:cNvSpPr/>
              <p:nvPr/>
            </p:nvSpPr>
            <p:spPr>
              <a:xfrm>
                <a:off x="4655976" y="2579709"/>
                <a:ext cx="36000" cy="81868"/>
              </a:xfrm>
              <a:custGeom>
                <a:avLst/>
                <a:gdLst>
                  <a:gd name="connsiteX0" fmla="*/ 0 w 21441"/>
                  <a:gd name="connsiteY0" fmla="*/ 0 h 81867"/>
                  <a:gd name="connsiteX1" fmla="*/ 21442 w 21441"/>
                  <a:gd name="connsiteY1" fmla="*/ 0 h 81867"/>
                  <a:gd name="connsiteX2" fmla="*/ 21442 w 21441"/>
                  <a:gd name="connsiteY2" fmla="*/ 81867 h 81867"/>
                  <a:gd name="connsiteX3" fmla="*/ 0 w 21441"/>
                  <a:gd name="connsiteY3" fmla="*/ 81867 h 81867"/>
                </a:gdLst>
                <a:ahLst/>
                <a:cxnLst>
                  <a:cxn ang="0">
                    <a:pos x="connsiteX0" y="connsiteY0"/>
                  </a:cxn>
                  <a:cxn ang="0">
                    <a:pos x="connsiteX1" y="connsiteY1"/>
                  </a:cxn>
                  <a:cxn ang="0">
                    <a:pos x="connsiteX2" y="connsiteY2"/>
                  </a:cxn>
                  <a:cxn ang="0">
                    <a:pos x="connsiteX3" y="connsiteY3"/>
                  </a:cxn>
                </a:cxnLst>
                <a:rect l="l" t="t" r="r" b="b"/>
                <a:pathLst>
                  <a:path w="21441" h="81867">
                    <a:moveTo>
                      <a:pt x="0" y="0"/>
                    </a:moveTo>
                    <a:lnTo>
                      <a:pt x="21442" y="0"/>
                    </a:lnTo>
                    <a:lnTo>
                      <a:pt x="21442" y="81867"/>
                    </a:lnTo>
                    <a:lnTo>
                      <a:pt x="0" y="81867"/>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61" name="Freeform: Shape 360">
                <a:extLst>
                  <a:ext uri="{FF2B5EF4-FFF2-40B4-BE49-F238E27FC236}">
                    <a16:creationId xmlns:a16="http://schemas.microsoft.com/office/drawing/2014/main" id="{606F26DA-C431-49B1-BAE9-3B50628C3264}"/>
                  </a:ext>
                </a:extLst>
              </p:cNvPr>
              <p:cNvSpPr/>
              <p:nvPr/>
            </p:nvSpPr>
            <p:spPr>
              <a:xfrm>
                <a:off x="4598385" y="2579709"/>
                <a:ext cx="36000" cy="77613"/>
              </a:xfrm>
              <a:custGeom>
                <a:avLst/>
                <a:gdLst>
                  <a:gd name="connsiteX0" fmla="*/ 0 w 21441"/>
                  <a:gd name="connsiteY0" fmla="*/ 0 h 77614"/>
                  <a:gd name="connsiteX1" fmla="*/ 21442 w 21441"/>
                  <a:gd name="connsiteY1" fmla="*/ 0 h 77614"/>
                  <a:gd name="connsiteX2" fmla="*/ 21442 w 21441"/>
                  <a:gd name="connsiteY2" fmla="*/ 77614 h 77614"/>
                  <a:gd name="connsiteX3" fmla="*/ 0 w 21441"/>
                  <a:gd name="connsiteY3" fmla="*/ 77614 h 77614"/>
                </a:gdLst>
                <a:ahLst/>
                <a:cxnLst>
                  <a:cxn ang="0">
                    <a:pos x="connsiteX0" y="connsiteY0"/>
                  </a:cxn>
                  <a:cxn ang="0">
                    <a:pos x="connsiteX1" y="connsiteY1"/>
                  </a:cxn>
                  <a:cxn ang="0">
                    <a:pos x="connsiteX2" y="connsiteY2"/>
                  </a:cxn>
                  <a:cxn ang="0">
                    <a:pos x="connsiteX3" y="connsiteY3"/>
                  </a:cxn>
                </a:cxnLst>
                <a:rect l="l" t="t" r="r" b="b"/>
                <a:pathLst>
                  <a:path w="21441" h="77614">
                    <a:moveTo>
                      <a:pt x="0" y="0"/>
                    </a:moveTo>
                    <a:lnTo>
                      <a:pt x="21442" y="0"/>
                    </a:lnTo>
                    <a:lnTo>
                      <a:pt x="21442" y="77614"/>
                    </a:lnTo>
                    <a:lnTo>
                      <a:pt x="0" y="77614"/>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62" name="Freeform: Shape 361">
                <a:extLst>
                  <a:ext uri="{FF2B5EF4-FFF2-40B4-BE49-F238E27FC236}">
                    <a16:creationId xmlns:a16="http://schemas.microsoft.com/office/drawing/2014/main" id="{C9614275-061D-439E-B7D9-0A462359A727}"/>
                  </a:ext>
                </a:extLst>
              </p:cNvPr>
              <p:cNvSpPr/>
              <p:nvPr/>
            </p:nvSpPr>
            <p:spPr>
              <a:xfrm>
                <a:off x="4540794" y="2579709"/>
                <a:ext cx="36000" cy="62020"/>
              </a:xfrm>
              <a:custGeom>
                <a:avLst/>
                <a:gdLst>
                  <a:gd name="connsiteX0" fmla="*/ 0 w 21441"/>
                  <a:gd name="connsiteY0" fmla="*/ 0 h 62020"/>
                  <a:gd name="connsiteX1" fmla="*/ 21442 w 21441"/>
                  <a:gd name="connsiteY1" fmla="*/ 0 h 62020"/>
                  <a:gd name="connsiteX2" fmla="*/ 21442 w 21441"/>
                  <a:gd name="connsiteY2" fmla="*/ 62021 h 62020"/>
                  <a:gd name="connsiteX3" fmla="*/ 0 w 21441"/>
                  <a:gd name="connsiteY3" fmla="*/ 62021 h 62020"/>
                </a:gdLst>
                <a:ahLst/>
                <a:cxnLst>
                  <a:cxn ang="0">
                    <a:pos x="connsiteX0" y="connsiteY0"/>
                  </a:cxn>
                  <a:cxn ang="0">
                    <a:pos x="connsiteX1" y="connsiteY1"/>
                  </a:cxn>
                  <a:cxn ang="0">
                    <a:pos x="connsiteX2" y="connsiteY2"/>
                  </a:cxn>
                  <a:cxn ang="0">
                    <a:pos x="connsiteX3" y="connsiteY3"/>
                  </a:cxn>
                </a:cxnLst>
                <a:rect l="l" t="t" r="r" b="b"/>
                <a:pathLst>
                  <a:path w="21441" h="62020">
                    <a:moveTo>
                      <a:pt x="0" y="0"/>
                    </a:moveTo>
                    <a:lnTo>
                      <a:pt x="21442" y="0"/>
                    </a:lnTo>
                    <a:lnTo>
                      <a:pt x="21442" y="62021"/>
                    </a:lnTo>
                    <a:lnTo>
                      <a:pt x="0" y="62021"/>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63" name="Freeform: Shape 362">
                <a:extLst>
                  <a:ext uri="{FF2B5EF4-FFF2-40B4-BE49-F238E27FC236}">
                    <a16:creationId xmlns:a16="http://schemas.microsoft.com/office/drawing/2014/main" id="{9CE4B384-429C-4295-9FF7-439EF6029728}"/>
                  </a:ext>
                </a:extLst>
              </p:cNvPr>
              <p:cNvSpPr/>
              <p:nvPr/>
            </p:nvSpPr>
            <p:spPr>
              <a:xfrm>
                <a:off x="4483380" y="2579709"/>
                <a:ext cx="36000" cy="37212"/>
              </a:xfrm>
              <a:custGeom>
                <a:avLst/>
                <a:gdLst>
                  <a:gd name="connsiteX0" fmla="*/ 0 w 21441"/>
                  <a:gd name="connsiteY0" fmla="*/ 0 h 37212"/>
                  <a:gd name="connsiteX1" fmla="*/ 21442 w 21441"/>
                  <a:gd name="connsiteY1" fmla="*/ 0 h 37212"/>
                  <a:gd name="connsiteX2" fmla="*/ 21442 w 21441"/>
                  <a:gd name="connsiteY2" fmla="*/ 37212 h 37212"/>
                  <a:gd name="connsiteX3" fmla="*/ 0 w 21441"/>
                  <a:gd name="connsiteY3" fmla="*/ 37212 h 37212"/>
                </a:gdLst>
                <a:ahLst/>
                <a:cxnLst>
                  <a:cxn ang="0">
                    <a:pos x="connsiteX0" y="connsiteY0"/>
                  </a:cxn>
                  <a:cxn ang="0">
                    <a:pos x="connsiteX1" y="connsiteY1"/>
                  </a:cxn>
                  <a:cxn ang="0">
                    <a:pos x="connsiteX2" y="connsiteY2"/>
                  </a:cxn>
                  <a:cxn ang="0">
                    <a:pos x="connsiteX3" y="connsiteY3"/>
                  </a:cxn>
                </a:cxnLst>
                <a:rect l="l" t="t" r="r" b="b"/>
                <a:pathLst>
                  <a:path w="21441" h="37212">
                    <a:moveTo>
                      <a:pt x="0" y="0"/>
                    </a:moveTo>
                    <a:lnTo>
                      <a:pt x="21442" y="0"/>
                    </a:lnTo>
                    <a:lnTo>
                      <a:pt x="21442" y="37212"/>
                    </a:lnTo>
                    <a:lnTo>
                      <a:pt x="0" y="37212"/>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64" name="Freeform: Shape 363">
                <a:extLst>
                  <a:ext uri="{FF2B5EF4-FFF2-40B4-BE49-F238E27FC236}">
                    <a16:creationId xmlns:a16="http://schemas.microsoft.com/office/drawing/2014/main" id="{FB40A24A-B48E-4417-BDD5-E1FB50AE2901}"/>
                  </a:ext>
                </a:extLst>
              </p:cNvPr>
              <p:cNvSpPr/>
              <p:nvPr/>
            </p:nvSpPr>
            <p:spPr>
              <a:xfrm>
                <a:off x="4414327" y="2582748"/>
                <a:ext cx="36000" cy="14884"/>
              </a:xfrm>
              <a:custGeom>
                <a:avLst/>
                <a:gdLst>
                  <a:gd name="connsiteX0" fmla="*/ 0 w 21441"/>
                  <a:gd name="connsiteY0" fmla="*/ 0 h 14884"/>
                  <a:gd name="connsiteX1" fmla="*/ 21442 w 21441"/>
                  <a:gd name="connsiteY1" fmla="*/ 0 h 14884"/>
                  <a:gd name="connsiteX2" fmla="*/ 21442 w 21441"/>
                  <a:gd name="connsiteY2" fmla="*/ 14885 h 14884"/>
                  <a:gd name="connsiteX3" fmla="*/ 0 w 21441"/>
                  <a:gd name="connsiteY3" fmla="*/ 14885 h 14884"/>
                </a:gdLst>
                <a:ahLst/>
                <a:cxnLst>
                  <a:cxn ang="0">
                    <a:pos x="connsiteX0" y="connsiteY0"/>
                  </a:cxn>
                  <a:cxn ang="0">
                    <a:pos x="connsiteX1" y="connsiteY1"/>
                  </a:cxn>
                  <a:cxn ang="0">
                    <a:pos x="connsiteX2" y="connsiteY2"/>
                  </a:cxn>
                  <a:cxn ang="0">
                    <a:pos x="connsiteX3" y="connsiteY3"/>
                  </a:cxn>
                </a:cxnLst>
                <a:rect l="l" t="t" r="r" b="b"/>
                <a:pathLst>
                  <a:path w="21441" h="14884">
                    <a:moveTo>
                      <a:pt x="0" y="0"/>
                    </a:moveTo>
                    <a:lnTo>
                      <a:pt x="21442" y="0"/>
                    </a:lnTo>
                    <a:lnTo>
                      <a:pt x="21442" y="14885"/>
                    </a:lnTo>
                    <a:lnTo>
                      <a:pt x="0" y="14885"/>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65" name="Freeform: Shape 364">
                <a:extLst>
                  <a:ext uri="{FF2B5EF4-FFF2-40B4-BE49-F238E27FC236}">
                    <a16:creationId xmlns:a16="http://schemas.microsoft.com/office/drawing/2014/main" id="{C1792C56-BF39-42D8-9F9A-80808AF484C9}"/>
                  </a:ext>
                </a:extLst>
              </p:cNvPr>
              <p:cNvSpPr/>
              <p:nvPr/>
            </p:nvSpPr>
            <p:spPr>
              <a:xfrm>
                <a:off x="4356913" y="2582748"/>
                <a:ext cx="36000" cy="13644"/>
              </a:xfrm>
              <a:custGeom>
                <a:avLst/>
                <a:gdLst>
                  <a:gd name="connsiteX0" fmla="*/ 0 w 21441"/>
                  <a:gd name="connsiteY0" fmla="*/ 0 h 13644"/>
                  <a:gd name="connsiteX1" fmla="*/ 21442 w 21441"/>
                  <a:gd name="connsiteY1" fmla="*/ 0 h 13644"/>
                  <a:gd name="connsiteX2" fmla="*/ 21442 w 21441"/>
                  <a:gd name="connsiteY2" fmla="*/ 13645 h 13644"/>
                  <a:gd name="connsiteX3" fmla="*/ 0 w 21441"/>
                  <a:gd name="connsiteY3" fmla="*/ 13645 h 13644"/>
                </a:gdLst>
                <a:ahLst/>
                <a:cxnLst>
                  <a:cxn ang="0">
                    <a:pos x="connsiteX0" y="connsiteY0"/>
                  </a:cxn>
                  <a:cxn ang="0">
                    <a:pos x="connsiteX1" y="connsiteY1"/>
                  </a:cxn>
                  <a:cxn ang="0">
                    <a:pos x="connsiteX2" y="connsiteY2"/>
                  </a:cxn>
                  <a:cxn ang="0">
                    <a:pos x="connsiteX3" y="connsiteY3"/>
                  </a:cxn>
                </a:cxnLst>
                <a:rect l="l" t="t" r="r" b="b"/>
                <a:pathLst>
                  <a:path w="21441" h="13644">
                    <a:moveTo>
                      <a:pt x="0" y="0"/>
                    </a:moveTo>
                    <a:lnTo>
                      <a:pt x="21442" y="0"/>
                    </a:lnTo>
                    <a:lnTo>
                      <a:pt x="21442" y="13645"/>
                    </a:lnTo>
                    <a:lnTo>
                      <a:pt x="0" y="13645"/>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66" name="Freeform: Shape 365">
                <a:extLst>
                  <a:ext uri="{FF2B5EF4-FFF2-40B4-BE49-F238E27FC236}">
                    <a16:creationId xmlns:a16="http://schemas.microsoft.com/office/drawing/2014/main" id="{C6574336-E0C8-4DE9-A662-B8C661CF22C7}"/>
                  </a:ext>
                </a:extLst>
              </p:cNvPr>
              <p:cNvSpPr/>
              <p:nvPr/>
            </p:nvSpPr>
            <p:spPr>
              <a:xfrm>
                <a:off x="4299322" y="2582748"/>
                <a:ext cx="36000" cy="7089"/>
              </a:xfrm>
              <a:custGeom>
                <a:avLst/>
                <a:gdLst>
                  <a:gd name="connsiteX0" fmla="*/ 0 w 21441"/>
                  <a:gd name="connsiteY0" fmla="*/ 0 h 7088"/>
                  <a:gd name="connsiteX1" fmla="*/ 21442 w 21441"/>
                  <a:gd name="connsiteY1" fmla="*/ 0 h 7088"/>
                  <a:gd name="connsiteX2" fmla="*/ 21442 w 21441"/>
                  <a:gd name="connsiteY2" fmla="*/ 7088 h 7088"/>
                  <a:gd name="connsiteX3" fmla="*/ 0 w 21441"/>
                  <a:gd name="connsiteY3" fmla="*/ 7088 h 7088"/>
                </a:gdLst>
                <a:ahLst/>
                <a:cxnLst>
                  <a:cxn ang="0">
                    <a:pos x="connsiteX0" y="connsiteY0"/>
                  </a:cxn>
                  <a:cxn ang="0">
                    <a:pos x="connsiteX1" y="connsiteY1"/>
                  </a:cxn>
                  <a:cxn ang="0">
                    <a:pos x="connsiteX2" y="connsiteY2"/>
                  </a:cxn>
                  <a:cxn ang="0">
                    <a:pos x="connsiteX3" y="connsiteY3"/>
                  </a:cxn>
                </a:cxnLst>
                <a:rect l="l" t="t" r="r" b="b"/>
                <a:pathLst>
                  <a:path w="21441" h="7088">
                    <a:moveTo>
                      <a:pt x="0" y="0"/>
                    </a:moveTo>
                    <a:lnTo>
                      <a:pt x="21442" y="0"/>
                    </a:lnTo>
                    <a:lnTo>
                      <a:pt x="21442" y="7088"/>
                    </a:lnTo>
                    <a:lnTo>
                      <a:pt x="0" y="7088"/>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67" name="Freeform: Shape 366">
                <a:extLst>
                  <a:ext uri="{FF2B5EF4-FFF2-40B4-BE49-F238E27FC236}">
                    <a16:creationId xmlns:a16="http://schemas.microsoft.com/office/drawing/2014/main" id="{E54D21BA-6AC7-400E-BFCF-4DD09315D380}"/>
                  </a:ext>
                </a:extLst>
              </p:cNvPr>
              <p:cNvSpPr/>
              <p:nvPr/>
            </p:nvSpPr>
            <p:spPr>
              <a:xfrm>
                <a:off x="4253370" y="2581350"/>
                <a:ext cx="36000" cy="2835"/>
              </a:xfrm>
              <a:custGeom>
                <a:avLst/>
                <a:gdLst>
                  <a:gd name="connsiteX0" fmla="*/ 0 w 21441"/>
                  <a:gd name="connsiteY0" fmla="*/ 0 h 2835"/>
                  <a:gd name="connsiteX1" fmla="*/ 21442 w 21441"/>
                  <a:gd name="connsiteY1" fmla="*/ 0 h 2835"/>
                  <a:gd name="connsiteX2" fmla="*/ 21442 w 21441"/>
                  <a:gd name="connsiteY2" fmla="*/ 2835 h 2835"/>
                  <a:gd name="connsiteX3" fmla="*/ 0 w 21441"/>
                  <a:gd name="connsiteY3" fmla="*/ 2835 h 2835"/>
                </a:gdLst>
                <a:ahLst/>
                <a:cxnLst>
                  <a:cxn ang="0">
                    <a:pos x="connsiteX0" y="connsiteY0"/>
                  </a:cxn>
                  <a:cxn ang="0">
                    <a:pos x="connsiteX1" y="connsiteY1"/>
                  </a:cxn>
                  <a:cxn ang="0">
                    <a:pos x="connsiteX2" y="connsiteY2"/>
                  </a:cxn>
                  <a:cxn ang="0">
                    <a:pos x="connsiteX3" y="connsiteY3"/>
                  </a:cxn>
                </a:cxnLst>
                <a:rect l="l" t="t" r="r" b="b"/>
                <a:pathLst>
                  <a:path w="21441" h="2835">
                    <a:moveTo>
                      <a:pt x="0" y="0"/>
                    </a:moveTo>
                    <a:lnTo>
                      <a:pt x="21442" y="0"/>
                    </a:lnTo>
                    <a:lnTo>
                      <a:pt x="21442" y="2835"/>
                    </a:lnTo>
                    <a:lnTo>
                      <a:pt x="0" y="2835"/>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68" name="Freeform: Shape 367">
                <a:extLst>
                  <a:ext uri="{FF2B5EF4-FFF2-40B4-BE49-F238E27FC236}">
                    <a16:creationId xmlns:a16="http://schemas.microsoft.com/office/drawing/2014/main" id="{BE8B0D8C-5BAF-4D74-8E4B-A9B0B1FD3B5B}"/>
                  </a:ext>
                </a:extLst>
              </p:cNvPr>
              <p:cNvSpPr/>
              <p:nvPr/>
            </p:nvSpPr>
            <p:spPr>
              <a:xfrm>
                <a:off x="4195779" y="2557074"/>
                <a:ext cx="36000" cy="24276"/>
              </a:xfrm>
              <a:custGeom>
                <a:avLst/>
                <a:gdLst>
                  <a:gd name="connsiteX0" fmla="*/ 0 w 21441"/>
                  <a:gd name="connsiteY0" fmla="*/ 0 h 24276"/>
                  <a:gd name="connsiteX1" fmla="*/ 21442 w 21441"/>
                  <a:gd name="connsiteY1" fmla="*/ 0 h 24276"/>
                  <a:gd name="connsiteX2" fmla="*/ 21442 w 21441"/>
                  <a:gd name="connsiteY2" fmla="*/ 24277 h 24276"/>
                  <a:gd name="connsiteX3" fmla="*/ 0 w 21441"/>
                  <a:gd name="connsiteY3" fmla="*/ 24277 h 24276"/>
                </a:gdLst>
                <a:ahLst/>
                <a:cxnLst>
                  <a:cxn ang="0">
                    <a:pos x="connsiteX0" y="connsiteY0"/>
                  </a:cxn>
                  <a:cxn ang="0">
                    <a:pos x="connsiteX1" y="connsiteY1"/>
                  </a:cxn>
                  <a:cxn ang="0">
                    <a:pos x="connsiteX2" y="connsiteY2"/>
                  </a:cxn>
                  <a:cxn ang="0">
                    <a:pos x="connsiteX3" y="connsiteY3"/>
                  </a:cxn>
                </a:cxnLst>
                <a:rect l="l" t="t" r="r" b="b"/>
                <a:pathLst>
                  <a:path w="21441" h="24276">
                    <a:moveTo>
                      <a:pt x="0" y="0"/>
                    </a:moveTo>
                    <a:lnTo>
                      <a:pt x="21442" y="0"/>
                    </a:lnTo>
                    <a:lnTo>
                      <a:pt x="21442" y="24277"/>
                    </a:lnTo>
                    <a:lnTo>
                      <a:pt x="0" y="24277"/>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69" name="Freeform: Shape 368">
                <a:extLst>
                  <a:ext uri="{FF2B5EF4-FFF2-40B4-BE49-F238E27FC236}">
                    <a16:creationId xmlns:a16="http://schemas.microsoft.com/office/drawing/2014/main" id="{7352E2F4-995D-4FAD-9A4C-BC4789F92617}"/>
                  </a:ext>
                </a:extLst>
              </p:cNvPr>
              <p:cNvSpPr/>
              <p:nvPr/>
            </p:nvSpPr>
            <p:spPr>
              <a:xfrm>
                <a:off x="4138365" y="2528190"/>
                <a:ext cx="36000" cy="53160"/>
              </a:xfrm>
              <a:custGeom>
                <a:avLst/>
                <a:gdLst>
                  <a:gd name="connsiteX0" fmla="*/ 0 w 21441"/>
                  <a:gd name="connsiteY0" fmla="*/ 0 h 53160"/>
                  <a:gd name="connsiteX1" fmla="*/ 21442 w 21441"/>
                  <a:gd name="connsiteY1" fmla="*/ 0 h 53160"/>
                  <a:gd name="connsiteX2" fmla="*/ 21442 w 21441"/>
                  <a:gd name="connsiteY2" fmla="*/ 53161 h 53160"/>
                  <a:gd name="connsiteX3" fmla="*/ 0 w 21441"/>
                  <a:gd name="connsiteY3" fmla="*/ 53161 h 53160"/>
                </a:gdLst>
                <a:ahLst/>
                <a:cxnLst>
                  <a:cxn ang="0">
                    <a:pos x="connsiteX0" y="connsiteY0"/>
                  </a:cxn>
                  <a:cxn ang="0">
                    <a:pos x="connsiteX1" y="connsiteY1"/>
                  </a:cxn>
                  <a:cxn ang="0">
                    <a:pos x="connsiteX2" y="connsiteY2"/>
                  </a:cxn>
                  <a:cxn ang="0">
                    <a:pos x="connsiteX3" y="connsiteY3"/>
                  </a:cxn>
                </a:cxnLst>
                <a:rect l="l" t="t" r="r" b="b"/>
                <a:pathLst>
                  <a:path w="21441" h="53160">
                    <a:moveTo>
                      <a:pt x="0" y="0"/>
                    </a:moveTo>
                    <a:lnTo>
                      <a:pt x="21442" y="0"/>
                    </a:lnTo>
                    <a:lnTo>
                      <a:pt x="21442" y="53161"/>
                    </a:lnTo>
                    <a:lnTo>
                      <a:pt x="0" y="53161"/>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70" name="Freeform: Shape 369">
                <a:extLst>
                  <a:ext uri="{FF2B5EF4-FFF2-40B4-BE49-F238E27FC236}">
                    <a16:creationId xmlns:a16="http://schemas.microsoft.com/office/drawing/2014/main" id="{0CC19FAF-9681-4FC3-B85C-B850A260771F}"/>
                  </a:ext>
                </a:extLst>
              </p:cNvPr>
              <p:cNvSpPr/>
              <p:nvPr/>
            </p:nvSpPr>
            <p:spPr>
              <a:xfrm>
                <a:off x="4080774" y="2446677"/>
                <a:ext cx="36000" cy="134673"/>
              </a:xfrm>
              <a:custGeom>
                <a:avLst/>
                <a:gdLst>
                  <a:gd name="connsiteX0" fmla="*/ 0 w 21441"/>
                  <a:gd name="connsiteY0" fmla="*/ 0 h 134673"/>
                  <a:gd name="connsiteX1" fmla="*/ 21442 w 21441"/>
                  <a:gd name="connsiteY1" fmla="*/ 0 h 134673"/>
                  <a:gd name="connsiteX2" fmla="*/ 21442 w 21441"/>
                  <a:gd name="connsiteY2" fmla="*/ 134674 h 134673"/>
                  <a:gd name="connsiteX3" fmla="*/ 0 w 21441"/>
                  <a:gd name="connsiteY3" fmla="*/ 134674 h 134673"/>
                </a:gdLst>
                <a:ahLst/>
                <a:cxnLst>
                  <a:cxn ang="0">
                    <a:pos x="connsiteX0" y="connsiteY0"/>
                  </a:cxn>
                  <a:cxn ang="0">
                    <a:pos x="connsiteX1" y="connsiteY1"/>
                  </a:cxn>
                  <a:cxn ang="0">
                    <a:pos x="connsiteX2" y="connsiteY2"/>
                  </a:cxn>
                  <a:cxn ang="0">
                    <a:pos x="connsiteX3" y="connsiteY3"/>
                  </a:cxn>
                </a:cxnLst>
                <a:rect l="l" t="t" r="r" b="b"/>
                <a:pathLst>
                  <a:path w="21441" h="134673">
                    <a:moveTo>
                      <a:pt x="0" y="0"/>
                    </a:moveTo>
                    <a:lnTo>
                      <a:pt x="21442" y="0"/>
                    </a:lnTo>
                    <a:lnTo>
                      <a:pt x="21442" y="134674"/>
                    </a:lnTo>
                    <a:lnTo>
                      <a:pt x="0" y="134674"/>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71" name="Freeform: Shape 370">
                <a:extLst>
                  <a:ext uri="{FF2B5EF4-FFF2-40B4-BE49-F238E27FC236}">
                    <a16:creationId xmlns:a16="http://schemas.microsoft.com/office/drawing/2014/main" id="{2D5C7BFD-1289-4031-A786-FED95982DA79}"/>
                  </a:ext>
                </a:extLst>
              </p:cNvPr>
              <p:cNvSpPr/>
              <p:nvPr/>
            </p:nvSpPr>
            <p:spPr>
              <a:xfrm>
                <a:off x="4023360" y="2423818"/>
                <a:ext cx="36000" cy="157532"/>
              </a:xfrm>
              <a:custGeom>
                <a:avLst/>
                <a:gdLst>
                  <a:gd name="connsiteX0" fmla="*/ 0 w 21441"/>
                  <a:gd name="connsiteY0" fmla="*/ 0 h 157532"/>
                  <a:gd name="connsiteX1" fmla="*/ 21442 w 21441"/>
                  <a:gd name="connsiteY1" fmla="*/ 0 h 157532"/>
                  <a:gd name="connsiteX2" fmla="*/ 21442 w 21441"/>
                  <a:gd name="connsiteY2" fmla="*/ 157533 h 157532"/>
                  <a:gd name="connsiteX3" fmla="*/ 0 w 21441"/>
                  <a:gd name="connsiteY3" fmla="*/ 157533 h 157532"/>
                </a:gdLst>
                <a:ahLst/>
                <a:cxnLst>
                  <a:cxn ang="0">
                    <a:pos x="connsiteX0" y="connsiteY0"/>
                  </a:cxn>
                  <a:cxn ang="0">
                    <a:pos x="connsiteX1" y="connsiteY1"/>
                  </a:cxn>
                  <a:cxn ang="0">
                    <a:pos x="connsiteX2" y="connsiteY2"/>
                  </a:cxn>
                  <a:cxn ang="0">
                    <a:pos x="connsiteX3" y="connsiteY3"/>
                  </a:cxn>
                </a:cxnLst>
                <a:rect l="l" t="t" r="r" b="b"/>
                <a:pathLst>
                  <a:path w="21441" h="157532">
                    <a:moveTo>
                      <a:pt x="0" y="0"/>
                    </a:moveTo>
                    <a:lnTo>
                      <a:pt x="21442" y="0"/>
                    </a:lnTo>
                    <a:lnTo>
                      <a:pt x="21442" y="157533"/>
                    </a:lnTo>
                    <a:lnTo>
                      <a:pt x="0" y="157533"/>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72" name="Freeform: Shape 371">
                <a:extLst>
                  <a:ext uri="{FF2B5EF4-FFF2-40B4-BE49-F238E27FC236}">
                    <a16:creationId xmlns:a16="http://schemas.microsoft.com/office/drawing/2014/main" id="{048A20C5-FF16-4972-9C81-1FF0EB179A18}"/>
                  </a:ext>
                </a:extLst>
              </p:cNvPr>
              <p:cNvSpPr/>
              <p:nvPr/>
            </p:nvSpPr>
            <p:spPr>
              <a:xfrm>
                <a:off x="3965769" y="2259729"/>
                <a:ext cx="36000" cy="321621"/>
              </a:xfrm>
              <a:custGeom>
                <a:avLst/>
                <a:gdLst>
                  <a:gd name="connsiteX0" fmla="*/ 0 w 21441"/>
                  <a:gd name="connsiteY0" fmla="*/ 0 h 321621"/>
                  <a:gd name="connsiteX1" fmla="*/ 21442 w 21441"/>
                  <a:gd name="connsiteY1" fmla="*/ 0 h 321621"/>
                  <a:gd name="connsiteX2" fmla="*/ 21442 w 21441"/>
                  <a:gd name="connsiteY2" fmla="*/ 321622 h 321621"/>
                  <a:gd name="connsiteX3" fmla="*/ 0 w 21441"/>
                  <a:gd name="connsiteY3" fmla="*/ 321622 h 321621"/>
                </a:gdLst>
                <a:ahLst/>
                <a:cxnLst>
                  <a:cxn ang="0">
                    <a:pos x="connsiteX0" y="connsiteY0"/>
                  </a:cxn>
                  <a:cxn ang="0">
                    <a:pos x="connsiteX1" y="connsiteY1"/>
                  </a:cxn>
                  <a:cxn ang="0">
                    <a:pos x="connsiteX2" y="connsiteY2"/>
                  </a:cxn>
                  <a:cxn ang="0">
                    <a:pos x="connsiteX3" y="connsiteY3"/>
                  </a:cxn>
                </a:cxnLst>
                <a:rect l="l" t="t" r="r" b="b"/>
                <a:pathLst>
                  <a:path w="21441" h="321621">
                    <a:moveTo>
                      <a:pt x="0" y="0"/>
                    </a:moveTo>
                    <a:lnTo>
                      <a:pt x="21442" y="0"/>
                    </a:lnTo>
                    <a:lnTo>
                      <a:pt x="21442" y="321622"/>
                    </a:lnTo>
                    <a:lnTo>
                      <a:pt x="0" y="321622"/>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73" name="Freeform: Shape 372">
                <a:extLst>
                  <a:ext uri="{FF2B5EF4-FFF2-40B4-BE49-F238E27FC236}">
                    <a16:creationId xmlns:a16="http://schemas.microsoft.com/office/drawing/2014/main" id="{97D1C60F-5CEA-43B1-BA0F-8CE17CCBBC06}"/>
                  </a:ext>
                </a:extLst>
              </p:cNvPr>
              <p:cNvSpPr/>
              <p:nvPr/>
            </p:nvSpPr>
            <p:spPr>
              <a:xfrm>
                <a:off x="3908355" y="2222339"/>
                <a:ext cx="36000" cy="359011"/>
              </a:xfrm>
              <a:custGeom>
                <a:avLst/>
                <a:gdLst>
                  <a:gd name="connsiteX0" fmla="*/ 0 w 21441"/>
                  <a:gd name="connsiteY0" fmla="*/ 0 h 359011"/>
                  <a:gd name="connsiteX1" fmla="*/ 21442 w 21441"/>
                  <a:gd name="connsiteY1" fmla="*/ 0 h 359011"/>
                  <a:gd name="connsiteX2" fmla="*/ 21442 w 21441"/>
                  <a:gd name="connsiteY2" fmla="*/ 359011 h 359011"/>
                  <a:gd name="connsiteX3" fmla="*/ 0 w 21441"/>
                  <a:gd name="connsiteY3" fmla="*/ 359011 h 359011"/>
                </a:gdLst>
                <a:ahLst/>
                <a:cxnLst>
                  <a:cxn ang="0">
                    <a:pos x="connsiteX0" y="connsiteY0"/>
                  </a:cxn>
                  <a:cxn ang="0">
                    <a:pos x="connsiteX1" y="connsiteY1"/>
                  </a:cxn>
                  <a:cxn ang="0">
                    <a:pos x="connsiteX2" y="connsiteY2"/>
                  </a:cxn>
                  <a:cxn ang="0">
                    <a:pos x="connsiteX3" y="connsiteY3"/>
                  </a:cxn>
                </a:cxnLst>
                <a:rect l="l" t="t" r="r" b="b"/>
                <a:pathLst>
                  <a:path w="21441" h="359011">
                    <a:moveTo>
                      <a:pt x="0" y="0"/>
                    </a:moveTo>
                    <a:lnTo>
                      <a:pt x="21442" y="0"/>
                    </a:lnTo>
                    <a:lnTo>
                      <a:pt x="21442" y="359011"/>
                    </a:lnTo>
                    <a:lnTo>
                      <a:pt x="0" y="359011"/>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36" name="Freeform: Shape 335">
                <a:extLst>
                  <a:ext uri="{FF2B5EF4-FFF2-40B4-BE49-F238E27FC236}">
                    <a16:creationId xmlns:a16="http://schemas.microsoft.com/office/drawing/2014/main" id="{97F96645-4F43-4F17-AC26-60E950DF7FB6}"/>
                  </a:ext>
                </a:extLst>
              </p:cNvPr>
              <p:cNvSpPr/>
              <p:nvPr/>
            </p:nvSpPr>
            <p:spPr>
              <a:xfrm>
                <a:off x="4414627" y="2579203"/>
                <a:ext cx="36000" cy="14884"/>
              </a:xfrm>
              <a:custGeom>
                <a:avLst/>
                <a:gdLst>
                  <a:gd name="connsiteX0" fmla="*/ 0 w 21441"/>
                  <a:gd name="connsiteY0" fmla="*/ 0 h 14884"/>
                  <a:gd name="connsiteX1" fmla="*/ 21442 w 21441"/>
                  <a:gd name="connsiteY1" fmla="*/ 0 h 14884"/>
                  <a:gd name="connsiteX2" fmla="*/ 21442 w 21441"/>
                  <a:gd name="connsiteY2" fmla="*/ 14885 h 14884"/>
                  <a:gd name="connsiteX3" fmla="*/ 0 w 21441"/>
                  <a:gd name="connsiteY3" fmla="*/ 14885 h 14884"/>
                </a:gdLst>
                <a:ahLst/>
                <a:cxnLst>
                  <a:cxn ang="0">
                    <a:pos x="connsiteX0" y="connsiteY0"/>
                  </a:cxn>
                  <a:cxn ang="0">
                    <a:pos x="connsiteX1" y="connsiteY1"/>
                  </a:cxn>
                  <a:cxn ang="0">
                    <a:pos x="connsiteX2" y="connsiteY2"/>
                  </a:cxn>
                  <a:cxn ang="0">
                    <a:pos x="connsiteX3" y="connsiteY3"/>
                  </a:cxn>
                </a:cxnLst>
                <a:rect l="l" t="t" r="r" b="b"/>
                <a:pathLst>
                  <a:path w="21441" h="14884">
                    <a:moveTo>
                      <a:pt x="0" y="0"/>
                    </a:moveTo>
                    <a:lnTo>
                      <a:pt x="21442" y="0"/>
                    </a:lnTo>
                    <a:lnTo>
                      <a:pt x="21442" y="14885"/>
                    </a:lnTo>
                    <a:lnTo>
                      <a:pt x="0" y="14885"/>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37" name="Freeform: Shape 336">
                <a:extLst>
                  <a:ext uri="{FF2B5EF4-FFF2-40B4-BE49-F238E27FC236}">
                    <a16:creationId xmlns:a16="http://schemas.microsoft.com/office/drawing/2014/main" id="{B2D0D657-5652-4256-B86A-175A22EE860A}"/>
                  </a:ext>
                </a:extLst>
              </p:cNvPr>
              <p:cNvSpPr/>
              <p:nvPr/>
            </p:nvSpPr>
            <p:spPr>
              <a:xfrm>
                <a:off x="4357213" y="2579203"/>
                <a:ext cx="36000" cy="13644"/>
              </a:xfrm>
              <a:custGeom>
                <a:avLst/>
                <a:gdLst>
                  <a:gd name="connsiteX0" fmla="*/ 0 w 21441"/>
                  <a:gd name="connsiteY0" fmla="*/ 0 h 13644"/>
                  <a:gd name="connsiteX1" fmla="*/ 21442 w 21441"/>
                  <a:gd name="connsiteY1" fmla="*/ 0 h 13644"/>
                  <a:gd name="connsiteX2" fmla="*/ 21442 w 21441"/>
                  <a:gd name="connsiteY2" fmla="*/ 13645 h 13644"/>
                  <a:gd name="connsiteX3" fmla="*/ 0 w 21441"/>
                  <a:gd name="connsiteY3" fmla="*/ 13645 h 13644"/>
                </a:gdLst>
                <a:ahLst/>
                <a:cxnLst>
                  <a:cxn ang="0">
                    <a:pos x="connsiteX0" y="connsiteY0"/>
                  </a:cxn>
                  <a:cxn ang="0">
                    <a:pos x="connsiteX1" y="connsiteY1"/>
                  </a:cxn>
                  <a:cxn ang="0">
                    <a:pos x="connsiteX2" y="connsiteY2"/>
                  </a:cxn>
                  <a:cxn ang="0">
                    <a:pos x="connsiteX3" y="connsiteY3"/>
                  </a:cxn>
                </a:cxnLst>
                <a:rect l="l" t="t" r="r" b="b"/>
                <a:pathLst>
                  <a:path w="21441" h="13644">
                    <a:moveTo>
                      <a:pt x="0" y="0"/>
                    </a:moveTo>
                    <a:lnTo>
                      <a:pt x="21442" y="0"/>
                    </a:lnTo>
                    <a:lnTo>
                      <a:pt x="21442" y="13645"/>
                    </a:lnTo>
                    <a:lnTo>
                      <a:pt x="0" y="13645"/>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38" name="Freeform: Shape 337">
                <a:extLst>
                  <a:ext uri="{FF2B5EF4-FFF2-40B4-BE49-F238E27FC236}">
                    <a16:creationId xmlns:a16="http://schemas.microsoft.com/office/drawing/2014/main" id="{95D5DC14-7CB4-4825-888A-DAEF80073211}"/>
                  </a:ext>
                </a:extLst>
              </p:cNvPr>
              <p:cNvSpPr/>
              <p:nvPr/>
            </p:nvSpPr>
            <p:spPr>
              <a:xfrm>
                <a:off x="4299622" y="2579203"/>
                <a:ext cx="36000" cy="7089"/>
              </a:xfrm>
              <a:custGeom>
                <a:avLst/>
                <a:gdLst>
                  <a:gd name="connsiteX0" fmla="*/ 0 w 21441"/>
                  <a:gd name="connsiteY0" fmla="*/ 0 h 7088"/>
                  <a:gd name="connsiteX1" fmla="*/ 21442 w 21441"/>
                  <a:gd name="connsiteY1" fmla="*/ 0 h 7088"/>
                  <a:gd name="connsiteX2" fmla="*/ 21442 w 21441"/>
                  <a:gd name="connsiteY2" fmla="*/ 7088 h 7088"/>
                  <a:gd name="connsiteX3" fmla="*/ 0 w 21441"/>
                  <a:gd name="connsiteY3" fmla="*/ 7088 h 7088"/>
                </a:gdLst>
                <a:ahLst/>
                <a:cxnLst>
                  <a:cxn ang="0">
                    <a:pos x="connsiteX0" y="connsiteY0"/>
                  </a:cxn>
                  <a:cxn ang="0">
                    <a:pos x="connsiteX1" y="connsiteY1"/>
                  </a:cxn>
                  <a:cxn ang="0">
                    <a:pos x="connsiteX2" y="connsiteY2"/>
                  </a:cxn>
                  <a:cxn ang="0">
                    <a:pos x="connsiteX3" y="connsiteY3"/>
                  </a:cxn>
                </a:cxnLst>
                <a:rect l="l" t="t" r="r" b="b"/>
                <a:pathLst>
                  <a:path w="21441" h="7088">
                    <a:moveTo>
                      <a:pt x="0" y="0"/>
                    </a:moveTo>
                    <a:lnTo>
                      <a:pt x="21442" y="0"/>
                    </a:lnTo>
                    <a:lnTo>
                      <a:pt x="21442" y="7088"/>
                    </a:lnTo>
                    <a:lnTo>
                      <a:pt x="0" y="7088"/>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39" name="Freeform: Shape 338">
                <a:extLst>
                  <a:ext uri="{FF2B5EF4-FFF2-40B4-BE49-F238E27FC236}">
                    <a16:creationId xmlns:a16="http://schemas.microsoft.com/office/drawing/2014/main" id="{2CA963E3-3088-451E-947B-AD9CEBB9E99C}"/>
                  </a:ext>
                </a:extLst>
              </p:cNvPr>
              <p:cNvSpPr/>
              <p:nvPr/>
            </p:nvSpPr>
            <p:spPr>
              <a:xfrm>
                <a:off x="4253499" y="2579971"/>
                <a:ext cx="36000" cy="2834"/>
              </a:xfrm>
              <a:custGeom>
                <a:avLst/>
                <a:gdLst>
                  <a:gd name="connsiteX0" fmla="*/ 0 w 21441"/>
                  <a:gd name="connsiteY0" fmla="*/ 0 h 2835"/>
                  <a:gd name="connsiteX1" fmla="*/ 21442 w 21441"/>
                  <a:gd name="connsiteY1" fmla="*/ 0 h 2835"/>
                  <a:gd name="connsiteX2" fmla="*/ 21442 w 21441"/>
                  <a:gd name="connsiteY2" fmla="*/ 2835 h 2835"/>
                  <a:gd name="connsiteX3" fmla="*/ 0 w 21441"/>
                  <a:gd name="connsiteY3" fmla="*/ 2835 h 2835"/>
                </a:gdLst>
                <a:ahLst/>
                <a:cxnLst>
                  <a:cxn ang="0">
                    <a:pos x="connsiteX0" y="connsiteY0"/>
                  </a:cxn>
                  <a:cxn ang="0">
                    <a:pos x="connsiteX1" y="connsiteY1"/>
                  </a:cxn>
                  <a:cxn ang="0">
                    <a:pos x="connsiteX2" y="connsiteY2"/>
                  </a:cxn>
                  <a:cxn ang="0">
                    <a:pos x="connsiteX3" y="connsiteY3"/>
                  </a:cxn>
                </a:cxnLst>
                <a:rect l="l" t="t" r="r" b="b"/>
                <a:pathLst>
                  <a:path w="21441" h="2835">
                    <a:moveTo>
                      <a:pt x="0" y="0"/>
                    </a:moveTo>
                    <a:lnTo>
                      <a:pt x="21442" y="0"/>
                    </a:lnTo>
                    <a:lnTo>
                      <a:pt x="21442" y="2835"/>
                    </a:lnTo>
                    <a:lnTo>
                      <a:pt x="0" y="2835"/>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grpSp>
          <p:nvGrpSpPr>
            <p:cNvPr id="1062" name="Group 1061">
              <a:extLst>
                <a:ext uri="{FF2B5EF4-FFF2-40B4-BE49-F238E27FC236}">
                  <a16:creationId xmlns:a16="http://schemas.microsoft.com/office/drawing/2014/main" id="{0EACCC3B-F432-486B-8F7F-B484E6EE3993}"/>
                </a:ext>
              </a:extLst>
            </p:cNvPr>
            <p:cNvGrpSpPr/>
            <p:nvPr/>
          </p:nvGrpSpPr>
          <p:grpSpPr>
            <a:xfrm>
              <a:off x="3773562" y="3505882"/>
              <a:ext cx="1466512" cy="919985"/>
              <a:chOff x="4009362" y="3430418"/>
              <a:chExt cx="1526635" cy="957702"/>
            </a:xfrm>
          </p:grpSpPr>
          <p:sp>
            <p:nvSpPr>
              <p:cNvPr id="512" name="Freeform: Shape 511">
                <a:extLst>
                  <a:ext uri="{FF2B5EF4-FFF2-40B4-BE49-F238E27FC236}">
                    <a16:creationId xmlns:a16="http://schemas.microsoft.com/office/drawing/2014/main" id="{2CE9FBFC-7C25-4C6B-9AA9-C182F75DDED7}"/>
                  </a:ext>
                </a:extLst>
              </p:cNvPr>
              <p:cNvSpPr/>
              <p:nvPr/>
            </p:nvSpPr>
            <p:spPr>
              <a:xfrm>
                <a:off x="5499997" y="4096520"/>
                <a:ext cx="36000" cy="291600"/>
              </a:xfrm>
              <a:custGeom>
                <a:avLst/>
                <a:gdLst>
                  <a:gd name="connsiteX0" fmla="*/ 0 w 42528"/>
                  <a:gd name="connsiteY0" fmla="*/ 0 h 345544"/>
                  <a:gd name="connsiteX1" fmla="*/ 42529 w 42528"/>
                  <a:gd name="connsiteY1" fmla="*/ 0 h 345544"/>
                  <a:gd name="connsiteX2" fmla="*/ 42529 w 42528"/>
                  <a:gd name="connsiteY2" fmla="*/ 345544 h 345544"/>
                  <a:gd name="connsiteX3" fmla="*/ 0 w 42528"/>
                  <a:gd name="connsiteY3" fmla="*/ 345544 h 345544"/>
                </a:gdLst>
                <a:ahLst/>
                <a:cxnLst>
                  <a:cxn ang="0">
                    <a:pos x="connsiteX0" y="connsiteY0"/>
                  </a:cxn>
                  <a:cxn ang="0">
                    <a:pos x="connsiteX1" y="connsiteY1"/>
                  </a:cxn>
                  <a:cxn ang="0">
                    <a:pos x="connsiteX2" y="connsiteY2"/>
                  </a:cxn>
                  <a:cxn ang="0">
                    <a:pos x="connsiteX3" y="connsiteY3"/>
                  </a:cxn>
                </a:cxnLst>
                <a:rect l="l" t="t" r="r" b="b"/>
                <a:pathLst>
                  <a:path w="42528" h="345544">
                    <a:moveTo>
                      <a:pt x="0" y="0"/>
                    </a:moveTo>
                    <a:lnTo>
                      <a:pt x="42529" y="0"/>
                    </a:lnTo>
                    <a:lnTo>
                      <a:pt x="42529" y="345544"/>
                    </a:lnTo>
                    <a:lnTo>
                      <a:pt x="0" y="345544"/>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13" name="Freeform: Shape 512">
                <a:extLst>
                  <a:ext uri="{FF2B5EF4-FFF2-40B4-BE49-F238E27FC236}">
                    <a16:creationId xmlns:a16="http://schemas.microsoft.com/office/drawing/2014/main" id="{90C800A1-27C4-44F0-8376-3137291C018C}"/>
                  </a:ext>
                </a:extLst>
              </p:cNvPr>
              <p:cNvSpPr/>
              <p:nvPr/>
            </p:nvSpPr>
            <p:spPr>
              <a:xfrm>
                <a:off x="5334489" y="4096519"/>
                <a:ext cx="36000" cy="216000"/>
              </a:xfrm>
              <a:custGeom>
                <a:avLst/>
                <a:gdLst>
                  <a:gd name="connsiteX0" fmla="*/ 0 w 42528"/>
                  <a:gd name="connsiteY0" fmla="*/ 0 h 210693"/>
                  <a:gd name="connsiteX1" fmla="*/ 42529 w 42528"/>
                  <a:gd name="connsiteY1" fmla="*/ 0 h 210693"/>
                  <a:gd name="connsiteX2" fmla="*/ 42529 w 42528"/>
                  <a:gd name="connsiteY2" fmla="*/ 210693 h 210693"/>
                  <a:gd name="connsiteX3" fmla="*/ 0 w 42528"/>
                  <a:gd name="connsiteY3" fmla="*/ 210693 h 210693"/>
                </a:gdLst>
                <a:ahLst/>
                <a:cxnLst>
                  <a:cxn ang="0">
                    <a:pos x="connsiteX0" y="connsiteY0"/>
                  </a:cxn>
                  <a:cxn ang="0">
                    <a:pos x="connsiteX1" y="connsiteY1"/>
                  </a:cxn>
                  <a:cxn ang="0">
                    <a:pos x="connsiteX2" y="connsiteY2"/>
                  </a:cxn>
                  <a:cxn ang="0">
                    <a:pos x="connsiteX3" y="connsiteY3"/>
                  </a:cxn>
                </a:cxnLst>
                <a:rect l="l" t="t" r="r" b="b"/>
                <a:pathLst>
                  <a:path w="42528" h="210693">
                    <a:moveTo>
                      <a:pt x="0" y="0"/>
                    </a:moveTo>
                    <a:lnTo>
                      <a:pt x="42529" y="0"/>
                    </a:lnTo>
                    <a:lnTo>
                      <a:pt x="42529" y="210693"/>
                    </a:lnTo>
                    <a:lnTo>
                      <a:pt x="0" y="210693"/>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14" name="Freeform: Shape 513">
                <a:extLst>
                  <a:ext uri="{FF2B5EF4-FFF2-40B4-BE49-F238E27FC236}">
                    <a16:creationId xmlns:a16="http://schemas.microsoft.com/office/drawing/2014/main" id="{8924416D-0FA9-438F-9776-BA3DB75EB02A}"/>
                  </a:ext>
                </a:extLst>
              </p:cNvPr>
              <p:cNvSpPr/>
              <p:nvPr/>
            </p:nvSpPr>
            <p:spPr>
              <a:xfrm>
                <a:off x="5168804" y="4096520"/>
                <a:ext cx="36000" cy="145482"/>
              </a:xfrm>
              <a:custGeom>
                <a:avLst/>
                <a:gdLst>
                  <a:gd name="connsiteX0" fmla="*/ 0 w 42528"/>
                  <a:gd name="connsiteY0" fmla="*/ 0 h 145482"/>
                  <a:gd name="connsiteX1" fmla="*/ 42529 w 42528"/>
                  <a:gd name="connsiteY1" fmla="*/ 0 h 145482"/>
                  <a:gd name="connsiteX2" fmla="*/ 42529 w 42528"/>
                  <a:gd name="connsiteY2" fmla="*/ 145483 h 145482"/>
                  <a:gd name="connsiteX3" fmla="*/ 0 w 42528"/>
                  <a:gd name="connsiteY3" fmla="*/ 145483 h 145482"/>
                </a:gdLst>
                <a:ahLst/>
                <a:cxnLst>
                  <a:cxn ang="0">
                    <a:pos x="connsiteX0" y="connsiteY0"/>
                  </a:cxn>
                  <a:cxn ang="0">
                    <a:pos x="connsiteX1" y="connsiteY1"/>
                  </a:cxn>
                  <a:cxn ang="0">
                    <a:pos x="connsiteX2" y="connsiteY2"/>
                  </a:cxn>
                  <a:cxn ang="0">
                    <a:pos x="connsiteX3" y="connsiteY3"/>
                  </a:cxn>
                </a:cxnLst>
                <a:rect l="l" t="t" r="r" b="b"/>
                <a:pathLst>
                  <a:path w="42528" h="145482">
                    <a:moveTo>
                      <a:pt x="0" y="0"/>
                    </a:moveTo>
                    <a:lnTo>
                      <a:pt x="42529" y="0"/>
                    </a:lnTo>
                    <a:lnTo>
                      <a:pt x="42529" y="145483"/>
                    </a:lnTo>
                    <a:lnTo>
                      <a:pt x="0" y="145483"/>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15" name="Freeform: Shape 514">
                <a:extLst>
                  <a:ext uri="{FF2B5EF4-FFF2-40B4-BE49-F238E27FC236}">
                    <a16:creationId xmlns:a16="http://schemas.microsoft.com/office/drawing/2014/main" id="{5A68FD3B-1660-4D51-A000-B5F43DC7FDF0}"/>
                  </a:ext>
                </a:extLst>
              </p:cNvPr>
              <p:cNvSpPr/>
              <p:nvPr/>
            </p:nvSpPr>
            <p:spPr>
              <a:xfrm>
                <a:off x="5003118" y="4096520"/>
                <a:ext cx="36000" cy="19846"/>
              </a:xfrm>
              <a:custGeom>
                <a:avLst/>
                <a:gdLst>
                  <a:gd name="connsiteX0" fmla="*/ 0 w 42528"/>
                  <a:gd name="connsiteY0" fmla="*/ 0 h 19846"/>
                  <a:gd name="connsiteX1" fmla="*/ 42529 w 42528"/>
                  <a:gd name="connsiteY1" fmla="*/ 0 h 19846"/>
                  <a:gd name="connsiteX2" fmla="*/ 42529 w 42528"/>
                  <a:gd name="connsiteY2" fmla="*/ 19847 h 19846"/>
                  <a:gd name="connsiteX3" fmla="*/ 0 w 42528"/>
                  <a:gd name="connsiteY3" fmla="*/ 19847 h 19846"/>
                </a:gdLst>
                <a:ahLst/>
                <a:cxnLst>
                  <a:cxn ang="0">
                    <a:pos x="connsiteX0" y="connsiteY0"/>
                  </a:cxn>
                  <a:cxn ang="0">
                    <a:pos x="connsiteX1" y="connsiteY1"/>
                  </a:cxn>
                  <a:cxn ang="0">
                    <a:pos x="connsiteX2" y="connsiteY2"/>
                  </a:cxn>
                  <a:cxn ang="0">
                    <a:pos x="connsiteX3" y="connsiteY3"/>
                  </a:cxn>
                </a:cxnLst>
                <a:rect l="l" t="t" r="r" b="b"/>
                <a:pathLst>
                  <a:path w="42528" h="19846">
                    <a:moveTo>
                      <a:pt x="0" y="0"/>
                    </a:moveTo>
                    <a:lnTo>
                      <a:pt x="42529" y="0"/>
                    </a:lnTo>
                    <a:lnTo>
                      <a:pt x="42529" y="19847"/>
                    </a:lnTo>
                    <a:lnTo>
                      <a:pt x="0" y="19847"/>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16" name="Freeform: Shape 515">
                <a:extLst>
                  <a:ext uri="{FF2B5EF4-FFF2-40B4-BE49-F238E27FC236}">
                    <a16:creationId xmlns:a16="http://schemas.microsoft.com/office/drawing/2014/main" id="{EEF22A19-4FAF-478B-B41D-58BB47EF1717}"/>
                  </a:ext>
                </a:extLst>
              </p:cNvPr>
              <p:cNvSpPr/>
              <p:nvPr/>
            </p:nvSpPr>
            <p:spPr>
              <a:xfrm>
                <a:off x="4837433" y="4057890"/>
                <a:ext cx="36000" cy="38807"/>
              </a:xfrm>
              <a:custGeom>
                <a:avLst/>
                <a:gdLst>
                  <a:gd name="connsiteX0" fmla="*/ 0 w 42528"/>
                  <a:gd name="connsiteY0" fmla="*/ 0 h 38807"/>
                  <a:gd name="connsiteX1" fmla="*/ 42529 w 42528"/>
                  <a:gd name="connsiteY1" fmla="*/ 0 h 38807"/>
                  <a:gd name="connsiteX2" fmla="*/ 42529 w 42528"/>
                  <a:gd name="connsiteY2" fmla="*/ 38807 h 38807"/>
                  <a:gd name="connsiteX3" fmla="*/ 0 w 42528"/>
                  <a:gd name="connsiteY3" fmla="*/ 38807 h 38807"/>
                </a:gdLst>
                <a:ahLst/>
                <a:cxnLst>
                  <a:cxn ang="0">
                    <a:pos x="connsiteX0" y="connsiteY0"/>
                  </a:cxn>
                  <a:cxn ang="0">
                    <a:pos x="connsiteX1" y="connsiteY1"/>
                  </a:cxn>
                  <a:cxn ang="0">
                    <a:pos x="connsiteX2" y="connsiteY2"/>
                  </a:cxn>
                  <a:cxn ang="0">
                    <a:pos x="connsiteX3" y="connsiteY3"/>
                  </a:cxn>
                </a:cxnLst>
                <a:rect l="l" t="t" r="r" b="b"/>
                <a:pathLst>
                  <a:path w="42528" h="38807">
                    <a:moveTo>
                      <a:pt x="0" y="0"/>
                    </a:moveTo>
                    <a:lnTo>
                      <a:pt x="42529" y="0"/>
                    </a:lnTo>
                    <a:lnTo>
                      <a:pt x="42529" y="38807"/>
                    </a:lnTo>
                    <a:lnTo>
                      <a:pt x="0" y="38807"/>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17" name="Freeform: Shape 516">
                <a:extLst>
                  <a:ext uri="{FF2B5EF4-FFF2-40B4-BE49-F238E27FC236}">
                    <a16:creationId xmlns:a16="http://schemas.microsoft.com/office/drawing/2014/main" id="{10978168-B50A-46CF-A6B1-EA6172B362D6}"/>
                  </a:ext>
                </a:extLst>
              </p:cNvPr>
              <p:cNvSpPr/>
              <p:nvPr/>
            </p:nvSpPr>
            <p:spPr>
              <a:xfrm>
                <a:off x="4671925" y="4048144"/>
                <a:ext cx="36000" cy="48376"/>
              </a:xfrm>
              <a:custGeom>
                <a:avLst/>
                <a:gdLst>
                  <a:gd name="connsiteX0" fmla="*/ 0 w 42528"/>
                  <a:gd name="connsiteY0" fmla="*/ 0 h 48376"/>
                  <a:gd name="connsiteX1" fmla="*/ 42529 w 42528"/>
                  <a:gd name="connsiteY1" fmla="*/ 0 h 48376"/>
                  <a:gd name="connsiteX2" fmla="*/ 42529 w 42528"/>
                  <a:gd name="connsiteY2" fmla="*/ 48376 h 48376"/>
                  <a:gd name="connsiteX3" fmla="*/ 0 w 42528"/>
                  <a:gd name="connsiteY3" fmla="*/ 48376 h 48376"/>
                </a:gdLst>
                <a:ahLst/>
                <a:cxnLst>
                  <a:cxn ang="0">
                    <a:pos x="connsiteX0" y="connsiteY0"/>
                  </a:cxn>
                  <a:cxn ang="0">
                    <a:pos x="connsiteX1" y="connsiteY1"/>
                  </a:cxn>
                  <a:cxn ang="0">
                    <a:pos x="connsiteX2" y="connsiteY2"/>
                  </a:cxn>
                  <a:cxn ang="0">
                    <a:pos x="connsiteX3" y="connsiteY3"/>
                  </a:cxn>
                </a:cxnLst>
                <a:rect l="l" t="t" r="r" b="b"/>
                <a:pathLst>
                  <a:path w="42528" h="48376">
                    <a:moveTo>
                      <a:pt x="0" y="0"/>
                    </a:moveTo>
                    <a:lnTo>
                      <a:pt x="42529" y="0"/>
                    </a:lnTo>
                    <a:lnTo>
                      <a:pt x="42529" y="48376"/>
                    </a:lnTo>
                    <a:lnTo>
                      <a:pt x="0" y="48376"/>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18" name="Freeform: Shape 517">
                <a:extLst>
                  <a:ext uri="{FF2B5EF4-FFF2-40B4-BE49-F238E27FC236}">
                    <a16:creationId xmlns:a16="http://schemas.microsoft.com/office/drawing/2014/main" id="{89269B5A-026C-4713-A958-B446364531F0}"/>
                  </a:ext>
                </a:extLst>
              </p:cNvPr>
              <p:cNvSpPr/>
              <p:nvPr/>
            </p:nvSpPr>
            <p:spPr>
              <a:xfrm>
                <a:off x="4506240" y="4028298"/>
                <a:ext cx="36000" cy="68400"/>
              </a:xfrm>
              <a:custGeom>
                <a:avLst/>
                <a:gdLst>
                  <a:gd name="connsiteX0" fmla="*/ 0 w 42528"/>
                  <a:gd name="connsiteY0" fmla="*/ 0 h 68400"/>
                  <a:gd name="connsiteX1" fmla="*/ 42529 w 42528"/>
                  <a:gd name="connsiteY1" fmla="*/ 0 h 68400"/>
                  <a:gd name="connsiteX2" fmla="*/ 42529 w 42528"/>
                  <a:gd name="connsiteY2" fmla="*/ 68400 h 68400"/>
                  <a:gd name="connsiteX3" fmla="*/ 0 w 42528"/>
                  <a:gd name="connsiteY3" fmla="*/ 68400 h 68400"/>
                </a:gdLst>
                <a:ahLst/>
                <a:cxnLst>
                  <a:cxn ang="0">
                    <a:pos x="connsiteX0" y="connsiteY0"/>
                  </a:cxn>
                  <a:cxn ang="0">
                    <a:pos x="connsiteX1" y="connsiteY1"/>
                  </a:cxn>
                  <a:cxn ang="0">
                    <a:pos x="connsiteX2" y="connsiteY2"/>
                  </a:cxn>
                  <a:cxn ang="0">
                    <a:pos x="connsiteX3" y="connsiteY3"/>
                  </a:cxn>
                </a:cxnLst>
                <a:rect l="l" t="t" r="r" b="b"/>
                <a:pathLst>
                  <a:path w="42528" h="68400">
                    <a:moveTo>
                      <a:pt x="0" y="0"/>
                    </a:moveTo>
                    <a:lnTo>
                      <a:pt x="42529" y="0"/>
                    </a:lnTo>
                    <a:lnTo>
                      <a:pt x="42529" y="68400"/>
                    </a:lnTo>
                    <a:lnTo>
                      <a:pt x="0" y="68400"/>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19" name="Freeform: Shape 518">
                <a:extLst>
                  <a:ext uri="{FF2B5EF4-FFF2-40B4-BE49-F238E27FC236}">
                    <a16:creationId xmlns:a16="http://schemas.microsoft.com/office/drawing/2014/main" id="{183B10CF-691E-48C8-82D4-6A5FC81C9B61}"/>
                  </a:ext>
                </a:extLst>
              </p:cNvPr>
              <p:cNvSpPr/>
              <p:nvPr/>
            </p:nvSpPr>
            <p:spPr>
              <a:xfrm>
                <a:off x="4340555" y="3927470"/>
                <a:ext cx="36000" cy="169050"/>
              </a:xfrm>
              <a:custGeom>
                <a:avLst/>
                <a:gdLst>
                  <a:gd name="connsiteX0" fmla="*/ 0 w 42528"/>
                  <a:gd name="connsiteY0" fmla="*/ 0 h 169050"/>
                  <a:gd name="connsiteX1" fmla="*/ 42529 w 42528"/>
                  <a:gd name="connsiteY1" fmla="*/ 0 h 169050"/>
                  <a:gd name="connsiteX2" fmla="*/ 42529 w 42528"/>
                  <a:gd name="connsiteY2" fmla="*/ 169051 h 169050"/>
                  <a:gd name="connsiteX3" fmla="*/ 0 w 42528"/>
                  <a:gd name="connsiteY3" fmla="*/ 169051 h 169050"/>
                </a:gdLst>
                <a:ahLst/>
                <a:cxnLst>
                  <a:cxn ang="0">
                    <a:pos x="connsiteX0" y="connsiteY0"/>
                  </a:cxn>
                  <a:cxn ang="0">
                    <a:pos x="connsiteX1" y="connsiteY1"/>
                  </a:cxn>
                  <a:cxn ang="0">
                    <a:pos x="connsiteX2" y="connsiteY2"/>
                  </a:cxn>
                  <a:cxn ang="0">
                    <a:pos x="connsiteX3" y="connsiteY3"/>
                  </a:cxn>
                </a:cxnLst>
                <a:rect l="l" t="t" r="r" b="b"/>
                <a:pathLst>
                  <a:path w="42528" h="169050">
                    <a:moveTo>
                      <a:pt x="0" y="0"/>
                    </a:moveTo>
                    <a:lnTo>
                      <a:pt x="42529" y="0"/>
                    </a:lnTo>
                    <a:lnTo>
                      <a:pt x="42529" y="169051"/>
                    </a:lnTo>
                    <a:lnTo>
                      <a:pt x="0" y="169051"/>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20" name="Freeform: Shape 519">
                <a:extLst>
                  <a:ext uri="{FF2B5EF4-FFF2-40B4-BE49-F238E27FC236}">
                    <a16:creationId xmlns:a16="http://schemas.microsoft.com/office/drawing/2014/main" id="{FD95B517-2381-4D69-8433-FFD4AC619204}"/>
                  </a:ext>
                </a:extLst>
              </p:cNvPr>
              <p:cNvSpPr/>
              <p:nvPr/>
            </p:nvSpPr>
            <p:spPr>
              <a:xfrm>
                <a:off x="4174870" y="3909395"/>
                <a:ext cx="36000" cy="187125"/>
              </a:xfrm>
              <a:custGeom>
                <a:avLst/>
                <a:gdLst>
                  <a:gd name="connsiteX0" fmla="*/ 0 w 42528"/>
                  <a:gd name="connsiteY0" fmla="*/ 0 h 187125"/>
                  <a:gd name="connsiteX1" fmla="*/ 42529 w 42528"/>
                  <a:gd name="connsiteY1" fmla="*/ 0 h 187125"/>
                  <a:gd name="connsiteX2" fmla="*/ 42529 w 42528"/>
                  <a:gd name="connsiteY2" fmla="*/ 187125 h 187125"/>
                  <a:gd name="connsiteX3" fmla="*/ 0 w 42528"/>
                  <a:gd name="connsiteY3" fmla="*/ 187125 h 187125"/>
                </a:gdLst>
                <a:ahLst/>
                <a:cxnLst>
                  <a:cxn ang="0">
                    <a:pos x="connsiteX0" y="connsiteY0"/>
                  </a:cxn>
                  <a:cxn ang="0">
                    <a:pos x="connsiteX1" y="connsiteY1"/>
                  </a:cxn>
                  <a:cxn ang="0">
                    <a:pos x="connsiteX2" y="connsiteY2"/>
                  </a:cxn>
                  <a:cxn ang="0">
                    <a:pos x="connsiteX3" y="connsiteY3"/>
                  </a:cxn>
                </a:cxnLst>
                <a:rect l="l" t="t" r="r" b="b"/>
                <a:pathLst>
                  <a:path w="42528" h="187125">
                    <a:moveTo>
                      <a:pt x="0" y="0"/>
                    </a:moveTo>
                    <a:lnTo>
                      <a:pt x="42529" y="0"/>
                    </a:lnTo>
                    <a:lnTo>
                      <a:pt x="42529" y="187125"/>
                    </a:lnTo>
                    <a:lnTo>
                      <a:pt x="0" y="187125"/>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21" name="Freeform: Shape 520">
                <a:extLst>
                  <a:ext uri="{FF2B5EF4-FFF2-40B4-BE49-F238E27FC236}">
                    <a16:creationId xmlns:a16="http://schemas.microsoft.com/office/drawing/2014/main" id="{F38778C8-A555-4DAA-831C-5841CF2CFB1B}"/>
                  </a:ext>
                </a:extLst>
              </p:cNvPr>
              <p:cNvSpPr/>
              <p:nvPr/>
            </p:nvSpPr>
            <p:spPr>
              <a:xfrm>
                <a:off x="4009362" y="3430418"/>
                <a:ext cx="36000" cy="666102"/>
              </a:xfrm>
              <a:custGeom>
                <a:avLst/>
                <a:gdLst>
                  <a:gd name="connsiteX0" fmla="*/ 0 w 42528"/>
                  <a:gd name="connsiteY0" fmla="*/ 0 h 666102"/>
                  <a:gd name="connsiteX1" fmla="*/ 42529 w 42528"/>
                  <a:gd name="connsiteY1" fmla="*/ 0 h 666102"/>
                  <a:gd name="connsiteX2" fmla="*/ 42529 w 42528"/>
                  <a:gd name="connsiteY2" fmla="*/ 666103 h 666102"/>
                  <a:gd name="connsiteX3" fmla="*/ 0 w 42528"/>
                  <a:gd name="connsiteY3" fmla="*/ 666103 h 666102"/>
                </a:gdLst>
                <a:ahLst/>
                <a:cxnLst>
                  <a:cxn ang="0">
                    <a:pos x="connsiteX0" y="connsiteY0"/>
                  </a:cxn>
                  <a:cxn ang="0">
                    <a:pos x="connsiteX1" y="connsiteY1"/>
                  </a:cxn>
                  <a:cxn ang="0">
                    <a:pos x="connsiteX2" y="connsiteY2"/>
                  </a:cxn>
                  <a:cxn ang="0">
                    <a:pos x="connsiteX3" y="connsiteY3"/>
                  </a:cxn>
                </a:cxnLst>
                <a:rect l="l" t="t" r="r" b="b"/>
                <a:pathLst>
                  <a:path w="42528" h="666102">
                    <a:moveTo>
                      <a:pt x="0" y="0"/>
                    </a:moveTo>
                    <a:lnTo>
                      <a:pt x="42529" y="0"/>
                    </a:lnTo>
                    <a:lnTo>
                      <a:pt x="42529" y="666103"/>
                    </a:lnTo>
                    <a:lnTo>
                      <a:pt x="0" y="666103"/>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sp>
          <p:nvSpPr>
            <p:cNvPr id="977" name="TextBox 976">
              <a:extLst>
                <a:ext uri="{FF2B5EF4-FFF2-40B4-BE49-F238E27FC236}">
                  <a16:creationId xmlns:a16="http://schemas.microsoft.com/office/drawing/2014/main" id="{F86A1A60-F8F4-4C9F-ADA0-4626688F6DD6}"/>
                </a:ext>
              </a:extLst>
            </p:cNvPr>
            <p:cNvSpPr txBox="1"/>
            <p:nvPr/>
          </p:nvSpPr>
          <p:spPr>
            <a:xfrm flipH="1">
              <a:off x="3602148" y="2068830"/>
              <a:ext cx="1642046" cy="237055"/>
            </a:xfrm>
            <a:prstGeom prst="rect">
              <a:avLst/>
            </a:prstGeom>
            <a:noFill/>
          </p:spPr>
          <p:txBody>
            <a:bodyPr wrap="square" rtlCol="0">
              <a:spAutoFit/>
            </a:bodyPr>
            <a:lstStyle/>
            <a:p>
              <a:pPr marL="0" marR="0" lvl="0" indent="0" algn="ctr" defTabSz="533069" rtl="0" eaLnBrk="1" fontAlgn="auto" latinLnBrk="0" hangingPunct="1">
                <a:lnSpc>
                  <a:spcPct val="100000"/>
                </a:lnSpc>
                <a:spcBef>
                  <a:spcPts val="0"/>
                </a:spcBef>
                <a:spcAft>
                  <a:spcPts val="0"/>
                </a:spcAft>
                <a:buClrTx/>
                <a:buSzTx/>
                <a:buFontTx/>
                <a:buNone/>
                <a:tabLst/>
                <a:defRPr/>
              </a:pPr>
              <a:r>
                <a:rPr kumimoji="0" lang="en-GB" sz="1067" b="1" i="1" u="none" strike="noStrike" kern="1200" cap="none" spc="0" normalizeH="0" baseline="0" noProof="0" dirty="0">
                  <a:ln>
                    <a:noFill/>
                  </a:ln>
                  <a:solidFill>
                    <a:srgbClr val="000000"/>
                  </a:solidFill>
                  <a:effectLst/>
                  <a:uLnTx/>
                  <a:uFillTx/>
                  <a:latin typeface="Arial"/>
                  <a:ea typeface="MS PGothic" charset="0"/>
                  <a:cs typeface="+mn-cs"/>
                </a:rPr>
                <a:t>ATM </a:t>
              </a:r>
              <a:endParaRPr kumimoji="0" lang="en-GB" sz="1067" b="1" i="0" u="none" strike="noStrike" kern="1200" cap="none" spc="0" normalizeH="0" baseline="0" noProof="0" dirty="0">
                <a:ln>
                  <a:noFill/>
                </a:ln>
                <a:solidFill>
                  <a:srgbClr val="000000"/>
                </a:solidFill>
                <a:effectLst/>
                <a:highlight>
                  <a:srgbClr val="FFFF00"/>
                </a:highlight>
                <a:uLnTx/>
                <a:uFillTx/>
                <a:latin typeface="Arial"/>
                <a:ea typeface="MS PGothic" charset="0"/>
                <a:cs typeface="+mn-cs"/>
              </a:endParaRPr>
            </a:p>
          </p:txBody>
        </p:sp>
        <p:grpSp>
          <p:nvGrpSpPr>
            <p:cNvPr id="561" name="Group 560">
              <a:extLst>
                <a:ext uri="{FF2B5EF4-FFF2-40B4-BE49-F238E27FC236}">
                  <a16:creationId xmlns:a16="http://schemas.microsoft.com/office/drawing/2014/main" id="{208BDA29-33BF-4FE9-8B9C-772F5B896B85}"/>
                </a:ext>
              </a:extLst>
            </p:cNvPr>
            <p:cNvGrpSpPr/>
            <p:nvPr/>
          </p:nvGrpSpPr>
          <p:grpSpPr>
            <a:xfrm>
              <a:off x="3266868" y="3450914"/>
              <a:ext cx="1999977" cy="1390586"/>
              <a:chOff x="1046343" y="2057443"/>
              <a:chExt cx="1999977" cy="1390586"/>
            </a:xfrm>
          </p:grpSpPr>
          <p:grpSp>
            <p:nvGrpSpPr>
              <p:cNvPr id="562" name="Group 561">
                <a:extLst>
                  <a:ext uri="{FF2B5EF4-FFF2-40B4-BE49-F238E27FC236}">
                    <a16:creationId xmlns:a16="http://schemas.microsoft.com/office/drawing/2014/main" id="{43894702-3242-4FB1-A6A1-E4954AE0536C}"/>
                  </a:ext>
                </a:extLst>
              </p:cNvPr>
              <p:cNvGrpSpPr/>
              <p:nvPr/>
            </p:nvGrpSpPr>
            <p:grpSpPr>
              <a:xfrm>
                <a:off x="1340073" y="2110773"/>
                <a:ext cx="1706247" cy="1285187"/>
                <a:chOff x="483398" y="1874844"/>
                <a:chExt cx="1776198" cy="1337876"/>
              </a:xfrm>
            </p:grpSpPr>
            <p:sp>
              <p:nvSpPr>
                <p:cNvPr id="579" name="Freeform: Shape 578">
                  <a:extLst>
                    <a:ext uri="{FF2B5EF4-FFF2-40B4-BE49-F238E27FC236}">
                      <a16:creationId xmlns:a16="http://schemas.microsoft.com/office/drawing/2014/main" id="{FBFE303F-4B31-417D-8ACD-194F4F3F9934}"/>
                    </a:ext>
                  </a:extLst>
                </p:cNvPr>
                <p:cNvSpPr/>
                <p:nvPr/>
              </p:nvSpPr>
              <p:spPr>
                <a:xfrm>
                  <a:off x="512194" y="2745084"/>
                  <a:ext cx="1747402" cy="177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B2B2B2"/>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80" name="Freeform: Shape 579">
                  <a:extLst>
                    <a:ext uri="{FF2B5EF4-FFF2-40B4-BE49-F238E27FC236}">
                      <a16:creationId xmlns:a16="http://schemas.microsoft.com/office/drawing/2014/main" id="{FC4A3EE7-A2C9-4CFF-A14E-07FDF8DF8C7D}"/>
                    </a:ext>
                  </a:extLst>
                </p:cNvPr>
                <p:cNvSpPr/>
                <p:nvPr/>
              </p:nvSpPr>
              <p:spPr>
                <a:xfrm>
                  <a:off x="512194" y="2410881"/>
                  <a:ext cx="1747402" cy="177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B2B2B2"/>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nvGrpSpPr>
                <p:cNvPr id="581" name="Group 580">
                  <a:extLst>
                    <a:ext uri="{FF2B5EF4-FFF2-40B4-BE49-F238E27FC236}">
                      <a16:creationId xmlns:a16="http://schemas.microsoft.com/office/drawing/2014/main" id="{BD4F4107-BB5A-4B2A-924A-76FA5E41DC54}"/>
                    </a:ext>
                  </a:extLst>
                </p:cNvPr>
                <p:cNvGrpSpPr/>
                <p:nvPr/>
              </p:nvGrpSpPr>
              <p:grpSpPr>
                <a:xfrm>
                  <a:off x="483398" y="1874844"/>
                  <a:ext cx="36000" cy="1337876"/>
                  <a:chOff x="483398" y="1874844"/>
                  <a:chExt cx="36000" cy="1337876"/>
                </a:xfrm>
              </p:grpSpPr>
              <p:sp>
                <p:nvSpPr>
                  <p:cNvPr id="582" name="Freeform: Shape 581">
                    <a:extLst>
                      <a:ext uri="{FF2B5EF4-FFF2-40B4-BE49-F238E27FC236}">
                        <a16:creationId xmlns:a16="http://schemas.microsoft.com/office/drawing/2014/main" id="{F7ED2E33-C377-470F-85C2-3EF609A6F0CD}"/>
                      </a:ext>
                    </a:extLst>
                  </p:cNvPr>
                  <p:cNvSpPr/>
                  <p:nvPr/>
                </p:nvSpPr>
                <p:spPr>
                  <a:xfrm>
                    <a:off x="483398" y="2209047"/>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83" name="Freeform: Shape 582">
                    <a:extLst>
                      <a:ext uri="{FF2B5EF4-FFF2-40B4-BE49-F238E27FC236}">
                        <a16:creationId xmlns:a16="http://schemas.microsoft.com/office/drawing/2014/main" id="{00BC2BF6-FF64-4E42-AC14-7C53F512703F}"/>
                      </a:ext>
                    </a:extLst>
                  </p:cNvPr>
                  <p:cNvSpPr/>
                  <p:nvPr/>
                </p:nvSpPr>
                <p:spPr>
                  <a:xfrm>
                    <a:off x="483398" y="1874844"/>
                    <a:ext cx="36000" cy="667874"/>
                  </a:xfrm>
                  <a:custGeom>
                    <a:avLst/>
                    <a:gdLst>
                      <a:gd name="connsiteX0" fmla="*/ 0 w 9746"/>
                      <a:gd name="connsiteY0" fmla="*/ 0 h 667874"/>
                      <a:gd name="connsiteX1" fmla="*/ 9746 w 9746"/>
                      <a:gd name="connsiteY1" fmla="*/ 0 h 667874"/>
                      <a:gd name="connsiteX2" fmla="*/ 9746 w 9746"/>
                      <a:gd name="connsiteY2" fmla="*/ 667875 h 667874"/>
                    </a:gdLst>
                    <a:ahLst/>
                    <a:cxnLst>
                      <a:cxn ang="0">
                        <a:pos x="connsiteX0" y="connsiteY0"/>
                      </a:cxn>
                      <a:cxn ang="0">
                        <a:pos x="connsiteX1" y="connsiteY1"/>
                      </a:cxn>
                      <a:cxn ang="0">
                        <a:pos x="connsiteX2" y="connsiteY2"/>
                      </a:cxn>
                    </a:cxnLst>
                    <a:rect l="l" t="t" r="r" b="b"/>
                    <a:pathLst>
                      <a:path w="9746" h="667874">
                        <a:moveTo>
                          <a:pt x="0" y="0"/>
                        </a:moveTo>
                        <a:lnTo>
                          <a:pt x="9746" y="0"/>
                        </a:lnTo>
                        <a:lnTo>
                          <a:pt x="9746" y="667875"/>
                        </a:lnTo>
                      </a:path>
                    </a:pathLst>
                  </a:custGeom>
                  <a:noFill/>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84" name="Freeform: Shape 583">
                    <a:extLst>
                      <a:ext uri="{FF2B5EF4-FFF2-40B4-BE49-F238E27FC236}">
                        <a16:creationId xmlns:a16="http://schemas.microsoft.com/office/drawing/2014/main" id="{A277FCC3-F1D3-413A-AF5F-73511A8FBFC9}"/>
                      </a:ext>
                    </a:extLst>
                  </p:cNvPr>
                  <p:cNvSpPr/>
                  <p:nvPr/>
                </p:nvSpPr>
                <p:spPr>
                  <a:xfrm>
                    <a:off x="483398" y="3210948"/>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85" name="Freeform: Shape 584">
                    <a:extLst>
                      <a:ext uri="{FF2B5EF4-FFF2-40B4-BE49-F238E27FC236}">
                        <a16:creationId xmlns:a16="http://schemas.microsoft.com/office/drawing/2014/main" id="{738E9160-E4E1-4FD1-998D-7B90566443AB}"/>
                      </a:ext>
                    </a:extLst>
                  </p:cNvPr>
                  <p:cNvSpPr/>
                  <p:nvPr/>
                </p:nvSpPr>
                <p:spPr>
                  <a:xfrm>
                    <a:off x="483398" y="2878517"/>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86" name="Freeform: Shape 585">
                    <a:extLst>
                      <a:ext uri="{FF2B5EF4-FFF2-40B4-BE49-F238E27FC236}">
                        <a16:creationId xmlns:a16="http://schemas.microsoft.com/office/drawing/2014/main" id="{2772FB43-04B7-4A7E-93B3-421B9A552DDB}"/>
                      </a:ext>
                    </a:extLst>
                  </p:cNvPr>
                  <p:cNvSpPr/>
                  <p:nvPr/>
                </p:nvSpPr>
                <p:spPr>
                  <a:xfrm>
                    <a:off x="483398" y="2543073"/>
                    <a:ext cx="36000" cy="668760"/>
                  </a:xfrm>
                  <a:custGeom>
                    <a:avLst/>
                    <a:gdLst>
                      <a:gd name="connsiteX0" fmla="*/ 0 w 9746"/>
                      <a:gd name="connsiteY0" fmla="*/ 0 h 668760"/>
                      <a:gd name="connsiteX1" fmla="*/ 9746 w 9746"/>
                      <a:gd name="connsiteY1" fmla="*/ 0 h 668760"/>
                      <a:gd name="connsiteX2" fmla="*/ 9746 w 9746"/>
                      <a:gd name="connsiteY2" fmla="*/ 668761 h 668760"/>
                    </a:gdLst>
                    <a:ahLst/>
                    <a:cxnLst>
                      <a:cxn ang="0">
                        <a:pos x="connsiteX0" y="connsiteY0"/>
                      </a:cxn>
                      <a:cxn ang="0">
                        <a:pos x="connsiteX1" y="connsiteY1"/>
                      </a:cxn>
                      <a:cxn ang="0">
                        <a:pos x="connsiteX2" y="connsiteY2"/>
                      </a:cxn>
                    </a:cxnLst>
                    <a:rect l="l" t="t" r="r" b="b"/>
                    <a:pathLst>
                      <a:path w="9746" h="668760">
                        <a:moveTo>
                          <a:pt x="0" y="0"/>
                        </a:moveTo>
                        <a:lnTo>
                          <a:pt x="9746" y="0"/>
                        </a:lnTo>
                        <a:lnTo>
                          <a:pt x="9746" y="668761"/>
                        </a:lnTo>
                      </a:path>
                    </a:pathLst>
                  </a:custGeom>
                  <a:noFill/>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grpSp>
          <p:sp>
            <p:nvSpPr>
              <p:cNvPr id="563" name="Freeform: Shape 562">
                <a:extLst>
                  <a:ext uri="{FF2B5EF4-FFF2-40B4-BE49-F238E27FC236}">
                    <a16:creationId xmlns:a16="http://schemas.microsoft.com/office/drawing/2014/main" id="{65C8D342-E2A4-45B3-BA72-8B89AE30F37B}"/>
                  </a:ext>
                </a:extLst>
              </p:cNvPr>
              <p:cNvSpPr/>
              <p:nvPr/>
            </p:nvSpPr>
            <p:spPr>
              <a:xfrm>
                <a:off x="1999328" y="2754399"/>
                <a:ext cx="34582" cy="3915"/>
              </a:xfrm>
              <a:custGeom>
                <a:avLst/>
                <a:gdLst>
                  <a:gd name="connsiteX0" fmla="*/ 0 w 21441"/>
                  <a:gd name="connsiteY0" fmla="*/ 0 h 4075"/>
                  <a:gd name="connsiteX1" fmla="*/ 21442 w 21441"/>
                  <a:gd name="connsiteY1" fmla="*/ 0 h 4075"/>
                  <a:gd name="connsiteX2" fmla="*/ 21442 w 21441"/>
                  <a:gd name="connsiteY2" fmla="*/ 4076 h 4075"/>
                  <a:gd name="connsiteX3" fmla="*/ 0 w 21441"/>
                  <a:gd name="connsiteY3" fmla="*/ 4076 h 4075"/>
                </a:gdLst>
                <a:ahLst/>
                <a:cxnLst>
                  <a:cxn ang="0">
                    <a:pos x="connsiteX0" y="connsiteY0"/>
                  </a:cxn>
                  <a:cxn ang="0">
                    <a:pos x="connsiteX1" y="connsiteY1"/>
                  </a:cxn>
                  <a:cxn ang="0">
                    <a:pos x="connsiteX2" y="connsiteY2"/>
                  </a:cxn>
                  <a:cxn ang="0">
                    <a:pos x="connsiteX3" y="connsiteY3"/>
                  </a:cxn>
                </a:cxnLst>
                <a:rect l="l" t="t" r="r" b="b"/>
                <a:pathLst>
                  <a:path w="21441" h="4075">
                    <a:moveTo>
                      <a:pt x="0" y="0"/>
                    </a:moveTo>
                    <a:lnTo>
                      <a:pt x="21442" y="0"/>
                    </a:lnTo>
                    <a:lnTo>
                      <a:pt x="21442" y="4076"/>
                    </a:lnTo>
                    <a:lnTo>
                      <a:pt x="0" y="4076"/>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nvGrpSpPr>
              <p:cNvPr id="564" name="Group 563">
                <a:extLst>
                  <a:ext uri="{FF2B5EF4-FFF2-40B4-BE49-F238E27FC236}">
                    <a16:creationId xmlns:a16="http://schemas.microsoft.com/office/drawing/2014/main" id="{0BD77090-ADBD-4C02-8F47-C6B683B85835}"/>
                  </a:ext>
                </a:extLst>
              </p:cNvPr>
              <p:cNvGrpSpPr/>
              <p:nvPr/>
            </p:nvGrpSpPr>
            <p:grpSpPr>
              <a:xfrm>
                <a:off x="1046343" y="2057443"/>
                <a:ext cx="256504" cy="1390586"/>
                <a:chOff x="460565" y="1816242"/>
                <a:chExt cx="267020" cy="1447596"/>
              </a:xfrm>
            </p:grpSpPr>
            <p:sp>
              <p:nvSpPr>
                <p:cNvPr id="573" name="object 204">
                  <a:extLst>
                    <a:ext uri="{FF2B5EF4-FFF2-40B4-BE49-F238E27FC236}">
                      <a16:creationId xmlns:a16="http://schemas.microsoft.com/office/drawing/2014/main" id="{2770F417-E4A3-4236-889A-C53065A457EE}"/>
                    </a:ext>
                  </a:extLst>
                </p:cNvPr>
                <p:cNvSpPr txBox="1"/>
                <p:nvPr/>
              </p:nvSpPr>
              <p:spPr>
                <a:xfrm>
                  <a:off x="460565" y="2480827"/>
                  <a:ext cx="259885" cy="11842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575" name="object 204">
                  <a:extLst>
                    <a:ext uri="{FF2B5EF4-FFF2-40B4-BE49-F238E27FC236}">
                      <a16:creationId xmlns:a16="http://schemas.microsoft.com/office/drawing/2014/main" id="{E3A0F173-0294-480A-9C02-49EE6A75E813}"/>
                    </a:ext>
                  </a:extLst>
                </p:cNvPr>
                <p:cNvSpPr txBox="1"/>
                <p:nvPr/>
              </p:nvSpPr>
              <p:spPr>
                <a:xfrm>
                  <a:off x="466616" y="2144844"/>
                  <a:ext cx="259885" cy="11842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50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576" name="object 204">
                  <a:extLst>
                    <a:ext uri="{FF2B5EF4-FFF2-40B4-BE49-F238E27FC236}">
                      <a16:creationId xmlns:a16="http://schemas.microsoft.com/office/drawing/2014/main" id="{930D7517-EFA8-4948-93AC-15F3BE0E2008}"/>
                    </a:ext>
                  </a:extLst>
                </p:cNvPr>
                <p:cNvSpPr txBox="1"/>
                <p:nvPr/>
              </p:nvSpPr>
              <p:spPr>
                <a:xfrm>
                  <a:off x="460565" y="1816242"/>
                  <a:ext cx="259885" cy="11842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100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577" name="object 204">
                  <a:extLst>
                    <a:ext uri="{FF2B5EF4-FFF2-40B4-BE49-F238E27FC236}">
                      <a16:creationId xmlns:a16="http://schemas.microsoft.com/office/drawing/2014/main" id="{B988FB1E-877D-4075-A1A1-709A2D1358F3}"/>
                    </a:ext>
                  </a:extLst>
                </p:cNvPr>
                <p:cNvSpPr txBox="1"/>
                <p:nvPr/>
              </p:nvSpPr>
              <p:spPr>
                <a:xfrm>
                  <a:off x="467700" y="2810696"/>
                  <a:ext cx="259885" cy="11842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-50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578" name="object 204">
                  <a:extLst>
                    <a:ext uri="{FF2B5EF4-FFF2-40B4-BE49-F238E27FC236}">
                      <a16:creationId xmlns:a16="http://schemas.microsoft.com/office/drawing/2014/main" id="{6A7868DE-3B7F-409E-95AA-CBEFBAE5FAF0}"/>
                    </a:ext>
                  </a:extLst>
                </p:cNvPr>
                <p:cNvSpPr txBox="1"/>
                <p:nvPr/>
              </p:nvSpPr>
              <p:spPr>
                <a:xfrm>
                  <a:off x="460565" y="3145416"/>
                  <a:ext cx="259885" cy="11842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-100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grpSp>
          <p:sp>
            <p:nvSpPr>
              <p:cNvPr id="565" name="Freeform: Shape 564">
                <a:extLst>
                  <a:ext uri="{FF2B5EF4-FFF2-40B4-BE49-F238E27FC236}">
                    <a16:creationId xmlns:a16="http://schemas.microsoft.com/office/drawing/2014/main" id="{AFD9E1B0-518E-4DDE-9B27-632C798F5E93}"/>
                  </a:ext>
                </a:extLst>
              </p:cNvPr>
              <p:cNvSpPr/>
              <p:nvPr/>
            </p:nvSpPr>
            <p:spPr>
              <a:xfrm>
                <a:off x="1367734" y="2752346"/>
                <a:ext cx="1678585" cy="170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68" name="Freeform: Shape 567">
                <a:extLst>
                  <a:ext uri="{FF2B5EF4-FFF2-40B4-BE49-F238E27FC236}">
                    <a16:creationId xmlns:a16="http://schemas.microsoft.com/office/drawing/2014/main" id="{F5287006-CD5D-467F-A228-1EE408468E69}"/>
                  </a:ext>
                </a:extLst>
              </p:cNvPr>
              <p:cNvSpPr/>
              <p:nvPr/>
            </p:nvSpPr>
            <p:spPr>
              <a:xfrm>
                <a:off x="1340073" y="2267517"/>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69" name="Freeform: Shape 568">
                <a:extLst>
                  <a:ext uri="{FF2B5EF4-FFF2-40B4-BE49-F238E27FC236}">
                    <a16:creationId xmlns:a16="http://schemas.microsoft.com/office/drawing/2014/main" id="{0C79F566-5D7B-4054-BE66-63A04E6472AB}"/>
                  </a:ext>
                </a:extLst>
              </p:cNvPr>
              <p:cNvSpPr/>
              <p:nvPr/>
            </p:nvSpPr>
            <p:spPr>
              <a:xfrm>
                <a:off x="1341363" y="2594976"/>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70" name="Freeform: Shape 569">
                <a:extLst>
                  <a:ext uri="{FF2B5EF4-FFF2-40B4-BE49-F238E27FC236}">
                    <a16:creationId xmlns:a16="http://schemas.microsoft.com/office/drawing/2014/main" id="{A2A79BA4-5862-4896-B29A-518F94AE87FF}"/>
                  </a:ext>
                </a:extLst>
              </p:cNvPr>
              <p:cNvSpPr/>
              <p:nvPr/>
            </p:nvSpPr>
            <p:spPr>
              <a:xfrm>
                <a:off x="1340779" y="2913973"/>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71" name="Freeform: Shape 570">
                <a:extLst>
                  <a:ext uri="{FF2B5EF4-FFF2-40B4-BE49-F238E27FC236}">
                    <a16:creationId xmlns:a16="http://schemas.microsoft.com/office/drawing/2014/main" id="{B196C7DD-6C78-49E6-B661-2E1440AC66F7}"/>
                  </a:ext>
                </a:extLst>
              </p:cNvPr>
              <p:cNvSpPr/>
              <p:nvPr/>
            </p:nvSpPr>
            <p:spPr>
              <a:xfrm>
                <a:off x="1337552" y="3233884"/>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grpSp>
          <p:nvGrpSpPr>
            <p:cNvPr id="587" name="Group 586">
              <a:extLst>
                <a:ext uri="{FF2B5EF4-FFF2-40B4-BE49-F238E27FC236}">
                  <a16:creationId xmlns:a16="http://schemas.microsoft.com/office/drawing/2014/main" id="{90669333-F4CF-4AF4-88F6-7CDCB0F5B086}"/>
                </a:ext>
              </a:extLst>
            </p:cNvPr>
            <p:cNvGrpSpPr/>
            <p:nvPr/>
          </p:nvGrpSpPr>
          <p:grpSpPr>
            <a:xfrm>
              <a:off x="3267051" y="2055670"/>
              <a:ext cx="1999977" cy="1390586"/>
              <a:chOff x="1046343" y="2057443"/>
              <a:chExt cx="1999977" cy="1390586"/>
            </a:xfrm>
          </p:grpSpPr>
          <p:grpSp>
            <p:nvGrpSpPr>
              <p:cNvPr id="588" name="Group 587">
                <a:extLst>
                  <a:ext uri="{FF2B5EF4-FFF2-40B4-BE49-F238E27FC236}">
                    <a16:creationId xmlns:a16="http://schemas.microsoft.com/office/drawing/2014/main" id="{924EE8FB-BC78-49F0-91A0-91CC27795D8E}"/>
                  </a:ext>
                </a:extLst>
              </p:cNvPr>
              <p:cNvGrpSpPr/>
              <p:nvPr/>
            </p:nvGrpSpPr>
            <p:grpSpPr>
              <a:xfrm>
                <a:off x="1340073" y="2110773"/>
                <a:ext cx="1706247" cy="1285187"/>
                <a:chOff x="483398" y="1874844"/>
                <a:chExt cx="1776198" cy="1337876"/>
              </a:xfrm>
            </p:grpSpPr>
            <p:sp>
              <p:nvSpPr>
                <p:cNvPr id="605" name="Freeform: Shape 604">
                  <a:extLst>
                    <a:ext uri="{FF2B5EF4-FFF2-40B4-BE49-F238E27FC236}">
                      <a16:creationId xmlns:a16="http://schemas.microsoft.com/office/drawing/2014/main" id="{DF706228-1D39-46FC-AEE3-2C52841A58AC}"/>
                    </a:ext>
                  </a:extLst>
                </p:cNvPr>
                <p:cNvSpPr/>
                <p:nvPr/>
              </p:nvSpPr>
              <p:spPr>
                <a:xfrm>
                  <a:off x="512194" y="2745084"/>
                  <a:ext cx="1747402" cy="177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B2B2B2"/>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06" name="Freeform: Shape 605">
                  <a:extLst>
                    <a:ext uri="{FF2B5EF4-FFF2-40B4-BE49-F238E27FC236}">
                      <a16:creationId xmlns:a16="http://schemas.microsoft.com/office/drawing/2014/main" id="{8058396E-99A2-42B1-8389-D7110560C174}"/>
                    </a:ext>
                  </a:extLst>
                </p:cNvPr>
                <p:cNvSpPr/>
                <p:nvPr/>
              </p:nvSpPr>
              <p:spPr>
                <a:xfrm>
                  <a:off x="512194" y="2410881"/>
                  <a:ext cx="1747402" cy="177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B2B2B2"/>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nvGrpSpPr>
                <p:cNvPr id="607" name="Group 606">
                  <a:extLst>
                    <a:ext uri="{FF2B5EF4-FFF2-40B4-BE49-F238E27FC236}">
                      <a16:creationId xmlns:a16="http://schemas.microsoft.com/office/drawing/2014/main" id="{5CB61323-0BD2-4DD3-AF12-5D70817967A5}"/>
                    </a:ext>
                  </a:extLst>
                </p:cNvPr>
                <p:cNvGrpSpPr/>
                <p:nvPr/>
              </p:nvGrpSpPr>
              <p:grpSpPr>
                <a:xfrm>
                  <a:off x="483398" y="1874844"/>
                  <a:ext cx="36000" cy="1337876"/>
                  <a:chOff x="483398" y="1874844"/>
                  <a:chExt cx="36000" cy="1337876"/>
                </a:xfrm>
              </p:grpSpPr>
              <p:sp>
                <p:nvSpPr>
                  <p:cNvPr id="608" name="Freeform: Shape 607">
                    <a:extLst>
                      <a:ext uri="{FF2B5EF4-FFF2-40B4-BE49-F238E27FC236}">
                        <a16:creationId xmlns:a16="http://schemas.microsoft.com/office/drawing/2014/main" id="{CF549B20-77DC-459F-81DB-09679DB56764}"/>
                      </a:ext>
                    </a:extLst>
                  </p:cNvPr>
                  <p:cNvSpPr/>
                  <p:nvPr/>
                </p:nvSpPr>
                <p:spPr>
                  <a:xfrm>
                    <a:off x="483398" y="2209047"/>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09" name="Freeform: Shape 608">
                    <a:extLst>
                      <a:ext uri="{FF2B5EF4-FFF2-40B4-BE49-F238E27FC236}">
                        <a16:creationId xmlns:a16="http://schemas.microsoft.com/office/drawing/2014/main" id="{F8C00D1D-C235-41CC-874D-5F4FF02F80D4}"/>
                      </a:ext>
                    </a:extLst>
                  </p:cNvPr>
                  <p:cNvSpPr/>
                  <p:nvPr/>
                </p:nvSpPr>
                <p:spPr>
                  <a:xfrm>
                    <a:off x="483398" y="1874844"/>
                    <a:ext cx="36000" cy="667874"/>
                  </a:xfrm>
                  <a:custGeom>
                    <a:avLst/>
                    <a:gdLst>
                      <a:gd name="connsiteX0" fmla="*/ 0 w 9746"/>
                      <a:gd name="connsiteY0" fmla="*/ 0 h 667874"/>
                      <a:gd name="connsiteX1" fmla="*/ 9746 w 9746"/>
                      <a:gd name="connsiteY1" fmla="*/ 0 h 667874"/>
                      <a:gd name="connsiteX2" fmla="*/ 9746 w 9746"/>
                      <a:gd name="connsiteY2" fmla="*/ 667875 h 667874"/>
                    </a:gdLst>
                    <a:ahLst/>
                    <a:cxnLst>
                      <a:cxn ang="0">
                        <a:pos x="connsiteX0" y="connsiteY0"/>
                      </a:cxn>
                      <a:cxn ang="0">
                        <a:pos x="connsiteX1" y="connsiteY1"/>
                      </a:cxn>
                      <a:cxn ang="0">
                        <a:pos x="connsiteX2" y="connsiteY2"/>
                      </a:cxn>
                    </a:cxnLst>
                    <a:rect l="l" t="t" r="r" b="b"/>
                    <a:pathLst>
                      <a:path w="9746" h="667874">
                        <a:moveTo>
                          <a:pt x="0" y="0"/>
                        </a:moveTo>
                        <a:lnTo>
                          <a:pt x="9746" y="0"/>
                        </a:lnTo>
                        <a:lnTo>
                          <a:pt x="9746" y="667875"/>
                        </a:lnTo>
                      </a:path>
                    </a:pathLst>
                  </a:custGeom>
                  <a:noFill/>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10" name="Freeform: Shape 609">
                    <a:extLst>
                      <a:ext uri="{FF2B5EF4-FFF2-40B4-BE49-F238E27FC236}">
                        <a16:creationId xmlns:a16="http://schemas.microsoft.com/office/drawing/2014/main" id="{32A6EC55-8B43-4F52-8B83-48784A4EF7E5}"/>
                      </a:ext>
                    </a:extLst>
                  </p:cNvPr>
                  <p:cNvSpPr/>
                  <p:nvPr/>
                </p:nvSpPr>
                <p:spPr>
                  <a:xfrm>
                    <a:off x="483398" y="3210948"/>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11" name="Freeform: Shape 610">
                    <a:extLst>
                      <a:ext uri="{FF2B5EF4-FFF2-40B4-BE49-F238E27FC236}">
                        <a16:creationId xmlns:a16="http://schemas.microsoft.com/office/drawing/2014/main" id="{D89CBBB9-389E-4353-8ED4-662DFF6A2F01}"/>
                      </a:ext>
                    </a:extLst>
                  </p:cNvPr>
                  <p:cNvSpPr/>
                  <p:nvPr/>
                </p:nvSpPr>
                <p:spPr>
                  <a:xfrm>
                    <a:off x="483398" y="2878517"/>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12" name="Freeform: Shape 611">
                    <a:extLst>
                      <a:ext uri="{FF2B5EF4-FFF2-40B4-BE49-F238E27FC236}">
                        <a16:creationId xmlns:a16="http://schemas.microsoft.com/office/drawing/2014/main" id="{D7252392-3D9B-4D42-B535-B342288CCD12}"/>
                      </a:ext>
                    </a:extLst>
                  </p:cNvPr>
                  <p:cNvSpPr/>
                  <p:nvPr/>
                </p:nvSpPr>
                <p:spPr>
                  <a:xfrm>
                    <a:off x="483398" y="2543073"/>
                    <a:ext cx="36000" cy="668760"/>
                  </a:xfrm>
                  <a:custGeom>
                    <a:avLst/>
                    <a:gdLst>
                      <a:gd name="connsiteX0" fmla="*/ 0 w 9746"/>
                      <a:gd name="connsiteY0" fmla="*/ 0 h 668760"/>
                      <a:gd name="connsiteX1" fmla="*/ 9746 w 9746"/>
                      <a:gd name="connsiteY1" fmla="*/ 0 h 668760"/>
                      <a:gd name="connsiteX2" fmla="*/ 9746 w 9746"/>
                      <a:gd name="connsiteY2" fmla="*/ 668761 h 668760"/>
                    </a:gdLst>
                    <a:ahLst/>
                    <a:cxnLst>
                      <a:cxn ang="0">
                        <a:pos x="connsiteX0" y="connsiteY0"/>
                      </a:cxn>
                      <a:cxn ang="0">
                        <a:pos x="connsiteX1" y="connsiteY1"/>
                      </a:cxn>
                      <a:cxn ang="0">
                        <a:pos x="connsiteX2" y="connsiteY2"/>
                      </a:cxn>
                    </a:cxnLst>
                    <a:rect l="l" t="t" r="r" b="b"/>
                    <a:pathLst>
                      <a:path w="9746" h="668760">
                        <a:moveTo>
                          <a:pt x="0" y="0"/>
                        </a:moveTo>
                        <a:lnTo>
                          <a:pt x="9746" y="0"/>
                        </a:lnTo>
                        <a:lnTo>
                          <a:pt x="9746" y="668761"/>
                        </a:lnTo>
                      </a:path>
                    </a:pathLst>
                  </a:custGeom>
                  <a:noFill/>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grpSp>
          <p:sp>
            <p:nvSpPr>
              <p:cNvPr id="589" name="Freeform: Shape 588">
                <a:extLst>
                  <a:ext uri="{FF2B5EF4-FFF2-40B4-BE49-F238E27FC236}">
                    <a16:creationId xmlns:a16="http://schemas.microsoft.com/office/drawing/2014/main" id="{D1102336-E6D1-4010-A9B1-9F0B5D557E41}"/>
                  </a:ext>
                </a:extLst>
              </p:cNvPr>
              <p:cNvSpPr/>
              <p:nvPr/>
            </p:nvSpPr>
            <p:spPr>
              <a:xfrm>
                <a:off x="1999328" y="2754399"/>
                <a:ext cx="34582" cy="3915"/>
              </a:xfrm>
              <a:custGeom>
                <a:avLst/>
                <a:gdLst>
                  <a:gd name="connsiteX0" fmla="*/ 0 w 21441"/>
                  <a:gd name="connsiteY0" fmla="*/ 0 h 4075"/>
                  <a:gd name="connsiteX1" fmla="*/ 21442 w 21441"/>
                  <a:gd name="connsiteY1" fmla="*/ 0 h 4075"/>
                  <a:gd name="connsiteX2" fmla="*/ 21442 w 21441"/>
                  <a:gd name="connsiteY2" fmla="*/ 4076 h 4075"/>
                  <a:gd name="connsiteX3" fmla="*/ 0 w 21441"/>
                  <a:gd name="connsiteY3" fmla="*/ 4076 h 4075"/>
                </a:gdLst>
                <a:ahLst/>
                <a:cxnLst>
                  <a:cxn ang="0">
                    <a:pos x="connsiteX0" y="connsiteY0"/>
                  </a:cxn>
                  <a:cxn ang="0">
                    <a:pos x="connsiteX1" y="connsiteY1"/>
                  </a:cxn>
                  <a:cxn ang="0">
                    <a:pos x="connsiteX2" y="connsiteY2"/>
                  </a:cxn>
                  <a:cxn ang="0">
                    <a:pos x="connsiteX3" y="connsiteY3"/>
                  </a:cxn>
                </a:cxnLst>
                <a:rect l="l" t="t" r="r" b="b"/>
                <a:pathLst>
                  <a:path w="21441" h="4075">
                    <a:moveTo>
                      <a:pt x="0" y="0"/>
                    </a:moveTo>
                    <a:lnTo>
                      <a:pt x="21442" y="0"/>
                    </a:lnTo>
                    <a:lnTo>
                      <a:pt x="21442" y="4076"/>
                    </a:lnTo>
                    <a:lnTo>
                      <a:pt x="0" y="4076"/>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nvGrpSpPr>
              <p:cNvPr id="590" name="Group 589">
                <a:extLst>
                  <a:ext uri="{FF2B5EF4-FFF2-40B4-BE49-F238E27FC236}">
                    <a16:creationId xmlns:a16="http://schemas.microsoft.com/office/drawing/2014/main" id="{7B03E1A2-EBE3-40E0-8759-2E2EFD949FE8}"/>
                  </a:ext>
                </a:extLst>
              </p:cNvPr>
              <p:cNvGrpSpPr/>
              <p:nvPr/>
            </p:nvGrpSpPr>
            <p:grpSpPr>
              <a:xfrm>
                <a:off x="1046343" y="2057443"/>
                <a:ext cx="256504" cy="1390586"/>
                <a:chOff x="460565" y="1816242"/>
                <a:chExt cx="267020" cy="1447596"/>
              </a:xfrm>
            </p:grpSpPr>
            <p:sp>
              <p:nvSpPr>
                <p:cNvPr id="599" name="object 204">
                  <a:extLst>
                    <a:ext uri="{FF2B5EF4-FFF2-40B4-BE49-F238E27FC236}">
                      <a16:creationId xmlns:a16="http://schemas.microsoft.com/office/drawing/2014/main" id="{B1EE2089-46D9-41F8-8BF7-7871A9C1DEB1}"/>
                    </a:ext>
                  </a:extLst>
                </p:cNvPr>
                <p:cNvSpPr txBox="1"/>
                <p:nvPr/>
              </p:nvSpPr>
              <p:spPr>
                <a:xfrm>
                  <a:off x="460565" y="2480827"/>
                  <a:ext cx="259885" cy="11842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601" name="object 204">
                  <a:extLst>
                    <a:ext uri="{FF2B5EF4-FFF2-40B4-BE49-F238E27FC236}">
                      <a16:creationId xmlns:a16="http://schemas.microsoft.com/office/drawing/2014/main" id="{7864207E-8B9D-4369-AC1E-1876D23DE872}"/>
                    </a:ext>
                  </a:extLst>
                </p:cNvPr>
                <p:cNvSpPr txBox="1"/>
                <p:nvPr/>
              </p:nvSpPr>
              <p:spPr>
                <a:xfrm>
                  <a:off x="466616" y="2144844"/>
                  <a:ext cx="259885" cy="11842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50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602" name="object 204">
                  <a:extLst>
                    <a:ext uri="{FF2B5EF4-FFF2-40B4-BE49-F238E27FC236}">
                      <a16:creationId xmlns:a16="http://schemas.microsoft.com/office/drawing/2014/main" id="{556D549C-AB5A-4001-9AFC-A5526AF7D00B}"/>
                    </a:ext>
                  </a:extLst>
                </p:cNvPr>
                <p:cNvSpPr txBox="1"/>
                <p:nvPr/>
              </p:nvSpPr>
              <p:spPr>
                <a:xfrm>
                  <a:off x="460565" y="1816242"/>
                  <a:ext cx="259885" cy="11842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100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603" name="object 204">
                  <a:extLst>
                    <a:ext uri="{FF2B5EF4-FFF2-40B4-BE49-F238E27FC236}">
                      <a16:creationId xmlns:a16="http://schemas.microsoft.com/office/drawing/2014/main" id="{30CF3BC9-6DB8-4712-B3FF-4DD7530DDB65}"/>
                    </a:ext>
                  </a:extLst>
                </p:cNvPr>
                <p:cNvSpPr txBox="1"/>
                <p:nvPr/>
              </p:nvSpPr>
              <p:spPr>
                <a:xfrm>
                  <a:off x="467700" y="2810696"/>
                  <a:ext cx="259885" cy="11842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-50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604" name="object 204">
                  <a:extLst>
                    <a:ext uri="{FF2B5EF4-FFF2-40B4-BE49-F238E27FC236}">
                      <a16:creationId xmlns:a16="http://schemas.microsoft.com/office/drawing/2014/main" id="{7FAC77FD-6C86-4B88-B288-528D84A11AC6}"/>
                    </a:ext>
                  </a:extLst>
                </p:cNvPr>
                <p:cNvSpPr txBox="1"/>
                <p:nvPr/>
              </p:nvSpPr>
              <p:spPr>
                <a:xfrm>
                  <a:off x="460565" y="3145416"/>
                  <a:ext cx="259885" cy="11842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-100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grpSp>
          <p:sp>
            <p:nvSpPr>
              <p:cNvPr id="591" name="Freeform: Shape 590">
                <a:extLst>
                  <a:ext uri="{FF2B5EF4-FFF2-40B4-BE49-F238E27FC236}">
                    <a16:creationId xmlns:a16="http://schemas.microsoft.com/office/drawing/2014/main" id="{0DE9AD90-3A03-4664-93BC-ECD71CA30E61}"/>
                  </a:ext>
                </a:extLst>
              </p:cNvPr>
              <p:cNvSpPr/>
              <p:nvPr/>
            </p:nvSpPr>
            <p:spPr>
              <a:xfrm>
                <a:off x="1367734" y="2752346"/>
                <a:ext cx="1678585" cy="170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94" name="Freeform: Shape 593">
                <a:extLst>
                  <a:ext uri="{FF2B5EF4-FFF2-40B4-BE49-F238E27FC236}">
                    <a16:creationId xmlns:a16="http://schemas.microsoft.com/office/drawing/2014/main" id="{A6C1F028-EE94-4A91-8A47-979926136A21}"/>
                  </a:ext>
                </a:extLst>
              </p:cNvPr>
              <p:cNvSpPr/>
              <p:nvPr/>
            </p:nvSpPr>
            <p:spPr>
              <a:xfrm>
                <a:off x="1340073" y="2267517"/>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95" name="Freeform: Shape 594">
                <a:extLst>
                  <a:ext uri="{FF2B5EF4-FFF2-40B4-BE49-F238E27FC236}">
                    <a16:creationId xmlns:a16="http://schemas.microsoft.com/office/drawing/2014/main" id="{0F366C7C-A084-4747-85CC-01BAFCFDF3F3}"/>
                  </a:ext>
                </a:extLst>
              </p:cNvPr>
              <p:cNvSpPr/>
              <p:nvPr/>
            </p:nvSpPr>
            <p:spPr>
              <a:xfrm>
                <a:off x="1341363" y="2594976"/>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96" name="Freeform: Shape 595">
                <a:extLst>
                  <a:ext uri="{FF2B5EF4-FFF2-40B4-BE49-F238E27FC236}">
                    <a16:creationId xmlns:a16="http://schemas.microsoft.com/office/drawing/2014/main" id="{E4CE87CD-C8BE-47C5-9C87-4965B06DC270}"/>
                  </a:ext>
                </a:extLst>
              </p:cNvPr>
              <p:cNvSpPr/>
              <p:nvPr/>
            </p:nvSpPr>
            <p:spPr>
              <a:xfrm>
                <a:off x="1340779" y="2913973"/>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97" name="Freeform: Shape 596">
                <a:extLst>
                  <a:ext uri="{FF2B5EF4-FFF2-40B4-BE49-F238E27FC236}">
                    <a16:creationId xmlns:a16="http://schemas.microsoft.com/office/drawing/2014/main" id="{88DDA41E-457C-42DF-AE27-83FB42EABFE1}"/>
                  </a:ext>
                </a:extLst>
              </p:cNvPr>
              <p:cNvSpPr/>
              <p:nvPr/>
            </p:nvSpPr>
            <p:spPr>
              <a:xfrm>
                <a:off x="1337552" y="3233884"/>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sp>
          <p:nvSpPr>
            <p:cNvPr id="267" name="TextBox 266">
              <a:extLst>
                <a:ext uri="{FF2B5EF4-FFF2-40B4-BE49-F238E27FC236}">
                  <a16:creationId xmlns:a16="http://schemas.microsoft.com/office/drawing/2014/main" id="{F69AE97E-A6DA-4AAE-97FF-684D4CCE06DC}"/>
                </a:ext>
              </a:extLst>
            </p:cNvPr>
            <p:cNvSpPr txBox="1"/>
            <p:nvPr/>
          </p:nvSpPr>
          <p:spPr>
            <a:xfrm>
              <a:off x="4828937" y="3466741"/>
              <a:ext cx="441467" cy="237055"/>
            </a:xfrm>
            <a:prstGeom prst="rect">
              <a:avLst/>
            </a:prstGeom>
            <a:noFill/>
          </p:spPr>
          <p:txBody>
            <a:bodyPr wrap="none" rtlCol="0">
              <a:spAutoFit/>
            </a:bodyPr>
            <a:lstStyle/>
            <a:p>
              <a:pPr marL="0" marR="0" lvl="0" indent="0" algn="l" defTabSz="533069"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a:ea typeface="MS PGothic" charset="0"/>
                  <a:cs typeface="+mn-cs"/>
                </a:rPr>
                <a:t>(n=10)</a:t>
              </a:r>
              <a:endParaRPr kumimoji="0" lang="en-GB" sz="1067" b="1" i="0" u="none" strike="noStrike" kern="1200" cap="none" spc="0" normalizeH="0" baseline="0" noProof="0" dirty="0">
                <a:ln>
                  <a:noFill/>
                </a:ln>
                <a:solidFill>
                  <a:srgbClr val="000000"/>
                </a:solidFill>
                <a:effectLst/>
                <a:uLnTx/>
                <a:uFillTx/>
                <a:latin typeface="Arial"/>
                <a:ea typeface="MS PGothic" charset="0"/>
                <a:cs typeface="+mn-cs"/>
              </a:endParaRPr>
            </a:p>
          </p:txBody>
        </p:sp>
      </p:grpSp>
      <p:sp>
        <p:nvSpPr>
          <p:cNvPr id="4" name="TextBox 3">
            <a:extLst>
              <a:ext uri="{FF2B5EF4-FFF2-40B4-BE49-F238E27FC236}">
                <a16:creationId xmlns:a16="http://schemas.microsoft.com/office/drawing/2014/main" id="{8EB7E5A6-6BB8-4F37-8BC4-2F0A9F018871}"/>
              </a:ext>
            </a:extLst>
          </p:cNvPr>
          <p:cNvSpPr txBox="1"/>
          <p:nvPr/>
        </p:nvSpPr>
        <p:spPr>
          <a:xfrm>
            <a:off x="9827857" y="3241878"/>
            <a:ext cx="588623" cy="256545"/>
          </a:xfrm>
          <a:prstGeom prst="rect">
            <a:avLst/>
          </a:prstGeom>
          <a:noFill/>
        </p:spPr>
        <p:txBody>
          <a:bodyPr wrap="none" rtlCol="0">
            <a:spAutoFit/>
          </a:bodyPr>
          <a:lstStyle/>
          <a:p>
            <a:pPr marL="0" marR="0" lvl="0" indent="0" algn="l" defTabSz="533069"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dirty="0">
                <a:ln>
                  <a:noFill/>
                </a:ln>
                <a:solidFill>
                  <a:srgbClr val="000000"/>
                </a:solidFill>
                <a:effectLst/>
                <a:uLnTx/>
                <a:uFillTx/>
                <a:latin typeface="Arial"/>
                <a:ea typeface="MS PGothic" charset="0"/>
                <a:cs typeface="+mn-cs"/>
              </a:rPr>
              <a:t>(n=32)</a:t>
            </a:r>
            <a:endParaRPr kumimoji="0" lang="en-GB" sz="1067" b="0" i="0" u="none" strike="noStrike" kern="1200" cap="none" spc="0" normalizeH="0" baseline="0" noProof="0" dirty="0">
              <a:ln>
                <a:noFill/>
              </a:ln>
              <a:solidFill>
                <a:srgbClr val="000000"/>
              </a:solidFill>
              <a:effectLst/>
              <a:uLnTx/>
              <a:uFillTx/>
              <a:latin typeface="Arial"/>
              <a:ea typeface="MS PGothic" charset="0"/>
              <a:cs typeface="+mn-cs"/>
            </a:endParaRPr>
          </a:p>
        </p:txBody>
      </p:sp>
      <p:grpSp>
        <p:nvGrpSpPr>
          <p:cNvPr id="2" name="Graphic 337">
            <a:extLst>
              <a:ext uri="{FF2B5EF4-FFF2-40B4-BE49-F238E27FC236}">
                <a16:creationId xmlns:a16="http://schemas.microsoft.com/office/drawing/2014/main" id="{CA7F9DAF-3D1C-4447-8274-8302A69D52AD}"/>
              </a:ext>
            </a:extLst>
          </p:cNvPr>
          <p:cNvGrpSpPr/>
          <p:nvPr/>
        </p:nvGrpSpPr>
        <p:grpSpPr>
          <a:xfrm>
            <a:off x="2116101" y="3861662"/>
            <a:ext cx="2150412" cy="826367"/>
            <a:chOff x="1409359" y="3047840"/>
            <a:chExt cx="1612809" cy="619775"/>
          </a:xfrm>
        </p:grpSpPr>
        <p:sp>
          <p:nvSpPr>
            <p:cNvPr id="57" name="Freeform: Shape 56">
              <a:extLst>
                <a:ext uri="{FF2B5EF4-FFF2-40B4-BE49-F238E27FC236}">
                  <a16:creationId xmlns:a16="http://schemas.microsoft.com/office/drawing/2014/main" id="{9B6BB1CB-0814-4E76-BE04-B679F25E2423}"/>
                </a:ext>
              </a:extLst>
            </p:cNvPr>
            <p:cNvSpPr/>
            <p:nvPr/>
          </p:nvSpPr>
          <p:spPr>
            <a:xfrm>
              <a:off x="2850227" y="3138983"/>
              <a:ext cx="20632" cy="378596"/>
            </a:xfrm>
            <a:custGeom>
              <a:avLst/>
              <a:gdLst>
                <a:gd name="connsiteX0" fmla="*/ 0 w 20632"/>
                <a:gd name="connsiteY0" fmla="*/ 0 h 378596"/>
                <a:gd name="connsiteX1" fmla="*/ 20633 w 20632"/>
                <a:gd name="connsiteY1" fmla="*/ 0 h 378596"/>
                <a:gd name="connsiteX2" fmla="*/ 20633 w 20632"/>
                <a:gd name="connsiteY2" fmla="*/ 378596 h 378596"/>
                <a:gd name="connsiteX3" fmla="*/ 0 w 20632"/>
                <a:gd name="connsiteY3" fmla="*/ 378596 h 378596"/>
              </a:gdLst>
              <a:ahLst/>
              <a:cxnLst>
                <a:cxn ang="0">
                  <a:pos x="connsiteX0" y="connsiteY0"/>
                </a:cxn>
                <a:cxn ang="0">
                  <a:pos x="connsiteX1" y="connsiteY1"/>
                </a:cxn>
                <a:cxn ang="0">
                  <a:pos x="connsiteX2" y="connsiteY2"/>
                </a:cxn>
                <a:cxn ang="0">
                  <a:pos x="connsiteX3" y="connsiteY3"/>
                </a:cxn>
              </a:cxnLst>
              <a:rect l="l" t="t" r="r" b="b"/>
              <a:pathLst>
                <a:path w="20632" h="378596">
                  <a:moveTo>
                    <a:pt x="0" y="0"/>
                  </a:moveTo>
                  <a:lnTo>
                    <a:pt x="20633" y="0"/>
                  </a:lnTo>
                  <a:lnTo>
                    <a:pt x="20633" y="378596"/>
                  </a:lnTo>
                  <a:lnTo>
                    <a:pt x="0" y="378596"/>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58" name="Freeform: Shape 57">
              <a:extLst>
                <a:ext uri="{FF2B5EF4-FFF2-40B4-BE49-F238E27FC236}">
                  <a16:creationId xmlns:a16="http://schemas.microsoft.com/office/drawing/2014/main" id="{83036153-8543-4BA2-84CC-A416C36D89DB}"/>
                </a:ext>
              </a:extLst>
            </p:cNvPr>
            <p:cNvSpPr/>
            <p:nvPr/>
          </p:nvSpPr>
          <p:spPr>
            <a:xfrm>
              <a:off x="2879457" y="3138983"/>
              <a:ext cx="20632" cy="403836"/>
            </a:xfrm>
            <a:custGeom>
              <a:avLst/>
              <a:gdLst>
                <a:gd name="connsiteX0" fmla="*/ 0 w 20632"/>
                <a:gd name="connsiteY0" fmla="*/ 0 h 403836"/>
                <a:gd name="connsiteX1" fmla="*/ 20633 w 20632"/>
                <a:gd name="connsiteY1" fmla="*/ 0 h 403836"/>
                <a:gd name="connsiteX2" fmla="*/ 20633 w 20632"/>
                <a:gd name="connsiteY2" fmla="*/ 403836 h 403836"/>
                <a:gd name="connsiteX3" fmla="*/ 0 w 20632"/>
                <a:gd name="connsiteY3" fmla="*/ 403836 h 403836"/>
              </a:gdLst>
              <a:ahLst/>
              <a:cxnLst>
                <a:cxn ang="0">
                  <a:pos x="connsiteX0" y="connsiteY0"/>
                </a:cxn>
                <a:cxn ang="0">
                  <a:pos x="connsiteX1" y="connsiteY1"/>
                </a:cxn>
                <a:cxn ang="0">
                  <a:pos x="connsiteX2" y="connsiteY2"/>
                </a:cxn>
                <a:cxn ang="0">
                  <a:pos x="connsiteX3" y="connsiteY3"/>
                </a:cxn>
              </a:cxnLst>
              <a:rect l="l" t="t" r="r" b="b"/>
              <a:pathLst>
                <a:path w="20632" h="403836">
                  <a:moveTo>
                    <a:pt x="0" y="0"/>
                  </a:moveTo>
                  <a:lnTo>
                    <a:pt x="20633" y="0"/>
                  </a:lnTo>
                  <a:lnTo>
                    <a:pt x="20633" y="403836"/>
                  </a:lnTo>
                  <a:lnTo>
                    <a:pt x="0" y="403836"/>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59" name="Freeform: Shape 58">
              <a:extLst>
                <a:ext uri="{FF2B5EF4-FFF2-40B4-BE49-F238E27FC236}">
                  <a16:creationId xmlns:a16="http://schemas.microsoft.com/office/drawing/2014/main" id="{11700747-D3C2-48DA-B4D0-27759E5F7E98}"/>
                </a:ext>
              </a:extLst>
            </p:cNvPr>
            <p:cNvSpPr/>
            <p:nvPr/>
          </p:nvSpPr>
          <p:spPr>
            <a:xfrm>
              <a:off x="2912126" y="3138983"/>
              <a:ext cx="20632" cy="424869"/>
            </a:xfrm>
            <a:custGeom>
              <a:avLst/>
              <a:gdLst>
                <a:gd name="connsiteX0" fmla="*/ 0 w 20632"/>
                <a:gd name="connsiteY0" fmla="*/ 0 h 424869"/>
                <a:gd name="connsiteX1" fmla="*/ 20633 w 20632"/>
                <a:gd name="connsiteY1" fmla="*/ 0 h 424869"/>
                <a:gd name="connsiteX2" fmla="*/ 20633 w 20632"/>
                <a:gd name="connsiteY2" fmla="*/ 424869 h 424869"/>
                <a:gd name="connsiteX3" fmla="*/ 0 w 20632"/>
                <a:gd name="connsiteY3" fmla="*/ 424869 h 424869"/>
              </a:gdLst>
              <a:ahLst/>
              <a:cxnLst>
                <a:cxn ang="0">
                  <a:pos x="connsiteX0" y="connsiteY0"/>
                </a:cxn>
                <a:cxn ang="0">
                  <a:pos x="connsiteX1" y="connsiteY1"/>
                </a:cxn>
                <a:cxn ang="0">
                  <a:pos x="connsiteX2" y="connsiteY2"/>
                </a:cxn>
                <a:cxn ang="0">
                  <a:pos x="connsiteX3" y="connsiteY3"/>
                </a:cxn>
              </a:cxnLst>
              <a:rect l="l" t="t" r="r" b="b"/>
              <a:pathLst>
                <a:path w="20632" h="424869">
                  <a:moveTo>
                    <a:pt x="0" y="0"/>
                  </a:moveTo>
                  <a:lnTo>
                    <a:pt x="20633" y="0"/>
                  </a:lnTo>
                  <a:lnTo>
                    <a:pt x="20633" y="424869"/>
                  </a:lnTo>
                  <a:lnTo>
                    <a:pt x="0" y="424869"/>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60" name="Freeform: Shape 59">
              <a:extLst>
                <a:ext uri="{FF2B5EF4-FFF2-40B4-BE49-F238E27FC236}">
                  <a16:creationId xmlns:a16="http://schemas.microsoft.com/office/drawing/2014/main" id="{F8103007-59F1-49D2-B025-49E0A0DFD13D}"/>
                </a:ext>
              </a:extLst>
            </p:cNvPr>
            <p:cNvSpPr/>
            <p:nvPr/>
          </p:nvSpPr>
          <p:spPr>
            <a:xfrm>
              <a:off x="2941356" y="3138983"/>
              <a:ext cx="20632" cy="448706"/>
            </a:xfrm>
            <a:custGeom>
              <a:avLst/>
              <a:gdLst>
                <a:gd name="connsiteX0" fmla="*/ 0 w 20632"/>
                <a:gd name="connsiteY0" fmla="*/ 0 h 448706"/>
                <a:gd name="connsiteX1" fmla="*/ 20633 w 20632"/>
                <a:gd name="connsiteY1" fmla="*/ 0 h 448706"/>
                <a:gd name="connsiteX2" fmla="*/ 20633 w 20632"/>
                <a:gd name="connsiteY2" fmla="*/ 448707 h 448706"/>
                <a:gd name="connsiteX3" fmla="*/ 0 w 20632"/>
                <a:gd name="connsiteY3" fmla="*/ 448707 h 448706"/>
              </a:gdLst>
              <a:ahLst/>
              <a:cxnLst>
                <a:cxn ang="0">
                  <a:pos x="connsiteX0" y="connsiteY0"/>
                </a:cxn>
                <a:cxn ang="0">
                  <a:pos x="connsiteX1" y="connsiteY1"/>
                </a:cxn>
                <a:cxn ang="0">
                  <a:pos x="connsiteX2" y="connsiteY2"/>
                </a:cxn>
                <a:cxn ang="0">
                  <a:pos x="connsiteX3" y="connsiteY3"/>
                </a:cxn>
              </a:cxnLst>
              <a:rect l="l" t="t" r="r" b="b"/>
              <a:pathLst>
                <a:path w="20632" h="448706">
                  <a:moveTo>
                    <a:pt x="0" y="0"/>
                  </a:moveTo>
                  <a:lnTo>
                    <a:pt x="20633" y="0"/>
                  </a:lnTo>
                  <a:lnTo>
                    <a:pt x="20633" y="448707"/>
                  </a:lnTo>
                  <a:lnTo>
                    <a:pt x="0" y="448707"/>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61" name="Freeform: Shape 60">
              <a:extLst>
                <a:ext uri="{FF2B5EF4-FFF2-40B4-BE49-F238E27FC236}">
                  <a16:creationId xmlns:a16="http://schemas.microsoft.com/office/drawing/2014/main" id="{522568EE-36F3-43C0-8A74-9BBB9149246D}"/>
                </a:ext>
              </a:extLst>
            </p:cNvPr>
            <p:cNvSpPr/>
            <p:nvPr/>
          </p:nvSpPr>
          <p:spPr>
            <a:xfrm>
              <a:off x="2972306" y="3138983"/>
              <a:ext cx="20632" cy="459924"/>
            </a:xfrm>
            <a:custGeom>
              <a:avLst/>
              <a:gdLst>
                <a:gd name="connsiteX0" fmla="*/ 0 w 20632"/>
                <a:gd name="connsiteY0" fmla="*/ 0 h 459924"/>
                <a:gd name="connsiteX1" fmla="*/ 20633 w 20632"/>
                <a:gd name="connsiteY1" fmla="*/ 0 h 459924"/>
                <a:gd name="connsiteX2" fmla="*/ 20633 w 20632"/>
                <a:gd name="connsiteY2" fmla="*/ 459925 h 459924"/>
                <a:gd name="connsiteX3" fmla="*/ 0 w 20632"/>
                <a:gd name="connsiteY3" fmla="*/ 459925 h 459924"/>
              </a:gdLst>
              <a:ahLst/>
              <a:cxnLst>
                <a:cxn ang="0">
                  <a:pos x="connsiteX0" y="connsiteY0"/>
                </a:cxn>
                <a:cxn ang="0">
                  <a:pos x="connsiteX1" y="connsiteY1"/>
                </a:cxn>
                <a:cxn ang="0">
                  <a:pos x="connsiteX2" y="connsiteY2"/>
                </a:cxn>
                <a:cxn ang="0">
                  <a:pos x="connsiteX3" y="connsiteY3"/>
                </a:cxn>
              </a:cxnLst>
              <a:rect l="l" t="t" r="r" b="b"/>
              <a:pathLst>
                <a:path w="20632" h="459924">
                  <a:moveTo>
                    <a:pt x="0" y="0"/>
                  </a:moveTo>
                  <a:lnTo>
                    <a:pt x="20633" y="0"/>
                  </a:lnTo>
                  <a:lnTo>
                    <a:pt x="20633" y="459925"/>
                  </a:lnTo>
                  <a:lnTo>
                    <a:pt x="0" y="459925"/>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62" name="Freeform: Shape 61">
              <a:extLst>
                <a:ext uri="{FF2B5EF4-FFF2-40B4-BE49-F238E27FC236}">
                  <a16:creationId xmlns:a16="http://schemas.microsoft.com/office/drawing/2014/main" id="{B0787837-1A3E-4B16-8FF9-BB121187BC14}"/>
                </a:ext>
              </a:extLst>
            </p:cNvPr>
            <p:cNvSpPr/>
            <p:nvPr/>
          </p:nvSpPr>
          <p:spPr>
            <a:xfrm>
              <a:off x="3001536" y="3138983"/>
              <a:ext cx="20632" cy="528632"/>
            </a:xfrm>
            <a:custGeom>
              <a:avLst/>
              <a:gdLst>
                <a:gd name="connsiteX0" fmla="*/ 0 w 20632"/>
                <a:gd name="connsiteY0" fmla="*/ 0 h 528632"/>
                <a:gd name="connsiteX1" fmla="*/ 20633 w 20632"/>
                <a:gd name="connsiteY1" fmla="*/ 0 h 528632"/>
                <a:gd name="connsiteX2" fmla="*/ 20633 w 20632"/>
                <a:gd name="connsiteY2" fmla="*/ 528633 h 528632"/>
                <a:gd name="connsiteX3" fmla="*/ 0 w 20632"/>
                <a:gd name="connsiteY3" fmla="*/ 528633 h 528632"/>
              </a:gdLst>
              <a:ahLst/>
              <a:cxnLst>
                <a:cxn ang="0">
                  <a:pos x="connsiteX0" y="connsiteY0"/>
                </a:cxn>
                <a:cxn ang="0">
                  <a:pos x="connsiteX1" y="connsiteY1"/>
                </a:cxn>
                <a:cxn ang="0">
                  <a:pos x="connsiteX2" y="connsiteY2"/>
                </a:cxn>
                <a:cxn ang="0">
                  <a:pos x="connsiteX3" y="connsiteY3"/>
                </a:cxn>
              </a:cxnLst>
              <a:rect l="l" t="t" r="r" b="b"/>
              <a:pathLst>
                <a:path w="20632" h="528632">
                  <a:moveTo>
                    <a:pt x="0" y="0"/>
                  </a:moveTo>
                  <a:lnTo>
                    <a:pt x="20633" y="0"/>
                  </a:lnTo>
                  <a:lnTo>
                    <a:pt x="20633" y="528633"/>
                  </a:lnTo>
                  <a:lnTo>
                    <a:pt x="0" y="528633"/>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3" name="Freeform: Shape 2">
              <a:extLst>
                <a:ext uri="{FF2B5EF4-FFF2-40B4-BE49-F238E27FC236}">
                  <a16:creationId xmlns:a16="http://schemas.microsoft.com/office/drawing/2014/main" id="{4EBACC2E-C0F7-4BD7-B07B-3F7D9624A921}"/>
                </a:ext>
              </a:extLst>
            </p:cNvPr>
            <p:cNvSpPr/>
            <p:nvPr/>
          </p:nvSpPr>
          <p:spPr>
            <a:xfrm>
              <a:off x="1409359" y="3047840"/>
              <a:ext cx="20632" cy="92545"/>
            </a:xfrm>
            <a:custGeom>
              <a:avLst/>
              <a:gdLst>
                <a:gd name="connsiteX0" fmla="*/ 0 w 20632"/>
                <a:gd name="connsiteY0" fmla="*/ 0 h 92545"/>
                <a:gd name="connsiteX1" fmla="*/ 20633 w 20632"/>
                <a:gd name="connsiteY1" fmla="*/ 0 h 92545"/>
                <a:gd name="connsiteX2" fmla="*/ 20633 w 20632"/>
                <a:gd name="connsiteY2" fmla="*/ 92546 h 92545"/>
                <a:gd name="connsiteX3" fmla="*/ 0 w 20632"/>
                <a:gd name="connsiteY3" fmla="*/ 92546 h 92545"/>
              </a:gdLst>
              <a:ahLst/>
              <a:cxnLst>
                <a:cxn ang="0">
                  <a:pos x="connsiteX0" y="connsiteY0"/>
                </a:cxn>
                <a:cxn ang="0">
                  <a:pos x="connsiteX1" y="connsiteY1"/>
                </a:cxn>
                <a:cxn ang="0">
                  <a:pos x="connsiteX2" y="connsiteY2"/>
                </a:cxn>
                <a:cxn ang="0">
                  <a:pos x="connsiteX3" y="connsiteY3"/>
                </a:cxn>
              </a:cxnLst>
              <a:rect l="l" t="t" r="r" b="b"/>
              <a:pathLst>
                <a:path w="20632" h="92545">
                  <a:moveTo>
                    <a:pt x="0" y="0"/>
                  </a:moveTo>
                  <a:lnTo>
                    <a:pt x="20633" y="0"/>
                  </a:lnTo>
                  <a:lnTo>
                    <a:pt x="20633" y="92546"/>
                  </a:lnTo>
                  <a:lnTo>
                    <a:pt x="0" y="92546"/>
                  </a:lnTo>
                  <a:close/>
                </a:path>
              </a:pathLst>
            </a:custGeom>
            <a:solidFill>
              <a:schemeClr val="accent5">
                <a:lumMod val="50000"/>
              </a:schemeClr>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10" name="Freeform: Shape 9">
              <a:extLst>
                <a:ext uri="{FF2B5EF4-FFF2-40B4-BE49-F238E27FC236}">
                  <a16:creationId xmlns:a16="http://schemas.microsoft.com/office/drawing/2014/main" id="{C7D00C37-9B15-485D-AE4E-467436EE889D}"/>
                </a:ext>
              </a:extLst>
            </p:cNvPr>
            <p:cNvSpPr/>
            <p:nvPr/>
          </p:nvSpPr>
          <p:spPr>
            <a:xfrm>
              <a:off x="1440308" y="3080090"/>
              <a:ext cx="20632" cy="60294"/>
            </a:xfrm>
            <a:custGeom>
              <a:avLst/>
              <a:gdLst>
                <a:gd name="connsiteX0" fmla="*/ 0 w 20632"/>
                <a:gd name="connsiteY0" fmla="*/ 0 h 60294"/>
                <a:gd name="connsiteX1" fmla="*/ 20633 w 20632"/>
                <a:gd name="connsiteY1" fmla="*/ 0 h 60294"/>
                <a:gd name="connsiteX2" fmla="*/ 20633 w 20632"/>
                <a:gd name="connsiteY2" fmla="*/ 60295 h 60294"/>
                <a:gd name="connsiteX3" fmla="*/ 0 w 20632"/>
                <a:gd name="connsiteY3" fmla="*/ 60295 h 60294"/>
              </a:gdLst>
              <a:ahLst/>
              <a:cxnLst>
                <a:cxn ang="0">
                  <a:pos x="connsiteX0" y="connsiteY0"/>
                </a:cxn>
                <a:cxn ang="0">
                  <a:pos x="connsiteX1" y="connsiteY1"/>
                </a:cxn>
                <a:cxn ang="0">
                  <a:pos x="connsiteX2" y="connsiteY2"/>
                </a:cxn>
                <a:cxn ang="0">
                  <a:pos x="connsiteX3" y="connsiteY3"/>
                </a:cxn>
              </a:cxnLst>
              <a:rect l="l" t="t" r="r" b="b"/>
              <a:pathLst>
                <a:path w="20632" h="60294">
                  <a:moveTo>
                    <a:pt x="0" y="0"/>
                  </a:moveTo>
                  <a:lnTo>
                    <a:pt x="20633" y="0"/>
                  </a:lnTo>
                  <a:lnTo>
                    <a:pt x="20633" y="60295"/>
                  </a:lnTo>
                  <a:lnTo>
                    <a:pt x="0" y="60295"/>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12" name="Freeform: Shape 11">
              <a:extLst>
                <a:ext uri="{FF2B5EF4-FFF2-40B4-BE49-F238E27FC236}">
                  <a16:creationId xmlns:a16="http://schemas.microsoft.com/office/drawing/2014/main" id="{837BD106-17FC-4FA5-8AE4-96C0F3E23F99}"/>
                </a:ext>
              </a:extLst>
            </p:cNvPr>
            <p:cNvSpPr/>
            <p:nvPr/>
          </p:nvSpPr>
          <p:spPr>
            <a:xfrm>
              <a:off x="1469538" y="3080090"/>
              <a:ext cx="20632" cy="60294"/>
            </a:xfrm>
            <a:custGeom>
              <a:avLst/>
              <a:gdLst>
                <a:gd name="connsiteX0" fmla="*/ 0 w 20632"/>
                <a:gd name="connsiteY0" fmla="*/ 0 h 60294"/>
                <a:gd name="connsiteX1" fmla="*/ 20633 w 20632"/>
                <a:gd name="connsiteY1" fmla="*/ 0 h 60294"/>
                <a:gd name="connsiteX2" fmla="*/ 20633 w 20632"/>
                <a:gd name="connsiteY2" fmla="*/ 60295 h 60294"/>
                <a:gd name="connsiteX3" fmla="*/ 0 w 20632"/>
                <a:gd name="connsiteY3" fmla="*/ 60295 h 60294"/>
              </a:gdLst>
              <a:ahLst/>
              <a:cxnLst>
                <a:cxn ang="0">
                  <a:pos x="connsiteX0" y="connsiteY0"/>
                </a:cxn>
                <a:cxn ang="0">
                  <a:pos x="connsiteX1" y="connsiteY1"/>
                </a:cxn>
                <a:cxn ang="0">
                  <a:pos x="connsiteX2" y="connsiteY2"/>
                </a:cxn>
                <a:cxn ang="0">
                  <a:pos x="connsiteX3" y="connsiteY3"/>
                </a:cxn>
              </a:cxnLst>
              <a:rect l="l" t="t" r="r" b="b"/>
              <a:pathLst>
                <a:path w="20632" h="60294">
                  <a:moveTo>
                    <a:pt x="0" y="0"/>
                  </a:moveTo>
                  <a:lnTo>
                    <a:pt x="20633" y="0"/>
                  </a:lnTo>
                  <a:lnTo>
                    <a:pt x="20633" y="60295"/>
                  </a:lnTo>
                  <a:lnTo>
                    <a:pt x="0" y="60295"/>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13" name="Freeform: Shape 12">
              <a:extLst>
                <a:ext uri="{FF2B5EF4-FFF2-40B4-BE49-F238E27FC236}">
                  <a16:creationId xmlns:a16="http://schemas.microsoft.com/office/drawing/2014/main" id="{E12631F3-6A71-4C93-AFBD-90A9CF98712B}"/>
                </a:ext>
              </a:extLst>
            </p:cNvPr>
            <p:cNvSpPr/>
            <p:nvPr/>
          </p:nvSpPr>
          <p:spPr>
            <a:xfrm>
              <a:off x="1502207" y="3092710"/>
              <a:ext cx="20632" cy="47675"/>
            </a:xfrm>
            <a:custGeom>
              <a:avLst/>
              <a:gdLst>
                <a:gd name="connsiteX0" fmla="*/ 0 w 20632"/>
                <a:gd name="connsiteY0" fmla="*/ 0 h 47675"/>
                <a:gd name="connsiteX1" fmla="*/ 20633 w 20632"/>
                <a:gd name="connsiteY1" fmla="*/ 0 h 47675"/>
                <a:gd name="connsiteX2" fmla="*/ 20633 w 20632"/>
                <a:gd name="connsiteY2" fmla="*/ 47675 h 47675"/>
                <a:gd name="connsiteX3" fmla="*/ 0 w 20632"/>
                <a:gd name="connsiteY3" fmla="*/ 47675 h 47675"/>
              </a:gdLst>
              <a:ahLst/>
              <a:cxnLst>
                <a:cxn ang="0">
                  <a:pos x="connsiteX0" y="connsiteY0"/>
                </a:cxn>
                <a:cxn ang="0">
                  <a:pos x="connsiteX1" y="connsiteY1"/>
                </a:cxn>
                <a:cxn ang="0">
                  <a:pos x="connsiteX2" y="connsiteY2"/>
                </a:cxn>
                <a:cxn ang="0">
                  <a:pos x="connsiteX3" y="connsiteY3"/>
                </a:cxn>
              </a:cxnLst>
              <a:rect l="l" t="t" r="r" b="b"/>
              <a:pathLst>
                <a:path w="20632" h="47675">
                  <a:moveTo>
                    <a:pt x="0" y="0"/>
                  </a:moveTo>
                  <a:lnTo>
                    <a:pt x="20633" y="0"/>
                  </a:lnTo>
                  <a:lnTo>
                    <a:pt x="20633" y="47675"/>
                  </a:lnTo>
                  <a:lnTo>
                    <a:pt x="0" y="47675"/>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14" name="Freeform: Shape 13">
              <a:extLst>
                <a:ext uri="{FF2B5EF4-FFF2-40B4-BE49-F238E27FC236}">
                  <a16:creationId xmlns:a16="http://schemas.microsoft.com/office/drawing/2014/main" id="{3D2A515F-DDBD-4F45-8F6D-8BF38F862631}"/>
                </a:ext>
              </a:extLst>
            </p:cNvPr>
            <p:cNvSpPr/>
            <p:nvPr/>
          </p:nvSpPr>
          <p:spPr>
            <a:xfrm>
              <a:off x="1531437" y="3106732"/>
              <a:ext cx="20632" cy="33653"/>
            </a:xfrm>
            <a:custGeom>
              <a:avLst/>
              <a:gdLst>
                <a:gd name="connsiteX0" fmla="*/ 0 w 20632"/>
                <a:gd name="connsiteY0" fmla="*/ 0 h 33653"/>
                <a:gd name="connsiteX1" fmla="*/ 20633 w 20632"/>
                <a:gd name="connsiteY1" fmla="*/ 0 h 33653"/>
                <a:gd name="connsiteX2" fmla="*/ 20633 w 20632"/>
                <a:gd name="connsiteY2" fmla="*/ 33653 h 33653"/>
                <a:gd name="connsiteX3" fmla="*/ 0 w 20632"/>
                <a:gd name="connsiteY3" fmla="*/ 33653 h 33653"/>
              </a:gdLst>
              <a:ahLst/>
              <a:cxnLst>
                <a:cxn ang="0">
                  <a:pos x="connsiteX0" y="connsiteY0"/>
                </a:cxn>
                <a:cxn ang="0">
                  <a:pos x="connsiteX1" y="connsiteY1"/>
                </a:cxn>
                <a:cxn ang="0">
                  <a:pos x="connsiteX2" y="connsiteY2"/>
                </a:cxn>
                <a:cxn ang="0">
                  <a:pos x="connsiteX3" y="connsiteY3"/>
                </a:cxn>
              </a:cxnLst>
              <a:rect l="l" t="t" r="r" b="b"/>
              <a:pathLst>
                <a:path w="20632" h="33653">
                  <a:moveTo>
                    <a:pt x="0" y="0"/>
                  </a:moveTo>
                  <a:lnTo>
                    <a:pt x="20633" y="0"/>
                  </a:lnTo>
                  <a:lnTo>
                    <a:pt x="20633" y="33653"/>
                  </a:lnTo>
                  <a:lnTo>
                    <a:pt x="0" y="33653"/>
                  </a:lnTo>
                  <a:close/>
                </a:path>
              </a:pathLst>
            </a:custGeom>
            <a:solidFill>
              <a:schemeClr val="accent5">
                <a:lumMod val="50000"/>
              </a:schemeClr>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15" name="Freeform: Shape 14">
              <a:extLst>
                <a:ext uri="{FF2B5EF4-FFF2-40B4-BE49-F238E27FC236}">
                  <a16:creationId xmlns:a16="http://schemas.microsoft.com/office/drawing/2014/main" id="{D59DD657-A086-48C9-A0B5-D6DABE5FBF20}"/>
                </a:ext>
              </a:extLst>
            </p:cNvPr>
            <p:cNvSpPr/>
            <p:nvPr/>
          </p:nvSpPr>
          <p:spPr>
            <a:xfrm>
              <a:off x="1562386" y="3119352"/>
              <a:ext cx="20632" cy="21033"/>
            </a:xfrm>
            <a:custGeom>
              <a:avLst/>
              <a:gdLst>
                <a:gd name="connsiteX0" fmla="*/ 0 w 20632"/>
                <a:gd name="connsiteY0" fmla="*/ 0 h 21033"/>
                <a:gd name="connsiteX1" fmla="*/ 20633 w 20632"/>
                <a:gd name="connsiteY1" fmla="*/ 0 h 21033"/>
                <a:gd name="connsiteX2" fmla="*/ 20633 w 20632"/>
                <a:gd name="connsiteY2" fmla="*/ 21033 h 21033"/>
                <a:gd name="connsiteX3" fmla="*/ 0 w 20632"/>
                <a:gd name="connsiteY3" fmla="*/ 21033 h 21033"/>
              </a:gdLst>
              <a:ahLst/>
              <a:cxnLst>
                <a:cxn ang="0">
                  <a:pos x="connsiteX0" y="connsiteY0"/>
                </a:cxn>
                <a:cxn ang="0">
                  <a:pos x="connsiteX1" y="connsiteY1"/>
                </a:cxn>
                <a:cxn ang="0">
                  <a:pos x="connsiteX2" y="connsiteY2"/>
                </a:cxn>
                <a:cxn ang="0">
                  <a:pos x="connsiteX3" y="connsiteY3"/>
                </a:cxn>
              </a:cxnLst>
              <a:rect l="l" t="t" r="r" b="b"/>
              <a:pathLst>
                <a:path w="20632" h="21033">
                  <a:moveTo>
                    <a:pt x="0" y="0"/>
                  </a:moveTo>
                  <a:lnTo>
                    <a:pt x="20633" y="0"/>
                  </a:lnTo>
                  <a:lnTo>
                    <a:pt x="20633" y="21033"/>
                  </a:lnTo>
                  <a:lnTo>
                    <a:pt x="0" y="21033"/>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16" name="Freeform: Shape 15">
              <a:extLst>
                <a:ext uri="{FF2B5EF4-FFF2-40B4-BE49-F238E27FC236}">
                  <a16:creationId xmlns:a16="http://schemas.microsoft.com/office/drawing/2014/main" id="{2AFB7EBE-7384-46EB-B884-08A8DB8F305E}"/>
                </a:ext>
              </a:extLst>
            </p:cNvPr>
            <p:cNvSpPr/>
            <p:nvPr/>
          </p:nvSpPr>
          <p:spPr>
            <a:xfrm>
              <a:off x="1595055" y="3123559"/>
              <a:ext cx="20632" cy="16826"/>
            </a:xfrm>
            <a:custGeom>
              <a:avLst/>
              <a:gdLst>
                <a:gd name="connsiteX0" fmla="*/ 0 w 20632"/>
                <a:gd name="connsiteY0" fmla="*/ 0 h 16826"/>
                <a:gd name="connsiteX1" fmla="*/ 20633 w 20632"/>
                <a:gd name="connsiteY1" fmla="*/ 0 h 16826"/>
                <a:gd name="connsiteX2" fmla="*/ 20633 w 20632"/>
                <a:gd name="connsiteY2" fmla="*/ 16827 h 16826"/>
                <a:gd name="connsiteX3" fmla="*/ 0 w 20632"/>
                <a:gd name="connsiteY3" fmla="*/ 16827 h 16826"/>
              </a:gdLst>
              <a:ahLst/>
              <a:cxnLst>
                <a:cxn ang="0">
                  <a:pos x="connsiteX0" y="connsiteY0"/>
                </a:cxn>
                <a:cxn ang="0">
                  <a:pos x="connsiteX1" y="connsiteY1"/>
                </a:cxn>
                <a:cxn ang="0">
                  <a:pos x="connsiteX2" y="connsiteY2"/>
                </a:cxn>
                <a:cxn ang="0">
                  <a:pos x="connsiteX3" y="connsiteY3"/>
                </a:cxn>
              </a:cxnLst>
              <a:rect l="l" t="t" r="r" b="b"/>
              <a:pathLst>
                <a:path w="20632" h="16826">
                  <a:moveTo>
                    <a:pt x="0" y="0"/>
                  </a:moveTo>
                  <a:lnTo>
                    <a:pt x="20633" y="0"/>
                  </a:lnTo>
                  <a:lnTo>
                    <a:pt x="20633" y="16827"/>
                  </a:lnTo>
                  <a:lnTo>
                    <a:pt x="0" y="16827"/>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18" name="Freeform: Shape 17">
              <a:extLst>
                <a:ext uri="{FF2B5EF4-FFF2-40B4-BE49-F238E27FC236}">
                  <a16:creationId xmlns:a16="http://schemas.microsoft.com/office/drawing/2014/main" id="{6B814D03-675D-44AE-985C-E5EAB1585625}"/>
                </a:ext>
              </a:extLst>
            </p:cNvPr>
            <p:cNvSpPr/>
            <p:nvPr/>
          </p:nvSpPr>
          <p:spPr>
            <a:xfrm>
              <a:off x="1624285" y="3127765"/>
              <a:ext cx="20632" cy="12619"/>
            </a:xfrm>
            <a:custGeom>
              <a:avLst/>
              <a:gdLst>
                <a:gd name="connsiteX0" fmla="*/ 0 w 20632"/>
                <a:gd name="connsiteY0" fmla="*/ 0 h 12619"/>
                <a:gd name="connsiteX1" fmla="*/ 20633 w 20632"/>
                <a:gd name="connsiteY1" fmla="*/ 0 h 12619"/>
                <a:gd name="connsiteX2" fmla="*/ 20633 w 20632"/>
                <a:gd name="connsiteY2" fmla="*/ 12620 h 12619"/>
                <a:gd name="connsiteX3" fmla="*/ 0 w 20632"/>
                <a:gd name="connsiteY3" fmla="*/ 12620 h 12619"/>
              </a:gdLst>
              <a:ahLst/>
              <a:cxnLst>
                <a:cxn ang="0">
                  <a:pos x="connsiteX0" y="connsiteY0"/>
                </a:cxn>
                <a:cxn ang="0">
                  <a:pos x="connsiteX1" y="connsiteY1"/>
                </a:cxn>
                <a:cxn ang="0">
                  <a:pos x="connsiteX2" y="connsiteY2"/>
                </a:cxn>
                <a:cxn ang="0">
                  <a:pos x="connsiteX3" y="connsiteY3"/>
                </a:cxn>
              </a:cxnLst>
              <a:rect l="l" t="t" r="r" b="b"/>
              <a:pathLst>
                <a:path w="20632" h="12619">
                  <a:moveTo>
                    <a:pt x="0" y="0"/>
                  </a:moveTo>
                  <a:lnTo>
                    <a:pt x="20633" y="0"/>
                  </a:lnTo>
                  <a:lnTo>
                    <a:pt x="20633" y="12620"/>
                  </a:lnTo>
                  <a:lnTo>
                    <a:pt x="0" y="12620"/>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19" name="Freeform: Shape 18">
              <a:extLst>
                <a:ext uri="{FF2B5EF4-FFF2-40B4-BE49-F238E27FC236}">
                  <a16:creationId xmlns:a16="http://schemas.microsoft.com/office/drawing/2014/main" id="{39B3E4F2-6A15-4C28-974A-636EC3B55B4F}"/>
                </a:ext>
              </a:extLst>
            </p:cNvPr>
            <p:cNvSpPr/>
            <p:nvPr/>
          </p:nvSpPr>
          <p:spPr>
            <a:xfrm>
              <a:off x="1687904" y="3140385"/>
              <a:ext cx="20632" cy="12619"/>
            </a:xfrm>
            <a:custGeom>
              <a:avLst/>
              <a:gdLst>
                <a:gd name="connsiteX0" fmla="*/ 0 w 20632"/>
                <a:gd name="connsiteY0" fmla="*/ 0 h 12619"/>
                <a:gd name="connsiteX1" fmla="*/ 20633 w 20632"/>
                <a:gd name="connsiteY1" fmla="*/ 0 h 12619"/>
                <a:gd name="connsiteX2" fmla="*/ 20633 w 20632"/>
                <a:gd name="connsiteY2" fmla="*/ 12620 h 12619"/>
                <a:gd name="connsiteX3" fmla="*/ 0 w 20632"/>
                <a:gd name="connsiteY3" fmla="*/ 12620 h 12619"/>
              </a:gdLst>
              <a:ahLst/>
              <a:cxnLst>
                <a:cxn ang="0">
                  <a:pos x="connsiteX0" y="connsiteY0"/>
                </a:cxn>
                <a:cxn ang="0">
                  <a:pos x="connsiteX1" y="connsiteY1"/>
                </a:cxn>
                <a:cxn ang="0">
                  <a:pos x="connsiteX2" y="connsiteY2"/>
                </a:cxn>
                <a:cxn ang="0">
                  <a:pos x="connsiteX3" y="connsiteY3"/>
                </a:cxn>
              </a:cxnLst>
              <a:rect l="l" t="t" r="r" b="b"/>
              <a:pathLst>
                <a:path w="20632" h="12619">
                  <a:moveTo>
                    <a:pt x="0" y="0"/>
                  </a:moveTo>
                  <a:lnTo>
                    <a:pt x="20633" y="0"/>
                  </a:lnTo>
                  <a:lnTo>
                    <a:pt x="20633" y="12620"/>
                  </a:lnTo>
                  <a:lnTo>
                    <a:pt x="0" y="12620"/>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20" name="Freeform: Shape 19">
              <a:extLst>
                <a:ext uri="{FF2B5EF4-FFF2-40B4-BE49-F238E27FC236}">
                  <a16:creationId xmlns:a16="http://schemas.microsoft.com/office/drawing/2014/main" id="{3A2BDF85-6A90-4FB3-9E2B-1741FE64DEAC}"/>
                </a:ext>
              </a:extLst>
            </p:cNvPr>
            <p:cNvSpPr/>
            <p:nvPr/>
          </p:nvSpPr>
          <p:spPr>
            <a:xfrm>
              <a:off x="1715414" y="3140385"/>
              <a:ext cx="20632" cy="12619"/>
            </a:xfrm>
            <a:custGeom>
              <a:avLst/>
              <a:gdLst>
                <a:gd name="connsiteX0" fmla="*/ 0 w 20632"/>
                <a:gd name="connsiteY0" fmla="*/ 0 h 12619"/>
                <a:gd name="connsiteX1" fmla="*/ 20633 w 20632"/>
                <a:gd name="connsiteY1" fmla="*/ 0 h 12619"/>
                <a:gd name="connsiteX2" fmla="*/ 20633 w 20632"/>
                <a:gd name="connsiteY2" fmla="*/ 12620 h 12619"/>
                <a:gd name="connsiteX3" fmla="*/ 0 w 20632"/>
                <a:gd name="connsiteY3" fmla="*/ 12620 h 12619"/>
              </a:gdLst>
              <a:ahLst/>
              <a:cxnLst>
                <a:cxn ang="0">
                  <a:pos x="connsiteX0" y="connsiteY0"/>
                </a:cxn>
                <a:cxn ang="0">
                  <a:pos x="connsiteX1" y="connsiteY1"/>
                </a:cxn>
                <a:cxn ang="0">
                  <a:pos x="connsiteX2" y="connsiteY2"/>
                </a:cxn>
                <a:cxn ang="0">
                  <a:pos x="connsiteX3" y="connsiteY3"/>
                </a:cxn>
              </a:cxnLst>
              <a:rect l="l" t="t" r="r" b="b"/>
              <a:pathLst>
                <a:path w="20632" h="12619">
                  <a:moveTo>
                    <a:pt x="0" y="0"/>
                  </a:moveTo>
                  <a:lnTo>
                    <a:pt x="20633" y="0"/>
                  </a:lnTo>
                  <a:lnTo>
                    <a:pt x="20633" y="12620"/>
                  </a:lnTo>
                  <a:lnTo>
                    <a:pt x="0" y="12620"/>
                  </a:lnTo>
                  <a:close/>
                </a:path>
              </a:pathLst>
            </a:custGeom>
            <a:solidFill>
              <a:schemeClr val="accent5">
                <a:lumMod val="50000"/>
              </a:schemeClr>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21" name="Freeform: Shape 20">
              <a:extLst>
                <a:ext uri="{FF2B5EF4-FFF2-40B4-BE49-F238E27FC236}">
                  <a16:creationId xmlns:a16="http://schemas.microsoft.com/office/drawing/2014/main" id="{E53952E3-DBA8-4900-8D20-5A658F885D1D}"/>
                </a:ext>
              </a:extLst>
            </p:cNvPr>
            <p:cNvSpPr/>
            <p:nvPr/>
          </p:nvSpPr>
          <p:spPr>
            <a:xfrm>
              <a:off x="1746364" y="3140385"/>
              <a:ext cx="20632" cy="14022"/>
            </a:xfrm>
            <a:custGeom>
              <a:avLst/>
              <a:gdLst>
                <a:gd name="connsiteX0" fmla="*/ 0 w 20632"/>
                <a:gd name="connsiteY0" fmla="*/ 0 h 14022"/>
                <a:gd name="connsiteX1" fmla="*/ 20633 w 20632"/>
                <a:gd name="connsiteY1" fmla="*/ 0 h 14022"/>
                <a:gd name="connsiteX2" fmla="*/ 20633 w 20632"/>
                <a:gd name="connsiteY2" fmla="*/ 14022 h 14022"/>
                <a:gd name="connsiteX3" fmla="*/ 0 w 20632"/>
                <a:gd name="connsiteY3" fmla="*/ 14022 h 14022"/>
              </a:gdLst>
              <a:ahLst/>
              <a:cxnLst>
                <a:cxn ang="0">
                  <a:pos x="connsiteX0" y="connsiteY0"/>
                </a:cxn>
                <a:cxn ang="0">
                  <a:pos x="connsiteX1" y="connsiteY1"/>
                </a:cxn>
                <a:cxn ang="0">
                  <a:pos x="connsiteX2" y="connsiteY2"/>
                </a:cxn>
                <a:cxn ang="0">
                  <a:pos x="connsiteX3" y="connsiteY3"/>
                </a:cxn>
              </a:cxnLst>
              <a:rect l="l" t="t" r="r" b="b"/>
              <a:pathLst>
                <a:path w="20632" h="14022">
                  <a:moveTo>
                    <a:pt x="0" y="0"/>
                  </a:moveTo>
                  <a:lnTo>
                    <a:pt x="20633" y="0"/>
                  </a:lnTo>
                  <a:lnTo>
                    <a:pt x="20633" y="14022"/>
                  </a:lnTo>
                  <a:lnTo>
                    <a:pt x="0" y="14022"/>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22" name="Freeform: Shape 21">
              <a:extLst>
                <a:ext uri="{FF2B5EF4-FFF2-40B4-BE49-F238E27FC236}">
                  <a16:creationId xmlns:a16="http://schemas.microsoft.com/office/drawing/2014/main" id="{85564AFE-C9C9-4C06-8CD2-0813C4B9756C}"/>
                </a:ext>
              </a:extLst>
            </p:cNvPr>
            <p:cNvSpPr/>
            <p:nvPr/>
          </p:nvSpPr>
          <p:spPr>
            <a:xfrm>
              <a:off x="1777313" y="3140385"/>
              <a:ext cx="20632" cy="39261"/>
            </a:xfrm>
            <a:custGeom>
              <a:avLst/>
              <a:gdLst>
                <a:gd name="connsiteX0" fmla="*/ 0 w 20632"/>
                <a:gd name="connsiteY0" fmla="*/ 0 h 39261"/>
                <a:gd name="connsiteX1" fmla="*/ 20633 w 20632"/>
                <a:gd name="connsiteY1" fmla="*/ 0 h 39261"/>
                <a:gd name="connsiteX2" fmla="*/ 20633 w 20632"/>
                <a:gd name="connsiteY2" fmla="*/ 39262 h 39261"/>
                <a:gd name="connsiteX3" fmla="*/ 0 w 20632"/>
                <a:gd name="connsiteY3" fmla="*/ 39262 h 39261"/>
              </a:gdLst>
              <a:ahLst/>
              <a:cxnLst>
                <a:cxn ang="0">
                  <a:pos x="connsiteX0" y="connsiteY0"/>
                </a:cxn>
                <a:cxn ang="0">
                  <a:pos x="connsiteX1" y="connsiteY1"/>
                </a:cxn>
                <a:cxn ang="0">
                  <a:pos x="connsiteX2" y="connsiteY2"/>
                </a:cxn>
                <a:cxn ang="0">
                  <a:pos x="connsiteX3" y="connsiteY3"/>
                </a:cxn>
              </a:cxnLst>
              <a:rect l="l" t="t" r="r" b="b"/>
              <a:pathLst>
                <a:path w="20632" h="39261">
                  <a:moveTo>
                    <a:pt x="0" y="0"/>
                  </a:moveTo>
                  <a:lnTo>
                    <a:pt x="20633" y="0"/>
                  </a:lnTo>
                  <a:lnTo>
                    <a:pt x="20633" y="39262"/>
                  </a:lnTo>
                  <a:lnTo>
                    <a:pt x="0" y="39262"/>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23" name="Freeform: Shape 22">
              <a:extLst>
                <a:ext uri="{FF2B5EF4-FFF2-40B4-BE49-F238E27FC236}">
                  <a16:creationId xmlns:a16="http://schemas.microsoft.com/office/drawing/2014/main" id="{005E1BDF-4717-4B87-B028-82105FAC76FF}"/>
                </a:ext>
              </a:extLst>
            </p:cNvPr>
            <p:cNvSpPr/>
            <p:nvPr/>
          </p:nvSpPr>
          <p:spPr>
            <a:xfrm>
              <a:off x="1808263" y="3140385"/>
              <a:ext cx="20632" cy="43468"/>
            </a:xfrm>
            <a:custGeom>
              <a:avLst/>
              <a:gdLst>
                <a:gd name="connsiteX0" fmla="*/ 0 w 20632"/>
                <a:gd name="connsiteY0" fmla="*/ 0 h 43468"/>
                <a:gd name="connsiteX1" fmla="*/ 20633 w 20632"/>
                <a:gd name="connsiteY1" fmla="*/ 0 h 43468"/>
                <a:gd name="connsiteX2" fmla="*/ 20633 w 20632"/>
                <a:gd name="connsiteY2" fmla="*/ 43468 h 43468"/>
                <a:gd name="connsiteX3" fmla="*/ 0 w 20632"/>
                <a:gd name="connsiteY3" fmla="*/ 43468 h 43468"/>
              </a:gdLst>
              <a:ahLst/>
              <a:cxnLst>
                <a:cxn ang="0">
                  <a:pos x="connsiteX0" y="connsiteY0"/>
                </a:cxn>
                <a:cxn ang="0">
                  <a:pos x="connsiteX1" y="connsiteY1"/>
                </a:cxn>
                <a:cxn ang="0">
                  <a:pos x="connsiteX2" y="connsiteY2"/>
                </a:cxn>
                <a:cxn ang="0">
                  <a:pos x="connsiteX3" y="connsiteY3"/>
                </a:cxn>
              </a:cxnLst>
              <a:rect l="l" t="t" r="r" b="b"/>
              <a:pathLst>
                <a:path w="20632" h="43468">
                  <a:moveTo>
                    <a:pt x="0" y="0"/>
                  </a:moveTo>
                  <a:lnTo>
                    <a:pt x="20633" y="0"/>
                  </a:lnTo>
                  <a:lnTo>
                    <a:pt x="20633" y="43468"/>
                  </a:lnTo>
                  <a:lnTo>
                    <a:pt x="0" y="43468"/>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24" name="Freeform: Shape 23">
              <a:extLst>
                <a:ext uri="{FF2B5EF4-FFF2-40B4-BE49-F238E27FC236}">
                  <a16:creationId xmlns:a16="http://schemas.microsoft.com/office/drawing/2014/main" id="{1F32B317-CC89-4900-A513-813BA938CD6B}"/>
                </a:ext>
              </a:extLst>
            </p:cNvPr>
            <p:cNvSpPr/>
            <p:nvPr/>
          </p:nvSpPr>
          <p:spPr>
            <a:xfrm>
              <a:off x="1839212" y="3140385"/>
              <a:ext cx="20632" cy="61697"/>
            </a:xfrm>
            <a:custGeom>
              <a:avLst/>
              <a:gdLst>
                <a:gd name="connsiteX0" fmla="*/ 0 w 20632"/>
                <a:gd name="connsiteY0" fmla="*/ 0 h 61697"/>
                <a:gd name="connsiteX1" fmla="*/ 20633 w 20632"/>
                <a:gd name="connsiteY1" fmla="*/ 0 h 61697"/>
                <a:gd name="connsiteX2" fmla="*/ 20633 w 20632"/>
                <a:gd name="connsiteY2" fmla="*/ 61697 h 61697"/>
                <a:gd name="connsiteX3" fmla="*/ 0 w 20632"/>
                <a:gd name="connsiteY3" fmla="*/ 61697 h 61697"/>
              </a:gdLst>
              <a:ahLst/>
              <a:cxnLst>
                <a:cxn ang="0">
                  <a:pos x="connsiteX0" y="connsiteY0"/>
                </a:cxn>
                <a:cxn ang="0">
                  <a:pos x="connsiteX1" y="connsiteY1"/>
                </a:cxn>
                <a:cxn ang="0">
                  <a:pos x="connsiteX2" y="connsiteY2"/>
                </a:cxn>
                <a:cxn ang="0">
                  <a:pos x="connsiteX3" y="connsiteY3"/>
                </a:cxn>
              </a:cxnLst>
              <a:rect l="l" t="t" r="r" b="b"/>
              <a:pathLst>
                <a:path w="20632" h="61697">
                  <a:moveTo>
                    <a:pt x="0" y="0"/>
                  </a:moveTo>
                  <a:lnTo>
                    <a:pt x="20633" y="0"/>
                  </a:lnTo>
                  <a:lnTo>
                    <a:pt x="20633" y="61697"/>
                  </a:lnTo>
                  <a:lnTo>
                    <a:pt x="0" y="61697"/>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25" name="Freeform: Shape 24">
              <a:extLst>
                <a:ext uri="{FF2B5EF4-FFF2-40B4-BE49-F238E27FC236}">
                  <a16:creationId xmlns:a16="http://schemas.microsoft.com/office/drawing/2014/main" id="{C345AC49-7B9D-4568-AD66-F024B8E4C987}"/>
                </a:ext>
              </a:extLst>
            </p:cNvPr>
            <p:cNvSpPr/>
            <p:nvPr/>
          </p:nvSpPr>
          <p:spPr>
            <a:xfrm>
              <a:off x="1870161" y="3140385"/>
              <a:ext cx="20632" cy="95350"/>
            </a:xfrm>
            <a:custGeom>
              <a:avLst/>
              <a:gdLst>
                <a:gd name="connsiteX0" fmla="*/ 0 w 20632"/>
                <a:gd name="connsiteY0" fmla="*/ 0 h 95350"/>
                <a:gd name="connsiteX1" fmla="*/ 20633 w 20632"/>
                <a:gd name="connsiteY1" fmla="*/ 0 h 95350"/>
                <a:gd name="connsiteX2" fmla="*/ 20633 w 20632"/>
                <a:gd name="connsiteY2" fmla="*/ 95350 h 95350"/>
                <a:gd name="connsiteX3" fmla="*/ 0 w 20632"/>
                <a:gd name="connsiteY3" fmla="*/ 95350 h 95350"/>
              </a:gdLst>
              <a:ahLst/>
              <a:cxnLst>
                <a:cxn ang="0">
                  <a:pos x="connsiteX0" y="connsiteY0"/>
                </a:cxn>
                <a:cxn ang="0">
                  <a:pos x="connsiteX1" y="connsiteY1"/>
                </a:cxn>
                <a:cxn ang="0">
                  <a:pos x="connsiteX2" y="connsiteY2"/>
                </a:cxn>
                <a:cxn ang="0">
                  <a:pos x="connsiteX3" y="connsiteY3"/>
                </a:cxn>
              </a:cxnLst>
              <a:rect l="l" t="t" r="r" b="b"/>
              <a:pathLst>
                <a:path w="20632" h="95350">
                  <a:moveTo>
                    <a:pt x="0" y="0"/>
                  </a:moveTo>
                  <a:lnTo>
                    <a:pt x="20633" y="0"/>
                  </a:lnTo>
                  <a:lnTo>
                    <a:pt x="20633" y="95350"/>
                  </a:lnTo>
                  <a:lnTo>
                    <a:pt x="0" y="95350"/>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26" name="Freeform: Shape 25">
              <a:extLst>
                <a:ext uri="{FF2B5EF4-FFF2-40B4-BE49-F238E27FC236}">
                  <a16:creationId xmlns:a16="http://schemas.microsoft.com/office/drawing/2014/main" id="{395F99D1-0C4D-4975-B4E9-C7C689174122}"/>
                </a:ext>
              </a:extLst>
            </p:cNvPr>
            <p:cNvSpPr/>
            <p:nvPr/>
          </p:nvSpPr>
          <p:spPr>
            <a:xfrm>
              <a:off x="1901111" y="3140385"/>
              <a:ext cx="20632" cy="105165"/>
            </a:xfrm>
            <a:custGeom>
              <a:avLst/>
              <a:gdLst>
                <a:gd name="connsiteX0" fmla="*/ 0 w 20632"/>
                <a:gd name="connsiteY0" fmla="*/ 0 h 105165"/>
                <a:gd name="connsiteX1" fmla="*/ 20633 w 20632"/>
                <a:gd name="connsiteY1" fmla="*/ 0 h 105165"/>
                <a:gd name="connsiteX2" fmla="*/ 20633 w 20632"/>
                <a:gd name="connsiteY2" fmla="*/ 105166 h 105165"/>
                <a:gd name="connsiteX3" fmla="*/ 0 w 20632"/>
                <a:gd name="connsiteY3" fmla="*/ 105166 h 105165"/>
              </a:gdLst>
              <a:ahLst/>
              <a:cxnLst>
                <a:cxn ang="0">
                  <a:pos x="connsiteX0" y="connsiteY0"/>
                </a:cxn>
                <a:cxn ang="0">
                  <a:pos x="connsiteX1" y="connsiteY1"/>
                </a:cxn>
                <a:cxn ang="0">
                  <a:pos x="connsiteX2" y="connsiteY2"/>
                </a:cxn>
                <a:cxn ang="0">
                  <a:pos x="connsiteX3" y="connsiteY3"/>
                </a:cxn>
              </a:cxnLst>
              <a:rect l="l" t="t" r="r" b="b"/>
              <a:pathLst>
                <a:path w="20632" h="105165">
                  <a:moveTo>
                    <a:pt x="0" y="0"/>
                  </a:moveTo>
                  <a:lnTo>
                    <a:pt x="20633" y="0"/>
                  </a:lnTo>
                  <a:lnTo>
                    <a:pt x="20633" y="105166"/>
                  </a:lnTo>
                  <a:lnTo>
                    <a:pt x="0" y="105166"/>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27" name="Freeform: Shape 26">
              <a:extLst>
                <a:ext uri="{FF2B5EF4-FFF2-40B4-BE49-F238E27FC236}">
                  <a16:creationId xmlns:a16="http://schemas.microsoft.com/office/drawing/2014/main" id="{6713A587-E512-49D7-A6BA-F64E99A627A5}"/>
                </a:ext>
              </a:extLst>
            </p:cNvPr>
            <p:cNvSpPr/>
            <p:nvPr/>
          </p:nvSpPr>
          <p:spPr>
            <a:xfrm>
              <a:off x="1930341" y="3140385"/>
              <a:ext cx="20632" cy="116383"/>
            </a:xfrm>
            <a:custGeom>
              <a:avLst/>
              <a:gdLst>
                <a:gd name="connsiteX0" fmla="*/ 0 w 20632"/>
                <a:gd name="connsiteY0" fmla="*/ 0 h 116383"/>
                <a:gd name="connsiteX1" fmla="*/ 20633 w 20632"/>
                <a:gd name="connsiteY1" fmla="*/ 0 h 116383"/>
                <a:gd name="connsiteX2" fmla="*/ 20633 w 20632"/>
                <a:gd name="connsiteY2" fmla="*/ 116383 h 116383"/>
                <a:gd name="connsiteX3" fmla="*/ 0 w 20632"/>
                <a:gd name="connsiteY3" fmla="*/ 116383 h 116383"/>
              </a:gdLst>
              <a:ahLst/>
              <a:cxnLst>
                <a:cxn ang="0">
                  <a:pos x="connsiteX0" y="connsiteY0"/>
                </a:cxn>
                <a:cxn ang="0">
                  <a:pos x="connsiteX1" y="connsiteY1"/>
                </a:cxn>
                <a:cxn ang="0">
                  <a:pos x="connsiteX2" y="connsiteY2"/>
                </a:cxn>
                <a:cxn ang="0">
                  <a:pos x="connsiteX3" y="connsiteY3"/>
                </a:cxn>
              </a:cxnLst>
              <a:rect l="l" t="t" r="r" b="b"/>
              <a:pathLst>
                <a:path w="20632" h="116383">
                  <a:moveTo>
                    <a:pt x="0" y="0"/>
                  </a:moveTo>
                  <a:lnTo>
                    <a:pt x="20633" y="0"/>
                  </a:lnTo>
                  <a:lnTo>
                    <a:pt x="20633" y="116383"/>
                  </a:lnTo>
                  <a:lnTo>
                    <a:pt x="0" y="116383"/>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28" name="Freeform: Shape 27">
              <a:extLst>
                <a:ext uri="{FF2B5EF4-FFF2-40B4-BE49-F238E27FC236}">
                  <a16:creationId xmlns:a16="http://schemas.microsoft.com/office/drawing/2014/main" id="{56A4492A-1D7E-4685-86C3-4E61BCF6FB08}"/>
                </a:ext>
              </a:extLst>
            </p:cNvPr>
            <p:cNvSpPr/>
            <p:nvPr/>
          </p:nvSpPr>
          <p:spPr>
            <a:xfrm>
              <a:off x="1963010" y="3140385"/>
              <a:ext cx="20632" cy="124796"/>
            </a:xfrm>
            <a:custGeom>
              <a:avLst/>
              <a:gdLst>
                <a:gd name="connsiteX0" fmla="*/ 0 w 20632"/>
                <a:gd name="connsiteY0" fmla="*/ 0 h 124796"/>
                <a:gd name="connsiteX1" fmla="*/ 20633 w 20632"/>
                <a:gd name="connsiteY1" fmla="*/ 0 h 124796"/>
                <a:gd name="connsiteX2" fmla="*/ 20633 w 20632"/>
                <a:gd name="connsiteY2" fmla="*/ 124797 h 124796"/>
                <a:gd name="connsiteX3" fmla="*/ 0 w 20632"/>
                <a:gd name="connsiteY3" fmla="*/ 124797 h 124796"/>
              </a:gdLst>
              <a:ahLst/>
              <a:cxnLst>
                <a:cxn ang="0">
                  <a:pos x="connsiteX0" y="connsiteY0"/>
                </a:cxn>
                <a:cxn ang="0">
                  <a:pos x="connsiteX1" y="connsiteY1"/>
                </a:cxn>
                <a:cxn ang="0">
                  <a:pos x="connsiteX2" y="connsiteY2"/>
                </a:cxn>
                <a:cxn ang="0">
                  <a:pos x="connsiteX3" y="connsiteY3"/>
                </a:cxn>
              </a:cxnLst>
              <a:rect l="l" t="t" r="r" b="b"/>
              <a:pathLst>
                <a:path w="20632" h="124796">
                  <a:moveTo>
                    <a:pt x="0" y="0"/>
                  </a:moveTo>
                  <a:lnTo>
                    <a:pt x="20633" y="0"/>
                  </a:lnTo>
                  <a:lnTo>
                    <a:pt x="20633" y="124797"/>
                  </a:lnTo>
                  <a:lnTo>
                    <a:pt x="0" y="124797"/>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29" name="Freeform: Shape 28">
              <a:extLst>
                <a:ext uri="{FF2B5EF4-FFF2-40B4-BE49-F238E27FC236}">
                  <a16:creationId xmlns:a16="http://schemas.microsoft.com/office/drawing/2014/main" id="{8D6B3AA8-AEB5-4105-8ABD-8AE94267261D}"/>
                </a:ext>
              </a:extLst>
            </p:cNvPr>
            <p:cNvSpPr/>
            <p:nvPr/>
          </p:nvSpPr>
          <p:spPr>
            <a:xfrm>
              <a:off x="1990520" y="3140385"/>
              <a:ext cx="20632" cy="129003"/>
            </a:xfrm>
            <a:custGeom>
              <a:avLst/>
              <a:gdLst>
                <a:gd name="connsiteX0" fmla="*/ 0 w 20632"/>
                <a:gd name="connsiteY0" fmla="*/ 0 h 129003"/>
                <a:gd name="connsiteX1" fmla="*/ 20633 w 20632"/>
                <a:gd name="connsiteY1" fmla="*/ 0 h 129003"/>
                <a:gd name="connsiteX2" fmla="*/ 20633 w 20632"/>
                <a:gd name="connsiteY2" fmla="*/ 129003 h 129003"/>
                <a:gd name="connsiteX3" fmla="*/ 0 w 20632"/>
                <a:gd name="connsiteY3" fmla="*/ 129003 h 129003"/>
              </a:gdLst>
              <a:ahLst/>
              <a:cxnLst>
                <a:cxn ang="0">
                  <a:pos x="connsiteX0" y="connsiteY0"/>
                </a:cxn>
                <a:cxn ang="0">
                  <a:pos x="connsiteX1" y="connsiteY1"/>
                </a:cxn>
                <a:cxn ang="0">
                  <a:pos x="connsiteX2" y="connsiteY2"/>
                </a:cxn>
                <a:cxn ang="0">
                  <a:pos x="connsiteX3" y="connsiteY3"/>
                </a:cxn>
              </a:cxnLst>
              <a:rect l="l" t="t" r="r" b="b"/>
              <a:pathLst>
                <a:path w="20632" h="129003">
                  <a:moveTo>
                    <a:pt x="0" y="0"/>
                  </a:moveTo>
                  <a:lnTo>
                    <a:pt x="20633" y="0"/>
                  </a:lnTo>
                  <a:lnTo>
                    <a:pt x="20633" y="129003"/>
                  </a:lnTo>
                  <a:lnTo>
                    <a:pt x="0" y="129003"/>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30" name="Freeform: Shape 29">
              <a:extLst>
                <a:ext uri="{FF2B5EF4-FFF2-40B4-BE49-F238E27FC236}">
                  <a16:creationId xmlns:a16="http://schemas.microsoft.com/office/drawing/2014/main" id="{FDDFD92E-4491-40E0-953C-9911DED9E139}"/>
                </a:ext>
              </a:extLst>
            </p:cNvPr>
            <p:cNvSpPr/>
            <p:nvPr/>
          </p:nvSpPr>
          <p:spPr>
            <a:xfrm>
              <a:off x="2023189" y="3140385"/>
              <a:ext cx="20632" cy="141623"/>
            </a:xfrm>
            <a:custGeom>
              <a:avLst/>
              <a:gdLst>
                <a:gd name="connsiteX0" fmla="*/ 0 w 20632"/>
                <a:gd name="connsiteY0" fmla="*/ 0 h 141623"/>
                <a:gd name="connsiteX1" fmla="*/ 20633 w 20632"/>
                <a:gd name="connsiteY1" fmla="*/ 0 h 141623"/>
                <a:gd name="connsiteX2" fmla="*/ 20633 w 20632"/>
                <a:gd name="connsiteY2" fmla="*/ 141623 h 141623"/>
                <a:gd name="connsiteX3" fmla="*/ 0 w 20632"/>
                <a:gd name="connsiteY3" fmla="*/ 141623 h 141623"/>
              </a:gdLst>
              <a:ahLst/>
              <a:cxnLst>
                <a:cxn ang="0">
                  <a:pos x="connsiteX0" y="connsiteY0"/>
                </a:cxn>
                <a:cxn ang="0">
                  <a:pos x="connsiteX1" y="connsiteY1"/>
                </a:cxn>
                <a:cxn ang="0">
                  <a:pos x="connsiteX2" y="connsiteY2"/>
                </a:cxn>
                <a:cxn ang="0">
                  <a:pos x="connsiteX3" y="connsiteY3"/>
                </a:cxn>
              </a:cxnLst>
              <a:rect l="l" t="t" r="r" b="b"/>
              <a:pathLst>
                <a:path w="20632" h="141623">
                  <a:moveTo>
                    <a:pt x="0" y="0"/>
                  </a:moveTo>
                  <a:lnTo>
                    <a:pt x="20633" y="0"/>
                  </a:lnTo>
                  <a:lnTo>
                    <a:pt x="20633" y="141623"/>
                  </a:lnTo>
                  <a:lnTo>
                    <a:pt x="0" y="141623"/>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31" name="Freeform: Shape 30">
              <a:extLst>
                <a:ext uri="{FF2B5EF4-FFF2-40B4-BE49-F238E27FC236}">
                  <a16:creationId xmlns:a16="http://schemas.microsoft.com/office/drawing/2014/main" id="{F844DDB8-D174-42A5-A587-7698B53E73A7}"/>
                </a:ext>
              </a:extLst>
            </p:cNvPr>
            <p:cNvSpPr/>
            <p:nvPr/>
          </p:nvSpPr>
          <p:spPr>
            <a:xfrm>
              <a:off x="2054139" y="3140385"/>
              <a:ext cx="20632" cy="145829"/>
            </a:xfrm>
            <a:custGeom>
              <a:avLst/>
              <a:gdLst>
                <a:gd name="connsiteX0" fmla="*/ 0 w 20632"/>
                <a:gd name="connsiteY0" fmla="*/ 0 h 145829"/>
                <a:gd name="connsiteX1" fmla="*/ 20633 w 20632"/>
                <a:gd name="connsiteY1" fmla="*/ 0 h 145829"/>
                <a:gd name="connsiteX2" fmla="*/ 20633 w 20632"/>
                <a:gd name="connsiteY2" fmla="*/ 145830 h 145829"/>
                <a:gd name="connsiteX3" fmla="*/ 0 w 20632"/>
                <a:gd name="connsiteY3" fmla="*/ 145830 h 145829"/>
              </a:gdLst>
              <a:ahLst/>
              <a:cxnLst>
                <a:cxn ang="0">
                  <a:pos x="connsiteX0" y="connsiteY0"/>
                </a:cxn>
                <a:cxn ang="0">
                  <a:pos x="connsiteX1" y="connsiteY1"/>
                </a:cxn>
                <a:cxn ang="0">
                  <a:pos x="connsiteX2" y="connsiteY2"/>
                </a:cxn>
                <a:cxn ang="0">
                  <a:pos x="connsiteX3" y="connsiteY3"/>
                </a:cxn>
              </a:cxnLst>
              <a:rect l="l" t="t" r="r" b="b"/>
              <a:pathLst>
                <a:path w="20632" h="145829">
                  <a:moveTo>
                    <a:pt x="0" y="0"/>
                  </a:moveTo>
                  <a:lnTo>
                    <a:pt x="20633" y="0"/>
                  </a:lnTo>
                  <a:lnTo>
                    <a:pt x="20633" y="145830"/>
                  </a:lnTo>
                  <a:lnTo>
                    <a:pt x="0" y="145830"/>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32" name="Freeform: Shape 31">
              <a:extLst>
                <a:ext uri="{FF2B5EF4-FFF2-40B4-BE49-F238E27FC236}">
                  <a16:creationId xmlns:a16="http://schemas.microsoft.com/office/drawing/2014/main" id="{DB113101-2B70-4440-956B-735173579B51}"/>
                </a:ext>
              </a:extLst>
            </p:cNvPr>
            <p:cNvSpPr/>
            <p:nvPr/>
          </p:nvSpPr>
          <p:spPr>
            <a:xfrm>
              <a:off x="2083369" y="3140385"/>
              <a:ext cx="20632" cy="159851"/>
            </a:xfrm>
            <a:custGeom>
              <a:avLst/>
              <a:gdLst>
                <a:gd name="connsiteX0" fmla="*/ 0 w 20632"/>
                <a:gd name="connsiteY0" fmla="*/ 0 h 159851"/>
                <a:gd name="connsiteX1" fmla="*/ 20633 w 20632"/>
                <a:gd name="connsiteY1" fmla="*/ 0 h 159851"/>
                <a:gd name="connsiteX2" fmla="*/ 20633 w 20632"/>
                <a:gd name="connsiteY2" fmla="*/ 159852 h 159851"/>
                <a:gd name="connsiteX3" fmla="*/ 0 w 20632"/>
                <a:gd name="connsiteY3" fmla="*/ 159852 h 159851"/>
              </a:gdLst>
              <a:ahLst/>
              <a:cxnLst>
                <a:cxn ang="0">
                  <a:pos x="connsiteX0" y="connsiteY0"/>
                </a:cxn>
                <a:cxn ang="0">
                  <a:pos x="connsiteX1" y="connsiteY1"/>
                </a:cxn>
                <a:cxn ang="0">
                  <a:pos x="connsiteX2" y="connsiteY2"/>
                </a:cxn>
                <a:cxn ang="0">
                  <a:pos x="connsiteX3" y="connsiteY3"/>
                </a:cxn>
              </a:cxnLst>
              <a:rect l="l" t="t" r="r" b="b"/>
              <a:pathLst>
                <a:path w="20632" h="159851">
                  <a:moveTo>
                    <a:pt x="0" y="0"/>
                  </a:moveTo>
                  <a:lnTo>
                    <a:pt x="20633" y="0"/>
                  </a:lnTo>
                  <a:lnTo>
                    <a:pt x="20633" y="159852"/>
                  </a:lnTo>
                  <a:lnTo>
                    <a:pt x="0" y="159852"/>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33" name="Freeform: Shape 32">
              <a:extLst>
                <a:ext uri="{FF2B5EF4-FFF2-40B4-BE49-F238E27FC236}">
                  <a16:creationId xmlns:a16="http://schemas.microsoft.com/office/drawing/2014/main" id="{06E0D0CD-10DE-41F5-8A47-29AD275C7CC9}"/>
                </a:ext>
              </a:extLst>
            </p:cNvPr>
            <p:cNvSpPr/>
            <p:nvPr/>
          </p:nvSpPr>
          <p:spPr>
            <a:xfrm>
              <a:off x="2114318" y="3140385"/>
              <a:ext cx="20632" cy="164058"/>
            </a:xfrm>
            <a:custGeom>
              <a:avLst/>
              <a:gdLst>
                <a:gd name="connsiteX0" fmla="*/ 0 w 20632"/>
                <a:gd name="connsiteY0" fmla="*/ 0 h 164058"/>
                <a:gd name="connsiteX1" fmla="*/ 20633 w 20632"/>
                <a:gd name="connsiteY1" fmla="*/ 0 h 164058"/>
                <a:gd name="connsiteX2" fmla="*/ 20633 w 20632"/>
                <a:gd name="connsiteY2" fmla="*/ 164058 h 164058"/>
                <a:gd name="connsiteX3" fmla="*/ 0 w 20632"/>
                <a:gd name="connsiteY3" fmla="*/ 164058 h 164058"/>
              </a:gdLst>
              <a:ahLst/>
              <a:cxnLst>
                <a:cxn ang="0">
                  <a:pos x="connsiteX0" y="connsiteY0"/>
                </a:cxn>
                <a:cxn ang="0">
                  <a:pos x="connsiteX1" y="connsiteY1"/>
                </a:cxn>
                <a:cxn ang="0">
                  <a:pos x="connsiteX2" y="connsiteY2"/>
                </a:cxn>
                <a:cxn ang="0">
                  <a:pos x="connsiteX3" y="connsiteY3"/>
                </a:cxn>
              </a:cxnLst>
              <a:rect l="l" t="t" r="r" b="b"/>
              <a:pathLst>
                <a:path w="20632" h="164058">
                  <a:moveTo>
                    <a:pt x="0" y="0"/>
                  </a:moveTo>
                  <a:lnTo>
                    <a:pt x="20633" y="0"/>
                  </a:lnTo>
                  <a:lnTo>
                    <a:pt x="20633" y="164058"/>
                  </a:lnTo>
                  <a:lnTo>
                    <a:pt x="0" y="164058"/>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34" name="Freeform: Shape 33">
              <a:extLst>
                <a:ext uri="{FF2B5EF4-FFF2-40B4-BE49-F238E27FC236}">
                  <a16:creationId xmlns:a16="http://schemas.microsoft.com/office/drawing/2014/main" id="{EABB4E33-3323-43BA-950B-62BC38F82EE6}"/>
                </a:ext>
              </a:extLst>
            </p:cNvPr>
            <p:cNvSpPr/>
            <p:nvPr/>
          </p:nvSpPr>
          <p:spPr>
            <a:xfrm>
              <a:off x="2145268" y="3140385"/>
              <a:ext cx="20632" cy="164058"/>
            </a:xfrm>
            <a:custGeom>
              <a:avLst/>
              <a:gdLst>
                <a:gd name="connsiteX0" fmla="*/ 0 w 20632"/>
                <a:gd name="connsiteY0" fmla="*/ 0 h 164058"/>
                <a:gd name="connsiteX1" fmla="*/ 20633 w 20632"/>
                <a:gd name="connsiteY1" fmla="*/ 0 h 164058"/>
                <a:gd name="connsiteX2" fmla="*/ 20633 w 20632"/>
                <a:gd name="connsiteY2" fmla="*/ 164058 h 164058"/>
                <a:gd name="connsiteX3" fmla="*/ 0 w 20632"/>
                <a:gd name="connsiteY3" fmla="*/ 164058 h 164058"/>
              </a:gdLst>
              <a:ahLst/>
              <a:cxnLst>
                <a:cxn ang="0">
                  <a:pos x="connsiteX0" y="connsiteY0"/>
                </a:cxn>
                <a:cxn ang="0">
                  <a:pos x="connsiteX1" y="connsiteY1"/>
                </a:cxn>
                <a:cxn ang="0">
                  <a:pos x="connsiteX2" y="connsiteY2"/>
                </a:cxn>
                <a:cxn ang="0">
                  <a:pos x="connsiteX3" y="connsiteY3"/>
                </a:cxn>
              </a:cxnLst>
              <a:rect l="l" t="t" r="r" b="b"/>
              <a:pathLst>
                <a:path w="20632" h="164058">
                  <a:moveTo>
                    <a:pt x="0" y="0"/>
                  </a:moveTo>
                  <a:lnTo>
                    <a:pt x="20633" y="0"/>
                  </a:lnTo>
                  <a:lnTo>
                    <a:pt x="20633" y="164058"/>
                  </a:lnTo>
                  <a:lnTo>
                    <a:pt x="0" y="164058"/>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35" name="Freeform: Shape 34">
              <a:extLst>
                <a:ext uri="{FF2B5EF4-FFF2-40B4-BE49-F238E27FC236}">
                  <a16:creationId xmlns:a16="http://schemas.microsoft.com/office/drawing/2014/main" id="{4D126A60-6DAF-4506-9E74-DC31839B1D21}"/>
                </a:ext>
              </a:extLst>
            </p:cNvPr>
            <p:cNvSpPr/>
            <p:nvPr/>
          </p:nvSpPr>
          <p:spPr>
            <a:xfrm>
              <a:off x="2176217" y="3140385"/>
              <a:ext cx="20632" cy="166862"/>
            </a:xfrm>
            <a:custGeom>
              <a:avLst/>
              <a:gdLst>
                <a:gd name="connsiteX0" fmla="*/ 0 w 20632"/>
                <a:gd name="connsiteY0" fmla="*/ 0 h 166862"/>
                <a:gd name="connsiteX1" fmla="*/ 20633 w 20632"/>
                <a:gd name="connsiteY1" fmla="*/ 0 h 166862"/>
                <a:gd name="connsiteX2" fmla="*/ 20633 w 20632"/>
                <a:gd name="connsiteY2" fmla="*/ 166863 h 166862"/>
                <a:gd name="connsiteX3" fmla="*/ 0 w 20632"/>
                <a:gd name="connsiteY3" fmla="*/ 166863 h 166862"/>
              </a:gdLst>
              <a:ahLst/>
              <a:cxnLst>
                <a:cxn ang="0">
                  <a:pos x="connsiteX0" y="connsiteY0"/>
                </a:cxn>
                <a:cxn ang="0">
                  <a:pos x="connsiteX1" y="connsiteY1"/>
                </a:cxn>
                <a:cxn ang="0">
                  <a:pos x="connsiteX2" y="connsiteY2"/>
                </a:cxn>
                <a:cxn ang="0">
                  <a:pos x="connsiteX3" y="connsiteY3"/>
                </a:cxn>
              </a:cxnLst>
              <a:rect l="l" t="t" r="r" b="b"/>
              <a:pathLst>
                <a:path w="20632" h="166862">
                  <a:moveTo>
                    <a:pt x="0" y="0"/>
                  </a:moveTo>
                  <a:lnTo>
                    <a:pt x="20633" y="0"/>
                  </a:lnTo>
                  <a:lnTo>
                    <a:pt x="20633" y="166863"/>
                  </a:lnTo>
                  <a:lnTo>
                    <a:pt x="0" y="166863"/>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36" name="Freeform: Shape 35">
              <a:extLst>
                <a:ext uri="{FF2B5EF4-FFF2-40B4-BE49-F238E27FC236}">
                  <a16:creationId xmlns:a16="http://schemas.microsoft.com/office/drawing/2014/main" id="{2076A8A4-D0FD-4114-9D27-7C1593C056F6}"/>
                </a:ext>
              </a:extLst>
            </p:cNvPr>
            <p:cNvSpPr/>
            <p:nvPr/>
          </p:nvSpPr>
          <p:spPr>
            <a:xfrm>
              <a:off x="2207167" y="3140385"/>
              <a:ext cx="20632" cy="166862"/>
            </a:xfrm>
            <a:custGeom>
              <a:avLst/>
              <a:gdLst>
                <a:gd name="connsiteX0" fmla="*/ 0 w 20632"/>
                <a:gd name="connsiteY0" fmla="*/ 0 h 166862"/>
                <a:gd name="connsiteX1" fmla="*/ 20633 w 20632"/>
                <a:gd name="connsiteY1" fmla="*/ 0 h 166862"/>
                <a:gd name="connsiteX2" fmla="*/ 20633 w 20632"/>
                <a:gd name="connsiteY2" fmla="*/ 166863 h 166862"/>
                <a:gd name="connsiteX3" fmla="*/ 0 w 20632"/>
                <a:gd name="connsiteY3" fmla="*/ 166863 h 166862"/>
              </a:gdLst>
              <a:ahLst/>
              <a:cxnLst>
                <a:cxn ang="0">
                  <a:pos x="connsiteX0" y="connsiteY0"/>
                </a:cxn>
                <a:cxn ang="0">
                  <a:pos x="connsiteX1" y="connsiteY1"/>
                </a:cxn>
                <a:cxn ang="0">
                  <a:pos x="connsiteX2" y="connsiteY2"/>
                </a:cxn>
                <a:cxn ang="0">
                  <a:pos x="connsiteX3" y="connsiteY3"/>
                </a:cxn>
              </a:cxnLst>
              <a:rect l="l" t="t" r="r" b="b"/>
              <a:pathLst>
                <a:path w="20632" h="166862">
                  <a:moveTo>
                    <a:pt x="0" y="0"/>
                  </a:moveTo>
                  <a:lnTo>
                    <a:pt x="20633" y="0"/>
                  </a:lnTo>
                  <a:lnTo>
                    <a:pt x="20633" y="166863"/>
                  </a:lnTo>
                  <a:lnTo>
                    <a:pt x="0" y="166863"/>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37" name="Freeform: Shape 36">
              <a:extLst>
                <a:ext uri="{FF2B5EF4-FFF2-40B4-BE49-F238E27FC236}">
                  <a16:creationId xmlns:a16="http://schemas.microsoft.com/office/drawing/2014/main" id="{21E522A0-4F39-4671-BF9C-308A17ED61D0}"/>
                </a:ext>
              </a:extLst>
            </p:cNvPr>
            <p:cNvSpPr/>
            <p:nvPr/>
          </p:nvSpPr>
          <p:spPr>
            <a:xfrm>
              <a:off x="2238116" y="3140385"/>
              <a:ext cx="20632" cy="172471"/>
            </a:xfrm>
            <a:custGeom>
              <a:avLst/>
              <a:gdLst>
                <a:gd name="connsiteX0" fmla="*/ 0 w 20632"/>
                <a:gd name="connsiteY0" fmla="*/ 0 h 172471"/>
                <a:gd name="connsiteX1" fmla="*/ 20633 w 20632"/>
                <a:gd name="connsiteY1" fmla="*/ 0 h 172471"/>
                <a:gd name="connsiteX2" fmla="*/ 20633 w 20632"/>
                <a:gd name="connsiteY2" fmla="*/ 172472 h 172471"/>
                <a:gd name="connsiteX3" fmla="*/ 0 w 20632"/>
                <a:gd name="connsiteY3" fmla="*/ 172472 h 172471"/>
              </a:gdLst>
              <a:ahLst/>
              <a:cxnLst>
                <a:cxn ang="0">
                  <a:pos x="connsiteX0" y="connsiteY0"/>
                </a:cxn>
                <a:cxn ang="0">
                  <a:pos x="connsiteX1" y="connsiteY1"/>
                </a:cxn>
                <a:cxn ang="0">
                  <a:pos x="connsiteX2" y="connsiteY2"/>
                </a:cxn>
                <a:cxn ang="0">
                  <a:pos x="connsiteX3" y="connsiteY3"/>
                </a:cxn>
              </a:cxnLst>
              <a:rect l="l" t="t" r="r" b="b"/>
              <a:pathLst>
                <a:path w="20632" h="172471">
                  <a:moveTo>
                    <a:pt x="0" y="0"/>
                  </a:moveTo>
                  <a:lnTo>
                    <a:pt x="20633" y="0"/>
                  </a:lnTo>
                  <a:lnTo>
                    <a:pt x="20633" y="172472"/>
                  </a:lnTo>
                  <a:lnTo>
                    <a:pt x="0" y="172472"/>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38" name="Freeform: Shape 37">
              <a:extLst>
                <a:ext uri="{FF2B5EF4-FFF2-40B4-BE49-F238E27FC236}">
                  <a16:creationId xmlns:a16="http://schemas.microsoft.com/office/drawing/2014/main" id="{F89FE24D-103E-42B2-B33A-3E0770775A9F}"/>
                </a:ext>
              </a:extLst>
            </p:cNvPr>
            <p:cNvSpPr/>
            <p:nvPr/>
          </p:nvSpPr>
          <p:spPr>
            <a:xfrm>
              <a:off x="2267346" y="3140385"/>
              <a:ext cx="20632" cy="199113"/>
            </a:xfrm>
            <a:custGeom>
              <a:avLst/>
              <a:gdLst>
                <a:gd name="connsiteX0" fmla="*/ 0 w 20632"/>
                <a:gd name="connsiteY0" fmla="*/ 0 h 199113"/>
                <a:gd name="connsiteX1" fmla="*/ 20633 w 20632"/>
                <a:gd name="connsiteY1" fmla="*/ 0 h 199113"/>
                <a:gd name="connsiteX2" fmla="*/ 20633 w 20632"/>
                <a:gd name="connsiteY2" fmla="*/ 199114 h 199113"/>
                <a:gd name="connsiteX3" fmla="*/ 0 w 20632"/>
                <a:gd name="connsiteY3" fmla="*/ 199114 h 199113"/>
              </a:gdLst>
              <a:ahLst/>
              <a:cxnLst>
                <a:cxn ang="0">
                  <a:pos x="connsiteX0" y="connsiteY0"/>
                </a:cxn>
                <a:cxn ang="0">
                  <a:pos x="connsiteX1" y="connsiteY1"/>
                </a:cxn>
                <a:cxn ang="0">
                  <a:pos x="connsiteX2" y="connsiteY2"/>
                </a:cxn>
                <a:cxn ang="0">
                  <a:pos x="connsiteX3" y="connsiteY3"/>
                </a:cxn>
              </a:cxnLst>
              <a:rect l="l" t="t" r="r" b="b"/>
              <a:pathLst>
                <a:path w="20632" h="199113">
                  <a:moveTo>
                    <a:pt x="0" y="0"/>
                  </a:moveTo>
                  <a:lnTo>
                    <a:pt x="20633" y="0"/>
                  </a:lnTo>
                  <a:lnTo>
                    <a:pt x="20633" y="199114"/>
                  </a:lnTo>
                  <a:lnTo>
                    <a:pt x="0" y="199114"/>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39" name="Freeform: Shape 38">
              <a:extLst>
                <a:ext uri="{FF2B5EF4-FFF2-40B4-BE49-F238E27FC236}">
                  <a16:creationId xmlns:a16="http://schemas.microsoft.com/office/drawing/2014/main" id="{F2721517-ACC1-440F-8ACA-4F2D4BDA4281}"/>
                </a:ext>
              </a:extLst>
            </p:cNvPr>
            <p:cNvSpPr/>
            <p:nvPr/>
          </p:nvSpPr>
          <p:spPr>
            <a:xfrm>
              <a:off x="2300015" y="3140385"/>
              <a:ext cx="20632" cy="217342"/>
            </a:xfrm>
            <a:custGeom>
              <a:avLst/>
              <a:gdLst>
                <a:gd name="connsiteX0" fmla="*/ 0 w 20632"/>
                <a:gd name="connsiteY0" fmla="*/ 0 h 217342"/>
                <a:gd name="connsiteX1" fmla="*/ 20633 w 20632"/>
                <a:gd name="connsiteY1" fmla="*/ 0 h 217342"/>
                <a:gd name="connsiteX2" fmla="*/ 20633 w 20632"/>
                <a:gd name="connsiteY2" fmla="*/ 217342 h 217342"/>
                <a:gd name="connsiteX3" fmla="*/ 0 w 20632"/>
                <a:gd name="connsiteY3" fmla="*/ 217342 h 217342"/>
              </a:gdLst>
              <a:ahLst/>
              <a:cxnLst>
                <a:cxn ang="0">
                  <a:pos x="connsiteX0" y="connsiteY0"/>
                </a:cxn>
                <a:cxn ang="0">
                  <a:pos x="connsiteX1" y="connsiteY1"/>
                </a:cxn>
                <a:cxn ang="0">
                  <a:pos x="connsiteX2" y="connsiteY2"/>
                </a:cxn>
                <a:cxn ang="0">
                  <a:pos x="connsiteX3" y="connsiteY3"/>
                </a:cxn>
              </a:cxnLst>
              <a:rect l="l" t="t" r="r" b="b"/>
              <a:pathLst>
                <a:path w="20632" h="217342">
                  <a:moveTo>
                    <a:pt x="0" y="0"/>
                  </a:moveTo>
                  <a:lnTo>
                    <a:pt x="20633" y="0"/>
                  </a:lnTo>
                  <a:lnTo>
                    <a:pt x="20633" y="217342"/>
                  </a:lnTo>
                  <a:lnTo>
                    <a:pt x="0" y="217342"/>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0" name="Freeform: Shape 39">
              <a:extLst>
                <a:ext uri="{FF2B5EF4-FFF2-40B4-BE49-F238E27FC236}">
                  <a16:creationId xmlns:a16="http://schemas.microsoft.com/office/drawing/2014/main" id="{1F0B10A5-5CE0-4EC2-B083-1B6243C8AB2F}"/>
                </a:ext>
              </a:extLst>
            </p:cNvPr>
            <p:cNvSpPr/>
            <p:nvPr/>
          </p:nvSpPr>
          <p:spPr>
            <a:xfrm>
              <a:off x="2329245" y="3140385"/>
              <a:ext cx="20632" cy="217342"/>
            </a:xfrm>
            <a:custGeom>
              <a:avLst/>
              <a:gdLst>
                <a:gd name="connsiteX0" fmla="*/ 0 w 20632"/>
                <a:gd name="connsiteY0" fmla="*/ 0 h 217342"/>
                <a:gd name="connsiteX1" fmla="*/ 20633 w 20632"/>
                <a:gd name="connsiteY1" fmla="*/ 0 h 217342"/>
                <a:gd name="connsiteX2" fmla="*/ 20633 w 20632"/>
                <a:gd name="connsiteY2" fmla="*/ 217342 h 217342"/>
                <a:gd name="connsiteX3" fmla="*/ 0 w 20632"/>
                <a:gd name="connsiteY3" fmla="*/ 217342 h 217342"/>
              </a:gdLst>
              <a:ahLst/>
              <a:cxnLst>
                <a:cxn ang="0">
                  <a:pos x="connsiteX0" y="connsiteY0"/>
                </a:cxn>
                <a:cxn ang="0">
                  <a:pos x="connsiteX1" y="connsiteY1"/>
                </a:cxn>
                <a:cxn ang="0">
                  <a:pos x="connsiteX2" y="connsiteY2"/>
                </a:cxn>
                <a:cxn ang="0">
                  <a:pos x="connsiteX3" y="connsiteY3"/>
                </a:cxn>
              </a:cxnLst>
              <a:rect l="l" t="t" r="r" b="b"/>
              <a:pathLst>
                <a:path w="20632" h="217342">
                  <a:moveTo>
                    <a:pt x="0" y="0"/>
                  </a:moveTo>
                  <a:lnTo>
                    <a:pt x="20633" y="0"/>
                  </a:lnTo>
                  <a:lnTo>
                    <a:pt x="20633" y="217342"/>
                  </a:lnTo>
                  <a:lnTo>
                    <a:pt x="0" y="217342"/>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1" name="Freeform: Shape 40">
              <a:extLst>
                <a:ext uri="{FF2B5EF4-FFF2-40B4-BE49-F238E27FC236}">
                  <a16:creationId xmlns:a16="http://schemas.microsoft.com/office/drawing/2014/main" id="{645D4F57-8391-4A4E-8A74-979B98A947AB}"/>
                </a:ext>
              </a:extLst>
            </p:cNvPr>
            <p:cNvSpPr/>
            <p:nvPr/>
          </p:nvSpPr>
          <p:spPr>
            <a:xfrm>
              <a:off x="2360194" y="3140385"/>
              <a:ext cx="20632" cy="222951"/>
            </a:xfrm>
            <a:custGeom>
              <a:avLst/>
              <a:gdLst>
                <a:gd name="connsiteX0" fmla="*/ 0 w 20632"/>
                <a:gd name="connsiteY0" fmla="*/ 0 h 222951"/>
                <a:gd name="connsiteX1" fmla="*/ 20633 w 20632"/>
                <a:gd name="connsiteY1" fmla="*/ 0 h 222951"/>
                <a:gd name="connsiteX2" fmla="*/ 20633 w 20632"/>
                <a:gd name="connsiteY2" fmla="*/ 222951 h 222951"/>
                <a:gd name="connsiteX3" fmla="*/ 0 w 20632"/>
                <a:gd name="connsiteY3" fmla="*/ 222951 h 222951"/>
              </a:gdLst>
              <a:ahLst/>
              <a:cxnLst>
                <a:cxn ang="0">
                  <a:pos x="connsiteX0" y="connsiteY0"/>
                </a:cxn>
                <a:cxn ang="0">
                  <a:pos x="connsiteX1" y="connsiteY1"/>
                </a:cxn>
                <a:cxn ang="0">
                  <a:pos x="connsiteX2" y="connsiteY2"/>
                </a:cxn>
                <a:cxn ang="0">
                  <a:pos x="connsiteX3" y="connsiteY3"/>
                </a:cxn>
              </a:cxnLst>
              <a:rect l="l" t="t" r="r" b="b"/>
              <a:pathLst>
                <a:path w="20632" h="222951">
                  <a:moveTo>
                    <a:pt x="0" y="0"/>
                  </a:moveTo>
                  <a:lnTo>
                    <a:pt x="20633" y="0"/>
                  </a:lnTo>
                  <a:lnTo>
                    <a:pt x="20633" y="222951"/>
                  </a:lnTo>
                  <a:lnTo>
                    <a:pt x="0" y="222951"/>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2" name="Freeform: Shape 41">
              <a:extLst>
                <a:ext uri="{FF2B5EF4-FFF2-40B4-BE49-F238E27FC236}">
                  <a16:creationId xmlns:a16="http://schemas.microsoft.com/office/drawing/2014/main" id="{3B197811-D5BD-40F8-A4E6-89757E3247C4}"/>
                </a:ext>
              </a:extLst>
            </p:cNvPr>
            <p:cNvSpPr/>
            <p:nvPr/>
          </p:nvSpPr>
          <p:spPr>
            <a:xfrm>
              <a:off x="2389424" y="3140385"/>
              <a:ext cx="20632" cy="231364"/>
            </a:xfrm>
            <a:custGeom>
              <a:avLst/>
              <a:gdLst>
                <a:gd name="connsiteX0" fmla="*/ 0 w 20632"/>
                <a:gd name="connsiteY0" fmla="*/ 0 h 231364"/>
                <a:gd name="connsiteX1" fmla="*/ 20633 w 20632"/>
                <a:gd name="connsiteY1" fmla="*/ 0 h 231364"/>
                <a:gd name="connsiteX2" fmla="*/ 20633 w 20632"/>
                <a:gd name="connsiteY2" fmla="*/ 231365 h 231364"/>
                <a:gd name="connsiteX3" fmla="*/ 0 w 20632"/>
                <a:gd name="connsiteY3" fmla="*/ 231365 h 231364"/>
              </a:gdLst>
              <a:ahLst/>
              <a:cxnLst>
                <a:cxn ang="0">
                  <a:pos x="connsiteX0" y="connsiteY0"/>
                </a:cxn>
                <a:cxn ang="0">
                  <a:pos x="connsiteX1" y="connsiteY1"/>
                </a:cxn>
                <a:cxn ang="0">
                  <a:pos x="connsiteX2" y="connsiteY2"/>
                </a:cxn>
                <a:cxn ang="0">
                  <a:pos x="connsiteX3" y="connsiteY3"/>
                </a:cxn>
              </a:cxnLst>
              <a:rect l="l" t="t" r="r" b="b"/>
              <a:pathLst>
                <a:path w="20632" h="231364">
                  <a:moveTo>
                    <a:pt x="0" y="0"/>
                  </a:moveTo>
                  <a:lnTo>
                    <a:pt x="20633" y="0"/>
                  </a:lnTo>
                  <a:lnTo>
                    <a:pt x="20633" y="231365"/>
                  </a:lnTo>
                  <a:lnTo>
                    <a:pt x="0" y="231365"/>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3" name="Freeform: Shape 42">
              <a:extLst>
                <a:ext uri="{FF2B5EF4-FFF2-40B4-BE49-F238E27FC236}">
                  <a16:creationId xmlns:a16="http://schemas.microsoft.com/office/drawing/2014/main" id="{6DA0ACC4-E987-4F9C-ABCB-893F0A7F72BC}"/>
                </a:ext>
              </a:extLst>
            </p:cNvPr>
            <p:cNvSpPr/>
            <p:nvPr/>
          </p:nvSpPr>
          <p:spPr>
            <a:xfrm>
              <a:off x="2420374" y="3140385"/>
              <a:ext cx="20632" cy="231364"/>
            </a:xfrm>
            <a:custGeom>
              <a:avLst/>
              <a:gdLst>
                <a:gd name="connsiteX0" fmla="*/ 0 w 20632"/>
                <a:gd name="connsiteY0" fmla="*/ 0 h 231364"/>
                <a:gd name="connsiteX1" fmla="*/ 20633 w 20632"/>
                <a:gd name="connsiteY1" fmla="*/ 0 h 231364"/>
                <a:gd name="connsiteX2" fmla="*/ 20633 w 20632"/>
                <a:gd name="connsiteY2" fmla="*/ 231365 h 231364"/>
                <a:gd name="connsiteX3" fmla="*/ 0 w 20632"/>
                <a:gd name="connsiteY3" fmla="*/ 231365 h 231364"/>
              </a:gdLst>
              <a:ahLst/>
              <a:cxnLst>
                <a:cxn ang="0">
                  <a:pos x="connsiteX0" y="connsiteY0"/>
                </a:cxn>
                <a:cxn ang="0">
                  <a:pos x="connsiteX1" y="connsiteY1"/>
                </a:cxn>
                <a:cxn ang="0">
                  <a:pos x="connsiteX2" y="connsiteY2"/>
                </a:cxn>
                <a:cxn ang="0">
                  <a:pos x="connsiteX3" y="connsiteY3"/>
                </a:cxn>
              </a:cxnLst>
              <a:rect l="l" t="t" r="r" b="b"/>
              <a:pathLst>
                <a:path w="20632" h="231364">
                  <a:moveTo>
                    <a:pt x="0" y="0"/>
                  </a:moveTo>
                  <a:lnTo>
                    <a:pt x="20633" y="0"/>
                  </a:lnTo>
                  <a:lnTo>
                    <a:pt x="20633" y="231365"/>
                  </a:lnTo>
                  <a:lnTo>
                    <a:pt x="0" y="231365"/>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4" name="Freeform: Shape 43">
              <a:extLst>
                <a:ext uri="{FF2B5EF4-FFF2-40B4-BE49-F238E27FC236}">
                  <a16:creationId xmlns:a16="http://schemas.microsoft.com/office/drawing/2014/main" id="{99B3E333-F246-4917-9F44-F9F49E4B5E24}"/>
                </a:ext>
              </a:extLst>
            </p:cNvPr>
            <p:cNvSpPr/>
            <p:nvPr/>
          </p:nvSpPr>
          <p:spPr>
            <a:xfrm>
              <a:off x="2451323" y="3140385"/>
              <a:ext cx="20632" cy="231364"/>
            </a:xfrm>
            <a:custGeom>
              <a:avLst/>
              <a:gdLst>
                <a:gd name="connsiteX0" fmla="*/ 0 w 20632"/>
                <a:gd name="connsiteY0" fmla="*/ 0 h 231364"/>
                <a:gd name="connsiteX1" fmla="*/ 20633 w 20632"/>
                <a:gd name="connsiteY1" fmla="*/ 0 h 231364"/>
                <a:gd name="connsiteX2" fmla="*/ 20633 w 20632"/>
                <a:gd name="connsiteY2" fmla="*/ 231365 h 231364"/>
                <a:gd name="connsiteX3" fmla="*/ 0 w 20632"/>
                <a:gd name="connsiteY3" fmla="*/ 231365 h 231364"/>
              </a:gdLst>
              <a:ahLst/>
              <a:cxnLst>
                <a:cxn ang="0">
                  <a:pos x="connsiteX0" y="connsiteY0"/>
                </a:cxn>
                <a:cxn ang="0">
                  <a:pos x="connsiteX1" y="connsiteY1"/>
                </a:cxn>
                <a:cxn ang="0">
                  <a:pos x="connsiteX2" y="connsiteY2"/>
                </a:cxn>
                <a:cxn ang="0">
                  <a:pos x="connsiteX3" y="connsiteY3"/>
                </a:cxn>
              </a:cxnLst>
              <a:rect l="l" t="t" r="r" b="b"/>
              <a:pathLst>
                <a:path w="20632" h="231364">
                  <a:moveTo>
                    <a:pt x="0" y="0"/>
                  </a:moveTo>
                  <a:lnTo>
                    <a:pt x="20633" y="0"/>
                  </a:lnTo>
                  <a:lnTo>
                    <a:pt x="20633" y="231365"/>
                  </a:lnTo>
                  <a:lnTo>
                    <a:pt x="0" y="231365"/>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5" name="Freeform: Shape 44">
              <a:extLst>
                <a:ext uri="{FF2B5EF4-FFF2-40B4-BE49-F238E27FC236}">
                  <a16:creationId xmlns:a16="http://schemas.microsoft.com/office/drawing/2014/main" id="{E67442FF-B6D8-427D-9689-699084AE6CFA}"/>
                </a:ext>
              </a:extLst>
            </p:cNvPr>
            <p:cNvSpPr/>
            <p:nvPr/>
          </p:nvSpPr>
          <p:spPr>
            <a:xfrm>
              <a:off x="2482273" y="3140385"/>
              <a:ext cx="20632" cy="262213"/>
            </a:xfrm>
            <a:custGeom>
              <a:avLst/>
              <a:gdLst>
                <a:gd name="connsiteX0" fmla="*/ 0 w 20632"/>
                <a:gd name="connsiteY0" fmla="*/ 0 h 262213"/>
                <a:gd name="connsiteX1" fmla="*/ 20633 w 20632"/>
                <a:gd name="connsiteY1" fmla="*/ 0 h 262213"/>
                <a:gd name="connsiteX2" fmla="*/ 20633 w 20632"/>
                <a:gd name="connsiteY2" fmla="*/ 262213 h 262213"/>
                <a:gd name="connsiteX3" fmla="*/ 0 w 20632"/>
                <a:gd name="connsiteY3" fmla="*/ 262213 h 262213"/>
              </a:gdLst>
              <a:ahLst/>
              <a:cxnLst>
                <a:cxn ang="0">
                  <a:pos x="connsiteX0" y="connsiteY0"/>
                </a:cxn>
                <a:cxn ang="0">
                  <a:pos x="connsiteX1" y="connsiteY1"/>
                </a:cxn>
                <a:cxn ang="0">
                  <a:pos x="connsiteX2" y="connsiteY2"/>
                </a:cxn>
                <a:cxn ang="0">
                  <a:pos x="connsiteX3" y="connsiteY3"/>
                </a:cxn>
              </a:cxnLst>
              <a:rect l="l" t="t" r="r" b="b"/>
              <a:pathLst>
                <a:path w="20632" h="262213">
                  <a:moveTo>
                    <a:pt x="0" y="0"/>
                  </a:moveTo>
                  <a:lnTo>
                    <a:pt x="20633" y="0"/>
                  </a:lnTo>
                  <a:lnTo>
                    <a:pt x="20633" y="262213"/>
                  </a:lnTo>
                  <a:lnTo>
                    <a:pt x="0" y="262213"/>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6" name="Freeform: Shape 45">
              <a:extLst>
                <a:ext uri="{FF2B5EF4-FFF2-40B4-BE49-F238E27FC236}">
                  <a16:creationId xmlns:a16="http://schemas.microsoft.com/office/drawing/2014/main" id="{B4F2273C-6CD4-4F97-A66B-56851F6E3FE5}"/>
                </a:ext>
              </a:extLst>
            </p:cNvPr>
            <p:cNvSpPr/>
            <p:nvPr/>
          </p:nvSpPr>
          <p:spPr>
            <a:xfrm>
              <a:off x="2513222" y="3138983"/>
              <a:ext cx="20632" cy="265017"/>
            </a:xfrm>
            <a:custGeom>
              <a:avLst/>
              <a:gdLst>
                <a:gd name="connsiteX0" fmla="*/ 0 w 20632"/>
                <a:gd name="connsiteY0" fmla="*/ 0 h 265017"/>
                <a:gd name="connsiteX1" fmla="*/ 20633 w 20632"/>
                <a:gd name="connsiteY1" fmla="*/ 0 h 265017"/>
                <a:gd name="connsiteX2" fmla="*/ 20633 w 20632"/>
                <a:gd name="connsiteY2" fmla="*/ 265018 h 265017"/>
                <a:gd name="connsiteX3" fmla="*/ 0 w 20632"/>
                <a:gd name="connsiteY3" fmla="*/ 265018 h 265017"/>
              </a:gdLst>
              <a:ahLst/>
              <a:cxnLst>
                <a:cxn ang="0">
                  <a:pos x="connsiteX0" y="connsiteY0"/>
                </a:cxn>
                <a:cxn ang="0">
                  <a:pos x="connsiteX1" y="connsiteY1"/>
                </a:cxn>
                <a:cxn ang="0">
                  <a:pos x="connsiteX2" y="connsiteY2"/>
                </a:cxn>
                <a:cxn ang="0">
                  <a:pos x="connsiteX3" y="connsiteY3"/>
                </a:cxn>
              </a:cxnLst>
              <a:rect l="l" t="t" r="r" b="b"/>
              <a:pathLst>
                <a:path w="20632" h="265017">
                  <a:moveTo>
                    <a:pt x="0" y="0"/>
                  </a:moveTo>
                  <a:lnTo>
                    <a:pt x="20633" y="0"/>
                  </a:lnTo>
                  <a:lnTo>
                    <a:pt x="20633" y="265018"/>
                  </a:lnTo>
                  <a:lnTo>
                    <a:pt x="0" y="265018"/>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7" name="Freeform: Shape 46">
              <a:extLst>
                <a:ext uri="{FF2B5EF4-FFF2-40B4-BE49-F238E27FC236}">
                  <a16:creationId xmlns:a16="http://schemas.microsoft.com/office/drawing/2014/main" id="{6E86813C-D4ED-48A5-85A9-9B2A03405A86}"/>
                </a:ext>
              </a:extLst>
            </p:cNvPr>
            <p:cNvSpPr/>
            <p:nvPr/>
          </p:nvSpPr>
          <p:spPr>
            <a:xfrm>
              <a:off x="2544172" y="3138983"/>
              <a:ext cx="20632" cy="273430"/>
            </a:xfrm>
            <a:custGeom>
              <a:avLst/>
              <a:gdLst>
                <a:gd name="connsiteX0" fmla="*/ 0 w 20632"/>
                <a:gd name="connsiteY0" fmla="*/ 0 h 273430"/>
                <a:gd name="connsiteX1" fmla="*/ 20633 w 20632"/>
                <a:gd name="connsiteY1" fmla="*/ 0 h 273430"/>
                <a:gd name="connsiteX2" fmla="*/ 20633 w 20632"/>
                <a:gd name="connsiteY2" fmla="*/ 273431 h 273430"/>
                <a:gd name="connsiteX3" fmla="*/ 0 w 20632"/>
                <a:gd name="connsiteY3" fmla="*/ 273431 h 273430"/>
              </a:gdLst>
              <a:ahLst/>
              <a:cxnLst>
                <a:cxn ang="0">
                  <a:pos x="connsiteX0" y="connsiteY0"/>
                </a:cxn>
                <a:cxn ang="0">
                  <a:pos x="connsiteX1" y="connsiteY1"/>
                </a:cxn>
                <a:cxn ang="0">
                  <a:pos x="connsiteX2" y="connsiteY2"/>
                </a:cxn>
                <a:cxn ang="0">
                  <a:pos x="connsiteX3" y="connsiteY3"/>
                </a:cxn>
              </a:cxnLst>
              <a:rect l="l" t="t" r="r" b="b"/>
              <a:pathLst>
                <a:path w="20632" h="273430">
                  <a:moveTo>
                    <a:pt x="0" y="0"/>
                  </a:moveTo>
                  <a:lnTo>
                    <a:pt x="20633" y="0"/>
                  </a:lnTo>
                  <a:lnTo>
                    <a:pt x="20633" y="273431"/>
                  </a:lnTo>
                  <a:lnTo>
                    <a:pt x="0" y="273431"/>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8" name="Freeform: Shape 47">
              <a:extLst>
                <a:ext uri="{FF2B5EF4-FFF2-40B4-BE49-F238E27FC236}">
                  <a16:creationId xmlns:a16="http://schemas.microsoft.com/office/drawing/2014/main" id="{CB1FAF05-EBA5-4907-BFFA-DD3D0FB54BE0}"/>
                </a:ext>
              </a:extLst>
            </p:cNvPr>
            <p:cNvSpPr/>
            <p:nvPr/>
          </p:nvSpPr>
          <p:spPr>
            <a:xfrm>
              <a:off x="2573402" y="3138983"/>
              <a:ext cx="20632" cy="277637"/>
            </a:xfrm>
            <a:custGeom>
              <a:avLst/>
              <a:gdLst>
                <a:gd name="connsiteX0" fmla="*/ 0 w 20632"/>
                <a:gd name="connsiteY0" fmla="*/ 0 h 277637"/>
                <a:gd name="connsiteX1" fmla="*/ 20633 w 20632"/>
                <a:gd name="connsiteY1" fmla="*/ 0 h 277637"/>
                <a:gd name="connsiteX2" fmla="*/ 20633 w 20632"/>
                <a:gd name="connsiteY2" fmla="*/ 277637 h 277637"/>
                <a:gd name="connsiteX3" fmla="*/ 0 w 20632"/>
                <a:gd name="connsiteY3" fmla="*/ 277637 h 277637"/>
              </a:gdLst>
              <a:ahLst/>
              <a:cxnLst>
                <a:cxn ang="0">
                  <a:pos x="connsiteX0" y="connsiteY0"/>
                </a:cxn>
                <a:cxn ang="0">
                  <a:pos x="connsiteX1" y="connsiteY1"/>
                </a:cxn>
                <a:cxn ang="0">
                  <a:pos x="connsiteX2" y="connsiteY2"/>
                </a:cxn>
                <a:cxn ang="0">
                  <a:pos x="connsiteX3" y="connsiteY3"/>
                </a:cxn>
              </a:cxnLst>
              <a:rect l="l" t="t" r="r" b="b"/>
              <a:pathLst>
                <a:path w="20632" h="277637">
                  <a:moveTo>
                    <a:pt x="0" y="0"/>
                  </a:moveTo>
                  <a:lnTo>
                    <a:pt x="20633" y="0"/>
                  </a:lnTo>
                  <a:lnTo>
                    <a:pt x="20633" y="277637"/>
                  </a:lnTo>
                  <a:lnTo>
                    <a:pt x="0" y="277637"/>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9" name="Freeform: Shape 48">
              <a:extLst>
                <a:ext uri="{FF2B5EF4-FFF2-40B4-BE49-F238E27FC236}">
                  <a16:creationId xmlns:a16="http://schemas.microsoft.com/office/drawing/2014/main" id="{0052BEDF-71B8-4C46-8AF0-F1D32DE21432}"/>
                </a:ext>
              </a:extLst>
            </p:cNvPr>
            <p:cNvSpPr/>
            <p:nvPr/>
          </p:nvSpPr>
          <p:spPr>
            <a:xfrm>
              <a:off x="2604351" y="3138983"/>
              <a:ext cx="20632" cy="280441"/>
            </a:xfrm>
            <a:custGeom>
              <a:avLst/>
              <a:gdLst>
                <a:gd name="connsiteX0" fmla="*/ 0 w 20632"/>
                <a:gd name="connsiteY0" fmla="*/ 0 h 280441"/>
                <a:gd name="connsiteX1" fmla="*/ 20633 w 20632"/>
                <a:gd name="connsiteY1" fmla="*/ 0 h 280441"/>
                <a:gd name="connsiteX2" fmla="*/ 20633 w 20632"/>
                <a:gd name="connsiteY2" fmla="*/ 280442 h 280441"/>
                <a:gd name="connsiteX3" fmla="*/ 0 w 20632"/>
                <a:gd name="connsiteY3" fmla="*/ 280442 h 280441"/>
              </a:gdLst>
              <a:ahLst/>
              <a:cxnLst>
                <a:cxn ang="0">
                  <a:pos x="connsiteX0" y="connsiteY0"/>
                </a:cxn>
                <a:cxn ang="0">
                  <a:pos x="connsiteX1" y="connsiteY1"/>
                </a:cxn>
                <a:cxn ang="0">
                  <a:pos x="connsiteX2" y="connsiteY2"/>
                </a:cxn>
                <a:cxn ang="0">
                  <a:pos x="connsiteX3" y="connsiteY3"/>
                </a:cxn>
              </a:cxnLst>
              <a:rect l="l" t="t" r="r" b="b"/>
              <a:pathLst>
                <a:path w="20632" h="280441">
                  <a:moveTo>
                    <a:pt x="0" y="0"/>
                  </a:moveTo>
                  <a:lnTo>
                    <a:pt x="20633" y="0"/>
                  </a:lnTo>
                  <a:lnTo>
                    <a:pt x="20633" y="280442"/>
                  </a:lnTo>
                  <a:lnTo>
                    <a:pt x="0" y="280442"/>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50" name="Freeform: Shape 49">
              <a:extLst>
                <a:ext uri="{FF2B5EF4-FFF2-40B4-BE49-F238E27FC236}">
                  <a16:creationId xmlns:a16="http://schemas.microsoft.com/office/drawing/2014/main" id="{79DC82E5-9004-4959-9A63-478DEB7E5931}"/>
                </a:ext>
              </a:extLst>
            </p:cNvPr>
            <p:cNvSpPr/>
            <p:nvPr/>
          </p:nvSpPr>
          <p:spPr>
            <a:xfrm>
              <a:off x="2635301" y="3138983"/>
              <a:ext cx="20632" cy="284648"/>
            </a:xfrm>
            <a:custGeom>
              <a:avLst/>
              <a:gdLst>
                <a:gd name="connsiteX0" fmla="*/ 0 w 20632"/>
                <a:gd name="connsiteY0" fmla="*/ 0 h 284648"/>
                <a:gd name="connsiteX1" fmla="*/ 20633 w 20632"/>
                <a:gd name="connsiteY1" fmla="*/ 0 h 284648"/>
                <a:gd name="connsiteX2" fmla="*/ 20633 w 20632"/>
                <a:gd name="connsiteY2" fmla="*/ 284648 h 284648"/>
                <a:gd name="connsiteX3" fmla="*/ 0 w 20632"/>
                <a:gd name="connsiteY3" fmla="*/ 284648 h 284648"/>
              </a:gdLst>
              <a:ahLst/>
              <a:cxnLst>
                <a:cxn ang="0">
                  <a:pos x="connsiteX0" y="connsiteY0"/>
                </a:cxn>
                <a:cxn ang="0">
                  <a:pos x="connsiteX1" y="connsiteY1"/>
                </a:cxn>
                <a:cxn ang="0">
                  <a:pos x="connsiteX2" y="connsiteY2"/>
                </a:cxn>
                <a:cxn ang="0">
                  <a:pos x="connsiteX3" y="connsiteY3"/>
                </a:cxn>
              </a:cxnLst>
              <a:rect l="l" t="t" r="r" b="b"/>
              <a:pathLst>
                <a:path w="20632" h="284648">
                  <a:moveTo>
                    <a:pt x="0" y="0"/>
                  </a:moveTo>
                  <a:lnTo>
                    <a:pt x="20633" y="0"/>
                  </a:lnTo>
                  <a:lnTo>
                    <a:pt x="20633" y="284648"/>
                  </a:lnTo>
                  <a:lnTo>
                    <a:pt x="0" y="284648"/>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51" name="Freeform: Shape 50">
              <a:extLst>
                <a:ext uri="{FF2B5EF4-FFF2-40B4-BE49-F238E27FC236}">
                  <a16:creationId xmlns:a16="http://schemas.microsoft.com/office/drawing/2014/main" id="{12F59AC9-24F6-42BF-9AB7-B7A79D696523}"/>
                </a:ext>
              </a:extLst>
            </p:cNvPr>
            <p:cNvSpPr/>
            <p:nvPr/>
          </p:nvSpPr>
          <p:spPr>
            <a:xfrm>
              <a:off x="2666250" y="3138983"/>
              <a:ext cx="20632" cy="294463"/>
            </a:xfrm>
            <a:custGeom>
              <a:avLst/>
              <a:gdLst>
                <a:gd name="connsiteX0" fmla="*/ 0 w 20632"/>
                <a:gd name="connsiteY0" fmla="*/ 0 h 294463"/>
                <a:gd name="connsiteX1" fmla="*/ 20633 w 20632"/>
                <a:gd name="connsiteY1" fmla="*/ 0 h 294463"/>
                <a:gd name="connsiteX2" fmla="*/ 20633 w 20632"/>
                <a:gd name="connsiteY2" fmla="*/ 294464 h 294463"/>
                <a:gd name="connsiteX3" fmla="*/ 0 w 20632"/>
                <a:gd name="connsiteY3" fmla="*/ 294464 h 294463"/>
              </a:gdLst>
              <a:ahLst/>
              <a:cxnLst>
                <a:cxn ang="0">
                  <a:pos x="connsiteX0" y="connsiteY0"/>
                </a:cxn>
                <a:cxn ang="0">
                  <a:pos x="connsiteX1" y="connsiteY1"/>
                </a:cxn>
                <a:cxn ang="0">
                  <a:pos x="connsiteX2" y="connsiteY2"/>
                </a:cxn>
                <a:cxn ang="0">
                  <a:pos x="connsiteX3" y="connsiteY3"/>
                </a:cxn>
              </a:cxnLst>
              <a:rect l="l" t="t" r="r" b="b"/>
              <a:pathLst>
                <a:path w="20632" h="294463">
                  <a:moveTo>
                    <a:pt x="0" y="0"/>
                  </a:moveTo>
                  <a:lnTo>
                    <a:pt x="20633" y="0"/>
                  </a:lnTo>
                  <a:lnTo>
                    <a:pt x="20633" y="294464"/>
                  </a:lnTo>
                  <a:lnTo>
                    <a:pt x="0" y="294464"/>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52" name="Freeform: Shape 51">
              <a:extLst>
                <a:ext uri="{FF2B5EF4-FFF2-40B4-BE49-F238E27FC236}">
                  <a16:creationId xmlns:a16="http://schemas.microsoft.com/office/drawing/2014/main" id="{F5856177-F0E4-4950-8082-7478C1D6FA79}"/>
                </a:ext>
              </a:extLst>
            </p:cNvPr>
            <p:cNvSpPr/>
            <p:nvPr/>
          </p:nvSpPr>
          <p:spPr>
            <a:xfrm>
              <a:off x="2697199" y="3138983"/>
              <a:ext cx="20632" cy="312692"/>
            </a:xfrm>
            <a:custGeom>
              <a:avLst/>
              <a:gdLst>
                <a:gd name="connsiteX0" fmla="*/ 0 w 20632"/>
                <a:gd name="connsiteY0" fmla="*/ 0 h 312692"/>
                <a:gd name="connsiteX1" fmla="*/ 20633 w 20632"/>
                <a:gd name="connsiteY1" fmla="*/ 0 h 312692"/>
                <a:gd name="connsiteX2" fmla="*/ 20633 w 20632"/>
                <a:gd name="connsiteY2" fmla="*/ 312693 h 312692"/>
                <a:gd name="connsiteX3" fmla="*/ 0 w 20632"/>
                <a:gd name="connsiteY3" fmla="*/ 312693 h 312692"/>
              </a:gdLst>
              <a:ahLst/>
              <a:cxnLst>
                <a:cxn ang="0">
                  <a:pos x="connsiteX0" y="connsiteY0"/>
                </a:cxn>
                <a:cxn ang="0">
                  <a:pos x="connsiteX1" y="connsiteY1"/>
                </a:cxn>
                <a:cxn ang="0">
                  <a:pos x="connsiteX2" y="connsiteY2"/>
                </a:cxn>
                <a:cxn ang="0">
                  <a:pos x="connsiteX3" y="connsiteY3"/>
                </a:cxn>
              </a:cxnLst>
              <a:rect l="l" t="t" r="r" b="b"/>
              <a:pathLst>
                <a:path w="20632" h="312692">
                  <a:moveTo>
                    <a:pt x="0" y="0"/>
                  </a:moveTo>
                  <a:lnTo>
                    <a:pt x="20633" y="0"/>
                  </a:lnTo>
                  <a:lnTo>
                    <a:pt x="20633" y="312693"/>
                  </a:lnTo>
                  <a:lnTo>
                    <a:pt x="0" y="312693"/>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53" name="Freeform: Shape 52">
              <a:extLst>
                <a:ext uri="{FF2B5EF4-FFF2-40B4-BE49-F238E27FC236}">
                  <a16:creationId xmlns:a16="http://schemas.microsoft.com/office/drawing/2014/main" id="{E4D96B04-AF22-43F9-B459-4B6A7C1CF083}"/>
                </a:ext>
              </a:extLst>
            </p:cNvPr>
            <p:cNvSpPr/>
            <p:nvPr/>
          </p:nvSpPr>
          <p:spPr>
            <a:xfrm>
              <a:off x="2726429" y="3138983"/>
              <a:ext cx="20632" cy="323910"/>
            </a:xfrm>
            <a:custGeom>
              <a:avLst/>
              <a:gdLst>
                <a:gd name="connsiteX0" fmla="*/ 0 w 20632"/>
                <a:gd name="connsiteY0" fmla="*/ 0 h 323910"/>
                <a:gd name="connsiteX1" fmla="*/ 20633 w 20632"/>
                <a:gd name="connsiteY1" fmla="*/ 0 h 323910"/>
                <a:gd name="connsiteX2" fmla="*/ 20633 w 20632"/>
                <a:gd name="connsiteY2" fmla="*/ 323910 h 323910"/>
                <a:gd name="connsiteX3" fmla="*/ 0 w 20632"/>
                <a:gd name="connsiteY3" fmla="*/ 323910 h 323910"/>
              </a:gdLst>
              <a:ahLst/>
              <a:cxnLst>
                <a:cxn ang="0">
                  <a:pos x="connsiteX0" y="connsiteY0"/>
                </a:cxn>
                <a:cxn ang="0">
                  <a:pos x="connsiteX1" y="connsiteY1"/>
                </a:cxn>
                <a:cxn ang="0">
                  <a:pos x="connsiteX2" y="connsiteY2"/>
                </a:cxn>
                <a:cxn ang="0">
                  <a:pos x="connsiteX3" y="connsiteY3"/>
                </a:cxn>
              </a:cxnLst>
              <a:rect l="l" t="t" r="r" b="b"/>
              <a:pathLst>
                <a:path w="20632" h="323910">
                  <a:moveTo>
                    <a:pt x="0" y="0"/>
                  </a:moveTo>
                  <a:lnTo>
                    <a:pt x="20633" y="0"/>
                  </a:lnTo>
                  <a:lnTo>
                    <a:pt x="20633" y="323910"/>
                  </a:lnTo>
                  <a:lnTo>
                    <a:pt x="0" y="323910"/>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54" name="Freeform: Shape 53">
              <a:extLst>
                <a:ext uri="{FF2B5EF4-FFF2-40B4-BE49-F238E27FC236}">
                  <a16:creationId xmlns:a16="http://schemas.microsoft.com/office/drawing/2014/main" id="{5BCE23BA-45A0-4F89-A8B0-77B12A1CC53E}"/>
                </a:ext>
              </a:extLst>
            </p:cNvPr>
            <p:cNvSpPr/>
            <p:nvPr/>
          </p:nvSpPr>
          <p:spPr>
            <a:xfrm>
              <a:off x="2759098" y="3138983"/>
              <a:ext cx="20632" cy="330921"/>
            </a:xfrm>
            <a:custGeom>
              <a:avLst/>
              <a:gdLst>
                <a:gd name="connsiteX0" fmla="*/ 0 w 20632"/>
                <a:gd name="connsiteY0" fmla="*/ 0 h 330921"/>
                <a:gd name="connsiteX1" fmla="*/ 20633 w 20632"/>
                <a:gd name="connsiteY1" fmla="*/ 0 h 330921"/>
                <a:gd name="connsiteX2" fmla="*/ 20633 w 20632"/>
                <a:gd name="connsiteY2" fmla="*/ 330921 h 330921"/>
                <a:gd name="connsiteX3" fmla="*/ 0 w 20632"/>
                <a:gd name="connsiteY3" fmla="*/ 330921 h 330921"/>
              </a:gdLst>
              <a:ahLst/>
              <a:cxnLst>
                <a:cxn ang="0">
                  <a:pos x="connsiteX0" y="connsiteY0"/>
                </a:cxn>
                <a:cxn ang="0">
                  <a:pos x="connsiteX1" y="connsiteY1"/>
                </a:cxn>
                <a:cxn ang="0">
                  <a:pos x="connsiteX2" y="connsiteY2"/>
                </a:cxn>
                <a:cxn ang="0">
                  <a:pos x="connsiteX3" y="connsiteY3"/>
                </a:cxn>
              </a:cxnLst>
              <a:rect l="l" t="t" r="r" b="b"/>
              <a:pathLst>
                <a:path w="20632" h="330921">
                  <a:moveTo>
                    <a:pt x="0" y="0"/>
                  </a:moveTo>
                  <a:lnTo>
                    <a:pt x="20633" y="0"/>
                  </a:lnTo>
                  <a:lnTo>
                    <a:pt x="20633" y="330921"/>
                  </a:lnTo>
                  <a:lnTo>
                    <a:pt x="0" y="330921"/>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55" name="Freeform: Shape 54">
              <a:extLst>
                <a:ext uri="{FF2B5EF4-FFF2-40B4-BE49-F238E27FC236}">
                  <a16:creationId xmlns:a16="http://schemas.microsoft.com/office/drawing/2014/main" id="{58FF175F-403E-4116-83BD-C9605AA076EA}"/>
                </a:ext>
              </a:extLst>
            </p:cNvPr>
            <p:cNvSpPr/>
            <p:nvPr/>
          </p:nvSpPr>
          <p:spPr>
            <a:xfrm>
              <a:off x="2788328" y="3138983"/>
              <a:ext cx="20632" cy="343541"/>
            </a:xfrm>
            <a:custGeom>
              <a:avLst/>
              <a:gdLst>
                <a:gd name="connsiteX0" fmla="*/ 0 w 20632"/>
                <a:gd name="connsiteY0" fmla="*/ 0 h 343541"/>
                <a:gd name="connsiteX1" fmla="*/ 20633 w 20632"/>
                <a:gd name="connsiteY1" fmla="*/ 0 h 343541"/>
                <a:gd name="connsiteX2" fmla="*/ 20633 w 20632"/>
                <a:gd name="connsiteY2" fmla="*/ 343541 h 343541"/>
                <a:gd name="connsiteX3" fmla="*/ 0 w 20632"/>
                <a:gd name="connsiteY3" fmla="*/ 343541 h 343541"/>
              </a:gdLst>
              <a:ahLst/>
              <a:cxnLst>
                <a:cxn ang="0">
                  <a:pos x="connsiteX0" y="connsiteY0"/>
                </a:cxn>
                <a:cxn ang="0">
                  <a:pos x="connsiteX1" y="connsiteY1"/>
                </a:cxn>
                <a:cxn ang="0">
                  <a:pos x="connsiteX2" y="connsiteY2"/>
                </a:cxn>
                <a:cxn ang="0">
                  <a:pos x="connsiteX3" y="connsiteY3"/>
                </a:cxn>
              </a:cxnLst>
              <a:rect l="l" t="t" r="r" b="b"/>
              <a:pathLst>
                <a:path w="20632" h="343541">
                  <a:moveTo>
                    <a:pt x="0" y="0"/>
                  </a:moveTo>
                  <a:lnTo>
                    <a:pt x="20633" y="0"/>
                  </a:lnTo>
                  <a:lnTo>
                    <a:pt x="20633" y="343541"/>
                  </a:lnTo>
                  <a:lnTo>
                    <a:pt x="0" y="343541"/>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56" name="Freeform: Shape 55">
              <a:extLst>
                <a:ext uri="{FF2B5EF4-FFF2-40B4-BE49-F238E27FC236}">
                  <a16:creationId xmlns:a16="http://schemas.microsoft.com/office/drawing/2014/main" id="{4B86B3B5-46BF-497C-9798-D5F629EAACAA}"/>
                </a:ext>
              </a:extLst>
            </p:cNvPr>
            <p:cNvSpPr/>
            <p:nvPr/>
          </p:nvSpPr>
          <p:spPr>
            <a:xfrm>
              <a:off x="2819278" y="3138983"/>
              <a:ext cx="20632" cy="350552"/>
            </a:xfrm>
            <a:custGeom>
              <a:avLst/>
              <a:gdLst>
                <a:gd name="connsiteX0" fmla="*/ 0 w 20632"/>
                <a:gd name="connsiteY0" fmla="*/ 0 h 350552"/>
                <a:gd name="connsiteX1" fmla="*/ 20633 w 20632"/>
                <a:gd name="connsiteY1" fmla="*/ 0 h 350552"/>
                <a:gd name="connsiteX2" fmla="*/ 20633 w 20632"/>
                <a:gd name="connsiteY2" fmla="*/ 350552 h 350552"/>
                <a:gd name="connsiteX3" fmla="*/ 0 w 20632"/>
                <a:gd name="connsiteY3" fmla="*/ 350552 h 350552"/>
              </a:gdLst>
              <a:ahLst/>
              <a:cxnLst>
                <a:cxn ang="0">
                  <a:pos x="connsiteX0" y="connsiteY0"/>
                </a:cxn>
                <a:cxn ang="0">
                  <a:pos x="connsiteX1" y="connsiteY1"/>
                </a:cxn>
                <a:cxn ang="0">
                  <a:pos x="connsiteX2" y="connsiteY2"/>
                </a:cxn>
                <a:cxn ang="0">
                  <a:pos x="connsiteX3" y="connsiteY3"/>
                </a:cxn>
              </a:cxnLst>
              <a:rect l="l" t="t" r="r" b="b"/>
              <a:pathLst>
                <a:path w="20632" h="350552">
                  <a:moveTo>
                    <a:pt x="0" y="0"/>
                  </a:moveTo>
                  <a:lnTo>
                    <a:pt x="20633" y="0"/>
                  </a:lnTo>
                  <a:lnTo>
                    <a:pt x="20633" y="350552"/>
                  </a:lnTo>
                  <a:lnTo>
                    <a:pt x="0" y="350552"/>
                  </a:lnTo>
                  <a:close/>
                </a:path>
              </a:pathLst>
            </a:custGeom>
            <a:solidFill>
              <a:srgbClr val="C4D600"/>
            </a:solidFill>
            <a:ln w="171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grpSp>
      <p:sp>
        <p:nvSpPr>
          <p:cNvPr id="273" name="TextBox 272">
            <a:extLst>
              <a:ext uri="{FF2B5EF4-FFF2-40B4-BE49-F238E27FC236}">
                <a16:creationId xmlns:a16="http://schemas.microsoft.com/office/drawing/2014/main" id="{12299DF2-F177-4854-BB9A-86E705D1983F}"/>
              </a:ext>
            </a:extLst>
          </p:cNvPr>
          <p:cNvSpPr txBox="1"/>
          <p:nvPr/>
        </p:nvSpPr>
        <p:spPr>
          <a:xfrm>
            <a:off x="6660673" y="3223394"/>
            <a:ext cx="588623" cy="256545"/>
          </a:xfrm>
          <a:prstGeom prst="rect">
            <a:avLst/>
          </a:prstGeom>
          <a:noFill/>
        </p:spPr>
        <p:txBody>
          <a:bodyPr wrap="none" rtlCol="0">
            <a:spAutoFit/>
          </a:bodyPr>
          <a:lstStyle/>
          <a:p>
            <a:pPr marL="0" marR="0" lvl="0" indent="0" algn="l" defTabSz="533069"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a:ea typeface="MS PGothic" charset="0"/>
                <a:cs typeface="+mn-cs"/>
              </a:rPr>
              <a:t>(n=29)</a:t>
            </a:r>
            <a:endParaRPr kumimoji="0" lang="en-GB" sz="1067" b="1"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270" name="Rectangle 269">
            <a:extLst>
              <a:ext uri="{FF2B5EF4-FFF2-40B4-BE49-F238E27FC236}">
                <a16:creationId xmlns:a16="http://schemas.microsoft.com/office/drawing/2014/main" id="{0CE66522-98DE-449A-8A9A-FB106B80CF6A}"/>
              </a:ext>
            </a:extLst>
          </p:cNvPr>
          <p:cNvSpPr/>
          <p:nvPr/>
        </p:nvSpPr>
        <p:spPr>
          <a:xfrm>
            <a:off x="290905" y="112145"/>
            <a:ext cx="11761532" cy="428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solidFill>
                  <a:srgbClr val="0432FF"/>
                </a:solidFill>
                <a:effectLst/>
                <a:uLnTx/>
                <a:uFillTx/>
                <a:latin typeface="+mj-lt"/>
                <a:ea typeface="+mn-ea"/>
                <a:cs typeface="+mn-cs"/>
              </a:rPr>
              <a:t>Olaparib Antitumor A</a:t>
            </a:r>
            <a:r>
              <a:rPr kumimoji="0" lang="en-US" sz="3000" i="0" u="none" strike="noStrike" kern="1200" cap="none" spc="0" normalizeH="0" baseline="0" noProof="0" dirty="0" err="1">
                <a:ln>
                  <a:noFill/>
                </a:ln>
                <a:solidFill>
                  <a:srgbClr val="0432FF"/>
                </a:solidFill>
                <a:effectLst/>
                <a:uLnTx/>
                <a:uFillTx/>
                <a:latin typeface="+mj-lt"/>
                <a:ea typeface="+mn-ea"/>
                <a:cs typeface="+mn-cs"/>
              </a:rPr>
              <a:t>ctivity</a:t>
            </a:r>
            <a:r>
              <a:rPr kumimoji="0" lang="en-US" sz="3000" i="0" u="none" strike="noStrike" kern="1200" cap="none" spc="0" normalizeH="0" baseline="0" noProof="0" dirty="0">
                <a:ln>
                  <a:noFill/>
                </a:ln>
                <a:solidFill>
                  <a:srgbClr val="0432FF"/>
                </a:solidFill>
                <a:effectLst/>
                <a:uLnTx/>
                <a:uFillTx/>
                <a:latin typeface="+mj-lt"/>
                <a:ea typeface="+mn-ea"/>
                <a:cs typeface="+mn-cs"/>
              </a:rPr>
              <a:t> in PROfound </a:t>
            </a:r>
            <a:endParaRPr kumimoji="0" lang="en-GB" sz="3000" i="0" u="none" strike="noStrike" kern="1200" cap="none" spc="0" normalizeH="0" baseline="0" noProof="0" dirty="0">
              <a:ln>
                <a:noFill/>
              </a:ln>
              <a:solidFill>
                <a:srgbClr val="0432FF"/>
              </a:solidFill>
              <a:effectLst/>
              <a:uLnTx/>
              <a:uFillTx/>
              <a:latin typeface="+mj-lt"/>
              <a:ea typeface="+mn-ea"/>
              <a:cs typeface="+mn-cs"/>
            </a:endParaRPr>
          </a:p>
        </p:txBody>
      </p:sp>
      <p:sp>
        <p:nvSpPr>
          <p:cNvPr id="271" name="TextBox 270">
            <a:extLst>
              <a:ext uri="{FF2B5EF4-FFF2-40B4-BE49-F238E27FC236}">
                <a16:creationId xmlns:a16="http://schemas.microsoft.com/office/drawing/2014/main" id="{0256E565-85A9-4D5B-A5C1-B5322ED32C1D}"/>
              </a:ext>
            </a:extLst>
          </p:cNvPr>
          <p:cNvSpPr txBox="1"/>
          <p:nvPr/>
        </p:nvSpPr>
        <p:spPr>
          <a:xfrm rot="16200000" flipH="1">
            <a:off x="-2751" y="4655343"/>
            <a:ext cx="3141279" cy="256545"/>
          </a:xfrm>
          <a:prstGeom prst="rect">
            <a:avLst/>
          </a:prstGeom>
          <a:noFill/>
        </p:spPr>
        <p:txBody>
          <a:bodyPr wrap="square" lIns="0" rIns="0" rtlCol="0">
            <a:spAutoFit/>
          </a:bodyPr>
          <a:lstStyle/>
          <a:p>
            <a:pPr marL="0" marR="0" lvl="0" indent="0" algn="ctr" defTabSz="533069"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dirty="0">
                <a:ln>
                  <a:noFill/>
                </a:ln>
                <a:solidFill>
                  <a:srgbClr val="000000"/>
                </a:solidFill>
                <a:effectLst/>
                <a:uLnTx/>
                <a:uFillTx/>
                <a:latin typeface="Arial"/>
                <a:ea typeface="MS PGothic" charset="0"/>
                <a:cs typeface="+mn-cs"/>
              </a:rPr>
              <a:t>Best percentage change in target lesions</a:t>
            </a:r>
          </a:p>
        </p:txBody>
      </p:sp>
      <p:grpSp>
        <p:nvGrpSpPr>
          <p:cNvPr id="63" name="Graphic 339">
            <a:extLst>
              <a:ext uri="{FF2B5EF4-FFF2-40B4-BE49-F238E27FC236}">
                <a16:creationId xmlns:a16="http://schemas.microsoft.com/office/drawing/2014/main" id="{02229849-324A-4A34-8E18-835732A49449}"/>
              </a:ext>
            </a:extLst>
          </p:cNvPr>
          <p:cNvGrpSpPr/>
          <p:nvPr/>
        </p:nvGrpSpPr>
        <p:grpSpPr>
          <a:xfrm>
            <a:off x="2121264" y="4844852"/>
            <a:ext cx="1984208" cy="1014777"/>
            <a:chOff x="1413232" y="3785232"/>
            <a:chExt cx="1488156" cy="761083"/>
          </a:xfrm>
          <a:solidFill>
            <a:srgbClr val="2BB9CA"/>
          </a:solidFill>
        </p:grpSpPr>
        <p:sp>
          <p:nvSpPr>
            <p:cNvPr id="448" name="Freeform: Shape 447">
              <a:extLst>
                <a:ext uri="{FF2B5EF4-FFF2-40B4-BE49-F238E27FC236}">
                  <a16:creationId xmlns:a16="http://schemas.microsoft.com/office/drawing/2014/main" id="{74CD847E-D4AB-48CB-8A79-C042AD346E61}"/>
                </a:ext>
              </a:extLst>
            </p:cNvPr>
            <p:cNvSpPr/>
            <p:nvPr/>
          </p:nvSpPr>
          <p:spPr>
            <a:xfrm>
              <a:off x="1413232" y="3785232"/>
              <a:ext cx="31220" cy="489860"/>
            </a:xfrm>
            <a:custGeom>
              <a:avLst/>
              <a:gdLst>
                <a:gd name="connsiteX0" fmla="*/ 0 w 31220"/>
                <a:gd name="connsiteY0" fmla="*/ 0 h 489860"/>
                <a:gd name="connsiteX1" fmla="*/ 31220 w 31220"/>
                <a:gd name="connsiteY1" fmla="*/ 0 h 489860"/>
                <a:gd name="connsiteX2" fmla="*/ 31220 w 31220"/>
                <a:gd name="connsiteY2" fmla="*/ 489861 h 489860"/>
                <a:gd name="connsiteX3" fmla="*/ 0 w 31220"/>
                <a:gd name="connsiteY3" fmla="*/ 489861 h 489860"/>
              </a:gdLst>
              <a:ahLst/>
              <a:cxnLst>
                <a:cxn ang="0">
                  <a:pos x="connsiteX0" y="connsiteY0"/>
                </a:cxn>
                <a:cxn ang="0">
                  <a:pos x="connsiteX1" y="connsiteY1"/>
                </a:cxn>
                <a:cxn ang="0">
                  <a:pos x="connsiteX2" y="connsiteY2"/>
                </a:cxn>
                <a:cxn ang="0">
                  <a:pos x="connsiteX3" y="connsiteY3"/>
                </a:cxn>
              </a:cxnLst>
              <a:rect l="l" t="t" r="r" b="b"/>
              <a:pathLst>
                <a:path w="31220" h="489860">
                  <a:moveTo>
                    <a:pt x="0" y="0"/>
                  </a:moveTo>
                  <a:lnTo>
                    <a:pt x="31220" y="0"/>
                  </a:lnTo>
                  <a:lnTo>
                    <a:pt x="31220" y="489861"/>
                  </a:lnTo>
                  <a:lnTo>
                    <a:pt x="0" y="489861"/>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49" name="Freeform: Shape 448">
              <a:extLst>
                <a:ext uri="{FF2B5EF4-FFF2-40B4-BE49-F238E27FC236}">
                  <a16:creationId xmlns:a16="http://schemas.microsoft.com/office/drawing/2014/main" id="{3AD67F81-EC97-4BBD-ADBF-8D6B2C01A4C8}"/>
                </a:ext>
              </a:extLst>
            </p:cNvPr>
            <p:cNvSpPr/>
            <p:nvPr/>
          </p:nvSpPr>
          <p:spPr>
            <a:xfrm>
              <a:off x="1465265" y="3942983"/>
              <a:ext cx="31220" cy="332108"/>
            </a:xfrm>
            <a:custGeom>
              <a:avLst/>
              <a:gdLst>
                <a:gd name="connsiteX0" fmla="*/ 0 w 31220"/>
                <a:gd name="connsiteY0" fmla="*/ 0 h 332108"/>
                <a:gd name="connsiteX1" fmla="*/ 31220 w 31220"/>
                <a:gd name="connsiteY1" fmla="*/ 0 h 332108"/>
                <a:gd name="connsiteX2" fmla="*/ 31220 w 31220"/>
                <a:gd name="connsiteY2" fmla="*/ 332109 h 332108"/>
                <a:gd name="connsiteX3" fmla="*/ 0 w 31220"/>
                <a:gd name="connsiteY3" fmla="*/ 332109 h 332108"/>
              </a:gdLst>
              <a:ahLst/>
              <a:cxnLst>
                <a:cxn ang="0">
                  <a:pos x="connsiteX0" y="connsiteY0"/>
                </a:cxn>
                <a:cxn ang="0">
                  <a:pos x="connsiteX1" y="connsiteY1"/>
                </a:cxn>
                <a:cxn ang="0">
                  <a:pos x="connsiteX2" y="connsiteY2"/>
                </a:cxn>
                <a:cxn ang="0">
                  <a:pos x="connsiteX3" y="connsiteY3"/>
                </a:cxn>
              </a:cxnLst>
              <a:rect l="l" t="t" r="r" b="b"/>
              <a:pathLst>
                <a:path w="31220" h="332108">
                  <a:moveTo>
                    <a:pt x="0" y="0"/>
                  </a:moveTo>
                  <a:lnTo>
                    <a:pt x="31220" y="0"/>
                  </a:lnTo>
                  <a:lnTo>
                    <a:pt x="31220" y="332109"/>
                  </a:lnTo>
                  <a:lnTo>
                    <a:pt x="0" y="332109"/>
                  </a:lnTo>
                  <a:close/>
                </a:path>
              </a:pathLst>
            </a:custGeom>
            <a:solidFill>
              <a:schemeClr val="accent3">
                <a:lumMod val="50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50" name="Freeform: Shape 449">
              <a:extLst>
                <a:ext uri="{FF2B5EF4-FFF2-40B4-BE49-F238E27FC236}">
                  <a16:creationId xmlns:a16="http://schemas.microsoft.com/office/drawing/2014/main" id="{31C2E425-2B35-4B98-BE6A-1E53CCBBA7A9}"/>
                </a:ext>
              </a:extLst>
            </p:cNvPr>
            <p:cNvSpPr/>
            <p:nvPr/>
          </p:nvSpPr>
          <p:spPr>
            <a:xfrm>
              <a:off x="1512095" y="4020475"/>
              <a:ext cx="31220" cy="254616"/>
            </a:xfrm>
            <a:custGeom>
              <a:avLst/>
              <a:gdLst>
                <a:gd name="connsiteX0" fmla="*/ 0 w 31220"/>
                <a:gd name="connsiteY0" fmla="*/ 0 h 254616"/>
                <a:gd name="connsiteX1" fmla="*/ 31220 w 31220"/>
                <a:gd name="connsiteY1" fmla="*/ 0 h 254616"/>
                <a:gd name="connsiteX2" fmla="*/ 31220 w 31220"/>
                <a:gd name="connsiteY2" fmla="*/ 254617 h 254616"/>
                <a:gd name="connsiteX3" fmla="*/ 0 w 31220"/>
                <a:gd name="connsiteY3" fmla="*/ 254617 h 254616"/>
              </a:gdLst>
              <a:ahLst/>
              <a:cxnLst>
                <a:cxn ang="0">
                  <a:pos x="connsiteX0" y="connsiteY0"/>
                </a:cxn>
                <a:cxn ang="0">
                  <a:pos x="connsiteX1" y="connsiteY1"/>
                </a:cxn>
                <a:cxn ang="0">
                  <a:pos x="connsiteX2" y="connsiteY2"/>
                </a:cxn>
                <a:cxn ang="0">
                  <a:pos x="connsiteX3" y="connsiteY3"/>
                </a:cxn>
              </a:cxnLst>
              <a:rect l="l" t="t" r="r" b="b"/>
              <a:pathLst>
                <a:path w="31220" h="254616">
                  <a:moveTo>
                    <a:pt x="0" y="0"/>
                  </a:moveTo>
                  <a:lnTo>
                    <a:pt x="31220" y="0"/>
                  </a:lnTo>
                  <a:lnTo>
                    <a:pt x="31220" y="254617"/>
                  </a:lnTo>
                  <a:lnTo>
                    <a:pt x="0" y="254617"/>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51" name="Freeform: Shape 450">
              <a:extLst>
                <a:ext uri="{FF2B5EF4-FFF2-40B4-BE49-F238E27FC236}">
                  <a16:creationId xmlns:a16="http://schemas.microsoft.com/office/drawing/2014/main" id="{A930D858-A500-444D-9301-B9669421CF46}"/>
                </a:ext>
              </a:extLst>
            </p:cNvPr>
            <p:cNvSpPr/>
            <p:nvPr/>
          </p:nvSpPr>
          <p:spPr>
            <a:xfrm>
              <a:off x="1560660" y="4034313"/>
              <a:ext cx="31220" cy="240778"/>
            </a:xfrm>
            <a:custGeom>
              <a:avLst/>
              <a:gdLst>
                <a:gd name="connsiteX0" fmla="*/ 0 w 31220"/>
                <a:gd name="connsiteY0" fmla="*/ 0 h 240778"/>
                <a:gd name="connsiteX1" fmla="*/ 31220 w 31220"/>
                <a:gd name="connsiteY1" fmla="*/ 0 h 240778"/>
                <a:gd name="connsiteX2" fmla="*/ 31220 w 31220"/>
                <a:gd name="connsiteY2" fmla="*/ 240779 h 240778"/>
                <a:gd name="connsiteX3" fmla="*/ 0 w 31220"/>
                <a:gd name="connsiteY3" fmla="*/ 240779 h 240778"/>
              </a:gdLst>
              <a:ahLst/>
              <a:cxnLst>
                <a:cxn ang="0">
                  <a:pos x="connsiteX0" y="connsiteY0"/>
                </a:cxn>
                <a:cxn ang="0">
                  <a:pos x="connsiteX1" y="connsiteY1"/>
                </a:cxn>
                <a:cxn ang="0">
                  <a:pos x="connsiteX2" y="connsiteY2"/>
                </a:cxn>
                <a:cxn ang="0">
                  <a:pos x="connsiteX3" y="connsiteY3"/>
                </a:cxn>
              </a:cxnLst>
              <a:rect l="l" t="t" r="r" b="b"/>
              <a:pathLst>
                <a:path w="31220" h="240778">
                  <a:moveTo>
                    <a:pt x="0" y="0"/>
                  </a:moveTo>
                  <a:lnTo>
                    <a:pt x="31220" y="0"/>
                  </a:lnTo>
                  <a:lnTo>
                    <a:pt x="31220" y="240779"/>
                  </a:lnTo>
                  <a:lnTo>
                    <a:pt x="0" y="240779"/>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52" name="Freeform: Shape 451">
              <a:extLst>
                <a:ext uri="{FF2B5EF4-FFF2-40B4-BE49-F238E27FC236}">
                  <a16:creationId xmlns:a16="http://schemas.microsoft.com/office/drawing/2014/main" id="{3E168843-1B5B-45A6-A59C-71AC25BE0A24}"/>
                </a:ext>
              </a:extLst>
            </p:cNvPr>
            <p:cNvSpPr/>
            <p:nvPr/>
          </p:nvSpPr>
          <p:spPr>
            <a:xfrm>
              <a:off x="1607490" y="4056454"/>
              <a:ext cx="31220" cy="218638"/>
            </a:xfrm>
            <a:custGeom>
              <a:avLst/>
              <a:gdLst>
                <a:gd name="connsiteX0" fmla="*/ 0 w 31220"/>
                <a:gd name="connsiteY0" fmla="*/ 0 h 218638"/>
                <a:gd name="connsiteX1" fmla="*/ 31220 w 31220"/>
                <a:gd name="connsiteY1" fmla="*/ 0 h 218638"/>
                <a:gd name="connsiteX2" fmla="*/ 31220 w 31220"/>
                <a:gd name="connsiteY2" fmla="*/ 218638 h 218638"/>
                <a:gd name="connsiteX3" fmla="*/ 0 w 31220"/>
                <a:gd name="connsiteY3" fmla="*/ 218638 h 218638"/>
              </a:gdLst>
              <a:ahLst/>
              <a:cxnLst>
                <a:cxn ang="0">
                  <a:pos x="connsiteX0" y="connsiteY0"/>
                </a:cxn>
                <a:cxn ang="0">
                  <a:pos x="connsiteX1" y="connsiteY1"/>
                </a:cxn>
                <a:cxn ang="0">
                  <a:pos x="connsiteX2" y="connsiteY2"/>
                </a:cxn>
                <a:cxn ang="0">
                  <a:pos x="connsiteX3" y="connsiteY3"/>
                </a:cxn>
              </a:cxnLst>
              <a:rect l="l" t="t" r="r" b="b"/>
              <a:pathLst>
                <a:path w="31220" h="218638">
                  <a:moveTo>
                    <a:pt x="0" y="0"/>
                  </a:moveTo>
                  <a:lnTo>
                    <a:pt x="31220" y="0"/>
                  </a:lnTo>
                  <a:lnTo>
                    <a:pt x="31220" y="218638"/>
                  </a:lnTo>
                  <a:lnTo>
                    <a:pt x="0" y="218638"/>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53" name="Freeform: Shape 452">
              <a:extLst>
                <a:ext uri="{FF2B5EF4-FFF2-40B4-BE49-F238E27FC236}">
                  <a16:creationId xmlns:a16="http://schemas.microsoft.com/office/drawing/2014/main" id="{EB32B17C-10C6-4478-80A6-FE1E077C1F97}"/>
                </a:ext>
              </a:extLst>
            </p:cNvPr>
            <p:cNvSpPr/>
            <p:nvPr/>
          </p:nvSpPr>
          <p:spPr>
            <a:xfrm>
              <a:off x="1659523" y="4103503"/>
              <a:ext cx="31220" cy="170205"/>
            </a:xfrm>
            <a:custGeom>
              <a:avLst/>
              <a:gdLst>
                <a:gd name="connsiteX0" fmla="*/ 0 w 31220"/>
                <a:gd name="connsiteY0" fmla="*/ 0 h 170205"/>
                <a:gd name="connsiteX1" fmla="*/ 31220 w 31220"/>
                <a:gd name="connsiteY1" fmla="*/ 0 h 170205"/>
                <a:gd name="connsiteX2" fmla="*/ 31220 w 31220"/>
                <a:gd name="connsiteY2" fmla="*/ 170206 h 170205"/>
                <a:gd name="connsiteX3" fmla="*/ 0 w 31220"/>
                <a:gd name="connsiteY3" fmla="*/ 170206 h 170205"/>
              </a:gdLst>
              <a:ahLst/>
              <a:cxnLst>
                <a:cxn ang="0">
                  <a:pos x="connsiteX0" y="connsiteY0"/>
                </a:cxn>
                <a:cxn ang="0">
                  <a:pos x="connsiteX1" y="connsiteY1"/>
                </a:cxn>
                <a:cxn ang="0">
                  <a:pos x="connsiteX2" y="connsiteY2"/>
                </a:cxn>
                <a:cxn ang="0">
                  <a:pos x="connsiteX3" y="connsiteY3"/>
                </a:cxn>
              </a:cxnLst>
              <a:rect l="l" t="t" r="r" b="b"/>
              <a:pathLst>
                <a:path w="31220" h="170205">
                  <a:moveTo>
                    <a:pt x="0" y="0"/>
                  </a:moveTo>
                  <a:lnTo>
                    <a:pt x="31220" y="0"/>
                  </a:lnTo>
                  <a:lnTo>
                    <a:pt x="31220" y="170206"/>
                  </a:lnTo>
                  <a:lnTo>
                    <a:pt x="0" y="170206"/>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54" name="Freeform: Shape 453">
              <a:extLst>
                <a:ext uri="{FF2B5EF4-FFF2-40B4-BE49-F238E27FC236}">
                  <a16:creationId xmlns:a16="http://schemas.microsoft.com/office/drawing/2014/main" id="{262AB65E-DAC6-43B6-9022-1C762A80B8AF}"/>
                </a:ext>
              </a:extLst>
            </p:cNvPr>
            <p:cNvSpPr/>
            <p:nvPr/>
          </p:nvSpPr>
          <p:spPr>
            <a:xfrm>
              <a:off x="1706353" y="4113189"/>
              <a:ext cx="31220" cy="161903"/>
            </a:xfrm>
            <a:custGeom>
              <a:avLst/>
              <a:gdLst>
                <a:gd name="connsiteX0" fmla="*/ 0 w 31220"/>
                <a:gd name="connsiteY0" fmla="*/ 0 h 161903"/>
                <a:gd name="connsiteX1" fmla="*/ 31220 w 31220"/>
                <a:gd name="connsiteY1" fmla="*/ 0 h 161903"/>
                <a:gd name="connsiteX2" fmla="*/ 31220 w 31220"/>
                <a:gd name="connsiteY2" fmla="*/ 161903 h 161903"/>
                <a:gd name="connsiteX3" fmla="*/ 0 w 31220"/>
                <a:gd name="connsiteY3" fmla="*/ 161903 h 161903"/>
              </a:gdLst>
              <a:ahLst/>
              <a:cxnLst>
                <a:cxn ang="0">
                  <a:pos x="connsiteX0" y="connsiteY0"/>
                </a:cxn>
                <a:cxn ang="0">
                  <a:pos x="connsiteX1" y="connsiteY1"/>
                </a:cxn>
                <a:cxn ang="0">
                  <a:pos x="connsiteX2" y="connsiteY2"/>
                </a:cxn>
                <a:cxn ang="0">
                  <a:pos x="connsiteX3" y="connsiteY3"/>
                </a:cxn>
              </a:cxnLst>
              <a:rect l="l" t="t" r="r" b="b"/>
              <a:pathLst>
                <a:path w="31220" h="161903">
                  <a:moveTo>
                    <a:pt x="0" y="0"/>
                  </a:moveTo>
                  <a:lnTo>
                    <a:pt x="31220" y="0"/>
                  </a:lnTo>
                  <a:lnTo>
                    <a:pt x="31220" y="161903"/>
                  </a:lnTo>
                  <a:lnTo>
                    <a:pt x="0" y="161903"/>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55" name="Freeform: Shape 454">
              <a:extLst>
                <a:ext uri="{FF2B5EF4-FFF2-40B4-BE49-F238E27FC236}">
                  <a16:creationId xmlns:a16="http://schemas.microsoft.com/office/drawing/2014/main" id="{6F69CE28-030D-4889-AFAF-E41C0EC4921F}"/>
                </a:ext>
              </a:extLst>
            </p:cNvPr>
            <p:cNvSpPr/>
            <p:nvPr/>
          </p:nvSpPr>
          <p:spPr>
            <a:xfrm>
              <a:off x="1754918" y="4117340"/>
              <a:ext cx="31220" cy="157751"/>
            </a:xfrm>
            <a:custGeom>
              <a:avLst/>
              <a:gdLst>
                <a:gd name="connsiteX0" fmla="*/ 0 w 31220"/>
                <a:gd name="connsiteY0" fmla="*/ 0 h 157751"/>
                <a:gd name="connsiteX1" fmla="*/ 31220 w 31220"/>
                <a:gd name="connsiteY1" fmla="*/ 0 h 157751"/>
                <a:gd name="connsiteX2" fmla="*/ 31220 w 31220"/>
                <a:gd name="connsiteY2" fmla="*/ 157752 h 157751"/>
                <a:gd name="connsiteX3" fmla="*/ 0 w 31220"/>
                <a:gd name="connsiteY3" fmla="*/ 157752 h 157751"/>
              </a:gdLst>
              <a:ahLst/>
              <a:cxnLst>
                <a:cxn ang="0">
                  <a:pos x="connsiteX0" y="connsiteY0"/>
                </a:cxn>
                <a:cxn ang="0">
                  <a:pos x="connsiteX1" y="connsiteY1"/>
                </a:cxn>
                <a:cxn ang="0">
                  <a:pos x="connsiteX2" y="connsiteY2"/>
                </a:cxn>
                <a:cxn ang="0">
                  <a:pos x="connsiteX3" y="connsiteY3"/>
                </a:cxn>
              </a:cxnLst>
              <a:rect l="l" t="t" r="r" b="b"/>
              <a:pathLst>
                <a:path w="31220" h="157751">
                  <a:moveTo>
                    <a:pt x="0" y="0"/>
                  </a:moveTo>
                  <a:lnTo>
                    <a:pt x="31220" y="0"/>
                  </a:lnTo>
                  <a:lnTo>
                    <a:pt x="31220" y="157752"/>
                  </a:lnTo>
                  <a:lnTo>
                    <a:pt x="0" y="157752"/>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56" name="Freeform: Shape 455">
              <a:extLst>
                <a:ext uri="{FF2B5EF4-FFF2-40B4-BE49-F238E27FC236}">
                  <a16:creationId xmlns:a16="http://schemas.microsoft.com/office/drawing/2014/main" id="{A59C8964-1011-411C-A865-F69FD8684145}"/>
                </a:ext>
              </a:extLst>
            </p:cNvPr>
            <p:cNvSpPr/>
            <p:nvPr/>
          </p:nvSpPr>
          <p:spPr>
            <a:xfrm>
              <a:off x="1803482" y="4122876"/>
              <a:ext cx="31220" cy="152216"/>
            </a:xfrm>
            <a:custGeom>
              <a:avLst/>
              <a:gdLst>
                <a:gd name="connsiteX0" fmla="*/ 0 w 31220"/>
                <a:gd name="connsiteY0" fmla="*/ 0 h 152216"/>
                <a:gd name="connsiteX1" fmla="*/ 31220 w 31220"/>
                <a:gd name="connsiteY1" fmla="*/ 0 h 152216"/>
                <a:gd name="connsiteX2" fmla="*/ 31220 w 31220"/>
                <a:gd name="connsiteY2" fmla="*/ 152217 h 152216"/>
                <a:gd name="connsiteX3" fmla="*/ 0 w 31220"/>
                <a:gd name="connsiteY3" fmla="*/ 152217 h 152216"/>
              </a:gdLst>
              <a:ahLst/>
              <a:cxnLst>
                <a:cxn ang="0">
                  <a:pos x="connsiteX0" y="connsiteY0"/>
                </a:cxn>
                <a:cxn ang="0">
                  <a:pos x="connsiteX1" y="connsiteY1"/>
                </a:cxn>
                <a:cxn ang="0">
                  <a:pos x="connsiteX2" y="connsiteY2"/>
                </a:cxn>
                <a:cxn ang="0">
                  <a:pos x="connsiteX3" y="connsiteY3"/>
                </a:cxn>
              </a:cxnLst>
              <a:rect l="l" t="t" r="r" b="b"/>
              <a:pathLst>
                <a:path w="31220" h="152216">
                  <a:moveTo>
                    <a:pt x="0" y="0"/>
                  </a:moveTo>
                  <a:lnTo>
                    <a:pt x="31220" y="0"/>
                  </a:lnTo>
                  <a:lnTo>
                    <a:pt x="31220" y="152217"/>
                  </a:lnTo>
                  <a:lnTo>
                    <a:pt x="0" y="152217"/>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57" name="Freeform: Shape 456">
              <a:extLst>
                <a:ext uri="{FF2B5EF4-FFF2-40B4-BE49-F238E27FC236}">
                  <a16:creationId xmlns:a16="http://schemas.microsoft.com/office/drawing/2014/main" id="{3DD6BEB2-DF3F-4B06-A910-F796BB915615}"/>
                </a:ext>
              </a:extLst>
            </p:cNvPr>
            <p:cNvSpPr/>
            <p:nvPr/>
          </p:nvSpPr>
          <p:spPr>
            <a:xfrm>
              <a:off x="1852047" y="4132562"/>
              <a:ext cx="31220" cy="141146"/>
            </a:xfrm>
            <a:custGeom>
              <a:avLst/>
              <a:gdLst>
                <a:gd name="connsiteX0" fmla="*/ 0 w 31220"/>
                <a:gd name="connsiteY0" fmla="*/ 0 h 141146"/>
                <a:gd name="connsiteX1" fmla="*/ 31220 w 31220"/>
                <a:gd name="connsiteY1" fmla="*/ 0 h 141146"/>
                <a:gd name="connsiteX2" fmla="*/ 31220 w 31220"/>
                <a:gd name="connsiteY2" fmla="*/ 141146 h 141146"/>
                <a:gd name="connsiteX3" fmla="*/ 0 w 31220"/>
                <a:gd name="connsiteY3" fmla="*/ 141146 h 141146"/>
              </a:gdLst>
              <a:ahLst/>
              <a:cxnLst>
                <a:cxn ang="0">
                  <a:pos x="connsiteX0" y="connsiteY0"/>
                </a:cxn>
                <a:cxn ang="0">
                  <a:pos x="connsiteX1" y="connsiteY1"/>
                </a:cxn>
                <a:cxn ang="0">
                  <a:pos x="connsiteX2" y="connsiteY2"/>
                </a:cxn>
                <a:cxn ang="0">
                  <a:pos x="connsiteX3" y="connsiteY3"/>
                </a:cxn>
              </a:cxnLst>
              <a:rect l="l" t="t" r="r" b="b"/>
              <a:pathLst>
                <a:path w="31220" h="141146">
                  <a:moveTo>
                    <a:pt x="0" y="0"/>
                  </a:moveTo>
                  <a:lnTo>
                    <a:pt x="31220" y="0"/>
                  </a:lnTo>
                  <a:lnTo>
                    <a:pt x="31220" y="141146"/>
                  </a:lnTo>
                  <a:lnTo>
                    <a:pt x="0" y="141146"/>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58" name="Freeform: Shape 457">
              <a:extLst>
                <a:ext uri="{FF2B5EF4-FFF2-40B4-BE49-F238E27FC236}">
                  <a16:creationId xmlns:a16="http://schemas.microsoft.com/office/drawing/2014/main" id="{055DF993-2DED-40D7-BB3A-3BE3AB8EA1E8}"/>
                </a:ext>
              </a:extLst>
            </p:cNvPr>
            <p:cNvSpPr/>
            <p:nvPr/>
          </p:nvSpPr>
          <p:spPr>
            <a:xfrm>
              <a:off x="1902346" y="4154703"/>
              <a:ext cx="31220" cy="120389"/>
            </a:xfrm>
            <a:custGeom>
              <a:avLst/>
              <a:gdLst>
                <a:gd name="connsiteX0" fmla="*/ 0 w 31220"/>
                <a:gd name="connsiteY0" fmla="*/ 0 h 120389"/>
                <a:gd name="connsiteX1" fmla="*/ 31220 w 31220"/>
                <a:gd name="connsiteY1" fmla="*/ 0 h 120389"/>
                <a:gd name="connsiteX2" fmla="*/ 31220 w 31220"/>
                <a:gd name="connsiteY2" fmla="*/ 120390 h 120389"/>
                <a:gd name="connsiteX3" fmla="*/ 0 w 31220"/>
                <a:gd name="connsiteY3" fmla="*/ 120390 h 120389"/>
              </a:gdLst>
              <a:ahLst/>
              <a:cxnLst>
                <a:cxn ang="0">
                  <a:pos x="connsiteX0" y="connsiteY0"/>
                </a:cxn>
                <a:cxn ang="0">
                  <a:pos x="connsiteX1" y="connsiteY1"/>
                </a:cxn>
                <a:cxn ang="0">
                  <a:pos x="connsiteX2" y="connsiteY2"/>
                </a:cxn>
                <a:cxn ang="0">
                  <a:pos x="connsiteX3" y="connsiteY3"/>
                </a:cxn>
              </a:cxnLst>
              <a:rect l="l" t="t" r="r" b="b"/>
              <a:pathLst>
                <a:path w="31220" h="120389">
                  <a:moveTo>
                    <a:pt x="0" y="0"/>
                  </a:moveTo>
                  <a:lnTo>
                    <a:pt x="31220" y="0"/>
                  </a:lnTo>
                  <a:lnTo>
                    <a:pt x="31220" y="120390"/>
                  </a:lnTo>
                  <a:lnTo>
                    <a:pt x="0" y="120390"/>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59" name="Freeform: Shape 458">
              <a:extLst>
                <a:ext uri="{FF2B5EF4-FFF2-40B4-BE49-F238E27FC236}">
                  <a16:creationId xmlns:a16="http://schemas.microsoft.com/office/drawing/2014/main" id="{3F98C67F-3E70-46BA-8581-8DD8F0A41ACB}"/>
                </a:ext>
              </a:extLst>
            </p:cNvPr>
            <p:cNvSpPr/>
            <p:nvPr/>
          </p:nvSpPr>
          <p:spPr>
            <a:xfrm>
              <a:off x="1950910" y="4157470"/>
              <a:ext cx="31220" cy="117621"/>
            </a:xfrm>
            <a:custGeom>
              <a:avLst/>
              <a:gdLst>
                <a:gd name="connsiteX0" fmla="*/ 0 w 31220"/>
                <a:gd name="connsiteY0" fmla="*/ 0 h 117621"/>
                <a:gd name="connsiteX1" fmla="*/ 31220 w 31220"/>
                <a:gd name="connsiteY1" fmla="*/ 0 h 117621"/>
                <a:gd name="connsiteX2" fmla="*/ 31220 w 31220"/>
                <a:gd name="connsiteY2" fmla="*/ 117622 h 117621"/>
                <a:gd name="connsiteX3" fmla="*/ 0 w 31220"/>
                <a:gd name="connsiteY3" fmla="*/ 117622 h 117621"/>
              </a:gdLst>
              <a:ahLst/>
              <a:cxnLst>
                <a:cxn ang="0">
                  <a:pos x="connsiteX0" y="connsiteY0"/>
                </a:cxn>
                <a:cxn ang="0">
                  <a:pos x="connsiteX1" y="connsiteY1"/>
                </a:cxn>
                <a:cxn ang="0">
                  <a:pos x="connsiteX2" y="connsiteY2"/>
                </a:cxn>
                <a:cxn ang="0">
                  <a:pos x="connsiteX3" y="connsiteY3"/>
                </a:cxn>
              </a:cxnLst>
              <a:rect l="l" t="t" r="r" b="b"/>
              <a:pathLst>
                <a:path w="31220" h="117621">
                  <a:moveTo>
                    <a:pt x="0" y="0"/>
                  </a:moveTo>
                  <a:lnTo>
                    <a:pt x="31220" y="0"/>
                  </a:lnTo>
                  <a:lnTo>
                    <a:pt x="31220" y="117622"/>
                  </a:lnTo>
                  <a:lnTo>
                    <a:pt x="0" y="117622"/>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63" name="Freeform: Shape 462">
              <a:extLst>
                <a:ext uri="{FF2B5EF4-FFF2-40B4-BE49-F238E27FC236}">
                  <a16:creationId xmlns:a16="http://schemas.microsoft.com/office/drawing/2014/main" id="{556D5356-D3B6-41DF-82C3-A2DDC90C8CA0}"/>
                </a:ext>
              </a:extLst>
            </p:cNvPr>
            <p:cNvSpPr/>
            <p:nvPr/>
          </p:nvSpPr>
          <p:spPr>
            <a:xfrm>
              <a:off x="1996006" y="4161622"/>
              <a:ext cx="31220" cy="113470"/>
            </a:xfrm>
            <a:custGeom>
              <a:avLst/>
              <a:gdLst>
                <a:gd name="connsiteX0" fmla="*/ 0 w 31220"/>
                <a:gd name="connsiteY0" fmla="*/ 0 h 113470"/>
                <a:gd name="connsiteX1" fmla="*/ 31220 w 31220"/>
                <a:gd name="connsiteY1" fmla="*/ 0 h 113470"/>
                <a:gd name="connsiteX2" fmla="*/ 31220 w 31220"/>
                <a:gd name="connsiteY2" fmla="*/ 113471 h 113470"/>
                <a:gd name="connsiteX3" fmla="*/ 0 w 31220"/>
                <a:gd name="connsiteY3" fmla="*/ 113471 h 113470"/>
              </a:gdLst>
              <a:ahLst/>
              <a:cxnLst>
                <a:cxn ang="0">
                  <a:pos x="connsiteX0" y="connsiteY0"/>
                </a:cxn>
                <a:cxn ang="0">
                  <a:pos x="connsiteX1" y="connsiteY1"/>
                </a:cxn>
                <a:cxn ang="0">
                  <a:pos x="connsiteX2" y="connsiteY2"/>
                </a:cxn>
                <a:cxn ang="0">
                  <a:pos x="connsiteX3" y="connsiteY3"/>
                </a:cxn>
              </a:cxnLst>
              <a:rect l="l" t="t" r="r" b="b"/>
              <a:pathLst>
                <a:path w="31220" h="113470">
                  <a:moveTo>
                    <a:pt x="0" y="0"/>
                  </a:moveTo>
                  <a:lnTo>
                    <a:pt x="31220" y="0"/>
                  </a:lnTo>
                  <a:lnTo>
                    <a:pt x="31220" y="113471"/>
                  </a:lnTo>
                  <a:lnTo>
                    <a:pt x="0" y="113471"/>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64" name="Freeform: Shape 463">
              <a:extLst>
                <a:ext uri="{FF2B5EF4-FFF2-40B4-BE49-F238E27FC236}">
                  <a16:creationId xmlns:a16="http://schemas.microsoft.com/office/drawing/2014/main" id="{66FC8196-DB07-4E84-BFB7-B9C753AAA5B5}"/>
                </a:ext>
              </a:extLst>
            </p:cNvPr>
            <p:cNvSpPr/>
            <p:nvPr/>
          </p:nvSpPr>
          <p:spPr>
            <a:xfrm>
              <a:off x="2046305" y="4176843"/>
              <a:ext cx="31220" cy="98248"/>
            </a:xfrm>
            <a:custGeom>
              <a:avLst/>
              <a:gdLst>
                <a:gd name="connsiteX0" fmla="*/ 0 w 31220"/>
                <a:gd name="connsiteY0" fmla="*/ 0 h 98248"/>
                <a:gd name="connsiteX1" fmla="*/ 31220 w 31220"/>
                <a:gd name="connsiteY1" fmla="*/ 0 h 98248"/>
                <a:gd name="connsiteX2" fmla="*/ 31220 w 31220"/>
                <a:gd name="connsiteY2" fmla="*/ 98249 h 98248"/>
                <a:gd name="connsiteX3" fmla="*/ 0 w 31220"/>
                <a:gd name="connsiteY3" fmla="*/ 98249 h 98248"/>
              </a:gdLst>
              <a:ahLst/>
              <a:cxnLst>
                <a:cxn ang="0">
                  <a:pos x="connsiteX0" y="connsiteY0"/>
                </a:cxn>
                <a:cxn ang="0">
                  <a:pos x="connsiteX1" y="connsiteY1"/>
                </a:cxn>
                <a:cxn ang="0">
                  <a:pos x="connsiteX2" y="connsiteY2"/>
                </a:cxn>
                <a:cxn ang="0">
                  <a:pos x="connsiteX3" y="connsiteY3"/>
                </a:cxn>
              </a:cxnLst>
              <a:rect l="l" t="t" r="r" b="b"/>
              <a:pathLst>
                <a:path w="31220" h="98248">
                  <a:moveTo>
                    <a:pt x="0" y="0"/>
                  </a:moveTo>
                  <a:lnTo>
                    <a:pt x="31220" y="0"/>
                  </a:lnTo>
                  <a:lnTo>
                    <a:pt x="31220" y="98249"/>
                  </a:lnTo>
                  <a:lnTo>
                    <a:pt x="0" y="98249"/>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65" name="Freeform: Shape 464">
              <a:extLst>
                <a:ext uri="{FF2B5EF4-FFF2-40B4-BE49-F238E27FC236}">
                  <a16:creationId xmlns:a16="http://schemas.microsoft.com/office/drawing/2014/main" id="{8FE42AD6-5CC9-4AED-8DAE-CD43F9DE0939}"/>
                </a:ext>
              </a:extLst>
            </p:cNvPr>
            <p:cNvSpPr/>
            <p:nvPr/>
          </p:nvSpPr>
          <p:spPr>
            <a:xfrm>
              <a:off x="2093135" y="4204519"/>
              <a:ext cx="31220" cy="70573"/>
            </a:xfrm>
            <a:custGeom>
              <a:avLst/>
              <a:gdLst>
                <a:gd name="connsiteX0" fmla="*/ 0 w 31220"/>
                <a:gd name="connsiteY0" fmla="*/ 0 h 70573"/>
                <a:gd name="connsiteX1" fmla="*/ 31220 w 31220"/>
                <a:gd name="connsiteY1" fmla="*/ 0 h 70573"/>
                <a:gd name="connsiteX2" fmla="*/ 31220 w 31220"/>
                <a:gd name="connsiteY2" fmla="*/ 70573 h 70573"/>
                <a:gd name="connsiteX3" fmla="*/ 0 w 31220"/>
                <a:gd name="connsiteY3" fmla="*/ 70573 h 70573"/>
              </a:gdLst>
              <a:ahLst/>
              <a:cxnLst>
                <a:cxn ang="0">
                  <a:pos x="connsiteX0" y="connsiteY0"/>
                </a:cxn>
                <a:cxn ang="0">
                  <a:pos x="connsiteX1" y="connsiteY1"/>
                </a:cxn>
                <a:cxn ang="0">
                  <a:pos x="connsiteX2" y="connsiteY2"/>
                </a:cxn>
                <a:cxn ang="0">
                  <a:pos x="connsiteX3" y="connsiteY3"/>
                </a:cxn>
              </a:cxnLst>
              <a:rect l="l" t="t" r="r" b="b"/>
              <a:pathLst>
                <a:path w="31220" h="70573">
                  <a:moveTo>
                    <a:pt x="0" y="0"/>
                  </a:moveTo>
                  <a:lnTo>
                    <a:pt x="31220" y="0"/>
                  </a:lnTo>
                  <a:lnTo>
                    <a:pt x="31220" y="70573"/>
                  </a:lnTo>
                  <a:lnTo>
                    <a:pt x="0" y="70573"/>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66" name="Freeform: Shape 465">
              <a:extLst>
                <a:ext uri="{FF2B5EF4-FFF2-40B4-BE49-F238E27FC236}">
                  <a16:creationId xmlns:a16="http://schemas.microsoft.com/office/drawing/2014/main" id="{CFAF2871-B8E4-4514-A4F5-378605105C4A}"/>
                </a:ext>
              </a:extLst>
            </p:cNvPr>
            <p:cNvSpPr/>
            <p:nvPr/>
          </p:nvSpPr>
          <p:spPr>
            <a:xfrm>
              <a:off x="2143434" y="4214206"/>
              <a:ext cx="31220" cy="60886"/>
            </a:xfrm>
            <a:custGeom>
              <a:avLst/>
              <a:gdLst>
                <a:gd name="connsiteX0" fmla="*/ 0 w 31220"/>
                <a:gd name="connsiteY0" fmla="*/ 0 h 60886"/>
                <a:gd name="connsiteX1" fmla="*/ 31220 w 31220"/>
                <a:gd name="connsiteY1" fmla="*/ 0 h 60886"/>
                <a:gd name="connsiteX2" fmla="*/ 31220 w 31220"/>
                <a:gd name="connsiteY2" fmla="*/ 60887 h 60886"/>
                <a:gd name="connsiteX3" fmla="*/ 0 w 31220"/>
                <a:gd name="connsiteY3" fmla="*/ 60887 h 60886"/>
              </a:gdLst>
              <a:ahLst/>
              <a:cxnLst>
                <a:cxn ang="0">
                  <a:pos x="connsiteX0" y="connsiteY0"/>
                </a:cxn>
                <a:cxn ang="0">
                  <a:pos x="connsiteX1" y="connsiteY1"/>
                </a:cxn>
                <a:cxn ang="0">
                  <a:pos x="connsiteX2" y="connsiteY2"/>
                </a:cxn>
                <a:cxn ang="0">
                  <a:pos x="connsiteX3" y="connsiteY3"/>
                </a:cxn>
              </a:cxnLst>
              <a:rect l="l" t="t" r="r" b="b"/>
              <a:pathLst>
                <a:path w="31220" h="60886">
                  <a:moveTo>
                    <a:pt x="0" y="0"/>
                  </a:moveTo>
                  <a:lnTo>
                    <a:pt x="31220" y="0"/>
                  </a:lnTo>
                  <a:lnTo>
                    <a:pt x="31220" y="60887"/>
                  </a:lnTo>
                  <a:lnTo>
                    <a:pt x="0" y="60887"/>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68" name="Freeform: Shape 467">
              <a:extLst>
                <a:ext uri="{FF2B5EF4-FFF2-40B4-BE49-F238E27FC236}">
                  <a16:creationId xmlns:a16="http://schemas.microsoft.com/office/drawing/2014/main" id="{B7B0B2A5-D5C3-4274-A63C-B264DF08C2F1}"/>
                </a:ext>
              </a:extLst>
            </p:cNvPr>
            <p:cNvSpPr/>
            <p:nvPr/>
          </p:nvSpPr>
          <p:spPr>
            <a:xfrm>
              <a:off x="2191999" y="4218357"/>
              <a:ext cx="31220" cy="56735"/>
            </a:xfrm>
            <a:custGeom>
              <a:avLst/>
              <a:gdLst>
                <a:gd name="connsiteX0" fmla="*/ 0 w 31220"/>
                <a:gd name="connsiteY0" fmla="*/ 0 h 56735"/>
                <a:gd name="connsiteX1" fmla="*/ 31220 w 31220"/>
                <a:gd name="connsiteY1" fmla="*/ 0 h 56735"/>
                <a:gd name="connsiteX2" fmla="*/ 31220 w 31220"/>
                <a:gd name="connsiteY2" fmla="*/ 56735 h 56735"/>
                <a:gd name="connsiteX3" fmla="*/ 0 w 31220"/>
                <a:gd name="connsiteY3" fmla="*/ 56735 h 56735"/>
              </a:gdLst>
              <a:ahLst/>
              <a:cxnLst>
                <a:cxn ang="0">
                  <a:pos x="connsiteX0" y="connsiteY0"/>
                </a:cxn>
                <a:cxn ang="0">
                  <a:pos x="connsiteX1" y="connsiteY1"/>
                </a:cxn>
                <a:cxn ang="0">
                  <a:pos x="connsiteX2" y="connsiteY2"/>
                </a:cxn>
                <a:cxn ang="0">
                  <a:pos x="connsiteX3" y="connsiteY3"/>
                </a:cxn>
              </a:cxnLst>
              <a:rect l="l" t="t" r="r" b="b"/>
              <a:pathLst>
                <a:path w="31220" h="56735">
                  <a:moveTo>
                    <a:pt x="0" y="0"/>
                  </a:moveTo>
                  <a:lnTo>
                    <a:pt x="31220" y="0"/>
                  </a:lnTo>
                  <a:lnTo>
                    <a:pt x="31220" y="56735"/>
                  </a:lnTo>
                  <a:lnTo>
                    <a:pt x="0" y="56735"/>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70" name="Freeform: Shape 469">
              <a:extLst>
                <a:ext uri="{FF2B5EF4-FFF2-40B4-BE49-F238E27FC236}">
                  <a16:creationId xmlns:a16="http://schemas.microsoft.com/office/drawing/2014/main" id="{32615ED0-4773-4619-8C52-7C9D5C05033C}"/>
                </a:ext>
              </a:extLst>
            </p:cNvPr>
            <p:cNvSpPr/>
            <p:nvPr/>
          </p:nvSpPr>
          <p:spPr>
            <a:xfrm>
              <a:off x="2238829" y="4222508"/>
              <a:ext cx="31220" cy="52583"/>
            </a:xfrm>
            <a:custGeom>
              <a:avLst/>
              <a:gdLst>
                <a:gd name="connsiteX0" fmla="*/ 0 w 31220"/>
                <a:gd name="connsiteY0" fmla="*/ 0 h 52583"/>
                <a:gd name="connsiteX1" fmla="*/ 31220 w 31220"/>
                <a:gd name="connsiteY1" fmla="*/ 0 h 52583"/>
                <a:gd name="connsiteX2" fmla="*/ 31220 w 31220"/>
                <a:gd name="connsiteY2" fmla="*/ 52584 h 52583"/>
                <a:gd name="connsiteX3" fmla="*/ 0 w 31220"/>
                <a:gd name="connsiteY3" fmla="*/ 52584 h 52583"/>
              </a:gdLst>
              <a:ahLst/>
              <a:cxnLst>
                <a:cxn ang="0">
                  <a:pos x="connsiteX0" y="connsiteY0"/>
                </a:cxn>
                <a:cxn ang="0">
                  <a:pos x="connsiteX1" y="connsiteY1"/>
                </a:cxn>
                <a:cxn ang="0">
                  <a:pos x="connsiteX2" y="connsiteY2"/>
                </a:cxn>
                <a:cxn ang="0">
                  <a:pos x="connsiteX3" y="connsiteY3"/>
                </a:cxn>
              </a:cxnLst>
              <a:rect l="l" t="t" r="r" b="b"/>
              <a:pathLst>
                <a:path w="31220" h="52583">
                  <a:moveTo>
                    <a:pt x="0" y="0"/>
                  </a:moveTo>
                  <a:lnTo>
                    <a:pt x="31220" y="0"/>
                  </a:lnTo>
                  <a:lnTo>
                    <a:pt x="31220" y="52584"/>
                  </a:lnTo>
                  <a:lnTo>
                    <a:pt x="0" y="52584"/>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71" name="Freeform: Shape 470">
              <a:extLst>
                <a:ext uri="{FF2B5EF4-FFF2-40B4-BE49-F238E27FC236}">
                  <a16:creationId xmlns:a16="http://schemas.microsoft.com/office/drawing/2014/main" id="{8A69EE5F-2C96-4AAA-B0D6-300D1829382D}"/>
                </a:ext>
              </a:extLst>
            </p:cNvPr>
            <p:cNvSpPr/>
            <p:nvPr/>
          </p:nvSpPr>
          <p:spPr>
            <a:xfrm>
              <a:off x="2290862" y="4225276"/>
              <a:ext cx="31220" cy="48432"/>
            </a:xfrm>
            <a:custGeom>
              <a:avLst/>
              <a:gdLst>
                <a:gd name="connsiteX0" fmla="*/ 0 w 31220"/>
                <a:gd name="connsiteY0" fmla="*/ 0 h 48432"/>
                <a:gd name="connsiteX1" fmla="*/ 31220 w 31220"/>
                <a:gd name="connsiteY1" fmla="*/ 0 h 48432"/>
                <a:gd name="connsiteX2" fmla="*/ 31220 w 31220"/>
                <a:gd name="connsiteY2" fmla="*/ 48433 h 48432"/>
                <a:gd name="connsiteX3" fmla="*/ 0 w 31220"/>
                <a:gd name="connsiteY3" fmla="*/ 48433 h 48432"/>
              </a:gdLst>
              <a:ahLst/>
              <a:cxnLst>
                <a:cxn ang="0">
                  <a:pos x="connsiteX0" y="connsiteY0"/>
                </a:cxn>
                <a:cxn ang="0">
                  <a:pos x="connsiteX1" y="connsiteY1"/>
                </a:cxn>
                <a:cxn ang="0">
                  <a:pos x="connsiteX2" y="connsiteY2"/>
                </a:cxn>
                <a:cxn ang="0">
                  <a:pos x="connsiteX3" y="connsiteY3"/>
                </a:cxn>
              </a:cxnLst>
              <a:rect l="l" t="t" r="r" b="b"/>
              <a:pathLst>
                <a:path w="31220" h="48432">
                  <a:moveTo>
                    <a:pt x="0" y="0"/>
                  </a:moveTo>
                  <a:lnTo>
                    <a:pt x="31220" y="0"/>
                  </a:lnTo>
                  <a:lnTo>
                    <a:pt x="31220" y="48433"/>
                  </a:lnTo>
                  <a:lnTo>
                    <a:pt x="0" y="48433"/>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72" name="Freeform: Shape 471">
              <a:extLst>
                <a:ext uri="{FF2B5EF4-FFF2-40B4-BE49-F238E27FC236}">
                  <a16:creationId xmlns:a16="http://schemas.microsoft.com/office/drawing/2014/main" id="{51B316C9-6EF1-4F23-A7EE-7DF8563A7C12}"/>
                </a:ext>
              </a:extLst>
            </p:cNvPr>
            <p:cNvSpPr/>
            <p:nvPr/>
          </p:nvSpPr>
          <p:spPr>
            <a:xfrm>
              <a:off x="2337692" y="4239114"/>
              <a:ext cx="31220" cy="35978"/>
            </a:xfrm>
            <a:custGeom>
              <a:avLst/>
              <a:gdLst>
                <a:gd name="connsiteX0" fmla="*/ 0 w 31220"/>
                <a:gd name="connsiteY0" fmla="*/ 0 h 35978"/>
                <a:gd name="connsiteX1" fmla="*/ 31220 w 31220"/>
                <a:gd name="connsiteY1" fmla="*/ 0 h 35978"/>
                <a:gd name="connsiteX2" fmla="*/ 31220 w 31220"/>
                <a:gd name="connsiteY2" fmla="*/ 35978 h 35978"/>
                <a:gd name="connsiteX3" fmla="*/ 0 w 31220"/>
                <a:gd name="connsiteY3" fmla="*/ 35978 h 35978"/>
              </a:gdLst>
              <a:ahLst/>
              <a:cxnLst>
                <a:cxn ang="0">
                  <a:pos x="connsiteX0" y="connsiteY0"/>
                </a:cxn>
                <a:cxn ang="0">
                  <a:pos x="connsiteX1" y="connsiteY1"/>
                </a:cxn>
                <a:cxn ang="0">
                  <a:pos x="connsiteX2" y="connsiteY2"/>
                </a:cxn>
                <a:cxn ang="0">
                  <a:pos x="connsiteX3" y="connsiteY3"/>
                </a:cxn>
              </a:cxnLst>
              <a:rect l="l" t="t" r="r" b="b"/>
              <a:pathLst>
                <a:path w="31220" h="35978">
                  <a:moveTo>
                    <a:pt x="0" y="0"/>
                  </a:moveTo>
                  <a:lnTo>
                    <a:pt x="31220" y="0"/>
                  </a:lnTo>
                  <a:lnTo>
                    <a:pt x="31220" y="35978"/>
                  </a:lnTo>
                  <a:lnTo>
                    <a:pt x="0" y="35978"/>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74" name="Freeform: Shape 473">
              <a:extLst>
                <a:ext uri="{FF2B5EF4-FFF2-40B4-BE49-F238E27FC236}">
                  <a16:creationId xmlns:a16="http://schemas.microsoft.com/office/drawing/2014/main" id="{6199CF2F-B148-4DEA-91B5-CC70E39578AA}"/>
                </a:ext>
              </a:extLst>
            </p:cNvPr>
            <p:cNvSpPr/>
            <p:nvPr/>
          </p:nvSpPr>
          <p:spPr>
            <a:xfrm>
              <a:off x="2382788" y="4275092"/>
              <a:ext cx="31220" cy="5535"/>
            </a:xfrm>
            <a:custGeom>
              <a:avLst/>
              <a:gdLst>
                <a:gd name="connsiteX0" fmla="*/ 0 w 31220"/>
                <a:gd name="connsiteY0" fmla="*/ 0 h 5535"/>
                <a:gd name="connsiteX1" fmla="*/ 31220 w 31220"/>
                <a:gd name="connsiteY1" fmla="*/ 0 h 5535"/>
                <a:gd name="connsiteX2" fmla="*/ 31220 w 31220"/>
                <a:gd name="connsiteY2" fmla="*/ 5535 h 5535"/>
                <a:gd name="connsiteX3" fmla="*/ 0 w 31220"/>
                <a:gd name="connsiteY3" fmla="*/ 5535 h 5535"/>
              </a:gdLst>
              <a:ahLst/>
              <a:cxnLst>
                <a:cxn ang="0">
                  <a:pos x="connsiteX0" y="connsiteY0"/>
                </a:cxn>
                <a:cxn ang="0">
                  <a:pos x="connsiteX1" y="connsiteY1"/>
                </a:cxn>
                <a:cxn ang="0">
                  <a:pos x="connsiteX2" y="connsiteY2"/>
                </a:cxn>
                <a:cxn ang="0">
                  <a:pos x="connsiteX3" y="connsiteY3"/>
                </a:cxn>
              </a:cxnLst>
              <a:rect l="l" t="t" r="r" b="b"/>
              <a:pathLst>
                <a:path w="31220" h="5535">
                  <a:moveTo>
                    <a:pt x="0" y="0"/>
                  </a:moveTo>
                  <a:lnTo>
                    <a:pt x="31220" y="0"/>
                  </a:lnTo>
                  <a:lnTo>
                    <a:pt x="31220" y="5535"/>
                  </a:lnTo>
                  <a:lnTo>
                    <a:pt x="0" y="5535"/>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75" name="Freeform: Shape 474">
              <a:extLst>
                <a:ext uri="{FF2B5EF4-FFF2-40B4-BE49-F238E27FC236}">
                  <a16:creationId xmlns:a16="http://schemas.microsoft.com/office/drawing/2014/main" id="{37381DCE-4DC2-4A3B-8AC2-B0A5F479F732}"/>
                </a:ext>
              </a:extLst>
            </p:cNvPr>
            <p:cNvSpPr/>
            <p:nvPr/>
          </p:nvSpPr>
          <p:spPr>
            <a:xfrm>
              <a:off x="2434821" y="4276476"/>
              <a:ext cx="31220" cy="8302"/>
            </a:xfrm>
            <a:custGeom>
              <a:avLst/>
              <a:gdLst>
                <a:gd name="connsiteX0" fmla="*/ 0 w 31220"/>
                <a:gd name="connsiteY0" fmla="*/ 0 h 8302"/>
                <a:gd name="connsiteX1" fmla="*/ 31220 w 31220"/>
                <a:gd name="connsiteY1" fmla="*/ 0 h 8302"/>
                <a:gd name="connsiteX2" fmla="*/ 31220 w 31220"/>
                <a:gd name="connsiteY2" fmla="*/ 8303 h 8302"/>
                <a:gd name="connsiteX3" fmla="*/ 0 w 31220"/>
                <a:gd name="connsiteY3" fmla="*/ 8303 h 8302"/>
              </a:gdLst>
              <a:ahLst/>
              <a:cxnLst>
                <a:cxn ang="0">
                  <a:pos x="connsiteX0" y="connsiteY0"/>
                </a:cxn>
                <a:cxn ang="0">
                  <a:pos x="connsiteX1" y="connsiteY1"/>
                </a:cxn>
                <a:cxn ang="0">
                  <a:pos x="connsiteX2" y="connsiteY2"/>
                </a:cxn>
                <a:cxn ang="0">
                  <a:pos x="connsiteX3" y="connsiteY3"/>
                </a:cxn>
              </a:cxnLst>
              <a:rect l="l" t="t" r="r" b="b"/>
              <a:pathLst>
                <a:path w="31220" h="8302">
                  <a:moveTo>
                    <a:pt x="0" y="0"/>
                  </a:moveTo>
                  <a:lnTo>
                    <a:pt x="31220" y="0"/>
                  </a:lnTo>
                  <a:lnTo>
                    <a:pt x="31220" y="8303"/>
                  </a:lnTo>
                  <a:lnTo>
                    <a:pt x="0" y="8303"/>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76" name="Freeform: Shape 475">
              <a:extLst>
                <a:ext uri="{FF2B5EF4-FFF2-40B4-BE49-F238E27FC236}">
                  <a16:creationId xmlns:a16="http://schemas.microsoft.com/office/drawing/2014/main" id="{63B8C300-8D36-47E8-939A-42B0F339FCB1}"/>
                </a:ext>
              </a:extLst>
            </p:cNvPr>
            <p:cNvSpPr/>
            <p:nvPr/>
          </p:nvSpPr>
          <p:spPr>
            <a:xfrm>
              <a:off x="2481651" y="4276476"/>
              <a:ext cx="31220" cy="11070"/>
            </a:xfrm>
            <a:custGeom>
              <a:avLst/>
              <a:gdLst>
                <a:gd name="connsiteX0" fmla="*/ 0 w 31220"/>
                <a:gd name="connsiteY0" fmla="*/ 0 h 11070"/>
                <a:gd name="connsiteX1" fmla="*/ 31220 w 31220"/>
                <a:gd name="connsiteY1" fmla="*/ 0 h 11070"/>
                <a:gd name="connsiteX2" fmla="*/ 31220 w 31220"/>
                <a:gd name="connsiteY2" fmla="*/ 11070 h 11070"/>
                <a:gd name="connsiteX3" fmla="*/ 0 w 31220"/>
                <a:gd name="connsiteY3" fmla="*/ 11070 h 11070"/>
              </a:gdLst>
              <a:ahLst/>
              <a:cxnLst>
                <a:cxn ang="0">
                  <a:pos x="connsiteX0" y="connsiteY0"/>
                </a:cxn>
                <a:cxn ang="0">
                  <a:pos x="connsiteX1" y="connsiteY1"/>
                </a:cxn>
                <a:cxn ang="0">
                  <a:pos x="connsiteX2" y="connsiteY2"/>
                </a:cxn>
                <a:cxn ang="0">
                  <a:pos x="connsiteX3" y="connsiteY3"/>
                </a:cxn>
              </a:cxnLst>
              <a:rect l="l" t="t" r="r" b="b"/>
              <a:pathLst>
                <a:path w="31220" h="11070">
                  <a:moveTo>
                    <a:pt x="0" y="0"/>
                  </a:moveTo>
                  <a:lnTo>
                    <a:pt x="31220" y="0"/>
                  </a:lnTo>
                  <a:lnTo>
                    <a:pt x="31220" y="11070"/>
                  </a:lnTo>
                  <a:lnTo>
                    <a:pt x="0" y="11070"/>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77" name="Freeform: Shape 476">
              <a:extLst>
                <a:ext uri="{FF2B5EF4-FFF2-40B4-BE49-F238E27FC236}">
                  <a16:creationId xmlns:a16="http://schemas.microsoft.com/office/drawing/2014/main" id="{BCEC0657-B890-442E-BC2E-BF2687B750C1}"/>
                </a:ext>
              </a:extLst>
            </p:cNvPr>
            <p:cNvSpPr/>
            <p:nvPr/>
          </p:nvSpPr>
          <p:spPr>
            <a:xfrm>
              <a:off x="2531950" y="4276476"/>
              <a:ext cx="31220" cy="24908"/>
            </a:xfrm>
            <a:custGeom>
              <a:avLst/>
              <a:gdLst>
                <a:gd name="connsiteX0" fmla="*/ 0 w 31220"/>
                <a:gd name="connsiteY0" fmla="*/ 0 h 24908"/>
                <a:gd name="connsiteX1" fmla="*/ 31220 w 31220"/>
                <a:gd name="connsiteY1" fmla="*/ 0 h 24908"/>
                <a:gd name="connsiteX2" fmla="*/ 31220 w 31220"/>
                <a:gd name="connsiteY2" fmla="*/ 24908 h 24908"/>
                <a:gd name="connsiteX3" fmla="*/ 0 w 31220"/>
                <a:gd name="connsiteY3" fmla="*/ 24908 h 24908"/>
              </a:gdLst>
              <a:ahLst/>
              <a:cxnLst>
                <a:cxn ang="0">
                  <a:pos x="connsiteX0" y="connsiteY0"/>
                </a:cxn>
                <a:cxn ang="0">
                  <a:pos x="connsiteX1" y="connsiteY1"/>
                </a:cxn>
                <a:cxn ang="0">
                  <a:pos x="connsiteX2" y="connsiteY2"/>
                </a:cxn>
                <a:cxn ang="0">
                  <a:pos x="connsiteX3" y="connsiteY3"/>
                </a:cxn>
              </a:cxnLst>
              <a:rect l="l" t="t" r="r" b="b"/>
              <a:pathLst>
                <a:path w="31220" h="24908">
                  <a:moveTo>
                    <a:pt x="0" y="0"/>
                  </a:moveTo>
                  <a:lnTo>
                    <a:pt x="31220" y="0"/>
                  </a:lnTo>
                  <a:lnTo>
                    <a:pt x="31220" y="24908"/>
                  </a:lnTo>
                  <a:lnTo>
                    <a:pt x="0" y="24908"/>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79" name="Freeform: Shape 478">
              <a:extLst>
                <a:ext uri="{FF2B5EF4-FFF2-40B4-BE49-F238E27FC236}">
                  <a16:creationId xmlns:a16="http://schemas.microsoft.com/office/drawing/2014/main" id="{D77E7896-85E9-4FD2-AFEA-8648874C1E58}"/>
                </a:ext>
              </a:extLst>
            </p:cNvPr>
            <p:cNvSpPr/>
            <p:nvPr/>
          </p:nvSpPr>
          <p:spPr>
            <a:xfrm>
              <a:off x="2580515" y="4276476"/>
              <a:ext cx="31220" cy="33210"/>
            </a:xfrm>
            <a:custGeom>
              <a:avLst/>
              <a:gdLst>
                <a:gd name="connsiteX0" fmla="*/ 0 w 31220"/>
                <a:gd name="connsiteY0" fmla="*/ 0 h 33210"/>
                <a:gd name="connsiteX1" fmla="*/ 31220 w 31220"/>
                <a:gd name="connsiteY1" fmla="*/ 0 h 33210"/>
                <a:gd name="connsiteX2" fmla="*/ 31220 w 31220"/>
                <a:gd name="connsiteY2" fmla="*/ 33211 h 33210"/>
                <a:gd name="connsiteX3" fmla="*/ 0 w 31220"/>
                <a:gd name="connsiteY3" fmla="*/ 33211 h 33210"/>
              </a:gdLst>
              <a:ahLst/>
              <a:cxnLst>
                <a:cxn ang="0">
                  <a:pos x="connsiteX0" y="connsiteY0"/>
                </a:cxn>
                <a:cxn ang="0">
                  <a:pos x="connsiteX1" y="connsiteY1"/>
                </a:cxn>
                <a:cxn ang="0">
                  <a:pos x="connsiteX2" y="connsiteY2"/>
                </a:cxn>
                <a:cxn ang="0">
                  <a:pos x="connsiteX3" y="connsiteY3"/>
                </a:cxn>
              </a:cxnLst>
              <a:rect l="l" t="t" r="r" b="b"/>
              <a:pathLst>
                <a:path w="31220" h="33210">
                  <a:moveTo>
                    <a:pt x="0" y="0"/>
                  </a:moveTo>
                  <a:lnTo>
                    <a:pt x="31220" y="0"/>
                  </a:lnTo>
                  <a:lnTo>
                    <a:pt x="31220" y="33211"/>
                  </a:lnTo>
                  <a:lnTo>
                    <a:pt x="0" y="33211"/>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80" name="Freeform: Shape 479">
              <a:extLst>
                <a:ext uri="{FF2B5EF4-FFF2-40B4-BE49-F238E27FC236}">
                  <a16:creationId xmlns:a16="http://schemas.microsoft.com/office/drawing/2014/main" id="{500CFED1-B57C-4E2D-B1DC-4DCBC3708F9C}"/>
                </a:ext>
              </a:extLst>
            </p:cNvPr>
            <p:cNvSpPr/>
            <p:nvPr/>
          </p:nvSpPr>
          <p:spPr>
            <a:xfrm>
              <a:off x="2627345" y="4276476"/>
              <a:ext cx="31220" cy="40129"/>
            </a:xfrm>
            <a:custGeom>
              <a:avLst/>
              <a:gdLst>
                <a:gd name="connsiteX0" fmla="*/ 0 w 31220"/>
                <a:gd name="connsiteY0" fmla="*/ 0 h 40129"/>
                <a:gd name="connsiteX1" fmla="*/ 31220 w 31220"/>
                <a:gd name="connsiteY1" fmla="*/ 0 h 40129"/>
                <a:gd name="connsiteX2" fmla="*/ 31220 w 31220"/>
                <a:gd name="connsiteY2" fmla="*/ 40130 h 40129"/>
                <a:gd name="connsiteX3" fmla="*/ 0 w 31220"/>
                <a:gd name="connsiteY3" fmla="*/ 40130 h 40129"/>
              </a:gdLst>
              <a:ahLst/>
              <a:cxnLst>
                <a:cxn ang="0">
                  <a:pos x="connsiteX0" y="connsiteY0"/>
                </a:cxn>
                <a:cxn ang="0">
                  <a:pos x="connsiteX1" y="connsiteY1"/>
                </a:cxn>
                <a:cxn ang="0">
                  <a:pos x="connsiteX2" y="connsiteY2"/>
                </a:cxn>
                <a:cxn ang="0">
                  <a:pos x="connsiteX3" y="connsiteY3"/>
                </a:cxn>
              </a:cxnLst>
              <a:rect l="l" t="t" r="r" b="b"/>
              <a:pathLst>
                <a:path w="31220" h="40129">
                  <a:moveTo>
                    <a:pt x="0" y="0"/>
                  </a:moveTo>
                  <a:lnTo>
                    <a:pt x="31220" y="0"/>
                  </a:lnTo>
                  <a:lnTo>
                    <a:pt x="31220" y="40130"/>
                  </a:lnTo>
                  <a:lnTo>
                    <a:pt x="0" y="40130"/>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81" name="Freeform: Shape 480">
              <a:extLst>
                <a:ext uri="{FF2B5EF4-FFF2-40B4-BE49-F238E27FC236}">
                  <a16:creationId xmlns:a16="http://schemas.microsoft.com/office/drawing/2014/main" id="{48F50C4A-1FC4-4E8F-8B69-0201A44D2FF5}"/>
                </a:ext>
              </a:extLst>
            </p:cNvPr>
            <p:cNvSpPr/>
            <p:nvPr/>
          </p:nvSpPr>
          <p:spPr>
            <a:xfrm>
              <a:off x="2677644" y="4276476"/>
              <a:ext cx="31220" cy="60886"/>
            </a:xfrm>
            <a:custGeom>
              <a:avLst/>
              <a:gdLst>
                <a:gd name="connsiteX0" fmla="*/ 0 w 31220"/>
                <a:gd name="connsiteY0" fmla="*/ 0 h 60886"/>
                <a:gd name="connsiteX1" fmla="*/ 31220 w 31220"/>
                <a:gd name="connsiteY1" fmla="*/ 0 h 60886"/>
                <a:gd name="connsiteX2" fmla="*/ 31220 w 31220"/>
                <a:gd name="connsiteY2" fmla="*/ 60887 h 60886"/>
                <a:gd name="connsiteX3" fmla="*/ 0 w 31220"/>
                <a:gd name="connsiteY3" fmla="*/ 60887 h 60886"/>
              </a:gdLst>
              <a:ahLst/>
              <a:cxnLst>
                <a:cxn ang="0">
                  <a:pos x="connsiteX0" y="connsiteY0"/>
                </a:cxn>
                <a:cxn ang="0">
                  <a:pos x="connsiteX1" y="connsiteY1"/>
                </a:cxn>
                <a:cxn ang="0">
                  <a:pos x="connsiteX2" y="connsiteY2"/>
                </a:cxn>
                <a:cxn ang="0">
                  <a:pos x="connsiteX3" y="connsiteY3"/>
                </a:cxn>
              </a:cxnLst>
              <a:rect l="l" t="t" r="r" b="b"/>
              <a:pathLst>
                <a:path w="31220" h="60886">
                  <a:moveTo>
                    <a:pt x="0" y="0"/>
                  </a:moveTo>
                  <a:lnTo>
                    <a:pt x="31220" y="0"/>
                  </a:lnTo>
                  <a:lnTo>
                    <a:pt x="31220" y="60887"/>
                  </a:lnTo>
                  <a:lnTo>
                    <a:pt x="0" y="60887"/>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82" name="Freeform: Shape 481">
              <a:extLst>
                <a:ext uri="{FF2B5EF4-FFF2-40B4-BE49-F238E27FC236}">
                  <a16:creationId xmlns:a16="http://schemas.microsoft.com/office/drawing/2014/main" id="{F36EA29D-FEEA-4D90-9330-278E747A7968}"/>
                </a:ext>
              </a:extLst>
            </p:cNvPr>
            <p:cNvSpPr/>
            <p:nvPr/>
          </p:nvSpPr>
          <p:spPr>
            <a:xfrm>
              <a:off x="2724474" y="4276476"/>
              <a:ext cx="31220" cy="103784"/>
            </a:xfrm>
            <a:custGeom>
              <a:avLst/>
              <a:gdLst>
                <a:gd name="connsiteX0" fmla="*/ 0 w 31220"/>
                <a:gd name="connsiteY0" fmla="*/ 0 h 103784"/>
                <a:gd name="connsiteX1" fmla="*/ 31220 w 31220"/>
                <a:gd name="connsiteY1" fmla="*/ 0 h 103784"/>
                <a:gd name="connsiteX2" fmla="*/ 31220 w 31220"/>
                <a:gd name="connsiteY2" fmla="*/ 103784 h 103784"/>
                <a:gd name="connsiteX3" fmla="*/ 0 w 31220"/>
                <a:gd name="connsiteY3" fmla="*/ 103784 h 103784"/>
              </a:gdLst>
              <a:ahLst/>
              <a:cxnLst>
                <a:cxn ang="0">
                  <a:pos x="connsiteX0" y="connsiteY0"/>
                </a:cxn>
                <a:cxn ang="0">
                  <a:pos x="connsiteX1" y="connsiteY1"/>
                </a:cxn>
                <a:cxn ang="0">
                  <a:pos x="connsiteX2" y="connsiteY2"/>
                </a:cxn>
                <a:cxn ang="0">
                  <a:pos x="connsiteX3" y="connsiteY3"/>
                </a:cxn>
              </a:cxnLst>
              <a:rect l="l" t="t" r="r" b="b"/>
              <a:pathLst>
                <a:path w="31220" h="103784">
                  <a:moveTo>
                    <a:pt x="0" y="0"/>
                  </a:moveTo>
                  <a:lnTo>
                    <a:pt x="31220" y="0"/>
                  </a:lnTo>
                  <a:lnTo>
                    <a:pt x="31220" y="103784"/>
                  </a:lnTo>
                  <a:lnTo>
                    <a:pt x="0" y="103784"/>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84" name="Freeform: Shape 483">
              <a:extLst>
                <a:ext uri="{FF2B5EF4-FFF2-40B4-BE49-F238E27FC236}">
                  <a16:creationId xmlns:a16="http://schemas.microsoft.com/office/drawing/2014/main" id="{26844437-36C9-4CB2-B138-95F4E629BE8D}"/>
                </a:ext>
              </a:extLst>
            </p:cNvPr>
            <p:cNvSpPr/>
            <p:nvPr/>
          </p:nvSpPr>
          <p:spPr>
            <a:xfrm>
              <a:off x="2774773" y="4276476"/>
              <a:ext cx="31220" cy="114854"/>
            </a:xfrm>
            <a:custGeom>
              <a:avLst/>
              <a:gdLst>
                <a:gd name="connsiteX0" fmla="*/ 0 w 31220"/>
                <a:gd name="connsiteY0" fmla="*/ 0 h 114854"/>
                <a:gd name="connsiteX1" fmla="*/ 31220 w 31220"/>
                <a:gd name="connsiteY1" fmla="*/ 0 h 114854"/>
                <a:gd name="connsiteX2" fmla="*/ 31220 w 31220"/>
                <a:gd name="connsiteY2" fmla="*/ 114854 h 114854"/>
                <a:gd name="connsiteX3" fmla="*/ 0 w 31220"/>
                <a:gd name="connsiteY3" fmla="*/ 114854 h 114854"/>
              </a:gdLst>
              <a:ahLst/>
              <a:cxnLst>
                <a:cxn ang="0">
                  <a:pos x="connsiteX0" y="connsiteY0"/>
                </a:cxn>
                <a:cxn ang="0">
                  <a:pos x="connsiteX1" y="connsiteY1"/>
                </a:cxn>
                <a:cxn ang="0">
                  <a:pos x="connsiteX2" y="connsiteY2"/>
                </a:cxn>
                <a:cxn ang="0">
                  <a:pos x="connsiteX3" y="connsiteY3"/>
                </a:cxn>
              </a:cxnLst>
              <a:rect l="l" t="t" r="r" b="b"/>
              <a:pathLst>
                <a:path w="31220" h="114854">
                  <a:moveTo>
                    <a:pt x="0" y="0"/>
                  </a:moveTo>
                  <a:lnTo>
                    <a:pt x="31220" y="0"/>
                  </a:lnTo>
                  <a:lnTo>
                    <a:pt x="31220" y="114854"/>
                  </a:lnTo>
                  <a:lnTo>
                    <a:pt x="0" y="114854"/>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85" name="Freeform: Shape 484">
              <a:extLst>
                <a:ext uri="{FF2B5EF4-FFF2-40B4-BE49-F238E27FC236}">
                  <a16:creationId xmlns:a16="http://schemas.microsoft.com/office/drawing/2014/main" id="{969C1F24-F52B-4EB6-AEE8-0F956AC18CD2}"/>
                </a:ext>
              </a:extLst>
            </p:cNvPr>
            <p:cNvSpPr/>
            <p:nvPr/>
          </p:nvSpPr>
          <p:spPr>
            <a:xfrm>
              <a:off x="2821603" y="4276476"/>
              <a:ext cx="31220" cy="224173"/>
            </a:xfrm>
            <a:custGeom>
              <a:avLst/>
              <a:gdLst>
                <a:gd name="connsiteX0" fmla="*/ 0 w 31220"/>
                <a:gd name="connsiteY0" fmla="*/ 0 h 224173"/>
                <a:gd name="connsiteX1" fmla="*/ 31220 w 31220"/>
                <a:gd name="connsiteY1" fmla="*/ 0 h 224173"/>
                <a:gd name="connsiteX2" fmla="*/ 31220 w 31220"/>
                <a:gd name="connsiteY2" fmla="*/ 224174 h 224173"/>
                <a:gd name="connsiteX3" fmla="*/ 0 w 31220"/>
                <a:gd name="connsiteY3" fmla="*/ 224174 h 224173"/>
              </a:gdLst>
              <a:ahLst/>
              <a:cxnLst>
                <a:cxn ang="0">
                  <a:pos x="connsiteX0" y="connsiteY0"/>
                </a:cxn>
                <a:cxn ang="0">
                  <a:pos x="connsiteX1" y="connsiteY1"/>
                </a:cxn>
                <a:cxn ang="0">
                  <a:pos x="connsiteX2" y="connsiteY2"/>
                </a:cxn>
                <a:cxn ang="0">
                  <a:pos x="connsiteX3" y="connsiteY3"/>
                </a:cxn>
              </a:cxnLst>
              <a:rect l="l" t="t" r="r" b="b"/>
              <a:pathLst>
                <a:path w="31220" h="224173">
                  <a:moveTo>
                    <a:pt x="0" y="0"/>
                  </a:moveTo>
                  <a:lnTo>
                    <a:pt x="31220" y="0"/>
                  </a:lnTo>
                  <a:lnTo>
                    <a:pt x="31220" y="224174"/>
                  </a:lnTo>
                  <a:lnTo>
                    <a:pt x="0" y="224174"/>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
          <p:nvSpPr>
            <p:cNvPr id="486" name="Freeform: Shape 485">
              <a:extLst>
                <a:ext uri="{FF2B5EF4-FFF2-40B4-BE49-F238E27FC236}">
                  <a16:creationId xmlns:a16="http://schemas.microsoft.com/office/drawing/2014/main" id="{E5D65393-53FF-4CF3-BB4F-C3F90142A1D3}"/>
                </a:ext>
              </a:extLst>
            </p:cNvPr>
            <p:cNvSpPr/>
            <p:nvPr/>
          </p:nvSpPr>
          <p:spPr>
            <a:xfrm>
              <a:off x="2870168" y="4276476"/>
              <a:ext cx="31220" cy="269838"/>
            </a:xfrm>
            <a:custGeom>
              <a:avLst/>
              <a:gdLst>
                <a:gd name="connsiteX0" fmla="*/ 0 w 31220"/>
                <a:gd name="connsiteY0" fmla="*/ 0 h 269838"/>
                <a:gd name="connsiteX1" fmla="*/ 31220 w 31220"/>
                <a:gd name="connsiteY1" fmla="*/ 0 h 269838"/>
                <a:gd name="connsiteX2" fmla="*/ 31220 w 31220"/>
                <a:gd name="connsiteY2" fmla="*/ 269839 h 269838"/>
                <a:gd name="connsiteX3" fmla="*/ 0 w 31220"/>
                <a:gd name="connsiteY3" fmla="*/ 269839 h 269838"/>
              </a:gdLst>
              <a:ahLst/>
              <a:cxnLst>
                <a:cxn ang="0">
                  <a:pos x="connsiteX0" y="connsiteY0"/>
                </a:cxn>
                <a:cxn ang="0">
                  <a:pos x="connsiteX1" y="connsiteY1"/>
                </a:cxn>
                <a:cxn ang="0">
                  <a:pos x="connsiteX2" y="connsiteY2"/>
                </a:cxn>
                <a:cxn ang="0">
                  <a:pos x="connsiteX3" y="connsiteY3"/>
                </a:cxn>
              </a:cxnLst>
              <a:rect l="l" t="t" r="r" b="b"/>
              <a:pathLst>
                <a:path w="31220" h="269838">
                  <a:moveTo>
                    <a:pt x="0" y="0"/>
                  </a:moveTo>
                  <a:lnTo>
                    <a:pt x="31220" y="0"/>
                  </a:lnTo>
                  <a:lnTo>
                    <a:pt x="31220" y="269839"/>
                  </a:lnTo>
                  <a:lnTo>
                    <a:pt x="0" y="269839"/>
                  </a:lnTo>
                  <a:close/>
                </a:path>
              </a:pathLst>
            </a:custGeom>
            <a:solidFill>
              <a:schemeClr val="accent3">
                <a:lumMod val="75000"/>
              </a:schemeClr>
            </a:solidFill>
            <a:ln w="172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grpSp>
      <p:sp>
        <p:nvSpPr>
          <p:cNvPr id="377" name="Rectangle 1664">
            <a:extLst>
              <a:ext uri="{FF2B5EF4-FFF2-40B4-BE49-F238E27FC236}">
                <a16:creationId xmlns:a16="http://schemas.microsoft.com/office/drawing/2014/main" id="{DD4EF53C-B877-47F1-87A7-ED20D8577ED7}"/>
              </a:ext>
            </a:extLst>
          </p:cNvPr>
          <p:cNvSpPr>
            <a:spLocks noChangeArrowheads="1"/>
          </p:cNvSpPr>
          <p:nvPr/>
        </p:nvSpPr>
        <p:spPr bwMode="auto">
          <a:xfrm>
            <a:off x="3890401" y="3694141"/>
            <a:ext cx="60959" cy="60959"/>
          </a:xfrm>
          <a:prstGeom prst="rect">
            <a:avLst/>
          </a:prstGeom>
          <a:solidFill>
            <a:schemeClr val="accent5"/>
          </a:solidFill>
          <a:ln>
            <a:noFill/>
          </a:ln>
        </p:spPr>
        <p:txBody>
          <a:bodyPr vert="horz" wrap="square" lIns="121920" tIns="60960" rIns="121920" bIns="60960" numCol="1" anchor="t" anchorCtr="0" compatLnSpc="1">
            <a:prstTxWarp prst="textNoShape">
              <a:avLst/>
            </a:prstTxWarp>
          </a:bodyP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a:ln>
                <a:noFill/>
              </a:ln>
              <a:solidFill>
                <a:srgbClr val="000000"/>
              </a:solidFill>
              <a:effectLst/>
              <a:uLnTx/>
              <a:uFillTx/>
              <a:latin typeface="Arial"/>
              <a:ea typeface="MS PGothic" charset="0"/>
              <a:cs typeface="+mn-cs"/>
            </a:endParaRPr>
          </a:p>
        </p:txBody>
      </p:sp>
      <p:sp>
        <p:nvSpPr>
          <p:cNvPr id="378" name="Rectangle 1664">
            <a:extLst>
              <a:ext uri="{FF2B5EF4-FFF2-40B4-BE49-F238E27FC236}">
                <a16:creationId xmlns:a16="http://schemas.microsoft.com/office/drawing/2014/main" id="{EEB8C58B-5275-4FD0-9262-BA25F2E14A0B}"/>
              </a:ext>
            </a:extLst>
          </p:cNvPr>
          <p:cNvSpPr>
            <a:spLocks noChangeArrowheads="1"/>
          </p:cNvSpPr>
          <p:nvPr/>
        </p:nvSpPr>
        <p:spPr bwMode="auto">
          <a:xfrm>
            <a:off x="3890401" y="3578925"/>
            <a:ext cx="60959" cy="60959"/>
          </a:xfrm>
          <a:prstGeom prst="rect">
            <a:avLst/>
          </a:prstGeom>
          <a:solidFill>
            <a:schemeClr val="accent5">
              <a:lumMod val="50000"/>
            </a:schemeClr>
          </a:solidFill>
          <a:ln>
            <a:noFill/>
          </a:ln>
        </p:spPr>
        <p:txBody>
          <a:bodyPr vert="horz" wrap="square" lIns="121920" tIns="60960" rIns="121920" bIns="60960" numCol="1" anchor="t" anchorCtr="0" compatLnSpc="1">
            <a:prstTxWarp prst="textNoShape">
              <a:avLst/>
            </a:prstTxWarp>
          </a:bodyP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a:ln>
                <a:noFill/>
              </a:ln>
              <a:solidFill>
                <a:srgbClr val="000000"/>
              </a:solidFill>
              <a:effectLst/>
              <a:uLnTx/>
              <a:uFillTx/>
              <a:latin typeface="Arial"/>
              <a:ea typeface="MS PGothic" charset="0"/>
              <a:cs typeface="+mn-cs"/>
            </a:endParaRPr>
          </a:p>
        </p:txBody>
      </p:sp>
      <p:sp>
        <p:nvSpPr>
          <p:cNvPr id="495" name="TextBox 494">
            <a:extLst>
              <a:ext uri="{FF2B5EF4-FFF2-40B4-BE49-F238E27FC236}">
                <a16:creationId xmlns:a16="http://schemas.microsoft.com/office/drawing/2014/main" id="{1CF4F72E-081F-4CEE-AE76-A5F8990E0883}"/>
              </a:ext>
            </a:extLst>
          </p:cNvPr>
          <p:cNvSpPr txBox="1"/>
          <p:nvPr/>
        </p:nvSpPr>
        <p:spPr>
          <a:xfrm>
            <a:off x="3880725" y="3502158"/>
            <a:ext cx="415498" cy="1949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7" b="0" i="1" u="none" strike="noStrike" kern="1200" cap="none" spc="0" normalizeH="0" baseline="0" noProof="0" dirty="0">
                <a:ln>
                  <a:noFill/>
                </a:ln>
                <a:solidFill>
                  <a:prstClr val="black"/>
                </a:solidFill>
                <a:effectLst/>
                <a:uLnTx/>
                <a:uFillTx/>
                <a:latin typeface="Calibri" panose="020F0502020204030204"/>
                <a:ea typeface="MS PGothic" charset="0"/>
                <a:cs typeface="+mn-cs"/>
              </a:rPr>
              <a:t>BRCA1</a:t>
            </a:r>
            <a:endParaRPr kumimoji="0" lang="en-GB" sz="667" b="0" i="1"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379" name="TextBox 378">
            <a:extLst>
              <a:ext uri="{FF2B5EF4-FFF2-40B4-BE49-F238E27FC236}">
                <a16:creationId xmlns:a16="http://schemas.microsoft.com/office/drawing/2014/main" id="{8EC9ADAA-887B-4758-B4EC-4BD42F121E82}"/>
              </a:ext>
            </a:extLst>
          </p:cNvPr>
          <p:cNvSpPr txBox="1"/>
          <p:nvPr/>
        </p:nvSpPr>
        <p:spPr>
          <a:xfrm>
            <a:off x="3875445" y="3613259"/>
            <a:ext cx="415498" cy="1949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7" b="0" i="1" u="none" strike="noStrike" kern="1200" cap="none" spc="0" normalizeH="0" baseline="0" noProof="0" dirty="0">
                <a:ln>
                  <a:noFill/>
                </a:ln>
                <a:solidFill>
                  <a:prstClr val="black"/>
                </a:solidFill>
                <a:effectLst/>
                <a:uLnTx/>
                <a:uFillTx/>
                <a:latin typeface="Calibri" panose="020F0502020204030204"/>
                <a:ea typeface="MS PGothic" charset="0"/>
                <a:cs typeface="+mn-cs"/>
              </a:rPr>
              <a:t>BRCA2</a:t>
            </a:r>
            <a:endParaRPr kumimoji="0" lang="en-GB" sz="667" b="0" i="1"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380" name="TextBox 379">
            <a:extLst>
              <a:ext uri="{FF2B5EF4-FFF2-40B4-BE49-F238E27FC236}">
                <a16:creationId xmlns:a16="http://schemas.microsoft.com/office/drawing/2014/main" id="{46E22479-7AF3-47E5-9891-A938D8740C72}"/>
              </a:ext>
            </a:extLst>
          </p:cNvPr>
          <p:cNvSpPr txBox="1"/>
          <p:nvPr/>
        </p:nvSpPr>
        <p:spPr>
          <a:xfrm>
            <a:off x="3854154" y="6034815"/>
            <a:ext cx="415498" cy="1949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7" b="0" i="1" u="none" strike="noStrike" kern="1200" cap="none" spc="0" normalizeH="0" baseline="0" noProof="0" dirty="0">
                <a:ln>
                  <a:noFill/>
                </a:ln>
                <a:solidFill>
                  <a:prstClr val="black"/>
                </a:solidFill>
                <a:effectLst/>
                <a:uLnTx/>
                <a:uFillTx/>
                <a:latin typeface="Calibri" panose="020F0502020204030204"/>
                <a:ea typeface="MS PGothic" charset="0"/>
                <a:cs typeface="+mn-cs"/>
              </a:rPr>
              <a:t>BRCA2</a:t>
            </a:r>
            <a:endParaRPr kumimoji="0" lang="en-GB" sz="667" b="0" i="1"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381" name="TextBox 380">
            <a:extLst>
              <a:ext uri="{FF2B5EF4-FFF2-40B4-BE49-F238E27FC236}">
                <a16:creationId xmlns:a16="http://schemas.microsoft.com/office/drawing/2014/main" id="{2E64254F-A141-40FC-ACB6-2F0DE5633928}"/>
              </a:ext>
            </a:extLst>
          </p:cNvPr>
          <p:cNvSpPr txBox="1"/>
          <p:nvPr/>
        </p:nvSpPr>
        <p:spPr>
          <a:xfrm>
            <a:off x="3864581" y="5901416"/>
            <a:ext cx="415498" cy="1949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7" b="0" i="1" u="none" strike="noStrike" kern="1200" cap="none" spc="0" normalizeH="0" baseline="0" noProof="0" dirty="0">
                <a:ln>
                  <a:noFill/>
                </a:ln>
                <a:solidFill>
                  <a:prstClr val="black"/>
                </a:solidFill>
                <a:effectLst/>
                <a:uLnTx/>
                <a:uFillTx/>
                <a:latin typeface="Calibri" panose="020F0502020204030204"/>
                <a:ea typeface="MS PGothic" charset="0"/>
                <a:cs typeface="+mn-cs"/>
              </a:rPr>
              <a:t>BRCA1</a:t>
            </a:r>
            <a:endParaRPr kumimoji="0" lang="en-GB" sz="667" b="0" i="1"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
        <p:nvSpPr>
          <p:cNvPr id="382" name="Rectangle 1664">
            <a:extLst>
              <a:ext uri="{FF2B5EF4-FFF2-40B4-BE49-F238E27FC236}">
                <a16:creationId xmlns:a16="http://schemas.microsoft.com/office/drawing/2014/main" id="{3F3102E8-6CAD-4BF1-B2F0-9BE6BDC2112C}"/>
              </a:ext>
            </a:extLst>
          </p:cNvPr>
          <p:cNvSpPr>
            <a:spLocks noChangeArrowheads="1"/>
          </p:cNvSpPr>
          <p:nvPr/>
        </p:nvSpPr>
        <p:spPr bwMode="auto">
          <a:xfrm>
            <a:off x="3889784" y="5983788"/>
            <a:ext cx="60959" cy="60959"/>
          </a:xfrm>
          <a:prstGeom prst="rect">
            <a:avLst/>
          </a:prstGeom>
          <a:solidFill>
            <a:schemeClr val="accent3">
              <a:lumMod val="50000"/>
            </a:schemeClr>
          </a:solidFill>
          <a:ln>
            <a:noFill/>
          </a:ln>
        </p:spPr>
        <p:txBody>
          <a:bodyPr vert="horz" wrap="square" lIns="121920" tIns="60960" rIns="121920" bIns="60960" numCol="1" anchor="t" anchorCtr="0" compatLnSpc="1">
            <a:prstTxWarp prst="textNoShape">
              <a:avLst/>
            </a:prstTxWarp>
          </a:bodyP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a:ln>
                <a:noFill/>
              </a:ln>
              <a:solidFill>
                <a:srgbClr val="000000"/>
              </a:solidFill>
              <a:effectLst/>
              <a:uLnTx/>
              <a:uFillTx/>
              <a:latin typeface="Arial"/>
              <a:ea typeface="MS PGothic" charset="0"/>
              <a:cs typeface="+mn-cs"/>
            </a:endParaRPr>
          </a:p>
        </p:txBody>
      </p:sp>
      <p:sp>
        <p:nvSpPr>
          <p:cNvPr id="383" name="Rectangle 1664">
            <a:extLst>
              <a:ext uri="{FF2B5EF4-FFF2-40B4-BE49-F238E27FC236}">
                <a16:creationId xmlns:a16="http://schemas.microsoft.com/office/drawing/2014/main" id="{660C721F-BF15-413B-9469-78F229F6336C}"/>
              </a:ext>
            </a:extLst>
          </p:cNvPr>
          <p:cNvSpPr>
            <a:spLocks noChangeArrowheads="1"/>
          </p:cNvSpPr>
          <p:nvPr/>
        </p:nvSpPr>
        <p:spPr bwMode="auto">
          <a:xfrm>
            <a:off x="3890401" y="6112721"/>
            <a:ext cx="60959" cy="60959"/>
          </a:xfrm>
          <a:prstGeom prst="rect">
            <a:avLst/>
          </a:prstGeom>
          <a:solidFill>
            <a:schemeClr val="accent3">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a:ln>
                <a:noFill/>
              </a:ln>
              <a:solidFill>
                <a:srgbClr val="000000"/>
              </a:solidFill>
              <a:effectLst/>
              <a:uLnTx/>
              <a:uFillTx/>
              <a:latin typeface="Arial"/>
              <a:ea typeface="MS PGothic" charset="0"/>
              <a:cs typeface="+mn-cs"/>
            </a:endParaRPr>
          </a:p>
        </p:txBody>
      </p:sp>
      <p:grpSp>
        <p:nvGrpSpPr>
          <p:cNvPr id="11" name="Group 10">
            <a:extLst>
              <a:ext uri="{FF2B5EF4-FFF2-40B4-BE49-F238E27FC236}">
                <a16:creationId xmlns:a16="http://schemas.microsoft.com/office/drawing/2014/main" id="{25F05529-3ED7-49E5-A15F-D71A3AF88C01}"/>
              </a:ext>
            </a:extLst>
          </p:cNvPr>
          <p:cNvGrpSpPr/>
          <p:nvPr/>
        </p:nvGrpSpPr>
        <p:grpSpPr>
          <a:xfrm>
            <a:off x="1632080" y="3226872"/>
            <a:ext cx="2666636" cy="1511474"/>
            <a:chOff x="1046343" y="2057442"/>
            <a:chExt cx="1999977" cy="1390048"/>
          </a:xfrm>
        </p:grpSpPr>
        <p:grpSp>
          <p:nvGrpSpPr>
            <p:cNvPr id="341" name="Group 340">
              <a:extLst>
                <a:ext uri="{FF2B5EF4-FFF2-40B4-BE49-F238E27FC236}">
                  <a16:creationId xmlns:a16="http://schemas.microsoft.com/office/drawing/2014/main" id="{E0EA60B6-9C4B-4C28-ACDD-0AC2C7620CCF}"/>
                </a:ext>
              </a:extLst>
            </p:cNvPr>
            <p:cNvGrpSpPr/>
            <p:nvPr/>
          </p:nvGrpSpPr>
          <p:grpSpPr>
            <a:xfrm>
              <a:off x="1340073" y="2110773"/>
              <a:ext cx="1706247" cy="1285187"/>
              <a:chOff x="483398" y="1874844"/>
              <a:chExt cx="1776198" cy="1337876"/>
            </a:xfrm>
          </p:grpSpPr>
          <p:sp>
            <p:nvSpPr>
              <p:cNvPr id="460" name="Freeform: Shape 459">
                <a:extLst>
                  <a:ext uri="{FF2B5EF4-FFF2-40B4-BE49-F238E27FC236}">
                    <a16:creationId xmlns:a16="http://schemas.microsoft.com/office/drawing/2014/main" id="{F7250660-AAA5-42D2-82DF-01A2CD35CC3E}"/>
                  </a:ext>
                </a:extLst>
              </p:cNvPr>
              <p:cNvSpPr/>
              <p:nvPr/>
            </p:nvSpPr>
            <p:spPr>
              <a:xfrm>
                <a:off x="512194" y="2745084"/>
                <a:ext cx="1747402" cy="177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B2B2B2"/>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61" name="Freeform: Shape 460">
                <a:extLst>
                  <a:ext uri="{FF2B5EF4-FFF2-40B4-BE49-F238E27FC236}">
                    <a16:creationId xmlns:a16="http://schemas.microsoft.com/office/drawing/2014/main" id="{1B42565F-7360-4F85-98D4-175487A06E8F}"/>
                  </a:ext>
                </a:extLst>
              </p:cNvPr>
              <p:cNvSpPr/>
              <p:nvPr/>
            </p:nvSpPr>
            <p:spPr>
              <a:xfrm>
                <a:off x="512194" y="2410881"/>
                <a:ext cx="1747402" cy="177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B2B2B2"/>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nvGrpSpPr>
              <p:cNvPr id="462" name="Group 461">
                <a:extLst>
                  <a:ext uri="{FF2B5EF4-FFF2-40B4-BE49-F238E27FC236}">
                    <a16:creationId xmlns:a16="http://schemas.microsoft.com/office/drawing/2014/main" id="{B3DF6E7D-5C47-4BAA-BF67-3FD2E9F89D62}"/>
                  </a:ext>
                </a:extLst>
              </p:cNvPr>
              <p:cNvGrpSpPr/>
              <p:nvPr/>
            </p:nvGrpSpPr>
            <p:grpSpPr>
              <a:xfrm>
                <a:off x="483398" y="1874844"/>
                <a:ext cx="36000" cy="1337876"/>
                <a:chOff x="483398" y="1874844"/>
                <a:chExt cx="36000" cy="1337876"/>
              </a:xfrm>
            </p:grpSpPr>
            <p:sp>
              <p:nvSpPr>
                <p:cNvPr id="467" name="Freeform: Shape 466">
                  <a:extLst>
                    <a:ext uri="{FF2B5EF4-FFF2-40B4-BE49-F238E27FC236}">
                      <a16:creationId xmlns:a16="http://schemas.microsoft.com/office/drawing/2014/main" id="{6CA2ED53-E75E-4044-AB4F-EEFCDEAAFB43}"/>
                    </a:ext>
                  </a:extLst>
                </p:cNvPr>
                <p:cNvSpPr/>
                <p:nvPr/>
              </p:nvSpPr>
              <p:spPr>
                <a:xfrm>
                  <a:off x="483398" y="2209047"/>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69" name="Freeform: Shape 468">
                  <a:extLst>
                    <a:ext uri="{FF2B5EF4-FFF2-40B4-BE49-F238E27FC236}">
                      <a16:creationId xmlns:a16="http://schemas.microsoft.com/office/drawing/2014/main" id="{1FBE1DB5-D1E5-4F81-849C-0BC6071D63E2}"/>
                    </a:ext>
                  </a:extLst>
                </p:cNvPr>
                <p:cNvSpPr/>
                <p:nvPr/>
              </p:nvSpPr>
              <p:spPr>
                <a:xfrm>
                  <a:off x="483398" y="1874844"/>
                  <a:ext cx="36000" cy="667874"/>
                </a:xfrm>
                <a:custGeom>
                  <a:avLst/>
                  <a:gdLst>
                    <a:gd name="connsiteX0" fmla="*/ 0 w 9746"/>
                    <a:gd name="connsiteY0" fmla="*/ 0 h 667874"/>
                    <a:gd name="connsiteX1" fmla="*/ 9746 w 9746"/>
                    <a:gd name="connsiteY1" fmla="*/ 0 h 667874"/>
                    <a:gd name="connsiteX2" fmla="*/ 9746 w 9746"/>
                    <a:gd name="connsiteY2" fmla="*/ 667875 h 667874"/>
                  </a:gdLst>
                  <a:ahLst/>
                  <a:cxnLst>
                    <a:cxn ang="0">
                      <a:pos x="connsiteX0" y="connsiteY0"/>
                    </a:cxn>
                    <a:cxn ang="0">
                      <a:pos x="connsiteX1" y="connsiteY1"/>
                    </a:cxn>
                    <a:cxn ang="0">
                      <a:pos x="connsiteX2" y="connsiteY2"/>
                    </a:cxn>
                  </a:cxnLst>
                  <a:rect l="l" t="t" r="r" b="b"/>
                  <a:pathLst>
                    <a:path w="9746" h="667874">
                      <a:moveTo>
                        <a:pt x="0" y="0"/>
                      </a:moveTo>
                      <a:lnTo>
                        <a:pt x="9746" y="0"/>
                      </a:lnTo>
                      <a:lnTo>
                        <a:pt x="9746" y="667875"/>
                      </a:lnTo>
                    </a:path>
                  </a:pathLst>
                </a:custGeom>
                <a:noFill/>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73" name="Freeform: Shape 472">
                  <a:extLst>
                    <a:ext uri="{FF2B5EF4-FFF2-40B4-BE49-F238E27FC236}">
                      <a16:creationId xmlns:a16="http://schemas.microsoft.com/office/drawing/2014/main" id="{B3569F91-F127-4541-817A-1483FD576639}"/>
                    </a:ext>
                  </a:extLst>
                </p:cNvPr>
                <p:cNvSpPr/>
                <p:nvPr/>
              </p:nvSpPr>
              <p:spPr>
                <a:xfrm>
                  <a:off x="483398" y="3210948"/>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78" name="Freeform: Shape 477">
                  <a:extLst>
                    <a:ext uri="{FF2B5EF4-FFF2-40B4-BE49-F238E27FC236}">
                      <a16:creationId xmlns:a16="http://schemas.microsoft.com/office/drawing/2014/main" id="{EA5B9696-09E5-4A16-B6AE-0EB59D113AAB}"/>
                    </a:ext>
                  </a:extLst>
                </p:cNvPr>
                <p:cNvSpPr/>
                <p:nvPr/>
              </p:nvSpPr>
              <p:spPr>
                <a:xfrm>
                  <a:off x="483398" y="2878517"/>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83" name="Freeform: Shape 482">
                  <a:extLst>
                    <a:ext uri="{FF2B5EF4-FFF2-40B4-BE49-F238E27FC236}">
                      <a16:creationId xmlns:a16="http://schemas.microsoft.com/office/drawing/2014/main" id="{C021160A-0BEC-416F-BAB9-22B15081706A}"/>
                    </a:ext>
                  </a:extLst>
                </p:cNvPr>
                <p:cNvSpPr/>
                <p:nvPr/>
              </p:nvSpPr>
              <p:spPr>
                <a:xfrm>
                  <a:off x="483398" y="2543073"/>
                  <a:ext cx="36000" cy="668760"/>
                </a:xfrm>
                <a:custGeom>
                  <a:avLst/>
                  <a:gdLst>
                    <a:gd name="connsiteX0" fmla="*/ 0 w 9746"/>
                    <a:gd name="connsiteY0" fmla="*/ 0 h 668760"/>
                    <a:gd name="connsiteX1" fmla="*/ 9746 w 9746"/>
                    <a:gd name="connsiteY1" fmla="*/ 0 h 668760"/>
                    <a:gd name="connsiteX2" fmla="*/ 9746 w 9746"/>
                    <a:gd name="connsiteY2" fmla="*/ 668761 h 668760"/>
                  </a:gdLst>
                  <a:ahLst/>
                  <a:cxnLst>
                    <a:cxn ang="0">
                      <a:pos x="connsiteX0" y="connsiteY0"/>
                    </a:cxn>
                    <a:cxn ang="0">
                      <a:pos x="connsiteX1" y="connsiteY1"/>
                    </a:cxn>
                    <a:cxn ang="0">
                      <a:pos x="connsiteX2" y="connsiteY2"/>
                    </a:cxn>
                  </a:cxnLst>
                  <a:rect l="l" t="t" r="r" b="b"/>
                  <a:pathLst>
                    <a:path w="9746" h="668760">
                      <a:moveTo>
                        <a:pt x="0" y="0"/>
                      </a:moveTo>
                      <a:lnTo>
                        <a:pt x="9746" y="0"/>
                      </a:lnTo>
                      <a:lnTo>
                        <a:pt x="9746" y="668761"/>
                      </a:lnTo>
                    </a:path>
                  </a:pathLst>
                </a:custGeom>
                <a:noFill/>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grpSp>
        <p:sp>
          <p:nvSpPr>
            <p:cNvPr id="343" name="Freeform: Shape 342">
              <a:extLst>
                <a:ext uri="{FF2B5EF4-FFF2-40B4-BE49-F238E27FC236}">
                  <a16:creationId xmlns:a16="http://schemas.microsoft.com/office/drawing/2014/main" id="{76545306-92A4-42B4-A730-33294943B2B1}"/>
                </a:ext>
              </a:extLst>
            </p:cNvPr>
            <p:cNvSpPr/>
            <p:nvPr/>
          </p:nvSpPr>
          <p:spPr>
            <a:xfrm>
              <a:off x="1999328" y="2754399"/>
              <a:ext cx="34582" cy="3915"/>
            </a:xfrm>
            <a:custGeom>
              <a:avLst/>
              <a:gdLst>
                <a:gd name="connsiteX0" fmla="*/ 0 w 21441"/>
                <a:gd name="connsiteY0" fmla="*/ 0 h 4075"/>
                <a:gd name="connsiteX1" fmla="*/ 21442 w 21441"/>
                <a:gd name="connsiteY1" fmla="*/ 0 h 4075"/>
                <a:gd name="connsiteX2" fmla="*/ 21442 w 21441"/>
                <a:gd name="connsiteY2" fmla="*/ 4076 h 4075"/>
                <a:gd name="connsiteX3" fmla="*/ 0 w 21441"/>
                <a:gd name="connsiteY3" fmla="*/ 4076 h 4075"/>
              </a:gdLst>
              <a:ahLst/>
              <a:cxnLst>
                <a:cxn ang="0">
                  <a:pos x="connsiteX0" y="connsiteY0"/>
                </a:cxn>
                <a:cxn ang="0">
                  <a:pos x="connsiteX1" y="connsiteY1"/>
                </a:cxn>
                <a:cxn ang="0">
                  <a:pos x="connsiteX2" y="connsiteY2"/>
                </a:cxn>
                <a:cxn ang="0">
                  <a:pos x="connsiteX3" y="connsiteY3"/>
                </a:cxn>
              </a:cxnLst>
              <a:rect l="l" t="t" r="r" b="b"/>
              <a:pathLst>
                <a:path w="21441" h="4075">
                  <a:moveTo>
                    <a:pt x="0" y="0"/>
                  </a:moveTo>
                  <a:lnTo>
                    <a:pt x="21442" y="0"/>
                  </a:lnTo>
                  <a:lnTo>
                    <a:pt x="21442" y="4076"/>
                  </a:lnTo>
                  <a:lnTo>
                    <a:pt x="0" y="4076"/>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nvGrpSpPr>
            <p:cNvPr id="344" name="Group 343">
              <a:extLst>
                <a:ext uri="{FF2B5EF4-FFF2-40B4-BE49-F238E27FC236}">
                  <a16:creationId xmlns:a16="http://schemas.microsoft.com/office/drawing/2014/main" id="{58F598D9-D0D4-4646-A084-673918E9D80E}"/>
                </a:ext>
              </a:extLst>
            </p:cNvPr>
            <p:cNvGrpSpPr/>
            <p:nvPr/>
          </p:nvGrpSpPr>
          <p:grpSpPr>
            <a:xfrm>
              <a:off x="1046343" y="2057442"/>
              <a:ext cx="256504" cy="1390048"/>
              <a:chOff x="460565" y="1816242"/>
              <a:chExt cx="267020" cy="1447036"/>
            </a:xfrm>
          </p:grpSpPr>
          <p:sp>
            <p:nvSpPr>
              <p:cNvPr id="389" name="object 204">
                <a:extLst>
                  <a:ext uri="{FF2B5EF4-FFF2-40B4-BE49-F238E27FC236}">
                    <a16:creationId xmlns:a16="http://schemas.microsoft.com/office/drawing/2014/main" id="{0301AC82-8061-4CEC-9A15-73515DEA0F5F}"/>
                  </a:ext>
                </a:extLst>
              </p:cNvPr>
              <p:cNvSpPr txBox="1"/>
              <p:nvPr/>
            </p:nvSpPr>
            <p:spPr>
              <a:xfrm>
                <a:off x="460565" y="2480827"/>
                <a:ext cx="259885" cy="11786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392" name="object 204">
                <a:extLst>
                  <a:ext uri="{FF2B5EF4-FFF2-40B4-BE49-F238E27FC236}">
                    <a16:creationId xmlns:a16="http://schemas.microsoft.com/office/drawing/2014/main" id="{15A60C26-73A4-4E3C-81E3-38DBDDF8BE96}"/>
                  </a:ext>
                </a:extLst>
              </p:cNvPr>
              <p:cNvSpPr txBox="1"/>
              <p:nvPr/>
            </p:nvSpPr>
            <p:spPr>
              <a:xfrm>
                <a:off x="466616" y="2144844"/>
                <a:ext cx="259885" cy="11786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50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394" name="object 204">
                <a:extLst>
                  <a:ext uri="{FF2B5EF4-FFF2-40B4-BE49-F238E27FC236}">
                    <a16:creationId xmlns:a16="http://schemas.microsoft.com/office/drawing/2014/main" id="{6F96D839-60C9-44B8-BFE0-4EDE321B9CE2}"/>
                  </a:ext>
                </a:extLst>
              </p:cNvPr>
              <p:cNvSpPr txBox="1"/>
              <p:nvPr/>
            </p:nvSpPr>
            <p:spPr>
              <a:xfrm>
                <a:off x="460565" y="1816242"/>
                <a:ext cx="259885" cy="11786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100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396" name="object 204">
                <a:extLst>
                  <a:ext uri="{FF2B5EF4-FFF2-40B4-BE49-F238E27FC236}">
                    <a16:creationId xmlns:a16="http://schemas.microsoft.com/office/drawing/2014/main" id="{BC55E9CC-B32B-43CA-9A45-B64E805EC3CB}"/>
                  </a:ext>
                </a:extLst>
              </p:cNvPr>
              <p:cNvSpPr txBox="1"/>
              <p:nvPr/>
            </p:nvSpPr>
            <p:spPr>
              <a:xfrm>
                <a:off x="467700" y="2810696"/>
                <a:ext cx="259885" cy="11786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-50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398" name="object 204">
                <a:extLst>
                  <a:ext uri="{FF2B5EF4-FFF2-40B4-BE49-F238E27FC236}">
                    <a16:creationId xmlns:a16="http://schemas.microsoft.com/office/drawing/2014/main" id="{0FB8C80C-5CB1-4FAE-8FA9-A63C1CED901C}"/>
                  </a:ext>
                </a:extLst>
              </p:cNvPr>
              <p:cNvSpPr txBox="1"/>
              <p:nvPr/>
            </p:nvSpPr>
            <p:spPr>
              <a:xfrm>
                <a:off x="460565" y="3145416"/>
                <a:ext cx="259885" cy="11786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-100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grpSp>
        <p:sp>
          <p:nvSpPr>
            <p:cNvPr id="491" name="Freeform: Shape 490">
              <a:extLst>
                <a:ext uri="{FF2B5EF4-FFF2-40B4-BE49-F238E27FC236}">
                  <a16:creationId xmlns:a16="http://schemas.microsoft.com/office/drawing/2014/main" id="{D0983CF0-2249-4ABB-8375-EBCEF03DA71D}"/>
                </a:ext>
              </a:extLst>
            </p:cNvPr>
            <p:cNvSpPr/>
            <p:nvPr/>
          </p:nvSpPr>
          <p:spPr>
            <a:xfrm>
              <a:off x="1340073" y="2267517"/>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92" name="Freeform: Shape 491">
              <a:extLst>
                <a:ext uri="{FF2B5EF4-FFF2-40B4-BE49-F238E27FC236}">
                  <a16:creationId xmlns:a16="http://schemas.microsoft.com/office/drawing/2014/main" id="{1E6CD5DF-3F1C-4E70-99B9-766DED82F4F6}"/>
                </a:ext>
              </a:extLst>
            </p:cNvPr>
            <p:cNvSpPr/>
            <p:nvPr/>
          </p:nvSpPr>
          <p:spPr>
            <a:xfrm>
              <a:off x="1341363" y="2594976"/>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93" name="Freeform: Shape 492">
              <a:extLst>
                <a:ext uri="{FF2B5EF4-FFF2-40B4-BE49-F238E27FC236}">
                  <a16:creationId xmlns:a16="http://schemas.microsoft.com/office/drawing/2014/main" id="{1B557BA7-9FC8-4E60-8B85-77F2560CC782}"/>
                </a:ext>
              </a:extLst>
            </p:cNvPr>
            <p:cNvSpPr/>
            <p:nvPr/>
          </p:nvSpPr>
          <p:spPr>
            <a:xfrm>
              <a:off x="1340779" y="2913973"/>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94" name="Freeform: Shape 493">
              <a:extLst>
                <a:ext uri="{FF2B5EF4-FFF2-40B4-BE49-F238E27FC236}">
                  <a16:creationId xmlns:a16="http://schemas.microsoft.com/office/drawing/2014/main" id="{6ED90E34-0130-4CAE-9775-FC8A332DC18C}"/>
                </a:ext>
              </a:extLst>
            </p:cNvPr>
            <p:cNvSpPr/>
            <p:nvPr/>
          </p:nvSpPr>
          <p:spPr>
            <a:xfrm>
              <a:off x="1337552" y="3233884"/>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76" name="Freeform: Shape 375">
              <a:extLst>
                <a:ext uri="{FF2B5EF4-FFF2-40B4-BE49-F238E27FC236}">
                  <a16:creationId xmlns:a16="http://schemas.microsoft.com/office/drawing/2014/main" id="{458755EB-0A85-45BC-B0F4-79276E28B0DA}"/>
                </a:ext>
              </a:extLst>
            </p:cNvPr>
            <p:cNvSpPr/>
            <p:nvPr/>
          </p:nvSpPr>
          <p:spPr>
            <a:xfrm>
              <a:off x="1367734" y="2752346"/>
              <a:ext cx="1678585" cy="170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grpSp>
        <p:nvGrpSpPr>
          <p:cNvPr id="524" name="Group 523">
            <a:extLst>
              <a:ext uri="{FF2B5EF4-FFF2-40B4-BE49-F238E27FC236}">
                <a16:creationId xmlns:a16="http://schemas.microsoft.com/office/drawing/2014/main" id="{E9092EBA-A5B4-4472-8AB2-2C5F7D1DE9B3}"/>
              </a:ext>
            </a:extLst>
          </p:cNvPr>
          <p:cNvGrpSpPr/>
          <p:nvPr/>
        </p:nvGrpSpPr>
        <p:grpSpPr>
          <a:xfrm>
            <a:off x="1632210" y="4741258"/>
            <a:ext cx="2666636" cy="1511474"/>
            <a:chOff x="1046343" y="2057442"/>
            <a:chExt cx="1999977" cy="1390048"/>
          </a:xfrm>
        </p:grpSpPr>
        <p:grpSp>
          <p:nvGrpSpPr>
            <p:cNvPr id="525" name="Group 524">
              <a:extLst>
                <a:ext uri="{FF2B5EF4-FFF2-40B4-BE49-F238E27FC236}">
                  <a16:creationId xmlns:a16="http://schemas.microsoft.com/office/drawing/2014/main" id="{3CA08885-4771-435E-A8C7-B1E62D9FA421}"/>
                </a:ext>
              </a:extLst>
            </p:cNvPr>
            <p:cNvGrpSpPr/>
            <p:nvPr/>
          </p:nvGrpSpPr>
          <p:grpSpPr>
            <a:xfrm>
              <a:off x="1340073" y="2110773"/>
              <a:ext cx="1706247" cy="1285187"/>
              <a:chOff x="483398" y="1874844"/>
              <a:chExt cx="1776198" cy="1337876"/>
            </a:xfrm>
          </p:grpSpPr>
          <p:sp>
            <p:nvSpPr>
              <p:cNvPr id="542" name="Freeform: Shape 541">
                <a:extLst>
                  <a:ext uri="{FF2B5EF4-FFF2-40B4-BE49-F238E27FC236}">
                    <a16:creationId xmlns:a16="http://schemas.microsoft.com/office/drawing/2014/main" id="{2300B247-6A36-471A-A660-4AD845B0B8C3}"/>
                  </a:ext>
                </a:extLst>
              </p:cNvPr>
              <p:cNvSpPr/>
              <p:nvPr/>
            </p:nvSpPr>
            <p:spPr>
              <a:xfrm>
                <a:off x="512194" y="2745084"/>
                <a:ext cx="1747402" cy="177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B2B2B2"/>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43" name="Freeform: Shape 542">
                <a:extLst>
                  <a:ext uri="{FF2B5EF4-FFF2-40B4-BE49-F238E27FC236}">
                    <a16:creationId xmlns:a16="http://schemas.microsoft.com/office/drawing/2014/main" id="{AB2CDBC5-501A-48EC-9762-CB3718B69099}"/>
                  </a:ext>
                </a:extLst>
              </p:cNvPr>
              <p:cNvSpPr/>
              <p:nvPr/>
            </p:nvSpPr>
            <p:spPr>
              <a:xfrm>
                <a:off x="512194" y="2410881"/>
                <a:ext cx="1747402" cy="177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B2B2B2"/>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nvGrpSpPr>
              <p:cNvPr id="544" name="Group 543">
                <a:extLst>
                  <a:ext uri="{FF2B5EF4-FFF2-40B4-BE49-F238E27FC236}">
                    <a16:creationId xmlns:a16="http://schemas.microsoft.com/office/drawing/2014/main" id="{85BA1E54-CAE0-42A3-AE6E-33F42E29F772}"/>
                  </a:ext>
                </a:extLst>
              </p:cNvPr>
              <p:cNvGrpSpPr/>
              <p:nvPr/>
            </p:nvGrpSpPr>
            <p:grpSpPr>
              <a:xfrm>
                <a:off x="483398" y="1874844"/>
                <a:ext cx="36000" cy="1337876"/>
                <a:chOff x="483398" y="1874844"/>
                <a:chExt cx="36000" cy="1337876"/>
              </a:xfrm>
            </p:grpSpPr>
            <p:sp>
              <p:nvSpPr>
                <p:cNvPr id="545" name="Freeform: Shape 544">
                  <a:extLst>
                    <a:ext uri="{FF2B5EF4-FFF2-40B4-BE49-F238E27FC236}">
                      <a16:creationId xmlns:a16="http://schemas.microsoft.com/office/drawing/2014/main" id="{2954BA47-BDAD-4173-A8BC-494AEAEFD24F}"/>
                    </a:ext>
                  </a:extLst>
                </p:cNvPr>
                <p:cNvSpPr/>
                <p:nvPr/>
              </p:nvSpPr>
              <p:spPr>
                <a:xfrm>
                  <a:off x="483398" y="2209047"/>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46" name="Freeform: Shape 545">
                  <a:extLst>
                    <a:ext uri="{FF2B5EF4-FFF2-40B4-BE49-F238E27FC236}">
                      <a16:creationId xmlns:a16="http://schemas.microsoft.com/office/drawing/2014/main" id="{B840A26F-E7D0-494F-AD7A-989DF79B74A4}"/>
                    </a:ext>
                  </a:extLst>
                </p:cNvPr>
                <p:cNvSpPr/>
                <p:nvPr/>
              </p:nvSpPr>
              <p:spPr>
                <a:xfrm>
                  <a:off x="483398" y="1874844"/>
                  <a:ext cx="36000" cy="667874"/>
                </a:xfrm>
                <a:custGeom>
                  <a:avLst/>
                  <a:gdLst>
                    <a:gd name="connsiteX0" fmla="*/ 0 w 9746"/>
                    <a:gd name="connsiteY0" fmla="*/ 0 h 667874"/>
                    <a:gd name="connsiteX1" fmla="*/ 9746 w 9746"/>
                    <a:gd name="connsiteY1" fmla="*/ 0 h 667874"/>
                    <a:gd name="connsiteX2" fmla="*/ 9746 w 9746"/>
                    <a:gd name="connsiteY2" fmla="*/ 667875 h 667874"/>
                  </a:gdLst>
                  <a:ahLst/>
                  <a:cxnLst>
                    <a:cxn ang="0">
                      <a:pos x="connsiteX0" y="connsiteY0"/>
                    </a:cxn>
                    <a:cxn ang="0">
                      <a:pos x="connsiteX1" y="connsiteY1"/>
                    </a:cxn>
                    <a:cxn ang="0">
                      <a:pos x="connsiteX2" y="connsiteY2"/>
                    </a:cxn>
                  </a:cxnLst>
                  <a:rect l="l" t="t" r="r" b="b"/>
                  <a:pathLst>
                    <a:path w="9746" h="667874">
                      <a:moveTo>
                        <a:pt x="0" y="0"/>
                      </a:moveTo>
                      <a:lnTo>
                        <a:pt x="9746" y="0"/>
                      </a:lnTo>
                      <a:lnTo>
                        <a:pt x="9746" y="667875"/>
                      </a:lnTo>
                    </a:path>
                  </a:pathLst>
                </a:custGeom>
                <a:noFill/>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47" name="Freeform: Shape 546">
                  <a:extLst>
                    <a:ext uri="{FF2B5EF4-FFF2-40B4-BE49-F238E27FC236}">
                      <a16:creationId xmlns:a16="http://schemas.microsoft.com/office/drawing/2014/main" id="{4321B4B6-6164-4BB9-99CF-287C9A47B7C3}"/>
                    </a:ext>
                  </a:extLst>
                </p:cNvPr>
                <p:cNvSpPr/>
                <p:nvPr/>
              </p:nvSpPr>
              <p:spPr>
                <a:xfrm>
                  <a:off x="483398" y="3210948"/>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59" name="Freeform: Shape 558">
                  <a:extLst>
                    <a:ext uri="{FF2B5EF4-FFF2-40B4-BE49-F238E27FC236}">
                      <a16:creationId xmlns:a16="http://schemas.microsoft.com/office/drawing/2014/main" id="{6FB25938-B3FC-4BB4-9734-97D359081358}"/>
                    </a:ext>
                  </a:extLst>
                </p:cNvPr>
                <p:cNvSpPr/>
                <p:nvPr/>
              </p:nvSpPr>
              <p:spPr>
                <a:xfrm>
                  <a:off x="483398" y="2878517"/>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60" name="Freeform: Shape 559">
                  <a:extLst>
                    <a:ext uri="{FF2B5EF4-FFF2-40B4-BE49-F238E27FC236}">
                      <a16:creationId xmlns:a16="http://schemas.microsoft.com/office/drawing/2014/main" id="{184E7EB6-3A27-48EA-97AC-61E58AAD1205}"/>
                    </a:ext>
                  </a:extLst>
                </p:cNvPr>
                <p:cNvSpPr/>
                <p:nvPr/>
              </p:nvSpPr>
              <p:spPr>
                <a:xfrm>
                  <a:off x="483398" y="2543073"/>
                  <a:ext cx="36000" cy="668760"/>
                </a:xfrm>
                <a:custGeom>
                  <a:avLst/>
                  <a:gdLst>
                    <a:gd name="connsiteX0" fmla="*/ 0 w 9746"/>
                    <a:gd name="connsiteY0" fmla="*/ 0 h 668760"/>
                    <a:gd name="connsiteX1" fmla="*/ 9746 w 9746"/>
                    <a:gd name="connsiteY1" fmla="*/ 0 h 668760"/>
                    <a:gd name="connsiteX2" fmla="*/ 9746 w 9746"/>
                    <a:gd name="connsiteY2" fmla="*/ 668761 h 668760"/>
                  </a:gdLst>
                  <a:ahLst/>
                  <a:cxnLst>
                    <a:cxn ang="0">
                      <a:pos x="connsiteX0" y="connsiteY0"/>
                    </a:cxn>
                    <a:cxn ang="0">
                      <a:pos x="connsiteX1" y="connsiteY1"/>
                    </a:cxn>
                    <a:cxn ang="0">
                      <a:pos x="connsiteX2" y="connsiteY2"/>
                    </a:cxn>
                  </a:cxnLst>
                  <a:rect l="l" t="t" r="r" b="b"/>
                  <a:pathLst>
                    <a:path w="9746" h="668760">
                      <a:moveTo>
                        <a:pt x="0" y="0"/>
                      </a:moveTo>
                      <a:lnTo>
                        <a:pt x="9746" y="0"/>
                      </a:lnTo>
                      <a:lnTo>
                        <a:pt x="9746" y="668761"/>
                      </a:lnTo>
                    </a:path>
                  </a:pathLst>
                </a:custGeom>
                <a:noFill/>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grpSp>
        <p:sp>
          <p:nvSpPr>
            <p:cNvPr id="526" name="Freeform: Shape 525">
              <a:extLst>
                <a:ext uri="{FF2B5EF4-FFF2-40B4-BE49-F238E27FC236}">
                  <a16:creationId xmlns:a16="http://schemas.microsoft.com/office/drawing/2014/main" id="{4CA60490-D236-4A2C-8B2F-34418293E5EB}"/>
                </a:ext>
              </a:extLst>
            </p:cNvPr>
            <p:cNvSpPr/>
            <p:nvPr/>
          </p:nvSpPr>
          <p:spPr>
            <a:xfrm>
              <a:off x="1999328" y="2754399"/>
              <a:ext cx="34582" cy="3915"/>
            </a:xfrm>
            <a:custGeom>
              <a:avLst/>
              <a:gdLst>
                <a:gd name="connsiteX0" fmla="*/ 0 w 21441"/>
                <a:gd name="connsiteY0" fmla="*/ 0 h 4075"/>
                <a:gd name="connsiteX1" fmla="*/ 21442 w 21441"/>
                <a:gd name="connsiteY1" fmla="*/ 0 h 4075"/>
                <a:gd name="connsiteX2" fmla="*/ 21442 w 21441"/>
                <a:gd name="connsiteY2" fmla="*/ 4076 h 4075"/>
                <a:gd name="connsiteX3" fmla="*/ 0 w 21441"/>
                <a:gd name="connsiteY3" fmla="*/ 4076 h 4075"/>
              </a:gdLst>
              <a:ahLst/>
              <a:cxnLst>
                <a:cxn ang="0">
                  <a:pos x="connsiteX0" y="connsiteY0"/>
                </a:cxn>
                <a:cxn ang="0">
                  <a:pos x="connsiteX1" y="connsiteY1"/>
                </a:cxn>
                <a:cxn ang="0">
                  <a:pos x="connsiteX2" y="connsiteY2"/>
                </a:cxn>
                <a:cxn ang="0">
                  <a:pos x="connsiteX3" y="connsiteY3"/>
                </a:cxn>
              </a:cxnLst>
              <a:rect l="l" t="t" r="r" b="b"/>
              <a:pathLst>
                <a:path w="21441" h="4075">
                  <a:moveTo>
                    <a:pt x="0" y="0"/>
                  </a:moveTo>
                  <a:lnTo>
                    <a:pt x="21442" y="0"/>
                  </a:lnTo>
                  <a:lnTo>
                    <a:pt x="21442" y="4076"/>
                  </a:lnTo>
                  <a:lnTo>
                    <a:pt x="0" y="4076"/>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nvGrpSpPr>
            <p:cNvPr id="527" name="Group 526">
              <a:extLst>
                <a:ext uri="{FF2B5EF4-FFF2-40B4-BE49-F238E27FC236}">
                  <a16:creationId xmlns:a16="http://schemas.microsoft.com/office/drawing/2014/main" id="{047EF1F4-E1C2-40EC-B7D0-FB066FAB562D}"/>
                </a:ext>
              </a:extLst>
            </p:cNvPr>
            <p:cNvGrpSpPr/>
            <p:nvPr/>
          </p:nvGrpSpPr>
          <p:grpSpPr>
            <a:xfrm>
              <a:off x="1046343" y="2057442"/>
              <a:ext cx="256504" cy="1390048"/>
              <a:chOff x="460565" y="1816242"/>
              <a:chExt cx="267020" cy="1447036"/>
            </a:xfrm>
          </p:grpSpPr>
          <p:sp>
            <p:nvSpPr>
              <p:cNvPr id="536" name="object 204">
                <a:extLst>
                  <a:ext uri="{FF2B5EF4-FFF2-40B4-BE49-F238E27FC236}">
                    <a16:creationId xmlns:a16="http://schemas.microsoft.com/office/drawing/2014/main" id="{0E540437-6E15-4CA5-AE84-AF3082F6AC6C}"/>
                  </a:ext>
                </a:extLst>
              </p:cNvPr>
              <p:cNvSpPr txBox="1"/>
              <p:nvPr/>
            </p:nvSpPr>
            <p:spPr>
              <a:xfrm>
                <a:off x="460565" y="2480827"/>
                <a:ext cx="259885" cy="11786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538" name="object 204">
                <a:extLst>
                  <a:ext uri="{FF2B5EF4-FFF2-40B4-BE49-F238E27FC236}">
                    <a16:creationId xmlns:a16="http://schemas.microsoft.com/office/drawing/2014/main" id="{5C7E0C67-A2B1-4C4F-B8EC-995905EA3006}"/>
                  </a:ext>
                </a:extLst>
              </p:cNvPr>
              <p:cNvSpPr txBox="1"/>
              <p:nvPr/>
            </p:nvSpPr>
            <p:spPr>
              <a:xfrm>
                <a:off x="466616" y="2144844"/>
                <a:ext cx="259885" cy="11786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50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539" name="object 204">
                <a:extLst>
                  <a:ext uri="{FF2B5EF4-FFF2-40B4-BE49-F238E27FC236}">
                    <a16:creationId xmlns:a16="http://schemas.microsoft.com/office/drawing/2014/main" id="{51F27403-4D6C-4915-842A-797D708A7CAA}"/>
                  </a:ext>
                </a:extLst>
              </p:cNvPr>
              <p:cNvSpPr txBox="1"/>
              <p:nvPr/>
            </p:nvSpPr>
            <p:spPr>
              <a:xfrm>
                <a:off x="460565" y="1816242"/>
                <a:ext cx="259885" cy="11786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100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540" name="object 204">
                <a:extLst>
                  <a:ext uri="{FF2B5EF4-FFF2-40B4-BE49-F238E27FC236}">
                    <a16:creationId xmlns:a16="http://schemas.microsoft.com/office/drawing/2014/main" id="{7D57EF5E-FCB9-4066-814E-5C7C2F25CD78}"/>
                  </a:ext>
                </a:extLst>
              </p:cNvPr>
              <p:cNvSpPr txBox="1"/>
              <p:nvPr/>
            </p:nvSpPr>
            <p:spPr>
              <a:xfrm>
                <a:off x="467700" y="2810696"/>
                <a:ext cx="259885" cy="11786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-50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541" name="object 204">
                <a:extLst>
                  <a:ext uri="{FF2B5EF4-FFF2-40B4-BE49-F238E27FC236}">
                    <a16:creationId xmlns:a16="http://schemas.microsoft.com/office/drawing/2014/main" id="{2B1D5CC1-FF7E-4EB5-B767-0CE57014F909}"/>
                  </a:ext>
                </a:extLst>
              </p:cNvPr>
              <p:cNvSpPr txBox="1"/>
              <p:nvPr/>
            </p:nvSpPr>
            <p:spPr>
              <a:xfrm>
                <a:off x="460565" y="3145416"/>
                <a:ext cx="259885" cy="117862"/>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-100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grpSp>
        <p:sp>
          <p:nvSpPr>
            <p:cNvPr id="531" name="Freeform: Shape 530">
              <a:extLst>
                <a:ext uri="{FF2B5EF4-FFF2-40B4-BE49-F238E27FC236}">
                  <a16:creationId xmlns:a16="http://schemas.microsoft.com/office/drawing/2014/main" id="{C60B9821-FFAF-45B7-BCDA-552CFC7C1961}"/>
                </a:ext>
              </a:extLst>
            </p:cNvPr>
            <p:cNvSpPr/>
            <p:nvPr/>
          </p:nvSpPr>
          <p:spPr>
            <a:xfrm>
              <a:off x="1340073" y="2267517"/>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32" name="Freeform: Shape 531">
              <a:extLst>
                <a:ext uri="{FF2B5EF4-FFF2-40B4-BE49-F238E27FC236}">
                  <a16:creationId xmlns:a16="http://schemas.microsoft.com/office/drawing/2014/main" id="{FC117CAA-8D95-4674-A95A-0C7811FBFFC6}"/>
                </a:ext>
              </a:extLst>
            </p:cNvPr>
            <p:cNvSpPr/>
            <p:nvPr/>
          </p:nvSpPr>
          <p:spPr>
            <a:xfrm>
              <a:off x="1341363" y="2594976"/>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33" name="Freeform: Shape 532">
              <a:extLst>
                <a:ext uri="{FF2B5EF4-FFF2-40B4-BE49-F238E27FC236}">
                  <a16:creationId xmlns:a16="http://schemas.microsoft.com/office/drawing/2014/main" id="{EB08B335-2540-40EC-AF06-1B61E1FD63B1}"/>
                </a:ext>
              </a:extLst>
            </p:cNvPr>
            <p:cNvSpPr/>
            <p:nvPr/>
          </p:nvSpPr>
          <p:spPr>
            <a:xfrm>
              <a:off x="1340779" y="2913973"/>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34" name="Freeform: Shape 533">
              <a:extLst>
                <a:ext uri="{FF2B5EF4-FFF2-40B4-BE49-F238E27FC236}">
                  <a16:creationId xmlns:a16="http://schemas.microsoft.com/office/drawing/2014/main" id="{BDE1549D-82C6-44B9-B4E3-425344218C96}"/>
                </a:ext>
              </a:extLst>
            </p:cNvPr>
            <p:cNvSpPr/>
            <p:nvPr/>
          </p:nvSpPr>
          <p:spPr>
            <a:xfrm>
              <a:off x="1337552" y="3233884"/>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28" name="Freeform: Shape 527">
              <a:extLst>
                <a:ext uri="{FF2B5EF4-FFF2-40B4-BE49-F238E27FC236}">
                  <a16:creationId xmlns:a16="http://schemas.microsoft.com/office/drawing/2014/main" id="{C2ED6D4A-A794-4630-8DFE-350762AF4977}"/>
                </a:ext>
              </a:extLst>
            </p:cNvPr>
            <p:cNvSpPr/>
            <p:nvPr/>
          </p:nvSpPr>
          <p:spPr>
            <a:xfrm>
              <a:off x="1367734" y="2752346"/>
              <a:ext cx="1678585" cy="170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grpSp>
        <p:nvGrpSpPr>
          <p:cNvPr id="340" name="Group 339">
            <a:extLst>
              <a:ext uri="{FF2B5EF4-FFF2-40B4-BE49-F238E27FC236}">
                <a16:creationId xmlns:a16="http://schemas.microsoft.com/office/drawing/2014/main" id="{88A8551C-580B-445D-B2A2-2105AB616261}"/>
              </a:ext>
            </a:extLst>
          </p:cNvPr>
          <p:cNvGrpSpPr/>
          <p:nvPr/>
        </p:nvGrpSpPr>
        <p:grpSpPr>
          <a:xfrm>
            <a:off x="7673782" y="3226381"/>
            <a:ext cx="2668388" cy="3033818"/>
            <a:chOff x="5577619" y="2077178"/>
            <a:chExt cx="2001291" cy="2768511"/>
          </a:xfrm>
        </p:grpSpPr>
        <p:grpSp>
          <p:nvGrpSpPr>
            <p:cNvPr id="342" name="Group 341">
              <a:extLst>
                <a:ext uri="{FF2B5EF4-FFF2-40B4-BE49-F238E27FC236}">
                  <a16:creationId xmlns:a16="http://schemas.microsoft.com/office/drawing/2014/main" id="{3C8C49C7-4DB0-4A4E-9DE6-F6FE7EB0D013}"/>
                </a:ext>
              </a:extLst>
            </p:cNvPr>
            <p:cNvGrpSpPr/>
            <p:nvPr/>
          </p:nvGrpSpPr>
          <p:grpSpPr>
            <a:xfrm>
              <a:off x="5950131" y="2613075"/>
              <a:ext cx="1582946" cy="595270"/>
              <a:chOff x="6934167" y="2413009"/>
              <a:chExt cx="1647842" cy="619674"/>
            </a:xfrm>
          </p:grpSpPr>
          <p:sp>
            <p:nvSpPr>
              <p:cNvPr id="593" name="Freeform: Shape 592">
                <a:extLst>
                  <a:ext uri="{FF2B5EF4-FFF2-40B4-BE49-F238E27FC236}">
                    <a16:creationId xmlns:a16="http://schemas.microsoft.com/office/drawing/2014/main" id="{06041C7E-9796-4A95-91BB-033BE41CB560}"/>
                  </a:ext>
                </a:extLst>
              </p:cNvPr>
              <p:cNvSpPr/>
              <p:nvPr/>
            </p:nvSpPr>
            <p:spPr>
              <a:xfrm>
                <a:off x="8546009" y="2581350"/>
                <a:ext cx="36000" cy="451333"/>
              </a:xfrm>
              <a:custGeom>
                <a:avLst/>
                <a:gdLst>
                  <a:gd name="connsiteX0" fmla="*/ 0 w 21441"/>
                  <a:gd name="connsiteY0" fmla="*/ 0 h 451333"/>
                  <a:gd name="connsiteX1" fmla="*/ 21442 w 21441"/>
                  <a:gd name="connsiteY1" fmla="*/ 0 h 451333"/>
                  <a:gd name="connsiteX2" fmla="*/ 21442 w 21441"/>
                  <a:gd name="connsiteY2" fmla="*/ 451334 h 451333"/>
                  <a:gd name="connsiteX3" fmla="*/ 0 w 21441"/>
                  <a:gd name="connsiteY3" fmla="*/ 451334 h 451333"/>
                </a:gdLst>
                <a:ahLst/>
                <a:cxnLst>
                  <a:cxn ang="0">
                    <a:pos x="connsiteX0" y="connsiteY0"/>
                  </a:cxn>
                  <a:cxn ang="0">
                    <a:pos x="connsiteX1" y="connsiteY1"/>
                  </a:cxn>
                  <a:cxn ang="0">
                    <a:pos x="connsiteX2" y="connsiteY2"/>
                  </a:cxn>
                  <a:cxn ang="0">
                    <a:pos x="connsiteX3" y="connsiteY3"/>
                  </a:cxn>
                </a:cxnLst>
                <a:rect l="l" t="t" r="r" b="b"/>
                <a:pathLst>
                  <a:path w="21441" h="451333">
                    <a:moveTo>
                      <a:pt x="0" y="0"/>
                    </a:moveTo>
                    <a:lnTo>
                      <a:pt x="21442" y="0"/>
                    </a:lnTo>
                    <a:lnTo>
                      <a:pt x="21442" y="451334"/>
                    </a:lnTo>
                    <a:lnTo>
                      <a:pt x="0" y="451334"/>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98" name="Freeform: Shape 597">
                <a:extLst>
                  <a:ext uri="{FF2B5EF4-FFF2-40B4-BE49-F238E27FC236}">
                    <a16:creationId xmlns:a16="http://schemas.microsoft.com/office/drawing/2014/main" id="{47B98B9A-D8B3-45B0-A6E1-305D41AE8A99}"/>
                  </a:ext>
                </a:extLst>
              </p:cNvPr>
              <p:cNvSpPr/>
              <p:nvPr/>
            </p:nvSpPr>
            <p:spPr>
              <a:xfrm>
                <a:off x="8494088" y="2581350"/>
                <a:ext cx="36000" cy="384882"/>
              </a:xfrm>
              <a:custGeom>
                <a:avLst/>
                <a:gdLst>
                  <a:gd name="connsiteX0" fmla="*/ 0 w 21441"/>
                  <a:gd name="connsiteY0" fmla="*/ 0 h 384882"/>
                  <a:gd name="connsiteX1" fmla="*/ 21442 w 21441"/>
                  <a:gd name="connsiteY1" fmla="*/ 0 h 384882"/>
                  <a:gd name="connsiteX2" fmla="*/ 21442 w 21441"/>
                  <a:gd name="connsiteY2" fmla="*/ 384883 h 384882"/>
                  <a:gd name="connsiteX3" fmla="*/ 0 w 21441"/>
                  <a:gd name="connsiteY3" fmla="*/ 384883 h 384882"/>
                </a:gdLst>
                <a:ahLst/>
                <a:cxnLst>
                  <a:cxn ang="0">
                    <a:pos x="connsiteX0" y="connsiteY0"/>
                  </a:cxn>
                  <a:cxn ang="0">
                    <a:pos x="connsiteX1" y="connsiteY1"/>
                  </a:cxn>
                  <a:cxn ang="0">
                    <a:pos x="connsiteX2" y="connsiteY2"/>
                  </a:cxn>
                  <a:cxn ang="0">
                    <a:pos x="connsiteX3" y="connsiteY3"/>
                  </a:cxn>
                </a:cxnLst>
                <a:rect l="l" t="t" r="r" b="b"/>
                <a:pathLst>
                  <a:path w="21441" h="384882">
                    <a:moveTo>
                      <a:pt x="0" y="0"/>
                    </a:moveTo>
                    <a:lnTo>
                      <a:pt x="21442" y="0"/>
                    </a:lnTo>
                    <a:lnTo>
                      <a:pt x="21442" y="384883"/>
                    </a:lnTo>
                    <a:lnTo>
                      <a:pt x="0" y="384883"/>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00" name="Freeform: Shape 599">
                <a:extLst>
                  <a:ext uri="{FF2B5EF4-FFF2-40B4-BE49-F238E27FC236}">
                    <a16:creationId xmlns:a16="http://schemas.microsoft.com/office/drawing/2014/main" id="{1125C78E-E733-4827-8A9C-55793EBD5793}"/>
                  </a:ext>
                </a:extLst>
              </p:cNvPr>
              <p:cNvSpPr/>
              <p:nvPr/>
            </p:nvSpPr>
            <p:spPr>
              <a:xfrm>
                <a:off x="8442168" y="2581350"/>
                <a:ext cx="36000" cy="340050"/>
              </a:xfrm>
              <a:custGeom>
                <a:avLst/>
                <a:gdLst>
                  <a:gd name="connsiteX0" fmla="*/ 0 w 21441"/>
                  <a:gd name="connsiteY0" fmla="*/ 0 h 340050"/>
                  <a:gd name="connsiteX1" fmla="*/ 21442 w 21441"/>
                  <a:gd name="connsiteY1" fmla="*/ 0 h 340050"/>
                  <a:gd name="connsiteX2" fmla="*/ 21442 w 21441"/>
                  <a:gd name="connsiteY2" fmla="*/ 340051 h 340050"/>
                  <a:gd name="connsiteX3" fmla="*/ 0 w 21441"/>
                  <a:gd name="connsiteY3" fmla="*/ 340051 h 340050"/>
                </a:gdLst>
                <a:ahLst/>
                <a:cxnLst>
                  <a:cxn ang="0">
                    <a:pos x="connsiteX0" y="connsiteY0"/>
                  </a:cxn>
                  <a:cxn ang="0">
                    <a:pos x="connsiteX1" y="connsiteY1"/>
                  </a:cxn>
                  <a:cxn ang="0">
                    <a:pos x="connsiteX2" y="connsiteY2"/>
                  </a:cxn>
                  <a:cxn ang="0">
                    <a:pos x="connsiteX3" y="connsiteY3"/>
                  </a:cxn>
                </a:cxnLst>
                <a:rect l="l" t="t" r="r" b="b"/>
                <a:pathLst>
                  <a:path w="21441" h="340050">
                    <a:moveTo>
                      <a:pt x="0" y="0"/>
                    </a:moveTo>
                    <a:lnTo>
                      <a:pt x="21442" y="0"/>
                    </a:lnTo>
                    <a:lnTo>
                      <a:pt x="21442" y="340051"/>
                    </a:lnTo>
                    <a:lnTo>
                      <a:pt x="0" y="340051"/>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18" name="Freeform: Shape 617">
                <a:extLst>
                  <a:ext uri="{FF2B5EF4-FFF2-40B4-BE49-F238E27FC236}">
                    <a16:creationId xmlns:a16="http://schemas.microsoft.com/office/drawing/2014/main" id="{5A4C5165-93C7-4211-B36C-1243FDFB88A7}"/>
                  </a:ext>
                </a:extLst>
              </p:cNvPr>
              <p:cNvSpPr/>
              <p:nvPr/>
            </p:nvSpPr>
            <p:spPr>
              <a:xfrm>
                <a:off x="8390070" y="2581350"/>
                <a:ext cx="36000" cy="216540"/>
              </a:xfrm>
              <a:custGeom>
                <a:avLst/>
                <a:gdLst>
                  <a:gd name="connsiteX0" fmla="*/ 0 w 21441"/>
                  <a:gd name="connsiteY0" fmla="*/ 0 h 216540"/>
                  <a:gd name="connsiteX1" fmla="*/ 21442 w 21441"/>
                  <a:gd name="connsiteY1" fmla="*/ 0 h 216540"/>
                  <a:gd name="connsiteX2" fmla="*/ 21442 w 21441"/>
                  <a:gd name="connsiteY2" fmla="*/ 216541 h 216540"/>
                  <a:gd name="connsiteX3" fmla="*/ 0 w 21441"/>
                  <a:gd name="connsiteY3" fmla="*/ 216541 h 216540"/>
                </a:gdLst>
                <a:ahLst/>
                <a:cxnLst>
                  <a:cxn ang="0">
                    <a:pos x="connsiteX0" y="connsiteY0"/>
                  </a:cxn>
                  <a:cxn ang="0">
                    <a:pos x="connsiteX1" y="connsiteY1"/>
                  </a:cxn>
                  <a:cxn ang="0">
                    <a:pos x="connsiteX2" y="connsiteY2"/>
                  </a:cxn>
                  <a:cxn ang="0">
                    <a:pos x="connsiteX3" y="connsiteY3"/>
                  </a:cxn>
                </a:cxnLst>
                <a:rect l="l" t="t" r="r" b="b"/>
                <a:pathLst>
                  <a:path w="21441" h="216540">
                    <a:moveTo>
                      <a:pt x="0" y="0"/>
                    </a:moveTo>
                    <a:lnTo>
                      <a:pt x="21442" y="0"/>
                    </a:lnTo>
                    <a:lnTo>
                      <a:pt x="21442" y="216541"/>
                    </a:lnTo>
                    <a:lnTo>
                      <a:pt x="0" y="216541"/>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19" name="Freeform: Shape 618">
                <a:extLst>
                  <a:ext uri="{FF2B5EF4-FFF2-40B4-BE49-F238E27FC236}">
                    <a16:creationId xmlns:a16="http://schemas.microsoft.com/office/drawing/2014/main" id="{B1591D01-1024-4B03-ABBF-C1D5508B6037}"/>
                  </a:ext>
                </a:extLst>
              </p:cNvPr>
              <p:cNvSpPr/>
              <p:nvPr/>
            </p:nvSpPr>
            <p:spPr>
              <a:xfrm>
                <a:off x="8338149" y="2581350"/>
                <a:ext cx="36000" cy="209807"/>
              </a:xfrm>
              <a:custGeom>
                <a:avLst/>
                <a:gdLst>
                  <a:gd name="connsiteX0" fmla="*/ 0 w 21441"/>
                  <a:gd name="connsiteY0" fmla="*/ 0 h 209807"/>
                  <a:gd name="connsiteX1" fmla="*/ 21442 w 21441"/>
                  <a:gd name="connsiteY1" fmla="*/ 0 h 209807"/>
                  <a:gd name="connsiteX2" fmla="*/ 21442 w 21441"/>
                  <a:gd name="connsiteY2" fmla="*/ 209807 h 209807"/>
                  <a:gd name="connsiteX3" fmla="*/ 0 w 21441"/>
                  <a:gd name="connsiteY3" fmla="*/ 209807 h 209807"/>
                </a:gdLst>
                <a:ahLst/>
                <a:cxnLst>
                  <a:cxn ang="0">
                    <a:pos x="connsiteX0" y="connsiteY0"/>
                  </a:cxn>
                  <a:cxn ang="0">
                    <a:pos x="connsiteX1" y="connsiteY1"/>
                  </a:cxn>
                  <a:cxn ang="0">
                    <a:pos x="connsiteX2" y="connsiteY2"/>
                  </a:cxn>
                  <a:cxn ang="0">
                    <a:pos x="connsiteX3" y="connsiteY3"/>
                  </a:cxn>
                </a:cxnLst>
                <a:rect l="l" t="t" r="r" b="b"/>
                <a:pathLst>
                  <a:path w="21441" h="209807">
                    <a:moveTo>
                      <a:pt x="0" y="0"/>
                    </a:moveTo>
                    <a:lnTo>
                      <a:pt x="21442" y="0"/>
                    </a:lnTo>
                    <a:lnTo>
                      <a:pt x="21442" y="209807"/>
                    </a:lnTo>
                    <a:lnTo>
                      <a:pt x="0" y="209807"/>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24" name="Freeform: Shape 623">
                <a:extLst>
                  <a:ext uri="{FF2B5EF4-FFF2-40B4-BE49-F238E27FC236}">
                    <a16:creationId xmlns:a16="http://schemas.microsoft.com/office/drawing/2014/main" id="{142B9622-A787-4384-BFD0-0DB3313C5EBD}"/>
                  </a:ext>
                </a:extLst>
              </p:cNvPr>
              <p:cNvSpPr/>
              <p:nvPr/>
            </p:nvSpPr>
            <p:spPr>
              <a:xfrm>
                <a:off x="8286051" y="2581350"/>
                <a:ext cx="36000" cy="190846"/>
              </a:xfrm>
              <a:custGeom>
                <a:avLst/>
                <a:gdLst>
                  <a:gd name="connsiteX0" fmla="*/ 0 w 21441"/>
                  <a:gd name="connsiteY0" fmla="*/ 0 h 190846"/>
                  <a:gd name="connsiteX1" fmla="*/ 21442 w 21441"/>
                  <a:gd name="connsiteY1" fmla="*/ 0 h 190846"/>
                  <a:gd name="connsiteX2" fmla="*/ 21442 w 21441"/>
                  <a:gd name="connsiteY2" fmla="*/ 190847 h 190846"/>
                  <a:gd name="connsiteX3" fmla="*/ 0 w 21441"/>
                  <a:gd name="connsiteY3" fmla="*/ 190847 h 190846"/>
                </a:gdLst>
                <a:ahLst/>
                <a:cxnLst>
                  <a:cxn ang="0">
                    <a:pos x="connsiteX0" y="connsiteY0"/>
                  </a:cxn>
                  <a:cxn ang="0">
                    <a:pos x="connsiteX1" y="connsiteY1"/>
                  </a:cxn>
                  <a:cxn ang="0">
                    <a:pos x="connsiteX2" y="connsiteY2"/>
                  </a:cxn>
                  <a:cxn ang="0">
                    <a:pos x="connsiteX3" y="connsiteY3"/>
                  </a:cxn>
                </a:cxnLst>
                <a:rect l="l" t="t" r="r" b="b"/>
                <a:pathLst>
                  <a:path w="21441" h="190846">
                    <a:moveTo>
                      <a:pt x="0" y="0"/>
                    </a:moveTo>
                    <a:lnTo>
                      <a:pt x="21442" y="0"/>
                    </a:lnTo>
                    <a:lnTo>
                      <a:pt x="21442" y="190847"/>
                    </a:lnTo>
                    <a:lnTo>
                      <a:pt x="0" y="190847"/>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26" name="Freeform: Shape 625">
                <a:extLst>
                  <a:ext uri="{FF2B5EF4-FFF2-40B4-BE49-F238E27FC236}">
                    <a16:creationId xmlns:a16="http://schemas.microsoft.com/office/drawing/2014/main" id="{74ED4F32-77B7-4C20-9EFF-2DECB5358EFB}"/>
                  </a:ext>
                </a:extLst>
              </p:cNvPr>
              <p:cNvSpPr/>
              <p:nvPr/>
            </p:nvSpPr>
            <p:spPr>
              <a:xfrm>
                <a:off x="8234131" y="2581350"/>
                <a:ext cx="36000" cy="173658"/>
              </a:xfrm>
              <a:custGeom>
                <a:avLst/>
                <a:gdLst>
                  <a:gd name="connsiteX0" fmla="*/ 0 w 21441"/>
                  <a:gd name="connsiteY0" fmla="*/ 0 h 173658"/>
                  <a:gd name="connsiteX1" fmla="*/ 21442 w 21441"/>
                  <a:gd name="connsiteY1" fmla="*/ 0 h 173658"/>
                  <a:gd name="connsiteX2" fmla="*/ 21442 w 21441"/>
                  <a:gd name="connsiteY2" fmla="*/ 173658 h 173658"/>
                  <a:gd name="connsiteX3" fmla="*/ 0 w 21441"/>
                  <a:gd name="connsiteY3" fmla="*/ 173658 h 173658"/>
                </a:gdLst>
                <a:ahLst/>
                <a:cxnLst>
                  <a:cxn ang="0">
                    <a:pos x="connsiteX0" y="connsiteY0"/>
                  </a:cxn>
                  <a:cxn ang="0">
                    <a:pos x="connsiteX1" y="connsiteY1"/>
                  </a:cxn>
                  <a:cxn ang="0">
                    <a:pos x="connsiteX2" y="connsiteY2"/>
                  </a:cxn>
                  <a:cxn ang="0">
                    <a:pos x="connsiteX3" y="connsiteY3"/>
                  </a:cxn>
                </a:cxnLst>
                <a:rect l="l" t="t" r="r" b="b"/>
                <a:pathLst>
                  <a:path w="21441" h="173658">
                    <a:moveTo>
                      <a:pt x="0" y="0"/>
                    </a:moveTo>
                    <a:lnTo>
                      <a:pt x="21442" y="0"/>
                    </a:lnTo>
                    <a:lnTo>
                      <a:pt x="21442" y="173658"/>
                    </a:lnTo>
                    <a:lnTo>
                      <a:pt x="0" y="173658"/>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44" name="Freeform: Shape 643">
                <a:extLst>
                  <a:ext uri="{FF2B5EF4-FFF2-40B4-BE49-F238E27FC236}">
                    <a16:creationId xmlns:a16="http://schemas.microsoft.com/office/drawing/2014/main" id="{C88CA7F3-D209-4ADC-B2EB-D620D6BB8C22}"/>
                  </a:ext>
                </a:extLst>
              </p:cNvPr>
              <p:cNvSpPr/>
              <p:nvPr/>
            </p:nvSpPr>
            <p:spPr>
              <a:xfrm>
                <a:off x="8182033" y="2581350"/>
                <a:ext cx="36000" cy="154343"/>
              </a:xfrm>
              <a:custGeom>
                <a:avLst/>
                <a:gdLst>
                  <a:gd name="connsiteX0" fmla="*/ 0 w 21441"/>
                  <a:gd name="connsiteY0" fmla="*/ 0 h 154343"/>
                  <a:gd name="connsiteX1" fmla="*/ 21442 w 21441"/>
                  <a:gd name="connsiteY1" fmla="*/ 0 h 154343"/>
                  <a:gd name="connsiteX2" fmla="*/ 21442 w 21441"/>
                  <a:gd name="connsiteY2" fmla="*/ 154343 h 154343"/>
                  <a:gd name="connsiteX3" fmla="*/ 0 w 21441"/>
                  <a:gd name="connsiteY3" fmla="*/ 154343 h 154343"/>
                </a:gdLst>
                <a:ahLst/>
                <a:cxnLst>
                  <a:cxn ang="0">
                    <a:pos x="connsiteX0" y="connsiteY0"/>
                  </a:cxn>
                  <a:cxn ang="0">
                    <a:pos x="connsiteX1" y="connsiteY1"/>
                  </a:cxn>
                  <a:cxn ang="0">
                    <a:pos x="connsiteX2" y="connsiteY2"/>
                  </a:cxn>
                  <a:cxn ang="0">
                    <a:pos x="connsiteX3" y="connsiteY3"/>
                  </a:cxn>
                </a:cxnLst>
                <a:rect l="l" t="t" r="r" b="b"/>
                <a:pathLst>
                  <a:path w="21441" h="154343">
                    <a:moveTo>
                      <a:pt x="0" y="0"/>
                    </a:moveTo>
                    <a:lnTo>
                      <a:pt x="21442" y="0"/>
                    </a:lnTo>
                    <a:lnTo>
                      <a:pt x="21442" y="154343"/>
                    </a:lnTo>
                    <a:lnTo>
                      <a:pt x="0" y="154343"/>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45" name="Freeform: Shape 644">
                <a:extLst>
                  <a:ext uri="{FF2B5EF4-FFF2-40B4-BE49-F238E27FC236}">
                    <a16:creationId xmlns:a16="http://schemas.microsoft.com/office/drawing/2014/main" id="{66635011-56D7-471B-B21D-F9982C8ADA3E}"/>
                  </a:ext>
                </a:extLst>
              </p:cNvPr>
              <p:cNvSpPr/>
              <p:nvPr/>
            </p:nvSpPr>
            <p:spPr>
              <a:xfrm>
                <a:off x="8130112" y="2581350"/>
                <a:ext cx="36000" cy="132015"/>
              </a:xfrm>
              <a:custGeom>
                <a:avLst/>
                <a:gdLst>
                  <a:gd name="connsiteX0" fmla="*/ 0 w 21441"/>
                  <a:gd name="connsiteY0" fmla="*/ 0 h 132015"/>
                  <a:gd name="connsiteX1" fmla="*/ 21442 w 21441"/>
                  <a:gd name="connsiteY1" fmla="*/ 0 h 132015"/>
                  <a:gd name="connsiteX2" fmla="*/ 21442 w 21441"/>
                  <a:gd name="connsiteY2" fmla="*/ 132016 h 132015"/>
                  <a:gd name="connsiteX3" fmla="*/ 0 w 21441"/>
                  <a:gd name="connsiteY3" fmla="*/ 132016 h 132015"/>
                </a:gdLst>
                <a:ahLst/>
                <a:cxnLst>
                  <a:cxn ang="0">
                    <a:pos x="connsiteX0" y="connsiteY0"/>
                  </a:cxn>
                  <a:cxn ang="0">
                    <a:pos x="connsiteX1" y="connsiteY1"/>
                  </a:cxn>
                  <a:cxn ang="0">
                    <a:pos x="connsiteX2" y="connsiteY2"/>
                  </a:cxn>
                  <a:cxn ang="0">
                    <a:pos x="connsiteX3" y="connsiteY3"/>
                  </a:cxn>
                </a:cxnLst>
                <a:rect l="l" t="t" r="r" b="b"/>
                <a:pathLst>
                  <a:path w="21441" h="132015">
                    <a:moveTo>
                      <a:pt x="0" y="0"/>
                    </a:moveTo>
                    <a:lnTo>
                      <a:pt x="21442" y="0"/>
                    </a:lnTo>
                    <a:lnTo>
                      <a:pt x="21442" y="132016"/>
                    </a:lnTo>
                    <a:lnTo>
                      <a:pt x="0" y="132016"/>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50" name="Freeform: Shape 649">
                <a:extLst>
                  <a:ext uri="{FF2B5EF4-FFF2-40B4-BE49-F238E27FC236}">
                    <a16:creationId xmlns:a16="http://schemas.microsoft.com/office/drawing/2014/main" id="{537F8D59-7C4F-4A5E-A71E-552A3795344A}"/>
                  </a:ext>
                </a:extLst>
              </p:cNvPr>
              <p:cNvSpPr/>
              <p:nvPr/>
            </p:nvSpPr>
            <p:spPr>
              <a:xfrm>
                <a:off x="8078015" y="2581350"/>
                <a:ext cx="36000" cy="111460"/>
              </a:xfrm>
              <a:custGeom>
                <a:avLst/>
                <a:gdLst>
                  <a:gd name="connsiteX0" fmla="*/ 0 w 21441"/>
                  <a:gd name="connsiteY0" fmla="*/ 0 h 111460"/>
                  <a:gd name="connsiteX1" fmla="*/ 21442 w 21441"/>
                  <a:gd name="connsiteY1" fmla="*/ 0 h 111460"/>
                  <a:gd name="connsiteX2" fmla="*/ 21442 w 21441"/>
                  <a:gd name="connsiteY2" fmla="*/ 111460 h 111460"/>
                  <a:gd name="connsiteX3" fmla="*/ 0 w 21441"/>
                  <a:gd name="connsiteY3" fmla="*/ 111460 h 111460"/>
                </a:gdLst>
                <a:ahLst/>
                <a:cxnLst>
                  <a:cxn ang="0">
                    <a:pos x="connsiteX0" y="connsiteY0"/>
                  </a:cxn>
                  <a:cxn ang="0">
                    <a:pos x="connsiteX1" y="connsiteY1"/>
                  </a:cxn>
                  <a:cxn ang="0">
                    <a:pos x="connsiteX2" y="connsiteY2"/>
                  </a:cxn>
                  <a:cxn ang="0">
                    <a:pos x="connsiteX3" y="connsiteY3"/>
                  </a:cxn>
                </a:cxnLst>
                <a:rect l="l" t="t" r="r" b="b"/>
                <a:pathLst>
                  <a:path w="21441" h="111460">
                    <a:moveTo>
                      <a:pt x="0" y="0"/>
                    </a:moveTo>
                    <a:lnTo>
                      <a:pt x="21442" y="0"/>
                    </a:lnTo>
                    <a:lnTo>
                      <a:pt x="21442" y="111460"/>
                    </a:lnTo>
                    <a:lnTo>
                      <a:pt x="0" y="111460"/>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52" name="Freeform: Shape 651">
                <a:extLst>
                  <a:ext uri="{FF2B5EF4-FFF2-40B4-BE49-F238E27FC236}">
                    <a16:creationId xmlns:a16="http://schemas.microsoft.com/office/drawing/2014/main" id="{F0013834-DA71-411D-8E3E-EEC8DFDEE09F}"/>
                  </a:ext>
                </a:extLst>
              </p:cNvPr>
              <p:cNvSpPr/>
              <p:nvPr/>
            </p:nvSpPr>
            <p:spPr>
              <a:xfrm>
                <a:off x="8026094" y="2581350"/>
                <a:ext cx="36000" cy="91613"/>
              </a:xfrm>
              <a:custGeom>
                <a:avLst/>
                <a:gdLst>
                  <a:gd name="connsiteX0" fmla="*/ 0 w 21441"/>
                  <a:gd name="connsiteY0" fmla="*/ 0 h 91613"/>
                  <a:gd name="connsiteX1" fmla="*/ 21442 w 21441"/>
                  <a:gd name="connsiteY1" fmla="*/ 0 h 91613"/>
                  <a:gd name="connsiteX2" fmla="*/ 21442 w 21441"/>
                  <a:gd name="connsiteY2" fmla="*/ 91613 h 91613"/>
                  <a:gd name="connsiteX3" fmla="*/ 0 w 21441"/>
                  <a:gd name="connsiteY3" fmla="*/ 91613 h 91613"/>
                </a:gdLst>
                <a:ahLst/>
                <a:cxnLst>
                  <a:cxn ang="0">
                    <a:pos x="connsiteX0" y="connsiteY0"/>
                  </a:cxn>
                  <a:cxn ang="0">
                    <a:pos x="connsiteX1" y="connsiteY1"/>
                  </a:cxn>
                  <a:cxn ang="0">
                    <a:pos x="connsiteX2" y="connsiteY2"/>
                  </a:cxn>
                  <a:cxn ang="0">
                    <a:pos x="connsiteX3" y="connsiteY3"/>
                  </a:cxn>
                </a:cxnLst>
                <a:rect l="l" t="t" r="r" b="b"/>
                <a:pathLst>
                  <a:path w="21441" h="91613">
                    <a:moveTo>
                      <a:pt x="0" y="0"/>
                    </a:moveTo>
                    <a:lnTo>
                      <a:pt x="21442" y="0"/>
                    </a:lnTo>
                    <a:lnTo>
                      <a:pt x="21442" y="91613"/>
                    </a:lnTo>
                    <a:lnTo>
                      <a:pt x="0" y="91613"/>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65" name="Freeform: Shape 664">
                <a:extLst>
                  <a:ext uri="{FF2B5EF4-FFF2-40B4-BE49-F238E27FC236}">
                    <a16:creationId xmlns:a16="http://schemas.microsoft.com/office/drawing/2014/main" id="{86229CDD-B1FC-41FA-A5BC-A5E59EEA9343}"/>
                  </a:ext>
                </a:extLst>
              </p:cNvPr>
              <p:cNvSpPr/>
              <p:nvPr/>
            </p:nvSpPr>
            <p:spPr>
              <a:xfrm>
                <a:off x="7974173" y="2581350"/>
                <a:ext cx="36000" cy="87360"/>
              </a:xfrm>
              <a:custGeom>
                <a:avLst/>
                <a:gdLst>
                  <a:gd name="connsiteX0" fmla="*/ 0 w 21441"/>
                  <a:gd name="connsiteY0" fmla="*/ 0 h 87360"/>
                  <a:gd name="connsiteX1" fmla="*/ 21442 w 21441"/>
                  <a:gd name="connsiteY1" fmla="*/ 0 h 87360"/>
                  <a:gd name="connsiteX2" fmla="*/ 21442 w 21441"/>
                  <a:gd name="connsiteY2" fmla="*/ 87361 h 87360"/>
                  <a:gd name="connsiteX3" fmla="*/ 0 w 21441"/>
                  <a:gd name="connsiteY3" fmla="*/ 87361 h 87360"/>
                </a:gdLst>
                <a:ahLst/>
                <a:cxnLst>
                  <a:cxn ang="0">
                    <a:pos x="connsiteX0" y="connsiteY0"/>
                  </a:cxn>
                  <a:cxn ang="0">
                    <a:pos x="connsiteX1" y="connsiteY1"/>
                  </a:cxn>
                  <a:cxn ang="0">
                    <a:pos x="connsiteX2" y="connsiteY2"/>
                  </a:cxn>
                  <a:cxn ang="0">
                    <a:pos x="connsiteX3" y="connsiteY3"/>
                  </a:cxn>
                </a:cxnLst>
                <a:rect l="l" t="t" r="r" b="b"/>
                <a:pathLst>
                  <a:path w="21441" h="87360">
                    <a:moveTo>
                      <a:pt x="0" y="0"/>
                    </a:moveTo>
                    <a:lnTo>
                      <a:pt x="21442" y="0"/>
                    </a:lnTo>
                    <a:lnTo>
                      <a:pt x="21442" y="87361"/>
                    </a:lnTo>
                    <a:lnTo>
                      <a:pt x="0" y="87361"/>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66" name="Freeform: Shape 665">
                <a:extLst>
                  <a:ext uri="{FF2B5EF4-FFF2-40B4-BE49-F238E27FC236}">
                    <a16:creationId xmlns:a16="http://schemas.microsoft.com/office/drawing/2014/main" id="{00138A15-B571-4849-BAAD-0DB8EC513909}"/>
                  </a:ext>
                </a:extLst>
              </p:cNvPr>
              <p:cNvSpPr/>
              <p:nvPr/>
            </p:nvSpPr>
            <p:spPr>
              <a:xfrm>
                <a:off x="7922076" y="2581350"/>
                <a:ext cx="36000" cy="66805"/>
              </a:xfrm>
              <a:custGeom>
                <a:avLst/>
                <a:gdLst>
                  <a:gd name="connsiteX0" fmla="*/ 0 w 21441"/>
                  <a:gd name="connsiteY0" fmla="*/ 0 h 66805"/>
                  <a:gd name="connsiteX1" fmla="*/ 21442 w 21441"/>
                  <a:gd name="connsiteY1" fmla="*/ 0 h 66805"/>
                  <a:gd name="connsiteX2" fmla="*/ 21442 w 21441"/>
                  <a:gd name="connsiteY2" fmla="*/ 66805 h 66805"/>
                  <a:gd name="connsiteX3" fmla="*/ 0 w 21441"/>
                  <a:gd name="connsiteY3" fmla="*/ 66805 h 66805"/>
                </a:gdLst>
                <a:ahLst/>
                <a:cxnLst>
                  <a:cxn ang="0">
                    <a:pos x="connsiteX0" y="connsiteY0"/>
                  </a:cxn>
                  <a:cxn ang="0">
                    <a:pos x="connsiteX1" y="connsiteY1"/>
                  </a:cxn>
                  <a:cxn ang="0">
                    <a:pos x="connsiteX2" y="connsiteY2"/>
                  </a:cxn>
                  <a:cxn ang="0">
                    <a:pos x="connsiteX3" y="connsiteY3"/>
                  </a:cxn>
                </a:cxnLst>
                <a:rect l="l" t="t" r="r" b="b"/>
                <a:pathLst>
                  <a:path w="21441" h="66805">
                    <a:moveTo>
                      <a:pt x="0" y="0"/>
                    </a:moveTo>
                    <a:lnTo>
                      <a:pt x="21442" y="0"/>
                    </a:lnTo>
                    <a:lnTo>
                      <a:pt x="21442" y="66805"/>
                    </a:lnTo>
                    <a:lnTo>
                      <a:pt x="0" y="66805"/>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67" name="Freeform: Shape 666">
                <a:extLst>
                  <a:ext uri="{FF2B5EF4-FFF2-40B4-BE49-F238E27FC236}">
                    <a16:creationId xmlns:a16="http://schemas.microsoft.com/office/drawing/2014/main" id="{129B9C95-555F-4FA9-91A1-9B5D20CA5D4E}"/>
                  </a:ext>
                </a:extLst>
              </p:cNvPr>
              <p:cNvSpPr/>
              <p:nvPr/>
            </p:nvSpPr>
            <p:spPr>
              <a:xfrm>
                <a:off x="7870155" y="2581350"/>
                <a:ext cx="36000" cy="44477"/>
              </a:xfrm>
              <a:custGeom>
                <a:avLst/>
                <a:gdLst>
                  <a:gd name="connsiteX0" fmla="*/ 0 w 21441"/>
                  <a:gd name="connsiteY0" fmla="*/ 0 h 44477"/>
                  <a:gd name="connsiteX1" fmla="*/ 21442 w 21441"/>
                  <a:gd name="connsiteY1" fmla="*/ 0 h 44477"/>
                  <a:gd name="connsiteX2" fmla="*/ 21442 w 21441"/>
                  <a:gd name="connsiteY2" fmla="*/ 44478 h 44477"/>
                  <a:gd name="connsiteX3" fmla="*/ 0 w 21441"/>
                  <a:gd name="connsiteY3" fmla="*/ 44478 h 44477"/>
                </a:gdLst>
                <a:ahLst/>
                <a:cxnLst>
                  <a:cxn ang="0">
                    <a:pos x="connsiteX0" y="connsiteY0"/>
                  </a:cxn>
                  <a:cxn ang="0">
                    <a:pos x="connsiteX1" y="connsiteY1"/>
                  </a:cxn>
                  <a:cxn ang="0">
                    <a:pos x="connsiteX2" y="connsiteY2"/>
                  </a:cxn>
                  <a:cxn ang="0">
                    <a:pos x="connsiteX3" y="connsiteY3"/>
                  </a:cxn>
                </a:cxnLst>
                <a:rect l="l" t="t" r="r" b="b"/>
                <a:pathLst>
                  <a:path w="21441" h="44477">
                    <a:moveTo>
                      <a:pt x="0" y="0"/>
                    </a:moveTo>
                    <a:lnTo>
                      <a:pt x="21442" y="0"/>
                    </a:lnTo>
                    <a:lnTo>
                      <a:pt x="21442" y="44478"/>
                    </a:lnTo>
                    <a:lnTo>
                      <a:pt x="0" y="44478"/>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68" name="Freeform: Shape 667">
                <a:extLst>
                  <a:ext uri="{FF2B5EF4-FFF2-40B4-BE49-F238E27FC236}">
                    <a16:creationId xmlns:a16="http://schemas.microsoft.com/office/drawing/2014/main" id="{AC61FED7-415B-4A88-99EB-5FDD91C08882}"/>
                  </a:ext>
                </a:extLst>
              </p:cNvPr>
              <p:cNvSpPr/>
              <p:nvPr/>
            </p:nvSpPr>
            <p:spPr>
              <a:xfrm>
                <a:off x="7818057" y="2581350"/>
                <a:ext cx="36000" cy="35440"/>
              </a:xfrm>
              <a:custGeom>
                <a:avLst/>
                <a:gdLst>
                  <a:gd name="connsiteX0" fmla="*/ 0 w 21441"/>
                  <a:gd name="connsiteY0" fmla="*/ 0 h 35440"/>
                  <a:gd name="connsiteX1" fmla="*/ 21442 w 21441"/>
                  <a:gd name="connsiteY1" fmla="*/ 0 h 35440"/>
                  <a:gd name="connsiteX2" fmla="*/ 21442 w 21441"/>
                  <a:gd name="connsiteY2" fmla="*/ 35440 h 35440"/>
                  <a:gd name="connsiteX3" fmla="*/ 0 w 21441"/>
                  <a:gd name="connsiteY3" fmla="*/ 35440 h 35440"/>
                </a:gdLst>
                <a:ahLst/>
                <a:cxnLst>
                  <a:cxn ang="0">
                    <a:pos x="connsiteX0" y="connsiteY0"/>
                  </a:cxn>
                  <a:cxn ang="0">
                    <a:pos x="connsiteX1" y="connsiteY1"/>
                  </a:cxn>
                  <a:cxn ang="0">
                    <a:pos x="connsiteX2" y="connsiteY2"/>
                  </a:cxn>
                  <a:cxn ang="0">
                    <a:pos x="connsiteX3" y="connsiteY3"/>
                  </a:cxn>
                </a:cxnLst>
                <a:rect l="l" t="t" r="r" b="b"/>
                <a:pathLst>
                  <a:path w="21441" h="35440">
                    <a:moveTo>
                      <a:pt x="0" y="0"/>
                    </a:moveTo>
                    <a:lnTo>
                      <a:pt x="21442" y="0"/>
                    </a:lnTo>
                    <a:lnTo>
                      <a:pt x="21442" y="35440"/>
                    </a:lnTo>
                    <a:lnTo>
                      <a:pt x="0" y="35440"/>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69" name="Freeform: Shape 668">
                <a:extLst>
                  <a:ext uri="{FF2B5EF4-FFF2-40B4-BE49-F238E27FC236}">
                    <a16:creationId xmlns:a16="http://schemas.microsoft.com/office/drawing/2014/main" id="{86649472-2AC2-4964-B400-5A034BF1892D}"/>
                  </a:ext>
                </a:extLst>
              </p:cNvPr>
              <p:cNvSpPr/>
              <p:nvPr/>
            </p:nvSpPr>
            <p:spPr>
              <a:xfrm>
                <a:off x="7766137" y="2581350"/>
                <a:ext cx="36000" cy="34908"/>
              </a:xfrm>
              <a:custGeom>
                <a:avLst/>
                <a:gdLst>
                  <a:gd name="connsiteX0" fmla="*/ 0 w 21441"/>
                  <a:gd name="connsiteY0" fmla="*/ 0 h 34908"/>
                  <a:gd name="connsiteX1" fmla="*/ 21442 w 21441"/>
                  <a:gd name="connsiteY1" fmla="*/ 0 h 34908"/>
                  <a:gd name="connsiteX2" fmla="*/ 21442 w 21441"/>
                  <a:gd name="connsiteY2" fmla="*/ 34909 h 34908"/>
                  <a:gd name="connsiteX3" fmla="*/ 0 w 21441"/>
                  <a:gd name="connsiteY3" fmla="*/ 34909 h 34908"/>
                </a:gdLst>
                <a:ahLst/>
                <a:cxnLst>
                  <a:cxn ang="0">
                    <a:pos x="connsiteX0" y="connsiteY0"/>
                  </a:cxn>
                  <a:cxn ang="0">
                    <a:pos x="connsiteX1" y="connsiteY1"/>
                  </a:cxn>
                  <a:cxn ang="0">
                    <a:pos x="connsiteX2" y="connsiteY2"/>
                  </a:cxn>
                  <a:cxn ang="0">
                    <a:pos x="connsiteX3" y="connsiteY3"/>
                  </a:cxn>
                </a:cxnLst>
                <a:rect l="l" t="t" r="r" b="b"/>
                <a:pathLst>
                  <a:path w="21441" h="34908">
                    <a:moveTo>
                      <a:pt x="0" y="0"/>
                    </a:moveTo>
                    <a:lnTo>
                      <a:pt x="21442" y="0"/>
                    </a:lnTo>
                    <a:lnTo>
                      <a:pt x="21442" y="34909"/>
                    </a:lnTo>
                    <a:lnTo>
                      <a:pt x="0" y="34909"/>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70" name="Freeform: Shape 669">
                <a:extLst>
                  <a:ext uri="{FF2B5EF4-FFF2-40B4-BE49-F238E27FC236}">
                    <a16:creationId xmlns:a16="http://schemas.microsoft.com/office/drawing/2014/main" id="{A047DADD-0121-40FF-B127-2293E686A9DC}"/>
                  </a:ext>
                </a:extLst>
              </p:cNvPr>
              <p:cNvSpPr/>
              <p:nvPr/>
            </p:nvSpPr>
            <p:spPr>
              <a:xfrm>
                <a:off x="7714039" y="2581350"/>
                <a:ext cx="36000" cy="32959"/>
              </a:xfrm>
              <a:custGeom>
                <a:avLst/>
                <a:gdLst>
                  <a:gd name="connsiteX0" fmla="*/ 0 w 21441"/>
                  <a:gd name="connsiteY0" fmla="*/ 0 h 32959"/>
                  <a:gd name="connsiteX1" fmla="*/ 21442 w 21441"/>
                  <a:gd name="connsiteY1" fmla="*/ 0 h 32959"/>
                  <a:gd name="connsiteX2" fmla="*/ 21442 w 21441"/>
                  <a:gd name="connsiteY2" fmla="*/ 32960 h 32959"/>
                  <a:gd name="connsiteX3" fmla="*/ 0 w 21441"/>
                  <a:gd name="connsiteY3" fmla="*/ 32960 h 32959"/>
                </a:gdLst>
                <a:ahLst/>
                <a:cxnLst>
                  <a:cxn ang="0">
                    <a:pos x="connsiteX0" y="connsiteY0"/>
                  </a:cxn>
                  <a:cxn ang="0">
                    <a:pos x="connsiteX1" y="connsiteY1"/>
                  </a:cxn>
                  <a:cxn ang="0">
                    <a:pos x="connsiteX2" y="connsiteY2"/>
                  </a:cxn>
                  <a:cxn ang="0">
                    <a:pos x="connsiteX3" y="connsiteY3"/>
                  </a:cxn>
                </a:cxnLst>
                <a:rect l="l" t="t" r="r" b="b"/>
                <a:pathLst>
                  <a:path w="21441" h="32959">
                    <a:moveTo>
                      <a:pt x="0" y="0"/>
                    </a:moveTo>
                    <a:lnTo>
                      <a:pt x="21442" y="0"/>
                    </a:lnTo>
                    <a:lnTo>
                      <a:pt x="21442" y="32960"/>
                    </a:lnTo>
                    <a:lnTo>
                      <a:pt x="0" y="32960"/>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71" name="Freeform: Shape 670">
                <a:extLst>
                  <a:ext uri="{FF2B5EF4-FFF2-40B4-BE49-F238E27FC236}">
                    <a16:creationId xmlns:a16="http://schemas.microsoft.com/office/drawing/2014/main" id="{88C47ADB-E00A-43FB-8F6A-1FDBDD52A698}"/>
                  </a:ext>
                </a:extLst>
              </p:cNvPr>
              <p:cNvSpPr/>
              <p:nvPr/>
            </p:nvSpPr>
            <p:spPr>
              <a:xfrm>
                <a:off x="7662118" y="2581350"/>
                <a:ext cx="36000" cy="18606"/>
              </a:xfrm>
              <a:custGeom>
                <a:avLst/>
                <a:gdLst>
                  <a:gd name="connsiteX0" fmla="*/ 0 w 21441"/>
                  <a:gd name="connsiteY0" fmla="*/ 0 h 18606"/>
                  <a:gd name="connsiteX1" fmla="*/ 21442 w 21441"/>
                  <a:gd name="connsiteY1" fmla="*/ 0 h 18606"/>
                  <a:gd name="connsiteX2" fmla="*/ 21442 w 21441"/>
                  <a:gd name="connsiteY2" fmla="*/ 18606 h 18606"/>
                  <a:gd name="connsiteX3" fmla="*/ 0 w 21441"/>
                  <a:gd name="connsiteY3" fmla="*/ 18606 h 18606"/>
                </a:gdLst>
                <a:ahLst/>
                <a:cxnLst>
                  <a:cxn ang="0">
                    <a:pos x="connsiteX0" y="connsiteY0"/>
                  </a:cxn>
                  <a:cxn ang="0">
                    <a:pos x="connsiteX1" y="connsiteY1"/>
                  </a:cxn>
                  <a:cxn ang="0">
                    <a:pos x="connsiteX2" y="connsiteY2"/>
                  </a:cxn>
                  <a:cxn ang="0">
                    <a:pos x="connsiteX3" y="connsiteY3"/>
                  </a:cxn>
                </a:cxnLst>
                <a:rect l="l" t="t" r="r" b="b"/>
                <a:pathLst>
                  <a:path w="21441" h="18606">
                    <a:moveTo>
                      <a:pt x="0" y="0"/>
                    </a:moveTo>
                    <a:lnTo>
                      <a:pt x="21442" y="0"/>
                    </a:lnTo>
                    <a:lnTo>
                      <a:pt x="21442" y="18606"/>
                    </a:lnTo>
                    <a:lnTo>
                      <a:pt x="0" y="18606"/>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72" name="Freeform: Shape 671">
                <a:extLst>
                  <a:ext uri="{FF2B5EF4-FFF2-40B4-BE49-F238E27FC236}">
                    <a16:creationId xmlns:a16="http://schemas.microsoft.com/office/drawing/2014/main" id="{257CA312-4535-4FCD-8282-4E29B5474E10}"/>
                  </a:ext>
                </a:extLst>
              </p:cNvPr>
              <p:cNvSpPr/>
              <p:nvPr/>
            </p:nvSpPr>
            <p:spPr>
              <a:xfrm>
                <a:off x="7610020" y="2581350"/>
                <a:ext cx="36000" cy="13644"/>
              </a:xfrm>
              <a:custGeom>
                <a:avLst/>
                <a:gdLst>
                  <a:gd name="connsiteX0" fmla="*/ 0 w 21441"/>
                  <a:gd name="connsiteY0" fmla="*/ 0 h 13644"/>
                  <a:gd name="connsiteX1" fmla="*/ 21442 w 21441"/>
                  <a:gd name="connsiteY1" fmla="*/ 0 h 13644"/>
                  <a:gd name="connsiteX2" fmla="*/ 21442 w 21441"/>
                  <a:gd name="connsiteY2" fmla="*/ 13645 h 13644"/>
                  <a:gd name="connsiteX3" fmla="*/ 0 w 21441"/>
                  <a:gd name="connsiteY3" fmla="*/ 13645 h 13644"/>
                </a:gdLst>
                <a:ahLst/>
                <a:cxnLst>
                  <a:cxn ang="0">
                    <a:pos x="connsiteX0" y="connsiteY0"/>
                  </a:cxn>
                  <a:cxn ang="0">
                    <a:pos x="connsiteX1" y="connsiteY1"/>
                  </a:cxn>
                  <a:cxn ang="0">
                    <a:pos x="connsiteX2" y="connsiteY2"/>
                  </a:cxn>
                  <a:cxn ang="0">
                    <a:pos x="connsiteX3" y="connsiteY3"/>
                  </a:cxn>
                </a:cxnLst>
                <a:rect l="l" t="t" r="r" b="b"/>
                <a:pathLst>
                  <a:path w="21441" h="13644">
                    <a:moveTo>
                      <a:pt x="0" y="0"/>
                    </a:moveTo>
                    <a:lnTo>
                      <a:pt x="21442" y="0"/>
                    </a:lnTo>
                    <a:lnTo>
                      <a:pt x="21442" y="13645"/>
                    </a:lnTo>
                    <a:lnTo>
                      <a:pt x="0" y="13645"/>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73" name="Freeform: Shape 672">
                <a:extLst>
                  <a:ext uri="{FF2B5EF4-FFF2-40B4-BE49-F238E27FC236}">
                    <a16:creationId xmlns:a16="http://schemas.microsoft.com/office/drawing/2014/main" id="{D3315469-941B-4A99-9B1C-774B12B3A14D}"/>
                  </a:ext>
                </a:extLst>
              </p:cNvPr>
              <p:cNvSpPr/>
              <p:nvPr/>
            </p:nvSpPr>
            <p:spPr>
              <a:xfrm>
                <a:off x="7558100" y="2581350"/>
                <a:ext cx="36000" cy="13112"/>
              </a:xfrm>
              <a:custGeom>
                <a:avLst/>
                <a:gdLst>
                  <a:gd name="connsiteX0" fmla="*/ 0 w 21441"/>
                  <a:gd name="connsiteY0" fmla="*/ 0 h 13112"/>
                  <a:gd name="connsiteX1" fmla="*/ 21442 w 21441"/>
                  <a:gd name="connsiteY1" fmla="*/ 0 h 13112"/>
                  <a:gd name="connsiteX2" fmla="*/ 21442 w 21441"/>
                  <a:gd name="connsiteY2" fmla="*/ 13113 h 13112"/>
                  <a:gd name="connsiteX3" fmla="*/ 0 w 21441"/>
                  <a:gd name="connsiteY3" fmla="*/ 13113 h 13112"/>
                </a:gdLst>
                <a:ahLst/>
                <a:cxnLst>
                  <a:cxn ang="0">
                    <a:pos x="connsiteX0" y="connsiteY0"/>
                  </a:cxn>
                  <a:cxn ang="0">
                    <a:pos x="connsiteX1" y="connsiteY1"/>
                  </a:cxn>
                  <a:cxn ang="0">
                    <a:pos x="connsiteX2" y="connsiteY2"/>
                  </a:cxn>
                  <a:cxn ang="0">
                    <a:pos x="connsiteX3" y="connsiteY3"/>
                  </a:cxn>
                </a:cxnLst>
                <a:rect l="l" t="t" r="r" b="b"/>
                <a:pathLst>
                  <a:path w="21441" h="13112">
                    <a:moveTo>
                      <a:pt x="0" y="0"/>
                    </a:moveTo>
                    <a:lnTo>
                      <a:pt x="21442" y="0"/>
                    </a:lnTo>
                    <a:lnTo>
                      <a:pt x="21442" y="13113"/>
                    </a:lnTo>
                    <a:lnTo>
                      <a:pt x="0" y="13113"/>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74" name="Freeform: Shape 673">
                <a:extLst>
                  <a:ext uri="{FF2B5EF4-FFF2-40B4-BE49-F238E27FC236}">
                    <a16:creationId xmlns:a16="http://schemas.microsoft.com/office/drawing/2014/main" id="{50D9E910-484B-4514-A8C8-A27235CBD6E8}"/>
                  </a:ext>
                </a:extLst>
              </p:cNvPr>
              <p:cNvSpPr/>
              <p:nvPr/>
            </p:nvSpPr>
            <p:spPr>
              <a:xfrm>
                <a:off x="7506179" y="2581350"/>
                <a:ext cx="36000" cy="4075"/>
              </a:xfrm>
              <a:custGeom>
                <a:avLst/>
                <a:gdLst>
                  <a:gd name="connsiteX0" fmla="*/ 0 w 21441"/>
                  <a:gd name="connsiteY0" fmla="*/ 0 h 4075"/>
                  <a:gd name="connsiteX1" fmla="*/ 21442 w 21441"/>
                  <a:gd name="connsiteY1" fmla="*/ 0 h 4075"/>
                  <a:gd name="connsiteX2" fmla="*/ 21442 w 21441"/>
                  <a:gd name="connsiteY2" fmla="*/ 4076 h 4075"/>
                  <a:gd name="connsiteX3" fmla="*/ 0 w 21441"/>
                  <a:gd name="connsiteY3" fmla="*/ 4076 h 4075"/>
                </a:gdLst>
                <a:ahLst/>
                <a:cxnLst>
                  <a:cxn ang="0">
                    <a:pos x="connsiteX0" y="connsiteY0"/>
                  </a:cxn>
                  <a:cxn ang="0">
                    <a:pos x="connsiteX1" y="connsiteY1"/>
                  </a:cxn>
                  <a:cxn ang="0">
                    <a:pos x="connsiteX2" y="connsiteY2"/>
                  </a:cxn>
                  <a:cxn ang="0">
                    <a:pos x="connsiteX3" y="connsiteY3"/>
                  </a:cxn>
                </a:cxnLst>
                <a:rect l="l" t="t" r="r" b="b"/>
                <a:pathLst>
                  <a:path w="21441" h="4075">
                    <a:moveTo>
                      <a:pt x="0" y="0"/>
                    </a:moveTo>
                    <a:lnTo>
                      <a:pt x="21442" y="0"/>
                    </a:lnTo>
                    <a:lnTo>
                      <a:pt x="21442" y="4076"/>
                    </a:lnTo>
                    <a:lnTo>
                      <a:pt x="0" y="4076"/>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75" name="Freeform: Shape 674">
                <a:extLst>
                  <a:ext uri="{FF2B5EF4-FFF2-40B4-BE49-F238E27FC236}">
                    <a16:creationId xmlns:a16="http://schemas.microsoft.com/office/drawing/2014/main" id="{1D016DAE-C7B1-4C90-9E14-7A08B17BAAB9}"/>
                  </a:ext>
                </a:extLst>
              </p:cNvPr>
              <p:cNvSpPr/>
              <p:nvPr/>
            </p:nvSpPr>
            <p:spPr>
              <a:xfrm>
                <a:off x="7454081" y="2570718"/>
                <a:ext cx="36000" cy="10632"/>
              </a:xfrm>
              <a:custGeom>
                <a:avLst/>
                <a:gdLst>
                  <a:gd name="connsiteX0" fmla="*/ 0 w 21441"/>
                  <a:gd name="connsiteY0" fmla="*/ 0 h 10632"/>
                  <a:gd name="connsiteX1" fmla="*/ 21442 w 21441"/>
                  <a:gd name="connsiteY1" fmla="*/ 0 h 10632"/>
                  <a:gd name="connsiteX2" fmla="*/ 21442 w 21441"/>
                  <a:gd name="connsiteY2" fmla="*/ 10632 h 10632"/>
                  <a:gd name="connsiteX3" fmla="*/ 0 w 21441"/>
                  <a:gd name="connsiteY3" fmla="*/ 10632 h 10632"/>
                </a:gdLst>
                <a:ahLst/>
                <a:cxnLst>
                  <a:cxn ang="0">
                    <a:pos x="connsiteX0" y="connsiteY0"/>
                  </a:cxn>
                  <a:cxn ang="0">
                    <a:pos x="connsiteX1" y="connsiteY1"/>
                  </a:cxn>
                  <a:cxn ang="0">
                    <a:pos x="connsiteX2" y="connsiteY2"/>
                  </a:cxn>
                  <a:cxn ang="0">
                    <a:pos x="connsiteX3" y="connsiteY3"/>
                  </a:cxn>
                </a:cxnLst>
                <a:rect l="l" t="t" r="r" b="b"/>
                <a:pathLst>
                  <a:path w="21441" h="10632">
                    <a:moveTo>
                      <a:pt x="0" y="0"/>
                    </a:moveTo>
                    <a:lnTo>
                      <a:pt x="21442" y="0"/>
                    </a:lnTo>
                    <a:lnTo>
                      <a:pt x="21442" y="10632"/>
                    </a:lnTo>
                    <a:lnTo>
                      <a:pt x="0" y="10632"/>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76" name="Freeform: Shape 675">
                <a:extLst>
                  <a:ext uri="{FF2B5EF4-FFF2-40B4-BE49-F238E27FC236}">
                    <a16:creationId xmlns:a16="http://schemas.microsoft.com/office/drawing/2014/main" id="{7A15380E-52BA-4AF1-A002-A94F0260D230}"/>
                  </a:ext>
                </a:extLst>
              </p:cNvPr>
              <p:cNvSpPr/>
              <p:nvPr/>
            </p:nvSpPr>
            <p:spPr>
              <a:xfrm>
                <a:off x="7402161" y="2554239"/>
                <a:ext cx="36000" cy="27111"/>
              </a:xfrm>
              <a:custGeom>
                <a:avLst/>
                <a:gdLst>
                  <a:gd name="connsiteX0" fmla="*/ 0 w 21441"/>
                  <a:gd name="connsiteY0" fmla="*/ 0 h 27111"/>
                  <a:gd name="connsiteX1" fmla="*/ 21442 w 21441"/>
                  <a:gd name="connsiteY1" fmla="*/ 0 h 27111"/>
                  <a:gd name="connsiteX2" fmla="*/ 21442 w 21441"/>
                  <a:gd name="connsiteY2" fmla="*/ 27112 h 27111"/>
                  <a:gd name="connsiteX3" fmla="*/ 0 w 21441"/>
                  <a:gd name="connsiteY3" fmla="*/ 27112 h 27111"/>
                </a:gdLst>
                <a:ahLst/>
                <a:cxnLst>
                  <a:cxn ang="0">
                    <a:pos x="connsiteX0" y="connsiteY0"/>
                  </a:cxn>
                  <a:cxn ang="0">
                    <a:pos x="connsiteX1" y="connsiteY1"/>
                  </a:cxn>
                  <a:cxn ang="0">
                    <a:pos x="connsiteX2" y="connsiteY2"/>
                  </a:cxn>
                  <a:cxn ang="0">
                    <a:pos x="connsiteX3" y="connsiteY3"/>
                  </a:cxn>
                </a:cxnLst>
                <a:rect l="l" t="t" r="r" b="b"/>
                <a:pathLst>
                  <a:path w="21441" h="27111">
                    <a:moveTo>
                      <a:pt x="0" y="0"/>
                    </a:moveTo>
                    <a:lnTo>
                      <a:pt x="21442" y="0"/>
                    </a:lnTo>
                    <a:lnTo>
                      <a:pt x="21442" y="27112"/>
                    </a:lnTo>
                    <a:lnTo>
                      <a:pt x="0" y="27112"/>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77" name="Freeform: Shape 676">
                <a:extLst>
                  <a:ext uri="{FF2B5EF4-FFF2-40B4-BE49-F238E27FC236}">
                    <a16:creationId xmlns:a16="http://schemas.microsoft.com/office/drawing/2014/main" id="{20E633E3-1397-4F79-8412-C4FAE16A9818}"/>
                  </a:ext>
                </a:extLst>
              </p:cNvPr>
              <p:cNvSpPr/>
              <p:nvPr/>
            </p:nvSpPr>
            <p:spPr>
              <a:xfrm>
                <a:off x="7350063" y="2548745"/>
                <a:ext cx="36000" cy="32782"/>
              </a:xfrm>
              <a:custGeom>
                <a:avLst/>
                <a:gdLst>
                  <a:gd name="connsiteX0" fmla="*/ 0 w 21441"/>
                  <a:gd name="connsiteY0" fmla="*/ 0 h 32782"/>
                  <a:gd name="connsiteX1" fmla="*/ 21442 w 21441"/>
                  <a:gd name="connsiteY1" fmla="*/ 0 h 32782"/>
                  <a:gd name="connsiteX2" fmla="*/ 21442 w 21441"/>
                  <a:gd name="connsiteY2" fmla="*/ 32782 h 32782"/>
                  <a:gd name="connsiteX3" fmla="*/ 0 w 21441"/>
                  <a:gd name="connsiteY3" fmla="*/ 32782 h 32782"/>
                </a:gdLst>
                <a:ahLst/>
                <a:cxnLst>
                  <a:cxn ang="0">
                    <a:pos x="connsiteX0" y="connsiteY0"/>
                  </a:cxn>
                  <a:cxn ang="0">
                    <a:pos x="connsiteX1" y="connsiteY1"/>
                  </a:cxn>
                  <a:cxn ang="0">
                    <a:pos x="connsiteX2" y="connsiteY2"/>
                  </a:cxn>
                  <a:cxn ang="0">
                    <a:pos x="connsiteX3" y="connsiteY3"/>
                  </a:cxn>
                </a:cxnLst>
                <a:rect l="l" t="t" r="r" b="b"/>
                <a:pathLst>
                  <a:path w="21441" h="32782">
                    <a:moveTo>
                      <a:pt x="0" y="0"/>
                    </a:moveTo>
                    <a:lnTo>
                      <a:pt x="21442" y="0"/>
                    </a:lnTo>
                    <a:lnTo>
                      <a:pt x="21442" y="32782"/>
                    </a:lnTo>
                    <a:lnTo>
                      <a:pt x="0" y="32782"/>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78" name="Freeform: Shape 677">
                <a:extLst>
                  <a:ext uri="{FF2B5EF4-FFF2-40B4-BE49-F238E27FC236}">
                    <a16:creationId xmlns:a16="http://schemas.microsoft.com/office/drawing/2014/main" id="{17E536E7-85B3-40CA-A9A6-BD764D5D1D67}"/>
                  </a:ext>
                </a:extLst>
              </p:cNvPr>
              <p:cNvSpPr/>
              <p:nvPr/>
            </p:nvSpPr>
            <p:spPr>
              <a:xfrm>
                <a:off x="7298142" y="2546264"/>
                <a:ext cx="36000" cy="35086"/>
              </a:xfrm>
              <a:custGeom>
                <a:avLst/>
                <a:gdLst>
                  <a:gd name="connsiteX0" fmla="*/ 0 w 21441"/>
                  <a:gd name="connsiteY0" fmla="*/ 0 h 35086"/>
                  <a:gd name="connsiteX1" fmla="*/ 21442 w 21441"/>
                  <a:gd name="connsiteY1" fmla="*/ 0 h 35086"/>
                  <a:gd name="connsiteX2" fmla="*/ 21442 w 21441"/>
                  <a:gd name="connsiteY2" fmla="*/ 35086 h 35086"/>
                  <a:gd name="connsiteX3" fmla="*/ 0 w 21441"/>
                  <a:gd name="connsiteY3" fmla="*/ 35086 h 35086"/>
                </a:gdLst>
                <a:ahLst/>
                <a:cxnLst>
                  <a:cxn ang="0">
                    <a:pos x="connsiteX0" y="connsiteY0"/>
                  </a:cxn>
                  <a:cxn ang="0">
                    <a:pos x="connsiteX1" y="connsiteY1"/>
                  </a:cxn>
                  <a:cxn ang="0">
                    <a:pos x="connsiteX2" y="connsiteY2"/>
                  </a:cxn>
                  <a:cxn ang="0">
                    <a:pos x="connsiteX3" y="connsiteY3"/>
                  </a:cxn>
                </a:cxnLst>
                <a:rect l="l" t="t" r="r" b="b"/>
                <a:pathLst>
                  <a:path w="21441" h="35086">
                    <a:moveTo>
                      <a:pt x="0" y="0"/>
                    </a:moveTo>
                    <a:lnTo>
                      <a:pt x="21442" y="0"/>
                    </a:lnTo>
                    <a:lnTo>
                      <a:pt x="21442" y="35086"/>
                    </a:lnTo>
                    <a:lnTo>
                      <a:pt x="0" y="35086"/>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79" name="Freeform: Shape 678">
                <a:extLst>
                  <a:ext uri="{FF2B5EF4-FFF2-40B4-BE49-F238E27FC236}">
                    <a16:creationId xmlns:a16="http://schemas.microsoft.com/office/drawing/2014/main" id="{4DF14CA0-828F-49AF-885A-23A96917F2A0}"/>
                  </a:ext>
                </a:extLst>
              </p:cNvPr>
              <p:cNvSpPr/>
              <p:nvPr/>
            </p:nvSpPr>
            <p:spPr>
              <a:xfrm>
                <a:off x="7246045" y="2545733"/>
                <a:ext cx="36000" cy="35794"/>
              </a:xfrm>
              <a:custGeom>
                <a:avLst/>
                <a:gdLst>
                  <a:gd name="connsiteX0" fmla="*/ 0 w 21441"/>
                  <a:gd name="connsiteY0" fmla="*/ 0 h 35794"/>
                  <a:gd name="connsiteX1" fmla="*/ 21442 w 21441"/>
                  <a:gd name="connsiteY1" fmla="*/ 0 h 35794"/>
                  <a:gd name="connsiteX2" fmla="*/ 21442 w 21441"/>
                  <a:gd name="connsiteY2" fmla="*/ 35795 h 35794"/>
                  <a:gd name="connsiteX3" fmla="*/ 0 w 21441"/>
                  <a:gd name="connsiteY3" fmla="*/ 35795 h 35794"/>
                </a:gdLst>
                <a:ahLst/>
                <a:cxnLst>
                  <a:cxn ang="0">
                    <a:pos x="connsiteX0" y="connsiteY0"/>
                  </a:cxn>
                  <a:cxn ang="0">
                    <a:pos x="connsiteX1" y="connsiteY1"/>
                  </a:cxn>
                  <a:cxn ang="0">
                    <a:pos x="connsiteX2" y="connsiteY2"/>
                  </a:cxn>
                  <a:cxn ang="0">
                    <a:pos x="connsiteX3" y="connsiteY3"/>
                  </a:cxn>
                </a:cxnLst>
                <a:rect l="l" t="t" r="r" b="b"/>
                <a:pathLst>
                  <a:path w="21441" h="35794">
                    <a:moveTo>
                      <a:pt x="0" y="0"/>
                    </a:moveTo>
                    <a:lnTo>
                      <a:pt x="21442" y="0"/>
                    </a:lnTo>
                    <a:lnTo>
                      <a:pt x="21442" y="35795"/>
                    </a:lnTo>
                    <a:lnTo>
                      <a:pt x="0" y="35795"/>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80" name="Freeform: Shape 679">
                <a:extLst>
                  <a:ext uri="{FF2B5EF4-FFF2-40B4-BE49-F238E27FC236}">
                    <a16:creationId xmlns:a16="http://schemas.microsoft.com/office/drawing/2014/main" id="{02253FB0-8A4D-4A8C-89C6-09137F39E8C4}"/>
                  </a:ext>
                </a:extLst>
              </p:cNvPr>
              <p:cNvSpPr/>
              <p:nvPr/>
            </p:nvSpPr>
            <p:spPr>
              <a:xfrm>
                <a:off x="7194124" y="2534746"/>
                <a:ext cx="36000" cy="46604"/>
              </a:xfrm>
              <a:custGeom>
                <a:avLst/>
                <a:gdLst>
                  <a:gd name="connsiteX0" fmla="*/ 0 w 21441"/>
                  <a:gd name="connsiteY0" fmla="*/ 0 h 46604"/>
                  <a:gd name="connsiteX1" fmla="*/ 21442 w 21441"/>
                  <a:gd name="connsiteY1" fmla="*/ 0 h 46604"/>
                  <a:gd name="connsiteX2" fmla="*/ 21442 w 21441"/>
                  <a:gd name="connsiteY2" fmla="*/ 46604 h 46604"/>
                  <a:gd name="connsiteX3" fmla="*/ 0 w 21441"/>
                  <a:gd name="connsiteY3" fmla="*/ 46604 h 46604"/>
                </a:gdLst>
                <a:ahLst/>
                <a:cxnLst>
                  <a:cxn ang="0">
                    <a:pos x="connsiteX0" y="connsiteY0"/>
                  </a:cxn>
                  <a:cxn ang="0">
                    <a:pos x="connsiteX1" y="connsiteY1"/>
                  </a:cxn>
                  <a:cxn ang="0">
                    <a:pos x="connsiteX2" y="connsiteY2"/>
                  </a:cxn>
                  <a:cxn ang="0">
                    <a:pos x="connsiteX3" y="connsiteY3"/>
                  </a:cxn>
                </a:cxnLst>
                <a:rect l="l" t="t" r="r" b="b"/>
                <a:pathLst>
                  <a:path w="21441" h="46604">
                    <a:moveTo>
                      <a:pt x="0" y="0"/>
                    </a:moveTo>
                    <a:lnTo>
                      <a:pt x="21442" y="0"/>
                    </a:lnTo>
                    <a:lnTo>
                      <a:pt x="21442" y="46604"/>
                    </a:lnTo>
                    <a:lnTo>
                      <a:pt x="0" y="46604"/>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81" name="Freeform: Shape 680">
                <a:extLst>
                  <a:ext uri="{FF2B5EF4-FFF2-40B4-BE49-F238E27FC236}">
                    <a16:creationId xmlns:a16="http://schemas.microsoft.com/office/drawing/2014/main" id="{AF2AAF80-6E4D-4B05-95B4-EB6935499CE2}"/>
                  </a:ext>
                </a:extLst>
              </p:cNvPr>
              <p:cNvSpPr/>
              <p:nvPr/>
            </p:nvSpPr>
            <p:spPr>
              <a:xfrm>
                <a:off x="7142026" y="2523405"/>
                <a:ext cx="36000" cy="58122"/>
              </a:xfrm>
              <a:custGeom>
                <a:avLst/>
                <a:gdLst>
                  <a:gd name="connsiteX0" fmla="*/ 0 w 21441"/>
                  <a:gd name="connsiteY0" fmla="*/ 0 h 58122"/>
                  <a:gd name="connsiteX1" fmla="*/ 21442 w 21441"/>
                  <a:gd name="connsiteY1" fmla="*/ 0 h 58122"/>
                  <a:gd name="connsiteX2" fmla="*/ 21442 w 21441"/>
                  <a:gd name="connsiteY2" fmla="*/ 58122 h 58122"/>
                  <a:gd name="connsiteX3" fmla="*/ 0 w 21441"/>
                  <a:gd name="connsiteY3" fmla="*/ 58122 h 58122"/>
                </a:gdLst>
                <a:ahLst/>
                <a:cxnLst>
                  <a:cxn ang="0">
                    <a:pos x="connsiteX0" y="connsiteY0"/>
                  </a:cxn>
                  <a:cxn ang="0">
                    <a:pos x="connsiteX1" y="connsiteY1"/>
                  </a:cxn>
                  <a:cxn ang="0">
                    <a:pos x="connsiteX2" y="connsiteY2"/>
                  </a:cxn>
                  <a:cxn ang="0">
                    <a:pos x="connsiteX3" y="connsiteY3"/>
                  </a:cxn>
                </a:cxnLst>
                <a:rect l="l" t="t" r="r" b="b"/>
                <a:pathLst>
                  <a:path w="21441" h="58122">
                    <a:moveTo>
                      <a:pt x="0" y="0"/>
                    </a:moveTo>
                    <a:lnTo>
                      <a:pt x="21442" y="0"/>
                    </a:lnTo>
                    <a:lnTo>
                      <a:pt x="21442" y="58122"/>
                    </a:lnTo>
                    <a:lnTo>
                      <a:pt x="0" y="58122"/>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82" name="Freeform: Shape 681">
                <a:extLst>
                  <a:ext uri="{FF2B5EF4-FFF2-40B4-BE49-F238E27FC236}">
                    <a16:creationId xmlns:a16="http://schemas.microsoft.com/office/drawing/2014/main" id="{2313DE2C-C888-4925-8B86-DA990070F7DD}"/>
                  </a:ext>
                </a:extLst>
              </p:cNvPr>
              <p:cNvSpPr/>
              <p:nvPr/>
            </p:nvSpPr>
            <p:spPr>
              <a:xfrm>
                <a:off x="7090106" y="2511356"/>
                <a:ext cx="36000" cy="70172"/>
              </a:xfrm>
              <a:custGeom>
                <a:avLst/>
                <a:gdLst>
                  <a:gd name="connsiteX0" fmla="*/ 0 w 21441"/>
                  <a:gd name="connsiteY0" fmla="*/ 0 h 70172"/>
                  <a:gd name="connsiteX1" fmla="*/ 21442 w 21441"/>
                  <a:gd name="connsiteY1" fmla="*/ 0 h 70172"/>
                  <a:gd name="connsiteX2" fmla="*/ 21442 w 21441"/>
                  <a:gd name="connsiteY2" fmla="*/ 70172 h 70172"/>
                  <a:gd name="connsiteX3" fmla="*/ 0 w 21441"/>
                  <a:gd name="connsiteY3" fmla="*/ 70172 h 70172"/>
                </a:gdLst>
                <a:ahLst/>
                <a:cxnLst>
                  <a:cxn ang="0">
                    <a:pos x="connsiteX0" y="connsiteY0"/>
                  </a:cxn>
                  <a:cxn ang="0">
                    <a:pos x="connsiteX1" y="connsiteY1"/>
                  </a:cxn>
                  <a:cxn ang="0">
                    <a:pos x="connsiteX2" y="connsiteY2"/>
                  </a:cxn>
                  <a:cxn ang="0">
                    <a:pos x="connsiteX3" y="connsiteY3"/>
                  </a:cxn>
                </a:cxnLst>
                <a:rect l="l" t="t" r="r" b="b"/>
                <a:pathLst>
                  <a:path w="21441" h="70172">
                    <a:moveTo>
                      <a:pt x="0" y="0"/>
                    </a:moveTo>
                    <a:lnTo>
                      <a:pt x="21442" y="0"/>
                    </a:lnTo>
                    <a:lnTo>
                      <a:pt x="21442" y="70172"/>
                    </a:lnTo>
                    <a:lnTo>
                      <a:pt x="0" y="70172"/>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83" name="Freeform: Shape 682">
                <a:extLst>
                  <a:ext uri="{FF2B5EF4-FFF2-40B4-BE49-F238E27FC236}">
                    <a16:creationId xmlns:a16="http://schemas.microsoft.com/office/drawing/2014/main" id="{D89E98E7-C782-4226-A92A-85BE9597CE22}"/>
                  </a:ext>
                </a:extLst>
              </p:cNvPr>
              <p:cNvSpPr/>
              <p:nvPr/>
            </p:nvSpPr>
            <p:spPr>
              <a:xfrm>
                <a:off x="7038185" y="2501610"/>
                <a:ext cx="36000" cy="79740"/>
              </a:xfrm>
              <a:custGeom>
                <a:avLst/>
                <a:gdLst>
                  <a:gd name="connsiteX0" fmla="*/ 0 w 21441"/>
                  <a:gd name="connsiteY0" fmla="*/ 0 h 79740"/>
                  <a:gd name="connsiteX1" fmla="*/ 21442 w 21441"/>
                  <a:gd name="connsiteY1" fmla="*/ 0 h 79740"/>
                  <a:gd name="connsiteX2" fmla="*/ 21442 w 21441"/>
                  <a:gd name="connsiteY2" fmla="*/ 79741 h 79740"/>
                  <a:gd name="connsiteX3" fmla="*/ 0 w 21441"/>
                  <a:gd name="connsiteY3" fmla="*/ 79741 h 79740"/>
                </a:gdLst>
                <a:ahLst/>
                <a:cxnLst>
                  <a:cxn ang="0">
                    <a:pos x="connsiteX0" y="connsiteY0"/>
                  </a:cxn>
                  <a:cxn ang="0">
                    <a:pos x="connsiteX1" y="connsiteY1"/>
                  </a:cxn>
                  <a:cxn ang="0">
                    <a:pos x="connsiteX2" y="connsiteY2"/>
                  </a:cxn>
                  <a:cxn ang="0">
                    <a:pos x="connsiteX3" y="connsiteY3"/>
                  </a:cxn>
                </a:cxnLst>
                <a:rect l="l" t="t" r="r" b="b"/>
                <a:pathLst>
                  <a:path w="21441" h="79740">
                    <a:moveTo>
                      <a:pt x="0" y="0"/>
                    </a:moveTo>
                    <a:lnTo>
                      <a:pt x="21442" y="0"/>
                    </a:lnTo>
                    <a:lnTo>
                      <a:pt x="21442" y="79741"/>
                    </a:lnTo>
                    <a:lnTo>
                      <a:pt x="0" y="79741"/>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84" name="Freeform: Shape 683">
                <a:extLst>
                  <a:ext uri="{FF2B5EF4-FFF2-40B4-BE49-F238E27FC236}">
                    <a16:creationId xmlns:a16="http://schemas.microsoft.com/office/drawing/2014/main" id="{8563B635-DB07-47CF-B652-9389A23E4371}"/>
                  </a:ext>
                </a:extLst>
              </p:cNvPr>
              <p:cNvSpPr/>
              <p:nvPr/>
            </p:nvSpPr>
            <p:spPr>
              <a:xfrm>
                <a:off x="6986087" y="2439412"/>
                <a:ext cx="36000" cy="141938"/>
              </a:xfrm>
              <a:custGeom>
                <a:avLst/>
                <a:gdLst>
                  <a:gd name="connsiteX0" fmla="*/ 0 w 21441"/>
                  <a:gd name="connsiteY0" fmla="*/ 0 h 141938"/>
                  <a:gd name="connsiteX1" fmla="*/ 21442 w 21441"/>
                  <a:gd name="connsiteY1" fmla="*/ 0 h 141938"/>
                  <a:gd name="connsiteX2" fmla="*/ 21442 w 21441"/>
                  <a:gd name="connsiteY2" fmla="*/ 141939 h 141938"/>
                  <a:gd name="connsiteX3" fmla="*/ 0 w 21441"/>
                  <a:gd name="connsiteY3" fmla="*/ 141939 h 141938"/>
                </a:gdLst>
                <a:ahLst/>
                <a:cxnLst>
                  <a:cxn ang="0">
                    <a:pos x="connsiteX0" y="connsiteY0"/>
                  </a:cxn>
                  <a:cxn ang="0">
                    <a:pos x="connsiteX1" y="connsiteY1"/>
                  </a:cxn>
                  <a:cxn ang="0">
                    <a:pos x="connsiteX2" y="connsiteY2"/>
                  </a:cxn>
                  <a:cxn ang="0">
                    <a:pos x="connsiteX3" y="connsiteY3"/>
                  </a:cxn>
                </a:cxnLst>
                <a:rect l="l" t="t" r="r" b="b"/>
                <a:pathLst>
                  <a:path w="21441" h="141938">
                    <a:moveTo>
                      <a:pt x="0" y="0"/>
                    </a:moveTo>
                    <a:lnTo>
                      <a:pt x="21442" y="0"/>
                    </a:lnTo>
                    <a:lnTo>
                      <a:pt x="21442" y="141939"/>
                    </a:lnTo>
                    <a:lnTo>
                      <a:pt x="0" y="141939"/>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685" name="Freeform: Shape 684">
                <a:extLst>
                  <a:ext uri="{FF2B5EF4-FFF2-40B4-BE49-F238E27FC236}">
                    <a16:creationId xmlns:a16="http://schemas.microsoft.com/office/drawing/2014/main" id="{03118FE9-8350-4435-B35F-DB4A42EA187D}"/>
                  </a:ext>
                </a:extLst>
              </p:cNvPr>
              <p:cNvSpPr/>
              <p:nvPr/>
            </p:nvSpPr>
            <p:spPr>
              <a:xfrm>
                <a:off x="6934167" y="2413009"/>
                <a:ext cx="36000" cy="168519"/>
              </a:xfrm>
              <a:custGeom>
                <a:avLst/>
                <a:gdLst>
                  <a:gd name="connsiteX0" fmla="*/ 0 w 21441"/>
                  <a:gd name="connsiteY0" fmla="*/ 0 h 168519"/>
                  <a:gd name="connsiteX1" fmla="*/ 21442 w 21441"/>
                  <a:gd name="connsiteY1" fmla="*/ 0 h 168519"/>
                  <a:gd name="connsiteX2" fmla="*/ 21442 w 21441"/>
                  <a:gd name="connsiteY2" fmla="*/ 168519 h 168519"/>
                  <a:gd name="connsiteX3" fmla="*/ 0 w 21441"/>
                  <a:gd name="connsiteY3" fmla="*/ 168519 h 168519"/>
                </a:gdLst>
                <a:ahLst/>
                <a:cxnLst>
                  <a:cxn ang="0">
                    <a:pos x="connsiteX0" y="connsiteY0"/>
                  </a:cxn>
                  <a:cxn ang="0">
                    <a:pos x="connsiteX1" y="connsiteY1"/>
                  </a:cxn>
                  <a:cxn ang="0">
                    <a:pos x="connsiteX2" y="connsiteY2"/>
                  </a:cxn>
                  <a:cxn ang="0">
                    <a:pos x="connsiteX3" y="connsiteY3"/>
                  </a:cxn>
                </a:cxnLst>
                <a:rect l="l" t="t" r="r" b="b"/>
                <a:pathLst>
                  <a:path w="21441" h="168519">
                    <a:moveTo>
                      <a:pt x="0" y="0"/>
                    </a:moveTo>
                    <a:lnTo>
                      <a:pt x="21442" y="0"/>
                    </a:lnTo>
                    <a:lnTo>
                      <a:pt x="21442" y="168519"/>
                    </a:lnTo>
                    <a:lnTo>
                      <a:pt x="0" y="168519"/>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grpSp>
          <p:nvGrpSpPr>
            <p:cNvPr id="374" name="Group 373">
              <a:extLst>
                <a:ext uri="{FF2B5EF4-FFF2-40B4-BE49-F238E27FC236}">
                  <a16:creationId xmlns:a16="http://schemas.microsoft.com/office/drawing/2014/main" id="{5A13B6C7-B925-47DF-99E0-EB270D1598B3}"/>
                </a:ext>
              </a:extLst>
            </p:cNvPr>
            <p:cNvGrpSpPr/>
            <p:nvPr/>
          </p:nvGrpSpPr>
          <p:grpSpPr>
            <a:xfrm>
              <a:off x="6037788" y="3996435"/>
              <a:ext cx="1486089" cy="326828"/>
              <a:chOff x="7024541" y="3929951"/>
              <a:chExt cx="1547014" cy="340227"/>
            </a:xfrm>
          </p:grpSpPr>
          <p:sp>
            <p:nvSpPr>
              <p:cNvPr id="522" name="Freeform: Shape 521">
                <a:extLst>
                  <a:ext uri="{FF2B5EF4-FFF2-40B4-BE49-F238E27FC236}">
                    <a16:creationId xmlns:a16="http://schemas.microsoft.com/office/drawing/2014/main" id="{0E6B3F8C-067B-42FA-944C-656C49A45333}"/>
                  </a:ext>
                </a:extLst>
              </p:cNvPr>
              <p:cNvSpPr/>
              <p:nvPr/>
            </p:nvSpPr>
            <p:spPr>
              <a:xfrm>
                <a:off x="8535555" y="4096520"/>
                <a:ext cx="36000" cy="173658"/>
              </a:xfrm>
              <a:custGeom>
                <a:avLst/>
                <a:gdLst>
                  <a:gd name="connsiteX0" fmla="*/ 0 w 42528"/>
                  <a:gd name="connsiteY0" fmla="*/ 0 h 173658"/>
                  <a:gd name="connsiteX1" fmla="*/ 42529 w 42528"/>
                  <a:gd name="connsiteY1" fmla="*/ 0 h 173658"/>
                  <a:gd name="connsiteX2" fmla="*/ 42529 w 42528"/>
                  <a:gd name="connsiteY2" fmla="*/ 173658 h 173658"/>
                  <a:gd name="connsiteX3" fmla="*/ 0 w 42528"/>
                  <a:gd name="connsiteY3" fmla="*/ 173658 h 173658"/>
                </a:gdLst>
                <a:ahLst/>
                <a:cxnLst>
                  <a:cxn ang="0">
                    <a:pos x="connsiteX0" y="connsiteY0"/>
                  </a:cxn>
                  <a:cxn ang="0">
                    <a:pos x="connsiteX1" y="connsiteY1"/>
                  </a:cxn>
                  <a:cxn ang="0">
                    <a:pos x="connsiteX2" y="connsiteY2"/>
                  </a:cxn>
                  <a:cxn ang="0">
                    <a:pos x="connsiteX3" y="connsiteY3"/>
                  </a:cxn>
                </a:cxnLst>
                <a:rect l="l" t="t" r="r" b="b"/>
                <a:pathLst>
                  <a:path w="42528" h="173658">
                    <a:moveTo>
                      <a:pt x="0" y="0"/>
                    </a:moveTo>
                    <a:lnTo>
                      <a:pt x="42529" y="0"/>
                    </a:lnTo>
                    <a:lnTo>
                      <a:pt x="42529" y="173658"/>
                    </a:lnTo>
                    <a:lnTo>
                      <a:pt x="0" y="173658"/>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23" name="Freeform: Shape 522">
                <a:extLst>
                  <a:ext uri="{FF2B5EF4-FFF2-40B4-BE49-F238E27FC236}">
                    <a16:creationId xmlns:a16="http://schemas.microsoft.com/office/drawing/2014/main" id="{9F40C461-2712-4A31-91CC-66DCA3B93F21}"/>
                  </a:ext>
                </a:extLst>
              </p:cNvPr>
              <p:cNvSpPr/>
              <p:nvPr/>
            </p:nvSpPr>
            <p:spPr>
              <a:xfrm>
                <a:off x="8384578" y="4096520"/>
                <a:ext cx="36000" cy="133787"/>
              </a:xfrm>
              <a:custGeom>
                <a:avLst/>
                <a:gdLst>
                  <a:gd name="connsiteX0" fmla="*/ 0 w 42528"/>
                  <a:gd name="connsiteY0" fmla="*/ 0 h 133787"/>
                  <a:gd name="connsiteX1" fmla="*/ 42529 w 42528"/>
                  <a:gd name="connsiteY1" fmla="*/ 0 h 133787"/>
                  <a:gd name="connsiteX2" fmla="*/ 42529 w 42528"/>
                  <a:gd name="connsiteY2" fmla="*/ 133788 h 133787"/>
                  <a:gd name="connsiteX3" fmla="*/ 0 w 42528"/>
                  <a:gd name="connsiteY3" fmla="*/ 133788 h 133787"/>
                </a:gdLst>
                <a:ahLst/>
                <a:cxnLst>
                  <a:cxn ang="0">
                    <a:pos x="connsiteX0" y="connsiteY0"/>
                  </a:cxn>
                  <a:cxn ang="0">
                    <a:pos x="connsiteX1" y="connsiteY1"/>
                  </a:cxn>
                  <a:cxn ang="0">
                    <a:pos x="connsiteX2" y="connsiteY2"/>
                  </a:cxn>
                  <a:cxn ang="0">
                    <a:pos x="connsiteX3" y="connsiteY3"/>
                  </a:cxn>
                </a:cxnLst>
                <a:rect l="l" t="t" r="r" b="b"/>
                <a:pathLst>
                  <a:path w="42528" h="133787">
                    <a:moveTo>
                      <a:pt x="0" y="0"/>
                    </a:moveTo>
                    <a:lnTo>
                      <a:pt x="42529" y="0"/>
                    </a:lnTo>
                    <a:lnTo>
                      <a:pt x="42529" y="133788"/>
                    </a:lnTo>
                    <a:lnTo>
                      <a:pt x="0" y="133788"/>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29" name="Freeform: Shape 528">
                <a:extLst>
                  <a:ext uri="{FF2B5EF4-FFF2-40B4-BE49-F238E27FC236}">
                    <a16:creationId xmlns:a16="http://schemas.microsoft.com/office/drawing/2014/main" id="{6265FBFF-D7FA-4ECE-9999-06B2FC6651E4}"/>
                  </a:ext>
                </a:extLst>
              </p:cNvPr>
              <p:cNvSpPr/>
              <p:nvPr/>
            </p:nvSpPr>
            <p:spPr>
              <a:xfrm>
                <a:off x="8233423" y="4096520"/>
                <a:ext cx="36000" cy="83107"/>
              </a:xfrm>
              <a:custGeom>
                <a:avLst/>
                <a:gdLst>
                  <a:gd name="connsiteX0" fmla="*/ 0 w 42528"/>
                  <a:gd name="connsiteY0" fmla="*/ 0 h 83107"/>
                  <a:gd name="connsiteX1" fmla="*/ 42529 w 42528"/>
                  <a:gd name="connsiteY1" fmla="*/ 0 h 83107"/>
                  <a:gd name="connsiteX2" fmla="*/ 42529 w 42528"/>
                  <a:gd name="connsiteY2" fmla="*/ 83108 h 83107"/>
                  <a:gd name="connsiteX3" fmla="*/ 0 w 42528"/>
                  <a:gd name="connsiteY3" fmla="*/ 83108 h 83107"/>
                </a:gdLst>
                <a:ahLst/>
                <a:cxnLst>
                  <a:cxn ang="0">
                    <a:pos x="connsiteX0" y="connsiteY0"/>
                  </a:cxn>
                  <a:cxn ang="0">
                    <a:pos x="connsiteX1" y="connsiteY1"/>
                  </a:cxn>
                  <a:cxn ang="0">
                    <a:pos x="connsiteX2" y="connsiteY2"/>
                  </a:cxn>
                  <a:cxn ang="0">
                    <a:pos x="connsiteX3" y="connsiteY3"/>
                  </a:cxn>
                </a:cxnLst>
                <a:rect l="l" t="t" r="r" b="b"/>
                <a:pathLst>
                  <a:path w="42528" h="83107">
                    <a:moveTo>
                      <a:pt x="0" y="0"/>
                    </a:moveTo>
                    <a:lnTo>
                      <a:pt x="42529" y="0"/>
                    </a:lnTo>
                    <a:lnTo>
                      <a:pt x="42529" y="83108"/>
                    </a:lnTo>
                    <a:lnTo>
                      <a:pt x="0" y="83108"/>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30" name="Freeform: Shape 529">
                <a:extLst>
                  <a:ext uri="{FF2B5EF4-FFF2-40B4-BE49-F238E27FC236}">
                    <a16:creationId xmlns:a16="http://schemas.microsoft.com/office/drawing/2014/main" id="{95364295-6BF6-486E-A826-EE27065CC99B}"/>
                  </a:ext>
                </a:extLst>
              </p:cNvPr>
              <p:cNvSpPr/>
              <p:nvPr/>
            </p:nvSpPr>
            <p:spPr>
              <a:xfrm>
                <a:off x="8082269" y="4071712"/>
                <a:ext cx="36000" cy="24808"/>
              </a:xfrm>
              <a:custGeom>
                <a:avLst/>
                <a:gdLst>
                  <a:gd name="connsiteX0" fmla="*/ 0 w 42528"/>
                  <a:gd name="connsiteY0" fmla="*/ 0 h 24808"/>
                  <a:gd name="connsiteX1" fmla="*/ 42529 w 42528"/>
                  <a:gd name="connsiteY1" fmla="*/ 0 h 24808"/>
                  <a:gd name="connsiteX2" fmla="*/ 42529 w 42528"/>
                  <a:gd name="connsiteY2" fmla="*/ 24808 h 24808"/>
                  <a:gd name="connsiteX3" fmla="*/ 0 w 42528"/>
                  <a:gd name="connsiteY3" fmla="*/ 24808 h 24808"/>
                </a:gdLst>
                <a:ahLst/>
                <a:cxnLst>
                  <a:cxn ang="0">
                    <a:pos x="connsiteX0" y="connsiteY0"/>
                  </a:cxn>
                  <a:cxn ang="0">
                    <a:pos x="connsiteX1" y="connsiteY1"/>
                  </a:cxn>
                  <a:cxn ang="0">
                    <a:pos x="connsiteX2" y="connsiteY2"/>
                  </a:cxn>
                  <a:cxn ang="0">
                    <a:pos x="connsiteX3" y="connsiteY3"/>
                  </a:cxn>
                </a:cxnLst>
                <a:rect l="l" t="t" r="r" b="b"/>
                <a:pathLst>
                  <a:path w="42528" h="24808">
                    <a:moveTo>
                      <a:pt x="0" y="0"/>
                    </a:moveTo>
                    <a:lnTo>
                      <a:pt x="42529" y="0"/>
                    </a:lnTo>
                    <a:lnTo>
                      <a:pt x="42529" y="24808"/>
                    </a:lnTo>
                    <a:lnTo>
                      <a:pt x="0" y="24808"/>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35" name="Freeform: Shape 534">
                <a:extLst>
                  <a:ext uri="{FF2B5EF4-FFF2-40B4-BE49-F238E27FC236}">
                    <a16:creationId xmlns:a16="http://schemas.microsoft.com/office/drawing/2014/main" id="{C8453722-A6EC-414C-93C0-7B506CDAE2A7}"/>
                  </a:ext>
                </a:extLst>
              </p:cNvPr>
              <p:cNvSpPr/>
              <p:nvPr/>
            </p:nvSpPr>
            <p:spPr>
              <a:xfrm>
                <a:off x="7780137" y="4042119"/>
                <a:ext cx="36000" cy="54401"/>
              </a:xfrm>
              <a:custGeom>
                <a:avLst/>
                <a:gdLst>
                  <a:gd name="connsiteX0" fmla="*/ 0 w 42528"/>
                  <a:gd name="connsiteY0" fmla="*/ 0 h 54401"/>
                  <a:gd name="connsiteX1" fmla="*/ 42529 w 42528"/>
                  <a:gd name="connsiteY1" fmla="*/ 0 h 54401"/>
                  <a:gd name="connsiteX2" fmla="*/ 42529 w 42528"/>
                  <a:gd name="connsiteY2" fmla="*/ 54401 h 54401"/>
                  <a:gd name="connsiteX3" fmla="*/ 0 w 42528"/>
                  <a:gd name="connsiteY3" fmla="*/ 54401 h 54401"/>
                </a:gdLst>
                <a:ahLst/>
                <a:cxnLst>
                  <a:cxn ang="0">
                    <a:pos x="connsiteX0" y="connsiteY0"/>
                  </a:cxn>
                  <a:cxn ang="0">
                    <a:pos x="connsiteX1" y="connsiteY1"/>
                  </a:cxn>
                  <a:cxn ang="0">
                    <a:pos x="connsiteX2" y="connsiteY2"/>
                  </a:cxn>
                  <a:cxn ang="0">
                    <a:pos x="connsiteX3" y="connsiteY3"/>
                  </a:cxn>
                </a:cxnLst>
                <a:rect l="l" t="t" r="r" b="b"/>
                <a:pathLst>
                  <a:path w="42528" h="54401">
                    <a:moveTo>
                      <a:pt x="0" y="0"/>
                    </a:moveTo>
                    <a:lnTo>
                      <a:pt x="42529" y="0"/>
                    </a:lnTo>
                    <a:lnTo>
                      <a:pt x="42529" y="54401"/>
                    </a:lnTo>
                    <a:lnTo>
                      <a:pt x="0" y="54401"/>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37" name="Freeform: Shape 536">
                <a:extLst>
                  <a:ext uri="{FF2B5EF4-FFF2-40B4-BE49-F238E27FC236}">
                    <a16:creationId xmlns:a16="http://schemas.microsoft.com/office/drawing/2014/main" id="{6150A264-A2C6-4567-B11A-E008734E1366}"/>
                  </a:ext>
                </a:extLst>
              </p:cNvPr>
              <p:cNvSpPr/>
              <p:nvPr/>
            </p:nvSpPr>
            <p:spPr>
              <a:xfrm>
                <a:off x="7628982" y="3994098"/>
                <a:ext cx="36000" cy="102422"/>
              </a:xfrm>
              <a:custGeom>
                <a:avLst/>
                <a:gdLst>
                  <a:gd name="connsiteX0" fmla="*/ 0 w 42528"/>
                  <a:gd name="connsiteY0" fmla="*/ 0 h 102422"/>
                  <a:gd name="connsiteX1" fmla="*/ 42529 w 42528"/>
                  <a:gd name="connsiteY1" fmla="*/ 0 h 102422"/>
                  <a:gd name="connsiteX2" fmla="*/ 42529 w 42528"/>
                  <a:gd name="connsiteY2" fmla="*/ 102423 h 102422"/>
                  <a:gd name="connsiteX3" fmla="*/ 0 w 42528"/>
                  <a:gd name="connsiteY3" fmla="*/ 102423 h 102422"/>
                </a:gdLst>
                <a:ahLst/>
                <a:cxnLst>
                  <a:cxn ang="0">
                    <a:pos x="connsiteX0" y="connsiteY0"/>
                  </a:cxn>
                  <a:cxn ang="0">
                    <a:pos x="connsiteX1" y="connsiteY1"/>
                  </a:cxn>
                  <a:cxn ang="0">
                    <a:pos x="connsiteX2" y="connsiteY2"/>
                  </a:cxn>
                  <a:cxn ang="0">
                    <a:pos x="connsiteX3" y="connsiteY3"/>
                  </a:cxn>
                </a:cxnLst>
                <a:rect l="l" t="t" r="r" b="b"/>
                <a:pathLst>
                  <a:path w="42528" h="102422">
                    <a:moveTo>
                      <a:pt x="0" y="0"/>
                    </a:moveTo>
                    <a:lnTo>
                      <a:pt x="42529" y="0"/>
                    </a:lnTo>
                    <a:lnTo>
                      <a:pt x="42529" y="102423"/>
                    </a:lnTo>
                    <a:lnTo>
                      <a:pt x="0" y="102423"/>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66" name="Freeform: Shape 565">
                <a:extLst>
                  <a:ext uri="{FF2B5EF4-FFF2-40B4-BE49-F238E27FC236}">
                    <a16:creationId xmlns:a16="http://schemas.microsoft.com/office/drawing/2014/main" id="{C1BF8A5F-0783-4BA5-8BC0-75FE705952FC}"/>
                  </a:ext>
                </a:extLst>
              </p:cNvPr>
              <p:cNvSpPr/>
              <p:nvPr/>
            </p:nvSpPr>
            <p:spPr>
              <a:xfrm>
                <a:off x="7477829" y="3969116"/>
                <a:ext cx="36000" cy="123115"/>
              </a:xfrm>
              <a:custGeom>
                <a:avLst/>
                <a:gdLst>
                  <a:gd name="connsiteX0" fmla="*/ 0 w 42528"/>
                  <a:gd name="connsiteY0" fmla="*/ 0 h 130420"/>
                  <a:gd name="connsiteX1" fmla="*/ 42529 w 42528"/>
                  <a:gd name="connsiteY1" fmla="*/ 0 h 130420"/>
                  <a:gd name="connsiteX2" fmla="*/ 42529 w 42528"/>
                  <a:gd name="connsiteY2" fmla="*/ 130421 h 130420"/>
                  <a:gd name="connsiteX3" fmla="*/ 0 w 42528"/>
                  <a:gd name="connsiteY3" fmla="*/ 130421 h 130420"/>
                </a:gdLst>
                <a:ahLst/>
                <a:cxnLst>
                  <a:cxn ang="0">
                    <a:pos x="connsiteX0" y="connsiteY0"/>
                  </a:cxn>
                  <a:cxn ang="0">
                    <a:pos x="connsiteX1" y="connsiteY1"/>
                  </a:cxn>
                  <a:cxn ang="0">
                    <a:pos x="connsiteX2" y="connsiteY2"/>
                  </a:cxn>
                  <a:cxn ang="0">
                    <a:pos x="connsiteX3" y="connsiteY3"/>
                  </a:cxn>
                </a:cxnLst>
                <a:rect l="l" t="t" r="r" b="b"/>
                <a:pathLst>
                  <a:path w="42528" h="130420">
                    <a:moveTo>
                      <a:pt x="0" y="0"/>
                    </a:moveTo>
                    <a:lnTo>
                      <a:pt x="42529" y="0"/>
                    </a:lnTo>
                    <a:lnTo>
                      <a:pt x="42529" y="130421"/>
                    </a:lnTo>
                    <a:lnTo>
                      <a:pt x="0" y="130421"/>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67" name="Freeform: Shape 566">
                <a:extLst>
                  <a:ext uri="{FF2B5EF4-FFF2-40B4-BE49-F238E27FC236}">
                    <a16:creationId xmlns:a16="http://schemas.microsoft.com/office/drawing/2014/main" id="{56BD6479-A5CB-456E-8A69-8CABE007DCB4}"/>
                  </a:ext>
                </a:extLst>
              </p:cNvPr>
              <p:cNvSpPr/>
              <p:nvPr/>
            </p:nvSpPr>
            <p:spPr>
              <a:xfrm>
                <a:off x="7326673" y="3964328"/>
                <a:ext cx="36000" cy="132192"/>
              </a:xfrm>
              <a:custGeom>
                <a:avLst/>
                <a:gdLst>
                  <a:gd name="connsiteX0" fmla="*/ 0 w 42528"/>
                  <a:gd name="connsiteY0" fmla="*/ 0 h 132192"/>
                  <a:gd name="connsiteX1" fmla="*/ 42529 w 42528"/>
                  <a:gd name="connsiteY1" fmla="*/ 0 h 132192"/>
                  <a:gd name="connsiteX2" fmla="*/ 42529 w 42528"/>
                  <a:gd name="connsiteY2" fmla="*/ 132193 h 132192"/>
                  <a:gd name="connsiteX3" fmla="*/ 0 w 42528"/>
                  <a:gd name="connsiteY3" fmla="*/ 132193 h 132192"/>
                </a:gdLst>
                <a:ahLst/>
                <a:cxnLst>
                  <a:cxn ang="0">
                    <a:pos x="connsiteX0" y="connsiteY0"/>
                  </a:cxn>
                  <a:cxn ang="0">
                    <a:pos x="connsiteX1" y="connsiteY1"/>
                  </a:cxn>
                  <a:cxn ang="0">
                    <a:pos x="connsiteX2" y="connsiteY2"/>
                  </a:cxn>
                  <a:cxn ang="0">
                    <a:pos x="connsiteX3" y="connsiteY3"/>
                  </a:cxn>
                </a:cxnLst>
                <a:rect l="l" t="t" r="r" b="b"/>
                <a:pathLst>
                  <a:path w="42528" h="132192">
                    <a:moveTo>
                      <a:pt x="0" y="0"/>
                    </a:moveTo>
                    <a:lnTo>
                      <a:pt x="42529" y="0"/>
                    </a:lnTo>
                    <a:lnTo>
                      <a:pt x="42529" y="132193"/>
                    </a:lnTo>
                    <a:lnTo>
                      <a:pt x="0" y="132193"/>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72" name="Freeform: Shape 571">
                <a:extLst>
                  <a:ext uri="{FF2B5EF4-FFF2-40B4-BE49-F238E27FC236}">
                    <a16:creationId xmlns:a16="http://schemas.microsoft.com/office/drawing/2014/main" id="{8CEDBEEF-63CC-4FFC-99E1-A9E6AC7A19FD}"/>
                  </a:ext>
                </a:extLst>
              </p:cNvPr>
              <p:cNvSpPr/>
              <p:nvPr/>
            </p:nvSpPr>
            <p:spPr>
              <a:xfrm>
                <a:off x="7175519" y="3953518"/>
                <a:ext cx="36000" cy="143179"/>
              </a:xfrm>
              <a:custGeom>
                <a:avLst/>
                <a:gdLst>
                  <a:gd name="connsiteX0" fmla="*/ 0 w 42528"/>
                  <a:gd name="connsiteY0" fmla="*/ 0 h 143179"/>
                  <a:gd name="connsiteX1" fmla="*/ 42529 w 42528"/>
                  <a:gd name="connsiteY1" fmla="*/ 0 h 143179"/>
                  <a:gd name="connsiteX2" fmla="*/ 42529 w 42528"/>
                  <a:gd name="connsiteY2" fmla="*/ 143179 h 143179"/>
                  <a:gd name="connsiteX3" fmla="*/ 0 w 42528"/>
                  <a:gd name="connsiteY3" fmla="*/ 143179 h 143179"/>
                </a:gdLst>
                <a:ahLst/>
                <a:cxnLst>
                  <a:cxn ang="0">
                    <a:pos x="connsiteX0" y="connsiteY0"/>
                  </a:cxn>
                  <a:cxn ang="0">
                    <a:pos x="connsiteX1" y="connsiteY1"/>
                  </a:cxn>
                  <a:cxn ang="0">
                    <a:pos x="connsiteX2" y="connsiteY2"/>
                  </a:cxn>
                  <a:cxn ang="0">
                    <a:pos x="connsiteX3" y="connsiteY3"/>
                  </a:cxn>
                </a:cxnLst>
                <a:rect l="l" t="t" r="r" b="b"/>
                <a:pathLst>
                  <a:path w="42528" h="143179">
                    <a:moveTo>
                      <a:pt x="0" y="0"/>
                    </a:moveTo>
                    <a:lnTo>
                      <a:pt x="42529" y="0"/>
                    </a:lnTo>
                    <a:lnTo>
                      <a:pt x="42529" y="143179"/>
                    </a:lnTo>
                    <a:lnTo>
                      <a:pt x="0" y="143179"/>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74" name="Freeform: Shape 573">
                <a:extLst>
                  <a:ext uri="{FF2B5EF4-FFF2-40B4-BE49-F238E27FC236}">
                    <a16:creationId xmlns:a16="http://schemas.microsoft.com/office/drawing/2014/main" id="{134BC1F1-3111-4865-9AD8-5DD50091E533}"/>
                  </a:ext>
                </a:extLst>
              </p:cNvPr>
              <p:cNvSpPr/>
              <p:nvPr/>
            </p:nvSpPr>
            <p:spPr>
              <a:xfrm>
                <a:off x="7024541" y="3929951"/>
                <a:ext cx="36000" cy="166569"/>
              </a:xfrm>
              <a:custGeom>
                <a:avLst/>
                <a:gdLst>
                  <a:gd name="connsiteX0" fmla="*/ 0 w 42528"/>
                  <a:gd name="connsiteY0" fmla="*/ 0 h 166569"/>
                  <a:gd name="connsiteX1" fmla="*/ 42529 w 42528"/>
                  <a:gd name="connsiteY1" fmla="*/ 0 h 166569"/>
                  <a:gd name="connsiteX2" fmla="*/ 42529 w 42528"/>
                  <a:gd name="connsiteY2" fmla="*/ 166570 h 166569"/>
                  <a:gd name="connsiteX3" fmla="*/ 0 w 42528"/>
                  <a:gd name="connsiteY3" fmla="*/ 166570 h 166569"/>
                </a:gdLst>
                <a:ahLst/>
                <a:cxnLst>
                  <a:cxn ang="0">
                    <a:pos x="connsiteX0" y="connsiteY0"/>
                  </a:cxn>
                  <a:cxn ang="0">
                    <a:pos x="connsiteX1" y="connsiteY1"/>
                  </a:cxn>
                  <a:cxn ang="0">
                    <a:pos x="connsiteX2" y="connsiteY2"/>
                  </a:cxn>
                  <a:cxn ang="0">
                    <a:pos x="connsiteX3" y="connsiteY3"/>
                  </a:cxn>
                </a:cxnLst>
                <a:rect l="l" t="t" r="r" b="b"/>
                <a:pathLst>
                  <a:path w="42528" h="166569">
                    <a:moveTo>
                      <a:pt x="0" y="0"/>
                    </a:moveTo>
                    <a:lnTo>
                      <a:pt x="42529" y="0"/>
                    </a:lnTo>
                    <a:lnTo>
                      <a:pt x="42529" y="166570"/>
                    </a:lnTo>
                    <a:lnTo>
                      <a:pt x="0" y="166570"/>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92" name="Freeform: Shape 591">
                <a:extLst>
                  <a:ext uri="{FF2B5EF4-FFF2-40B4-BE49-F238E27FC236}">
                    <a16:creationId xmlns:a16="http://schemas.microsoft.com/office/drawing/2014/main" id="{68F819DB-26BB-485C-BAEE-1333CA3D89C6}"/>
                  </a:ext>
                </a:extLst>
              </p:cNvPr>
              <p:cNvSpPr/>
              <p:nvPr/>
            </p:nvSpPr>
            <p:spPr>
              <a:xfrm>
                <a:off x="7931114" y="4064801"/>
                <a:ext cx="36000" cy="31896"/>
              </a:xfrm>
              <a:custGeom>
                <a:avLst/>
                <a:gdLst>
                  <a:gd name="connsiteX0" fmla="*/ 0 w 42528"/>
                  <a:gd name="connsiteY0" fmla="*/ 0 h 31896"/>
                  <a:gd name="connsiteX1" fmla="*/ 42529 w 42528"/>
                  <a:gd name="connsiteY1" fmla="*/ 0 h 31896"/>
                  <a:gd name="connsiteX2" fmla="*/ 42529 w 42528"/>
                  <a:gd name="connsiteY2" fmla="*/ 31896 h 31896"/>
                  <a:gd name="connsiteX3" fmla="*/ 0 w 42528"/>
                  <a:gd name="connsiteY3" fmla="*/ 31896 h 31896"/>
                </a:gdLst>
                <a:ahLst/>
                <a:cxnLst>
                  <a:cxn ang="0">
                    <a:pos x="connsiteX0" y="connsiteY0"/>
                  </a:cxn>
                  <a:cxn ang="0">
                    <a:pos x="connsiteX1" y="connsiteY1"/>
                  </a:cxn>
                  <a:cxn ang="0">
                    <a:pos x="connsiteX2" y="connsiteY2"/>
                  </a:cxn>
                  <a:cxn ang="0">
                    <a:pos x="connsiteX3" y="connsiteY3"/>
                  </a:cxn>
                </a:cxnLst>
                <a:rect l="l" t="t" r="r" b="b"/>
                <a:pathLst>
                  <a:path w="42528" h="31896">
                    <a:moveTo>
                      <a:pt x="0" y="0"/>
                    </a:moveTo>
                    <a:lnTo>
                      <a:pt x="42529" y="0"/>
                    </a:lnTo>
                    <a:lnTo>
                      <a:pt x="42529" y="31896"/>
                    </a:lnTo>
                    <a:lnTo>
                      <a:pt x="0" y="31896"/>
                    </a:lnTo>
                    <a:close/>
                  </a:path>
                </a:pathLst>
              </a:custGeom>
              <a:solidFill>
                <a:schemeClr val="accent3">
                  <a:lumMod val="75000"/>
                </a:schemeClr>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sp>
          <p:nvSpPr>
            <p:cNvPr id="375" name="TextBox 374">
              <a:extLst>
                <a:ext uri="{FF2B5EF4-FFF2-40B4-BE49-F238E27FC236}">
                  <a16:creationId xmlns:a16="http://schemas.microsoft.com/office/drawing/2014/main" id="{F1E37058-2FC8-4414-931F-C596BBF4CC45}"/>
                </a:ext>
              </a:extLst>
            </p:cNvPr>
            <p:cNvSpPr txBox="1"/>
            <p:nvPr/>
          </p:nvSpPr>
          <p:spPr>
            <a:xfrm flipH="1">
              <a:off x="5886264" y="2086582"/>
              <a:ext cx="1642046" cy="234110"/>
            </a:xfrm>
            <a:prstGeom prst="rect">
              <a:avLst/>
            </a:prstGeom>
            <a:noFill/>
          </p:spPr>
          <p:txBody>
            <a:bodyPr wrap="square" rtlCol="0">
              <a:spAutoFit/>
            </a:bodyPr>
            <a:lstStyle/>
            <a:p>
              <a:pPr marL="0" marR="0" lvl="0" indent="0" algn="ctr" defTabSz="533069" rtl="0" eaLnBrk="1" fontAlgn="auto" latinLnBrk="0" hangingPunct="1">
                <a:lnSpc>
                  <a:spcPct val="100000"/>
                </a:lnSpc>
                <a:spcBef>
                  <a:spcPts val="0"/>
                </a:spcBef>
                <a:spcAft>
                  <a:spcPts val="0"/>
                </a:spcAft>
                <a:buClrTx/>
                <a:buSzTx/>
                <a:buFontTx/>
                <a:buNone/>
                <a:tabLst/>
                <a:defRPr/>
              </a:pPr>
              <a:r>
                <a:rPr kumimoji="0" lang="en-GB" sz="1067" b="1" i="1" u="none" strike="noStrike" kern="1200" cap="none" spc="0" normalizeH="0" baseline="0" noProof="0" dirty="0">
                  <a:ln>
                    <a:noFill/>
                  </a:ln>
                  <a:solidFill>
                    <a:srgbClr val="000000"/>
                  </a:solidFill>
                  <a:effectLst/>
                  <a:uLnTx/>
                  <a:uFillTx/>
                  <a:latin typeface="Arial"/>
                  <a:ea typeface="MS PGothic" charset="0"/>
                  <a:cs typeface="+mn-cs"/>
                </a:rPr>
                <a:t>CDK12</a:t>
              </a:r>
              <a:endParaRPr kumimoji="0" lang="en-GB" sz="1067" b="1" i="0" u="none" strike="noStrike" kern="1200" cap="none" spc="0" normalizeH="0" baseline="0" noProof="0" dirty="0">
                <a:ln>
                  <a:noFill/>
                </a:ln>
                <a:solidFill>
                  <a:srgbClr val="000000"/>
                </a:solidFill>
                <a:effectLst/>
                <a:highlight>
                  <a:srgbClr val="FFFF00"/>
                </a:highlight>
                <a:uLnTx/>
                <a:uFillTx/>
                <a:latin typeface="Arial"/>
                <a:ea typeface="MS PGothic" charset="0"/>
                <a:cs typeface="+mn-cs"/>
              </a:endParaRPr>
            </a:p>
          </p:txBody>
        </p:sp>
        <p:grpSp>
          <p:nvGrpSpPr>
            <p:cNvPr id="384" name="Group 383">
              <a:extLst>
                <a:ext uri="{FF2B5EF4-FFF2-40B4-BE49-F238E27FC236}">
                  <a16:creationId xmlns:a16="http://schemas.microsoft.com/office/drawing/2014/main" id="{A4A003E7-652C-4679-9D99-838A6CBFFE7F}"/>
                </a:ext>
              </a:extLst>
            </p:cNvPr>
            <p:cNvGrpSpPr/>
            <p:nvPr/>
          </p:nvGrpSpPr>
          <p:grpSpPr>
            <a:xfrm>
              <a:off x="5577619" y="2077178"/>
              <a:ext cx="1999977" cy="1389174"/>
              <a:chOff x="1046343" y="2057442"/>
              <a:chExt cx="1999977" cy="1389174"/>
            </a:xfrm>
          </p:grpSpPr>
          <p:grpSp>
            <p:nvGrpSpPr>
              <p:cNvPr id="447" name="Group 446">
                <a:extLst>
                  <a:ext uri="{FF2B5EF4-FFF2-40B4-BE49-F238E27FC236}">
                    <a16:creationId xmlns:a16="http://schemas.microsoft.com/office/drawing/2014/main" id="{160FF446-5C33-482E-80D9-C7CB3ED1A152}"/>
                  </a:ext>
                </a:extLst>
              </p:cNvPr>
              <p:cNvGrpSpPr/>
              <p:nvPr/>
            </p:nvGrpSpPr>
            <p:grpSpPr>
              <a:xfrm>
                <a:off x="1340073" y="2110773"/>
                <a:ext cx="1706247" cy="1285187"/>
                <a:chOff x="483398" y="1874844"/>
                <a:chExt cx="1776198" cy="1337876"/>
              </a:xfrm>
            </p:grpSpPr>
            <p:sp>
              <p:nvSpPr>
                <p:cNvPr id="504" name="Freeform: Shape 503">
                  <a:extLst>
                    <a:ext uri="{FF2B5EF4-FFF2-40B4-BE49-F238E27FC236}">
                      <a16:creationId xmlns:a16="http://schemas.microsoft.com/office/drawing/2014/main" id="{7C71B7CB-7474-441E-AA0D-633358912133}"/>
                    </a:ext>
                  </a:extLst>
                </p:cNvPr>
                <p:cNvSpPr/>
                <p:nvPr/>
              </p:nvSpPr>
              <p:spPr>
                <a:xfrm>
                  <a:off x="512194" y="2745084"/>
                  <a:ext cx="1747402" cy="177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B2B2B2"/>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05" name="Freeform: Shape 504">
                  <a:extLst>
                    <a:ext uri="{FF2B5EF4-FFF2-40B4-BE49-F238E27FC236}">
                      <a16:creationId xmlns:a16="http://schemas.microsoft.com/office/drawing/2014/main" id="{CE3F98DE-9A73-4B5C-AEFE-AEEB53DFCEC8}"/>
                    </a:ext>
                  </a:extLst>
                </p:cNvPr>
                <p:cNvSpPr/>
                <p:nvPr/>
              </p:nvSpPr>
              <p:spPr>
                <a:xfrm>
                  <a:off x="512194" y="2410881"/>
                  <a:ext cx="1747402" cy="177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B2B2B2"/>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nvGrpSpPr>
                <p:cNvPr id="506" name="Group 505">
                  <a:extLst>
                    <a:ext uri="{FF2B5EF4-FFF2-40B4-BE49-F238E27FC236}">
                      <a16:creationId xmlns:a16="http://schemas.microsoft.com/office/drawing/2014/main" id="{7D3888C7-06F6-4781-9786-6382B679A16B}"/>
                    </a:ext>
                  </a:extLst>
                </p:cNvPr>
                <p:cNvGrpSpPr/>
                <p:nvPr/>
              </p:nvGrpSpPr>
              <p:grpSpPr>
                <a:xfrm>
                  <a:off x="483398" y="1874844"/>
                  <a:ext cx="36000" cy="1337876"/>
                  <a:chOff x="483398" y="1874844"/>
                  <a:chExt cx="36000" cy="1337876"/>
                </a:xfrm>
              </p:grpSpPr>
              <p:sp>
                <p:nvSpPr>
                  <p:cNvPr id="507" name="Freeform: Shape 506">
                    <a:extLst>
                      <a:ext uri="{FF2B5EF4-FFF2-40B4-BE49-F238E27FC236}">
                        <a16:creationId xmlns:a16="http://schemas.microsoft.com/office/drawing/2014/main" id="{D877819D-E55B-4F1A-BDF9-3D13BA03CACA}"/>
                      </a:ext>
                    </a:extLst>
                  </p:cNvPr>
                  <p:cNvSpPr/>
                  <p:nvPr/>
                </p:nvSpPr>
                <p:spPr>
                  <a:xfrm>
                    <a:off x="483398" y="2209047"/>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08" name="Freeform: Shape 507">
                    <a:extLst>
                      <a:ext uri="{FF2B5EF4-FFF2-40B4-BE49-F238E27FC236}">
                        <a16:creationId xmlns:a16="http://schemas.microsoft.com/office/drawing/2014/main" id="{D5284D70-2AB8-441A-8D4B-4FBC6CEB8F78}"/>
                      </a:ext>
                    </a:extLst>
                  </p:cNvPr>
                  <p:cNvSpPr/>
                  <p:nvPr/>
                </p:nvSpPr>
                <p:spPr>
                  <a:xfrm>
                    <a:off x="483398" y="1874844"/>
                    <a:ext cx="36000" cy="667874"/>
                  </a:xfrm>
                  <a:custGeom>
                    <a:avLst/>
                    <a:gdLst>
                      <a:gd name="connsiteX0" fmla="*/ 0 w 9746"/>
                      <a:gd name="connsiteY0" fmla="*/ 0 h 667874"/>
                      <a:gd name="connsiteX1" fmla="*/ 9746 w 9746"/>
                      <a:gd name="connsiteY1" fmla="*/ 0 h 667874"/>
                      <a:gd name="connsiteX2" fmla="*/ 9746 w 9746"/>
                      <a:gd name="connsiteY2" fmla="*/ 667875 h 667874"/>
                    </a:gdLst>
                    <a:ahLst/>
                    <a:cxnLst>
                      <a:cxn ang="0">
                        <a:pos x="connsiteX0" y="connsiteY0"/>
                      </a:cxn>
                      <a:cxn ang="0">
                        <a:pos x="connsiteX1" y="connsiteY1"/>
                      </a:cxn>
                      <a:cxn ang="0">
                        <a:pos x="connsiteX2" y="connsiteY2"/>
                      </a:cxn>
                    </a:cxnLst>
                    <a:rect l="l" t="t" r="r" b="b"/>
                    <a:pathLst>
                      <a:path w="9746" h="667874">
                        <a:moveTo>
                          <a:pt x="0" y="0"/>
                        </a:moveTo>
                        <a:lnTo>
                          <a:pt x="9746" y="0"/>
                        </a:lnTo>
                        <a:lnTo>
                          <a:pt x="9746" y="667875"/>
                        </a:lnTo>
                      </a:path>
                    </a:pathLst>
                  </a:custGeom>
                  <a:noFill/>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09" name="Freeform: Shape 508">
                    <a:extLst>
                      <a:ext uri="{FF2B5EF4-FFF2-40B4-BE49-F238E27FC236}">
                        <a16:creationId xmlns:a16="http://schemas.microsoft.com/office/drawing/2014/main" id="{9A975E7B-15C2-4DC8-8AF0-150C843C8389}"/>
                      </a:ext>
                    </a:extLst>
                  </p:cNvPr>
                  <p:cNvSpPr/>
                  <p:nvPr/>
                </p:nvSpPr>
                <p:spPr>
                  <a:xfrm>
                    <a:off x="483398" y="3210948"/>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10" name="Freeform: Shape 509">
                    <a:extLst>
                      <a:ext uri="{FF2B5EF4-FFF2-40B4-BE49-F238E27FC236}">
                        <a16:creationId xmlns:a16="http://schemas.microsoft.com/office/drawing/2014/main" id="{0C5EECA2-BB7D-42FA-A38D-4706B16481C1}"/>
                      </a:ext>
                    </a:extLst>
                  </p:cNvPr>
                  <p:cNvSpPr/>
                  <p:nvPr/>
                </p:nvSpPr>
                <p:spPr>
                  <a:xfrm>
                    <a:off x="483398" y="2878517"/>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511" name="Freeform: Shape 510">
                    <a:extLst>
                      <a:ext uri="{FF2B5EF4-FFF2-40B4-BE49-F238E27FC236}">
                        <a16:creationId xmlns:a16="http://schemas.microsoft.com/office/drawing/2014/main" id="{79377BC3-66DA-4DE2-982B-70948AD31564}"/>
                      </a:ext>
                    </a:extLst>
                  </p:cNvPr>
                  <p:cNvSpPr/>
                  <p:nvPr/>
                </p:nvSpPr>
                <p:spPr>
                  <a:xfrm>
                    <a:off x="483398" y="2543073"/>
                    <a:ext cx="36000" cy="668760"/>
                  </a:xfrm>
                  <a:custGeom>
                    <a:avLst/>
                    <a:gdLst>
                      <a:gd name="connsiteX0" fmla="*/ 0 w 9746"/>
                      <a:gd name="connsiteY0" fmla="*/ 0 h 668760"/>
                      <a:gd name="connsiteX1" fmla="*/ 9746 w 9746"/>
                      <a:gd name="connsiteY1" fmla="*/ 0 h 668760"/>
                      <a:gd name="connsiteX2" fmla="*/ 9746 w 9746"/>
                      <a:gd name="connsiteY2" fmla="*/ 668761 h 668760"/>
                    </a:gdLst>
                    <a:ahLst/>
                    <a:cxnLst>
                      <a:cxn ang="0">
                        <a:pos x="connsiteX0" y="connsiteY0"/>
                      </a:cxn>
                      <a:cxn ang="0">
                        <a:pos x="connsiteX1" y="connsiteY1"/>
                      </a:cxn>
                      <a:cxn ang="0">
                        <a:pos x="connsiteX2" y="connsiteY2"/>
                      </a:cxn>
                    </a:cxnLst>
                    <a:rect l="l" t="t" r="r" b="b"/>
                    <a:pathLst>
                      <a:path w="9746" h="668760">
                        <a:moveTo>
                          <a:pt x="0" y="0"/>
                        </a:moveTo>
                        <a:lnTo>
                          <a:pt x="9746" y="0"/>
                        </a:lnTo>
                        <a:lnTo>
                          <a:pt x="9746" y="668761"/>
                        </a:lnTo>
                      </a:path>
                    </a:pathLst>
                  </a:custGeom>
                  <a:noFill/>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grpSp>
          <p:sp>
            <p:nvSpPr>
              <p:cNvPr id="487" name="Freeform: Shape 486">
                <a:extLst>
                  <a:ext uri="{FF2B5EF4-FFF2-40B4-BE49-F238E27FC236}">
                    <a16:creationId xmlns:a16="http://schemas.microsoft.com/office/drawing/2014/main" id="{D63575AC-8695-4F6A-9AEE-CA471B2F8DCA}"/>
                  </a:ext>
                </a:extLst>
              </p:cNvPr>
              <p:cNvSpPr/>
              <p:nvPr/>
            </p:nvSpPr>
            <p:spPr>
              <a:xfrm>
                <a:off x="1999328" y="2754399"/>
                <a:ext cx="34582" cy="3915"/>
              </a:xfrm>
              <a:custGeom>
                <a:avLst/>
                <a:gdLst>
                  <a:gd name="connsiteX0" fmla="*/ 0 w 21441"/>
                  <a:gd name="connsiteY0" fmla="*/ 0 h 4075"/>
                  <a:gd name="connsiteX1" fmla="*/ 21442 w 21441"/>
                  <a:gd name="connsiteY1" fmla="*/ 0 h 4075"/>
                  <a:gd name="connsiteX2" fmla="*/ 21442 w 21441"/>
                  <a:gd name="connsiteY2" fmla="*/ 4076 h 4075"/>
                  <a:gd name="connsiteX3" fmla="*/ 0 w 21441"/>
                  <a:gd name="connsiteY3" fmla="*/ 4076 h 4075"/>
                </a:gdLst>
                <a:ahLst/>
                <a:cxnLst>
                  <a:cxn ang="0">
                    <a:pos x="connsiteX0" y="connsiteY0"/>
                  </a:cxn>
                  <a:cxn ang="0">
                    <a:pos x="connsiteX1" y="connsiteY1"/>
                  </a:cxn>
                  <a:cxn ang="0">
                    <a:pos x="connsiteX2" y="connsiteY2"/>
                  </a:cxn>
                  <a:cxn ang="0">
                    <a:pos x="connsiteX3" y="connsiteY3"/>
                  </a:cxn>
                </a:cxnLst>
                <a:rect l="l" t="t" r="r" b="b"/>
                <a:pathLst>
                  <a:path w="21441" h="4075">
                    <a:moveTo>
                      <a:pt x="0" y="0"/>
                    </a:moveTo>
                    <a:lnTo>
                      <a:pt x="21442" y="0"/>
                    </a:lnTo>
                    <a:lnTo>
                      <a:pt x="21442" y="4076"/>
                    </a:lnTo>
                    <a:lnTo>
                      <a:pt x="0" y="4076"/>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nvGrpSpPr>
              <p:cNvPr id="488" name="Group 487">
                <a:extLst>
                  <a:ext uri="{FF2B5EF4-FFF2-40B4-BE49-F238E27FC236}">
                    <a16:creationId xmlns:a16="http://schemas.microsoft.com/office/drawing/2014/main" id="{83706C2D-7AC7-4040-916C-019ADCE00E12}"/>
                  </a:ext>
                </a:extLst>
              </p:cNvPr>
              <p:cNvGrpSpPr/>
              <p:nvPr/>
            </p:nvGrpSpPr>
            <p:grpSpPr>
              <a:xfrm>
                <a:off x="1046343" y="2057442"/>
                <a:ext cx="256504" cy="1389174"/>
                <a:chOff x="460565" y="1816242"/>
                <a:chExt cx="267020" cy="1446126"/>
              </a:xfrm>
            </p:grpSpPr>
            <p:sp>
              <p:nvSpPr>
                <p:cNvPr id="499" name="object 204">
                  <a:extLst>
                    <a:ext uri="{FF2B5EF4-FFF2-40B4-BE49-F238E27FC236}">
                      <a16:creationId xmlns:a16="http://schemas.microsoft.com/office/drawing/2014/main" id="{840695DD-2A3C-43D4-890D-0E9A53EAB119}"/>
                    </a:ext>
                  </a:extLst>
                </p:cNvPr>
                <p:cNvSpPr txBox="1"/>
                <p:nvPr/>
              </p:nvSpPr>
              <p:spPr>
                <a:xfrm>
                  <a:off x="460565" y="2480827"/>
                  <a:ext cx="259885" cy="116951"/>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500" name="object 204">
                  <a:extLst>
                    <a:ext uri="{FF2B5EF4-FFF2-40B4-BE49-F238E27FC236}">
                      <a16:creationId xmlns:a16="http://schemas.microsoft.com/office/drawing/2014/main" id="{684DE754-6BD2-47FA-95A5-EB37725FD76E}"/>
                    </a:ext>
                  </a:extLst>
                </p:cNvPr>
                <p:cNvSpPr txBox="1"/>
                <p:nvPr/>
              </p:nvSpPr>
              <p:spPr>
                <a:xfrm>
                  <a:off x="466616" y="2144844"/>
                  <a:ext cx="259885" cy="116951"/>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50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501" name="object 204">
                  <a:extLst>
                    <a:ext uri="{FF2B5EF4-FFF2-40B4-BE49-F238E27FC236}">
                      <a16:creationId xmlns:a16="http://schemas.microsoft.com/office/drawing/2014/main" id="{A3F45EB1-9F93-4608-92F2-918055639748}"/>
                    </a:ext>
                  </a:extLst>
                </p:cNvPr>
                <p:cNvSpPr txBox="1"/>
                <p:nvPr/>
              </p:nvSpPr>
              <p:spPr>
                <a:xfrm>
                  <a:off x="460565" y="1816242"/>
                  <a:ext cx="259885" cy="116951"/>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100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502" name="object 204">
                  <a:extLst>
                    <a:ext uri="{FF2B5EF4-FFF2-40B4-BE49-F238E27FC236}">
                      <a16:creationId xmlns:a16="http://schemas.microsoft.com/office/drawing/2014/main" id="{1D02DB9D-9D9A-448D-8276-5CF74AEF7C91}"/>
                    </a:ext>
                  </a:extLst>
                </p:cNvPr>
                <p:cNvSpPr txBox="1"/>
                <p:nvPr/>
              </p:nvSpPr>
              <p:spPr>
                <a:xfrm>
                  <a:off x="467700" y="2810695"/>
                  <a:ext cx="259885" cy="116951"/>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-50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503" name="object 204">
                  <a:extLst>
                    <a:ext uri="{FF2B5EF4-FFF2-40B4-BE49-F238E27FC236}">
                      <a16:creationId xmlns:a16="http://schemas.microsoft.com/office/drawing/2014/main" id="{96FF9A54-719F-463E-A272-496DA8C11581}"/>
                    </a:ext>
                  </a:extLst>
                </p:cNvPr>
                <p:cNvSpPr txBox="1"/>
                <p:nvPr/>
              </p:nvSpPr>
              <p:spPr>
                <a:xfrm>
                  <a:off x="460565" y="3145417"/>
                  <a:ext cx="259885" cy="116951"/>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-100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grpSp>
          <p:sp>
            <p:nvSpPr>
              <p:cNvPr id="489" name="Freeform: Shape 488">
                <a:extLst>
                  <a:ext uri="{FF2B5EF4-FFF2-40B4-BE49-F238E27FC236}">
                    <a16:creationId xmlns:a16="http://schemas.microsoft.com/office/drawing/2014/main" id="{2BD89CDC-B49B-4A94-893A-0E181F4A1C9E}"/>
                  </a:ext>
                </a:extLst>
              </p:cNvPr>
              <p:cNvSpPr/>
              <p:nvPr/>
            </p:nvSpPr>
            <p:spPr>
              <a:xfrm>
                <a:off x="1367734" y="2752346"/>
                <a:ext cx="1678585" cy="170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90" name="Freeform: Shape 489">
                <a:extLst>
                  <a:ext uri="{FF2B5EF4-FFF2-40B4-BE49-F238E27FC236}">
                    <a16:creationId xmlns:a16="http://schemas.microsoft.com/office/drawing/2014/main" id="{697DB028-CD6E-4FBD-86D1-83136F4AAA40}"/>
                  </a:ext>
                </a:extLst>
              </p:cNvPr>
              <p:cNvSpPr/>
              <p:nvPr/>
            </p:nvSpPr>
            <p:spPr>
              <a:xfrm>
                <a:off x="1340073" y="2267517"/>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96" name="Freeform: Shape 495">
                <a:extLst>
                  <a:ext uri="{FF2B5EF4-FFF2-40B4-BE49-F238E27FC236}">
                    <a16:creationId xmlns:a16="http://schemas.microsoft.com/office/drawing/2014/main" id="{725A6D58-E2B4-4D2B-AE35-411D6B005CCD}"/>
                  </a:ext>
                </a:extLst>
              </p:cNvPr>
              <p:cNvSpPr/>
              <p:nvPr/>
            </p:nvSpPr>
            <p:spPr>
              <a:xfrm>
                <a:off x="1341363" y="2594976"/>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97" name="Freeform: Shape 496">
                <a:extLst>
                  <a:ext uri="{FF2B5EF4-FFF2-40B4-BE49-F238E27FC236}">
                    <a16:creationId xmlns:a16="http://schemas.microsoft.com/office/drawing/2014/main" id="{C3A3E54B-BE3E-4868-A1FA-E6FE5E975792}"/>
                  </a:ext>
                </a:extLst>
              </p:cNvPr>
              <p:cNvSpPr/>
              <p:nvPr/>
            </p:nvSpPr>
            <p:spPr>
              <a:xfrm>
                <a:off x="1340779" y="2913973"/>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98" name="Freeform: Shape 497">
                <a:extLst>
                  <a:ext uri="{FF2B5EF4-FFF2-40B4-BE49-F238E27FC236}">
                    <a16:creationId xmlns:a16="http://schemas.microsoft.com/office/drawing/2014/main" id="{A6A41374-8F87-4F5B-B0C7-B792A846DFF6}"/>
                  </a:ext>
                </a:extLst>
              </p:cNvPr>
              <p:cNvSpPr/>
              <p:nvPr/>
            </p:nvSpPr>
            <p:spPr>
              <a:xfrm>
                <a:off x="1337552" y="3233884"/>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grpSp>
          <p:nvGrpSpPr>
            <p:cNvPr id="385" name="Group 384">
              <a:extLst>
                <a:ext uri="{FF2B5EF4-FFF2-40B4-BE49-F238E27FC236}">
                  <a16:creationId xmlns:a16="http://schemas.microsoft.com/office/drawing/2014/main" id="{1158DA97-7FB4-4EC7-9CD1-A5BC87E69953}"/>
                </a:ext>
              </a:extLst>
            </p:cNvPr>
            <p:cNvGrpSpPr/>
            <p:nvPr/>
          </p:nvGrpSpPr>
          <p:grpSpPr>
            <a:xfrm>
              <a:off x="5578933" y="3456515"/>
              <a:ext cx="1999977" cy="1389174"/>
              <a:chOff x="1046343" y="2057442"/>
              <a:chExt cx="1999977" cy="1389174"/>
            </a:xfrm>
          </p:grpSpPr>
          <p:grpSp>
            <p:nvGrpSpPr>
              <p:cNvPr id="387" name="Group 386">
                <a:extLst>
                  <a:ext uri="{FF2B5EF4-FFF2-40B4-BE49-F238E27FC236}">
                    <a16:creationId xmlns:a16="http://schemas.microsoft.com/office/drawing/2014/main" id="{73BF433D-C816-42C2-805E-7046EF40D879}"/>
                  </a:ext>
                </a:extLst>
              </p:cNvPr>
              <p:cNvGrpSpPr/>
              <p:nvPr/>
            </p:nvGrpSpPr>
            <p:grpSpPr>
              <a:xfrm>
                <a:off x="1340073" y="2110773"/>
                <a:ext cx="1706247" cy="1285187"/>
                <a:chOff x="483398" y="1874844"/>
                <a:chExt cx="1776198" cy="1337876"/>
              </a:xfrm>
            </p:grpSpPr>
            <p:sp>
              <p:nvSpPr>
                <p:cNvPr id="439" name="Freeform: Shape 438">
                  <a:extLst>
                    <a:ext uri="{FF2B5EF4-FFF2-40B4-BE49-F238E27FC236}">
                      <a16:creationId xmlns:a16="http://schemas.microsoft.com/office/drawing/2014/main" id="{595C95FE-DD75-4E24-9991-EC28434C828B}"/>
                    </a:ext>
                  </a:extLst>
                </p:cNvPr>
                <p:cNvSpPr/>
                <p:nvPr/>
              </p:nvSpPr>
              <p:spPr>
                <a:xfrm>
                  <a:off x="512194" y="2745084"/>
                  <a:ext cx="1747402" cy="177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B2B2B2"/>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40" name="Freeform: Shape 439">
                  <a:extLst>
                    <a:ext uri="{FF2B5EF4-FFF2-40B4-BE49-F238E27FC236}">
                      <a16:creationId xmlns:a16="http://schemas.microsoft.com/office/drawing/2014/main" id="{2120B576-A551-4475-9B76-9ABD190BB85F}"/>
                    </a:ext>
                  </a:extLst>
                </p:cNvPr>
                <p:cNvSpPr/>
                <p:nvPr/>
              </p:nvSpPr>
              <p:spPr>
                <a:xfrm>
                  <a:off x="512194" y="2410881"/>
                  <a:ext cx="1747402" cy="177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B2B2B2"/>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nvGrpSpPr>
                <p:cNvPr id="441" name="Group 440">
                  <a:extLst>
                    <a:ext uri="{FF2B5EF4-FFF2-40B4-BE49-F238E27FC236}">
                      <a16:creationId xmlns:a16="http://schemas.microsoft.com/office/drawing/2014/main" id="{E9C753FE-FB9F-4DCF-8174-7D2D4B4B0FB2}"/>
                    </a:ext>
                  </a:extLst>
                </p:cNvPr>
                <p:cNvGrpSpPr/>
                <p:nvPr/>
              </p:nvGrpSpPr>
              <p:grpSpPr>
                <a:xfrm>
                  <a:off x="483398" y="1874844"/>
                  <a:ext cx="36000" cy="1337876"/>
                  <a:chOff x="483398" y="1874844"/>
                  <a:chExt cx="36000" cy="1337876"/>
                </a:xfrm>
              </p:grpSpPr>
              <p:sp>
                <p:nvSpPr>
                  <p:cNvPr id="442" name="Freeform: Shape 441">
                    <a:extLst>
                      <a:ext uri="{FF2B5EF4-FFF2-40B4-BE49-F238E27FC236}">
                        <a16:creationId xmlns:a16="http://schemas.microsoft.com/office/drawing/2014/main" id="{10B0AF66-5FCE-4D31-A00B-6F6607851EFC}"/>
                      </a:ext>
                    </a:extLst>
                  </p:cNvPr>
                  <p:cNvSpPr/>
                  <p:nvPr/>
                </p:nvSpPr>
                <p:spPr>
                  <a:xfrm>
                    <a:off x="483398" y="2209047"/>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43" name="Freeform: Shape 442">
                    <a:extLst>
                      <a:ext uri="{FF2B5EF4-FFF2-40B4-BE49-F238E27FC236}">
                        <a16:creationId xmlns:a16="http://schemas.microsoft.com/office/drawing/2014/main" id="{F3A1D6D9-1B49-4162-BF47-ACDDB9E69EFD}"/>
                      </a:ext>
                    </a:extLst>
                  </p:cNvPr>
                  <p:cNvSpPr/>
                  <p:nvPr/>
                </p:nvSpPr>
                <p:spPr>
                  <a:xfrm>
                    <a:off x="483398" y="1874844"/>
                    <a:ext cx="36000" cy="667874"/>
                  </a:xfrm>
                  <a:custGeom>
                    <a:avLst/>
                    <a:gdLst>
                      <a:gd name="connsiteX0" fmla="*/ 0 w 9746"/>
                      <a:gd name="connsiteY0" fmla="*/ 0 h 667874"/>
                      <a:gd name="connsiteX1" fmla="*/ 9746 w 9746"/>
                      <a:gd name="connsiteY1" fmla="*/ 0 h 667874"/>
                      <a:gd name="connsiteX2" fmla="*/ 9746 w 9746"/>
                      <a:gd name="connsiteY2" fmla="*/ 667875 h 667874"/>
                    </a:gdLst>
                    <a:ahLst/>
                    <a:cxnLst>
                      <a:cxn ang="0">
                        <a:pos x="connsiteX0" y="connsiteY0"/>
                      </a:cxn>
                      <a:cxn ang="0">
                        <a:pos x="connsiteX1" y="connsiteY1"/>
                      </a:cxn>
                      <a:cxn ang="0">
                        <a:pos x="connsiteX2" y="connsiteY2"/>
                      </a:cxn>
                    </a:cxnLst>
                    <a:rect l="l" t="t" r="r" b="b"/>
                    <a:pathLst>
                      <a:path w="9746" h="667874">
                        <a:moveTo>
                          <a:pt x="0" y="0"/>
                        </a:moveTo>
                        <a:lnTo>
                          <a:pt x="9746" y="0"/>
                        </a:lnTo>
                        <a:lnTo>
                          <a:pt x="9746" y="667875"/>
                        </a:lnTo>
                      </a:path>
                    </a:pathLst>
                  </a:custGeom>
                  <a:noFill/>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44" name="Freeform: Shape 443">
                    <a:extLst>
                      <a:ext uri="{FF2B5EF4-FFF2-40B4-BE49-F238E27FC236}">
                        <a16:creationId xmlns:a16="http://schemas.microsoft.com/office/drawing/2014/main" id="{45975041-B960-43B7-80DA-F1727770D62E}"/>
                      </a:ext>
                    </a:extLst>
                  </p:cNvPr>
                  <p:cNvSpPr/>
                  <p:nvPr/>
                </p:nvSpPr>
                <p:spPr>
                  <a:xfrm>
                    <a:off x="483398" y="3210948"/>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45" name="Freeform: Shape 444">
                    <a:extLst>
                      <a:ext uri="{FF2B5EF4-FFF2-40B4-BE49-F238E27FC236}">
                        <a16:creationId xmlns:a16="http://schemas.microsoft.com/office/drawing/2014/main" id="{76EB4EB9-2A88-4FEC-A4D2-245F96505992}"/>
                      </a:ext>
                    </a:extLst>
                  </p:cNvPr>
                  <p:cNvSpPr/>
                  <p:nvPr/>
                </p:nvSpPr>
                <p:spPr>
                  <a:xfrm>
                    <a:off x="483398" y="2878517"/>
                    <a:ext cx="36000" cy="177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446" name="Freeform: Shape 445">
                    <a:extLst>
                      <a:ext uri="{FF2B5EF4-FFF2-40B4-BE49-F238E27FC236}">
                        <a16:creationId xmlns:a16="http://schemas.microsoft.com/office/drawing/2014/main" id="{EB898788-809A-4E62-B16A-2DA7C3A5659C}"/>
                      </a:ext>
                    </a:extLst>
                  </p:cNvPr>
                  <p:cNvSpPr/>
                  <p:nvPr/>
                </p:nvSpPr>
                <p:spPr>
                  <a:xfrm>
                    <a:off x="483398" y="2543073"/>
                    <a:ext cx="36000" cy="668760"/>
                  </a:xfrm>
                  <a:custGeom>
                    <a:avLst/>
                    <a:gdLst>
                      <a:gd name="connsiteX0" fmla="*/ 0 w 9746"/>
                      <a:gd name="connsiteY0" fmla="*/ 0 h 668760"/>
                      <a:gd name="connsiteX1" fmla="*/ 9746 w 9746"/>
                      <a:gd name="connsiteY1" fmla="*/ 0 h 668760"/>
                      <a:gd name="connsiteX2" fmla="*/ 9746 w 9746"/>
                      <a:gd name="connsiteY2" fmla="*/ 668761 h 668760"/>
                    </a:gdLst>
                    <a:ahLst/>
                    <a:cxnLst>
                      <a:cxn ang="0">
                        <a:pos x="connsiteX0" y="connsiteY0"/>
                      </a:cxn>
                      <a:cxn ang="0">
                        <a:pos x="connsiteX1" y="connsiteY1"/>
                      </a:cxn>
                      <a:cxn ang="0">
                        <a:pos x="connsiteX2" y="connsiteY2"/>
                      </a:cxn>
                    </a:cxnLst>
                    <a:rect l="l" t="t" r="r" b="b"/>
                    <a:pathLst>
                      <a:path w="9746" h="668760">
                        <a:moveTo>
                          <a:pt x="0" y="0"/>
                        </a:moveTo>
                        <a:lnTo>
                          <a:pt x="9746" y="0"/>
                        </a:lnTo>
                        <a:lnTo>
                          <a:pt x="9746" y="668761"/>
                        </a:lnTo>
                      </a:path>
                    </a:pathLst>
                  </a:custGeom>
                  <a:noFill/>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grpSp>
          <p:sp>
            <p:nvSpPr>
              <p:cNvPr id="388" name="Freeform: Shape 387">
                <a:extLst>
                  <a:ext uri="{FF2B5EF4-FFF2-40B4-BE49-F238E27FC236}">
                    <a16:creationId xmlns:a16="http://schemas.microsoft.com/office/drawing/2014/main" id="{40AA52D0-D90E-4518-AC4A-2F82DC5EDABF}"/>
                  </a:ext>
                </a:extLst>
              </p:cNvPr>
              <p:cNvSpPr/>
              <p:nvPr/>
            </p:nvSpPr>
            <p:spPr>
              <a:xfrm>
                <a:off x="1999328" y="2754399"/>
                <a:ext cx="34582" cy="3915"/>
              </a:xfrm>
              <a:custGeom>
                <a:avLst/>
                <a:gdLst>
                  <a:gd name="connsiteX0" fmla="*/ 0 w 21441"/>
                  <a:gd name="connsiteY0" fmla="*/ 0 h 4075"/>
                  <a:gd name="connsiteX1" fmla="*/ 21442 w 21441"/>
                  <a:gd name="connsiteY1" fmla="*/ 0 h 4075"/>
                  <a:gd name="connsiteX2" fmla="*/ 21442 w 21441"/>
                  <a:gd name="connsiteY2" fmla="*/ 4076 h 4075"/>
                  <a:gd name="connsiteX3" fmla="*/ 0 w 21441"/>
                  <a:gd name="connsiteY3" fmla="*/ 4076 h 4075"/>
                </a:gdLst>
                <a:ahLst/>
                <a:cxnLst>
                  <a:cxn ang="0">
                    <a:pos x="connsiteX0" y="connsiteY0"/>
                  </a:cxn>
                  <a:cxn ang="0">
                    <a:pos x="connsiteX1" y="connsiteY1"/>
                  </a:cxn>
                  <a:cxn ang="0">
                    <a:pos x="connsiteX2" y="connsiteY2"/>
                  </a:cxn>
                  <a:cxn ang="0">
                    <a:pos x="connsiteX3" y="connsiteY3"/>
                  </a:cxn>
                </a:cxnLst>
                <a:rect l="l" t="t" r="r" b="b"/>
                <a:pathLst>
                  <a:path w="21441" h="4075">
                    <a:moveTo>
                      <a:pt x="0" y="0"/>
                    </a:moveTo>
                    <a:lnTo>
                      <a:pt x="21442" y="0"/>
                    </a:lnTo>
                    <a:lnTo>
                      <a:pt x="21442" y="4076"/>
                    </a:lnTo>
                    <a:lnTo>
                      <a:pt x="0" y="4076"/>
                    </a:lnTo>
                    <a:close/>
                  </a:path>
                </a:pathLst>
              </a:custGeom>
              <a:solidFill>
                <a:schemeClr val="accent5"/>
              </a:solidFill>
              <a:ln w="1764" cap="flat">
                <a:no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nvGrpSpPr>
              <p:cNvPr id="390" name="Group 389">
                <a:extLst>
                  <a:ext uri="{FF2B5EF4-FFF2-40B4-BE49-F238E27FC236}">
                    <a16:creationId xmlns:a16="http://schemas.microsoft.com/office/drawing/2014/main" id="{4B850382-8BEE-425F-B057-28122F51B4DA}"/>
                  </a:ext>
                </a:extLst>
              </p:cNvPr>
              <p:cNvGrpSpPr/>
              <p:nvPr/>
            </p:nvGrpSpPr>
            <p:grpSpPr>
              <a:xfrm>
                <a:off x="1046343" y="2057442"/>
                <a:ext cx="256504" cy="1389174"/>
                <a:chOff x="460565" y="1816242"/>
                <a:chExt cx="267020" cy="1446126"/>
              </a:xfrm>
            </p:grpSpPr>
            <p:sp>
              <p:nvSpPr>
                <p:cNvPr id="405" name="object 204">
                  <a:extLst>
                    <a:ext uri="{FF2B5EF4-FFF2-40B4-BE49-F238E27FC236}">
                      <a16:creationId xmlns:a16="http://schemas.microsoft.com/office/drawing/2014/main" id="{9439D256-66B3-4E97-8D37-CD71F2B220C7}"/>
                    </a:ext>
                  </a:extLst>
                </p:cNvPr>
                <p:cNvSpPr txBox="1"/>
                <p:nvPr/>
              </p:nvSpPr>
              <p:spPr>
                <a:xfrm>
                  <a:off x="460565" y="2480827"/>
                  <a:ext cx="259885" cy="116951"/>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435" name="object 204">
                  <a:extLst>
                    <a:ext uri="{FF2B5EF4-FFF2-40B4-BE49-F238E27FC236}">
                      <a16:creationId xmlns:a16="http://schemas.microsoft.com/office/drawing/2014/main" id="{EDF7A7A8-EDE8-4C8D-A7E4-71ECF6666B09}"/>
                    </a:ext>
                  </a:extLst>
                </p:cNvPr>
                <p:cNvSpPr txBox="1"/>
                <p:nvPr/>
              </p:nvSpPr>
              <p:spPr>
                <a:xfrm>
                  <a:off x="466616" y="2144844"/>
                  <a:ext cx="259885" cy="116951"/>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50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436" name="object 204">
                  <a:extLst>
                    <a:ext uri="{FF2B5EF4-FFF2-40B4-BE49-F238E27FC236}">
                      <a16:creationId xmlns:a16="http://schemas.microsoft.com/office/drawing/2014/main" id="{A1975FB2-CB81-4668-B4E5-CF60C3CD79C0}"/>
                    </a:ext>
                  </a:extLst>
                </p:cNvPr>
                <p:cNvSpPr txBox="1"/>
                <p:nvPr/>
              </p:nvSpPr>
              <p:spPr>
                <a:xfrm>
                  <a:off x="460565" y="1816242"/>
                  <a:ext cx="259885" cy="116951"/>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100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437" name="object 204">
                  <a:extLst>
                    <a:ext uri="{FF2B5EF4-FFF2-40B4-BE49-F238E27FC236}">
                      <a16:creationId xmlns:a16="http://schemas.microsoft.com/office/drawing/2014/main" id="{B2EA7D59-27AE-4580-B13F-7E346229A61A}"/>
                    </a:ext>
                  </a:extLst>
                </p:cNvPr>
                <p:cNvSpPr txBox="1"/>
                <p:nvPr/>
              </p:nvSpPr>
              <p:spPr>
                <a:xfrm>
                  <a:off x="467700" y="2810695"/>
                  <a:ext cx="259885" cy="116951"/>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-50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438" name="object 204">
                  <a:extLst>
                    <a:ext uri="{FF2B5EF4-FFF2-40B4-BE49-F238E27FC236}">
                      <a16:creationId xmlns:a16="http://schemas.microsoft.com/office/drawing/2014/main" id="{A96BB3CE-579E-4261-83BF-57BF4007AD44}"/>
                    </a:ext>
                  </a:extLst>
                </p:cNvPr>
                <p:cNvSpPr txBox="1"/>
                <p:nvPr/>
              </p:nvSpPr>
              <p:spPr>
                <a:xfrm>
                  <a:off x="460565" y="3145417"/>
                  <a:ext cx="259885" cy="116951"/>
                </a:xfrm>
                <a:prstGeom prst="rect">
                  <a:avLst/>
                </a:prstGeom>
              </p:spPr>
              <p:txBody>
                <a:bodyPr vert="horz" wrap="square" lIns="0" tIns="0" rIns="0" bIns="0" rtlCol="0">
                  <a:spAutoFit/>
                </a:bodyPr>
                <a:lstStyle/>
                <a:p>
                  <a:pPr marL="18192" marR="0" lvl="0" indent="0" algn="r" defTabSz="533069" rtl="0" eaLnBrk="1" fontAlgn="auto" latinLnBrk="0" hangingPunct="1">
                    <a:lnSpc>
                      <a:spcPct val="100000"/>
                    </a:lnSpc>
                    <a:spcBef>
                      <a:spcPts val="129"/>
                    </a:spcBef>
                    <a:spcAft>
                      <a:spcPts val="0"/>
                    </a:spcAft>
                    <a:buClrTx/>
                    <a:buSzTx/>
                    <a:buFontTx/>
                    <a:buNone/>
                    <a:tabLst/>
                    <a:defRPr/>
                  </a:pPr>
                  <a:r>
                    <a:rPr kumimoji="0" lang="en-US" sz="800" b="0" i="0" u="none" strike="noStrike" kern="1200" cap="none" spc="-7" normalizeH="0" baseline="0" noProof="0" dirty="0">
                      <a:ln>
                        <a:noFill/>
                      </a:ln>
                      <a:solidFill>
                        <a:srgbClr val="231F20"/>
                      </a:solidFill>
                      <a:effectLst/>
                      <a:uLnTx/>
                      <a:uFillTx/>
                      <a:latin typeface="Arial"/>
                      <a:ea typeface="MS PGothic" charset="0"/>
                      <a:cs typeface="Arial"/>
                    </a:rPr>
                    <a:t>-100</a:t>
                  </a:r>
                  <a:endParaRPr kumimoji="0" sz="800" b="0" i="0" u="none" strike="noStrike" kern="1200" cap="none" spc="0" normalizeH="0" baseline="0" noProof="0" dirty="0">
                    <a:ln>
                      <a:noFill/>
                    </a:ln>
                    <a:solidFill>
                      <a:srgbClr val="000000"/>
                    </a:solidFill>
                    <a:effectLst/>
                    <a:uLnTx/>
                    <a:uFillTx/>
                    <a:latin typeface="Arial"/>
                    <a:ea typeface="MS PGothic" charset="0"/>
                    <a:cs typeface="Arial"/>
                  </a:endParaRPr>
                </a:p>
              </p:txBody>
            </p:sp>
          </p:grpSp>
          <p:sp>
            <p:nvSpPr>
              <p:cNvPr id="391" name="Freeform: Shape 390">
                <a:extLst>
                  <a:ext uri="{FF2B5EF4-FFF2-40B4-BE49-F238E27FC236}">
                    <a16:creationId xmlns:a16="http://schemas.microsoft.com/office/drawing/2014/main" id="{D169A842-31DE-4E67-AEF4-5B74CCF00A83}"/>
                  </a:ext>
                </a:extLst>
              </p:cNvPr>
              <p:cNvSpPr/>
              <p:nvPr/>
            </p:nvSpPr>
            <p:spPr>
              <a:xfrm>
                <a:off x="1367734" y="2752346"/>
                <a:ext cx="1678585" cy="1702"/>
              </a:xfrm>
              <a:custGeom>
                <a:avLst/>
                <a:gdLst>
                  <a:gd name="connsiteX0" fmla="*/ 0 w 1747402"/>
                  <a:gd name="connsiteY0" fmla="*/ 0 h 1772"/>
                  <a:gd name="connsiteX1" fmla="*/ 1747403 w 1747402"/>
                  <a:gd name="connsiteY1" fmla="*/ 0 h 1772"/>
                </a:gdLst>
                <a:ahLst/>
                <a:cxnLst>
                  <a:cxn ang="0">
                    <a:pos x="connsiteX0" y="connsiteY0"/>
                  </a:cxn>
                  <a:cxn ang="0">
                    <a:pos x="connsiteX1" y="connsiteY1"/>
                  </a:cxn>
                </a:cxnLst>
                <a:rect l="l" t="t" r="r" b="b"/>
                <a:pathLst>
                  <a:path w="1747402" h="1772">
                    <a:moveTo>
                      <a:pt x="0" y="0"/>
                    </a:moveTo>
                    <a:lnTo>
                      <a:pt x="1747403"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93" name="Freeform: Shape 392">
                <a:extLst>
                  <a:ext uri="{FF2B5EF4-FFF2-40B4-BE49-F238E27FC236}">
                    <a16:creationId xmlns:a16="http://schemas.microsoft.com/office/drawing/2014/main" id="{56E8AB86-C6F9-4BED-8A04-DC4D2F09A344}"/>
                  </a:ext>
                </a:extLst>
              </p:cNvPr>
              <p:cNvSpPr/>
              <p:nvPr/>
            </p:nvSpPr>
            <p:spPr>
              <a:xfrm>
                <a:off x="1340073" y="2267517"/>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95" name="Freeform: Shape 394">
                <a:extLst>
                  <a:ext uri="{FF2B5EF4-FFF2-40B4-BE49-F238E27FC236}">
                    <a16:creationId xmlns:a16="http://schemas.microsoft.com/office/drawing/2014/main" id="{1004B48A-D32D-49A3-B5F0-4E8959AE13EA}"/>
                  </a:ext>
                </a:extLst>
              </p:cNvPr>
              <p:cNvSpPr/>
              <p:nvPr/>
            </p:nvSpPr>
            <p:spPr>
              <a:xfrm>
                <a:off x="1341363" y="2594976"/>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97" name="Freeform: Shape 396">
                <a:extLst>
                  <a:ext uri="{FF2B5EF4-FFF2-40B4-BE49-F238E27FC236}">
                    <a16:creationId xmlns:a16="http://schemas.microsoft.com/office/drawing/2014/main" id="{5CF33464-1F16-4D7D-942A-D16462607B50}"/>
                  </a:ext>
                </a:extLst>
              </p:cNvPr>
              <p:cNvSpPr/>
              <p:nvPr/>
            </p:nvSpPr>
            <p:spPr>
              <a:xfrm>
                <a:off x="1340779" y="2913973"/>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399" name="Freeform: Shape 398">
                <a:extLst>
                  <a:ext uri="{FF2B5EF4-FFF2-40B4-BE49-F238E27FC236}">
                    <a16:creationId xmlns:a16="http://schemas.microsoft.com/office/drawing/2014/main" id="{DF7D7C8A-8BF8-4A3D-90AB-1A6366F1CF81}"/>
                  </a:ext>
                </a:extLst>
              </p:cNvPr>
              <p:cNvSpPr/>
              <p:nvPr/>
            </p:nvSpPr>
            <p:spPr>
              <a:xfrm>
                <a:off x="1337552" y="3233884"/>
                <a:ext cx="34582" cy="1702"/>
              </a:xfrm>
              <a:custGeom>
                <a:avLst/>
                <a:gdLst>
                  <a:gd name="connsiteX0" fmla="*/ 0 w 9746"/>
                  <a:gd name="connsiteY0" fmla="*/ 0 h 1772"/>
                  <a:gd name="connsiteX1" fmla="*/ 9746 w 9746"/>
                  <a:gd name="connsiteY1" fmla="*/ 0 h 1772"/>
                </a:gdLst>
                <a:ahLst/>
                <a:cxnLst>
                  <a:cxn ang="0">
                    <a:pos x="connsiteX0" y="connsiteY0"/>
                  </a:cxn>
                  <a:cxn ang="0">
                    <a:pos x="connsiteX1" y="connsiteY1"/>
                  </a:cxn>
                </a:cxnLst>
                <a:rect l="l" t="t" r="r" b="b"/>
                <a:pathLst>
                  <a:path w="9746" h="1772">
                    <a:moveTo>
                      <a:pt x="0" y="0"/>
                    </a:moveTo>
                    <a:lnTo>
                      <a:pt x="9746" y="0"/>
                    </a:lnTo>
                  </a:path>
                </a:pathLst>
              </a:custGeom>
              <a:ln w="9525" cap="flat">
                <a:solidFill>
                  <a:srgbClr val="000000"/>
                </a:solidFill>
                <a:prstDash val="solid"/>
                <a:miter/>
              </a:ln>
            </p:spPr>
            <p:txBody>
              <a:bodyPr rtlCol="0" anchor="ctr"/>
              <a:lstStyle/>
              <a:p>
                <a:pPr marL="0" marR="0" lvl="0" indent="0" algn="l" defTabSz="533069" rtl="0" eaLnBrk="1" fontAlgn="auto" latinLnBrk="0" hangingPunct="1">
                  <a:lnSpc>
                    <a:spcPct val="100000"/>
                  </a:lnSpc>
                  <a:spcBef>
                    <a:spcPts val="0"/>
                  </a:spcBef>
                  <a:spcAft>
                    <a:spcPts val="0"/>
                  </a:spcAft>
                  <a:buClrTx/>
                  <a:buSzTx/>
                  <a:buFontTx/>
                  <a:buNone/>
                  <a:tabLst/>
                  <a:defRPr/>
                </a:pPr>
                <a:endParaRPr kumimoji="0" lang="en-GB" sz="1049" b="0" i="0" u="none" strike="noStrike" kern="1200" cap="none" spc="0" normalizeH="0" baseline="0" noProof="0" dirty="0">
                  <a:ln>
                    <a:noFill/>
                  </a:ln>
                  <a:solidFill>
                    <a:srgbClr val="000000"/>
                  </a:solidFill>
                  <a:effectLst/>
                  <a:uLnTx/>
                  <a:uFillTx/>
                  <a:latin typeface="Arial"/>
                  <a:ea typeface="MS PGothic" charset="0"/>
                  <a:cs typeface="+mn-cs"/>
                </a:endParaRPr>
              </a:p>
            </p:txBody>
          </p:sp>
        </p:grpSp>
        <p:sp>
          <p:nvSpPr>
            <p:cNvPr id="386" name="TextBox 385">
              <a:extLst>
                <a:ext uri="{FF2B5EF4-FFF2-40B4-BE49-F238E27FC236}">
                  <a16:creationId xmlns:a16="http://schemas.microsoft.com/office/drawing/2014/main" id="{D7E64F45-6E80-4CB2-885A-05B2EB184CD1}"/>
                </a:ext>
              </a:extLst>
            </p:cNvPr>
            <p:cNvSpPr txBox="1"/>
            <p:nvPr/>
          </p:nvSpPr>
          <p:spPr>
            <a:xfrm>
              <a:off x="7103484" y="3420785"/>
              <a:ext cx="441467" cy="234110"/>
            </a:xfrm>
            <a:prstGeom prst="rect">
              <a:avLst/>
            </a:prstGeom>
            <a:noFill/>
          </p:spPr>
          <p:txBody>
            <a:bodyPr wrap="none" rtlCol="0">
              <a:spAutoFit/>
            </a:bodyPr>
            <a:lstStyle/>
            <a:p>
              <a:pPr marL="0" marR="0" lvl="0" indent="0" algn="l" defTabSz="533069"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a:ea typeface="MS PGothic" charset="0"/>
                  <a:cs typeface="+mn-cs"/>
                </a:rPr>
                <a:t>(n=11)</a:t>
              </a:r>
              <a:endParaRPr kumimoji="0" lang="en-GB" sz="1067" b="1" i="0" u="none" strike="noStrike" kern="1200" cap="none" spc="0" normalizeH="0" baseline="0" noProof="0" dirty="0">
                <a:ln>
                  <a:noFill/>
                </a:ln>
                <a:solidFill>
                  <a:srgbClr val="000000"/>
                </a:solidFill>
                <a:effectLst/>
                <a:uLnTx/>
                <a:uFillTx/>
                <a:latin typeface="Arial"/>
                <a:ea typeface="MS PGothic" charset="0"/>
                <a:cs typeface="+mn-cs"/>
              </a:endParaRPr>
            </a:p>
          </p:txBody>
        </p:sp>
      </p:grpSp>
      <p:sp>
        <p:nvSpPr>
          <p:cNvPr id="401" name="TextBox 400">
            <a:extLst>
              <a:ext uri="{FF2B5EF4-FFF2-40B4-BE49-F238E27FC236}">
                <a16:creationId xmlns:a16="http://schemas.microsoft.com/office/drawing/2014/main" id="{0E00C76F-E171-0347-8E83-5204FABC50EA}"/>
              </a:ext>
            </a:extLst>
          </p:cNvPr>
          <p:cNvSpPr txBox="1"/>
          <p:nvPr/>
        </p:nvSpPr>
        <p:spPr>
          <a:xfrm>
            <a:off x="169031" y="6493661"/>
            <a:ext cx="231076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de Bono et al. NEJM 2020</a:t>
            </a:r>
          </a:p>
        </p:txBody>
      </p:sp>
    </p:spTree>
    <p:extLst>
      <p:ext uri="{BB962C8B-B14F-4D97-AF65-F5344CB8AC3E}">
        <p14:creationId xmlns:p14="http://schemas.microsoft.com/office/powerpoint/2010/main" val="19931965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64962A-AAA6-1E41-A3D7-F64A4FD44C27}"/>
              </a:ext>
            </a:extLst>
          </p:cNvPr>
          <p:cNvSpPr/>
          <p:nvPr/>
        </p:nvSpPr>
        <p:spPr bwMode="auto">
          <a:xfrm>
            <a:off x="434083" y="332656"/>
            <a:ext cx="10862713" cy="57240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3" name="Picture 2" descr="A picture containing table&#10;&#10;Description automatically generated">
            <a:extLst>
              <a:ext uri="{FF2B5EF4-FFF2-40B4-BE49-F238E27FC236}">
                <a16:creationId xmlns:a16="http://schemas.microsoft.com/office/drawing/2014/main" id="{502FEA00-7FCD-514B-A716-AA863C1CE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725" y="404664"/>
            <a:ext cx="9904159" cy="5186652"/>
          </a:xfrm>
          <a:prstGeom prst="rect">
            <a:avLst/>
          </a:prstGeom>
        </p:spPr>
      </p:pic>
      <p:sp>
        <p:nvSpPr>
          <p:cNvPr id="4" name="TextBox 3">
            <a:extLst>
              <a:ext uri="{FF2B5EF4-FFF2-40B4-BE49-F238E27FC236}">
                <a16:creationId xmlns:a16="http://schemas.microsoft.com/office/drawing/2014/main" id="{F158C407-3BB1-C14C-BDD9-31FC065C7B92}"/>
              </a:ext>
            </a:extLst>
          </p:cNvPr>
          <p:cNvSpPr txBox="1"/>
          <p:nvPr/>
        </p:nvSpPr>
        <p:spPr>
          <a:xfrm>
            <a:off x="6326825" y="5511372"/>
            <a:ext cx="4945585"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Arial" pitchFamily="-72" charset="0"/>
                <a:ea typeface="MS PGothic" charset="0"/>
              </a:rPr>
              <a:t>N </a:t>
            </a:r>
            <a:r>
              <a:rPr kumimoji="0" lang="en-US" sz="2200" b="1" i="1" u="none" strike="noStrike" kern="1200" cap="none" spc="0" normalizeH="0" baseline="0" noProof="0" dirty="0" err="1">
                <a:ln>
                  <a:noFill/>
                </a:ln>
                <a:solidFill>
                  <a:srgbClr val="000000"/>
                </a:solidFill>
                <a:effectLst/>
                <a:uLnTx/>
                <a:uFillTx/>
                <a:latin typeface="Arial" pitchFamily="-72" charset="0"/>
                <a:ea typeface="MS PGothic" charset="0"/>
              </a:rPr>
              <a:t>Engl</a:t>
            </a:r>
            <a:r>
              <a:rPr kumimoji="0" lang="en-US" sz="2200" b="1" i="1" u="none" strike="noStrike" kern="1200" cap="none" spc="0" normalizeH="0" baseline="0" noProof="0" dirty="0">
                <a:ln>
                  <a:noFill/>
                </a:ln>
                <a:solidFill>
                  <a:srgbClr val="000000"/>
                </a:solidFill>
                <a:effectLst/>
                <a:uLnTx/>
                <a:uFillTx/>
                <a:latin typeface="Arial" pitchFamily="-72" charset="0"/>
                <a:ea typeface="MS PGothic" charset="0"/>
              </a:rPr>
              <a:t> J Med </a:t>
            </a:r>
            <a:r>
              <a:rPr kumimoji="0" lang="en-US" sz="2200" b="1" i="0" u="none" strike="noStrike" kern="1200" cap="none" spc="0" normalizeH="0" baseline="0" noProof="0" dirty="0">
                <a:ln>
                  <a:noFill/>
                </a:ln>
                <a:solidFill>
                  <a:srgbClr val="000000"/>
                </a:solidFill>
                <a:effectLst/>
                <a:uLnTx/>
                <a:uFillTx/>
                <a:latin typeface="Arial" pitchFamily="-72" charset="0"/>
                <a:ea typeface="MS PGothic" charset="0"/>
              </a:rPr>
              <a:t>2020;383(24):2345-57.</a:t>
            </a:r>
          </a:p>
        </p:txBody>
      </p:sp>
    </p:spTree>
    <p:extLst>
      <p:ext uri="{BB962C8B-B14F-4D97-AF65-F5344CB8AC3E}">
        <p14:creationId xmlns:p14="http://schemas.microsoft.com/office/powerpoint/2010/main" val="576375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47E827-04CF-F446-8380-891575BBA31C}"/>
              </a:ext>
            </a:extLst>
          </p:cNvPr>
          <p:cNvSpPr/>
          <p:nvPr/>
        </p:nvSpPr>
        <p:spPr bwMode="auto">
          <a:xfrm>
            <a:off x="1" y="1556792"/>
            <a:ext cx="12192000" cy="42929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51545D4-D9A9-BB45-93AE-1970596BBEE0}"/>
              </a:ext>
            </a:extLst>
          </p:cNvPr>
          <p:cNvSpPr>
            <a:spLocks noGrp="1"/>
          </p:cNvSpPr>
          <p:nvPr>
            <p:ph type="title"/>
          </p:nvPr>
        </p:nvSpPr>
        <p:spPr>
          <a:xfrm>
            <a:off x="912286" y="227013"/>
            <a:ext cx="10728330" cy="1143000"/>
          </a:xfrm>
        </p:spPr>
        <p:txBody>
          <a:bodyPr/>
          <a:lstStyle/>
          <a:p>
            <a:pPr algn="l"/>
            <a:r>
              <a:rPr lang="en-US" dirty="0" err="1"/>
              <a:t>PROfound</a:t>
            </a:r>
            <a:r>
              <a:rPr lang="en-US" dirty="0"/>
              <a:t>: OS with Olaparib in Patients with </a:t>
            </a:r>
            <a:r>
              <a:rPr lang="en-US" dirty="0" err="1"/>
              <a:t>mCRPC</a:t>
            </a:r>
            <a:r>
              <a:rPr lang="en-US" dirty="0"/>
              <a:t> Who Had at Least 1 Alteration in BRCA1, BRCA2 or ATM (Cohort A)</a:t>
            </a:r>
          </a:p>
        </p:txBody>
      </p:sp>
      <p:sp>
        <p:nvSpPr>
          <p:cNvPr id="3" name="TextBox 2">
            <a:extLst>
              <a:ext uri="{FF2B5EF4-FFF2-40B4-BE49-F238E27FC236}">
                <a16:creationId xmlns:a16="http://schemas.microsoft.com/office/drawing/2014/main" id="{919B171B-E69F-3940-B2EC-9FB24D3A78E4}"/>
              </a:ext>
            </a:extLst>
          </p:cNvPr>
          <p:cNvSpPr txBox="1"/>
          <p:nvPr/>
        </p:nvSpPr>
        <p:spPr>
          <a:xfrm>
            <a:off x="137647" y="6496532"/>
            <a:ext cx="642291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Hussain M et al;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PROfound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investigators.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2020;383(24):2345-57.</a:t>
            </a:r>
          </a:p>
        </p:txBody>
      </p:sp>
      <p:pic>
        <p:nvPicPr>
          <p:cNvPr id="7" name="Picture 6" descr="Chart&#10;&#10;Description automatically generated">
            <a:extLst>
              <a:ext uri="{FF2B5EF4-FFF2-40B4-BE49-F238E27FC236}">
                <a16:creationId xmlns:a16="http://schemas.microsoft.com/office/drawing/2014/main" id="{9F0AA208-0608-D443-ACF9-CA7959B61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20" y="2204864"/>
            <a:ext cx="5415904" cy="3555419"/>
          </a:xfrm>
          <a:prstGeom prst="rect">
            <a:avLst/>
          </a:prstGeom>
        </p:spPr>
      </p:pic>
      <p:pic>
        <p:nvPicPr>
          <p:cNvPr id="9" name="Picture 8" descr="Chart, line chart&#10;&#10;Description automatically generated">
            <a:extLst>
              <a:ext uri="{FF2B5EF4-FFF2-40B4-BE49-F238E27FC236}">
                <a16:creationId xmlns:a16="http://schemas.microsoft.com/office/drawing/2014/main" id="{C3CCBE04-45C2-E84C-95F8-27D34F037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9749" y="2276872"/>
            <a:ext cx="6157167" cy="3390107"/>
          </a:xfrm>
          <a:prstGeom prst="rect">
            <a:avLst/>
          </a:prstGeom>
        </p:spPr>
      </p:pic>
      <p:sp>
        <p:nvSpPr>
          <p:cNvPr id="10" name="TextBox 9">
            <a:extLst>
              <a:ext uri="{FF2B5EF4-FFF2-40B4-BE49-F238E27FC236}">
                <a16:creationId xmlns:a16="http://schemas.microsoft.com/office/drawing/2014/main" id="{9C717EFB-6D22-334B-8357-4285BDA1DF67}"/>
              </a:ext>
            </a:extLst>
          </p:cNvPr>
          <p:cNvSpPr txBox="1"/>
          <p:nvPr/>
        </p:nvSpPr>
        <p:spPr>
          <a:xfrm>
            <a:off x="464756" y="1683048"/>
            <a:ext cx="5112568"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Overall survival</a:t>
            </a:r>
          </a:p>
        </p:txBody>
      </p:sp>
      <p:sp>
        <p:nvSpPr>
          <p:cNvPr id="11" name="TextBox 10">
            <a:extLst>
              <a:ext uri="{FF2B5EF4-FFF2-40B4-BE49-F238E27FC236}">
                <a16:creationId xmlns:a16="http://schemas.microsoft.com/office/drawing/2014/main" id="{5C3C6E6F-41A6-584F-9E11-B7DA19B7BE8A}"/>
              </a:ext>
            </a:extLst>
          </p:cNvPr>
          <p:cNvSpPr txBox="1"/>
          <p:nvPr/>
        </p:nvSpPr>
        <p:spPr>
          <a:xfrm>
            <a:off x="5951984" y="1713359"/>
            <a:ext cx="5956572"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Cross-over adjusted overall survival</a:t>
            </a:r>
          </a:p>
        </p:txBody>
      </p:sp>
    </p:spTree>
    <p:extLst>
      <p:ext uri="{BB962C8B-B14F-4D97-AF65-F5344CB8AC3E}">
        <p14:creationId xmlns:p14="http://schemas.microsoft.com/office/powerpoint/2010/main" val="2143206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56D31624-D5FE-3846-83DE-829664E88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 y="692696"/>
            <a:ext cx="10693400" cy="5016500"/>
          </a:xfrm>
          <a:prstGeom prst="rect">
            <a:avLst/>
          </a:prstGeom>
        </p:spPr>
      </p:pic>
      <p:sp>
        <p:nvSpPr>
          <p:cNvPr id="5" name="TextBox 4">
            <a:extLst>
              <a:ext uri="{FF2B5EF4-FFF2-40B4-BE49-F238E27FC236}">
                <a16:creationId xmlns:a16="http://schemas.microsoft.com/office/drawing/2014/main" id="{7A6B35B4-393B-C440-9AFA-CF58847FB556}"/>
              </a:ext>
            </a:extLst>
          </p:cNvPr>
          <p:cNvSpPr txBox="1"/>
          <p:nvPr/>
        </p:nvSpPr>
        <p:spPr>
          <a:xfrm>
            <a:off x="6528048" y="5145162"/>
            <a:ext cx="4663456"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0699D"/>
                </a:solidFill>
                <a:effectLst/>
                <a:uLnTx/>
                <a:uFillTx/>
                <a:latin typeface="Arial" pitchFamily="-72" charset="0"/>
                <a:ea typeface="MS PGothic" charset="0"/>
              </a:rPr>
              <a:t>J Clin Oncol </a:t>
            </a:r>
            <a:r>
              <a:rPr kumimoji="0" lang="en-US" sz="2200" b="1" i="0" u="none" strike="noStrike" kern="1200" cap="none" spc="0" normalizeH="0" baseline="0" noProof="0" dirty="0">
                <a:ln>
                  <a:noFill/>
                </a:ln>
                <a:solidFill>
                  <a:srgbClr val="00699D"/>
                </a:solidFill>
                <a:effectLst/>
                <a:uLnTx/>
                <a:uFillTx/>
                <a:latin typeface="Arial" pitchFamily="-72" charset="0"/>
                <a:ea typeface="MS PGothic" charset="0"/>
              </a:rPr>
              <a:t>2020;38(22):3763-72.</a:t>
            </a:r>
          </a:p>
        </p:txBody>
      </p:sp>
      <p:sp>
        <p:nvSpPr>
          <p:cNvPr id="2" name="Rectangle 1">
            <a:extLst>
              <a:ext uri="{FF2B5EF4-FFF2-40B4-BE49-F238E27FC236}">
                <a16:creationId xmlns:a16="http://schemas.microsoft.com/office/drawing/2014/main" id="{0E82A8ED-EC16-E946-8304-F1C5FA093E98}"/>
              </a:ext>
            </a:extLst>
          </p:cNvPr>
          <p:cNvSpPr/>
          <p:nvPr/>
        </p:nvSpPr>
        <p:spPr bwMode="auto">
          <a:xfrm>
            <a:off x="10344472" y="836712"/>
            <a:ext cx="1008112"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875303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61E0BE-1180-6842-9A7C-55661F00763B}"/>
              </a:ext>
            </a:extLst>
          </p:cNvPr>
          <p:cNvSpPr/>
          <p:nvPr/>
        </p:nvSpPr>
        <p:spPr bwMode="auto">
          <a:xfrm>
            <a:off x="1" y="1556792"/>
            <a:ext cx="12192000" cy="42929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6A313B7-011F-2B44-90FC-AD453276265E}"/>
              </a:ext>
            </a:extLst>
          </p:cNvPr>
          <p:cNvSpPr>
            <a:spLocks noGrp="1"/>
          </p:cNvSpPr>
          <p:nvPr>
            <p:ph type="title"/>
          </p:nvPr>
        </p:nvSpPr>
        <p:spPr/>
        <p:txBody>
          <a:bodyPr/>
          <a:lstStyle/>
          <a:p>
            <a:pPr algn="l"/>
            <a:r>
              <a:rPr lang="en-US" dirty="0"/>
              <a:t>TRITON2: Response to Rucaparib in Patients with </a:t>
            </a:r>
            <a:r>
              <a:rPr lang="en-US" dirty="0" err="1"/>
              <a:t>mCRPC</a:t>
            </a:r>
            <a:r>
              <a:rPr lang="en-US" dirty="0"/>
              <a:t>  Harboring a BRCA1 or BRCA2 Gene Alteration</a:t>
            </a:r>
          </a:p>
        </p:txBody>
      </p:sp>
      <p:sp>
        <p:nvSpPr>
          <p:cNvPr id="3" name="TextBox 2">
            <a:extLst>
              <a:ext uri="{FF2B5EF4-FFF2-40B4-BE49-F238E27FC236}">
                <a16:creationId xmlns:a16="http://schemas.microsoft.com/office/drawing/2014/main" id="{35E3FE60-2293-E949-AF9A-EB65D63939C6}"/>
              </a:ext>
            </a:extLst>
          </p:cNvPr>
          <p:cNvSpPr txBox="1"/>
          <p:nvPr/>
        </p:nvSpPr>
        <p:spPr>
          <a:xfrm>
            <a:off x="134666" y="6482634"/>
            <a:ext cx="598413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Abida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W et al. TRITON2 investigators.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2020;38(32):3763-72. </a:t>
            </a:r>
          </a:p>
        </p:txBody>
      </p:sp>
      <p:pic>
        <p:nvPicPr>
          <p:cNvPr id="5" name="Picture 4" descr="Chart&#10;&#10;Description automatically generated">
            <a:extLst>
              <a:ext uri="{FF2B5EF4-FFF2-40B4-BE49-F238E27FC236}">
                <a16:creationId xmlns:a16="http://schemas.microsoft.com/office/drawing/2014/main" id="{D0D08069-4634-A543-8C0F-F7B6CF337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11" y="2348880"/>
            <a:ext cx="6108265" cy="3108866"/>
          </a:xfrm>
          <a:prstGeom prst="rect">
            <a:avLst/>
          </a:prstGeom>
        </p:spPr>
      </p:pic>
      <p:pic>
        <p:nvPicPr>
          <p:cNvPr id="7" name="Picture 6" descr="Chart, histogram&#10;&#10;Description automatically generated">
            <a:extLst>
              <a:ext uri="{FF2B5EF4-FFF2-40B4-BE49-F238E27FC236}">
                <a16:creationId xmlns:a16="http://schemas.microsoft.com/office/drawing/2014/main" id="{7D2A22F0-DCD9-C544-9F40-FEED2F1D6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676" y="2348880"/>
            <a:ext cx="5902660" cy="3096344"/>
          </a:xfrm>
          <a:prstGeom prst="rect">
            <a:avLst/>
          </a:prstGeom>
        </p:spPr>
      </p:pic>
      <p:sp>
        <p:nvSpPr>
          <p:cNvPr id="8" name="TextBox 7">
            <a:extLst>
              <a:ext uri="{FF2B5EF4-FFF2-40B4-BE49-F238E27FC236}">
                <a16:creationId xmlns:a16="http://schemas.microsoft.com/office/drawing/2014/main" id="{D21DC107-A0E8-4A44-911E-FA995BB8B37D}"/>
              </a:ext>
            </a:extLst>
          </p:cNvPr>
          <p:cNvSpPr txBox="1"/>
          <p:nvPr/>
        </p:nvSpPr>
        <p:spPr>
          <a:xfrm>
            <a:off x="127153" y="1772914"/>
            <a:ext cx="5904656" cy="369332"/>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Arial" pitchFamily="-72" charset="0"/>
                <a:ea typeface="MS PGothic" charset="0"/>
              </a:rPr>
              <a:t>ORR per independent radiology review: 43.5%</a:t>
            </a:r>
          </a:p>
        </p:txBody>
      </p:sp>
      <p:sp>
        <p:nvSpPr>
          <p:cNvPr id="9" name="TextBox 8">
            <a:extLst>
              <a:ext uri="{FF2B5EF4-FFF2-40B4-BE49-F238E27FC236}">
                <a16:creationId xmlns:a16="http://schemas.microsoft.com/office/drawing/2014/main" id="{F2E94B57-BF15-104D-8993-1929EE4E25EB}"/>
              </a:ext>
            </a:extLst>
          </p:cNvPr>
          <p:cNvSpPr txBox="1"/>
          <p:nvPr/>
        </p:nvSpPr>
        <p:spPr>
          <a:xfrm>
            <a:off x="6044329" y="1772914"/>
            <a:ext cx="5892136" cy="369332"/>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Arial" pitchFamily="-72" charset="0"/>
                <a:ea typeface="MS PGothic" charset="0"/>
              </a:rPr>
              <a:t>Confirmed PSA response rate: 54.8%</a:t>
            </a:r>
          </a:p>
        </p:txBody>
      </p:sp>
    </p:spTree>
    <p:extLst>
      <p:ext uri="{BB962C8B-B14F-4D97-AF65-F5344CB8AC3E}">
        <p14:creationId xmlns:p14="http://schemas.microsoft.com/office/powerpoint/2010/main" val="3186882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906F49-C2F5-A147-A5A3-795495C34C50}"/>
              </a:ext>
            </a:extLst>
          </p:cNvPr>
          <p:cNvSpPr txBox="1"/>
          <p:nvPr/>
        </p:nvSpPr>
        <p:spPr>
          <a:xfrm>
            <a:off x="433470" y="692696"/>
            <a:ext cx="3495101" cy="1926798"/>
          </a:xfrm>
          <a:prstGeom prst="rect">
            <a:avLst/>
          </a:prstGeom>
        </p:spPr>
        <p:txBody>
          <a:bodyPr vert="horz" lIns="121920" tIns="60960" rIns="121920" bIns="60960" rtlCol="0" anchor="ctr">
            <a:noAutofit/>
          </a:bodyPr>
          <a:lstStyle>
            <a:lvl1pPr defTabSz="685800">
              <a:lnSpc>
                <a:spcPct val="90000"/>
              </a:lnSpc>
              <a:spcBef>
                <a:spcPct val="0"/>
              </a:spcBef>
              <a:buNone/>
              <a:defRPr sz="2400" b="1">
                <a:solidFill>
                  <a:srgbClr val="C00000"/>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u="none" strike="noStrike" kern="1200" cap="none" spc="0" normalizeH="0" baseline="0" noProof="0" dirty="0" err="1">
                <a:ln>
                  <a:noFill/>
                </a:ln>
                <a:solidFill>
                  <a:srgbClr val="0432FF"/>
                </a:solidFill>
                <a:effectLst/>
                <a:uLnTx/>
                <a:uFillTx/>
                <a:latin typeface="Calibri" panose="020F0502020204030204" pitchFamily="34" charset="0"/>
                <a:cs typeface="Calibri" panose="020F0502020204030204" pitchFamily="34" charset="0"/>
              </a:rPr>
              <a:t>Talazoparib</a:t>
            </a:r>
            <a:r>
              <a:rPr kumimoji="0" lang="en-US" sz="240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rPr>
              <a:t> in mCRPC (TALAPRO-1)</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000" b="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rPr>
              <a:t>BRCA in blue</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000" b="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rPr>
              <a:t>ATM loss in orange</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000" b="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rPr>
              <a:t>PALB2 in red</a:t>
            </a:r>
          </a:p>
        </p:txBody>
      </p:sp>
      <p:grpSp>
        <p:nvGrpSpPr>
          <p:cNvPr id="6" name="Group 5">
            <a:extLst>
              <a:ext uri="{FF2B5EF4-FFF2-40B4-BE49-F238E27FC236}">
                <a16:creationId xmlns:a16="http://schemas.microsoft.com/office/drawing/2014/main" id="{9B40CD1B-0240-4F65-9714-26F0921556FC}"/>
              </a:ext>
            </a:extLst>
          </p:cNvPr>
          <p:cNvGrpSpPr/>
          <p:nvPr/>
        </p:nvGrpSpPr>
        <p:grpSpPr>
          <a:xfrm>
            <a:off x="4414347" y="69194"/>
            <a:ext cx="6850089" cy="6719612"/>
            <a:chOff x="3102255" y="103791"/>
            <a:chExt cx="5137567" cy="5039709"/>
          </a:xfrm>
        </p:grpSpPr>
        <p:pic>
          <p:nvPicPr>
            <p:cNvPr id="2" name="Picture 1">
              <a:extLst>
                <a:ext uri="{FF2B5EF4-FFF2-40B4-BE49-F238E27FC236}">
                  <a16:creationId xmlns:a16="http://schemas.microsoft.com/office/drawing/2014/main" id="{06D719CB-B96E-094E-BBC6-C8BA2F1458AF}"/>
                </a:ext>
              </a:extLst>
            </p:cNvPr>
            <p:cNvPicPr>
              <a:picLocks noChangeAspect="1"/>
            </p:cNvPicPr>
            <p:nvPr/>
          </p:nvPicPr>
          <p:blipFill>
            <a:blip r:embed="rId2"/>
            <a:stretch>
              <a:fillRect/>
            </a:stretch>
          </p:blipFill>
          <p:spPr>
            <a:xfrm>
              <a:off x="3102255" y="103791"/>
              <a:ext cx="5137567" cy="5039709"/>
            </a:xfrm>
            <a:prstGeom prst="rect">
              <a:avLst/>
            </a:prstGeom>
          </p:spPr>
        </p:pic>
        <p:cxnSp>
          <p:nvCxnSpPr>
            <p:cNvPr id="4" name="Straight Connector 3">
              <a:extLst>
                <a:ext uri="{FF2B5EF4-FFF2-40B4-BE49-F238E27FC236}">
                  <a16:creationId xmlns:a16="http://schemas.microsoft.com/office/drawing/2014/main" id="{C1553B99-3ADE-3645-91A4-CB359516DDF3}"/>
                </a:ext>
              </a:extLst>
            </p:cNvPr>
            <p:cNvCxnSpPr>
              <a:cxnSpLocks/>
            </p:cNvCxnSpPr>
            <p:nvPr/>
          </p:nvCxnSpPr>
          <p:spPr>
            <a:xfrm flipV="1">
              <a:off x="6500131" y="663795"/>
              <a:ext cx="0" cy="464164"/>
            </a:xfrm>
            <a:prstGeom prst="line">
              <a:avLst/>
            </a:prstGeom>
            <a:ln w="762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714E860-7524-425F-B0D1-64EF4EDCECF3}"/>
                </a:ext>
              </a:extLst>
            </p:cNvPr>
            <p:cNvCxnSpPr>
              <a:cxnSpLocks/>
            </p:cNvCxnSpPr>
            <p:nvPr/>
          </p:nvCxnSpPr>
          <p:spPr>
            <a:xfrm flipV="1">
              <a:off x="6500131" y="2972542"/>
              <a:ext cx="0" cy="464164"/>
            </a:xfrm>
            <a:prstGeom prst="line">
              <a:avLst/>
            </a:prstGeom>
            <a:ln w="762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AAFCC003-9AF9-FA4F-A012-7EF70DB5F6B5}"/>
              </a:ext>
            </a:extLst>
          </p:cNvPr>
          <p:cNvSpPr txBox="1"/>
          <p:nvPr/>
        </p:nvSpPr>
        <p:spPr>
          <a:xfrm>
            <a:off x="120027" y="6381328"/>
            <a:ext cx="39819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de Bono JS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Lancet Oncol </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2021;22(9):1250-64.</a:t>
            </a:r>
          </a:p>
        </p:txBody>
      </p:sp>
    </p:spTree>
    <p:extLst>
      <p:ext uri="{BB962C8B-B14F-4D97-AF65-F5344CB8AC3E}">
        <p14:creationId xmlns:p14="http://schemas.microsoft.com/office/powerpoint/2010/main" val="1306581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3E9231-B6D0-4B26-98A7-0EEC6A63EA4F}"/>
              </a:ext>
            </a:extLst>
          </p:cNvPr>
          <p:cNvSpPr>
            <a:spLocks noGrp="1"/>
          </p:cNvSpPr>
          <p:nvPr>
            <p:ph type="title"/>
          </p:nvPr>
        </p:nvSpPr>
        <p:spPr/>
        <p:txBody>
          <a:bodyPr>
            <a:normAutofit/>
          </a:bodyPr>
          <a:lstStyle/>
          <a:p>
            <a:pPr algn="ctr"/>
            <a:r>
              <a:rPr lang="en-US" sz="3600" b="1" dirty="0">
                <a:effectLst/>
                <a:latin typeface="Calibri" panose="020F0502020204030204" pitchFamily="34" charset="0"/>
                <a:ea typeface="Times New Roman" panose="02020603050405020304" pitchFamily="18" charset="0"/>
              </a:rPr>
              <a:t>MAGNITUDE</a:t>
            </a:r>
            <a:r>
              <a:rPr lang="en-US" sz="3100" dirty="0">
                <a:effectLst/>
                <a:latin typeface="Calibri" panose="020F0502020204030204" pitchFamily="34" charset="0"/>
                <a:ea typeface="Times New Roman" panose="02020603050405020304" pitchFamily="18" charset="0"/>
              </a:rPr>
              <a:t> </a:t>
            </a:r>
            <a:endParaRPr lang="en-US" dirty="0"/>
          </a:p>
        </p:txBody>
      </p:sp>
      <p:sp>
        <p:nvSpPr>
          <p:cNvPr id="3" name="Content Placeholder 2">
            <a:extLst>
              <a:ext uri="{FF2B5EF4-FFF2-40B4-BE49-F238E27FC236}">
                <a16:creationId xmlns:a16="http://schemas.microsoft.com/office/drawing/2014/main" id="{0733BA58-67F6-445D-9002-BA61BE591890}"/>
              </a:ext>
            </a:extLst>
          </p:cNvPr>
          <p:cNvSpPr>
            <a:spLocks noGrp="1"/>
          </p:cNvSpPr>
          <p:nvPr>
            <p:ph idx="1"/>
          </p:nvPr>
        </p:nvSpPr>
        <p:spPr>
          <a:xfrm>
            <a:off x="973392" y="1391478"/>
            <a:ext cx="4774855" cy="4579681"/>
          </a:xfrm>
        </p:spPr>
        <p:txBody>
          <a:bodyPr>
            <a:normAutofit fontScale="85000" lnSpcReduction="10000"/>
          </a:bodyPr>
          <a:lstStyle/>
          <a:p>
            <a:r>
              <a:rPr lang="en-US" dirty="0"/>
              <a:t>Abiraterone with or without niraparib in the pre chemotherapy setting</a:t>
            </a:r>
          </a:p>
          <a:p>
            <a:pPr algn="l">
              <a:buFont typeface="Arial" panose="020B0604020202020204" pitchFamily="34" charset="0"/>
              <a:buChar char="•"/>
            </a:pPr>
            <a:r>
              <a:rPr lang="en-US" b="0" i="0" dirty="0">
                <a:effectLst/>
                <a:latin typeface="Source Sans Pro" panose="020B0503030403020204" pitchFamily="34" charset="0"/>
              </a:rPr>
              <a:t>765 patients</a:t>
            </a:r>
          </a:p>
          <a:p>
            <a:pPr algn="l">
              <a:buFont typeface="Arial" panose="020B0604020202020204" pitchFamily="34" charset="0"/>
              <a:buChar char="•"/>
            </a:pPr>
            <a:r>
              <a:rPr lang="en-US" b="1" dirty="0">
                <a:latin typeface="Source Sans Pro" panose="020B0503030403020204" pitchFamily="34" charset="0"/>
              </a:rPr>
              <a:t>Tissue and Serum for genetic testing required for entry to study</a:t>
            </a:r>
            <a:endParaRPr lang="en-US" b="1" i="0" dirty="0">
              <a:effectLst/>
              <a:latin typeface="Source Sans Pro" panose="020B0503030403020204" pitchFamily="34" charset="0"/>
            </a:endParaRPr>
          </a:p>
          <a:p>
            <a:pPr algn="l">
              <a:buFont typeface="Arial" panose="020B0604020202020204" pitchFamily="34" charset="0"/>
              <a:buChar char="•"/>
            </a:pPr>
            <a:r>
              <a:rPr lang="en-US" b="0" i="0" dirty="0">
                <a:effectLst/>
                <a:latin typeface="Source Sans Pro" panose="020B0503030403020204" pitchFamily="34" charset="0"/>
              </a:rPr>
              <a:t>HRR gene alteration as follows:</a:t>
            </a:r>
          </a:p>
          <a:p>
            <a:pPr marL="742950" lvl="1" indent="-285750" algn="l">
              <a:buFont typeface="Arial" panose="020B0604020202020204" pitchFamily="34" charset="0"/>
              <a:buChar char="•"/>
            </a:pPr>
            <a:r>
              <a:rPr lang="en-US" b="1" i="0" dirty="0">
                <a:effectLst/>
                <a:latin typeface="Source Sans Pro" panose="020B0503030403020204" pitchFamily="34" charset="0"/>
              </a:rPr>
              <a:t>Cohort 1: positive for HRR gene alteration</a:t>
            </a:r>
            <a:endParaRPr lang="en-US" b="1" dirty="0">
              <a:latin typeface="Source Sans Pro" panose="020B0503030403020204" pitchFamily="34" charset="0"/>
            </a:endParaRPr>
          </a:p>
          <a:p>
            <a:pPr marL="1200150" lvl="2" indent="-285750"/>
            <a:r>
              <a:rPr lang="en-US" b="1" i="0" dirty="0">
                <a:effectLst/>
                <a:latin typeface="Source Sans Pro" panose="020B0503030403020204" pitchFamily="34" charset="0"/>
              </a:rPr>
              <a:t>population for presented data</a:t>
            </a:r>
          </a:p>
          <a:p>
            <a:pPr marL="742950" lvl="1" indent="-285750" algn="l">
              <a:buFont typeface="Arial" panose="020B0604020202020204" pitchFamily="34" charset="0"/>
              <a:buChar char="•"/>
            </a:pPr>
            <a:r>
              <a:rPr lang="en-US" b="0" i="0" dirty="0">
                <a:effectLst/>
                <a:latin typeface="Source Sans Pro" panose="020B0503030403020204" pitchFamily="34" charset="0"/>
              </a:rPr>
              <a:t>Cohort 2: not positive for DRD</a:t>
            </a:r>
          </a:p>
          <a:p>
            <a:pPr marL="1200150" lvl="2" indent="-285750"/>
            <a:r>
              <a:rPr lang="en-US" dirty="0"/>
              <a:t>Halted for futility</a:t>
            </a:r>
          </a:p>
          <a:p>
            <a:r>
              <a:rPr lang="en-US" dirty="0"/>
              <a:t>Primary outcome: </a:t>
            </a:r>
            <a:r>
              <a:rPr lang="en-US" dirty="0" err="1"/>
              <a:t>rPFS</a:t>
            </a:r>
            <a:endParaRPr lang="en-US" dirty="0"/>
          </a:p>
          <a:p>
            <a:r>
              <a:rPr lang="en-US" dirty="0"/>
              <a:t>Secondary outcome: </a:t>
            </a:r>
            <a:r>
              <a:rPr lang="en-US" b="1" dirty="0"/>
              <a:t>OS not yet mature</a:t>
            </a:r>
          </a:p>
          <a:p>
            <a:endParaRPr lang="en-US" dirty="0"/>
          </a:p>
          <a:p>
            <a:endParaRPr lang="en-US" dirty="0"/>
          </a:p>
        </p:txBody>
      </p:sp>
      <p:graphicFrame>
        <p:nvGraphicFramePr>
          <p:cNvPr id="4" name="Content Placeholder 3">
            <a:extLst>
              <a:ext uri="{FF2B5EF4-FFF2-40B4-BE49-F238E27FC236}">
                <a16:creationId xmlns:a16="http://schemas.microsoft.com/office/drawing/2014/main" id="{2DB63769-D719-3A4E-B5B6-B985601E614C}"/>
              </a:ext>
            </a:extLst>
          </p:cNvPr>
          <p:cNvGraphicFramePr>
            <a:graphicFrameLocks noGrp="1"/>
          </p:cNvGraphicFramePr>
          <p:nvPr>
            <p:ph sz="quarter" idx="12"/>
          </p:nvPr>
        </p:nvGraphicFramePr>
        <p:xfrm>
          <a:off x="6404113" y="1123951"/>
          <a:ext cx="5353878" cy="4343399"/>
        </p:xfrm>
        <a:graphic>
          <a:graphicData uri="http://schemas.openxmlformats.org/drawingml/2006/table">
            <a:tbl>
              <a:tblPr firstRow="1" bandRow="1">
                <a:tableStyleId>{5C22544A-7EE6-4342-B048-85BDC9FD1C3A}</a:tableStyleId>
              </a:tblPr>
              <a:tblGrid>
                <a:gridCol w="1784626">
                  <a:extLst>
                    <a:ext uri="{9D8B030D-6E8A-4147-A177-3AD203B41FA5}">
                      <a16:colId xmlns:a16="http://schemas.microsoft.com/office/drawing/2014/main" val="2252058128"/>
                    </a:ext>
                  </a:extLst>
                </a:gridCol>
                <a:gridCol w="1784626">
                  <a:extLst>
                    <a:ext uri="{9D8B030D-6E8A-4147-A177-3AD203B41FA5}">
                      <a16:colId xmlns:a16="http://schemas.microsoft.com/office/drawing/2014/main" val="3367118138"/>
                    </a:ext>
                  </a:extLst>
                </a:gridCol>
                <a:gridCol w="1784626">
                  <a:extLst>
                    <a:ext uri="{9D8B030D-6E8A-4147-A177-3AD203B41FA5}">
                      <a16:colId xmlns:a16="http://schemas.microsoft.com/office/drawing/2014/main" val="2770005673"/>
                    </a:ext>
                  </a:extLst>
                </a:gridCol>
              </a:tblGrid>
              <a:tr h="1740807">
                <a:tc>
                  <a:txBody>
                    <a:bodyPr/>
                    <a:lstStyle/>
                    <a:p>
                      <a:endParaRPr lang="en-US" dirty="0"/>
                    </a:p>
                  </a:txBody>
                  <a:tcPr/>
                </a:tc>
                <a:tc>
                  <a:txBody>
                    <a:bodyPr/>
                    <a:lstStyle/>
                    <a:p>
                      <a:pPr algn="ctr"/>
                      <a:r>
                        <a:rPr lang="en-US" dirty="0"/>
                        <a:t>Niraparib + abiraterone</a:t>
                      </a:r>
                    </a:p>
                    <a:p>
                      <a:pPr algn="ctr"/>
                      <a:r>
                        <a:rPr lang="en-US" dirty="0"/>
                        <a:t>(n=399)</a:t>
                      </a:r>
                    </a:p>
                  </a:txBody>
                  <a:tcPr/>
                </a:tc>
                <a:tc>
                  <a:txBody>
                    <a:bodyPr/>
                    <a:lstStyle/>
                    <a:p>
                      <a:pPr algn="ctr"/>
                      <a:r>
                        <a:rPr lang="en-US" dirty="0"/>
                        <a:t>Placebo +</a:t>
                      </a:r>
                    </a:p>
                    <a:p>
                      <a:pPr algn="ctr"/>
                      <a:r>
                        <a:rPr lang="en-US" dirty="0"/>
                        <a:t>Abiraterone</a:t>
                      </a:r>
                    </a:p>
                    <a:p>
                      <a:pPr algn="ctr"/>
                      <a:r>
                        <a:rPr lang="en-US" dirty="0"/>
                        <a:t>(n=397)</a:t>
                      </a:r>
                    </a:p>
                  </a:txBody>
                  <a:tcPr/>
                </a:tc>
                <a:extLst>
                  <a:ext uri="{0D108BD9-81ED-4DB2-BD59-A6C34878D82A}">
                    <a16:rowId xmlns:a16="http://schemas.microsoft.com/office/drawing/2014/main" val="1831083959"/>
                  </a:ext>
                </a:extLst>
              </a:tr>
              <a:tr h="758371">
                <a:tc>
                  <a:txBody>
                    <a:bodyPr/>
                    <a:lstStyle/>
                    <a:p>
                      <a:r>
                        <a:rPr lang="en-US" dirty="0"/>
                        <a:t>Number</a:t>
                      </a:r>
                    </a:p>
                  </a:txBody>
                  <a:tcPr/>
                </a:tc>
                <a:tc>
                  <a:txBody>
                    <a:bodyPr/>
                    <a:lstStyle/>
                    <a:p>
                      <a:pPr algn="ctr"/>
                      <a:r>
                        <a:rPr lang="en-US" dirty="0"/>
                        <a:t>212 </a:t>
                      </a:r>
                    </a:p>
                  </a:txBody>
                  <a:tcPr/>
                </a:tc>
                <a:tc>
                  <a:txBody>
                    <a:bodyPr/>
                    <a:lstStyle/>
                    <a:p>
                      <a:pPr algn="ctr"/>
                      <a:r>
                        <a:rPr lang="en-US" dirty="0"/>
                        <a:t>211</a:t>
                      </a:r>
                    </a:p>
                  </a:txBody>
                  <a:tcPr/>
                </a:tc>
                <a:extLst>
                  <a:ext uri="{0D108BD9-81ED-4DB2-BD59-A6C34878D82A}">
                    <a16:rowId xmlns:a16="http://schemas.microsoft.com/office/drawing/2014/main" val="2774892868"/>
                  </a:ext>
                </a:extLst>
              </a:tr>
              <a:tr h="1085850">
                <a:tc>
                  <a:txBody>
                    <a:bodyPr/>
                    <a:lstStyle/>
                    <a:p>
                      <a:r>
                        <a:rPr lang="en-US" dirty="0"/>
                        <a:t>Median </a:t>
                      </a:r>
                      <a:r>
                        <a:rPr lang="en-US" dirty="0" err="1"/>
                        <a:t>rPFS</a:t>
                      </a:r>
                      <a:r>
                        <a:rPr lang="en-US" dirty="0"/>
                        <a:t> (</a:t>
                      </a:r>
                      <a:r>
                        <a:rPr lang="en-US" dirty="0" err="1"/>
                        <a:t>mos</a:t>
                      </a:r>
                      <a:r>
                        <a:rPr lang="en-US" dirty="0"/>
                        <a:t>)</a:t>
                      </a:r>
                    </a:p>
                  </a:txBody>
                  <a:tcPr/>
                </a:tc>
                <a:tc>
                  <a:txBody>
                    <a:bodyPr/>
                    <a:lstStyle/>
                    <a:p>
                      <a:pPr algn="ctr"/>
                      <a:r>
                        <a:rPr lang="en-US" dirty="0"/>
                        <a:t>16.5</a:t>
                      </a:r>
                    </a:p>
                  </a:txBody>
                  <a:tcPr/>
                </a:tc>
                <a:tc>
                  <a:txBody>
                    <a:bodyPr/>
                    <a:lstStyle/>
                    <a:p>
                      <a:pPr algn="ctr"/>
                      <a:r>
                        <a:rPr lang="en-US" dirty="0"/>
                        <a:t>13.7</a:t>
                      </a:r>
                    </a:p>
                  </a:txBody>
                  <a:tcPr/>
                </a:tc>
                <a:extLst>
                  <a:ext uri="{0D108BD9-81ED-4DB2-BD59-A6C34878D82A}">
                    <a16:rowId xmlns:a16="http://schemas.microsoft.com/office/drawing/2014/main" val="1778235699"/>
                  </a:ext>
                </a:extLst>
              </a:tr>
              <a:tr h="758371">
                <a:tc>
                  <a:txBody>
                    <a:bodyPr/>
                    <a:lstStyle/>
                    <a:p>
                      <a:r>
                        <a:rPr lang="en-US" dirty="0"/>
                        <a:t>HR (95% CI)</a:t>
                      </a:r>
                    </a:p>
                  </a:txBody>
                  <a:tcPr/>
                </a:tc>
                <a:tc gridSpan="2">
                  <a:txBody>
                    <a:bodyPr/>
                    <a:lstStyle/>
                    <a:p>
                      <a:pPr algn="ctr"/>
                      <a:r>
                        <a:rPr lang="en-US" dirty="0"/>
                        <a:t>0.73 (0.56-0.96)</a:t>
                      </a:r>
                    </a:p>
                    <a:p>
                      <a:pPr algn="ctr"/>
                      <a:r>
                        <a:rPr lang="en-US" dirty="0"/>
                        <a:t>P=0.0217</a:t>
                      </a:r>
                    </a:p>
                  </a:txBody>
                  <a:tcPr/>
                </a:tc>
                <a:tc hMerge="1">
                  <a:txBody>
                    <a:bodyPr/>
                    <a:lstStyle/>
                    <a:p>
                      <a:pPr algn="ctr"/>
                      <a:endParaRPr lang="en-US" dirty="0"/>
                    </a:p>
                  </a:txBody>
                  <a:tcPr/>
                </a:tc>
                <a:extLst>
                  <a:ext uri="{0D108BD9-81ED-4DB2-BD59-A6C34878D82A}">
                    <a16:rowId xmlns:a16="http://schemas.microsoft.com/office/drawing/2014/main" val="1997120850"/>
                  </a:ext>
                </a:extLst>
              </a:tr>
            </a:tbl>
          </a:graphicData>
        </a:graphic>
      </p:graphicFrame>
      <p:sp>
        <p:nvSpPr>
          <p:cNvPr id="5" name="TextBox 4">
            <a:extLst>
              <a:ext uri="{FF2B5EF4-FFF2-40B4-BE49-F238E27FC236}">
                <a16:creationId xmlns:a16="http://schemas.microsoft.com/office/drawing/2014/main" id="{740A9810-4789-0147-9152-D7F735B3844E}"/>
              </a:ext>
            </a:extLst>
          </p:cNvPr>
          <p:cNvSpPr txBox="1"/>
          <p:nvPr/>
        </p:nvSpPr>
        <p:spPr>
          <a:xfrm>
            <a:off x="6404113" y="536576"/>
            <a:ext cx="27366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charset="0"/>
                <a:cs typeface="+mn-cs"/>
              </a:rPr>
              <a:t>Cohort 1: HRR mutated</a:t>
            </a:r>
          </a:p>
        </p:txBody>
      </p:sp>
      <p:sp>
        <p:nvSpPr>
          <p:cNvPr id="7" name="TextBox 6">
            <a:extLst>
              <a:ext uri="{FF2B5EF4-FFF2-40B4-BE49-F238E27FC236}">
                <a16:creationId xmlns:a16="http://schemas.microsoft.com/office/drawing/2014/main" id="{4472C82C-B51E-984E-A9C9-60ADA4C4FDB6}"/>
              </a:ext>
            </a:extLst>
          </p:cNvPr>
          <p:cNvSpPr txBox="1"/>
          <p:nvPr/>
        </p:nvSpPr>
        <p:spPr>
          <a:xfrm>
            <a:off x="9552425" y="6549849"/>
            <a:ext cx="2664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S PGothic" charset="0"/>
                <a:cs typeface="+mn-cs"/>
              </a:rPr>
              <a:t>Courtesy of Alan H Bryce, MD</a:t>
            </a:r>
          </a:p>
        </p:txBody>
      </p:sp>
    </p:spTree>
    <p:extLst>
      <p:ext uri="{BB962C8B-B14F-4D97-AF65-F5344CB8AC3E}">
        <p14:creationId xmlns:p14="http://schemas.microsoft.com/office/powerpoint/2010/main" val="4208485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3FF532-8B0B-4500-AD5F-2E916A7ACC20}"/>
              </a:ext>
            </a:extLst>
          </p:cNvPr>
          <p:cNvSpPr>
            <a:spLocks noGrp="1"/>
          </p:cNvSpPr>
          <p:nvPr>
            <p:ph type="title"/>
          </p:nvPr>
        </p:nvSpPr>
        <p:spPr>
          <a:xfrm>
            <a:off x="973392" y="222678"/>
            <a:ext cx="10001526" cy="587375"/>
          </a:xfrm>
        </p:spPr>
        <p:txBody>
          <a:bodyPr/>
          <a:lstStyle/>
          <a:p>
            <a:pPr algn="ctr"/>
            <a:r>
              <a:rPr lang="en-US" dirty="0"/>
              <a:t>Summary</a:t>
            </a:r>
            <a:br>
              <a:rPr lang="en-US" dirty="0"/>
            </a:br>
            <a:r>
              <a:rPr lang="en-US" dirty="0"/>
              <a:t>Propel and Magnitude</a:t>
            </a:r>
          </a:p>
        </p:txBody>
      </p:sp>
      <p:sp>
        <p:nvSpPr>
          <p:cNvPr id="6" name="Content Placeholder 5">
            <a:extLst>
              <a:ext uri="{FF2B5EF4-FFF2-40B4-BE49-F238E27FC236}">
                <a16:creationId xmlns:a16="http://schemas.microsoft.com/office/drawing/2014/main" id="{25AEB232-2F10-4544-AC85-DC11C5FE50AE}"/>
              </a:ext>
            </a:extLst>
          </p:cNvPr>
          <p:cNvSpPr>
            <a:spLocks noGrp="1"/>
          </p:cNvSpPr>
          <p:nvPr>
            <p:ph idx="1"/>
          </p:nvPr>
        </p:nvSpPr>
        <p:spPr>
          <a:xfrm>
            <a:off x="973392" y="1201003"/>
            <a:ext cx="10001526" cy="5199797"/>
          </a:xfrm>
        </p:spPr>
        <p:txBody>
          <a:bodyPr/>
          <a:lstStyle/>
          <a:p>
            <a:r>
              <a:rPr lang="en-US" dirty="0"/>
              <a:t>Very Different studies- meaningful cross study comparisons are not possible</a:t>
            </a:r>
          </a:p>
          <a:p>
            <a:r>
              <a:rPr lang="en-US" dirty="0"/>
              <a:t>Overall survival data will be critical</a:t>
            </a:r>
          </a:p>
          <a:p>
            <a:pPr lvl="1"/>
            <a:r>
              <a:rPr lang="en-US" dirty="0"/>
              <a:t>The studies have not established that concurrent will be better than sequential</a:t>
            </a:r>
          </a:p>
          <a:p>
            <a:pPr lvl="1"/>
            <a:r>
              <a:rPr lang="en-US" dirty="0"/>
              <a:t>Prolonged treatment with a myelosuppressive drug can impact later lines of therapy</a:t>
            </a:r>
          </a:p>
          <a:p>
            <a:r>
              <a:rPr lang="en-US" dirty="0"/>
              <a:t>Study populations are very different on the basis of prior treatment with 1</a:t>
            </a:r>
            <a:r>
              <a:rPr lang="en-US" baseline="30000" dirty="0"/>
              <a:t>st</a:t>
            </a:r>
            <a:r>
              <a:rPr lang="en-US" dirty="0"/>
              <a:t> generation API in the first line</a:t>
            </a:r>
          </a:p>
          <a:p>
            <a:pPr lvl="1"/>
            <a:r>
              <a:rPr lang="en-US" dirty="0"/>
              <a:t>Reflected in the striking difference in </a:t>
            </a:r>
            <a:r>
              <a:rPr lang="en-US" dirty="0" err="1"/>
              <a:t>rPFS</a:t>
            </a:r>
            <a:r>
              <a:rPr lang="en-US" dirty="0"/>
              <a:t> on the control arms</a:t>
            </a:r>
          </a:p>
          <a:p>
            <a:r>
              <a:rPr lang="en-US" dirty="0"/>
              <a:t>Method of assessing HRR status is likely to make a difference</a:t>
            </a:r>
          </a:p>
          <a:p>
            <a:r>
              <a:rPr lang="en-US" dirty="0"/>
              <a:t>Review of more detailed data in the respective publications will be crucial- what treatments did patients receive for </a:t>
            </a:r>
            <a:r>
              <a:rPr lang="en-US" dirty="0" err="1"/>
              <a:t>mHSPC</a:t>
            </a:r>
            <a:r>
              <a:rPr lang="en-US" dirty="0"/>
              <a:t>?</a:t>
            </a:r>
          </a:p>
        </p:txBody>
      </p:sp>
      <p:sp>
        <p:nvSpPr>
          <p:cNvPr id="4" name="TextBox 3">
            <a:extLst>
              <a:ext uri="{FF2B5EF4-FFF2-40B4-BE49-F238E27FC236}">
                <a16:creationId xmlns:a16="http://schemas.microsoft.com/office/drawing/2014/main" id="{0A17C8CD-108F-E84E-B5A7-C8576D502205}"/>
              </a:ext>
            </a:extLst>
          </p:cNvPr>
          <p:cNvSpPr txBox="1"/>
          <p:nvPr/>
        </p:nvSpPr>
        <p:spPr>
          <a:xfrm>
            <a:off x="47369" y="6549849"/>
            <a:ext cx="2664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5B9BD5"/>
              </a:buClr>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a:ea typeface="MS PGothic" charset="0"/>
                <a:cs typeface="+mn-cs"/>
              </a:rPr>
              <a:t>Courtesy of Alan H Bryce, MD</a:t>
            </a:r>
          </a:p>
        </p:txBody>
      </p:sp>
    </p:spTree>
    <p:extLst>
      <p:ext uri="{BB962C8B-B14F-4D97-AF65-F5344CB8AC3E}">
        <p14:creationId xmlns:p14="http://schemas.microsoft.com/office/powerpoint/2010/main" val="734808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F6C4FC-477F-3041-8BE5-2BD0C9579DCD}"/>
              </a:ext>
            </a:extLst>
          </p:cNvPr>
          <p:cNvSpPr txBox="1"/>
          <p:nvPr/>
        </p:nvSpPr>
        <p:spPr>
          <a:xfrm>
            <a:off x="1447426" y="5877827"/>
            <a:ext cx="9257086" cy="523220"/>
          </a:xfrm>
          <a:prstGeom prst="rect">
            <a:avLst/>
          </a:prstGeom>
          <a:noFill/>
        </p:spPr>
        <p:txBody>
          <a:bodyPr wrap="none" rtlCol="0">
            <a:spAutoFit/>
          </a:bodyPr>
          <a:lstStyle/>
          <a:p>
            <a:r>
              <a:rPr lang="en-US" sz="2800" dirty="0"/>
              <a:t>Genitourinary Cancers Symposium 2022;Abstract 13.</a:t>
            </a:r>
          </a:p>
        </p:txBody>
      </p:sp>
      <p:pic>
        <p:nvPicPr>
          <p:cNvPr id="5" name="Picture 4" descr="Graphical user interface, text&#10;&#10;Description automatically generated">
            <a:extLst>
              <a:ext uri="{FF2B5EF4-FFF2-40B4-BE49-F238E27FC236}">
                <a16:creationId xmlns:a16="http://schemas.microsoft.com/office/drawing/2014/main" id="{220B138C-E633-6C40-BE00-5AE108203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916" y="456953"/>
            <a:ext cx="10810676" cy="5356531"/>
          </a:xfrm>
          <a:prstGeom prst="rect">
            <a:avLst/>
          </a:prstGeom>
        </p:spPr>
      </p:pic>
    </p:spTree>
    <p:extLst>
      <p:ext uri="{BB962C8B-B14F-4D97-AF65-F5344CB8AC3E}">
        <p14:creationId xmlns:p14="http://schemas.microsoft.com/office/powerpoint/2010/main" val="296229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FADE0C-F38C-4145-85BA-89B9F8C094AD}"/>
              </a:ext>
            </a:extLst>
          </p:cNvPr>
          <p:cNvSpPr txBox="1"/>
          <p:nvPr/>
        </p:nvSpPr>
        <p:spPr>
          <a:xfrm>
            <a:off x="191344" y="6469404"/>
            <a:ext cx="555927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b="0" dirty="0">
                <a:solidFill>
                  <a:srgbClr val="000000"/>
                </a:solidFill>
                <a:latin typeface="Calibri" panose="020F0502020204030204" pitchFamily="34" charset="0"/>
                <a:cs typeface="Calibri" panose="020F0502020204030204" pitchFamily="34" charset="0"/>
              </a:rPr>
              <a:t>Smith MR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Genitourinary Cancers Symposium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2022;Abstract 13. </a:t>
            </a:r>
          </a:p>
        </p:txBody>
      </p:sp>
      <p:sp>
        <p:nvSpPr>
          <p:cNvPr id="5" name="Rectangle 4">
            <a:extLst>
              <a:ext uri="{FF2B5EF4-FFF2-40B4-BE49-F238E27FC236}">
                <a16:creationId xmlns:a16="http://schemas.microsoft.com/office/drawing/2014/main" id="{BD7A18CF-9AE9-7148-ABE5-51258CFBC617}"/>
              </a:ext>
            </a:extLst>
          </p:cNvPr>
          <p:cNvSpPr/>
          <p:nvPr/>
        </p:nvSpPr>
        <p:spPr bwMode="auto">
          <a:xfrm>
            <a:off x="10056440" y="5301208"/>
            <a:ext cx="864096" cy="699253"/>
          </a:xfrm>
          <a:prstGeom prst="rect">
            <a:avLst/>
          </a:prstGeom>
          <a:solidFill>
            <a:srgbClr val="F8F8F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3" name="Picture 2" descr="A picture containing diagram&#10;&#10;Description automatically generated">
            <a:extLst>
              <a:ext uri="{FF2B5EF4-FFF2-40B4-BE49-F238E27FC236}">
                <a16:creationId xmlns:a16="http://schemas.microsoft.com/office/drawing/2014/main" id="{FAAAF7B2-1412-F040-8610-D81DCCC6F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476672"/>
            <a:ext cx="10585176" cy="5607623"/>
          </a:xfrm>
          <a:prstGeom prst="rect">
            <a:avLst/>
          </a:prstGeom>
        </p:spPr>
      </p:pic>
    </p:spTree>
    <p:extLst>
      <p:ext uri="{BB962C8B-B14F-4D97-AF65-F5344CB8AC3E}">
        <p14:creationId xmlns:p14="http://schemas.microsoft.com/office/powerpoint/2010/main" val="3612033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FADE0C-F38C-4145-85BA-89B9F8C094AD}"/>
              </a:ext>
            </a:extLst>
          </p:cNvPr>
          <p:cNvSpPr txBox="1"/>
          <p:nvPr/>
        </p:nvSpPr>
        <p:spPr>
          <a:xfrm>
            <a:off x="191344" y="6469404"/>
            <a:ext cx="555927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b="0" dirty="0">
                <a:solidFill>
                  <a:srgbClr val="000000"/>
                </a:solidFill>
                <a:latin typeface="Calibri" panose="020F0502020204030204" pitchFamily="34" charset="0"/>
                <a:cs typeface="Calibri" panose="020F0502020204030204" pitchFamily="34" charset="0"/>
              </a:rPr>
              <a:t>Smith MR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Genitourinary Cancers Symposium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2022;Abstract 13. </a:t>
            </a:r>
          </a:p>
        </p:txBody>
      </p:sp>
      <p:sp>
        <p:nvSpPr>
          <p:cNvPr id="5" name="Rectangle 4">
            <a:extLst>
              <a:ext uri="{FF2B5EF4-FFF2-40B4-BE49-F238E27FC236}">
                <a16:creationId xmlns:a16="http://schemas.microsoft.com/office/drawing/2014/main" id="{BD7A18CF-9AE9-7148-ABE5-51258CFBC617}"/>
              </a:ext>
            </a:extLst>
          </p:cNvPr>
          <p:cNvSpPr/>
          <p:nvPr/>
        </p:nvSpPr>
        <p:spPr bwMode="auto">
          <a:xfrm>
            <a:off x="10056440" y="5301208"/>
            <a:ext cx="864096" cy="699253"/>
          </a:xfrm>
          <a:prstGeom prst="rect">
            <a:avLst/>
          </a:prstGeom>
          <a:solidFill>
            <a:srgbClr val="F8F8F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descr="A picture containing graphical user interface&#10;&#10;Description automatically generated">
            <a:extLst>
              <a:ext uri="{FF2B5EF4-FFF2-40B4-BE49-F238E27FC236}">
                <a16:creationId xmlns:a16="http://schemas.microsoft.com/office/drawing/2014/main" id="{08D50F21-0D74-7949-A96E-F9498E500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593" y="476672"/>
            <a:ext cx="11188031" cy="5605272"/>
          </a:xfrm>
          <a:prstGeom prst="rect">
            <a:avLst/>
          </a:prstGeom>
        </p:spPr>
      </p:pic>
    </p:spTree>
    <p:extLst>
      <p:ext uri="{BB962C8B-B14F-4D97-AF65-F5344CB8AC3E}">
        <p14:creationId xmlns:p14="http://schemas.microsoft.com/office/powerpoint/2010/main" val="903318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FADE0C-F38C-4145-85BA-89B9F8C094AD}"/>
              </a:ext>
            </a:extLst>
          </p:cNvPr>
          <p:cNvSpPr txBox="1"/>
          <p:nvPr/>
        </p:nvSpPr>
        <p:spPr>
          <a:xfrm>
            <a:off x="191344" y="6469404"/>
            <a:ext cx="555927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b="0" dirty="0">
                <a:solidFill>
                  <a:srgbClr val="000000"/>
                </a:solidFill>
                <a:latin typeface="Calibri" panose="020F0502020204030204" pitchFamily="34" charset="0"/>
                <a:cs typeface="Calibri" panose="020F0502020204030204" pitchFamily="34" charset="0"/>
              </a:rPr>
              <a:t>Smith MR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Genitourinary Cancers Symposium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2022;Abstract 13. </a:t>
            </a:r>
          </a:p>
        </p:txBody>
      </p:sp>
      <p:pic>
        <p:nvPicPr>
          <p:cNvPr id="3" name="Picture 2" descr="Table&#10;&#10;Description automatically generated">
            <a:extLst>
              <a:ext uri="{FF2B5EF4-FFF2-40B4-BE49-F238E27FC236}">
                <a16:creationId xmlns:a16="http://schemas.microsoft.com/office/drawing/2014/main" id="{88976530-2CA6-7247-BEFF-C640114AA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69" y="367789"/>
            <a:ext cx="10940661" cy="5605272"/>
          </a:xfrm>
          <a:prstGeom prst="rect">
            <a:avLst/>
          </a:prstGeom>
        </p:spPr>
      </p:pic>
    </p:spTree>
    <p:extLst>
      <p:ext uri="{BB962C8B-B14F-4D97-AF65-F5344CB8AC3E}">
        <p14:creationId xmlns:p14="http://schemas.microsoft.com/office/powerpoint/2010/main" val="563801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FADE0C-F38C-4145-85BA-89B9F8C094AD}"/>
              </a:ext>
            </a:extLst>
          </p:cNvPr>
          <p:cNvSpPr txBox="1"/>
          <p:nvPr/>
        </p:nvSpPr>
        <p:spPr>
          <a:xfrm>
            <a:off x="191344" y="6469404"/>
            <a:ext cx="555927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b="0" dirty="0">
                <a:solidFill>
                  <a:srgbClr val="000000"/>
                </a:solidFill>
                <a:latin typeface="Calibri" panose="020F0502020204030204" pitchFamily="34" charset="0"/>
                <a:cs typeface="Calibri" panose="020F0502020204030204" pitchFamily="34" charset="0"/>
              </a:rPr>
              <a:t>Smith MR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Genitourinary Cancers Symposium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2022;Abstract 13. </a:t>
            </a:r>
          </a:p>
        </p:txBody>
      </p:sp>
      <p:sp>
        <p:nvSpPr>
          <p:cNvPr id="5" name="Rectangle 4">
            <a:extLst>
              <a:ext uri="{FF2B5EF4-FFF2-40B4-BE49-F238E27FC236}">
                <a16:creationId xmlns:a16="http://schemas.microsoft.com/office/drawing/2014/main" id="{BD7A18CF-9AE9-7148-ABE5-51258CFBC617}"/>
              </a:ext>
            </a:extLst>
          </p:cNvPr>
          <p:cNvSpPr/>
          <p:nvPr/>
        </p:nvSpPr>
        <p:spPr bwMode="auto">
          <a:xfrm>
            <a:off x="10056440" y="5301208"/>
            <a:ext cx="864096" cy="699253"/>
          </a:xfrm>
          <a:prstGeom prst="rect">
            <a:avLst/>
          </a:prstGeom>
          <a:solidFill>
            <a:srgbClr val="F8F8F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descr="Text, application&#10;&#10;Description automatically generated with medium confidence">
            <a:extLst>
              <a:ext uri="{FF2B5EF4-FFF2-40B4-BE49-F238E27FC236}">
                <a16:creationId xmlns:a16="http://schemas.microsoft.com/office/drawing/2014/main" id="{726348E5-BC4F-F941-B538-584776B91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48680"/>
            <a:ext cx="10450760" cy="5372574"/>
          </a:xfrm>
          <a:prstGeom prst="rect">
            <a:avLst/>
          </a:prstGeom>
        </p:spPr>
      </p:pic>
    </p:spTree>
    <p:extLst>
      <p:ext uri="{BB962C8B-B14F-4D97-AF65-F5344CB8AC3E}">
        <p14:creationId xmlns:p14="http://schemas.microsoft.com/office/powerpoint/2010/main" val="59632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42E346-1CF8-9B47-A502-A7728F5768DE}"/>
              </a:ext>
            </a:extLst>
          </p:cNvPr>
          <p:cNvSpPr/>
          <p:nvPr/>
        </p:nvSpPr>
        <p:spPr bwMode="auto">
          <a:xfrm>
            <a:off x="0" y="1340768"/>
            <a:ext cx="12192000" cy="47059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12" name="Picture 11" descr="A picture containing text, writing implement, screenshot&#10;&#10;Description automatically generated">
            <a:extLst>
              <a:ext uri="{FF2B5EF4-FFF2-40B4-BE49-F238E27FC236}">
                <a16:creationId xmlns:a16="http://schemas.microsoft.com/office/drawing/2014/main" id="{6098A078-86AA-5A41-84CB-5EC273DE1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6010" y="1601114"/>
            <a:ext cx="4466654" cy="4390518"/>
          </a:xfrm>
          <a:prstGeom prst="rect">
            <a:avLst/>
          </a:prstGeom>
        </p:spPr>
      </p:pic>
      <p:sp>
        <p:nvSpPr>
          <p:cNvPr id="10242" name="Title 2">
            <a:extLst>
              <a:ext uri="{FF2B5EF4-FFF2-40B4-BE49-F238E27FC236}">
                <a16:creationId xmlns:a16="http://schemas.microsoft.com/office/drawing/2014/main" id="{8BE10F11-293F-2F40-A04B-4D8FB4FF1D0A}"/>
              </a:ext>
            </a:extLst>
          </p:cNvPr>
          <p:cNvSpPr>
            <a:spLocks noGrp="1" noChangeArrowheads="1"/>
          </p:cNvSpPr>
          <p:nvPr>
            <p:ph type="title"/>
          </p:nvPr>
        </p:nvSpPr>
        <p:spPr>
          <a:xfrm>
            <a:off x="510432" y="391548"/>
            <a:ext cx="10798685" cy="593725"/>
          </a:xfrm>
        </p:spPr>
        <p:txBody>
          <a:bodyPr/>
          <a:lstStyle/>
          <a:p>
            <a:r>
              <a:rPr lang="en-US" altLang="en-US" sz="2800" dirty="0"/>
              <a:t>ODENZA: A Phase II Crossover Trial Evaluating Preference </a:t>
            </a:r>
            <a:br>
              <a:rPr lang="en-US" altLang="en-US" sz="2800" dirty="0"/>
            </a:br>
            <a:r>
              <a:rPr lang="en-US" altLang="en-US" sz="2800" dirty="0"/>
              <a:t>Between </a:t>
            </a:r>
            <a:r>
              <a:rPr lang="en-US" altLang="en-US" sz="2800" dirty="0" err="1"/>
              <a:t>Darolutamide</a:t>
            </a:r>
            <a:r>
              <a:rPr lang="en-US" altLang="en-US" sz="2800" dirty="0"/>
              <a:t> and Enzalutamide in Men with </a:t>
            </a:r>
            <a:br>
              <a:rPr lang="en-US" altLang="en-US" sz="2800" dirty="0"/>
            </a:br>
            <a:r>
              <a:rPr lang="en-US" altLang="en-US" sz="2800" dirty="0"/>
              <a:t>Asymptomatic or Mildly Symptomatic </a:t>
            </a:r>
            <a:r>
              <a:rPr lang="en-US" altLang="en-US" sz="2800" dirty="0" err="1"/>
              <a:t>mCRPC</a:t>
            </a:r>
            <a:endParaRPr lang="en-US" altLang="en-US" sz="2800" dirty="0"/>
          </a:p>
        </p:txBody>
      </p:sp>
      <p:sp>
        <p:nvSpPr>
          <p:cNvPr id="10245" name="TextBox 3">
            <a:extLst>
              <a:ext uri="{FF2B5EF4-FFF2-40B4-BE49-F238E27FC236}">
                <a16:creationId xmlns:a16="http://schemas.microsoft.com/office/drawing/2014/main" id="{5C6591D0-C67A-F341-8BB9-482519CED0E1}"/>
              </a:ext>
            </a:extLst>
          </p:cNvPr>
          <p:cNvSpPr txBox="1">
            <a:spLocks noChangeArrowheads="1"/>
          </p:cNvSpPr>
          <p:nvPr/>
        </p:nvSpPr>
        <p:spPr bwMode="auto">
          <a:xfrm>
            <a:off x="0" y="6402235"/>
            <a:ext cx="4447456" cy="338554"/>
          </a:xfrm>
          <a:prstGeom prst="rect">
            <a:avLst/>
          </a:prstGeom>
          <a:noFill/>
          <a:ln>
            <a:noFill/>
          </a:ln>
        </p:spPr>
        <p:txBody>
          <a:bodyPr wrap="squar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2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alibri"/>
                <a:ea typeface="MS PGothic" panose="020B0600070205080204" pitchFamily="34" charset="-128"/>
              </a:rPr>
              <a:t>Colomba</a:t>
            </a:r>
            <a:r>
              <a:rPr kumimoji="0" lang="en-US" altLang="en-US" sz="1600" b="0" i="0" u="none" strike="noStrike" kern="1200" cap="none" spc="0" normalizeH="0" baseline="0" noProof="0" dirty="0">
                <a:ln>
                  <a:noFill/>
                </a:ln>
                <a:solidFill>
                  <a:srgbClr val="000000"/>
                </a:solidFill>
                <a:effectLst/>
                <a:uLnTx/>
                <a:uFillTx/>
                <a:latin typeface="Calibri"/>
                <a:ea typeface="MS PGothic" panose="020B0600070205080204" pitchFamily="34" charset="-128"/>
              </a:rPr>
              <a:t> E et al. ASCO 2021;Abstract 5046.</a:t>
            </a:r>
          </a:p>
        </p:txBody>
      </p:sp>
      <p:pic>
        <p:nvPicPr>
          <p:cNvPr id="6" name="Picture 5" descr="Chart, pie chart&#10;&#10;Description automatically generated">
            <a:extLst>
              <a:ext uri="{FF2B5EF4-FFF2-40B4-BE49-F238E27FC236}">
                <a16:creationId xmlns:a16="http://schemas.microsoft.com/office/drawing/2014/main" id="{AC02CE53-8B11-8348-A6D2-AA03BB0EC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97" y="1916832"/>
            <a:ext cx="4584677" cy="2793107"/>
          </a:xfrm>
          <a:prstGeom prst="rect">
            <a:avLst/>
          </a:prstGeom>
        </p:spPr>
      </p:pic>
      <p:sp>
        <p:nvSpPr>
          <p:cNvPr id="10" name="TextBox 9">
            <a:extLst>
              <a:ext uri="{FF2B5EF4-FFF2-40B4-BE49-F238E27FC236}">
                <a16:creationId xmlns:a16="http://schemas.microsoft.com/office/drawing/2014/main" id="{08654CB2-4AF4-7B42-AEF6-73CDCED86430}"/>
              </a:ext>
            </a:extLst>
          </p:cNvPr>
          <p:cNvSpPr txBox="1"/>
          <p:nvPr/>
        </p:nvSpPr>
        <p:spPr>
          <a:xfrm>
            <a:off x="6250088" y="1340768"/>
            <a:ext cx="5650906"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Main reasons for patient preference between treatments</a:t>
            </a:r>
          </a:p>
        </p:txBody>
      </p:sp>
      <p:sp>
        <p:nvSpPr>
          <p:cNvPr id="25" name="TextBox 24">
            <a:extLst>
              <a:ext uri="{FF2B5EF4-FFF2-40B4-BE49-F238E27FC236}">
                <a16:creationId xmlns:a16="http://schemas.microsoft.com/office/drawing/2014/main" id="{70588CC2-470D-2949-8677-1AD538A2DA70}"/>
              </a:ext>
            </a:extLst>
          </p:cNvPr>
          <p:cNvSpPr txBox="1"/>
          <p:nvPr/>
        </p:nvSpPr>
        <p:spPr>
          <a:xfrm>
            <a:off x="9585320" y="5738963"/>
            <a:ext cx="383438" cy="307777"/>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10</a:t>
            </a:r>
          </a:p>
        </p:txBody>
      </p:sp>
      <p:sp>
        <p:nvSpPr>
          <p:cNvPr id="26" name="TextBox 25">
            <a:extLst>
              <a:ext uri="{FF2B5EF4-FFF2-40B4-BE49-F238E27FC236}">
                <a16:creationId xmlns:a16="http://schemas.microsoft.com/office/drawing/2014/main" id="{2363989C-DD08-8347-9DEE-F98266E8CD23}"/>
              </a:ext>
            </a:extLst>
          </p:cNvPr>
          <p:cNvSpPr txBox="1"/>
          <p:nvPr/>
        </p:nvSpPr>
        <p:spPr>
          <a:xfrm>
            <a:off x="10477266" y="5738963"/>
            <a:ext cx="383438" cy="307777"/>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15</a:t>
            </a:r>
          </a:p>
        </p:txBody>
      </p:sp>
      <p:sp>
        <p:nvSpPr>
          <p:cNvPr id="27" name="TextBox 26">
            <a:extLst>
              <a:ext uri="{FF2B5EF4-FFF2-40B4-BE49-F238E27FC236}">
                <a16:creationId xmlns:a16="http://schemas.microsoft.com/office/drawing/2014/main" id="{7055A7E5-4542-9A4A-A4DB-2F38A39D36D4}"/>
              </a:ext>
            </a:extLst>
          </p:cNvPr>
          <p:cNvSpPr txBox="1"/>
          <p:nvPr/>
        </p:nvSpPr>
        <p:spPr>
          <a:xfrm>
            <a:off x="11450834" y="5738963"/>
            <a:ext cx="383438" cy="307777"/>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20</a:t>
            </a:r>
          </a:p>
        </p:txBody>
      </p:sp>
      <p:sp>
        <p:nvSpPr>
          <p:cNvPr id="28" name="TextBox 27">
            <a:extLst>
              <a:ext uri="{FF2B5EF4-FFF2-40B4-BE49-F238E27FC236}">
                <a16:creationId xmlns:a16="http://schemas.microsoft.com/office/drawing/2014/main" id="{ED190C80-4D98-F543-957A-5F9C17698F3D}"/>
              </a:ext>
            </a:extLst>
          </p:cNvPr>
          <p:cNvSpPr txBox="1"/>
          <p:nvPr/>
        </p:nvSpPr>
        <p:spPr>
          <a:xfrm>
            <a:off x="8869476" y="2493847"/>
            <a:ext cx="1176925"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pitchFamily="-72" charset="0"/>
                <a:ea typeface="MS PGothic" charset="0"/>
              </a:rPr>
              <a:t>Enzalutadime</a:t>
            </a:r>
            <a:endParaRPr kumimoji="0" lang="en-US" sz="1200" b="1" i="0" u="none" strike="noStrike" kern="1200" cap="none" spc="0" normalizeH="0" baseline="0" noProof="0" dirty="0">
              <a:ln>
                <a:noFill/>
              </a:ln>
              <a:solidFill>
                <a:srgbClr val="000000"/>
              </a:solidFill>
              <a:effectLst/>
              <a:uLnTx/>
              <a:uFillTx/>
              <a:latin typeface="Arial" pitchFamily="-72" charset="0"/>
              <a:ea typeface="MS PGothic" charset="0"/>
            </a:endParaRPr>
          </a:p>
        </p:txBody>
      </p:sp>
      <p:sp>
        <p:nvSpPr>
          <p:cNvPr id="29" name="TextBox 28">
            <a:extLst>
              <a:ext uri="{FF2B5EF4-FFF2-40B4-BE49-F238E27FC236}">
                <a16:creationId xmlns:a16="http://schemas.microsoft.com/office/drawing/2014/main" id="{2F72F356-70D7-134C-9572-EFC25242C328}"/>
              </a:ext>
            </a:extLst>
          </p:cNvPr>
          <p:cNvSpPr txBox="1"/>
          <p:nvPr/>
        </p:nvSpPr>
        <p:spPr>
          <a:xfrm>
            <a:off x="8869476" y="2749879"/>
            <a:ext cx="1167307"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pitchFamily="-72" charset="0"/>
                <a:ea typeface="MS PGothic" charset="0"/>
              </a:rPr>
              <a:t>Darolutamide</a:t>
            </a:r>
            <a:endParaRPr kumimoji="0" lang="en-US" sz="1200" b="1" i="0" u="none" strike="noStrike" kern="1200" cap="none" spc="0" normalizeH="0" baseline="0" noProof="0" dirty="0">
              <a:ln>
                <a:noFill/>
              </a:ln>
              <a:solidFill>
                <a:srgbClr val="000000"/>
              </a:solidFill>
              <a:effectLst/>
              <a:uLnTx/>
              <a:uFillTx/>
              <a:latin typeface="Arial" pitchFamily="-72" charset="0"/>
              <a:ea typeface="MS PGothic" charset="0"/>
            </a:endParaRPr>
          </a:p>
        </p:txBody>
      </p:sp>
      <p:sp>
        <p:nvSpPr>
          <p:cNvPr id="30" name="TextBox 29">
            <a:extLst>
              <a:ext uri="{FF2B5EF4-FFF2-40B4-BE49-F238E27FC236}">
                <a16:creationId xmlns:a16="http://schemas.microsoft.com/office/drawing/2014/main" id="{A6F4DA45-ABF4-674A-A116-02F8E0EBD95A}"/>
              </a:ext>
            </a:extLst>
          </p:cNvPr>
          <p:cNvSpPr txBox="1"/>
          <p:nvPr/>
        </p:nvSpPr>
        <p:spPr>
          <a:xfrm>
            <a:off x="8869476" y="3005911"/>
            <a:ext cx="2702984"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72" charset="0"/>
                <a:ea typeface="MS PGothic" charset="0"/>
              </a:rPr>
              <a:t>No preference between treatments</a:t>
            </a:r>
          </a:p>
        </p:txBody>
      </p:sp>
      <p:sp>
        <p:nvSpPr>
          <p:cNvPr id="14" name="TextBox 13">
            <a:extLst>
              <a:ext uri="{FF2B5EF4-FFF2-40B4-BE49-F238E27FC236}">
                <a16:creationId xmlns:a16="http://schemas.microsoft.com/office/drawing/2014/main" id="{375DD2A3-7551-E947-82CA-CC1E5AB51CA8}"/>
              </a:ext>
            </a:extLst>
          </p:cNvPr>
          <p:cNvSpPr txBox="1"/>
          <p:nvPr/>
        </p:nvSpPr>
        <p:spPr>
          <a:xfrm>
            <a:off x="6884401" y="1869992"/>
            <a:ext cx="1029449"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Less tired</a:t>
            </a:r>
          </a:p>
        </p:txBody>
      </p:sp>
      <p:sp>
        <p:nvSpPr>
          <p:cNvPr id="15" name="TextBox 14">
            <a:extLst>
              <a:ext uri="{FF2B5EF4-FFF2-40B4-BE49-F238E27FC236}">
                <a16:creationId xmlns:a16="http://schemas.microsoft.com/office/drawing/2014/main" id="{E5348000-EFF3-3049-A892-C93ECE11CE75}"/>
              </a:ext>
            </a:extLst>
          </p:cNvPr>
          <p:cNvSpPr txBox="1"/>
          <p:nvPr/>
        </p:nvSpPr>
        <p:spPr>
          <a:xfrm>
            <a:off x="5909775" y="2279806"/>
            <a:ext cx="2004075"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Easier to concentrate</a:t>
            </a:r>
          </a:p>
        </p:txBody>
      </p:sp>
      <p:sp>
        <p:nvSpPr>
          <p:cNvPr id="16" name="TextBox 15">
            <a:extLst>
              <a:ext uri="{FF2B5EF4-FFF2-40B4-BE49-F238E27FC236}">
                <a16:creationId xmlns:a16="http://schemas.microsoft.com/office/drawing/2014/main" id="{40F516EE-2010-C444-91CC-49B705EA22E5}"/>
              </a:ext>
            </a:extLst>
          </p:cNvPr>
          <p:cNvSpPr txBox="1"/>
          <p:nvPr/>
        </p:nvSpPr>
        <p:spPr>
          <a:xfrm>
            <a:off x="6021985" y="2711854"/>
            <a:ext cx="1891865"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Fell down less often</a:t>
            </a:r>
          </a:p>
        </p:txBody>
      </p:sp>
      <p:sp>
        <p:nvSpPr>
          <p:cNvPr id="17" name="TextBox 16">
            <a:extLst>
              <a:ext uri="{FF2B5EF4-FFF2-40B4-BE49-F238E27FC236}">
                <a16:creationId xmlns:a16="http://schemas.microsoft.com/office/drawing/2014/main" id="{5ECFDA58-A7C8-0F4B-BBCB-178B46CE03E0}"/>
              </a:ext>
            </a:extLst>
          </p:cNvPr>
          <p:cNvSpPr txBox="1"/>
          <p:nvPr/>
        </p:nvSpPr>
        <p:spPr>
          <a:xfrm>
            <a:off x="5880921" y="3091639"/>
            <a:ext cx="2032929"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Could do more things</a:t>
            </a:r>
          </a:p>
        </p:txBody>
      </p:sp>
      <p:sp>
        <p:nvSpPr>
          <p:cNvPr id="18" name="TextBox 17">
            <a:extLst>
              <a:ext uri="{FF2B5EF4-FFF2-40B4-BE49-F238E27FC236}">
                <a16:creationId xmlns:a16="http://schemas.microsoft.com/office/drawing/2014/main" id="{CA8BAF89-D4A3-3B45-8935-A2DCA0D0C572}"/>
              </a:ext>
            </a:extLst>
          </p:cNvPr>
          <p:cNvSpPr txBox="1"/>
          <p:nvPr/>
        </p:nvSpPr>
        <p:spPr>
          <a:xfrm>
            <a:off x="6060458" y="3554308"/>
            <a:ext cx="1853392"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Better quality of life</a:t>
            </a:r>
          </a:p>
        </p:txBody>
      </p:sp>
      <p:sp>
        <p:nvSpPr>
          <p:cNvPr id="19" name="TextBox 18">
            <a:extLst>
              <a:ext uri="{FF2B5EF4-FFF2-40B4-BE49-F238E27FC236}">
                <a16:creationId xmlns:a16="http://schemas.microsoft.com/office/drawing/2014/main" id="{3CFEA63A-F616-2640-BE42-4B09A5711151}"/>
              </a:ext>
            </a:extLst>
          </p:cNvPr>
          <p:cNvSpPr txBox="1"/>
          <p:nvPr/>
        </p:nvSpPr>
        <p:spPr>
          <a:xfrm>
            <a:off x="5771917" y="3946279"/>
            <a:ext cx="2141933"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Medicine easier to take</a:t>
            </a:r>
          </a:p>
        </p:txBody>
      </p:sp>
      <p:sp>
        <p:nvSpPr>
          <p:cNvPr id="20" name="TextBox 19">
            <a:extLst>
              <a:ext uri="{FF2B5EF4-FFF2-40B4-BE49-F238E27FC236}">
                <a16:creationId xmlns:a16="http://schemas.microsoft.com/office/drawing/2014/main" id="{BC9585F8-87E9-5040-9384-25A8214DBA18}"/>
              </a:ext>
            </a:extLst>
          </p:cNvPr>
          <p:cNvSpPr txBox="1"/>
          <p:nvPr/>
        </p:nvSpPr>
        <p:spPr>
          <a:xfrm>
            <a:off x="4709127" y="4348780"/>
            <a:ext cx="3204723"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Another advantage of the treatment</a:t>
            </a:r>
          </a:p>
        </p:txBody>
      </p:sp>
      <p:sp>
        <p:nvSpPr>
          <p:cNvPr id="21" name="TextBox 20">
            <a:extLst>
              <a:ext uri="{FF2B5EF4-FFF2-40B4-BE49-F238E27FC236}">
                <a16:creationId xmlns:a16="http://schemas.microsoft.com/office/drawing/2014/main" id="{7E782DCB-B8D7-0445-92EE-B1D34188EBB0}"/>
              </a:ext>
            </a:extLst>
          </p:cNvPr>
          <p:cNvSpPr txBox="1"/>
          <p:nvPr/>
        </p:nvSpPr>
        <p:spPr>
          <a:xfrm>
            <a:off x="4210849" y="4795096"/>
            <a:ext cx="3703001"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A side effect of the non-chosen treatment</a:t>
            </a:r>
          </a:p>
        </p:txBody>
      </p:sp>
      <p:sp>
        <p:nvSpPr>
          <p:cNvPr id="22" name="TextBox 21">
            <a:extLst>
              <a:ext uri="{FF2B5EF4-FFF2-40B4-BE49-F238E27FC236}">
                <a16:creationId xmlns:a16="http://schemas.microsoft.com/office/drawing/2014/main" id="{F55E51B3-A29B-4945-A1CC-1BA3B0C8F552}"/>
              </a:ext>
            </a:extLst>
          </p:cNvPr>
          <p:cNvSpPr txBox="1"/>
          <p:nvPr/>
        </p:nvSpPr>
        <p:spPr>
          <a:xfrm>
            <a:off x="6427546" y="5185950"/>
            <a:ext cx="1486304"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Non-concerned</a:t>
            </a:r>
          </a:p>
        </p:txBody>
      </p:sp>
      <p:sp>
        <p:nvSpPr>
          <p:cNvPr id="23" name="TextBox 22">
            <a:extLst>
              <a:ext uri="{FF2B5EF4-FFF2-40B4-BE49-F238E27FC236}">
                <a16:creationId xmlns:a16="http://schemas.microsoft.com/office/drawing/2014/main" id="{C719A3A7-A0D5-B44F-AB93-95416739D689}"/>
              </a:ext>
            </a:extLst>
          </p:cNvPr>
          <p:cNvSpPr txBox="1"/>
          <p:nvPr/>
        </p:nvSpPr>
        <p:spPr>
          <a:xfrm>
            <a:off x="7847269" y="5738963"/>
            <a:ext cx="284052" cy="307777"/>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0</a:t>
            </a:r>
          </a:p>
        </p:txBody>
      </p:sp>
      <p:sp>
        <p:nvSpPr>
          <p:cNvPr id="24" name="TextBox 23">
            <a:extLst>
              <a:ext uri="{FF2B5EF4-FFF2-40B4-BE49-F238E27FC236}">
                <a16:creationId xmlns:a16="http://schemas.microsoft.com/office/drawing/2014/main" id="{6635E15E-3FA0-1040-B438-F67842D2E86E}"/>
              </a:ext>
            </a:extLst>
          </p:cNvPr>
          <p:cNvSpPr txBox="1"/>
          <p:nvPr/>
        </p:nvSpPr>
        <p:spPr>
          <a:xfrm>
            <a:off x="8716294" y="5738963"/>
            <a:ext cx="284052" cy="307777"/>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5</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912286" y="-9942"/>
            <a:ext cx="10358967" cy="1143000"/>
          </a:xfrm>
        </p:spPr>
        <p:txBody>
          <a:bodyPr/>
          <a:lstStyle/>
          <a:p>
            <a:r>
              <a:rPr lang="en-US" i="1"/>
              <a:t>Meet The Professor </a:t>
            </a:r>
            <a:r>
              <a:rPr lang="en-US"/>
              <a:t>Program Participating Faculty</a:t>
            </a:r>
          </a:p>
        </p:txBody>
      </p:sp>
      <p:sp>
        <p:nvSpPr>
          <p:cNvPr id="10" name="Text Box 7"/>
          <p:cNvSpPr txBox="1">
            <a:spLocks noChangeArrowheads="1"/>
          </p:cNvSpPr>
          <p:nvPr/>
        </p:nvSpPr>
        <p:spPr bwMode="auto">
          <a:xfrm>
            <a:off x="8665202" y="1406531"/>
            <a:ext cx="3332220" cy="1188132"/>
          </a:xfrm>
          <a:prstGeom prst="rect">
            <a:avLst/>
          </a:prstGeom>
          <a:noFill/>
          <a:ln w="9525">
            <a:noFill/>
            <a:miter lim="800000"/>
            <a:headEnd/>
            <a:tailEnd/>
          </a:ln>
        </p:spPr>
        <p:txBody>
          <a:bodyPr lIns="68580" tIns="0" rIns="0" bIns="0">
            <a:prstTxWarp prst="textNoShape">
              <a:avLst/>
            </a:prstTxWarp>
          </a:bodyPr>
          <a:lstStyle/>
          <a:p>
            <a:r>
              <a:rPr lang="en-US" sz="1600" dirty="0">
                <a:solidFill>
                  <a:schemeClr val="tx1"/>
                </a:solidFill>
                <a:latin typeface="Calibri" panose="020F0502020204030204" pitchFamily="34" charset="0"/>
                <a:cs typeface="Calibri" panose="020F0502020204030204" pitchFamily="34" charset="0"/>
              </a:rPr>
              <a:t>Simon Chowdhury, MD, PhD</a:t>
            </a:r>
            <a:br>
              <a:rPr lang="en-US" sz="160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Consultant Medical Oncologist</a:t>
            </a:r>
            <a:br>
              <a:rPr lang="en-US" sz="1600" b="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London, United Kingdom</a:t>
            </a:r>
          </a:p>
        </p:txBody>
      </p:sp>
      <p:pic>
        <p:nvPicPr>
          <p:cNvPr id="23" name="Picture 22">
            <a:extLst>
              <a:ext uri="{FF2B5EF4-FFF2-40B4-BE49-F238E27FC236}">
                <a16:creationId xmlns:a16="http://schemas.microsoft.com/office/drawing/2014/main" id="{88143C6B-DD11-CB4D-A2B8-6EBF34D2C1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04168" y="1406531"/>
            <a:ext cx="1435608" cy="1435608"/>
          </a:xfrm>
          <a:prstGeom prst="rect">
            <a:avLst/>
          </a:prstGeom>
        </p:spPr>
      </p:pic>
      <p:grpSp>
        <p:nvGrpSpPr>
          <p:cNvPr id="8" name="Group 7">
            <a:extLst>
              <a:ext uri="{FF2B5EF4-FFF2-40B4-BE49-F238E27FC236}">
                <a16:creationId xmlns:a16="http://schemas.microsoft.com/office/drawing/2014/main" id="{EC109A1B-CF14-F24C-ACED-44831CA508BC}"/>
              </a:ext>
            </a:extLst>
          </p:cNvPr>
          <p:cNvGrpSpPr/>
          <p:nvPr/>
        </p:nvGrpSpPr>
        <p:grpSpPr>
          <a:xfrm>
            <a:off x="7204168" y="4081624"/>
            <a:ext cx="4652472" cy="1435608"/>
            <a:chOff x="7204168" y="1128004"/>
            <a:chExt cx="4652472" cy="1435608"/>
          </a:xfrm>
        </p:grpSpPr>
        <p:sp>
          <p:nvSpPr>
            <p:cNvPr id="14" name="Text Box 7">
              <a:extLst>
                <a:ext uri="{FF2B5EF4-FFF2-40B4-BE49-F238E27FC236}">
                  <a16:creationId xmlns:a16="http://schemas.microsoft.com/office/drawing/2014/main" id="{01E6C728-ED62-8446-875F-28B66711BEE1}"/>
                </a:ext>
              </a:extLst>
            </p:cNvPr>
            <p:cNvSpPr txBox="1">
              <a:spLocks noChangeArrowheads="1"/>
            </p:cNvSpPr>
            <p:nvPr/>
          </p:nvSpPr>
          <p:spPr bwMode="auto">
            <a:xfrm>
              <a:off x="8669151" y="1128004"/>
              <a:ext cx="3187489" cy="1188132"/>
            </a:xfrm>
            <a:prstGeom prst="rect">
              <a:avLst/>
            </a:prstGeom>
            <a:noFill/>
            <a:ln w="9525">
              <a:noFill/>
              <a:miter lim="800000"/>
              <a:headEnd/>
              <a:tailEnd/>
            </a:ln>
          </p:spPr>
          <p:txBody>
            <a:bodyPr lIns="68580" tIns="0" rIns="0" bIns="0">
              <a:prstTxWarp prst="textNoShape">
                <a:avLst/>
              </a:prstTxWarp>
            </a:bodyPr>
            <a:lstStyle/>
            <a:p>
              <a:r>
                <a:rPr lang="en-US" sz="1600" dirty="0">
                  <a:solidFill>
                    <a:schemeClr val="tx1"/>
                  </a:solidFill>
                  <a:latin typeface="Calibri" panose="020F0502020204030204" pitchFamily="34" charset="0"/>
                  <a:cs typeface="Calibri" panose="020F0502020204030204" pitchFamily="34" charset="0"/>
                </a:rPr>
                <a:t>Prof Karim </a:t>
              </a:r>
              <a:r>
                <a:rPr lang="en-US" sz="1600" dirty="0" err="1">
                  <a:solidFill>
                    <a:schemeClr val="tx1"/>
                  </a:solidFill>
                  <a:latin typeface="Calibri" panose="020F0502020204030204" pitchFamily="34" charset="0"/>
                  <a:cs typeface="Calibri" panose="020F0502020204030204" pitchFamily="34" charset="0"/>
                </a:rPr>
                <a:t>Fizazi</a:t>
              </a:r>
              <a:r>
                <a:rPr lang="en-US" sz="1600" dirty="0">
                  <a:solidFill>
                    <a:schemeClr val="tx1"/>
                  </a:solidFill>
                  <a:latin typeface="Calibri" panose="020F0502020204030204" pitchFamily="34" charset="0"/>
                  <a:cs typeface="Calibri" panose="020F0502020204030204" pitchFamily="34" charset="0"/>
                </a:rPr>
                <a:t>, MD, PhD</a:t>
              </a:r>
              <a:br>
                <a:rPr lang="en-US" sz="160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Head of Service and Full Professor</a:t>
              </a:r>
              <a:br>
                <a:rPr lang="en-US" sz="1600" b="0" dirty="0">
                  <a:solidFill>
                    <a:schemeClr val="tx1"/>
                  </a:solidFill>
                  <a:latin typeface="Calibri" panose="020F0502020204030204" pitchFamily="34" charset="0"/>
                  <a:cs typeface="Calibri" panose="020F0502020204030204" pitchFamily="34" charset="0"/>
                </a:rPr>
              </a:br>
              <a:r>
                <a:rPr lang="en-US" sz="1600" b="0" dirty="0" err="1">
                  <a:solidFill>
                    <a:schemeClr val="tx1"/>
                  </a:solidFill>
                  <a:latin typeface="Calibri" panose="020F0502020204030204" pitchFamily="34" charset="0"/>
                  <a:cs typeface="Calibri" panose="020F0502020204030204" pitchFamily="34" charset="0"/>
                </a:rPr>
                <a:t>Institut</a:t>
              </a:r>
              <a:r>
                <a:rPr lang="en-US" sz="1600" b="0" dirty="0">
                  <a:solidFill>
                    <a:schemeClr val="tx1"/>
                  </a:solidFill>
                  <a:latin typeface="Calibri" panose="020F0502020204030204" pitchFamily="34" charset="0"/>
                  <a:cs typeface="Calibri" panose="020F0502020204030204" pitchFamily="34" charset="0"/>
                </a:rPr>
                <a:t> Gustave </a:t>
              </a:r>
              <a:r>
                <a:rPr lang="en-US" sz="1600" b="0" dirty="0" err="1">
                  <a:solidFill>
                    <a:schemeClr val="tx1"/>
                  </a:solidFill>
                  <a:latin typeface="Calibri" panose="020F0502020204030204" pitchFamily="34" charset="0"/>
                  <a:cs typeface="Calibri" panose="020F0502020204030204" pitchFamily="34" charset="0"/>
                </a:rPr>
                <a:t>Roussy</a:t>
              </a:r>
              <a:br>
                <a:rPr lang="en-US" sz="1600" b="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University of Paris </a:t>
              </a:r>
              <a:r>
                <a:rPr lang="en-US" sz="1600" b="0" dirty="0" err="1">
                  <a:solidFill>
                    <a:schemeClr val="tx1"/>
                  </a:solidFill>
                  <a:latin typeface="Calibri" panose="020F0502020204030204" pitchFamily="34" charset="0"/>
                  <a:cs typeface="Calibri" panose="020F0502020204030204" pitchFamily="34" charset="0"/>
                </a:rPr>
                <a:t>Saclay</a:t>
              </a:r>
              <a:br>
                <a:rPr lang="en-US" sz="1600" b="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Villejuif, France</a:t>
              </a:r>
            </a:p>
          </p:txBody>
        </p:sp>
        <p:pic>
          <p:nvPicPr>
            <p:cNvPr id="24" name="Picture 23">
              <a:extLst>
                <a:ext uri="{FF2B5EF4-FFF2-40B4-BE49-F238E27FC236}">
                  <a16:creationId xmlns:a16="http://schemas.microsoft.com/office/drawing/2014/main" id="{C8CC6BBB-614B-034A-B34F-F08D2EB32C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04168" y="1128004"/>
              <a:ext cx="1435608" cy="1435608"/>
            </a:xfrm>
            <a:prstGeom prst="rect">
              <a:avLst/>
            </a:prstGeom>
          </p:spPr>
        </p:pic>
      </p:grpSp>
      <p:sp>
        <p:nvSpPr>
          <p:cNvPr id="11" name="Text Box 7">
            <a:extLst>
              <a:ext uri="{FF2B5EF4-FFF2-40B4-BE49-F238E27FC236}">
                <a16:creationId xmlns:a16="http://schemas.microsoft.com/office/drawing/2014/main" id="{BB36D57B-9EE5-A346-B7B8-C73975899202}"/>
              </a:ext>
            </a:extLst>
          </p:cNvPr>
          <p:cNvSpPr txBox="1">
            <a:spLocks noChangeArrowheads="1"/>
          </p:cNvSpPr>
          <p:nvPr/>
        </p:nvSpPr>
        <p:spPr bwMode="auto">
          <a:xfrm>
            <a:off x="2048252" y="1406531"/>
            <a:ext cx="4515630" cy="1710532"/>
          </a:xfrm>
          <a:prstGeom prst="rect">
            <a:avLst/>
          </a:prstGeom>
          <a:noFill/>
          <a:ln w="9525">
            <a:noFill/>
            <a:miter lim="800000"/>
            <a:headEnd/>
            <a:tailEnd/>
          </a:ln>
        </p:spPr>
        <p:txBody>
          <a:bodyPr lIns="91440" tIns="0" rIns="0" bIns="0">
            <a:prstTxWarp prst="textNoShape">
              <a:avLst/>
            </a:prstTxWarp>
          </a:bodyPr>
          <a:lstStyle/>
          <a:p>
            <a:pPr>
              <a:defRPr/>
            </a:pPr>
            <a:r>
              <a:rPr lang="en-US" sz="1600" dirty="0">
                <a:solidFill>
                  <a:srgbClr val="000000"/>
                </a:solidFill>
                <a:latin typeface="Calibri"/>
              </a:rPr>
              <a:t>Andrew J Armstrong, MD, </a:t>
            </a:r>
            <a:r>
              <a:rPr lang="en-US" sz="1600" dirty="0" err="1">
                <a:solidFill>
                  <a:srgbClr val="000000"/>
                </a:solidFill>
                <a:latin typeface="Calibri"/>
              </a:rPr>
              <a:t>ScM</a:t>
            </a:r>
            <a:br>
              <a:rPr lang="en-US" sz="1600" dirty="0">
                <a:solidFill>
                  <a:srgbClr val="000000"/>
                </a:solidFill>
                <a:latin typeface="Calibri"/>
              </a:rPr>
            </a:br>
            <a:r>
              <a:rPr lang="en-US" sz="1600" b="0" dirty="0">
                <a:solidFill>
                  <a:srgbClr val="000000"/>
                </a:solidFill>
                <a:latin typeface="Calibri"/>
              </a:rPr>
              <a:t>Professor of Medicine, Surgery, Pharmacology and </a:t>
            </a:r>
            <a:br>
              <a:rPr lang="en-US" sz="1600" b="0" dirty="0">
                <a:solidFill>
                  <a:srgbClr val="000000"/>
                </a:solidFill>
                <a:latin typeface="Calibri"/>
              </a:rPr>
            </a:br>
            <a:r>
              <a:rPr lang="en-US" sz="1600" b="0" dirty="0">
                <a:solidFill>
                  <a:srgbClr val="000000"/>
                </a:solidFill>
                <a:latin typeface="Calibri"/>
              </a:rPr>
              <a:t>Cancer Biology</a:t>
            </a:r>
            <a:br>
              <a:rPr lang="en-US" sz="1600" b="0" dirty="0">
                <a:solidFill>
                  <a:srgbClr val="000000"/>
                </a:solidFill>
                <a:latin typeface="Calibri"/>
              </a:rPr>
            </a:br>
            <a:r>
              <a:rPr lang="en-US" sz="1600" b="0" dirty="0">
                <a:solidFill>
                  <a:srgbClr val="000000"/>
                </a:solidFill>
                <a:latin typeface="Calibri"/>
              </a:rPr>
              <a:t>Director of Research</a:t>
            </a:r>
            <a:br>
              <a:rPr lang="en-US" sz="1600" b="0" dirty="0">
                <a:solidFill>
                  <a:srgbClr val="000000"/>
                </a:solidFill>
                <a:latin typeface="Calibri"/>
              </a:rPr>
            </a:br>
            <a:r>
              <a:rPr lang="en-US" sz="1600" b="0" dirty="0">
                <a:solidFill>
                  <a:srgbClr val="000000"/>
                </a:solidFill>
                <a:latin typeface="Calibri"/>
              </a:rPr>
              <a:t>Duke Cancer Institute Center for Prostate and Urologic Cancers</a:t>
            </a:r>
            <a:br>
              <a:rPr lang="en-US" sz="1600" b="0" dirty="0">
                <a:solidFill>
                  <a:srgbClr val="000000"/>
                </a:solidFill>
                <a:latin typeface="Calibri"/>
              </a:rPr>
            </a:br>
            <a:r>
              <a:rPr lang="en-US" sz="1600" b="0" dirty="0">
                <a:solidFill>
                  <a:srgbClr val="000000"/>
                </a:solidFill>
                <a:latin typeface="Calibri"/>
              </a:rPr>
              <a:t>Divisions of Medical Oncology and Urology</a:t>
            </a:r>
            <a:br>
              <a:rPr lang="en-US" sz="1600" b="0" dirty="0">
                <a:solidFill>
                  <a:srgbClr val="000000"/>
                </a:solidFill>
                <a:latin typeface="Calibri"/>
              </a:rPr>
            </a:br>
            <a:r>
              <a:rPr lang="en-US" sz="1600" b="0" dirty="0">
                <a:solidFill>
                  <a:srgbClr val="000000"/>
                </a:solidFill>
                <a:latin typeface="Calibri"/>
              </a:rPr>
              <a:t>Duke University</a:t>
            </a:r>
            <a:br>
              <a:rPr lang="en-US" sz="1600" b="0" dirty="0">
                <a:solidFill>
                  <a:srgbClr val="000000"/>
                </a:solidFill>
                <a:latin typeface="Calibri"/>
              </a:rPr>
            </a:br>
            <a:r>
              <a:rPr lang="en-US" sz="1600" b="0" dirty="0">
                <a:solidFill>
                  <a:srgbClr val="000000"/>
                </a:solidFill>
                <a:latin typeface="Calibri"/>
              </a:rPr>
              <a:t>Durham, North Carolina</a:t>
            </a:r>
          </a:p>
        </p:txBody>
      </p:sp>
      <p:pic>
        <p:nvPicPr>
          <p:cNvPr id="13" name="Picture 12">
            <a:extLst>
              <a:ext uri="{FF2B5EF4-FFF2-40B4-BE49-F238E27FC236}">
                <a16:creationId xmlns:a16="http://schemas.microsoft.com/office/drawing/2014/main" id="{D2BBDC22-C431-154C-B676-2C8AF1999FB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7218" y="1406531"/>
            <a:ext cx="1435608" cy="1435608"/>
          </a:xfrm>
          <a:prstGeom prst="rect">
            <a:avLst/>
          </a:prstGeom>
        </p:spPr>
      </p:pic>
      <p:grpSp>
        <p:nvGrpSpPr>
          <p:cNvPr id="4" name="Group 3">
            <a:extLst>
              <a:ext uri="{FF2B5EF4-FFF2-40B4-BE49-F238E27FC236}">
                <a16:creationId xmlns:a16="http://schemas.microsoft.com/office/drawing/2014/main" id="{88A545C2-CB4A-6345-A1D8-83C0D99072FA}"/>
              </a:ext>
            </a:extLst>
          </p:cNvPr>
          <p:cNvGrpSpPr/>
          <p:nvPr/>
        </p:nvGrpSpPr>
        <p:grpSpPr>
          <a:xfrm>
            <a:off x="587218" y="4081624"/>
            <a:ext cx="6228862" cy="1435608"/>
            <a:chOff x="335360" y="3212686"/>
            <a:chExt cx="6228862" cy="1435608"/>
          </a:xfrm>
        </p:grpSpPr>
        <p:sp>
          <p:nvSpPr>
            <p:cNvPr id="17" name="Text Box 7">
              <a:extLst>
                <a:ext uri="{FF2B5EF4-FFF2-40B4-BE49-F238E27FC236}">
                  <a16:creationId xmlns:a16="http://schemas.microsoft.com/office/drawing/2014/main" id="{C0049CB9-3E3C-EA4B-8514-A59DE1662696}"/>
                </a:ext>
              </a:extLst>
            </p:cNvPr>
            <p:cNvSpPr txBox="1">
              <a:spLocks noChangeArrowheads="1"/>
            </p:cNvSpPr>
            <p:nvPr/>
          </p:nvSpPr>
          <p:spPr bwMode="auto">
            <a:xfrm>
              <a:off x="1796394" y="3212686"/>
              <a:ext cx="4767828" cy="1188132"/>
            </a:xfrm>
            <a:prstGeom prst="rect">
              <a:avLst/>
            </a:prstGeom>
            <a:noFill/>
            <a:ln w="9525">
              <a:noFill/>
              <a:miter lim="800000"/>
              <a:headEnd/>
              <a:tailEnd/>
            </a:ln>
          </p:spPr>
          <p:txBody>
            <a:bodyPr lIns="68580" tIns="0" rIns="0" bIns="0">
              <a:prstTxWarp prst="textNoShape">
                <a:avLst/>
              </a:prstTxWarp>
            </a:bodyPr>
            <a:lstStyle/>
            <a:p>
              <a:r>
                <a:rPr lang="en-US" sz="1600" dirty="0">
                  <a:solidFill>
                    <a:schemeClr val="tx1"/>
                  </a:solidFill>
                  <a:latin typeface="Calibri" panose="020F0502020204030204" pitchFamily="34" charset="0"/>
                  <a:cs typeface="Calibri" panose="020F0502020204030204" pitchFamily="34" charset="0"/>
                </a:rPr>
                <a:t>Alan H Bryce, MD</a:t>
              </a:r>
            </a:p>
            <a:p>
              <a:r>
                <a:rPr lang="en-US" sz="1600" b="0" dirty="0">
                  <a:solidFill>
                    <a:schemeClr val="tx1"/>
                  </a:solidFill>
                  <a:latin typeface="Calibri" panose="020F0502020204030204" pitchFamily="34" charset="0"/>
                  <a:cs typeface="Calibri" panose="020F0502020204030204" pitchFamily="34" charset="0"/>
                </a:rPr>
                <a:t>Chair, Division of Hematology and Medical Oncology</a:t>
              </a:r>
            </a:p>
            <a:p>
              <a:r>
                <a:rPr lang="en-US" sz="1600" b="0" dirty="0">
                  <a:solidFill>
                    <a:schemeClr val="tx1"/>
                  </a:solidFill>
                  <a:latin typeface="Calibri" panose="020F0502020204030204" pitchFamily="34" charset="0"/>
                  <a:cs typeface="Calibri" panose="020F0502020204030204" pitchFamily="34" charset="0"/>
                </a:rPr>
                <a:t>Chair, Genitourinary Disease Group</a:t>
              </a:r>
            </a:p>
            <a:p>
              <a:r>
                <a:rPr lang="en-US" sz="1600" b="0" dirty="0">
                  <a:solidFill>
                    <a:schemeClr val="tx1"/>
                  </a:solidFill>
                  <a:latin typeface="Calibri" panose="020F0502020204030204" pitchFamily="34" charset="0"/>
                  <a:cs typeface="Calibri" panose="020F0502020204030204" pitchFamily="34" charset="0"/>
                </a:rPr>
                <a:t>Mayo Clinic</a:t>
              </a:r>
            </a:p>
            <a:p>
              <a:r>
                <a:rPr lang="en-US" sz="1600" b="0" dirty="0">
                  <a:solidFill>
                    <a:schemeClr val="tx1"/>
                  </a:solidFill>
                  <a:latin typeface="Calibri" panose="020F0502020204030204" pitchFamily="34" charset="0"/>
                  <a:cs typeface="Calibri" panose="020F0502020204030204" pitchFamily="34" charset="0"/>
                </a:rPr>
                <a:t>Phoenix, Arizona</a:t>
              </a:r>
            </a:p>
          </p:txBody>
        </p:sp>
        <p:pic>
          <p:nvPicPr>
            <p:cNvPr id="18" name="Picture 17">
              <a:extLst>
                <a:ext uri="{FF2B5EF4-FFF2-40B4-BE49-F238E27FC236}">
                  <a16:creationId xmlns:a16="http://schemas.microsoft.com/office/drawing/2014/main" id="{1CD7190D-8F9A-CF45-B4F5-C6E86AD93E0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5360" y="3212686"/>
              <a:ext cx="1435608" cy="1435608"/>
            </a:xfrm>
            <a:prstGeom prst="rect">
              <a:avLst/>
            </a:prstGeom>
          </p:spPr>
        </p:pic>
      </p:grpSp>
    </p:spTree>
    <p:custDataLst>
      <p:tags r:id="rId1"/>
    </p:custDataLst>
    <p:extLst>
      <p:ext uri="{BB962C8B-B14F-4D97-AF65-F5344CB8AC3E}">
        <p14:creationId xmlns:p14="http://schemas.microsoft.com/office/powerpoint/2010/main" val="1701640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C19C9A-5D7D-FC4C-B633-02A9594C1509}"/>
              </a:ext>
            </a:extLst>
          </p:cNvPr>
          <p:cNvSpPr/>
          <p:nvPr/>
        </p:nvSpPr>
        <p:spPr bwMode="auto">
          <a:xfrm>
            <a:off x="221645" y="1412776"/>
            <a:ext cx="11479573" cy="72008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13716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41376"/>
          </a:xfrm>
        </p:spPr>
        <p:txBody>
          <a:bodyPr>
            <a:normAutofit/>
          </a:bodyPr>
          <a:lstStyle/>
          <a:p>
            <a:r>
              <a:rPr lang="en-US" dirty="0"/>
              <a:t>Meet The Professor with Dr Armstrong</a:t>
            </a:r>
            <a:endParaRPr lang="en-US" sz="2800" dirty="0">
              <a:solidFill>
                <a:srgbClr val="0000FF"/>
              </a:solidFill>
            </a:endParaRPr>
          </a:p>
        </p:txBody>
      </p:sp>
      <p:sp>
        <p:nvSpPr>
          <p:cNvPr id="6" name="Content Placeholder 5"/>
          <p:cNvSpPr>
            <a:spLocks noGrp="1"/>
          </p:cNvSpPr>
          <p:nvPr>
            <p:ph idx="1"/>
          </p:nvPr>
        </p:nvSpPr>
        <p:spPr>
          <a:xfrm>
            <a:off x="731404" y="1052736"/>
            <a:ext cx="10729192" cy="5616624"/>
          </a:xfrm>
        </p:spPr>
        <p:txBody>
          <a:bodyPr/>
          <a:lstStyle/>
          <a:p>
            <a:pPr marL="98425" indent="0">
              <a:lnSpc>
                <a:spcPts val="2220"/>
              </a:lnSpc>
              <a:spcBef>
                <a:spcPts val="1400"/>
              </a:spcBef>
              <a:spcAft>
                <a:spcPts val="0"/>
              </a:spcAft>
              <a:buNone/>
            </a:pPr>
            <a:r>
              <a:rPr lang="en-US" sz="2100" dirty="0">
                <a:solidFill>
                  <a:srgbClr val="3333CD"/>
                </a:solidFill>
              </a:rPr>
              <a:t>Introduction: </a:t>
            </a:r>
            <a:r>
              <a:rPr lang="en-US" sz="2100" dirty="0">
                <a:solidFill>
                  <a:schemeClr val="tx1"/>
                </a:solidFill>
              </a:rPr>
              <a:t>Genitourinary Cancers Symposium 2022</a:t>
            </a:r>
          </a:p>
          <a:p>
            <a:pPr marL="98425" indent="0">
              <a:lnSpc>
                <a:spcPts val="2220"/>
              </a:lnSpc>
              <a:spcBef>
                <a:spcPts val="1400"/>
              </a:spcBef>
              <a:spcAft>
                <a:spcPts val="0"/>
              </a:spcAft>
              <a:buNone/>
            </a:pPr>
            <a:r>
              <a:rPr lang="en-US" sz="2100" dirty="0">
                <a:solidFill>
                  <a:schemeClr val="bg1"/>
                </a:solidFill>
              </a:rPr>
              <a:t>MODULE 1: Dr </a:t>
            </a:r>
            <a:r>
              <a:rPr lang="en-US" sz="2100" dirty="0" err="1">
                <a:solidFill>
                  <a:schemeClr val="bg1"/>
                </a:solidFill>
              </a:rPr>
              <a:t>Saylors</a:t>
            </a:r>
            <a:r>
              <a:rPr lang="en-US" sz="2100" dirty="0">
                <a:solidFill>
                  <a:schemeClr val="bg1"/>
                </a:solidFill>
              </a:rPr>
              <a:t> — A 58-year-old man with metastatic hormone-sensitive prostate cancer, a history of breast cancer and a germline BRCA1 mutation </a:t>
            </a:r>
          </a:p>
          <a:p>
            <a:pPr marL="98425" indent="0">
              <a:lnSpc>
                <a:spcPts val="2220"/>
              </a:lnSpc>
              <a:spcBef>
                <a:spcPts val="1400"/>
              </a:spcBef>
              <a:spcAft>
                <a:spcPts val="0"/>
              </a:spcAft>
              <a:buNone/>
            </a:pPr>
            <a:r>
              <a:rPr lang="en-US" sz="2100" dirty="0">
                <a:solidFill>
                  <a:srgbClr val="3333CD"/>
                </a:solidFill>
              </a:rPr>
              <a:t>MODULE 2: </a:t>
            </a:r>
            <a:r>
              <a:rPr lang="en-US" sz="2100" dirty="0">
                <a:solidFill>
                  <a:schemeClr val="tx1"/>
                </a:solidFill>
              </a:rPr>
              <a:t>Dr Ibrahim — A 70-year-old man with multiple prior therapies for metastatic prostate cancer, including lutetium on the VISION trial</a:t>
            </a:r>
          </a:p>
          <a:p>
            <a:pPr marL="98425" indent="0">
              <a:lnSpc>
                <a:spcPts val="2220"/>
              </a:lnSpc>
              <a:spcBef>
                <a:spcPts val="1400"/>
              </a:spcBef>
              <a:spcAft>
                <a:spcPts val="0"/>
              </a:spcAft>
              <a:buNone/>
            </a:pPr>
            <a:r>
              <a:rPr lang="en-US" sz="2100" dirty="0">
                <a:solidFill>
                  <a:srgbClr val="3333CD"/>
                </a:solidFill>
              </a:rPr>
              <a:t>MODULE 3: </a:t>
            </a:r>
            <a:r>
              <a:rPr lang="en-US" sz="2100" dirty="0">
                <a:solidFill>
                  <a:schemeClr val="tx1"/>
                </a:solidFill>
              </a:rPr>
              <a:t>Dr Ma — An 88-year-old man with metastatic prostate cancer who received leuprolide/enzalutamide/denosumab and </a:t>
            </a:r>
            <a:r>
              <a:rPr lang="en-US" sz="2100" dirty="0" err="1">
                <a:solidFill>
                  <a:schemeClr val="tx1"/>
                </a:solidFill>
              </a:rPr>
              <a:t>sipuleucel</a:t>
            </a:r>
            <a:r>
              <a:rPr lang="en-US" sz="2100" dirty="0">
                <a:solidFill>
                  <a:schemeClr val="tx1"/>
                </a:solidFill>
              </a:rPr>
              <a:t>-T</a:t>
            </a:r>
          </a:p>
          <a:p>
            <a:pPr marL="98425" indent="0">
              <a:lnSpc>
                <a:spcPts val="2220"/>
              </a:lnSpc>
              <a:spcBef>
                <a:spcPts val="1400"/>
              </a:spcBef>
              <a:spcAft>
                <a:spcPts val="0"/>
              </a:spcAft>
              <a:buNone/>
            </a:pPr>
            <a:r>
              <a:rPr lang="en-US" sz="2100" dirty="0">
                <a:solidFill>
                  <a:srgbClr val="3333CD"/>
                </a:solidFill>
              </a:rPr>
              <a:t>MODULE 4: </a:t>
            </a:r>
            <a:r>
              <a:rPr lang="en-US" sz="2100" dirty="0">
                <a:solidFill>
                  <a:schemeClr val="tx1"/>
                </a:solidFill>
              </a:rPr>
              <a:t>Dr </a:t>
            </a:r>
            <a:r>
              <a:rPr lang="en-US" sz="2100" dirty="0" err="1">
                <a:solidFill>
                  <a:schemeClr val="tx1"/>
                </a:solidFill>
              </a:rPr>
              <a:t>Bachow</a:t>
            </a:r>
            <a:r>
              <a:rPr lang="en-US" sz="2100" dirty="0">
                <a:solidFill>
                  <a:schemeClr val="tx1"/>
                </a:solidFill>
              </a:rPr>
              <a:t> — A 55-year-old man with metastatic adenocarcinoma of the prostate with neuroendocrine differentiation (genomic LOH high, germline PALB2 VUS)</a:t>
            </a:r>
          </a:p>
          <a:p>
            <a:pPr marL="98425" indent="0">
              <a:lnSpc>
                <a:spcPts val="2220"/>
              </a:lnSpc>
              <a:spcBef>
                <a:spcPts val="1400"/>
              </a:spcBef>
              <a:spcAft>
                <a:spcPts val="0"/>
              </a:spcAft>
              <a:buNone/>
            </a:pPr>
            <a:r>
              <a:rPr lang="en-US" sz="2100" dirty="0">
                <a:solidFill>
                  <a:srgbClr val="3333CD"/>
                </a:solidFill>
              </a:rPr>
              <a:t>MODULE 5: </a:t>
            </a:r>
            <a:r>
              <a:rPr lang="en-US" sz="2100" dirty="0">
                <a:solidFill>
                  <a:schemeClr val="tx1"/>
                </a:solidFill>
              </a:rPr>
              <a:t>Dr Kumar — A 74-year-old man with metastatic castration-resistant prostate cancer and Lynch syndrome (BRCA VUS, MSH6 and BRAF V601E mutations)</a:t>
            </a:r>
          </a:p>
          <a:p>
            <a:pPr marL="98425" indent="0">
              <a:lnSpc>
                <a:spcPts val="2220"/>
              </a:lnSpc>
              <a:spcBef>
                <a:spcPts val="1400"/>
              </a:spcBef>
              <a:spcAft>
                <a:spcPts val="0"/>
              </a:spcAft>
              <a:buNone/>
            </a:pPr>
            <a:r>
              <a:rPr lang="en-US" sz="2100" dirty="0">
                <a:solidFill>
                  <a:srgbClr val="3333CD"/>
                </a:solidFill>
              </a:rPr>
              <a:t>MODULE 6: </a:t>
            </a:r>
            <a:r>
              <a:rPr lang="en-US" sz="2100" dirty="0">
                <a:solidFill>
                  <a:schemeClr val="tx1"/>
                </a:solidFill>
              </a:rPr>
              <a:t>Dr Ibrahim — An 89-year-old man with </a:t>
            </a:r>
            <a:r>
              <a:rPr lang="en-US" sz="2100" dirty="0" err="1">
                <a:solidFill>
                  <a:schemeClr val="tx1"/>
                </a:solidFill>
              </a:rPr>
              <a:t>mCRPC</a:t>
            </a:r>
            <a:r>
              <a:rPr lang="en-US" sz="2100" dirty="0">
                <a:solidFill>
                  <a:schemeClr val="tx1"/>
                </a:solidFill>
              </a:rPr>
              <a:t> and a CHEK2 mutation</a:t>
            </a:r>
          </a:p>
          <a:p>
            <a:pPr marL="98425" indent="0">
              <a:lnSpc>
                <a:spcPts val="2220"/>
              </a:lnSpc>
              <a:spcBef>
                <a:spcPts val="1400"/>
              </a:spcBef>
              <a:spcAft>
                <a:spcPts val="0"/>
              </a:spcAft>
              <a:buNone/>
            </a:pPr>
            <a:r>
              <a:rPr lang="en-US" sz="2100" dirty="0">
                <a:solidFill>
                  <a:srgbClr val="3333CD"/>
                </a:solidFill>
              </a:rPr>
              <a:t>MODULE 7: </a:t>
            </a:r>
            <a:r>
              <a:rPr lang="en-US" sz="2100" dirty="0">
                <a:solidFill>
                  <a:schemeClr val="tx1"/>
                </a:solidFill>
              </a:rPr>
              <a:t>Journal Club with Dr Armstrong </a:t>
            </a:r>
          </a:p>
          <a:p>
            <a:pPr marL="98425" indent="0">
              <a:lnSpc>
                <a:spcPts val="2220"/>
              </a:lnSpc>
              <a:spcBef>
                <a:spcPts val="1400"/>
              </a:spcBef>
              <a:spcAft>
                <a:spcPts val="0"/>
              </a:spcAft>
              <a:buNone/>
            </a:pPr>
            <a:r>
              <a:rPr lang="en-US" sz="2100" dirty="0">
                <a:solidFill>
                  <a:srgbClr val="3333CD"/>
                </a:solidFill>
              </a:rPr>
              <a:t>MODULE 8: </a:t>
            </a:r>
            <a:r>
              <a:rPr lang="en-US" sz="2100" dirty="0">
                <a:solidFill>
                  <a:schemeClr val="tx1"/>
                </a:solidFill>
              </a:rPr>
              <a:t>Relevant Data Sets</a:t>
            </a:r>
          </a:p>
        </p:txBody>
      </p:sp>
    </p:spTree>
    <p:custDataLst>
      <p:tags r:id="rId1"/>
    </p:custDataLst>
    <p:extLst>
      <p:ext uri="{BB962C8B-B14F-4D97-AF65-F5344CB8AC3E}">
        <p14:creationId xmlns:p14="http://schemas.microsoft.com/office/powerpoint/2010/main" val="3572536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646614-3771-654F-8706-53D4C6238561}"/>
              </a:ext>
            </a:extLst>
          </p:cNvPr>
          <p:cNvSpPr/>
          <p:nvPr/>
        </p:nvSpPr>
        <p:spPr bwMode="auto">
          <a:xfrm>
            <a:off x="767408" y="260648"/>
            <a:ext cx="10873207" cy="145859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1055440" y="663338"/>
            <a:ext cx="10081120" cy="769127"/>
          </a:xfrm>
        </p:spPr>
        <p:txBody>
          <a:bodyPr lIns="91440" tIns="91440" rIns="91440" bIns="182880"/>
          <a:lstStyle/>
          <a:p>
            <a:pPr algn="l"/>
            <a:r>
              <a:rPr lang="en-US" dirty="0">
                <a:solidFill>
                  <a:schemeClr val="bg1"/>
                </a:solidFill>
              </a:rPr>
              <a:t>Case Presentation: A 58-year-old man with metastatic hormone-sensitive prostate cancer, a history of breast cancer and a germline BRCA1 mutation</a:t>
            </a:r>
          </a:p>
        </p:txBody>
      </p:sp>
      <p:sp>
        <p:nvSpPr>
          <p:cNvPr id="12" name="Title 1">
            <a:extLst>
              <a:ext uri="{FF2B5EF4-FFF2-40B4-BE49-F238E27FC236}">
                <a16:creationId xmlns:a16="http://schemas.microsoft.com/office/drawing/2014/main" id="{856ACD73-9A9B-BA43-8807-A2B452EE43AE}"/>
              </a:ext>
            </a:extLst>
          </p:cNvPr>
          <p:cNvSpPr txBox="1">
            <a:spLocks/>
          </p:cNvSpPr>
          <p:nvPr/>
        </p:nvSpPr>
        <p:spPr bwMode="auto">
          <a:xfrm>
            <a:off x="0" y="5744968"/>
            <a:ext cx="12192000" cy="1113032"/>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Julia </a:t>
            </a:r>
            <a:r>
              <a:rPr lang="en-US" sz="2800" dirty="0" err="1">
                <a:solidFill>
                  <a:srgbClr val="062060"/>
                </a:solidFill>
              </a:rPr>
              <a:t>Saylors</a:t>
            </a:r>
            <a:r>
              <a:rPr lang="en-US" sz="2800" dirty="0">
                <a:solidFill>
                  <a:srgbClr val="062060"/>
                </a:solidFill>
              </a:rPr>
              <a:t> (North Charleston, South Carolina)</a:t>
            </a:r>
          </a:p>
          <a:p>
            <a:endParaRPr lang="en-US" sz="2800" dirty="0">
              <a:solidFill>
                <a:srgbClr val="062060"/>
              </a:solidFill>
            </a:endParaRPr>
          </a:p>
        </p:txBody>
      </p:sp>
      <p:pic>
        <p:nvPicPr>
          <p:cNvPr id="6" name="Picture 5" descr="A person wearing headphones&#10;&#10;Description automatically generated with medium confidence">
            <a:extLst>
              <a:ext uri="{FF2B5EF4-FFF2-40B4-BE49-F238E27FC236}">
                <a16:creationId xmlns:a16="http://schemas.microsoft.com/office/drawing/2014/main" id="{7CFA2F35-F44B-5F4E-A61E-0D92CCA2D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470" y="2210718"/>
            <a:ext cx="6398897" cy="3599380"/>
          </a:xfrm>
          <a:prstGeom prst="rect">
            <a:avLst/>
          </a:prstGeom>
        </p:spPr>
      </p:pic>
    </p:spTree>
    <p:extLst>
      <p:ext uri="{BB962C8B-B14F-4D97-AF65-F5344CB8AC3E}">
        <p14:creationId xmlns:p14="http://schemas.microsoft.com/office/powerpoint/2010/main" val="3949976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5881-A84C-4444-B773-DEB47B25A107}"/>
              </a:ext>
            </a:extLst>
          </p:cNvPr>
          <p:cNvSpPr>
            <a:spLocks noGrp="1"/>
          </p:cNvSpPr>
          <p:nvPr>
            <p:ph type="title"/>
          </p:nvPr>
        </p:nvSpPr>
        <p:spPr/>
        <p:txBody>
          <a:bodyPr/>
          <a:lstStyle/>
          <a:p>
            <a:r>
              <a:rPr lang="en-US" dirty="0"/>
              <a:t>At what point, if any, do you generally recommend a PARP inhibitor to a patient with metastatic prostate cancer and a germline BRCA mutation?</a:t>
            </a:r>
          </a:p>
        </p:txBody>
      </p:sp>
      <p:sp>
        <p:nvSpPr>
          <p:cNvPr id="3" name="Content Placeholder 2">
            <a:extLst>
              <a:ext uri="{FF2B5EF4-FFF2-40B4-BE49-F238E27FC236}">
                <a16:creationId xmlns:a16="http://schemas.microsoft.com/office/drawing/2014/main" id="{79481FD4-F7F8-1A46-A830-8C5457C7E1FD}"/>
              </a:ext>
            </a:extLst>
          </p:cNvPr>
          <p:cNvSpPr>
            <a:spLocks noGrp="1"/>
          </p:cNvSpPr>
          <p:nvPr>
            <p:ph idx="35"/>
          </p:nvPr>
        </p:nvSpPr>
        <p:spPr/>
        <p:txBody>
          <a:bodyPr/>
          <a:lstStyle/>
          <a:p>
            <a:r>
              <a:rPr lang="en-US" dirty="0"/>
              <a:t>After 1 line of </a:t>
            </a:r>
            <a:br>
              <a:rPr lang="en-US" dirty="0"/>
            </a:br>
            <a:r>
              <a:rPr lang="en-US" dirty="0"/>
              <a:t>hormonal therapy</a:t>
            </a:r>
          </a:p>
        </p:txBody>
      </p:sp>
      <p:sp>
        <p:nvSpPr>
          <p:cNvPr id="4" name="Content Placeholder 3">
            <a:extLst>
              <a:ext uri="{FF2B5EF4-FFF2-40B4-BE49-F238E27FC236}">
                <a16:creationId xmlns:a16="http://schemas.microsoft.com/office/drawing/2014/main" id="{CA018EC9-39B0-104C-8677-A3D430AF7173}"/>
              </a:ext>
            </a:extLst>
          </p:cNvPr>
          <p:cNvSpPr>
            <a:spLocks noGrp="1"/>
          </p:cNvSpPr>
          <p:nvPr>
            <p:ph idx="36"/>
          </p:nvPr>
        </p:nvSpPr>
        <p:spPr/>
        <p:txBody>
          <a:bodyPr/>
          <a:lstStyle/>
          <a:p>
            <a:r>
              <a:rPr lang="en-US" dirty="0"/>
              <a:t>After 1 line of </a:t>
            </a:r>
            <a:br>
              <a:rPr lang="en-US" dirty="0"/>
            </a:br>
            <a:r>
              <a:rPr lang="en-US" dirty="0"/>
              <a:t>hormonal therapy</a:t>
            </a:r>
          </a:p>
        </p:txBody>
      </p:sp>
      <p:sp>
        <p:nvSpPr>
          <p:cNvPr id="5" name="Content Placeholder 4">
            <a:extLst>
              <a:ext uri="{FF2B5EF4-FFF2-40B4-BE49-F238E27FC236}">
                <a16:creationId xmlns:a16="http://schemas.microsoft.com/office/drawing/2014/main" id="{2AF5F019-25CD-764A-9B23-20E68F684371}"/>
              </a:ext>
            </a:extLst>
          </p:cNvPr>
          <p:cNvSpPr>
            <a:spLocks noGrp="1"/>
          </p:cNvSpPr>
          <p:nvPr>
            <p:ph idx="41"/>
          </p:nvPr>
        </p:nvSpPr>
        <p:spPr/>
        <p:txBody>
          <a:bodyPr/>
          <a:lstStyle/>
          <a:p>
            <a:r>
              <a:rPr lang="en-US" dirty="0"/>
              <a:t>After 1 line of </a:t>
            </a:r>
            <a:br>
              <a:rPr lang="en-US" dirty="0"/>
            </a:br>
            <a:r>
              <a:rPr lang="en-US" dirty="0"/>
              <a:t>hormonal therapy</a:t>
            </a:r>
          </a:p>
        </p:txBody>
      </p:sp>
      <p:sp>
        <p:nvSpPr>
          <p:cNvPr id="6" name="Content Placeholder 5">
            <a:extLst>
              <a:ext uri="{FF2B5EF4-FFF2-40B4-BE49-F238E27FC236}">
                <a16:creationId xmlns:a16="http://schemas.microsoft.com/office/drawing/2014/main" id="{83BA031B-EA7C-7C4B-97B4-09B9F3E8423D}"/>
              </a:ext>
            </a:extLst>
          </p:cNvPr>
          <p:cNvSpPr>
            <a:spLocks noGrp="1"/>
          </p:cNvSpPr>
          <p:nvPr>
            <p:ph idx="44"/>
          </p:nvPr>
        </p:nvSpPr>
        <p:spPr/>
        <p:txBody>
          <a:bodyPr/>
          <a:lstStyle/>
          <a:p>
            <a:r>
              <a:rPr lang="en-US" dirty="0"/>
              <a:t>After 1 line of </a:t>
            </a:r>
            <a:br>
              <a:rPr lang="en-US" dirty="0"/>
            </a:br>
            <a:r>
              <a:rPr lang="en-US" dirty="0"/>
              <a:t>hormonal therapy</a:t>
            </a:r>
          </a:p>
        </p:txBody>
      </p:sp>
      <p:sp>
        <p:nvSpPr>
          <p:cNvPr id="7" name="Content Placeholder 6">
            <a:extLst>
              <a:ext uri="{FF2B5EF4-FFF2-40B4-BE49-F238E27FC236}">
                <a16:creationId xmlns:a16="http://schemas.microsoft.com/office/drawing/2014/main" id="{52F332E5-97F4-6E47-9660-31FF1D165D59}"/>
              </a:ext>
            </a:extLst>
          </p:cNvPr>
          <p:cNvSpPr>
            <a:spLocks noGrp="1"/>
          </p:cNvSpPr>
          <p:nvPr>
            <p:ph idx="45"/>
          </p:nvPr>
        </p:nvSpPr>
        <p:spPr/>
        <p:txBody>
          <a:bodyPr/>
          <a:lstStyle/>
          <a:p>
            <a:r>
              <a:rPr lang="en-US" dirty="0"/>
              <a:t>After 1 line of </a:t>
            </a:r>
            <a:br>
              <a:rPr lang="en-US" dirty="0"/>
            </a:br>
            <a:r>
              <a:rPr lang="en-US" dirty="0"/>
              <a:t>hormonal therapy</a:t>
            </a:r>
          </a:p>
        </p:txBody>
      </p:sp>
      <p:sp>
        <p:nvSpPr>
          <p:cNvPr id="8" name="Content Placeholder 7">
            <a:extLst>
              <a:ext uri="{FF2B5EF4-FFF2-40B4-BE49-F238E27FC236}">
                <a16:creationId xmlns:a16="http://schemas.microsoft.com/office/drawing/2014/main" id="{DC7D2FB3-3D4C-1446-A5F0-B632525FE046}"/>
              </a:ext>
            </a:extLst>
          </p:cNvPr>
          <p:cNvSpPr>
            <a:spLocks noGrp="1"/>
          </p:cNvSpPr>
          <p:nvPr>
            <p:ph idx="46"/>
          </p:nvPr>
        </p:nvSpPr>
        <p:spPr/>
        <p:txBody>
          <a:bodyPr/>
          <a:lstStyle/>
          <a:p>
            <a:pPr>
              <a:lnSpc>
                <a:spcPts val="2080"/>
              </a:lnSpc>
            </a:pPr>
            <a:r>
              <a:rPr lang="en-US" sz="2000" dirty="0"/>
              <a:t>After at least 1 line of both hormonal therapy and chemotherapy </a:t>
            </a:r>
          </a:p>
        </p:txBody>
      </p:sp>
    </p:spTree>
    <p:extLst>
      <p:ext uri="{BB962C8B-B14F-4D97-AF65-F5344CB8AC3E}">
        <p14:creationId xmlns:p14="http://schemas.microsoft.com/office/powerpoint/2010/main" val="624890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5881-A84C-4444-B773-DEB47B25A107}"/>
              </a:ext>
            </a:extLst>
          </p:cNvPr>
          <p:cNvSpPr>
            <a:spLocks noGrp="1"/>
          </p:cNvSpPr>
          <p:nvPr>
            <p:ph type="title"/>
          </p:nvPr>
        </p:nvSpPr>
        <p:spPr/>
        <p:txBody>
          <a:bodyPr/>
          <a:lstStyle/>
          <a:p>
            <a:r>
              <a:rPr lang="en-US" sz="2800" dirty="0"/>
              <a:t>A 65-year-old man with MSS prostate cancer metastatic to the bone and a </a:t>
            </a:r>
            <a:r>
              <a:rPr lang="en-US" sz="2800" u="sng" dirty="0"/>
              <a:t>germline BRCA2 mutation</a:t>
            </a:r>
            <a:r>
              <a:rPr lang="en-US" sz="2800" dirty="0"/>
              <a:t> who is receiving </a:t>
            </a:r>
            <a:r>
              <a:rPr lang="en-US" sz="2800" u="sng" dirty="0"/>
              <a:t>abiraterone/dexamethasone for hormone-sensitive metastatic disease</a:t>
            </a:r>
            <a:r>
              <a:rPr lang="en-US" sz="2800" dirty="0"/>
              <a:t> develops new </a:t>
            </a:r>
            <a:r>
              <a:rPr lang="en-US" sz="2800" u="sng" dirty="0"/>
              <a:t>low-volume asymptomatic bone metastases</a:t>
            </a:r>
            <a:r>
              <a:rPr lang="en-US" sz="2800" dirty="0"/>
              <a:t>. Which systemic treatment would you most likely recommend?</a:t>
            </a:r>
          </a:p>
        </p:txBody>
      </p:sp>
      <p:sp>
        <p:nvSpPr>
          <p:cNvPr id="3" name="Content Placeholder 2">
            <a:extLst>
              <a:ext uri="{FF2B5EF4-FFF2-40B4-BE49-F238E27FC236}">
                <a16:creationId xmlns:a16="http://schemas.microsoft.com/office/drawing/2014/main" id="{79481FD4-F7F8-1A46-A830-8C5457C7E1FD}"/>
              </a:ext>
            </a:extLst>
          </p:cNvPr>
          <p:cNvSpPr>
            <a:spLocks noGrp="1"/>
          </p:cNvSpPr>
          <p:nvPr>
            <p:ph idx="35"/>
          </p:nvPr>
        </p:nvSpPr>
        <p:spPr/>
        <p:txBody>
          <a:bodyPr/>
          <a:lstStyle/>
          <a:p>
            <a:r>
              <a:rPr lang="en-US" dirty="0"/>
              <a:t>Olaparib</a:t>
            </a:r>
          </a:p>
        </p:txBody>
      </p:sp>
      <p:sp>
        <p:nvSpPr>
          <p:cNvPr id="4" name="Content Placeholder 3">
            <a:extLst>
              <a:ext uri="{FF2B5EF4-FFF2-40B4-BE49-F238E27FC236}">
                <a16:creationId xmlns:a16="http://schemas.microsoft.com/office/drawing/2014/main" id="{CA018EC9-39B0-104C-8677-A3D430AF7173}"/>
              </a:ext>
            </a:extLst>
          </p:cNvPr>
          <p:cNvSpPr>
            <a:spLocks noGrp="1"/>
          </p:cNvSpPr>
          <p:nvPr>
            <p:ph idx="36"/>
          </p:nvPr>
        </p:nvSpPr>
        <p:spPr/>
        <p:txBody>
          <a:bodyPr/>
          <a:lstStyle/>
          <a:p>
            <a:r>
              <a:rPr lang="en-US" dirty="0"/>
              <a:t>Olaparib</a:t>
            </a:r>
          </a:p>
        </p:txBody>
      </p:sp>
      <p:sp>
        <p:nvSpPr>
          <p:cNvPr id="5" name="Content Placeholder 4">
            <a:extLst>
              <a:ext uri="{FF2B5EF4-FFF2-40B4-BE49-F238E27FC236}">
                <a16:creationId xmlns:a16="http://schemas.microsoft.com/office/drawing/2014/main" id="{2AF5F019-25CD-764A-9B23-20E68F684371}"/>
              </a:ext>
            </a:extLst>
          </p:cNvPr>
          <p:cNvSpPr>
            <a:spLocks noGrp="1"/>
          </p:cNvSpPr>
          <p:nvPr>
            <p:ph idx="41"/>
          </p:nvPr>
        </p:nvSpPr>
        <p:spPr/>
        <p:txBody>
          <a:bodyPr/>
          <a:lstStyle/>
          <a:p>
            <a:r>
              <a:rPr lang="en-US" dirty="0"/>
              <a:t>Olaparib</a:t>
            </a:r>
          </a:p>
        </p:txBody>
      </p:sp>
      <p:sp>
        <p:nvSpPr>
          <p:cNvPr id="6" name="Content Placeholder 5">
            <a:extLst>
              <a:ext uri="{FF2B5EF4-FFF2-40B4-BE49-F238E27FC236}">
                <a16:creationId xmlns:a16="http://schemas.microsoft.com/office/drawing/2014/main" id="{83BA031B-EA7C-7C4B-97B4-09B9F3E8423D}"/>
              </a:ext>
            </a:extLst>
          </p:cNvPr>
          <p:cNvSpPr>
            <a:spLocks noGrp="1"/>
          </p:cNvSpPr>
          <p:nvPr>
            <p:ph idx="44"/>
          </p:nvPr>
        </p:nvSpPr>
        <p:spPr/>
        <p:txBody>
          <a:bodyPr/>
          <a:lstStyle/>
          <a:p>
            <a:r>
              <a:rPr lang="en-US" dirty="0"/>
              <a:t>Olaparib</a:t>
            </a:r>
          </a:p>
        </p:txBody>
      </p:sp>
      <p:sp>
        <p:nvSpPr>
          <p:cNvPr id="7" name="Content Placeholder 6">
            <a:extLst>
              <a:ext uri="{FF2B5EF4-FFF2-40B4-BE49-F238E27FC236}">
                <a16:creationId xmlns:a16="http://schemas.microsoft.com/office/drawing/2014/main" id="{52F332E5-97F4-6E47-9660-31FF1D165D59}"/>
              </a:ext>
            </a:extLst>
          </p:cNvPr>
          <p:cNvSpPr>
            <a:spLocks noGrp="1"/>
          </p:cNvSpPr>
          <p:nvPr>
            <p:ph idx="45"/>
          </p:nvPr>
        </p:nvSpPr>
        <p:spPr/>
        <p:txBody>
          <a:bodyPr/>
          <a:lstStyle/>
          <a:p>
            <a:r>
              <a:rPr lang="en-US" dirty="0"/>
              <a:t>Olaparib</a:t>
            </a:r>
          </a:p>
        </p:txBody>
      </p:sp>
      <p:sp>
        <p:nvSpPr>
          <p:cNvPr id="8" name="Content Placeholder 7">
            <a:extLst>
              <a:ext uri="{FF2B5EF4-FFF2-40B4-BE49-F238E27FC236}">
                <a16:creationId xmlns:a16="http://schemas.microsoft.com/office/drawing/2014/main" id="{DC7D2FB3-3D4C-1446-A5F0-B632525FE046}"/>
              </a:ext>
            </a:extLst>
          </p:cNvPr>
          <p:cNvSpPr>
            <a:spLocks noGrp="1"/>
          </p:cNvSpPr>
          <p:nvPr>
            <p:ph idx="46"/>
          </p:nvPr>
        </p:nvSpPr>
        <p:spPr/>
        <p:txBody>
          <a:bodyPr/>
          <a:lstStyle/>
          <a:p>
            <a:pPr>
              <a:lnSpc>
                <a:spcPts val="2080"/>
              </a:lnSpc>
            </a:pPr>
            <a:r>
              <a:rPr lang="en-US" sz="2000" dirty="0" err="1"/>
              <a:t>Sipuleucel</a:t>
            </a:r>
            <a:r>
              <a:rPr lang="en-US" sz="2000" dirty="0"/>
              <a:t>-T followed by</a:t>
            </a:r>
            <a:br>
              <a:rPr lang="en-US" sz="2000" dirty="0"/>
            </a:br>
            <a:r>
              <a:rPr lang="en-US" sz="2000" dirty="0" err="1"/>
              <a:t>olaparib</a:t>
            </a:r>
            <a:r>
              <a:rPr lang="en-US" sz="2000" dirty="0"/>
              <a:t> or docetaxel at </a:t>
            </a:r>
            <a:br>
              <a:rPr lang="en-US" sz="2000" dirty="0"/>
            </a:br>
            <a:r>
              <a:rPr lang="en-US" sz="2000" dirty="0"/>
              <a:t>further progression </a:t>
            </a:r>
          </a:p>
        </p:txBody>
      </p:sp>
    </p:spTree>
    <p:extLst>
      <p:ext uri="{BB962C8B-B14F-4D97-AF65-F5344CB8AC3E}">
        <p14:creationId xmlns:p14="http://schemas.microsoft.com/office/powerpoint/2010/main" val="218392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6F76304-B084-CA4F-AC01-16782F950AA4}"/>
              </a:ext>
            </a:extLst>
          </p:cNvPr>
          <p:cNvGraphicFramePr>
            <a:graphicFrameLocks noGrp="1"/>
          </p:cNvGraphicFramePr>
          <p:nvPr>
            <p:extLst>
              <p:ext uri="{D42A27DB-BD31-4B8C-83A1-F6EECF244321}">
                <p14:modId xmlns:p14="http://schemas.microsoft.com/office/powerpoint/2010/main" val="49853096"/>
              </p:ext>
            </p:extLst>
          </p:nvPr>
        </p:nvGraphicFramePr>
        <p:xfrm>
          <a:off x="983863" y="3146105"/>
          <a:ext cx="9504625" cy="2452565"/>
        </p:xfrm>
        <a:graphic>
          <a:graphicData uri="http://schemas.openxmlformats.org/drawingml/2006/table">
            <a:tbl>
              <a:tblPr firstRow="1" bandRow="1">
                <a:tableStyleId>{0E3FDE45-AF77-4B5C-9715-49D594BDF05E}</a:tableStyleId>
              </a:tblPr>
              <a:tblGrid>
                <a:gridCol w="9504625">
                  <a:extLst>
                    <a:ext uri="{9D8B030D-6E8A-4147-A177-3AD203B41FA5}">
                      <a16:colId xmlns:a16="http://schemas.microsoft.com/office/drawing/2014/main" val="2475546180"/>
                    </a:ext>
                  </a:extLst>
                </a:gridCol>
              </a:tblGrid>
              <a:tr h="490513">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977958558"/>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63112589"/>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1875188184"/>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912286" y="621757"/>
            <a:ext cx="10289114" cy="1828799"/>
          </a:xfrm>
        </p:spPr>
        <p:txBody>
          <a:bodyPr/>
          <a:lstStyle/>
          <a:p>
            <a:pPr algn="l"/>
            <a:r>
              <a:rPr lang="en-US" dirty="0"/>
              <a:t>A 65-year-old man receiving androgen deprivation therapy (ADT) for M0 disease after radical prostatectomy (RP) is found to have asymptomatic bone metastases. Genetic testing is negative for homologous recombination repair (HRR) mutations. Regulatory and reimbursement issues aside, what systemic treatment would you most likely recommend?</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1200320" y="3098628"/>
            <a:ext cx="8784544" cy="2922660"/>
          </a:xfrm>
        </p:spPr>
        <p:txBody>
          <a:bodyPr/>
          <a:lstStyle/>
          <a:p>
            <a:pPr marL="457200" indent="-457200">
              <a:lnSpc>
                <a:spcPct val="120000"/>
              </a:lnSpc>
              <a:spcBef>
                <a:spcPts val="300"/>
              </a:spcBef>
              <a:spcAft>
                <a:spcPts val="0"/>
              </a:spcAft>
              <a:buFont typeface="+mj-lt"/>
              <a:buAutoNum type="arabicPeriod"/>
            </a:pPr>
            <a:r>
              <a:rPr lang="en-US" sz="2500" b="0" dirty="0"/>
              <a:t>Abiraterone</a:t>
            </a:r>
          </a:p>
          <a:p>
            <a:pPr marL="457200" indent="-457200">
              <a:lnSpc>
                <a:spcPct val="120000"/>
              </a:lnSpc>
              <a:spcBef>
                <a:spcPts val="300"/>
              </a:spcBef>
              <a:spcAft>
                <a:spcPts val="0"/>
              </a:spcAft>
              <a:buFont typeface="+mj-lt"/>
              <a:buAutoNum type="arabicPeriod"/>
            </a:pPr>
            <a:r>
              <a:rPr lang="en-US" sz="2500" b="0" dirty="0"/>
              <a:t>Enzalutamide</a:t>
            </a:r>
          </a:p>
          <a:p>
            <a:pPr marL="457200" indent="-457200">
              <a:lnSpc>
                <a:spcPct val="120000"/>
              </a:lnSpc>
              <a:spcBef>
                <a:spcPts val="300"/>
              </a:spcBef>
              <a:spcAft>
                <a:spcPts val="0"/>
              </a:spcAft>
              <a:buFont typeface="+mj-lt"/>
              <a:buAutoNum type="arabicPeriod"/>
            </a:pPr>
            <a:r>
              <a:rPr lang="en-US" sz="2500" b="0" dirty="0"/>
              <a:t>Docetaxel</a:t>
            </a:r>
          </a:p>
          <a:p>
            <a:pPr marL="457200" indent="-457200">
              <a:lnSpc>
                <a:spcPct val="120000"/>
              </a:lnSpc>
              <a:spcBef>
                <a:spcPts val="300"/>
              </a:spcBef>
              <a:spcAft>
                <a:spcPts val="0"/>
              </a:spcAft>
              <a:buFont typeface="+mj-lt"/>
              <a:buAutoNum type="arabicPeriod"/>
            </a:pPr>
            <a:r>
              <a:rPr lang="en-US" sz="2500" b="0" dirty="0" err="1"/>
              <a:t>Sipuleucel</a:t>
            </a:r>
            <a:r>
              <a:rPr lang="en-US" sz="2500" b="0" dirty="0"/>
              <a:t>-T</a:t>
            </a:r>
          </a:p>
          <a:p>
            <a:pPr marL="457200" indent="-457200">
              <a:lnSpc>
                <a:spcPct val="120000"/>
              </a:lnSpc>
              <a:spcBef>
                <a:spcPts val="300"/>
              </a:spcBef>
              <a:spcAft>
                <a:spcPts val="0"/>
              </a:spcAft>
              <a:buFont typeface="+mj-lt"/>
              <a:buAutoNum type="arabicPeriod"/>
            </a:pPr>
            <a:r>
              <a:rPr lang="en-US" sz="2500" b="0" dirty="0"/>
              <a:t>Abiraterone + </a:t>
            </a:r>
            <a:r>
              <a:rPr lang="en-US" sz="2500" b="0" dirty="0" err="1"/>
              <a:t>olaparib</a:t>
            </a:r>
            <a:endParaRPr lang="en-US" sz="2500" b="0" dirty="0"/>
          </a:p>
          <a:p>
            <a:pPr marL="457200" indent="-457200">
              <a:lnSpc>
                <a:spcPct val="120000"/>
              </a:lnSpc>
              <a:spcBef>
                <a:spcPts val="300"/>
              </a:spcBef>
              <a:spcAft>
                <a:spcPts val="0"/>
              </a:spcAft>
              <a:buFont typeface="+mj-lt"/>
              <a:buAutoNum type="arabicPeriod"/>
            </a:pPr>
            <a:r>
              <a:rPr lang="en-US" sz="2500" b="0" dirty="0"/>
              <a:t>Other</a:t>
            </a:r>
          </a:p>
        </p:txBody>
      </p:sp>
    </p:spTree>
    <p:extLst>
      <p:ext uri="{BB962C8B-B14F-4D97-AF65-F5344CB8AC3E}">
        <p14:creationId xmlns:p14="http://schemas.microsoft.com/office/powerpoint/2010/main" val="1588591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359422"/>
            <a:ext cx="10134600" cy="1926578"/>
          </a:xfrm>
        </p:spPr>
        <p:txBody>
          <a:bodyPr/>
          <a:lstStyle/>
          <a:p>
            <a:r>
              <a:rPr lang="en-US" dirty="0"/>
              <a:t>A 65-year-old man receiving ADT for M0 disease after RP is found to have </a:t>
            </a:r>
            <a:r>
              <a:rPr lang="en-US" u="sng" dirty="0"/>
              <a:t>asymptomatic bone metastases</a:t>
            </a:r>
            <a:r>
              <a:rPr lang="en-US" dirty="0"/>
              <a:t>. Genetic testing is negative for homologous recombination repair (HRR) mutations. Regulatory and reimbursement issues aside, what systemic treatment would you most likely recommend?</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1114318" y="3727718"/>
            <a:ext cx="367837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Enzalutamide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4">
            <a:extLst>
              <a:ext uri="{FF2B5EF4-FFF2-40B4-BE49-F238E27FC236}">
                <a16:creationId xmlns:a16="http://schemas.microsoft.com/office/drawing/2014/main" id="{63831789-C9BE-DB4B-9BC1-41F50D7736AF}"/>
              </a:ext>
            </a:extLst>
          </p:cNvPr>
          <p:cNvSpPr txBox="1">
            <a:spLocks noChangeArrowheads="1"/>
          </p:cNvSpPr>
          <p:nvPr/>
        </p:nvSpPr>
        <p:spPr bwMode="auto">
          <a:xfrm>
            <a:off x="1036638" y="4576357"/>
            <a:ext cx="3756057"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Sipuleucel</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1228411" y="2971523"/>
            <a:ext cx="356428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Abiraterone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2" name="Picture 81">
            <a:extLst>
              <a:ext uri="{FF2B5EF4-FFF2-40B4-BE49-F238E27FC236}">
                <a16:creationId xmlns:a16="http://schemas.microsoft.com/office/drawing/2014/main" id="{7A42EFDB-0DDA-494A-B2D5-401890957E13}"/>
              </a:ext>
            </a:extLst>
          </p:cNvPr>
          <p:cNvPicPr>
            <a:picLocks noChangeAspect="1"/>
          </p:cNvPicPr>
          <p:nvPr/>
        </p:nvPicPr>
        <p:blipFill>
          <a:blip r:embed="rId2"/>
          <a:srcRect/>
          <a:stretch/>
        </p:blipFill>
        <p:spPr bwMode="auto">
          <a:xfrm>
            <a:off x="4961949" y="454522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8FD5AE06-9E52-B24E-BBA8-D3F88FBB5BF8}"/>
              </a:ext>
            </a:extLst>
          </p:cNvPr>
          <p:cNvPicPr>
            <a:picLocks noChangeAspect="1"/>
          </p:cNvPicPr>
          <p:nvPr/>
        </p:nvPicPr>
        <p:blipFill>
          <a:blip r:embed="rId3"/>
          <a:srcRect/>
          <a:stretch/>
        </p:blipFill>
        <p:spPr bwMode="auto">
          <a:xfrm>
            <a:off x="4961949" y="5340567"/>
            <a:ext cx="4111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4"/>
          <a:srcRect/>
          <a:stretch/>
        </p:blipFill>
        <p:spPr bwMode="auto">
          <a:xfrm>
            <a:off x="4961949" y="2931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5"/>
          <a:srcRect/>
          <a:stretch/>
        </p:blipFill>
        <p:spPr bwMode="auto">
          <a:xfrm>
            <a:off x="4961949" y="37041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 name="Text Box 4">
            <a:extLst>
              <a:ext uri="{FF2B5EF4-FFF2-40B4-BE49-F238E27FC236}">
                <a16:creationId xmlns:a16="http://schemas.microsoft.com/office/drawing/2014/main" id="{35D05466-EC10-7448-957E-525019EFA45E}"/>
              </a:ext>
            </a:extLst>
          </p:cNvPr>
          <p:cNvSpPr txBox="1">
            <a:spLocks noChangeArrowheads="1"/>
          </p:cNvSpPr>
          <p:nvPr/>
        </p:nvSpPr>
        <p:spPr bwMode="auto">
          <a:xfrm>
            <a:off x="808038" y="5348136"/>
            <a:ext cx="3984657" cy="44306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Abiraterone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olaparib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128"/>
            </a:endParaRPr>
          </a:p>
        </p:txBody>
      </p:sp>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9829800" y="28956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11</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4"/>
          <a:srcRect/>
          <a:stretch/>
        </p:blipFill>
        <p:spPr bwMode="auto">
          <a:xfrm>
            <a:off x="5400861" y="2931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5"/>
          <a:srcRect/>
          <a:stretch/>
        </p:blipFill>
        <p:spPr bwMode="auto">
          <a:xfrm>
            <a:off x="5400861" y="37041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4"/>
          <a:srcRect/>
          <a:stretch/>
        </p:blipFill>
        <p:spPr bwMode="auto">
          <a:xfrm>
            <a:off x="5839773" y="2931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 name="Picture 1">
            <a:extLst>
              <a:ext uri="{FF2B5EF4-FFF2-40B4-BE49-F238E27FC236}">
                <a16:creationId xmlns:a16="http://schemas.microsoft.com/office/drawing/2014/main" id="{4AF50925-FED1-B34E-8D19-45480E15D146}"/>
              </a:ext>
            </a:extLst>
          </p:cNvPr>
          <p:cNvPicPr>
            <a:picLocks noChangeAspect="1"/>
          </p:cNvPicPr>
          <p:nvPr/>
        </p:nvPicPr>
        <p:blipFill>
          <a:blip r:embed="rId4"/>
          <a:srcRect/>
          <a:stretch/>
        </p:blipFill>
        <p:spPr bwMode="auto">
          <a:xfrm>
            <a:off x="6278685" y="2931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 name="Picture 1">
            <a:extLst>
              <a:ext uri="{FF2B5EF4-FFF2-40B4-BE49-F238E27FC236}">
                <a16:creationId xmlns:a16="http://schemas.microsoft.com/office/drawing/2014/main" id="{BFF3D8E7-957A-6647-947D-E5E820059996}"/>
              </a:ext>
            </a:extLst>
          </p:cNvPr>
          <p:cNvPicPr>
            <a:picLocks noChangeAspect="1"/>
          </p:cNvPicPr>
          <p:nvPr/>
        </p:nvPicPr>
        <p:blipFill>
          <a:blip r:embed="rId4"/>
          <a:srcRect/>
          <a:stretch/>
        </p:blipFill>
        <p:spPr bwMode="auto">
          <a:xfrm>
            <a:off x="6717597" y="2931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 name="Picture 1">
            <a:extLst>
              <a:ext uri="{FF2B5EF4-FFF2-40B4-BE49-F238E27FC236}">
                <a16:creationId xmlns:a16="http://schemas.microsoft.com/office/drawing/2014/main" id="{2E78D055-A0DF-874E-8519-BBD84E2C2A28}"/>
              </a:ext>
            </a:extLst>
          </p:cNvPr>
          <p:cNvPicPr>
            <a:picLocks noChangeAspect="1"/>
          </p:cNvPicPr>
          <p:nvPr/>
        </p:nvPicPr>
        <p:blipFill>
          <a:blip r:embed="rId4"/>
          <a:srcRect/>
          <a:stretch/>
        </p:blipFill>
        <p:spPr bwMode="auto">
          <a:xfrm>
            <a:off x="7156509" y="2931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 name="Picture 1">
            <a:extLst>
              <a:ext uri="{FF2B5EF4-FFF2-40B4-BE49-F238E27FC236}">
                <a16:creationId xmlns:a16="http://schemas.microsoft.com/office/drawing/2014/main" id="{E27D122F-0FCB-7641-9F69-99B1EE2A3BE7}"/>
              </a:ext>
            </a:extLst>
          </p:cNvPr>
          <p:cNvPicPr>
            <a:picLocks noChangeAspect="1"/>
          </p:cNvPicPr>
          <p:nvPr/>
        </p:nvPicPr>
        <p:blipFill>
          <a:blip r:embed="rId4"/>
          <a:srcRect/>
          <a:stretch/>
        </p:blipFill>
        <p:spPr bwMode="auto">
          <a:xfrm>
            <a:off x="7595421" y="2931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7237282" y="3705497"/>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253" name="Text Box 9">
            <a:extLst>
              <a:ext uri="{FF2B5EF4-FFF2-40B4-BE49-F238E27FC236}">
                <a16:creationId xmlns:a16="http://schemas.microsoft.com/office/drawing/2014/main" id="{DA13BDB2-2F8D-6D46-BDA6-F50ECFA6C035}"/>
              </a:ext>
            </a:extLst>
          </p:cNvPr>
          <p:cNvSpPr txBox="1">
            <a:spLocks noChangeArrowheads="1"/>
          </p:cNvSpPr>
          <p:nvPr/>
        </p:nvSpPr>
        <p:spPr bwMode="auto">
          <a:xfrm>
            <a:off x="6376024" y="4543702"/>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54" name="Text Box 9">
            <a:extLst>
              <a:ext uri="{FF2B5EF4-FFF2-40B4-BE49-F238E27FC236}">
                <a16:creationId xmlns:a16="http://schemas.microsoft.com/office/drawing/2014/main" id="{207BF136-54CA-F24F-AC68-B16CA32457CF}"/>
              </a:ext>
            </a:extLst>
          </p:cNvPr>
          <p:cNvSpPr txBox="1">
            <a:spLocks noChangeArrowheads="1"/>
          </p:cNvSpPr>
          <p:nvPr/>
        </p:nvSpPr>
        <p:spPr bwMode="auto">
          <a:xfrm>
            <a:off x="5445846" y="5348136"/>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52" name="Picture 3">
            <a:extLst>
              <a:ext uri="{FF2B5EF4-FFF2-40B4-BE49-F238E27FC236}">
                <a16:creationId xmlns:a16="http://schemas.microsoft.com/office/drawing/2014/main" id="{64D5A777-E2F6-2A49-9EB1-5DFFA16DE7E4}"/>
              </a:ext>
            </a:extLst>
          </p:cNvPr>
          <p:cNvPicPr>
            <a:picLocks noChangeAspect="1"/>
          </p:cNvPicPr>
          <p:nvPr/>
        </p:nvPicPr>
        <p:blipFill>
          <a:blip r:embed="rId5"/>
          <a:srcRect/>
          <a:stretch/>
        </p:blipFill>
        <p:spPr bwMode="auto">
          <a:xfrm>
            <a:off x="5844206" y="37041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B94C008E-C2ED-284C-A37E-2ADA2F245228}"/>
              </a:ext>
            </a:extLst>
          </p:cNvPr>
          <p:cNvPicPr>
            <a:picLocks noChangeAspect="1"/>
          </p:cNvPicPr>
          <p:nvPr/>
        </p:nvPicPr>
        <p:blipFill>
          <a:blip r:embed="rId2"/>
          <a:srcRect/>
          <a:stretch/>
        </p:blipFill>
        <p:spPr bwMode="auto">
          <a:xfrm>
            <a:off x="5404815" y="454522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 name="Picture 3">
            <a:extLst>
              <a:ext uri="{FF2B5EF4-FFF2-40B4-BE49-F238E27FC236}">
                <a16:creationId xmlns:a16="http://schemas.microsoft.com/office/drawing/2014/main" id="{ACC743BC-ABC1-734D-BD4E-54D8B2CAA615}"/>
              </a:ext>
            </a:extLst>
          </p:cNvPr>
          <p:cNvPicPr>
            <a:picLocks noChangeAspect="1"/>
          </p:cNvPicPr>
          <p:nvPr/>
        </p:nvPicPr>
        <p:blipFill>
          <a:blip r:embed="rId5"/>
          <a:srcRect/>
          <a:stretch/>
        </p:blipFill>
        <p:spPr bwMode="auto">
          <a:xfrm>
            <a:off x="6287552" y="37041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670433CB-1389-A54C-83C9-EDAE6C8F7220}"/>
              </a:ext>
            </a:extLst>
          </p:cNvPr>
          <p:cNvPicPr>
            <a:picLocks noChangeAspect="1"/>
          </p:cNvPicPr>
          <p:nvPr/>
        </p:nvPicPr>
        <p:blipFill>
          <a:blip r:embed="rId2"/>
          <a:srcRect/>
          <a:stretch/>
        </p:blipFill>
        <p:spPr bwMode="auto">
          <a:xfrm>
            <a:off x="5399271" y="454522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Rectangle 26">
            <a:extLst>
              <a:ext uri="{FF2B5EF4-FFF2-40B4-BE49-F238E27FC236}">
                <a16:creationId xmlns:a16="http://schemas.microsoft.com/office/drawing/2014/main" id="{3D1ED12C-84A2-CC4B-9B2A-0C18CB4CDF8C}"/>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29" name="Picture 1">
            <a:extLst>
              <a:ext uri="{FF2B5EF4-FFF2-40B4-BE49-F238E27FC236}">
                <a16:creationId xmlns:a16="http://schemas.microsoft.com/office/drawing/2014/main" id="{6F0FD49B-C64D-9F46-B58E-A02168958A11}"/>
              </a:ext>
            </a:extLst>
          </p:cNvPr>
          <p:cNvPicPr>
            <a:picLocks noChangeAspect="1"/>
          </p:cNvPicPr>
          <p:nvPr/>
        </p:nvPicPr>
        <p:blipFill>
          <a:blip r:embed="rId4"/>
          <a:srcRect/>
          <a:stretch/>
        </p:blipFill>
        <p:spPr bwMode="auto">
          <a:xfrm>
            <a:off x="8037630" y="2931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C3E958FF-8A42-4D49-9B6E-9B6A5684BB83}"/>
              </a:ext>
            </a:extLst>
          </p:cNvPr>
          <p:cNvPicPr>
            <a:picLocks noChangeAspect="1"/>
          </p:cNvPicPr>
          <p:nvPr/>
        </p:nvPicPr>
        <p:blipFill>
          <a:blip r:embed="rId4"/>
          <a:srcRect/>
          <a:stretch/>
        </p:blipFill>
        <p:spPr bwMode="auto">
          <a:xfrm>
            <a:off x="8481767" y="2931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35943752-2557-5A42-B5C5-3A2550254784}"/>
              </a:ext>
            </a:extLst>
          </p:cNvPr>
          <p:cNvPicPr>
            <a:picLocks noChangeAspect="1"/>
          </p:cNvPicPr>
          <p:nvPr/>
        </p:nvPicPr>
        <p:blipFill>
          <a:blip r:embed="rId2"/>
          <a:srcRect/>
          <a:stretch/>
        </p:blipFill>
        <p:spPr bwMode="auto">
          <a:xfrm>
            <a:off x="5837581" y="454522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D546F3B6-CF67-C543-8644-5746190E837C}"/>
              </a:ext>
            </a:extLst>
          </p:cNvPr>
          <p:cNvPicPr>
            <a:picLocks noChangeAspect="1"/>
          </p:cNvPicPr>
          <p:nvPr/>
        </p:nvPicPr>
        <p:blipFill>
          <a:blip r:embed="rId4"/>
          <a:srcRect/>
          <a:stretch/>
        </p:blipFill>
        <p:spPr bwMode="auto">
          <a:xfrm>
            <a:off x="8925904" y="2931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
            <a:extLst>
              <a:ext uri="{FF2B5EF4-FFF2-40B4-BE49-F238E27FC236}">
                <a16:creationId xmlns:a16="http://schemas.microsoft.com/office/drawing/2014/main" id="{4A764FB4-188D-CB49-AD31-E0EEE481B56B}"/>
              </a:ext>
            </a:extLst>
          </p:cNvPr>
          <p:cNvPicPr>
            <a:picLocks noChangeAspect="1"/>
          </p:cNvPicPr>
          <p:nvPr/>
        </p:nvPicPr>
        <p:blipFill>
          <a:blip r:embed="rId4"/>
          <a:srcRect/>
          <a:stretch/>
        </p:blipFill>
        <p:spPr bwMode="auto">
          <a:xfrm>
            <a:off x="9364212" y="293126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
            <a:extLst>
              <a:ext uri="{FF2B5EF4-FFF2-40B4-BE49-F238E27FC236}">
                <a16:creationId xmlns:a16="http://schemas.microsoft.com/office/drawing/2014/main" id="{F28ABCAD-7B20-7340-8B2A-BE774AA59113}"/>
              </a:ext>
            </a:extLst>
          </p:cNvPr>
          <p:cNvPicPr>
            <a:picLocks noChangeAspect="1"/>
          </p:cNvPicPr>
          <p:nvPr/>
        </p:nvPicPr>
        <p:blipFill>
          <a:blip r:embed="rId5"/>
          <a:srcRect/>
          <a:stretch/>
        </p:blipFill>
        <p:spPr bwMode="auto">
          <a:xfrm>
            <a:off x="6730898" y="370417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667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912286" y="1124744"/>
            <a:ext cx="10358967" cy="1143000"/>
          </a:xfrm>
        </p:spPr>
        <p:txBody>
          <a:bodyPr wrap="square" anchor="ctr">
            <a:noAutofit/>
          </a:bodyPr>
          <a:lstStyle/>
          <a:p>
            <a:pPr>
              <a:lnSpc>
                <a:spcPts val="3900"/>
              </a:lnSpc>
              <a:spcBef>
                <a:spcPts val="1800"/>
              </a:spcBef>
            </a:pPr>
            <a:r>
              <a:rPr lang="en-US" sz="4000" dirty="0">
                <a:solidFill>
                  <a:srgbClr val="0331FF"/>
                </a:solidFill>
                <a:latin typeface="Calibri" panose="020F0502020204030204" pitchFamily="34" charset="0"/>
                <a:cs typeface="Calibri" panose="020F0502020204030204" pitchFamily="34" charset="0"/>
              </a:rPr>
              <a:t>Beyond the Guidelines: </a:t>
            </a:r>
            <a:br>
              <a:rPr lang="en-US" sz="4000" dirty="0">
                <a:solidFill>
                  <a:srgbClr val="0331FF"/>
                </a:solidFill>
                <a:latin typeface="Calibri" panose="020F0502020204030204" pitchFamily="34" charset="0"/>
                <a:cs typeface="Calibri" panose="020F0502020204030204" pitchFamily="34" charset="0"/>
              </a:rPr>
            </a:br>
            <a:r>
              <a:rPr lang="en-US" sz="4000" dirty="0">
                <a:solidFill>
                  <a:srgbClr val="0331FF"/>
                </a:solidFill>
                <a:latin typeface="Calibri" panose="020F0502020204030204" pitchFamily="34" charset="0"/>
                <a:cs typeface="Calibri" panose="020F0502020204030204" pitchFamily="34" charset="0"/>
              </a:rPr>
              <a:t>Clinical Investigator Perspectives on </a:t>
            </a:r>
            <a:br>
              <a:rPr lang="en-US" sz="4000" dirty="0">
                <a:solidFill>
                  <a:srgbClr val="0331FF"/>
                </a:solidFill>
                <a:latin typeface="Calibri" panose="020F0502020204030204" pitchFamily="34" charset="0"/>
                <a:cs typeface="Calibri" panose="020F0502020204030204" pitchFamily="34" charset="0"/>
              </a:rPr>
            </a:br>
            <a:r>
              <a:rPr lang="en-US" sz="4000" dirty="0">
                <a:solidFill>
                  <a:srgbClr val="0331FF"/>
                </a:solidFill>
                <a:latin typeface="Calibri" panose="020F0502020204030204" pitchFamily="34" charset="0"/>
                <a:cs typeface="Calibri" panose="020F0502020204030204" pitchFamily="34" charset="0"/>
              </a:rPr>
              <a:t>the Management of Prostate Cancer</a:t>
            </a:r>
            <a:br>
              <a:rPr lang="en-US" sz="4000" dirty="0">
                <a:solidFill>
                  <a:srgbClr val="0331FF"/>
                </a:solidFill>
                <a:latin typeface="Calibri" panose="020F0502020204030204" pitchFamily="34" charset="0"/>
                <a:cs typeface="Calibri" panose="020F0502020204030204" pitchFamily="34" charset="0"/>
              </a:rPr>
            </a:br>
            <a:r>
              <a:rPr lang="en-US" sz="4000" dirty="0">
                <a:solidFill>
                  <a:srgbClr val="0331FF"/>
                </a:solidFill>
                <a:latin typeface="Calibri" panose="020F0502020204030204" pitchFamily="34" charset="0"/>
                <a:cs typeface="Calibri" panose="020F0502020204030204" pitchFamily="34" charset="0"/>
              </a:rPr>
              <a:t>(Part 1 of a 2-Part Series)</a:t>
            </a:r>
            <a:br>
              <a:rPr lang="en-US" sz="15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Thursday, February 17, 2022</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7:00 PM – 9:00 PM PT</a:t>
            </a:r>
          </a:p>
        </p:txBody>
      </p:sp>
      <p:sp>
        <p:nvSpPr>
          <p:cNvPr id="11" name="Text Box 6">
            <a:extLst>
              <a:ext uri="{FF2B5EF4-FFF2-40B4-BE49-F238E27FC236}">
                <a16:creationId xmlns:a16="http://schemas.microsoft.com/office/drawing/2014/main" id="{E340E827-C280-9B48-B129-D2E84327028D}"/>
              </a:ext>
            </a:extLst>
          </p:cNvPr>
          <p:cNvSpPr txBox="1">
            <a:spLocks noChangeArrowheads="1"/>
          </p:cNvSpPr>
          <p:nvPr/>
        </p:nvSpPr>
        <p:spPr bwMode="auto">
          <a:xfrm>
            <a:off x="0" y="3862141"/>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Neeraj Agarwal,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Himisha</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Beltran,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Fred Saad</a:t>
            </a:r>
            <a:r>
              <a:rPr kumimoji="0" lang="en-US" sz="3200" b="1" i="0" u="none" strike="noStrike" kern="1200" cap="none" spc="0" normalizeH="0" baseline="0" noProof="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 Oliver Sartor, MD</a:t>
            </a:r>
            <a:endParaRPr kumimoji="0" lang="en-US" sz="3200" b="1" i="1"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661248"/>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Alan H Bryce,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35699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Tree>
    <p:custDataLst>
      <p:tags r:id="rId1"/>
    </p:custDataLst>
    <p:extLst>
      <p:ext uri="{BB962C8B-B14F-4D97-AF65-F5344CB8AC3E}">
        <p14:creationId xmlns:p14="http://schemas.microsoft.com/office/powerpoint/2010/main" val="3811206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5C5E43F3-B947-154D-B9E4-62DACE600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46684"/>
            <a:ext cx="10576497" cy="5949280"/>
          </a:xfrm>
          <a:prstGeom prst="rect">
            <a:avLst/>
          </a:prstGeom>
        </p:spPr>
      </p:pic>
    </p:spTree>
    <p:extLst>
      <p:ext uri="{BB962C8B-B14F-4D97-AF65-F5344CB8AC3E}">
        <p14:creationId xmlns:p14="http://schemas.microsoft.com/office/powerpoint/2010/main" val="4046421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C19C9A-5D7D-FC4C-B633-02A9594C1509}"/>
              </a:ext>
            </a:extLst>
          </p:cNvPr>
          <p:cNvSpPr/>
          <p:nvPr/>
        </p:nvSpPr>
        <p:spPr bwMode="auto">
          <a:xfrm>
            <a:off x="221645" y="2132856"/>
            <a:ext cx="11479573" cy="72008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13716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41376"/>
          </a:xfrm>
        </p:spPr>
        <p:txBody>
          <a:bodyPr>
            <a:normAutofit/>
          </a:bodyPr>
          <a:lstStyle/>
          <a:p>
            <a:r>
              <a:rPr lang="en-US" dirty="0"/>
              <a:t>Meet The Professor with Dr Armstrong</a:t>
            </a:r>
            <a:endParaRPr lang="en-US" sz="2800" dirty="0">
              <a:solidFill>
                <a:srgbClr val="0000FF"/>
              </a:solidFill>
            </a:endParaRPr>
          </a:p>
        </p:txBody>
      </p:sp>
      <p:sp>
        <p:nvSpPr>
          <p:cNvPr id="6" name="Content Placeholder 5"/>
          <p:cNvSpPr>
            <a:spLocks noGrp="1"/>
          </p:cNvSpPr>
          <p:nvPr>
            <p:ph idx="1"/>
          </p:nvPr>
        </p:nvSpPr>
        <p:spPr>
          <a:xfrm>
            <a:off x="731404" y="1052736"/>
            <a:ext cx="10729192" cy="5616624"/>
          </a:xfrm>
        </p:spPr>
        <p:txBody>
          <a:bodyPr/>
          <a:lstStyle/>
          <a:p>
            <a:pPr marL="98425" indent="0">
              <a:lnSpc>
                <a:spcPts val="2220"/>
              </a:lnSpc>
              <a:spcBef>
                <a:spcPts val="1400"/>
              </a:spcBef>
              <a:spcAft>
                <a:spcPts val="0"/>
              </a:spcAft>
              <a:buNone/>
            </a:pPr>
            <a:r>
              <a:rPr lang="en-US" sz="2100" dirty="0">
                <a:solidFill>
                  <a:srgbClr val="3333CD"/>
                </a:solidFill>
              </a:rPr>
              <a:t>Introduction: </a:t>
            </a:r>
            <a:r>
              <a:rPr lang="en-US" sz="2100" dirty="0">
                <a:solidFill>
                  <a:schemeClr val="tx1"/>
                </a:solidFill>
              </a:rPr>
              <a:t>Genitourinary Cancers Symposium 2022</a:t>
            </a:r>
          </a:p>
          <a:p>
            <a:pPr marL="98425" indent="0">
              <a:lnSpc>
                <a:spcPts val="2220"/>
              </a:lnSpc>
              <a:spcBef>
                <a:spcPts val="1400"/>
              </a:spcBef>
              <a:spcAft>
                <a:spcPts val="0"/>
              </a:spcAft>
              <a:buNone/>
            </a:pPr>
            <a:r>
              <a:rPr lang="en-US" sz="2100" dirty="0">
                <a:solidFill>
                  <a:srgbClr val="3333CD"/>
                </a:solidFill>
              </a:rPr>
              <a:t>MODULE 1: </a:t>
            </a:r>
            <a:r>
              <a:rPr lang="en-US" sz="2100" dirty="0">
                <a:solidFill>
                  <a:schemeClr val="tx1"/>
                </a:solidFill>
              </a:rPr>
              <a:t>Dr </a:t>
            </a:r>
            <a:r>
              <a:rPr lang="en-US" sz="2100" dirty="0" err="1">
                <a:solidFill>
                  <a:schemeClr val="tx1"/>
                </a:solidFill>
              </a:rPr>
              <a:t>Saylors</a:t>
            </a:r>
            <a:r>
              <a:rPr lang="en-US" sz="2100" dirty="0">
                <a:solidFill>
                  <a:schemeClr val="tx1"/>
                </a:solidFill>
              </a:rPr>
              <a:t> — A 58-year-old man with metastatic hormone-sensitive prostate cancer, a history of breast cancer and a germline BRCA1 mutation </a:t>
            </a:r>
          </a:p>
          <a:p>
            <a:pPr marL="98425" indent="0">
              <a:lnSpc>
                <a:spcPts val="2220"/>
              </a:lnSpc>
              <a:spcBef>
                <a:spcPts val="1400"/>
              </a:spcBef>
              <a:spcAft>
                <a:spcPts val="0"/>
              </a:spcAft>
              <a:buNone/>
            </a:pPr>
            <a:r>
              <a:rPr lang="en-US" sz="2100" dirty="0">
                <a:solidFill>
                  <a:schemeClr val="bg1"/>
                </a:solidFill>
              </a:rPr>
              <a:t>MODULE 2: Dr Ibrahim — A 70-year-old man with multiple prior therapies for metastatic prostate cancer, including lutetium on the VISION trial</a:t>
            </a:r>
          </a:p>
          <a:p>
            <a:pPr marL="98425" indent="0">
              <a:lnSpc>
                <a:spcPts val="2220"/>
              </a:lnSpc>
              <a:spcBef>
                <a:spcPts val="1400"/>
              </a:spcBef>
              <a:spcAft>
                <a:spcPts val="0"/>
              </a:spcAft>
              <a:buNone/>
            </a:pPr>
            <a:r>
              <a:rPr lang="en-US" sz="2100" dirty="0">
                <a:solidFill>
                  <a:srgbClr val="3333CD"/>
                </a:solidFill>
              </a:rPr>
              <a:t>MODULE 3: </a:t>
            </a:r>
            <a:r>
              <a:rPr lang="en-US" sz="2100" dirty="0">
                <a:solidFill>
                  <a:schemeClr val="tx1"/>
                </a:solidFill>
              </a:rPr>
              <a:t>Dr Ma — An 88-year-old man with metastatic prostate cancer who received leuprolide/enzalutamide/denosumab and </a:t>
            </a:r>
            <a:r>
              <a:rPr lang="en-US" sz="2100" dirty="0" err="1">
                <a:solidFill>
                  <a:schemeClr val="tx1"/>
                </a:solidFill>
              </a:rPr>
              <a:t>sipuleucel</a:t>
            </a:r>
            <a:r>
              <a:rPr lang="en-US" sz="2100" dirty="0">
                <a:solidFill>
                  <a:schemeClr val="tx1"/>
                </a:solidFill>
              </a:rPr>
              <a:t>-T</a:t>
            </a:r>
          </a:p>
          <a:p>
            <a:pPr marL="98425" indent="0">
              <a:lnSpc>
                <a:spcPts val="2220"/>
              </a:lnSpc>
              <a:spcBef>
                <a:spcPts val="1400"/>
              </a:spcBef>
              <a:spcAft>
                <a:spcPts val="0"/>
              </a:spcAft>
              <a:buNone/>
            </a:pPr>
            <a:r>
              <a:rPr lang="en-US" sz="2100" dirty="0">
                <a:solidFill>
                  <a:srgbClr val="3333CD"/>
                </a:solidFill>
              </a:rPr>
              <a:t>MODULE 4: </a:t>
            </a:r>
            <a:r>
              <a:rPr lang="en-US" sz="2100" dirty="0">
                <a:solidFill>
                  <a:schemeClr val="tx1"/>
                </a:solidFill>
              </a:rPr>
              <a:t>Dr </a:t>
            </a:r>
            <a:r>
              <a:rPr lang="en-US" sz="2100" dirty="0" err="1">
                <a:solidFill>
                  <a:schemeClr val="tx1"/>
                </a:solidFill>
              </a:rPr>
              <a:t>Bachow</a:t>
            </a:r>
            <a:r>
              <a:rPr lang="en-US" sz="2100" dirty="0">
                <a:solidFill>
                  <a:schemeClr val="tx1"/>
                </a:solidFill>
              </a:rPr>
              <a:t> — A 55-year-old man with metastatic adenocarcinoma of the prostate with neuroendocrine differentiation (genomic LOH high, germline PALB2 VUS)</a:t>
            </a:r>
          </a:p>
          <a:p>
            <a:pPr marL="98425" indent="0">
              <a:lnSpc>
                <a:spcPts val="2220"/>
              </a:lnSpc>
              <a:spcBef>
                <a:spcPts val="1400"/>
              </a:spcBef>
              <a:spcAft>
                <a:spcPts val="0"/>
              </a:spcAft>
              <a:buNone/>
            </a:pPr>
            <a:r>
              <a:rPr lang="en-US" sz="2100" dirty="0">
                <a:solidFill>
                  <a:srgbClr val="3333CD"/>
                </a:solidFill>
              </a:rPr>
              <a:t>MODULE 5: </a:t>
            </a:r>
            <a:r>
              <a:rPr lang="en-US" sz="2100" dirty="0">
                <a:solidFill>
                  <a:schemeClr val="tx1"/>
                </a:solidFill>
              </a:rPr>
              <a:t>Dr Kumar — A 74-year-old man with metastatic castration-resistant prostate cancer and Lynch syndrome (BRCA VUS, MSH6 and BRAF V601E mutations)</a:t>
            </a:r>
          </a:p>
          <a:p>
            <a:pPr marL="98425" indent="0">
              <a:lnSpc>
                <a:spcPts val="2220"/>
              </a:lnSpc>
              <a:spcBef>
                <a:spcPts val="1400"/>
              </a:spcBef>
              <a:spcAft>
                <a:spcPts val="0"/>
              </a:spcAft>
              <a:buNone/>
            </a:pPr>
            <a:r>
              <a:rPr lang="en-US" sz="2100" dirty="0">
                <a:solidFill>
                  <a:srgbClr val="3333CD"/>
                </a:solidFill>
              </a:rPr>
              <a:t>MODULE 6: </a:t>
            </a:r>
            <a:r>
              <a:rPr lang="en-US" sz="2100" dirty="0">
                <a:solidFill>
                  <a:schemeClr val="tx1"/>
                </a:solidFill>
              </a:rPr>
              <a:t>Dr Ibrahim — An 89-year-old man with </a:t>
            </a:r>
            <a:r>
              <a:rPr lang="en-US" sz="2100" dirty="0" err="1">
                <a:solidFill>
                  <a:schemeClr val="tx1"/>
                </a:solidFill>
              </a:rPr>
              <a:t>mCRPC</a:t>
            </a:r>
            <a:r>
              <a:rPr lang="en-US" sz="2100" dirty="0">
                <a:solidFill>
                  <a:schemeClr val="tx1"/>
                </a:solidFill>
              </a:rPr>
              <a:t> and a CHEK2 mutation</a:t>
            </a:r>
          </a:p>
          <a:p>
            <a:pPr marL="98425" indent="0">
              <a:lnSpc>
                <a:spcPts val="2220"/>
              </a:lnSpc>
              <a:spcBef>
                <a:spcPts val="1400"/>
              </a:spcBef>
              <a:spcAft>
                <a:spcPts val="0"/>
              </a:spcAft>
              <a:buNone/>
            </a:pPr>
            <a:r>
              <a:rPr lang="en-US" sz="2100" dirty="0">
                <a:solidFill>
                  <a:srgbClr val="3333CD"/>
                </a:solidFill>
              </a:rPr>
              <a:t>MODULE 7: </a:t>
            </a:r>
            <a:r>
              <a:rPr lang="en-US" sz="2100" dirty="0">
                <a:solidFill>
                  <a:schemeClr val="tx1"/>
                </a:solidFill>
              </a:rPr>
              <a:t>Journal Club with Dr Armstrong </a:t>
            </a:r>
          </a:p>
          <a:p>
            <a:pPr marL="98425" indent="0">
              <a:lnSpc>
                <a:spcPts val="2220"/>
              </a:lnSpc>
              <a:spcBef>
                <a:spcPts val="1400"/>
              </a:spcBef>
              <a:spcAft>
                <a:spcPts val="0"/>
              </a:spcAft>
              <a:buNone/>
            </a:pPr>
            <a:r>
              <a:rPr lang="en-US" sz="2100" dirty="0">
                <a:solidFill>
                  <a:srgbClr val="3333CD"/>
                </a:solidFill>
              </a:rPr>
              <a:t>MODULE 8: </a:t>
            </a:r>
            <a:r>
              <a:rPr lang="en-US" sz="2100" dirty="0">
                <a:solidFill>
                  <a:schemeClr val="tx1"/>
                </a:solidFill>
              </a:rPr>
              <a:t>Relevant Data Sets</a:t>
            </a:r>
          </a:p>
        </p:txBody>
      </p:sp>
    </p:spTree>
    <p:custDataLst>
      <p:tags r:id="rId1"/>
    </p:custDataLst>
    <p:extLst>
      <p:ext uri="{BB962C8B-B14F-4D97-AF65-F5344CB8AC3E}">
        <p14:creationId xmlns:p14="http://schemas.microsoft.com/office/powerpoint/2010/main" val="243882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646614-3771-654F-8706-53D4C6238561}"/>
              </a:ext>
            </a:extLst>
          </p:cNvPr>
          <p:cNvSpPr/>
          <p:nvPr/>
        </p:nvSpPr>
        <p:spPr bwMode="auto">
          <a:xfrm>
            <a:off x="839416" y="404856"/>
            <a:ext cx="10873207" cy="1439968"/>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1127448" y="787665"/>
            <a:ext cx="10081120" cy="769127"/>
          </a:xfrm>
        </p:spPr>
        <p:txBody>
          <a:bodyPr lIns="91440" tIns="91440" rIns="91440" bIns="182880"/>
          <a:lstStyle/>
          <a:p>
            <a:pPr algn="l"/>
            <a:r>
              <a:rPr lang="en-US" dirty="0">
                <a:solidFill>
                  <a:schemeClr val="bg1"/>
                </a:solidFill>
              </a:rPr>
              <a:t>Case Presentation: A 70-year-old man with multiple prior therapies for metastatic prostate cancer, including lutetium on the VISION trial</a:t>
            </a:r>
          </a:p>
        </p:txBody>
      </p:sp>
      <p:sp>
        <p:nvSpPr>
          <p:cNvPr id="12" name="Title 1">
            <a:extLst>
              <a:ext uri="{FF2B5EF4-FFF2-40B4-BE49-F238E27FC236}">
                <a16:creationId xmlns:a16="http://schemas.microsoft.com/office/drawing/2014/main" id="{856ACD73-9A9B-BA43-8807-A2B452EE43AE}"/>
              </a:ext>
            </a:extLst>
          </p:cNvPr>
          <p:cNvSpPr txBox="1">
            <a:spLocks/>
          </p:cNvSpPr>
          <p:nvPr/>
        </p:nvSpPr>
        <p:spPr bwMode="auto">
          <a:xfrm>
            <a:off x="0" y="5744968"/>
            <a:ext cx="12192000" cy="657287"/>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a:t>
            </a:r>
            <a:r>
              <a:rPr lang="en-US" sz="2800" dirty="0" err="1">
                <a:solidFill>
                  <a:srgbClr val="062060"/>
                </a:solidFill>
              </a:rPr>
              <a:t>Sulfi</a:t>
            </a:r>
            <a:r>
              <a:rPr lang="en-US" sz="2800" dirty="0">
                <a:solidFill>
                  <a:srgbClr val="062060"/>
                </a:solidFill>
              </a:rPr>
              <a:t> Ibrahim (Richmond, Indiana)</a:t>
            </a:r>
          </a:p>
        </p:txBody>
      </p:sp>
      <p:pic>
        <p:nvPicPr>
          <p:cNvPr id="6" name="Picture 5" descr="A picture containing person, necktie, purple, clothing&#10;&#10;Description automatically generated">
            <a:extLst>
              <a:ext uri="{FF2B5EF4-FFF2-40B4-BE49-F238E27FC236}">
                <a16:creationId xmlns:a16="http://schemas.microsoft.com/office/drawing/2014/main" id="{A8A127C0-F716-7948-AE91-433985546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5643" y="2175176"/>
            <a:ext cx="6346298" cy="3569792"/>
          </a:xfrm>
          <a:prstGeom prst="rect">
            <a:avLst/>
          </a:prstGeom>
        </p:spPr>
      </p:pic>
    </p:spTree>
    <p:extLst>
      <p:ext uri="{BB962C8B-B14F-4D97-AF65-F5344CB8AC3E}">
        <p14:creationId xmlns:p14="http://schemas.microsoft.com/office/powerpoint/2010/main" val="243293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912286" y="-9942"/>
            <a:ext cx="10358967" cy="1143000"/>
          </a:xfrm>
        </p:spPr>
        <p:txBody>
          <a:bodyPr/>
          <a:lstStyle/>
          <a:p>
            <a:r>
              <a:rPr lang="en-US" i="1"/>
              <a:t>Meet The Professor </a:t>
            </a:r>
            <a:r>
              <a:rPr lang="en-US"/>
              <a:t>Program Participating Faculty</a:t>
            </a:r>
          </a:p>
        </p:txBody>
      </p:sp>
      <p:sp>
        <p:nvSpPr>
          <p:cNvPr id="20" name="Text Box 7"/>
          <p:cNvSpPr txBox="1">
            <a:spLocks noChangeArrowheads="1"/>
          </p:cNvSpPr>
          <p:nvPr/>
        </p:nvSpPr>
        <p:spPr bwMode="auto">
          <a:xfrm>
            <a:off x="2231702" y="3865600"/>
            <a:ext cx="3436028" cy="1188132"/>
          </a:xfrm>
          <a:prstGeom prst="rect">
            <a:avLst/>
          </a:prstGeom>
          <a:noFill/>
          <a:ln w="9525">
            <a:noFill/>
            <a:miter lim="800000"/>
            <a:headEnd/>
            <a:tailEnd/>
          </a:ln>
        </p:spPr>
        <p:txBody>
          <a:bodyPr lIns="68580" tIns="0" rIns="0" bIns="0">
            <a:prstTxWarp prst="textNoShape">
              <a:avLst/>
            </a:prstTxWarp>
          </a:bodyPr>
          <a:lstStyle/>
          <a:p>
            <a:r>
              <a:rPr lang="en-US" sz="1600" dirty="0">
                <a:solidFill>
                  <a:schemeClr val="tx1"/>
                </a:solidFill>
                <a:latin typeface="Calibri" panose="020F0502020204030204" pitchFamily="34" charset="0"/>
                <a:cs typeface="Calibri" panose="020F0502020204030204" pitchFamily="34" charset="0"/>
              </a:rPr>
              <a:t>A Oliver Sartor, MD</a:t>
            </a:r>
            <a:br>
              <a:rPr lang="en-US" sz="160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Laborde Professor for Cancer Research</a:t>
            </a:r>
            <a:br>
              <a:rPr lang="en-US" sz="1600" b="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Medical Director, Tulane Cancer Center</a:t>
            </a:r>
            <a:br>
              <a:rPr lang="en-US" sz="1600" b="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Assistant Dean for Oncology</a:t>
            </a:r>
            <a:br>
              <a:rPr lang="en-US" sz="1600" b="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Tulane Medical School</a:t>
            </a:r>
            <a:br>
              <a:rPr lang="en-US" sz="1600" b="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New Orleans, Louisiana</a:t>
            </a:r>
          </a:p>
        </p:txBody>
      </p:sp>
      <p:pic>
        <p:nvPicPr>
          <p:cNvPr id="25" name="Picture 24">
            <a:extLst>
              <a:ext uri="{FF2B5EF4-FFF2-40B4-BE49-F238E27FC236}">
                <a16:creationId xmlns:a16="http://schemas.microsoft.com/office/drawing/2014/main" id="{2BCE2D83-AED8-9B42-B363-6177716CA5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1278" y="3865600"/>
            <a:ext cx="1435608" cy="1435608"/>
          </a:xfrm>
          <a:prstGeom prst="rect">
            <a:avLst/>
          </a:prstGeom>
        </p:spPr>
      </p:pic>
      <p:sp>
        <p:nvSpPr>
          <p:cNvPr id="15" name="Text Box 9">
            <a:extLst>
              <a:ext uri="{FF2B5EF4-FFF2-40B4-BE49-F238E27FC236}">
                <a16:creationId xmlns:a16="http://schemas.microsoft.com/office/drawing/2014/main" id="{1A05E3DC-49B4-9044-9346-10928835A79B}"/>
              </a:ext>
            </a:extLst>
          </p:cNvPr>
          <p:cNvSpPr txBox="1">
            <a:spLocks noChangeArrowheads="1"/>
          </p:cNvSpPr>
          <p:nvPr/>
        </p:nvSpPr>
        <p:spPr bwMode="auto">
          <a:xfrm>
            <a:off x="8232968" y="1556792"/>
            <a:ext cx="230425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19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16" name="Picture 15">
            <a:extLst>
              <a:ext uri="{FF2B5EF4-FFF2-40B4-BE49-F238E27FC236}">
                <a16:creationId xmlns:a16="http://schemas.microsoft.com/office/drawing/2014/main" id="{9E3CF54A-D7D8-884D-A095-3AE056931E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72544" y="1556792"/>
            <a:ext cx="1436802" cy="1436802"/>
          </a:xfrm>
          <a:prstGeom prst="rect">
            <a:avLst/>
          </a:prstGeom>
        </p:spPr>
      </p:pic>
      <p:sp>
        <p:nvSpPr>
          <p:cNvPr id="21" name="Text Box 7">
            <a:extLst>
              <a:ext uri="{FF2B5EF4-FFF2-40B4-BE49-F238E27FC236}">
                <a16:creationId xmlns:a16="http://schemas.microsoft.com/office/drawing/2014/main" id="{62A53E84-920A-0C41-A619-F057F4233429}"/>
              </a:ext>
            </a:extLst>
          </p:cNvPr>
          <p:cNvSpPr txBox="1">
            <a:spLocks noChangeArrowheads="1"/>
          </p:cNvSpPr>
          <p:nvPr/>
        </p:nvSpPr>
        <p:spPr bwMode="auto">
          <a:xfrm>
            <a:off x="2232391" y="1556792"/>
            <a:ext cx="3723663" cy="1188132"/>
          </a:xfrm>
          <a:prstGeom prst="rect">
            <a:avLst/>
          </a:prstGeom>
          <a:noFill/>
          <a:ln w="9525">
            <a:noFill/>
            <a:miter lim="800000"/>
            <a:headEnd/>
            <a:tailEnd/>
          </a:ln>
        </p:spPr>
        <p:txBody>
          <a:bodyPr lIns="68580" tIns="0" rIns="0" bIns="0">
            <a:prstTxWarp prst="textNoShape">
              <a:avLst/>
            </a:prstTxWarp>
          </a:bodyPr>
          <a:lstStyle/>
          <a:p>
            <a:r>
              <a:rPr lang="en-US" sz="1600" dirty="0">
                <a:solidFill>
                  <a:schemeClr val="tx1"/>
                </a:solidFill>
                <a:latin typeface="Calibri" panose="020F0502020204030204" pitchFamily="34" charset="0"/>
                <a:cs typeface="Calibri" panose="020F0502020204030204" pitchFamily="34" charset="0"/>
              </a:rPr>
              <a:t>Alicia K </a:t>
            </a:r>
            <a:r>
              <a:rPr lang="en-US" sz="1600" dirty="0" err="1">
                <a:solidFill>
                  <a:schemeClr val="tx1"/>
                </a:solidFill>
                <a:latin typeface="Calibri" panose="020F0502020204030204" pitchFamily="34" charset="0"/>
                <a:cs typeface="Calibri" panose="020F0502020204030204" pitchFamily="34" charset="0"/>
              </a:rPr>
              <a:t>Morgans</a:t>
            </a:r>
            <a:r>
              <a:rPr lang="en-US" sz="1600" dirty="0">
                <a:solidFill>
                  <a:schemeClr val="tx1"/>
                </a:solidFill>
                <a:latin typeface="Calibri" panose="020F0502020204030204" pitchFamily="34" charset="0"/>
                <a:cs typeface="Calibri" panose="020F0502020204030204" pitchFamily="34" charset="0"/>
              </a:rPr>
              <a:t>, MD, MPH</a:t>
            </a:r>
          </a:p>
          <a:p>
            <a:r>
              <a:rPr lang="en-US" sz="1600" b="0" dirty="0">
                <a:solidFill>
                  <a:schemeClr val="tx1"/>
                </a:solidFill>
                <a:latin typeface="Calibri" panose="020F0502020204030204" pitchFamily="34" charset="0"/>
                <a:cs typeface="Calibri" panose="020F0502020204030204" pitchFamily="34" charset="0"/>
              </a:rPr>
              <a:t>Genitourinary Medical Oncologist</a:t>
            </a:r>
          </a:p>
          <a:p>
            <a:r>
              <a:rPr lang="en-US" sz="1600" b="0" dirty="0">
                <a:solidFill>
                  <a:schemeClr val="tx1"/>
                </a:solidFill>
                <a:latin typeface="Calibri" panose="020F0502020204030204" pitchFamily="34" charset="0"/>
                <a:cs typeface="Calibri" panose="020F0502020204030204" pitchFamily="34" charset="0"/>
              </a:rPr>
              <a:t>Medical Director, Survivorship Program</a:t>
            </a:r>
          </a:p>
          <a:p>
            <a:r>
              <a:rPr lang="en-US" sz="1600" b="0" dirty="0">
                <a:solidFill>
                  <a:schemeClr val="tx1"/>
                </a:solidFill>
                <a:latin typeface="Calibri" panose="020F0502020204030204" pitchFamily="34" charset="0"/>
                <a:cs typeface="Calibri" panose="020F0502020204030204" pitchFamily="34" charset="0"/>
              </a:rPr>
              <a:t>Dana-Farber Cancer Institute</a:t>
            </a:r>
          </a:p>
          <a:p>
            <a:r>
              <a:rPr lang="en-US" sz="1600" b="0" dirty="0">
                <a:solidFill>
                  <a:schemeClr val="tx1"/>
                </a:solidFill>
                <a:latin typeface="Calibri" panose="020F0502020204030204" pitchFamily="34" charset="0"/>
                <a:cs typeface="Calibri" panose="020F0502020204030204" pitchFamily="34" charset="0"/>
              </a:rPr>
              <a:t>Boston, Massachusetts</a:t>
            </a:r>
          </a:p>
        </p:txBody>
      </p:sp>
      <p:pic>
        <p:nvPicPr>
          <p:cNvPr id="22" name="Picture 21">
            <a:extLst>
              <a:ext uri="{FF2B5EF4-FFF2-40B4-BE49-F238E27FC236}">
                <a16:creationId xmlns:a16="http://schemas.microsoft.com/office/drawing/2014/main" id="{2A13028A-ADE5-FD43-9102-F34988C9A5A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7408" y="1556792"/>
            <a:ext cx="1435608" cy="1435608"/>
          </a:xfrm>
          <a:prstGeom prst="rect">
            <a:avLst/>
          </a:prstGeom>
        </p:spPr>
      </p:pic>
    </p:spTree>
    <p:custDataLst>
      <p:tags r:id="rId1"/>
    </p:custDataLst>
    <p:extLst>
      <p:ext uri="{BB962C8B-B14F-4D97-AF65-F5344CB8AC3E}">
        <p14:creationId xmlns:p14="http://schemas.microsoft.com/office/powerpoint/2010/main" val="835360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5881-A84C-4444-B773-DEB47B25A107}"/>
              </a:ext>
            </a:extLst>
          </p:cNvPr>
          <p:cNvSpPr>
            <a:spLocks noGrp="1"/>
          </p:cNvSpPr>
          <p:nvPr>
            <p:ph type="title"/>
          </p:nvPr>
        </p:nvSpPr>
        <p:spPr/>
        <p:txBody>
          <a:bodyPr/>
          <a:lstStyle/>
          <a:p>
            <a:r>
              <a:rPr lang="en-US" dirty="0"/>
              <a:t>Regulatory and reimbursement issues aside, in which line of therapy would you administer 177Lu-PSMA-617 for patients with metastatic prostate cancer?</a:t>
            </a:r>
          </a:p>
        </p:txBody>
      </p:sp>
      <p:sp>
        <p:nvSpPr>
          <p:cNvPr id="3" name="Content Placeholder 2">
            <a:extLst>
              <a:ext uri="{FF2B5EF4-FFF2-40B4-BE49-F238E27FC236}">
                <a16:creationId xmlns:a16="http://schemas.microsoft.com/office/drawing/2014/main" id="{79481FD4-F7F8-1A46-A830-8C5457C7E1FD}"/>
              </a:ext>
            </a:extLst>
          </p:cNvPr>
          <p:cNvSpPr>
            <a:spLocks noGrp="1"/>
          </p:cNvSpPr>
          <p:nvPr>
            <p:ph idx="35"/>
          </p:nvPr>
        </p:nvSpPr>
        <p:spPr/>
        <p:txBody>
          <a:bodyPr/>
          <a:lstStyle/>
          <a:p>
            <a:r>
              <a:rPr lang="en-US" dirty="0"/>
              <a:t>Third line</a:t>
            </a:r>
          </a:p>
        </p:txBody>
      </p:sp>
      <p:sp>
        <p:nvSpPr>
          <p:cNvPr id="4" name="Content Placeholder 3">
            <a:extLst>
              <a:ext uri="{FF2B5EF4-FFF2-40B4-BE49-F238E27FC236}">
                <a16:creationId xmlns:a16="http://schemas.microsoft.com/office/drawing/2014/main" id="{CA018EC9-39B0-104C-8677-A3D430AF7173}"/>
              </a:ext>
            </a:extLst>
          </p:cNvPr>
          <p:cNvSpPr>
            <a:spLocks noGrp="1"/>
          </p:cNvSpPr>
          <p:nvPr>
            <p:ph idx="36"/>
          </p:nvPr>
        </p:nvSpPr>
        <p:spPr/>
        <p:txBody>
          <a:bodyPr/>
          <a:lstStyle/>
          <a:p>
            <a:r>
              <a:rPr lang="en-US" dirty="0"/>
              <a:t>Third line</a:t>
            </a:r>
          </a:p>
        </p:txBody>
      </p:sp>
      <p:sp>
        <p:nvSpPr>
          <p:cNvPr id="5" name="Content Placeholder 4">
            <a:extLst>
              <a:ext uri="{FF2B5EF4-FFF2-40B4-BE49-F238E27FC236}">
                <a16:creationId xmlns:a16="http://schemas.microsoft.com/office/drawing/2014/main" id="{2AF5F019-25CD-764A-9B23-20E68F684371}"/>
              </a:ext>
            </a:extLst>
          </p:cNvPr>
          <p:cNvSpPr>
            <a:spLocks noGrp="1"/>
          </p:cNvSpPr>
          <p:nvPr>
            <p:ph idx="41"/>
          </p:nvPr>
        </p:nvSpPr>
        <p:spPr/>
        <p:txBody>
          <a:bodyPr/>
          <a:lstStyle/>
          <a:p>
            <a:r>
              <a:rPr lang="en-US" dirty="0"/>
              <a:t>First line and beyond</a:t>
            </a:r>
          </a:p>
        </p:txBody>
      </p:sp>
      <p:sp>
        <p:nvSpPr>
          <p:cNvPr id="6" name="Content Placeholder 5">
            <a:extLst>
              <a:ext uri="{FF2B5EF4-FFF2-40B4-BE49-F238E27FC236}">
                <a16:creationId xmlns:a16="http://schemas.microsoft.com/office/drawing/2014/main" id="{83BA031B-EA7C-7C4B-97B4-09B9F3E8423D}"/>
              </a:ext>
            </a:extLst>
          </p:cNvPr>
          <p:cNvSpPr>
            <a:spLocks noGrp="1"/>
          </p:cNvSpPr>
          <p:nvPr>
            <p:ph idx="44"/>
          </p:nvPr>
        </p:nvSpPr>
        <p:spPr/>
        <p:txBody>
          <a:bodyPr/>
          <a:lstStyle/>
          <a:p>
            <a:r>
              <a:rPr lang="en-US" dirty="0"/>
              <a:t>Third line</a:t>
            </a:r>
          </a:p>
        </p:txBody>
      </p:sp>
      <p:sp>
        <p:nvSpPr>
          <p:cNvPr id="7" name="Content Placeholder 6">
            <a:extLst>
              <a:ext uri="{FF2B5EF4-FFF2-40B4-BE49-F238E27FC236}">
                <a16:creationId xmlns:a16="http://schemas.microsoft.com/office/drawing/2014/main" id="{52F332E5-97F4-6E47-9660-31FF1D165D59}"/>
              </a:ext>
            </a:extLst>
          </p:cNvPr>
          <p:cNvSpPr>
            <a:spLocks noGrp="1"/>
          </p:cNvSpPr>
          <p:nvPr>
            <p:ph idx="45"/>
          </p:nvPr>
        </p:nvSpPr>
        <p:spPr/>
        <p:txBody>
          <a:bodyPr/>
          <a:lstStyle/>
          <a:p>
            <a:r>
              <a:rPr lang="en-US" dirty="0"/>
              <a:t>Third line</a:t>
            </a:r>
          </a:p>
        </p:txBody>
      </p:sp>
      <p:sp>
        <p:nvSpPr>
          <p:cNvPr id="8" name="Content Placeholder 7">
            <a:extLst>
              <a:ext uri="{FF2B5EF4-FFF2-40B4-BE49-F238E27FC236}">
                <a16:creationId xmlns:a16="http://schemas.microsoft.com/office/drawing/2014/main" id="{DC7D2FB3-3D4C-1446-A5F0-B632525FE046}"/>
              </a:ext>
            </a:extLst>
          </p:cNvPr>
          <p:cNvSpPr>
            <a:spLocks noGrp="1"/>
          </p:cNvSpPr>
          <p:nvPr>
            <p:ph idx="46"/>
          </p:nvPr>
        </p:nvSpPr>
        <p:spPr/>
        <p:txBody>
          <a:bodyPr/>
          <a:lstStyle/>
          <a:p>
            <a:r>
              <a:rPr lang="en-US" dirty="0"/>
              <a:t>Third line or beyond</a:t>
            </a:r>
          </a:p>
        </p:txBody>
      </p:sp>
    </p:spTree>
    <p:extLst>
      <p:ext uri="{BB962C8B-B14F-4D97-AF65-F5344CB8AC3E}">
        <p14:creationId xmlns:p14="http://schemas.microsoft.com/office/powerpoint/2010/main" val="2886734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306965"/>
            <a:ext cx="10668000" cy="1531938"/>
          </a:xfrm>
        </p:spPr>
        <p:txBody>
          <a:bodyPr/>
          <a:lstStyle/>
          <a:p>
            <a:r>
              <a:rPr lang="en-US" dirty="0"/>
              <a:t>If </a:t>
            </a:r>
            <a:r>
              <a:rPr lang="en-US" baseline="30000" dirty="0"/>
              <a:t>177</a:t>
            </a:r>
            <a:r>
              <a:rPr lang="en-US" dirty="0"/>
              <a:t>Lu-PSMA-617 were available, in what line of therapy would you like to offer it to your patients with PSMA-positive </a:t>
            </a:r>
            <a:r>
              <a:rPr lang="en-US" dirty="0" err="1"/>
              <a:t>mCRPC</a:t>
            </a:r>
            <a:r>
              <a:rPr lang="en-US" dirty="0"/>
              <a:t>?</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285986" y="3977744"/>
            <a:ext cx="3524014"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Third line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285985" y="2727202"/>
            <a:ext cx="3524014"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Second line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3962400" y="26869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3"/>
          <a:srcRect/>
          <a:stretch/>
        </p:blipFill>
        <p:spPr bwMode="auto">
          <a:xfrm>
            <a:off x="3962400"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5334318" y="2651279"/>
            <a:ext cx="411162" cy="41992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4401312" y="26869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3"/>
          <a:srcRect/>
          <a:stretch/>
        </p:blipFill>
        <p:spPr bwMode="auto">
          <a:xfrm>
            <a:off x="4403699"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10679800" y="3739509"/>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17</a:t>
            </a:r>
          </a:p>
        </p:txBody>
      </p:sp>
      <p:pic>
        <p:nvPicPr>
          <p:cNvPr id="52" name="Picture 3">
            <a:extLst>
              <a:ext uri="{FF2B5EF4-FFF2-40B4-BE49-F238E27FC236}">
                <a16:creationId xmlns:a16="http://schemas.microsoft.com/office/drawing/2014/main" id="{64D5A777-E2F6-2A49-9EB1-5DFFA16DE7E4}"/>
              </a:ext>
            </a:extLst>
          </p:cNvPr>
          <p:cNvPicPr>
            <a:picLocks noChangeAspect="1"/>
          </p:cNvPicPr>
          <p:nvPr/>
        </p:nvPicPr>
        <p:blipFill>
          <a:blip r:embed="rId3"/>
          <a:srcRect/>
          <a:stretch/>
        </p:blipFill>
        <p:spPr bwMode="auto">
          <a:xfrm>
            <a:off x="4844998"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3">
            <a:extLst>
              <a:ext uri="{FF2B5EF4-FFF2-40B4-BE49-F238E27FC236}">
                <a16:creationId xmlns:a16="http://schemas.microsoft.com/office/drawing/2014/main" id="{A2C6869A-92FD-2E49-B823-C25AB8A488E8}"/>
              </a:ext>
            </a:extLst>
          </p:cNvPr>
          <p:cNvPicPr>
            <a:picLocks noChangeAspect="1"/>
          </p:cNvPicPr>
          <p:nvPr/>
        </p:nvPicPr>
        <p:blipFill>
          <a:blip r:embed="rId3"/>
          <a:srcRect/>
          <a:stretch/>
        </p:blipFill>
        <p:spPr bwMode="auto">
          <a:xfrm>
            <a:off x="5286297"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3">
            <a:extLst>
              <a:ext uri="{FF2B5EF4-FFF2-40B4-BE49-F238E27FC236}">
                <a16:creationId xmlns:a16="http://schemas.microsoft.com/office/drawing/2014/main" id="{01D246B1-0FE4-F949-AA29-4F629C38B215}"/>
              </a:ext>
            </a:extLst>
          </p:cNvPr>
          <p:cNvPicPr>
            <a:picLocks noChangeAspect="1"/>
          </p:cNvPicPr>
          <p:nvPr/>
        </p:nvPicPr>
        <p:blipFill>
          <a:blip r:embed="rId3"/>
          <a:srcRect/>
          <a:stretch/>
        </p:blipFill>
        <p:spPr bwMode="auto">
          <a:xfrm>
            <a:off x="5727596"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3">
            <a:extLst>
              <a:ext uri="{FF2B5EF4-FFF2-40B4-BE49-F238E27FC236}">
                <a16:creationId xmlns:a16="http://schemas.microsoft.com/office/drawing/2014/main" id="{10B76FC8-273D-874B-A947-CECB6EFBDAB1}"/>
              </a:ext>
            </a:extLst>
          </p:cNvPr>
          <p:cNvPicPr>
            <a:picLocks noChangeAspect="1"/>
          </p:cNvPicPr>
          <p:nvPr/>
        </p:nvPicPr>
        <p:blipFill>
          <a:blip r:embed="rId3"/>
          <a:srcRect/>
          <a:stretch/>
        </p:blipFill>
        <p:spPr bwMode="auto">
          <a:xfrm>
            <a:off x="6168895"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3">
            <a:extLst>
              <a:ext uri="{FF2B5EF4-FFF2-40B4-BE49-F238E27FC236}">
                <a16:creationId xmlns:a16="http://schemas.microsoft.com/office/drawing/2014/main" id="{198B83D3-7679-FD46-A67E-D71E2A189AA9}"/>
              </a:ext>
            </a:extLst>
          </p:cNvPr>
          <p:cNvPicPr>
            <a:picLocks noChangeAspect="1"/>
          </p:cNvPicPr>
          <p:nvPr/>
        </p:nvPicPr>
        <p:blipFill>
          <a:blip r:embed="rId3"/>
          <a:srcRect/>
          <a:stretch/>
        </p:blipFill>
        <p:spPr bwMode="auto">
          <a:xfrm>
            <a:off x="6610194"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3">
            <a:extLst>
              <a:ext uri="{FF2B5EF4-FFF2-40B4-BE49-F238E27FC236}">
                <a16:creationId xmlns:a16="http://schemas.microsoft.com/office/drawing/2014/main" id="{7764834B-0AFE-8147-B43F-90FEE15FB282}"/>
              </a:ext>
            </a:extLst>
          </p:cNvPr>
          <p:cNvPicPr>
            <a:picLocks noChangeAspect="1"/>
          </p:cNvPicPr>
          <p:nvPr/>
        </p:nvPicPr>
        <p:blipFill>
          <a:blip r:embed="rId3"/>
          <a:srcRect/>
          <a:stretch/>
        </p:blipFill>
        <p:spPr bwMode="auto">
          <a:xfrm>
            <a:off x="7051493"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3">
            <a:extLst>
              <a:ext uri="{FF2B5EF4-FFF2-40B4-BE49-F238E27FC236}">
                <a16:creationId xmlns:a16="http://schemas.microsoft.com/office/drawing/2014/main" id="{F1C3EF87-613E-6841-917B-E4B28BEA3C62}"/>
              </a:ext>
            </a:extLst>
          </p:cNvPr>
          <p:cNvPicPr>
            <a:picLocks noChangeAspect="1"/>
          </p:cNvPicPr>
          <p:nvPr/>
        </p:nvPicPr>
        <p:blipFill>
          <a:blip r:embed="rId3"/>
          <a:srcRect/>
          <a:stretch/>
        </p:blipFill>
        <p:spPr bwMode="auto">
          <a:xfrm>
            <a:off x="7492792"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3">
            <a:extLst>
              <a:ext uri="{FF2B5EF4-FFF2-40B4-BE49-F238E27FC236}">
                <a16:creationId xmlns:a16="http://schemas.microsoft.com/office/drawing/2014/main" id="{514D3DBE-9248-E34E-B2C9-B630B01AA874}"/>
              </a:ext>
            </a:extLst>
          </p:cNvPr>
          <p:cNvPicPr>
            <a:picLocks noChangeAspect="1"/>
          </p:cNvPicPr>
          <p:nvPr/>
        </p:nvPicPr>
        <p:blipFill>
          <a:blip r:embed="rId3"/>
          <a:srcRect/>
          <a:stretch/>
        </p:blipFill>
        <p:spPr bwMode="auto">
          <a:xfrm>
            <a:off x="7934091"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 name="Picture 3">
            <a:extLst>
              <a:ext uri="{FF2B5EF4-FFF2-40B4-BE49-F238E27FC236}">
                <a16:creationId xmlns:a16="http://schemas.microsoft.com/office/drawing/2014/main" id="{4DBD00F4-D61F-C644-B89D-2F91878778BD}"/>
              </a:ext>
            </a:extLst>
          </p:cNvPr>
          <p:cNvPicPr>
            <a:picLocks noChangeAspect="1"/>
          </p:cNvPicPr>
          <p:nvPr/>
        </p:nvPicPr>
        <p:blipFill>
          <a:blip r:embed="rId3"/>
          <a:srcRect/>
          <a:stretch/>
        </p:blipFill>
        <p:spPr bwMode="auto">
          <a:xfrm>
            <a:off x="8375390"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 name="Picture 3">
            <a:extLst>
              <a:ext uri="{FF2B5EF4-FFF2-40B4-BE49-F238E27FC236}">
                <a16:creationId xmlns:a16="http://schemas.microsoft.com/office/drawing/2014/main" id="{D1801AD9-6883-4042-BF12-F5F7C683D686}"/>
              </a:ext>
            </a:extLst>
          </p:cNvPr>
          <p:cNvPicPr>
            <a:picLocks noChangeAspect="1"/>
          </p:cNvPicPr>
          <p:nvPr/>
        </p:nvPicPr>
        <p:blipFill>
          <a:blip r:embed="rId3"/>
          <a:srcRect/>
          <a:stretch/>
        </p:blipFill>
        <p:spPr bwMode="auto">
          <a:xfrm>
            <a:off x="8816689"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 name="Picture 3">
            <a:extLst>
              <a:ext uri="{FF2B5EF4-FFF2-40B4-BE49-F238E27FC236}">
                <a16:creationId xmlns:a16="http://schemas.microsoft.com/office/drawing/2014/main" id="{723AE894-710C-744F-ABFC-F110C611FF8C}"/>
              </a:ext>
            </a:extLst>
          </p:cNvPr>
          <p:cNvPicPr>
            <a:picLocks noChangeAspect="1"/>
          </p:cNvPicPr>
          <p:nvPr/>
        </p:nvPicPr>
        <p:blipFill>
          <a:blip r:embed="rId3"/>
          <a:srcRect/>
          <a:stretch/>
        </p:blipFill>
        <p:spPr bwMode="auto">
          <a:xfrm>
            <a:off x="9257988"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 name="Picture 3">
            <a:extLst>
              <a:ext uri="{FF2B5EF4-FFF2-40B4-BE49-F238E27FC236}">
                <a16:creationId xmlns:a16="http://schemas.microsoft.com/office/drawing/2014/main" id="{1EB92BC7-71F2-A944-AF6E-BF4A6526A50F}"/>
              </a:ext>
            </a:extLst>
          </p:cNvPr>
          <p:cNvPicPr>
            <a:picLocks noChangeAspect="1"/>
          </p:cNvPicPr>
          <p:nvPr/>
        </p:nvPicPr>
        <p:blipFill>
          <a:blip r:embed="rId3"/>
          <a:srcRect/>
          <a:stretch/>
        </p:blipFill>
        <p:spPr bwMode="auto">
          <a:xfrm>
            <a:off x="9699291"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83878BC7-AA92-3944-B243-416621D9A984}"/>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27" name="Picture 3">
            <a:extLst>
              <a:ext uri="{FF2B5EF4-FFF2-40B4-BE49-F238E27FC236}">
                <a16:creationId xmlns:a16="http://schemas.microsoft.com/office/drawing/2014/main" id="{D5E1E6B2-8E11-CB40-BE76-1784B5343355}"/>
              </a:ext>
            </a:extLst>
          </p:cNvPr>
          <p:cNvPicPr>
            <a:picLocks noChangeAspect="1"/>
          </p:cNvPicPr>
          <p:nvPr/>
        </p:nvPicPr>
        <p:blipFill>
          <a:blip r:embed="rId3"/>
          <a:srcRect/>
          <a:stretch/>
        </p:blipFill>
        <p:spPr bwMode="auto">
          <a:xfrm>
            <a:off x="3962400" y="417058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
            <a:extLst>
              <a:ext uri="{FF2B5EF4-FFF2-40B4-BE49-F238E27FC236}">
                <a16:creationId xmlns:a16="http://schemas.microsoft.com/office/drawing/2014/main" id="{A587C265-2E62-FD46-B253-5E79EE141278}"/>
              </a:ext>
            </a:extLst>
          </p:cNvPr>
          <p:cNvPicPr>
            <a:picLocks noChangeAspect="1"/>
          </p:cNvPicPr>
          <p:nvPr/>
        </p:nvPicPr>
        <p:blipFill>
          <a:blip r:embed="rId3"/>
          <a:srcRect/>
          <a:stretch/>
        </p:blipFill>
        <p:spPr bwMode="auto">
          <a:xfrm>
            <a:off x="4403699" y="4170583"/>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
            <a:extLst>
              <a:ext uri="{FF2B5EF4-FFF2-40B4-BE49-F238E27FC236}">
                <a16:creationId xmlns:a16="http://schemas.microsoft.com/office/drawing/2014/main" id="{F10AFB18-E2EF-C94C-8423-76321BB49AF6}"/>
              </a:ext>
            </a:extLst>
          </p:cNvPr>
          <p:cNvPicPr>
            <a:picLocks noChangeAspect="1"/>
          </p:cNvPicPr>
          <p:nvPr/>
        </p:nvPicPr>
        <p:blipFill>
          <a:blip r:embed="rId2"/>
          <a:srcRect/>
          <a:stretch/>
        </p:blipFill>
        <p:spPr bwMode="auto">
          <a:xfrm>
            <a:off x="4840224" y="2686944"/>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
            <a:extLst>
              <a:ext uri="{FF2B5EF4-FFF2-40B4-BE49-F238E27FC236}">
                <a16:creationId xmlns:a16="http://schemas.microsoft.com/office/drawing/2014/main" id="{AF525B9C-E8D0-494D-89C1-209B29F36D71}"/>
              </a:ext>
            </a:extLst>
          </p:cNvPr>
          <p:cNvPicPr>
            <a:picLocks noChangeAspect="1"/>
          </p:cNvPicPr>
          <p:nvPr/>
        </p:nvPicPr>
        <p:blipFill>
          <a:blip r:embed="rId3"/>
          <a:srcRect/>
          <a:stretch/>
        </p:blipFill>
        <p:spPr bwMode="auto">
          <a:xfrm>
            <a:off x="10140594" y="373950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643783"/>
      </p:ext>
    </p:extLst>
  </p:cSld>
  <p:clrMapOvr>
    <a:masterClrMapping/>
  </p:clrMapOvr>
  <p:transition spd="slow"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0"/>
            <a:ext cx="10591800" cy="2438400"/>
          </a:xfrm>
        </p:spPr>
        <p:txBody>
          <a:bodyPr/>
          <a:lstStyle/>
          <a:p>
            <a:r>
              <a:rPr lang="en-US" dirty="0"/>
              <a:t>If </a:t>
            </a:r>
            <a:r>
              <a:rPr lang="en-US" baseline="30000" dirty="0"/>
              <a:t>177</a:t>
            </a:r>
            <a:r>
              <a:rPr lang="en-US" dirty="0"/>
              <a:t>Lu-PSMA-617 were available, which of the following would you generally recommend first for a patient with PSMA-positive </a:t>
            </a:r>
            <a:r>
              <a:rPr lang="en-US" dirty="0" err="1"/>
              <a:t>mCRPC</a:t>
            </a:r>
            <a:r>
              <a:rPr lang="en-US" dirty="0"/>
              <a:t>?</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1086069" y="4217574"/>
            <a:ext cx="2878485"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Cabazitaxel</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400271" y="3178050"/>
            <a:ext cx="356428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30000" noProof="0" dirty="0">
                <a:ln>
                  <a:noFill/>
                </a:ln>
                <a:solidFill>
                  <a:srgbClr val="002060"/>
                </a:solidFill>
                <a:effectLst/>
                <a:uLnTx/>
                <a:uFillTx/>
                <a:latin typeface="Arial" charset="0"/>
                <a:ea typeface="ＭＳ Ｐゴシック" charset="0"/>
              </a:rPr>
              <a:t>177</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Lu-PSMA-617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4133809" y="29289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3"/>
          <a:srcRect/>
          <a:stretch/>
        </p:blipFill>
        <p:spPr bwMode="auto">
          <a:xfrm>
            <a:off x="4133809" y="417634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866438" y="2924944"/>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17</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4572721" y="29289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3">
            <a:extLst>
              <a:ext uri="{FF2B5EF4-FFF2-40B4-BE49-F238E27FC236}">
                <a16:creationId xmlns:a16="http://schemas.microsoft.com/office/drawing/2014/main" id="{3B21A41D-C38B-FE44-84CC-82BD828A21C9}"/>
              </a:ext>
            </a:extLst>
          </p:cNvPr>
          <p:cNvPicPr>
            <a:picLocks noChangeAspect="1"/>
          </p:cNvPicPr>
          <p:nvPr/>
        </p:nvPicPr>
        <p:blipFill>
          <a:blip r:embed="rId3"/>
          <a:srcRect/>
          <a:stretch/>
        </p:blipFill>
        <p:spPr bwMode="auto">
          <a:xfrm>
            <a:off x="4572721" y="417634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2"/>
          <a:srcRect/>
          <a:stretch/>
        </p:blipFill>
        <p:spPr bwMode="auto">
          <a:xfrm>
            <a:off x="5011633" y="29289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 name="Picture 1">
            <a:extLst>
              <a:ext uri="{FF2B5EF4-FFF2-40B4-BE49-F238E27FC236}">
                <a16:creationId xmlns:a16="http://schemas.microsoft.com/office/drawing/2014/main" id="{4AF50925-FED1-B34E-8D19-45480E15D146}"/>
              </a:ext>
            </a:extLst>
          </p:cNvPr>
          <p:cNvPicPr>
            <a:picLocks noChangeAspect="1"/>
          </p:cNvPicPr>
          <p:nvPr/>
        </p:nvPicPr>
        <p:blipFill>
          <a:blip r:embed="rId2"/>
          <a:srcRect/>
          <a:stretch/>
        </p:blipFill>
        <p:spPr bwMode="auto">
          <a:xfrm>
            <a:off x="5450545" y="29289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 name="Picture 1">
            <a:extLst>
              <a:ext uri="{FF2B5EF4-FFF2-40B4-BE49-F238E27FC236}">
                <a16:creationId xmlns:a16="http://schemas.microsoft.com/office/drawing/2014/main" id="{BFF3D8E7-957A-6647-947D-E5E820059996}"/>
              </a:ext>
            </a:extLst>
          </p:cNvPr>
          <p:cNvPicPr>
            <a:picLocks noChangeAspect="1"/>
          </p:cNvPicPr>
          <p:nvPr/>
        </p:nvPicPr>
        <p:blipFill>
          <a:blip r:embed="rId2"/>
          <a:srcRect/>
          <a:stretch/>
        </p:blipFill>
        <p:spPr bwMode="auto">
          <a:xfrm>
            <a:off x="5889457" y="29289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 name="Picture 1">
            <a:extLst>
              <a:ext uri="{FF2B5EF4-FFF2-40B4-BE49-F238E27FC236}">
                <a16:creationId xmlns:a16="http://schemas.microsoft.com/office/drawing/2014/main" id="{2E78D055-A0DF-874E-8519-BBD84E2C2A28}"/>
              </a:ext>
            </a:extLst>
          </p:cNvPr>
          <p:cNvPicPr>
            <a:picLocks noChangeAspect="1"/>
          </p:cNvPicPr>
          <p:nvPr/>
        </p:nvPicPr>
        <p:blipFill>
          <a:blip r:embed="rId2"/>
          <a:srcRect/>
          <a:stretch/>
        </p:blipFill>
        <p:spPr bwMode="auto">
          <a:xfrm>
            <a:off x="6328369" y="29289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 name="Picture 1">
            <a:extLst>
              <a:ext uri="{FF2B5EF4-FFF2-40B4-BE49-F238E27FC236}">
                <a16:creationId xmlns:a16="http://schemas.microsoft.com/office/drawing/2014/main" id="{E27D122F-0FCB-7641-9F69-99B1EE2A3BE7}"/>
              </a:ext>
            </a:extLst>
          </p:cNvPr>
          <p:cNvPicPr>
            <a:picLocks noChangeAspect="1"/>
          </p:cNvPicPr>
          <p:nvPr/>
        </p:nvPicPr>
        <p:blipFill>
          <a:blip r:embed="rId2"/>
          <a:srcRect/>
          <a:stretch/>
        </p:blipFill>
        <p:spPr bwMode="auto">
          <a:xfrm>
            <a:off x="6767281" y="29289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 name="Picture 1">
            <a:extLst>
              <a:ext uri="{FF2B5EF4-FFF2-40B4-BE49-F238E27FC236}">
                <a16:creationId xmlns:a16="http://schemas.microsoft.com/office/drawing/2014/main" id="{733F6D44-6133-6845-960D-61C0234331AB}"/>
              </a:ext>
            </a:extLst>
          </p:cNvPr>
          <p:cNvPicPr>
            <a:picLocks noChangeAspect="1"/>
          </p:cNvPicPr>
          <p:nvPr/>
        </p:nvPicPr>
        <p:blipFill>
          <a:blip r:embed="rId2"/>
          <a:srcRect/>
          <a:stretch/>
        </p:blipFill>
        <p:spPr bwMode="auto">
          <a:xfrm>
            <a:off x="7206193" y="29289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5576156" y="4197619"/>
            <a:ext cx="301088" cy="40930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pic>
        <p:nvPicPr>
          <p:cNvPr id="49" name="Picture 1">
            <a:extLst>
              <a:ext uri="{FF2B5EF4-FFF2-40B4-BE49-F238E27FC236}">
                <a16:creationId xmlns:a16="http://schemas.microsoft.com/office/drawing/2014/main" id="{ED6F442A-64C2-CE4E-9064-7749C6DB60D9}"/>
              </a:ext>
            </a:extLst>
          </p:cNvPr>
          <p:cNvPicPr>
            <a:picLocks noChangeAspect="1"/>
          </p:cNvPicPr>
          <p:nvPr/>
        </p:nvPicPr>
        <p:blipFill>
          <a:blip r:embed="rId2"/>
          <a:srcRect/>
          <a:stretch/>
        </p:blipFill>
        <p:spPr bwMode="auto">
          <a:xfrm>
            <a:off x="7634576" y="29289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 name="Picture 1">
            <a:extLst>
              <a:ext uri="{FF2B5EF4-FFF2-40B4-BE49-F238E27FC236}">
                <a16:creationId xmlns:a16="http://schemas.microsoft.com/office/drawing/2014/main" id="{C9C7BDC3-A4D6-BD48-8BED-2F04C86172D9}"/>
              </a:ext>
            </a:extLst>
          </p:cNvPr>
          <p:cNvPicPr>
            <a:picLocks noChangeAspect="1"/>
          </p:cNvPicPr>
          <p:nvPr/>
        </p:nvPicPr>
        <p:blipFill>
          <a:blip r:embed="rId2"/>
          <a:srcRect/>
          <a:stretch/>
        </p:blipFill>
        <p:spPr bwMode="auto">
          <a:xfrm>
            <a:off x="8073488" y="29289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 name="Picture 3">
            <a:extLst>
              <a:ext uri="{FF2B5EF4-FFF2-40B4-BE49-F238E27FC236}">
                <a16:creationId xmlns:a16="http://schemas.microsoft.com/office/drawing/2014/main" id="{64D5A777-E2F6-2A49-9EB1-5DFFA16DE7E4}"/>
              </a:ext>
            </a:extLst>
          </p:cNvPr>
          <p:cNvPicPr>
            <a:picLocks noChangeAspect="1"/>
          </p:cNvPicPr>
          <p:nvPr/>
        </p:nvPicPr>
        <p:blipFill>
          <a:blip r:embed="rId3"/>
          <a:srcRect/>
          <a:stretch/>
        </p:blipFill>
        <p:spPr bwMode="auto">
          <a:xfrm>
            <a:off x="5016066" y="4176347"/>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7B92977A-9AF3-DA4B-B884-A9953AC6E4D0}"/>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27" name="Picture 1">
            <a:extLst>
              <a:ext uri="{FF2B5EF4-FFF2-40B4-BE49-F238E27FC236}">
                <a16:creationId xmlns:a16="http://schemas.microsoft.com/office/drawing/2014/main" id="{2376DDE1-206D-E74F-85D2-B80AF7D49BF2}"/>
              </a:ext>
            </a:extLst>
          </p:cNvPr>
          <p:cNvPicPr>
            <a:picLocks noChangeAspect="1"/>
          </p:cNvPicPr>
          <p:nvPr/>
        </p:nvPicPr>
        <p:blipFill>
          <a:blip r:embed="rId2"/>
          <a:srcRect/>
          <a:stretch/>
        </p:blipFill>
        <p:spPr bwMode="auto">
          <a:xfrm>
            <a:off x="8530688" y="29289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
            <a:extLst>
              <a:ext uri="{FF2B5EF4-FFF2-40B4-BE49-F238E27FC236}">
                <a16:creationId xmlns:a16="http://schemas.microsoft.com/office/drawing/2014/main" id="{AF935CB4-0665-EC42-80D0-CD9C59F82C59}"/>
              </a:ext>
            </a:extLst>
          </p:cNvPr>
          <p:cNvPicPr>
            <a:picLocks noChangeAspect="1"/>
          </p:cNvPicPr>
          <p:nvPr/>
        </p:nvPicPr>
        <p:blipFill>
          <a:blip r:embed="rId2"/>
          <a:srcRect/>
          <a:stretch/>
        </p:blipFill>
        <p:spPr bwMode="auto">
          <a:xfrm>
            <a:off x="8980393" y="29289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
            <a:extLst>
              <a:ext uri="{FF2B5EF4-FFF2-40B4-BE49-F238E27FC236}">
                <a16:creationId xmlns:a16="http://schemas.microsoft.com/office/drawing/2014/main" id="{41565F91-D318-DE46-A42A-1CCAAA80F8AF}"/>
              </a:ext>
            </a:extLst>
          </p:cNvPr>
          <p:cNvPicPr>
            <a:picLocks noChangeAspect="1"/>
          </p:cNvPicPr>
          <p:nvPr/>
        </p:nvPicPr>
        <p:blipFill>
          <a:blip r:embed="rId2"/>
          <a:srcRect/>
          <a:stretch/>
        </p:blipFill>
        <p:spPr bwMode="auto">
          <a:xfrm>
            <a:off x="9429866" y="29289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90305027-F93C-AE43-833A-6D5E6FF272B1}"/>
              </a:ext>
            </a:extLst>
          </p:cNvPr>
          <p:cNvPicPr>
            <a:picLocks noChangeAspect="1"/>
          </p:cNvPicPr>
          <p:nvPr/>
        </p:nvPicPr>
        <p:blipFill>
          <a:blip r:embed="rId2"/>
          <a:srcRect/>
          <a:stretch/>
        </p:blipFill>
        <p:spPr bwMode="auto">
          <a:xfrm>
            <a:off x="9887066" y="29289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BA527EF3-1A5C-1A4B-ADC5-82319BEACF2C}"/>
              </a:ext>
            </a:extLst>
          </p:cNvPr>
          <p:cNvPicPr>
            <a:picLocks noChangeAspect="1"/>
          </p:cNvPicPr>
          <p:nvPr/>
        </p:nvPicPr>
        <p:blipFill>
          <a:blip r:embed="rId2"/>
          <a:srcRect/>
          <a:stretch/>
        </p:blipFill>
        <p:spPr bwMode="auto">
          <a:xfrm>
            <a:off x="10336771" y="2928992"/>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
            <a:extLst>
              <a:ext uri="{FF2B5EF4-FFF2-40B4-BE49-F238E27FC236}">
                <a16:creationId xmlns:a16="http://schemas.microsoft.com/office/drawing/2014/main" id="{5C24012C-FB02-2544-B54D-86072D5DFA9C}"/>
              </a:ext>
            </a:extLst>
          </p:cNvPr>
          <p:cNvPicPr>
            <a:picLocks noChangeAspect="1"/>
          </p:cNvPicPr>
          <p:nvPr/>
        </p:nvPicPr>
        <p:blipFill>
          <a:blip r:embed="rId2"/>
          <a:srcRect/>
          <a:stretch/>
        </p:blipFill>
        <p:spPr bwMode="auto">
          <a:xfrm>
            <a:off x="4133809" y="336147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28253281-1DBB-8D4F-B125-D4FCF53EA01B}"/>
              </a:ext>
            </a:extLst>
          </p:cNvPr>
          <p:cNvPicPr>
            <a:picLocks noChangeAspect="1"/>
          </p:cNvPicPr>
          <p:nvPr/>
        </p:nvPicPr>
        <p:blipFill>
          <a:blip r:embed="rId2"/>
          <a:srcRect/>
          <a:stretch/>
        </p:blipFill>
        <p:spPr bwMode="auto">
          <a:xfrm>
            <a:off x="4572721" y="3361479"/>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4326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idx="4294967295"/>
          </p:nvPr>
        </p:nvSpPr>
        <p:spPr>
          <a:xfrm>
            <a:off x="685800" y="0"/>
            <a:ext cx="10591800" cy="2438400"/>
          </a:xfrm>
        </p:spPr>
        <p:txBody>
          <a:bodyPr/>
          <a:lstStyle/>
          <a:p>
            <a:r>
              <a:rPr lang="en-US" dirty="0"/>
              <a:t>If </a:t>
            </a:r>
            <a:r>
              <a:rPr lang="en-US" baseline="30000" dirty="0"/>
              <a:t>177</a:t>
            </a:r>
            <a:r>
              <a:rPr lang="en-US" dirty="0"/>
              <a:t>Lu-PSMA-617 were available, which of the following would you generally prefer for a patient with PSMA-positive </a:t>
            </a:r>
            <a:r>
              <a:rPr lang="en-US" dirty="0" err="1"/>
              <a:t>mCRPC</a:t>
            </a:r>
            <a:r>
              <a:rPr lang="en-US" dirty="0"/>
              <a:t> and bone-only metastases?</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914398" y="4305295"/>
            <a:ext cx="2878485" cy="36939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Radium-223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228600" y="3167156"/>
            <a:ext cx="356428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30000" noProof="0" dirty="0">
                <a:ln>
                  <a:noFill/>
                </a:ln>
                <a:solidFill>
                  <a:srgbClr val="002060"/>
                </a:solidFill>
                <a:effectLst/>
                <a:uLnTx/>
                <a:uFillTx/>
                <a:latin typeface="Arial" charset="0"/>
                <a:ea typeface="ＭＳ Ｐゴシック" charset="0"/>
              </a:rPr>
              <a:t>177</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Lu-PSMA-617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4" name="Picture 1">
            <a:extLst>
              <a:ext uri="{FF2B5EF4-FFF2-40B4-BE49-F238E27FC236}">
                <a16:creationId xmlns:a16="http://schemas.microsoft.com/office/drawing/2014/main" id="{FA85B736-22B1-A047-B6A5-519143CF9D2A}"/>
              </a:ext>
            </a:extLst>
          </p:cNvPr>
          <p:cNvPicPr>
            <a:picLocks noChangeAspect="1"/>
          </p:cNvPicPr>
          <p:nvPr/>
        </p:nvPicPr>
        <p:blipFill>
          <a:blip r:embed="rId2"/>
          <a:srcRect/>
          <a:stretch/>
        </p:blipFill>
        <p:spPr bwMode="auto">
          <a:xfrm>
            <a:off x="3962138" y="28996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3">
            <a:extLst>
              <a:ext uri="{FF2B5EF4-FFF2-40B4-BE49-F238E27FC236}">
                <a16:creationId xmlns:a16="http://schemas.microsoft.com/office/drawing/2014/main" id="{8052E365-E8A8-E240-A007-94A1A6A9EA30}"/>
              </a:ext>
            </a:extLst>
          </p:cNvPr>
          <p:cNvPicPr>
            <a:picLocks noChangeAspect="1"/>
          </p:cNvPicPr>
          <p:nvPr/>
        </p:nvPicPr>
        <p:blipFill>
          <a:blip r:embed="rId3"/>
          <a:srcRect/>
          <a:stretch/>
        </p:blipFill>
        <p:spPr bwMode="auto">
          <a:xfrm>
            <a:off x="3962138" y="426406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 name="Text Box 9">
            <a:extLst>
              <a:ext uri="{FF2B5EF4-FFF2-40B4-BE49-F238E27FC236}">
                <a16:creationId xmlns:a16="http://schemas.microsoft.com/office/drawing/2014/main" id="{D4AEFC4D-FA63-EE4B-8812-F2860EB481C4}"/>
              </a:ext>
            </a:extLst>
          </p:cNvPr>
          <p:cNvSpPr txBox="1">
            <a:spLocks noChangeArrowheads="1"/>
          </p:cNvSpPr>
          <p:nvPr/>
        </p:nvSpPr>
        <p:spPr bwMode="auto">
          <a:xfrm>
            <a:off x="10632068" y="2895600"/>
            <a:ext cx="411162" cy="41116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19</a:t>
            </a:r>
          </a:p>
        </p:txBody>
      </p:sp>
      <p:pic>
        <p:nvPicPr>
          <p:cNvPr id="96" name="Picture 1">
            <a:extLst>
              <a:ext uri="{FF2B5EF4-FFF2-40B4-BE49-F238E27FC236}">
                <a16:creationId xmlns:a16="http://schemas.microsoft.com/office/drawing/2014/main" id="{D05C7BE9-AF69-DF45-A707-82522DE555E7}"/>
              </a:ext>
            </a:extLst>
          </p:cNvPr>
          <p:cNvPicPr>
            <a:picLocks noChangeAspect="1"/>
          </p:cNvPicPr>
          <p:nvPr/>
        </p:nvPicPr>
        <p:blipFill>
          <a:blip r:embed="rId2"/>
          <a:srcRect/>
          <a:stretch/>
        </p:blipFill>
        <p:spPr bwMode="auto">
          <a:xfrm>
            <a:off x="4401050" y="28996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
            <a:extLst>
              <a:ext uri="{FF2B5EF4-FFF2-40B4-BE49-F238E27FC236}">
                <a16:creationId xmlns:a16="http://schemas.microsoft.com/office/drawing/2014/main" id="{BD51CFC5-79C0-6A49-93BD-3EEFDE33AF13}"/>
              </a:ext>
            </a:extLst>
          </p:cNvPr>
          <p:cNvPicPr>
            <a:picLocks noChangeAspect="1"/>
          </p:cNvPicPr>
          <p:nvPr/>
        </p:nvPicPr>
        <p:blipFill>
          <a:blip r:embed="rId2"/>
          <a:srcRect/>
          <a:stretch/>
        </p:blipFill>
        <p:spPr bwMode="auto">
          <a:xfrm>
            <a:off x="4839962" y="28996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 name="Picture 1">
            <a:extLst>
              <a:ext uri="{FF2B5EF4-FFF2-40B4-BE49-F238E27FC236}">
                <a16:creationId xmlns:a16="http://schemas.microsoft.com/office/drawing/2014/main" id="{4AF50925-FED1-B34E-8D19-45480E15D146}"/>
              </a:ext>
            </a:extLst>
          </p:cNvPr>
          <p:cNvPicPr>
            <a:picLocks noChangeAspect="1"/>
          </p:cNvPicPr>
          <p:nvPr/>
        </p:nvPicPr>
        <p:blipFill>
          <a:blip r:embed="rId2"/>
          <a:srcRect/>
          <a:stretch/>
        </p:blipFill>
        <p:spPr bwMode="auto">
          <a:xfrm>
            <a:off x="5278874" y="28996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 name="Picture 1">
            <a:extLst>
              <a:ext uri="{FF2B5EF4-FFF2-40B4-BE49-F238E27FC236}">
                <a16:creationId xmlns:a16="http://schemas.microsoft.com/office/drawing/2014/main" id="{BFF3D8E7-957A-6647-947D-E5E820059996}"/>
              </a:ext>
            </a:extLst>
          </p:cNvPr>
          <p:cNvPicPr>
            <a:picLocks noChangeAspect="1"/>
          </p:cNvPicPr>
          <p:nvPr/>
        </p:nvPicPr>
        <p:blipFill>
          <a:blip r:embed="rId2"/>
          <a:srcRect/>
          <a:stretch/>
        </p:blipFill>
        <p:spPr bwMode="auto">
          <a:xfrm>
            <a:off x="5717786" y="28996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 name="Picture 1">
            <a:extLst>
              <a:ext uri="{FF2B5EF4-FFF2-40B4-BE49-F238E27FC236}">
                <a16:creationId xmlns:a16="http://schemas.microsoft.com/office/drawing/2014/main" id="{2E78D055-A0DF-874E-8519-BBD84E2C2A28}"/>
              </a:ext>
            </a:extLst>
          </p:cNvPr>
          <p:cNvPicPr>
            <a:picLocks noChangeAspect="1"/>
          </p:cNvPicPr>
          <p:nvPr/>
        </p:nvPicPr>
        <p:blipFill>
          <a:blip r:embed="rId2"/>
          <a:srcRect/>
          <a:stretch/>
        </p:blipFill>
        <p:spPr bwMode="auto">
          <a:xfrm>
            <a:off x="6156698" y="28996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 name="Picture 1">
            <a:extLst>
              <a:ext uri="{FF2B5EF4-FFF2-40B4-BE49-F238E27FC236}">
                <a16:creationId xmlns:a16="http://schemas.microsoft.com/office/drawing/2014/main" id="{E27D122F-0FCB-7641-9F69-99B1EE2A3BE7}"/>
              </a:ext>
            </a:extLst>
          </p:cNvPr>
          <p:cNvPicPr>
            <a:picLocks noChangeAspect="1"/>
          </p:cNvPicPr>
          <p:nvPr/>
        </p:nvPicPr>
        <p:blipFill>
          <a:blip r:embed="rId2"/>
          <a:srcRect/>
          <a:stretch/>
        </p:blipFill>
        <p:spPr bwMode="auto">
          <a:xfrm>
            <a:off x="6595610" y="28996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 name="Picture 1">
            <a:extLst>
              <a:ext uri="{FF2B5EF4-FFF2-40B4-BE49-F238E27FC236}">
                <a16:creationId xmlns:a16="http://schemas.microsoft.com/office/drawing/2014/main" id="{733F6D44-6133-6845-960D-61C0234331AB}"/>
              </a:ext>
            </a:extLst>
          </p:cNvPr>
          <p:cNvPicPr>
            <a:picLocks noChangeAspect="1"/>
          </p:cNvPicPr>
          <p:nvPr/>
        </p:nvPicPr>
        <p:blipFill>
          <a:blip r:embed="rId2"/>
          <a:srcRect/>
          <a:stretch/>
        </p:blipFill>
        <p:spPr bwMode="auto">
          <a:xfrm>
            <a:off x="7034522" y="28996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 name="Text Box 9">
            <a:extLst>
              <a:ext uri="{FF2B5EF4-FFF2-40B4-BE49-F238E27FC236}">
                <a16:creationId xmlns:a16="http://schemas.microsoft.com/office/drawing/2014/main" id="{20141D04-A685-C247-9A6A-D47CB62F108E}"/>
              </a:ext>
            </a:extLst>
          </p:cNvPr>
          <p:cNvSpPr txBox="1">
            <a:spLocks noChangeArrowheads="1"/>
          </p:cNvSpPr>
          <p:nvPr/>
        </p:nvSpPr>
        <p:spPr bwMode="auto">
          <a:xfrm>
            <a:off x="4456087" y="4285340"/>
            <a:ext cx="301088" cy="40930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49" name="Picture 1">
            <a:extLst>
              <a:ext uri="{FF2B5EF4-FFF2-40B4-BE49-F238E27FC236}">
                <a16:creationId xmlns:a16="http://schemas.microsoft.com/office/drawing/2014/main" id="{ED6F442A-64C2-CE4E-9064-7749C6DB60D9}"/>
              </a:ext>
            </a:extLst>
          </p:cNvPr>
          <p:cNvPicPr>
            <a:picLocks noChangeAspect="1"/>
          </p:cNvPicPr>
          <p:nvPr/>
        </p:nvPicPr>
        <p:blipFill>
          <a:blip r:embed="rId2"/>
          <a:srcRect/>
          <a:stretch/>
        </p:blipFill>
        <p:spPr bwMode="auto">
          <a:xfrm>
            <a:off x="7462905" y="28996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 name="Picture 1">
            <a:extLst>
              <a:ext uri="{FF2B5EF4-FFF2-40B4-BE49-F238E27FC236}">
                <a16:creationId xmlns:a16="http://schemas.microsoft.com/office/drawing/2014/main" id="{C9C7BDC3-A4D6-BD48-8BED-2F04C86172D9}"/>
              </a:ext>
            </a:extLst>
          </p:cNvPr>
          <p:cNvPicPr>
            <a:picLocks noChangeAspect="1"/>
          </p:cNvPicPr>
          <p:nvPr/>
        </p:nvPicPr>
        <p:blipFill>
          <a:blip r:embed="rId2"/>
          <a:srcRect/>
          <a:stretch/>
        </p:blipFill>
        <p:spPr bwMode="auto">
          <a:xfrm>
            <a:off x="7901817" y="28996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7B92977A-9AF3-DA4B-B884-A9953AC6E4D0}"/>
              </a:ext>
            </a:extLst>
          </p:cNvPr>
          <p:cNvSpPr/>
          <p:nvPr/>
        </p:nvSpPr>
        <p:spPr>
          <a:xfrm>
            <a:off x="230079" y="6462442"/>
            <a:ext cx="6096000" cy="338554"/>
          </a:xfrm>
          <a:prstGeom prst="rect">
            <a:avLst/>
          </a:prstGeom>
        </p:spPr>
        <p:txBody>
          <a:bodyPr>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genitourinary cancer clinical investigators</a:t>
            </a:r>
          </a:p>
        </p:txBody>
      </p:sp>
      <p:pic>
        <p:nvPicPr>
          <p:cNvPr id="27" name="Picture 1">
            <a:extLst>
              <a:ext uri="{FF2B5EF4-FFF2-40B4-BE49-F238E27FC236}">
                <a16:creationId xmlns:a16="http://schemas.microsoft.com/office/drawing/2014/main" id="{2376DDE1-206D-E74F-85D2-B80AF7D49BF2}"/>
              </a:ext>
            </a:extLst>
          </p:cNvPr>
          <p:cNvPicPr>
            <a:picLocks noChangeAspect="1"/>
          </p:cNvPicPr>
          <p:nvPr/>
        </p:nvPicPr>
        <p:blipFill>
          <a:blip r:embed="rId2"/>
          <a:srcRect/>
          <a:stretch/>
        </p:blipFill>
        <p:spPr bwMode="auto">
          <a:xfrm>
            <a:off x="8359017" y="28996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
            <a:extLst>
              <a:ext uri="{FF2B5EF4-FFF2-40B4-BE49-F238E27FC236}">
                <a16:creationId xmlns:a16="http://schemas.microsoft.com/office/drawing/2014/main" id="{AF935CB4-0665-EC42-80D0-CD9C59F82C59}"/>
              </a:ext>
            </a:extLst>
          </p:cNvPr>
          <p:cNvPicPr>
            <a:picLocks noChangeAspect="1"/>
          </p:cNvPicPr>
          <p:nvPr/>
        </p:nvPicPr>
        <p:blipFill>
          <a:blip r:embed="rId2"/>
          <a:srcRect/>
          <a:stretch/>
        </p:blipFill>
        <p:spPr bwMode="auto">
          <a:xfrm>
            <a:off x="8808722" y="28996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
            <a:extLst>
              <a:ext uri="{FF2B5EF4-FFF2-40B4-BE49-F238E27FC236}">
                <a16:creationId xmlns:a16="http://schemas.microsoft.com/office/drawing/2014/main" id="{41565F91-D318-DE46-A42A-1CCAAA80F8AF}"/>
              </a:ext>
            </a:extLst>
          </p:cNvPr>
          <p:cNvPicPr>
            <a:picLocks noChangeAspect="1"/>
          </p:cNvPicPr>
          <p:nvPr/>
        </p:nvPicPr>
        <p:blipFill>
          <a:blip r:embed="rId2"/>
          <a:srcRect/>
          <a:stretch/>
        </p:blipFill>
        <p:spPr bwMode="auto">
          <a:xfrm>
            <a:off x="9258195" y="28996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
            <a:extLst>
              <a:ext uri="{FF2B5EF4-FFF2-40B4-BE49-F238E27FC236}">
                <a16:creationId xmlns:a16="http://schemas.microsoft.com/office/drawing/2014/main" id="{90305027-F93C-AE43-833A-6D5E6FF272B1}"/>
              </a:ext>
            </a:extLst>
          </p:cNvPr>
          <p:cNvPicPr>
            <a:picLocks noChangeAspect="1"/>
          </p:cNvPicPr>
          <p:nvPr/>
        </p:nvPicPr>
        <p:blipFill>
          <a:blip r:embed="rId2"/>
          <a:srcRect/>
          <a:stretch/>
        </p:blipFill>
        <p:spPr bwMode="auto">
          <a:xfrm>
            <a:off x="9715395" y="28996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BA527EF3-1A5C-1A4B-ADC5-82319BEACF2C}"/>
              </a:ext>
            </a:extLst>
          </p:cNvPr>
          <p:cNvPicPr>
            <a:picLocks noChangeAspect="1"/>
          </p:cNvPicPr>
          <p:nvPr/>
        </p:nvPicPr>
        <p:blipFill>
          <a:blip r:embed="rId2"/>
          <a:srcRect/>
          <a:stretch/>
        </p:blipFill>
        <p:spPr bwMode="auto">
          <a:xfrm>
            <a:off x="10165100" y="2899648"/>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
            <a:extLst>
              <a:ext uri="{FF2B5EF4-FFF2-40B4-BE49-F238E27FC236}">
                <a16:creationId xmlns:a16="http://schemas.microsoft.com/office/drawing/2014/main" id="{C96EC1EC-3E0C-8748-9DB0-4A30A4989236}"/>
              </a:ext>
            </a:extLst>
          </p:cNvPr>
          <p:cNvPicPr>
            <a:picLocks noChangeAspect="1"/>
          </p:cNvPicPr>
          <p:nvPr/>
        </p:nvPicPr>
        <p:blipFill>
          <a:blip r:embed="rId2"/>
          <a:srcRect/>
          <a:stretch/>
        </p:blipFill>
        <p:spPr bwMode="auto">
          <a:xfrm>
            <a:off x="3962138" y="335058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id="{804E1B15-9BA2-7C40-881B-5AD8CE6ABBA8}"/>
              </a:ext>
            </a:extLst>
          </p:cNvPr>
          <p:cNvPicPr>
            <a:picLocks noChangeAspect="1"/>
          </p:cNvPicPr>
          <p:nvPr/>
        </p:nvPicPr>
        <p:blipFill>
          <a:blip r:embed="rId2"/>
          <a:srcRect/>
          <a:stretch/>
        </p:blipFill>
        <p:spPr bwMode="auto">
          <a:xfrm>
            <a:off x="4401050" y="335058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
            <a:extLst>
              <a:ext uri="{FF2B5EF4-FFF2-40B4-BE49-F238E27FC236}">
                <a16:creationId xmlns:a16="http://schemas.microsoft.com/office/drawing/2014/main" id="{CE6FDF3F-D183-6C41-8209-4FE05FA397A0}"/>
              </a:ext>
            </a:extLst>
          </p:cNvPr>
          <p:cNvPicPr>
            <a:picLocks noChangeAspect="1"/>
          </p:cNvPicPr>
          <p:nvPr/>
        </p:nvPicPr>
        <p:blipFill>
          <a:blip r:embed="rId2"/>
          <a:srcRect/>
          <a:stretch/>
        </p:blipFill>
        <p:spPr bwMode="auto">
          <a:xfrm>
            <a:off x="4839962" y="335058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
            <a:extLst>
              <a:ext uri="{FF2B5EF4-FFF2-40B4-BE49-F238E27FC236}">
                <a16:creationId xmlns:a16="http://schemas.microsoft.com/office/drawing/2014/main" id="{5FD96371-6D5A-9C4F-932B-96C83B223E7D}"/>
              </a:ext>
            </a:extLst>
          </p:cNvPr>
          <p:cNvPicPr>
            <a:picLocks noChangeAspect="1"/>
          </p:cNvPicPr>
          <p:nvPr/>
        </p:nvPicPr>
        <p:blipFill>
          <a:blip r:embed="rId2"/>
          <a:srcRect/>
          <a:stretch/>
        </p:blipFill>
        <p:spPr bwMode="auto">
          <a:xfrm>
            <a:off x="5278874" y="3356325"/>
            <a:ext cx="411163" cy="41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181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with low confidence">
            <a:extLst>
              <a:ext uri="{FF2B5EF4-FFF2-40B4-BE49-F238E27FC236}">
                <a16:creationId xmlns:a16="http://schemas.microsoft.com/office/drawing/2014/main" id="{28420CD8-62FA-354A-B35B-5DE4A12B8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260648"/>
            <a:ext cx="10540700" cy="5688632"/>
          </a:xfrm>
          <a:prstGeom prst="rect">
            <a:avLst/>
          </a:prstGeom>
        </p:spPr>
      </p:pic>
      <p:sp>
        <p:nvSpPr>
          <p:cNvPr id="11" name="TextBox 10">
            <a:extLst>
              <a:ext uri="{FF2B5EF4-FFF2-40B4-BE49-F238E27FC236}">
                <a16:creationId xmlns:a16="http://schemas.microsoft.com/office/drawing/2014/main" id="{AE7C8176-4E72-8D49-AE6A-546CE00B1074}"/>
              </a:ext>
            </a:extLst>
          </p:cNvPr>
          <p:cNvSpPr txBox="1"/>
          <p:nvPr/>
        </p:nvSpPr>
        <p:spPr>
          <a:xfrm>
            <a:off x="3835605" y="302821"/>
            <a:ext cx="4520789" cy="430887"/>
          </a:xfrm>
          <a:prstGeom prst="rect">
            <a:avLst/>
          </a:prstGeom>
          <a:noFill/>
        </p:spPr>
        <p:txBody>
          <a:bodyPr wrap="none" rtlCol="0">
            <a:spAutoFit/>
          </a:bodyPr>
          <a:lstStyle/>
          <a:p>
            <a:r>
              <a:rPr lang="en-US" sz="2200" i="1" dirty="0">
                <a:solidFill>
                  <a:srgbClr val="EE1D25"/>
                </a:solidFill>
              </a:rPr>
              <a:t>N </a:t>
            </a:r>
            <a:r>
              <a:rPr lang="en-US" sz="2200" i="1" dirty="0" err="1">
                <a:solidFill>
                  <a:srgbClr val="EE1D25"/>
                </a:solidFill>
              </a:rPr>
              <a:t>Engl</a:t>
            </a:r>
            <a:r>
              <a:rPr lang="en-US" sz="2200" i="1" dirty="0">
                <a:solidFill>
                  <a:srgbClr val="EE1D25"/>
                </a:solidFill>
              </a:rPr>
              <a:t> J Med </a:t>
            </a:r>
            <a:r>
              <a:rPr lang="en-US" sz="2200" dirty="0">
                <a:solidFill>
                  <a:srgbClr val="EE1D25"/>
                </a:solidFill>
              </a:rPr>
              <a:t>2021;385:1091-103</a:t>
            </a:r>
          </a:p>
        </p:txBody>
      </p:sp>
    </p:spTree>
    <p:extLst>
      <p:ext uri="{BB962C8B-B14F-4D97-AF65-F5344CB8AC3E}">
        <p14:creationId xmlns:p14="http://schemas.microsoft.com/office/powerpoint/2010/main" val="2527209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65E-B33C-7F4B-8B6A-8C3964BAF164}"/>
              </a:ext>
            </a:extLst>
          </p:cNvPr>
          <p:cNvSpPr>
            <a:spLocks noGrp="1"/>
          </p:cNvSpPr>
          <p:nvPr>
            <p:ph type="title"/>
          </p:nvPr>
        </p:nvSpPr>
        <p:spPr/>
        <p:txBody>
          <a:bodyPr/>
          <a:lstStyle/>
          <a:p>
            <a:r>
              <a:rPr lang="en-US" dirty="0"/>
              <a:t>VISION: Imaging-Based Progression-Free Survival</a:t>
            </a:r>
          </a:p>
        </p:txBody>
      </p:sp>
      <p:sp>
        <p:nvSpPr>
          <p:cNvPr id="3" name="TextBox 2">
            <a:extLst>
              <a:ext uri="{FF2B5EF4-FFF2-40B4-BE49-F238E27FC236}">
                <a16:creationId xmlns:a16="http://schemas.microsoft.com/office/drawing/2014/main" id="{50A070FB-93AE-204B-B455-8D0204C3A911}"/>
              </a:ext>
            </a:extLst>
          </p:cNvPr>
          <p:cNvSpPr txBox="1"/>
          <p:nvPr/>
        </p:nvSpPr>
        <p:spPr>
          <a:xfrm>
            <a:off x="186267" y="6431672"/>
            <a:ext cx="393441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Sartor O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2021;385:1091-103.</a:t>
            </a:r>
          </a:p>
        </p:txBody>
      </p:sp>
      <p:pic>
        <p:nvPicPr>
          <p:cNvPr id="5" name="Picture 4" descr="Chart, line chart&#10;&#10;Description automatically generated">
            <a:extLst>
              <a:ext uri="{FF2B5EF4-FFF2-40B4-BE49-F238E27FC236}">
                <a16:creationId xmlns:a16="http://schemas.microsoft.com/office/drawing/2014/main" id="{46E53797-D6B6-BA47-803D-A2EA4DA6A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427" y="1619054"/>
            <a:ext cx="10881146" cy="3997522"/>
          </a:xfrm>
          <a:prstGeom prst="rect">
            <a:avLst/>
          </a:prstGeom>
        </p:spPr>
      </p:pic>
    </p:spTree>
    <p:extLst>
      <p:ext uri="{BB962C8B-B14F-4D97-AF65-F5344CB8AC3E}">
        <p14:creationId xmlns:p14="http://schemas.microsoft.com/office/powerpoint/2010/main" val="764370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65E-B33C-7F4B-8B6A-8C3964BAF164}"/>
              </a:ext>
            </a:extLst>
          </p:cNvPr>
          <p:cNvSpPr>
            <a:spLocks noGrp="1"/>
          </p:cNvSpPr>
          <p:nvPr>
            <p:ph type="title"/>
          </p:nvPr>
        </p:nvSpPr>
        <p:spPr/>
        <p:txBody>
          <a:bodyPr/>
          <a:lstStyle/>
          <a:p>
            <a:r>
              <a:rPr lang="en-US" dirty="0"/>
              <a:t>VISION: Overall Survival</a:t>
            </a:r>
          </a:p>
        </p:txBody>
      </p:sp>
      <p:pic>
        <p:nvPicPr>
          <p:cNvPr id="5" name="Picture 4" descr="Chart, line chart&#10;&#10;Description automatically generated">
            <a:extLst>
              <a:ext uri="{FF2B5EF4-FFF2-40B4-BE49-F238E27FC236}">
                <a16:creationId xmlns:a16="http://schemas.microsoft.com/office/drawing/2014/main" id="{10525E91-0016-C444-B028-D8A755271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752" y="1556792"/>
            <a:ext cx="10560496" cy="4476732"/>
          </a:xfrm>
          <a:prstGeom prst="rect">
            <a:avLst/>
          </a:prstGeom>
        </p:spPr>
      </p:pic>
      <p:sp>
        <p:nvSpPr>
          <p:cNvPr id="7" name="TextBox 6">
            <a:extLst>
              <a:ext uri="{FF2B5EF4-FFF2-40B4-BE49-F238E27FC236}">
                <a16:creationId xmlns:a16="http://schemas.microsoft.com/office/drawing/2014/main" id="{F8B880E7-1451-8847-99BB-DE203DD1E5B4}"/>
              </a:ext>
            </a:extLst>
          </p:cNvPr>
          <p:cNvSpPr txBox="1"/>
          <p:nvPr/>
        </p:nvSpPr>
        <p:spPr>
          <a:xfrm>
            <a:off x="186267" y="6431672"/>
            <a:ext cx="393441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Sartor O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2021;385:1091-103.</a:t>
            </a:r>
          </a:p>
        </p:txBody>
      </p:sp>
    </p:spTree>
    <p:extLst>
      <p:ext uri="{BB962C8B-B14F-4D97-AF65-F5344CB8AC3E}">
        <p14:creationId xmlns:p14="http://schemas.microsoft.com/office/powerpoint/2010/main" val="3716028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65E-B33C-7F4B-8B6A-8C3964BAF164}"/>
              </a:ext>
            </a:extLst>
          </p:cNvPr>
          <p:cNvSpPr>
            <a:spLocks noGrp="1"/>
          </p:cNvSpPr>
          <p:nvPr>
            <p:ph type="title"/>
          </p:nvPr>
        </p:nvSpPr>
        <p:spPr/>
        <p:txBody>
          <a:bodyPr/>
          <a:lstStyle/>
          <a:p>
            <a:r>
              <a:rPr lang="en-US" dirty="0"/>
              <a:t>VISION: Time to First Symptomatic Skeletal Event</a:t>
            </a:r>
          </a:p>
        </p:txBody>
      </p:sp>
      <p:pic>
        <p:nvPicPr>
          <p:cNvPr id="6" name="Picture 5" descr="Chart, line chart&#10;&#10;Description automatically generated">
            <a:extLst>
              <a:ext uri="{FF2B5EF4-FFF2-40B4-BE49-F238E27FC236}">
                <a16:creationId xmlns:a16="http://schemas.microsoft.com/office/drawing/2014/main" id="{1B4BEC37-2F54-F042-BE4C-38BC605FA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938" y="1577830"/>
            <a:ext cx="11334124" cy="4320480"/>
          </a:xfrm>
          <a:prstGeom prst="rect">
            <a:avLst/>
          </a:prstGeom>
        </p:spPr>
      </p:pic>
      <p:sp>
        <p:nvSpPr>
          <p:cNvPr id="7" name="TextBox 6">
            <a:extLst>
              <a:ext uri="{FF2B5EF4-FFF2-40B4-BE49-F238E27FC236}">
                <a16:creationId xmlns:a16="http://schemas.microsoft.com/office/drawing/2014/main" id="{255805E5-4257-724D-94D1-E19C0009E8B1}"/>
              </a:ext>
            </a:extLst>
          </p:cNvPr>
          <p:cNvSpPr txBox="1"/>
          <p:nvPr/>
        </p:nvSpPr>
        <p:spPr>
          <a:xfrm>
            <a:off x="186267" y="6431672"/>
            <a:ext cx="393441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Sartor O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2021;385:1091-103.</a:t>
            </a:r>
          </a:p>
        </p:txBody>
      </p:sp>
    </p:spTree>
    <p:extLst>
      <p:ext uri="{BB962C8B-B14F-4D97-AF65-F5344CB8AC3E}">
        <p14:creationId xmlns:p14="http://schemas.microsoft.com/office/powerpoint/2010/main" val="2882038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1499516" y="980728"/>
            <a:ext cx="10429132"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455613" rtl="0" eaLnBrk="0" fontAlgn="base" latinLnBrk="0" hangingPunct="0">
              <a:lnSpc>
                <a:spcPct val="100000"/>
              </a:lnSpc>
              <a:spcBef>
                <a:spcPts val="1800"/>
              </a:spcBef>
              <a:spcAft>
                <a:spcPct val="0"/>
              </a:spcAft>
              <a:buClrTx/>
              <a:buSzTx/>
              <a:buFontTx/>
              <a:buNone/>
              <a:tabLst/>
              <a:defRPr/>
            </a:pPr>
            <a:r>
              <a:rPr kumimoji="0" lang="en-US" sz="2800" b="1" i="0" u="none" strike="noStrike" kern="0" cap="none" spc="0" normalizeH="0" baseline="0" noProof="0" dirty="0">
                <a:ln>
                  <a:noFill/>
                </a:ln>
                <a:solidFill>
                  <a:srgbClr val="0432FF"/>
                </a:solidFill>
                <a:effectLst/>
                <a:uLnTx/>
                <a:uFillTx/>
                <a:latin typeface="Calibri"/>
                <a:ea typeface="+mj-ea"/>
                <a:cs typeface="+mj-cs"/>
              </a:rPr>
              <a:t>177Lu-PSMA-617 (</a:t>
            </a:r>
            <a:r>
              <a:rPr kumimoji="0" lang="en-US" sz="2800" b="1" i="0" u="none" strike="noStrike" kern="0" cap="none" spc="0" normalizeH="0" baseline="0" noProof="0" dirty="0" err="1">
                <a:ln>
                  <a:noFill/>
                </a:ln>
                <a:solidFill>
                  <a:srgbClr val="0432FF"/>
                </a:solidFill>
                <a:effectLst/>
                <a:uLnTx/>
                <a:uFillTx/>
                <a:latin typeface="Calibri"/>
                <a:ea typeface="+mj-ea"/>
                <a:cs typeface="+mj-cs"/>
              </a:rPr>
              <a:t>LuPSMA</a:t>
            </a:r>
            <a:r>
              <a:rPr kumimoji="0" lang="en-US" sz="2800" b="1" i="0" u="none" strike="noStrike" kern="0" cap="none" spc="0" normalizeH="0" baseline="0" noProof="0" dirty="0">
                <a:ln>
                  <a:noFill/>
                </a:ln>
                <a:solidFill>
                  <a:srgbClr val="0432FF"/>
                </a:solidFill>
                <a:effectLst/>
                <a:uLnTx/>
                <a:uFillTx/>
                <a:latin typeface="Calibri"/>
                <a:ea typeface="+mj-ea"/>
                <a:cs typeface="+mj-cs"/>
              </a:rPr>
              <a:t>) versus </a:t>
            </a:r>
            <a:r>
              <a:rPr kumimoji="0" lang="en-US" sz="2800" b="1" i="0" u="none" strike="noStrike" kern="0" cap="none" spc="0" normalizeH="0" baseline="0" noProof="0" dirty="0" err="1">
                <a:ln>
                  <a:noFill/>
                </a:ln>
                <a:solidFill>
                  <a:srgbClr val="0432FF"/>
                </a:solidFill>
                <a:effectLst/>
                <a:uLnTx/>
                <a:uFillTx/>
                <a:latin typeface="Calibri"/>
                <a:ea typeface="+mj-ea"/>
                <a:cs typeface="+mj-cs"/>
              </a:rPr>
              <a:t>Cabazitaxel</a:t>
            </a:r>
            <a:r>
              <a:rPr kumimoji="0" lang="en-US" sz="2800" b="1" i="0" u="none" strike="noStrike" kern="0" cap="none" spc="0" normalizeH="0" baseline="0" noProof="0" dirty="0">
                <a:ln>
                  <a:noFill/>
                </a:ln>
                <a:solidFill>
                  <a:srgbClr val="0432FF"/>
                </a:solidFill>
                <a:effectLst/>
                <a:uLnTx/>
                <a:uFillTx/>
                <a:latin typeface="Calibri"/>
                <a:ea typeface="+mj-ea"/>
                <a:cs typeface="+mj-cs"/>
              </a:rPr>
              <a:t> in Metastatic Castration-Resistant Prostate Cancer (</a:t>
            </a:r>
            <a:r>
              <a:rPr kumimoji="0" lang="en-US" sz="2800" b="1" i="0" u="none" strike="noStrike" kern="0" cap="none" spc="0" normalizeH="0" baseline="0" noProof="0" dirty="0" err="1">
                <a:ln>
                  <a:noFill/>
                </a:ln>
                <a:solidFill>
                  <a:srgbClr val="0432FF"/>
                </a:solidFill>
                <a:effectLst/>
                <a:uLnTx/>
                <a:uFillTx/>
                <a:latin typeface="Calibri"/>
                <a:ea typeface="+mj-ea"/>
                <a:cs typeface="+mj-cs"/>
              </a:rPr>
              <a:t>mCRPC</a:t>
            </a:r>
            <a:r>
              <a:rPr kumimoji="0" lang="en-US" sz="2800" b="1" i="0" u="none" strike="noStrike" kern="0" cap="none" spc="0" normalizeH="0" baseline="0" noProof="0" dirty="0">
                <a:ln>
                  <a:noFill/>
                </a:ln>
                <a:solidFill>
                  <a:srgbClr val="0432FF"/>
                </a:solidFill>
                <a:effectLst/>
                <a:uLnTx/>
                <a:uFillTx/>
                <a:latin typeface="Calibri"/>
                <a:ea typeface="+mj-ea"/>
                <a:cs typeface="+mj-cs"/>
              </a:rPr>
              <a:t>) Progressing After Docetaxel: Updated Results Including Progression-Free Survival (PFS) and Patient-Reported Outcomes (PROs) (</a:t>
            </a:r>
            <a:r>
              <a:rPr kumimoji="0" lang="en-US" sz="2800" b="1" i="0" u="none" strike="noStrike" kern="0" cap="none" spc="0" normalizeH="0" baseline="0" noProof="0" dirty="0" err="1">
                <a:ln>
                  <a:noFill/>
                </a:ln>
                <a:solidFill>
                  <a:srgbClr val="0432FF"/>
                </a:solidFill>
                <a:effectLst/>
                <a:uLnTx/>
                <a:uFillTx/>
                <a:latin typeface="Calibri"/>
                <a:ea typeface="+mj-ea"/>
                <a:cs typeface="+mj-cs"/>
              </a:rPr>
              <a:t>TheraP</a:t>
            </a:r>
            <a:r>
              <a:rPr kumimoji="0" lang="en-US" sz="2800" b="1" i="0" u="none" strike="noStrike" kern="0" cap="none" spc="0" normalizeH="0" baseline="0" noProof="0" dirty="0">
                <a:ln>
                  <a:noFill/>
                </a:ln>
                <a:solidFill>
                  <a:srgbClr val="0432FF"/>
                </a:solidFill>
                <a:effectLst/>
                <a:uLnTx/>
                <a:uFillTx/>
                <a:latin typeface="Calibri"/>
                <a:ea typeface="+mj-ea"/>
                <a:cs typeface="+mj-cs"/>
              </a:rPr>
              <a:t> ANZUP 1603)</a:t>
            </a:r>
            <a:r>
              <a:rPr kumimoji="0" lang="en-US" sz="2800" b="1" i="0" u="none" strike="noStrike" kern="0" cap="none" spc="0" normalizeH="0" baseline="30000" noProof="0" dirty="0">
                <a:ln>
                  <a:noFill/>
                </a:ln>
                <a:solidFill>
                  <a:srgbClr val="0432FF"/>
                </a:solidFill>
                <a:effectLst/>
                <a:uLnTx/>
                <a:uFillTx/>
                <a:latin typeface="Calibri"/>
                <a:ea typeface="+mj-ea"/>
                <a:cs typeface="+mj-cs"/>
              </a:rPr>
              <a:t>1</a:t>
            </a:r>
          </a:p>
          <a:p>
            <a:pPr marL="0" marR="0" lvl="0" indent="0" algn="l" defTabSz="455613" rtl="0" eaLnBrk="0" fontAlgn="base" latinLnBrk="0" hangingPunct="0">
              <a:lnSpc>
                <a:spcPct val="100000"/>
              </a:lnSpc>
              <a:spcBef>
                <a:spcPts val="1800"/>
              </a:spcBef>
              <a:spcAft>
                <a:spcPct val="0"/>
              </a:spcAft>
              <a:buClrTx/>
              <a:buSzTx/>
              <a:buFontTx/>
              <a:buNone/>
              <a:tabLst/>
              <a:defRPr/>
            </a:pPr>
            <a:endParaRPr kumimoji="0" lang="en-US" sz="32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extBox 6">
            <a:extLst>
              <a:ext uri="{FF2B5EF4-FFF2-40B4-BE49-F238E27FC236}">
                <a16:creationId xmlns:a16="http://schemas.microsoft.com/office/drawing/2014/main" id="{46D80546-E098-474E-B030-86E8A3EFEED1}"/>
              </a:ext>
            </a:extLst>
          </p:cNvPr>
          <p:cNvSpPr txBox="1"/>
          <p:nvPr/>
        </p:nvSpPr>
        <p:spPr>
          <a:xfrm>
            <a:off x="1499516" y="5596950"/>
            <a:ext cx="9219020" cy="646331"/>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Calibri"/>
                <a:ea typeface="MS PGothic" charset="0"/>
              </a:rPr>
              <a:t>1</a:t>
            </a:r>
            <a:r>
              <a:rPr kumimoji="0" lang="en-US" sz="1800" b="0" i="0" u="none" strike="noStrike" kern="1200" cap="none" spc="0" normalizeH="0" baseline="0" noProof="0" dirty="0">
                <a:ln>
                  <a:noFill/>
                </a:ln>
                <a:solidFill>
                  <a:srgbClr val="000000"/>
                </a:solidFill>
                <a:effectLst/>
                <a:uLnTx/>
                <a:uFillTx/>
                <a:latin typeface="Calibri"/>
                <a:ea typeface="MS PGothic" charset="0"/>
              </a:rPr>
              <a:t> </a:t>
            </a:r>
            <a:r>
              <a:rPr kumimoji="0" lang="en-US" sz="1800" b="0" i="0" u="none" strike="noStrike" kern="1200" cap="none" spc="0" normalizeH="0" baseline="0" noProof="0" dirty="0" err="1">
                <a:ln>
                  <a:noFill/>
                </a:ln>
                <a:solidFill>
                  <a:srgbClr val="000000"/>
                </a:solidFill>
                <a:effectLst/>
                <a:uLnTx/>
                <a:uFillTx/>
                <a:latin typeface="Calibri"/>
                <a:ea typeface="MS PGothic" charset="0"/>
              </a:rPr>
              <a:t>Hofman</a:t>
            </a:r>
            <a:r>
              <a:rPr kumimoji="0" lang="en-US" sz="1800" b="0" i="0" u="none" strike="noStrike" kern="1200" cap="none" spc="0" normalizeH="0" baseline="0" noProof="0" dirty="0">
                <a:ln>
                  <a:noFill/>
                </a:ln>
                <a:solidFill>
                  <a:srgbClr val="000000"/>
                </a:solidFill>
                <a:effectLst/>
                <a:uLnTx/>
                <a:uFillTx/>
                <a:latin typeface="Calibri"/>
                <a:ea typeface="MS PGothic" charset="0"/>
              </a:rPr>
              <a:t> MS et al. Genitourinary Cancers Symposium 2021;Abstract 6.</a:t>
            </a:r>
          </a:p>
          <a:p>
            <a:r>
              <a:rPr kumimoji="0" lang="en-US" sz="1800" b="0" i="0" u="none" strike="noStrike" kern="1200" cap="none" spc="0" normalizeH="0" baseline="30000" noProof="0" dirty="0">
                <a:ln>
                  <a:noFill/>
                </a:ln>
                <a:solidFill>
                  <a:srgbClr val="000000"/>
                </a:solidFill>
                <a:effectLst/>
                <a:uLnTx/>
                <a:uFillTx/>
                <a:latin typeface="Calibri"/>
                <a:ea typeface="MS PGothic" charset="0"/>
              </a:rPr>
              <a:t>2</a:t>
            </a:r>
            <a:r>
              <a:rPr kumimoji="0" lang="en-US" sz="1800" b="0" i="0" u="none" strike="noStrike" kern="1200" cap="none" spc="0" normalizeH="0" baseline="0" noProof="0" dirty="0">
                <a:ln>
                  <a:noFill/>
                </a:ln>
                <a:solidFill>
                  <a:srgbClr val="000000"/>
                </a:solidFill>
                <a:effectLst/>
                <a:uLnTx/>
                <a:uFillTx/>
                <a:latin typeface="Calibri"/>
                <a:ea typeface="MS PGothic" charset="0"/>
              </a:rPr>
              <a:t> </a:t>
            </a:r>
            <a:r>
              <a:rPr kumimoji="0" lang="en-US" sz="1800" b="0" i="0" u="none" strike="noStrike" kern="1200" cap="none" spc="0" normalizeH="0" baseline="0" noProof="0" dirty="0" err="1">
                <a:ln>
                  <a:noFill/>
                </a:ln>
                <a:solidFill>
                  <a:srgbClr val="000000"/>
                </a:solidFill>
                <a:effectLst/>
                <a:uLnTx/>
                <a:uFillTx/>
                <a:latin typeface="Calibri"/>
                <a:ea typeface="MS PGothic" charset="0"/>
              </a:rPr>
              <a:t>Hofman</a:t>
            </a:r>
            <a:r>
              <a:rPr kumimoji="0" lang="en-US" sz="1800" b="0" i="0" u="none" strike="noStrike" kern="1200" cap="none" spc="0" normalizeH="0" baseline="0" noProof="0" dirty="0">
                <a:ln>
                  <a:noFill/>
                </a:ln>
                <a:solidFill>
                  <a:srgbClr val="000000"/>
                </a:solidFill>
                <a:effectLst/>
                <a:uLnTx/>
                <a:uFillTx/>
                <a:latin typeface="Calibri"/>
                <a:ea typeface="MS PGothic" charset="0"/>
              </a:rPr>
              <a:t> MS et al. </a:t>
            </a:r>
            <a:r>
              <a:rPr kumimoji="0" lang="en-US" sz="1800" b="0" i="1" u="none" strike="noStrike" kern="1200" cap="none" spc="0" normalizeH="0" baseline="0" noProof="0" dirty="0">
                <a:ln>
                  <a:noFill/>
                </a:ln>
                <a:solidFill>
                  <a:srgbClr val="000000"/>
                </a:solidFill>
                <a:effectLst/>
                <a:uLnTx/>
                <a:uFillTx/>
                <a:latin typeface="Calibri"/>
                <a:ea typeface="MS PGothic" charset="0"/>
              </a:rPr>
              <a:t>Lancet</a:t>
            </a:r>
            <a:r>
              <a:rPr kumimoji="0" lang="en-US" sz="1800" b="0" i="0" u="none" strike="noStrike" kern="1200" cap="none" spc="0" normalizeH="0" baseline="0" noProof="0" dirty="0">
                <a:ln>
                  <a:noFill/>
                </a:ln>
                <a:solidFill>
                  <a:srgbClr val="000000"/>
                </a:solidFill>
                <a:effectLst/>
                <a:uLnTx/>
                <a:uFillTx/>
                <a:latin typeface="Calibri"/>
                <a:ea typeface="MS PGothic" charset="0"/>
              </a:rPr>
              <a:t> 2021;397(10276):797-804. </a:t>
            </a:r>
          </a:p>
        </p:txBody>
      </p:sp>
      <p:pic>
        <p:nvPicPr>
          <p:cNvPr id="3" name="Picture 2" descr="Text&#10;&#10;Description automatically generated">
            <a:extLst>
              <a:ext uri="{FF2B5EF4-FFF2-40B4-BE49-F238E27FC236}">
                <a16:creationId xmlns:a16="http://schemas.microsoft.com/office/drawing/2014/main" id="{EAA08084-881C-DC40-B47B-DEFA08731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203" y="2315070"/>
            <a:ext cx="9651068" cy="2969004"/>
          </a:xfrm>
          <a:prstGeom prst="rect">
            <a:avLst/>
          </a:prstGeom>
        </p:spPr>
      </p:pic>
      <p:sp>
        <p:nvSpPr>
          <p:cNvPr id="4" name="TextBox 3">
            <a:extLst>
              <a:ext uri="{FF2B5EF4-FFF2-40B4-BE49-F238E27FC236}">
                <a16:creationId xmlns:a16="http://schemas.microsoft.com/office/drawing/2014/main" id="{26B8DD7E-3E64-5843-AFD6-031E46BC5CEF}"/>
              </a:ext>
            </a:extLst>
          </p:cNvPr>
          <p:cNvSpPr txBox="1"/>
          <p:nvPr/>
        </p:nvSpPr>
        <p:spPr>
          <a:xfrm>
            <a:off x="7680176" y="3288746"/>
            <a:ext cx="479376" cy="379591"/>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Arial" pitchFamily="-72" charset="0"/>
                <a:ea typeface="MS PGothic" charset="0"/>
              </a:rPr>
              <a:t>2</a:t>
            </a:r>
          </a:p>
        </p:txBody>
      </p:sp>
    </p:spTree>
    <p:extLst>
      <p:ext uri="{BB962C8B-B14F-4D97-AF65-F5344CB8AC3E}">
        <p14:creationId xmlns:p14="http://schemas.microsoft.com/office/powerpoint/2010/main" val="3594085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427851" y="141680"/>
            <a:ext cx="11336297"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200" b="1" i="0" u="none" strike="noStrike" kern="0" cap="none" spc="0" normalizeH="0" baseline="0" noProof="0" dirty="0" err="1">
                <a:ln>
                  <a:noFill/>
                </a:ln>
                <a:solidFill>
                  <a:srgbClr val="0432FF"/>
                </a:solidFill>
                <a:effectLst/>
                <a:uLnTx/>
                <a:uFillTx/>
                <a:latin typeface="Calibri"/>
                <a:ea typeface="+mj-ea"/>
                <a:cs typeface="+mj-cs"/>
              </a:rPr>
              <a:t>TheraP</a:t>
            </a:r>
            <a:r>
              <a:rPr kumimoji="0" lang="en-US" sz="3200" b="1" i="0" u="none" strike="noStrike" kern="0" cap="none" spc="0" normalizeH="0" baseline="0" noProof="0" dirty="0">
                <a:ln>
                  <a:noFill/>
                </a:ln>
                <a:solidFill>
                  <a:srgbClr val="0432FF"/>
                </a:solidFill>
                <a:effectLst/>
                <a:uLnTx/>
                <a:uFillTx/>
                <a:latin typeface="Calibri"/>
                <a:ea typeface="+mj-ea"/>
                <a:cs typeface="+mj-cs"/>
              </a:rPr>
              <a:t> ANZUP 1603: PSA Response </a:t>
            </a:r>
            <a:r>
              <a:rPr kumimoji="0" lang="en-US" sz="3200" b="1" i="0" u="none" strike="noStrike" kern="0" cap="none" spc="0" normalizeH="0" baseline="0" noProof="0">
                <a:ln>
                  <a:noFill/>
                </a:ln>
                <a:solidFill>
                  <a:srgbClr val="0432FF"/>
                </a:solidFill>
                <a:effectLst/>
                <a:uLnTx/>
                <a:uFillTx/>
                <a:latin typeface="Calibri"/>
                <a:ea typeface="+mj-ea"/>
                <a:cs typeface="+mj-cs"/>
              </a:rPr>
              <a:t>and PFS</a:t>
            </a:r>
            <a:endParaRPr kumimoji="0" lang="en-US" sz="3200" b="1" i="0" u="none" strike="noStrike" kern="0" cap="none" spc="0" normalizeH="0" baseline="30000" noProof="0" dirty="0">
              <a:ln>
                <a:noFill/>
              </a:ln>
              <a:solidFill>
                <a:srgbClr val="0432FF"/>
              </a:solidFill>
              <a:effectLst/>
              <a:uLnTx/>
              <a:uFillTx/>
              <a:latin typeface="Calibri"/>
              <a:ea typeface="+mj-ea"/>
              <a:cs typeface="+mj-cs"/>
            </a:endParaRPr>
          </a:p>
        </p:txBody>
      </p:sp>
      <p:sp>
        <p:nvSpPr>
          <p:cNvPr id="7" name="TextBox 6">
            <a:extLst>
              <a:ext uri="{FF2B5EF4-FFF2-40B4-BE49-F238E27FC236}">
                <a16:creationId xmlns:a16="http://schemas.microsoft.com/office/drawing/2014/main" id="{46D80546-E098-474E-B030-86E8A3EFEED1}"/>
              </a:ext>
            </a:extLst>
          </p:cNvPr>
          <p:cNvSpPr txBox="1"/>
          <p:nvPr/>
        </p:nvSpPr>
        <p:spPr>
          <a:xfrm>
            <a:off x="154832" y="6346988"/>
            <a:ext cx="10657184"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Hofman</a:t>
            </a:r>
            <a:r>
              <a:rPr kumimoji="0" lang="en-US" sz="1600" b="0" i="0" u="none" strike="noStrike" kern="1200" cap="none" spc="0" normalizeH="0" baseline="0" noProof="0" dirty="0">
                <a:ln>
                  <a:noFill/>
                </a:ln>
                <a:solidFill>
                  <a:srgbClr val="000000"/>
                </a:solidFill>
                <a:effectLst/>
                <a:uLnTx/>
                <a:uFillTx/>
                <a:latin typeface="Calibri"/>
                <a:ea typeface="MS PGothic" charset="0"/>
              </a:rPr>
              <a:t> MS et al. Genitourinary Cancers Symposium 2021;Abstract 6</a:t>
            </a:r>
            <a:r>
              <a:rPr kumimoji="0" lang="en-US" sz="1800" b="0" i="0" u="none" strike="noStrike" kern="1200" cap="none" spc="0" normalizeH="0" baseline="0" noProof="0" dirty="0">
                <a:ln>
                  <a:noFill/>
                </a:ln>
                <a:solidFill>
                  <a:srgbClr val="000000"/>
                </a:solidFill>
                <a:effectLst/>
                <a:uLnTx/>
                <a:uFillTx/>
                <a:latin typeface="Calibri"/>
                <a:ea typeface="MS PGothic" charset="0"/>
              </a:rPr>
              <a:t>; </a:t>
            </a:r>
            <a:r>
              <a:rPr kumimoji="0" lang="en-US" sz="1600" b="0" i="0" u="none" strike="noStrike" kern="1200" cap="none" spc="0" normalizeH="0" baseline="0" noProof="0" dirty="0" err="1">
                <a:ln>
                  <a:noFill/>
                </a:ln>
                <a:solidFill>
                  <a:srgbClr val="000000"/>
                </a:solidFill>
                <a:effectLst/>
                <a:uLnTx/>
                <a:uFillTx/>
                <a:latin typeface="Calibri"/>
                <a:ea typeface="MS PGothic" charset="0"/>
              </a:rPr>
              <a:t>Hofman</a:t>
            </a:r>
            <a:r>
              <a:rPr kumimoji="0" lang="en-US" sz="1600" b="0" i="0" u="none" strike="noStrike" kern="1200" cap="none" spc="0" normalizeH="0" baseline="0" noProof="0" dirty="0">
                <a:ln>
                  <a:noFill/>
                </a:ln>
                <a:solidFill>
                  <a:srgbClr val="000000"/>
                </a:solidFill>
                <a:effectLst/>
                <a:uLnTx/>
                <a:uFillTx/>
                <a:latin typeface="Calibri"/>
                <a:ea typeface="MS PGothic" charset="0"/>
              </a:rPr>
              <a:t> MS et al. </a:t>
            </a:r>
            <a:r>
              <a:rPr kumimoji="0" lang="en-US" sz="1600" b="0" i="1" u="none" strike="noStrike" kern="1200" cap="none" spc="0" normalizeH="0" baseline="0" noProof="0" dirty="0">
                <a:ln>
                  <a:noFill/>
                </a:ln>
                <a:solidFill>
                  <a:srgbClr val="000000"/>
                </a:solidFill>
                <a:effectLst/>
                <a:uLnTx/>
                <a:uFillTx/>
                <a:latin typeface="Calibri"/>
                <a:ea typeface="MS PGothic" charset="0"/>
              </a:rPr>
              <a:t>Lancet</a:t>
            </a:r>
            <a:r>
              <a:rPr kumimoji="0" lang="en-US" sz="1600" b="0" i="0" u="none" strike="noStrike" kern="1200" cap="none" spc="0" normalizeH="0" baseline="0" noProof="0" dirty="0">
                <a:ln>
                  <a:noFill/>
                </a:ln>
                <a:solidFill>
                  <a:srgbClr val="000000"/>
                </a:solidFill>
                <a:effectLst/>
                <a:uLnTx/>
                <a:uFillTx/>
                <a:latin typeface="Calibri"/>
                <a:ea typeface="MS PGothic" charset="0"/>
              </a:rPr>
              <a:t> 2021;397(10276):797-804. </a:t>
            </a:r>
          </a:p>
        </p:txBody>
      </p:sp>
      <p:pic>
        <p:nvPicPr>
          <p:cNvPr id="5" name="Picture 4" descr="Chart, waterfall chart&#10;&#10;Description automatically generated">
            <a:extLst>
              <a:ext uri="{FF2B5EF4-FFF2-40B4-BE49-F238E27FC236}">
                <a16:creationId xmlns:a16="http://schemas.microsoft.com/office/drawing/2014/main" id="{B38607FC-DE5F-494F-83D9-DF16D9DF8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1916832"/>
            <a:ext cx="6840760" cy="3252866"/>
          </a:xfrm>
          <a:prstGeom prst="rect">
            <a:avLst/>
          </a:prstGeom>
        </p:spPr>
      </p:pic>
      <p:pic>
        <p:nvPicPr>
          <p:cNvPr id="8" name="Picture 7" descr="Chart, line chart&#10;&#10;Description automatically generated">
            <a:extLst>
              <a:ext uri="{FF2B5EF4-FFF2-40B4-BE49-F238E27FC236}">
                <a16:creationId xmlns:a16="http://schemas.microsoft.com/office/drawing/2014/main" id="{E49B7708-BA3F-C743-9DFE-40651C38E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3312" y="1916832"/>
            <a:ext cx="4959352" cy="3252866"/>
          </a:xfrm>
          <a:prstGeom prst="rect">
            <a:avLst/>
          </a:prstGeom>
        </p:spPr>
      </p:pic>
      <p:sp>
        <p:nvSpPr>
          <p:cNvPr id="10" name="Rectangle 9">
            <a:extLst>
              <a:ext uri="{FF2B5EF4-FFF2-40B4-BE49-F238E27FC236}">
                <a16:creationId xmlns:a16="http://schemas.microsoft.com/office/drawing/2014/main" id="{63C488CC-074C-D147-A179-6D5526DDABCF}"/>
              </a:ext>
            </a:extLst>
          </p:cNvPr>
          <p:cNvSpPr/>
          <p:nvPr/>
        </p:nvSpPr>
        <p:spPr>
          <a:xfrm>
            <a:off x="2553324" y="1400678"/>
            <a:ext cx="1972784" cy="461665"/>
          </a:xfrm>
          <a:prstGeom prst="rect">
            <a:avLst/>
          </a:prstGeom>
        </p:spPr>
        <p:txBody>
          <a:bodyPr wrap="non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1D1E"/>
                </a:solidFill>
                <a:effectLst/>
                <a:uLnTx/>
                <a:uFillTx/>
                <a:latin typeface="Calibri"/>
                <a:ea typeface="MS PGothic" charset="0"/>
              </a:rPr>
              <a:t>PSA response </a:t>
            </a:r>
          </a:p>
        </p:txBody>
      </p:sp>
      <p:sp>
        <p:nvSpPr>
          <p:cNvPr id="11" name="Rectangle 10">
            <a:extLst>
              <a:ext uri="{FF2B5EF4-FFF2-40B4-BE49-F238E27FC236}">
                <a16:creationId xmlns:a16="http://schemas.microsoft.com/office/drawing/2014/main" id="{6CB4DD28-FE71-FA4F-893E-5BA6F72F6227}"/>
              </a:ext>
            </a:extLst>
          </p:cNvPr>
          <p:cNvSpPr/>
          <p:nvPr/>
        </p:nvSpPr>
        <p:spPr>
          <a:xfrm>
            <a:off x="7113312" y="1400678"/>
            <a:ext cx="6096000" cy="400110"/>
          </a:xfrm>
          <a:prstGeom prst="rect">
            <a:avLst/>
          </a:prstGeom>
        </p:spPr>
        <p:txBody>
          <a:bodyPr>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1D1E"/>
                </a:solidFill>
                <a:effectLst/>
                <a:uLnTx/>
                <a:uFillTx/>
                <a:latin typeface="Calibri"/>
                <a:ea typeface="MS PGothic" charset="0"/>
              </a:rPr>
              <a:t>Radiographic or PSA progression-free survival </a:t>
            </a:r>
          </a:p>
        </p:txBody>
      </p:sp>
    </p:spTree>
    <p:extLst>
      <p:ext uri="{BB962C8B-B14F-4D97-AF65-F5344CB8AC3E}">
        <p14:creationId xmlns:p14="http://schemas.microsoft.com/office/powerpoint/2010/main" val="3840094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370013"/>
            <a:ext cx="10512304" cy="1359024"/>
          </a:xfrm>
        </p:spPr>
        <p:txBody>
          <a:bodyPr/>
          <a:lstStyle/>
          <a:p>
            <a:pPr marL="98425" indent="0">
              <a:buNone/>
            </a:pPr>
            <a:r>
              <a:rPr lang="en-US" sz="2500" b="0" dirty="0">
                <a:solidFill>
                  <a:schemeClr val="tx1"/>
                </a:solidFill>
              </a:rPr>
              <a:t>This activity is supported by educational grants from AstraZeneca Pharmaceuticals LP, </a:t>
            </a:r>
            <a:r>
              <a:rPr lang="en-US" sz="2500" b="0" dirty="0" err="1">
                <a:solidFill>
                  <a:schemeClr val="tx1"/>
                </a:solidFill>
              </a:rPr>
              <a:t>Exelixis</a:t>
            </a:r>
            <a:r>
              <a:rPr lang="en-US" sz="2500" b="0" dirty="0">
                <a:solidFill>
                  <a:schemeClr val="tx1"/>
                </a:solidFill>
              </a:rPr>
              <a:t> Inc, Merck, Novartis Pharmaceuticals Corporation on behalf of Advanced Accelerator Applications, and Sanofi Genzyme.</a:t>
            </a:r>
          </a:p>
        </p:txBody>
      </p:sp>
      <p:sp>
        <p:nvSpPr>
          <p:cNvPr id="4" name="Title 1">
            <a:extLst>
              <a:ext uri="{FF2B5EF4-FFF2-40B4-BE49-F238E27FC236}">
                <a16:creationId xmlns:a16="http://schemas.microsoft.com/office/drawing/2014/main" id="{2B1CC079-2800-624B-8912-A0E13A9CB270}"/>
              </a:ext>
            </a:extLst>
          </p:cNvPr>
          <p:cNvSpPr txBox="1">
            <a:spLocks/>
          </p:cNvSpPr>
          <p:nvPr/>
        </p:nvSpPr>
        <p:spPr bwMode="auto">
          <a:xfrm>
            <a:off x="1127448" y="3140968"/>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FE20FC1-2385-6A46-94D6-426CDCB31282}"/>
              </a:ext>
            </a:extLst>
          </p:cNvPr>
          <p:cNvSpPr txBox="1">
            <a:spLocks/>
          </p:cNvSpPr>
          <p:nvPr/>
        </p:nvSpPr>
        <p:spPr bwMode="auto">
          <a:xfrm>
            <a:off x="1127448" y="4388310"/>
            <a:ext cx="10512305" cy="11357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335360" y="-243408"/>
            <a:ext cx="11336297"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200" b="1" i="0" u="none" strike="noStrike" kern="0" cap="none" spc="0" normalizeH="0" baseline="0" noProof="0" dirty="0" err="1">
                <a:ln>
                  <a:noFill/>
                </a:ln>
                <a:solidFill>
                  <a:srgbClr val="0432FF"/>
                </a:solidFill>
                <a:effectLst/>
                <a:uLnTx/>
                <a:uFillTx/>
                <a:latin typeface="Calibri"/>
                <a:ea typeface="+mj-ea"/>
                <a:cs typeface="+mj-cs"/>
              </a:rPr>
              <a:t>TheraP</a:t>
            </a:r>
            <a:r>
              <a:rPr kumimoji="0" lang="en-US" sz="3200" b="1" i="0" u="none" strike="noStrike" kern="0" cap="none" spc="0" normalizeH="0" baseline="0" noProof="0" dirty="0">
                <a:ln>
                  <a:noFill/>
                </a:ln>
                <a:solidFill>
                  <a:srgbClr val="0432FF"/>
                </a:solidFill>
                <a:effectLst/>
                <a:uLnTx/>
                <a:uFillTx/>
                <a:latin typeface="Calibri"/>
                <a:ea typeface="+mj-ea"/>
                <a:cs typeface="+mj-cs"/>
              </a:rPr>
              <a:t> ANZUP 1603: Adverse Events</a:t>
            </a:r>
            <a:endParaRPr kumimoji="0" lang="en-US" sz="3200" b="1" i="0" u="none" strike="noStrike" kern="0" cap="none" spc="0" normalizeH="0" baseline="30000" noProof="0" dirty="0">
              <a:ln>
                <a:noFill/>
              </a:ln>
              <a:solidFill>
                <a:srgbClr val="0432FF"/>
              </a:solidFill>
              <a:effectLst/>
              <a:uLnTx/>
              <a:uFillTx/>
              <a:latin typeface="Calibri"/>
              <a:ea typeface="+mj-ea"/>
              <a:cs typeface="+mj-cs"/>
            </a:endParaRPr>
          </a:p>
        </p:txBody>
      </p:sp>
      <p:pic>
        <p:nvPicPr>
          <p:cNvPr id="3" name="Picture 2" descr="Table&#10;&#10;Description automatically generated">
            <a:extLst>
              <a:ext uri="{FF2B5EF4-FFF2-40B4-BE49-F238E27FC236}">
                <a16:creationId xmlns:a16="http://schemas.microsoft.com/office/drawing/2014/main" id="{4B47CF3E-C63D-DE42-9499-EA139E91C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704" y="767276"/>
            <a:ext cx="4968552" cy="5470036"/>
          </a:xfrm>
          <a:prstGeom prst="rect">
            <a:avLst/>
          </a:prstGeom>
        </p:spPr>
      </p:pic>
      <p:sp>
        <p:nvSpPr>
          <p:cNvPr id="5" name="TextBox 4">
            <a:extLst>
              <a:ext uri="{FF2B5EF4-FFF2-40B4-BE49-F238E27FC236}">
                <a16:creationId xmlns:a16="http://schemas.microsoft.com/office/drawing/2014/main" id="{D9367C37-E5E4-634E-A36D-6BB061228769}"/>
              </a:ext>
            </a:extLst>
          </p:cNvPr>
          <p:cNvSpPr txBox="1"/>
          <p:nvPr/>
        </p:nvSpPr>
        <p:spPr>
          <a:xfrm>
            <a:off x="154832" y="6346988"/>
            <a:ext cx="10657184"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Hofman</a:t>
            </a:r>
            <a:r>
              <a:rPr kumimoji="0" lang="en-US" sz="1600" b="0" i="0" u="none" strike="noStrike" kern="1200" cap="none" spc="0" normalizeH="0" baseline="0" noProof="0" dirty="0">
                <a:ln>
                  <a:noFill/>
                </a:ln>
                <a:solidFill>
                  <a:srgbClr val="000000"/>
                </a:solidFill>
                <a:effectLst/>
                <a:uLnTx/>
                <a:uFillTx/>
                <a:latin typeface="Calibri"/>
                <a:ea typeface="MS PGothic" charset="0"/>
              </a:rPr>
              <a:t> MS et al. Genitourinary Cancers Symposium 2021;Abstract 6</a:t>
            </a:r>
            <a:r>
              <a:rPr kumimoji="0" lang="en-US" sz="1800" b="0" i="0" u="none" strike="noStrike" kern="1200" cap="none" spc="0" normalizeH="0" baseline="0" noProof="0" dirty="0">
                <a:ln>
                  <a:noFill/>
                </a:ln>
                <a:solidFill>
                  <a:srgbClr val="000000"/>
                </a:solidFill>
                <a:effectLst/>
                <a:uLnTx/>
                <a:uFillTx/>
                <a:latin typeface="Calibri"/>
                <a:ea typeface="MS PGothic" charset="0"/>
              </a:rPr>
              <a:t>; </a:t>
            </a:r>
            <a:r>
              <a:rPr kumimoji="0" lang="en-US" sz="1600" b="0" i="0" u="none" strike="noStrike" kern="1200" cap="none" spc="0" normalizeH="0" baseline="0" noProof="0" dirty="0" err="1">
                <a:ln>
                  <a:noFill/>
                </a:ln>
                <a:solidFill>
                  <a:srgbClr val="000000"/>
                </a:solidFill>
                <a:effectLst/>
                <a:uLnTx/>
                <a:uFillTx/>
                <a:latin typeface="Calibri"/>
                <a:ea typeface="MS PGothic" charset="0"/>
              </a:rPr>
              <a:t>Hofman</a:t>
            </a:r>
            <a:r>
              <a:rPr kumimoji="0" lang="en-US" sz="1600" b="0" i="0" u="none" strike="noStrike" kern="1200" cap="none" spc="0" normalizeH="0" baseline="0" noProof="0" dirty="0">
                <a:ln>
                  <a:noFill/>
                </a:ln>
                <a:solidFill>
                  <a:srgbClr val="000000"/>
                </a:solidFill>
                <a:effectLst/>
                <a:uLnTx/>
                <a:uFillTx/>
                <a:latin typeface="Calibri"/>
                <a:ea typeface="MS PGothic" charset="0"/>
              </a:rPr>
              <a:t> MS et al. </a:t>
            </a:r>
            <a:r>
              <a:rPr kumimoji="0" lang="en-US" sz="1600" b="0" i="1" u="none" strike="noStrike" kern="1200" cap="none" spc="0" normalizeH="0" baseline="0" noProof="0" dirty="0">
                <a:ln>
                  <a:noFill/>
                </a:ln>
                <a:solidFill>
                  <a:srgbClr val="000000"/>
                </a:solidFill>
                <a:effectLst/>
                <a:uLnTx/>
                <a:uFillTx/>
                <a:latin typeface="Calibri"/>
                <a:ea typeface="MS PGothic" charset="0"/>
              </a:rPr>
              <a:t>Lancet</a:t>
            </a:r>
            <a:r>
              <a:rPr kumimoji="0" lang="en-US" sz="1600" b="0" i="0" u="none" strike="noStrike" kern="1200" cap="none" spc="0" normalizeH="0" baseline="0" noProof="0" dirty="0">
                <a:ln>
                  <a:noFill/>
                </a:ln>
                <a:solidFill>
                  <a:srgbClr val="000000"/>
                </a:solidFill>
                <a:effectLst/>
                <a:uLnTx/>
                <a:uFillTx/>
                <a:latin typeface="Calibri"/>
                <a:ea typeface="MS PGothic" charset="0"/>
              </a:rPr>
              <a:t> 2021;397(10276):797-804. </a:t>
            </a:r>
          </a:p>
        </p:txBody>
      </p:sp>
    </p:spTree>
    <p:extLst>
      <p:ext uri="{BB962C8B-B14F-4D97-AF65-F5344CB8AC3E}">
        <p14:creationId xmlns:p14="http://schemas.microsoft.com/office/powerpoint/2010/main" val="2884729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10515600" cy="1325563"/>
          </a:xfrm>
        </p:spPr>
        <p:txBody>
          <a:bodyPr>
            <a:normAutofit/>
          </a:bodyPr>
          <a:lstStyle/>
          <a:p>
            <a:pPr algn="l"/>
            <a:r>
              <a:rPr lang="en-US" sz="3200" b="1" dirty="0"/>
              <a:t>CARD: Imaging-Based PFS and OS with </a:t>
            </a:r>
            <a:r>
              <a:rPr lang="en-US" sz="3200" b="1" dirty="0" err="1"/>
              <a:t>Cabazitaxel</a:t>
            </a:r>
            <a:r>
              <a:rPr lang="en-US" sz="3200" b="1" dirty="0"/>
              <a:t> versus Abiraterone or Enzalutamide for </a:t>
            </a:r>
            <a:r>
              <a:rPr lang="en-US" sz="3200" b="1" dirty="0" err="1"/>
              <a:t>mCRPC</a:t>
            </a:r>
            <a:endParaRPr lang="en-US" sz="3200" b="1" dirty="0"/>
          </a:p>
        </p:txBody>
      </p:sp>
      <p:grpSp>
        <p:nvGrpSpPr>
          <p:cNvPr id="14" name="Group 13"/>
          <p:cNvGrpSpPr/>
          <p:nvPr/>
        </p:nvGrpSpPr>
        <p:grpSpPr>
          <a:xfrm>
            <a:off x="119336" y="1571907"/>
            <a:ext cx="11953328" cy="5148465"/>
            <a:chOff x="836523" y="1614488"/>
            <a:chExt cx="10877415" cy="5933921"/>
          </a:xfrm>
        </p:grpSpPr>
        <p:sp>
          <p:nvSpPr>
            <p:cNvPr id="10" name="TextBox 9"/>
            <p:cNvSpPr txBox="1"/>
            <p:nvPr/>
          </p:nvSpPr>
          <p:spPr>
            <a:xfrm>
              <a:off x="836523" y="7240633"/>
              <a:ext cx="5334000" cy="307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de Wit R.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NEJM</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2019;381:2506-18.</a:t>
              </a:r>
            </a:p>
          </p:txBody>
        </p:sp>
        <p:pic>
          <p:nvPicPr>
            <p:cNvPr id="3" name="Picture 2"/>
            <p:cNvPicPr>
              <a:picLocks noChangeAspect="1"/>
            </p:cNvPicPr>
            <p:nvPr/>
          </p:nvPicPr>
          <p:blipFill>
            <a:blip r:embed="rId2"/>
            <a:stretch>
              <a:fillRect/>
            </a:stretch>
          </p:blipFill>
          <p:spPr>
            <a:xfrm>
              <a:off x="836523" y="1614488"/>
              <a:ext cx="5438708" cy="4173726"/>
            </a:xfrm>
            <a:prstGeom prst="rect">
              <a:avLst/>
            </a:prstGeom>
          </p:spPr>
        </p:pic>
        <p:pic>
          <p:nvPicPr>
            <p:cNvPr id="12" name="Picture 11"/>
            <p:cNvPicPr>
              <a:picLocks noChangeAspect="1"/>
            </p:cNvPicPr>
            <p:nvPr/>
          </p:nvPicPr>
          <p:blipFill>
            <a:blip r:embed="rId3"/>
            <a:stretch>
              <a:fillRect/>
            </a:stretch>
          </p:blipFill>
          <p:spPr>
            <a:xfrm>
              <a:off x="6373974" y="1676400"/>
              <a:ext cx="5339964" cy="4068249"/>
            </a:xfrm>
            <a:prstGeom prst="rect">
              <a:avLst/>
            </a:prstGeom>
          </p:spPr>
        </p:pic>
      </p:grpSp>
    </p:spTree>
    <p:extLst>
      <p:ext uri="{BB962C8B-B14F-4D97-AF65-F5344CB8AC3E}">
        <p14:creationId xmlns:p14="http://schemas.microsoft.com/office/powerpoint/2010/main" val="27766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C19C9A-5D7D-FC4C-B633-02A9594C1509}"/>
              </a:ext>
            </a:extLst>
          </p:cNvPr>
          <p:cNvSpPr/>
          <p:nvPr/>
        </p:nvSpPr>
        <p:spPr bwMode="auto">
          <a:xfrm>
            <a:off x="221645" y="2924944"/>
            <a:ext cx="11479573" cy="72008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13716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41376"/>
          </a:xfrm>
        </p:spPr>
        <p:txBody>
          <a:bodyPr>
            <a:normAutofit/>
          </a:bodyPr>
          <a:lstStyle/>
          <a:p>
            <a:r>
              <a:rPr lang="en-US" dirty="0"/>
              <a:t>Meet The Professor with Dr Armstrong</a:t>
            </a:r>
            <a:endParaRPr lang="en-US" sz="2800" dirty="0">
              <a:solidFill>
                <a:srgbClr val="0000FF"/>
              </a:solidFill>
            </a:endParaRPr>
          </a:p>
        </p:txBody>
      </p:sp>
      <p:sp>
        <p:nvSpPr>
          <p:cNvPr id="6" name="Content Placeholder 5"/>
          <p:cNvSpPr>
            <a:spLocks noGrp="1"/>
          </p:cNvSpPr>
          <p:nvPr>
            <p:ph idx="1"/>
          </p:nvPr>
        </p:nvSpPr>
        <p:spPr>
          <a:xfrm>
            <a:off x="731404" y="1052736"/>
            <a:ext cx="10729192" cy="5616624"/>
          </a:xfrm>
        </p:spPr>
        <p:txBody>
          <a:bodyPr/>
          <a:lstStyle/>
          <a:p>
            <a:pPr marL="98425" indent="0">
              <a:lnSpc>
                <a:spcPts val="2220"/>
              </a:lnSpc>
              <a:spcBef>
                <a:spcPts val="1400"/>
              </a:spcBef>
              <a:spcAft>
                <a:spcPts val="0"/>
              </a:spcAft>
              <a:buNone/>
            </a:pPr>
            <a:r>
              <a:rPr lang="en-US" sz="2100" dirty="0">
                <a:solidFill>
                  <a:srgbClr val="3333CD"/>
                </a:solidFill>
              </a:rPr>
              <a:t>Introduction: </a:t>
            </a:r>
            <a:r>
              <a:rPr lang="en-US" sz="2100" dirty="0">
                <a:solidFill>
                  <a:schemeClr val="tx1"/>
                </a:solidFill>
              </a:rPr>
              <a:t>Genitourinary Cancers Symposium 2022</a:t>
            </a:r>
          </a:p>
          <a:p>
            <a:pPr marL="98425" indent="0">
              <a:lnSpc>
                <a:spcPts val="2220"/>
              </a:lnSpc>
              <a:spcBef>
                <a:spcPts val="1400"/>
              </a:spcBef>
              <a:spcAft>
                <a:spcPts val="0"/>
              </a:spcAft>
              <a:buNone/>
            </a:pPr>
            <a:r>
              <a:rPr lang="en-US" sz="2100" dirty="0">
                <a:solidFill>
                  <a:srgbClr val="3333CD"/>
                </a:solidFill>
              </a:rPr>
              <a:t>MODULE 1: </a:t>
            </a:r>
            <a:r>
              <a:rPr lang="en-US" sz="2100" dirty="0">
                <a:solidFill>
                  <a:schemeClr val="tx1"/>
                </a:solidFill>
              </a:rPr>
              <a:t>Dr </a:t>
            </a:r>
            <a:r>
              <a:rPr lang="en-US" sz="2100" dirty="0" err="1">
                <a:solidFill>
                  <a:schemeClr val="tx1"/>
                </a:solidFill>
              </a:rPr>
              <a:t>Saylors</a:t>
            </a:r>
            <a:r>
              <a:rPr lang="en-US" sz="2100" dirty="0">
                <a:solidFill>
                  <a:schemeClr val="tx1"/>
                </a:solidFill>
              </a:rPr>
              <a:t> — A 58-year-old man with metastatic hormone-sensitive prostate cancer, a history of breast cancer and a germline BRCA1 mutation </a:t>
            </a:r>
          </a:p>
          <a:p>
            <a:pPr marL="98425" indent="0">
              <a:lnSpc>
                <a:spcPts val="2220"/>
              </a:lnSpc>
              <a:spcBef>
                <a:spcPts val="1400"/>
              </a:spcBef>
              <a:spcAft>
                <a:spcPts val="0"/>
              </a:spcAft>
              <a:buNone/>
            </a:pPr>
            <a:r>
              <a:rPr lang="en-US" sz="2100" dirty="0">
                <a:solidFill>
                  <a:srgbClr val="3333CD"/>
                </a:solidFill>
              </a:rPr>
              <a:t>MODULE 2: </a:t>
            </a:r>
            <a:r>
              <a:rPr lang="en-US" sz="2100" dirty="0">
                <a:solidFill>
                  <a:schemeClr val="tx1"/>
                </a:solidFill>
              </a:rPr>
              <a:t>Dr Ibrahim — A 70-year-old man with multiple prior therapies for metastatic prostate cancer, including lutetium on the VISION trial</a:t>
            </a:r>
          </a:p>
          <a:p>
            <a:pPr marL="98425" indent="0">
              <a:lnSpc>
                <a:spcPts val="2220"/>
              </a:lnSpc>
              <a:spcBef>
                <a:spcPts val="1400"/>
              </a:spcBef>
              <a:spcAft>
                <a:spcPts val="0"/>
              </a:spcAft>
              <a:buNone/>
            </a:pPr>
            <a:r>
              <a:rPr lang="en-US" sz="2100" dirty="0">
                <a:solidFill>
                  <a:schemeClr val="bg1"/>
                </a:solidFill>
              </a:rPr>
              <a:t>MODULE 3: Dr Ma — An 88-year-old man with metastatic prostate cancer who received leuprolide/enzalutamide/denosumab and </a:t>
            </a:r>
            <a:r>
              <a:rPr lang="en-US" sz="2100" dirty="0" err="1">
                <a:solidFill>
                  <a:schemeClr val="bg1"/>
                </a:solidFill>
              </a:rPr>
              <a:t>sipuleucel</a:t>
            </a:r>
            <a:r>
              <a:rPr lang="en-US" sz="2100" dirty="0">
                <a:solidFill>
                  <a:schemeClr val="bg1"/>
                </a:solidFill>
              </a:rPr>
              <a:t>-T</a:t>
            </a:r>
          </a:p>
          <a:p>
            <a:pPr marL="98425" indent="0">
              <a:lnSpc>
                <a:spcPts val="2220"/>
              </a:lnSpc>
              <a:spcBef>
                <a:spcPts val="1400"/>
              </a:spcBef>
              <a:spcAft>
                <a:spcPts val="0"/>
              </a:spcAft>
              <a:buNone/>
            </a:pPr>
            <a:r>
              <a:rPr lang="en-US" sz="2100" dirty="0">
                <a:solidFill>
                  <a:srgbClr val="3333CD"/>
                </a:solidFill>
              </a:rPr>
              <a:t>MODULE 4: </a:t>
            </a:r>
            <a:r>
              <a:rPr lang="en-US" sz="2100" dirty="0">
                <a:solidFill>
                  <a:schemeClr val="tx1"/>
                </a:solidFill>
              </a:rPr>
              <a:t>Dr </a:t>
            </a:r>
            <a:r>
              <a:rPr lang="en-US" sz="2100" dirty="0" err="1">
                <a:solidFill>
                  <a:schemeClr val="tx1"/>
                </a:solidFill>
              </a:rPr>
              <a:t>Bachow</a:t>
            </a:r>
            <a:r>
              <a:rPr lang="en-US" sz="2100" dirty="0">
                <a:solidFill>
                  <a:schemeClr val="tx1"/>
                </a:solidFill>
              </a:rPr>
              <a:t> — A 55-year-old man with metastatic adenocarcinoma of the prostate with neuroendocrine differentiation (genomic LOH high, germline PALB2 VUS)</a:t>
            </a:r>
          </a:p>
          <a:p>
            <a:pPr marL="98425" indent="0">
              <a:lnSpc>
                <a:spcPts val="2220"/>
              </a:lnSpc>
              <a:spcBef>
                <a:spcPts val="1400"/>
              </a:spcBef>
              <a:spcAft>
                <a:spcPts val="0"/>
              </a:spcAft>
              <a:buNone/>
            </a:pPr>
            <a:r>
              <a:rPr lang="en-US" sz="2100" dirty="0">
                <a:solidFill>
                  <a:srgbClr val="3333CD"/>
                </a:solidFill>
              </a:rPr>
              <a:t>MODULE 5: </a:t>
            </a:r>
            <a:r>
              <a:rPr lang="en-US" sz="2100" dirty="0">
                <a:solidFill>
                  <a:schemeClr val="tx1"/>
                </a:solidFill>
              </a:rPr>
              <a:t>Dr Kumar — A 74-year-old man with metastatic castration-resistant prostate cancer and Lynch syndrome (BRCA VUS, MSH6 and BRAF V601E mutations)</a:t>
            </a:r>
          </a:p>
          <a:p>
            <a:pPr marL="98425" indent="0">
              <a:lnSpc>
                <a:spcPts val="2220"/>
              </a:lnSpc>
              <a:spcBef>
                <a:spcPts val="1400"/>
              </a:spcBef>
              <a:spcAft>
                <a:spcPts val="0"/>
              </a:spcAft>
              <a:buNone/>
            </a:pPr>
            <a:r>
              <a:rPr lang="en-US" sz="2100" dirty="0">
                <a:solidFill>
                  <a:srgbClr val="3333CD"/>
                </a:solidFill>
              </a:rPr>
              <a:t>MODULE 6: </a:t>
            </a:r>
            <a:r>
              <a:rPr lang="en-US" sz="2100" dirty="0">
                <a:solidFill>
                  <a:schemeClr val="tx1"/>
                </a:solidFill>
              </a:rPr>
              <a:t>Dr Ibrahim — An 89-year-old man with </a:t>
            </a:r>
            <a:r>
              <a:rPr lang="en-US" sz="2100" dirty="0" err="1">
                <a:solidFill>
                  <a:schemeClr val="tx1"/>
                </a:solidFill>
              </a:rPr>
              <a:t>mCRPC</a:t>
            </a:r>
            <a:r>
              <a:rPr lang="en-US" sz="2100" dirty="0">
                <a:solidFill>
                  <a:schemeClr val="tx1"/>
                </a:solidFill>
              </a:rPr>
              <a:t> and a CHEK2 mutation</a:t>
            </a:r>
          </a:p>
          <a:p>
            <a:pPr marL="98425" indent="0">
              <a:lnSpc>
                <a:spcPts val="2220"/>
              </a:lnSpc>
              <a:spcBef>
                <a:spcPts val="1400"/>
              </a:spcBef>
              <a:spcAft>
                <a:spcPts val="0"/>
              </a:spcAft>
              <a:buNone/>
            </a:pPr>
            <a:r>
              <a:rPr lang="en-US" sz="2100" dirty="0">
                <a:solidFill>
                  <a:srgbClr val="3333CD"/>
                </a:solidFill>
              </a:rPr>
              <a:t>MODULE 7: </a:t>
            </a:r>
            <a:r>
              <a:rPr lang="en-US" sz="2100" dirty="0">
                <a:solidFill>
                  <a:schemeClr val="tx1"/>
                </a:solidFill>
              </a:rPr>
              <a:t>Journal Club with Dr Armstrong </a:t>
            </a:r>
          </a:p>
          <a:p>
            <a:pPr marL="98425" indent="0">
              <a:lnSpc>
                <a:spcPts val="2220"/>
              </a:lnSpc>
              <a:spcBef>
                <a:spcPts val="1400"/>
              </a:spcBef>
              <a:spcAft>
                <a:spcPts val="0"/>
              </a:spcAft>
              <a:buNone/>
            </a:pPr>
            <a:r>
              <a:rPr lang="en-US" sz="2100" dirty="0">
                <a:solidFill>
                  <a:srgbClr val="3333CD"/>
                </a:solidFill>
              </a:rPr>
              <a:t>MODULE 8: </a:t>
            </a:r>
            <a:r>
              <a:rPr lang="en-US" sz="2100" dirty="0">
                <a:solidFill>
                  <a:schemeClr val="tx1"/>
                </a:solidFill>
              </a:rPr>
              <a:t>Relevant Data Sets</a:t>
            </a:r>
          </a:p>
        </p:txBody>
      </p:sp>
    </p:spTree>
    <p:custDataLst>
      <p:tags r:id="rId1"/>
    </p:custDataLst>
    <p:extLst>
      <p:ext uri="{BB962C8B-B14F-4D97-AF65-F5344CB8AC3E}">
        <p14:creationId xmlns:p14="http://schemas.microsoft.com/office/powerpoint/2010/main" val="2057947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646614-3771-654F-8706-53D4C6238561}"/>
              </a:ext>
            </a:extLst>
          </p:cNvPr>
          <p:cNvSpPr/>
          <p:nvPr/>
        </p:nvSpPr>
        <p:spPr bwMode="auto">
          <a:xfrm>
            <a:off x="767408" y="260648"/>
            <a:ext cx="10873207" cy="145859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1055440" y="663338"/>
            <a:ext cx="10081120" cy="769127"/>
          </a:xfrm>
        </p:spPr>
        <p:txBody>
          <a:bodyPr lIns="91440" tIns="91440" rIns="91440" bIns="182880"/>
          <a:lstStyle/>
          <a:p>
            <a:pPr algn="l"/>
            <a:r>
              <a:rPr lang="en-US" dirty="0">
                <a:solidFill>
                  <a:schemeClr val="bg1"/>
                </a:solidFill>
              </a:rPr>
              <a:t>Case Presentation: An 88-year-old man with metastatic prostate cancer who received leuprolide/enzalutamide/</a:t>
            </a:r>
            <a:br>
              <a:rPr lang="en-US" dirty="0">
                <a:solidFill>
                  <a:schemeClr val="bg1"/>
                </a:solidFill>
              </a:rPr>
            </a:br>
            <a:r>
              <a:rPr lang="en-US" dirty="0">
                <a:solidFill>
                  <a:schemeClr val="bg1"/>
                </a:solidFill>
              </a:rPr>
              <a:t>denosumab and </a:t>
            </a:r>
            <a:r>
              <a:rPr lang="en-US" dirty="0" err="1">
                <a:solidFill>
                  <a:schemeClr val="bg1"/>
                </a:solidFill>
              </a:rPr>
              <a:t>sipuleucel</a:t>
            </a:r>
            <a:r>
              <a:rPr lang="en-US" dirty="0">
                <a:solidFill>
                  <a:schemeClr val="bg1"/>
                </a:solidFill>
              </a:rPr>
              <a:t>-T</a:t>
            </a:r>
          </a:p>
        </p:txBody>
      </p:sp>
      <p:sp>
        <p:nvSpPr>
          <p:cNvPr id="12" name="Title 1">
            <a:extLst>
              <a:ext uri="{FF2B5EF4-FFF2-40B4-BE49-F238E27FC236}">
                <a16:creationId xmlns:a16="http://schemas.microsoft.com/office/drawing/2014/main" id="{856ACD73-9A9B-BA43-8807-A2B452EE43AE}"/>
              </a:ext>
            </a:extLst>
          </p:cNvPr>
          <p:cNvSpPr txBox="1">
            <a:spLocks/>
          </p:cNvSpPr>
          <p:nvPr/>
        </p:nvSpPr>
        <p:spPr bwMode="auto">
          <a:xfrm>
            <a:off x="0" y="5657330"/>
            <a:ext cx="12192000" cy="852384"/>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a:t>
            </a:r>
            <a:r>
              <a:rPr lang="en-US" sz="2800" dirty="0" err="1">
                <a:solidFill>
                  <a:srgbClr val="062060"/>
                </a:solidFill>
              </a:rPr>
              <a:t>Yanjun</a:t>
            </a:r>
            <a:r>
              <a:rPr lang="en-US" sz="2800" dirty="0">
                <a:solidFill>
                  <a:srgbClr val="062060"/>
                </a:solidFill>
              </a:rPr>
              <a:t> Ma (Murfreesboro, Tennessee)</a:t>
            </a:r>
          </a:p>
        </p:txBody>
      </p:sp>
      <p:pic>
        <p:nvPicPr>
          <p:cNvPr id="7" name="Picture 6" descr="A person wearing glasses&#10;&#10;Description automatically generated with medium confidence">
            <a:extLst>
              <a:ext uri="{FF2B5EF4-FFF2-40B4-BE49-F238E27FC236}">
                <a16:creationId xmlns:a16="http://schemas.microsoft.com/office/drawing/2014/main" id="{AF41E02B-3CFF-A64F-88DF-367057CE4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7619" y="2022107"/>
            <a:ext cx="6492783" cy="3652191"/>
          </a:xfrm>
          <a:prstGeom prst="rect">
            <a:avLst/>
          </a:prstGeom>
        </p:spPr>
      </p:pic>
    </p:spTree>
    <p:extLst>
      <p:ext uri="{BB962C8B-B14F-4D97-AF65-F5344CB8AC3E}">
        <p14:creationId xmlns:p14="http://schemas.microsoft.com/office/powerpoint/2010/main" val="2215656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C19C9A-5D7D-FC4C-B633-02A9594C1509}"/>
              </a:ext>
            </a:extLst>
          </p:cNvPr>
          <p:cNvSpPr/>
          <p:nvPr/>
        </p:nvSpPr>
        <p:spPr bwMode="auto">
          <a:xfrm>
            <a:off x="221645" y="3653199"/>
            <a:ext cx="11479573" cy="72008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13716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41376"/>
          </a:xfrm>
        </p:spPr>
        <p:txBody>
          <a:bodyPr>
            <a:normAutofit/>
          </a:bodyPr>
          <a:lstStyle/>
          <a:p>
            <a:r>
              <a:rPr lang="en-US" dirty="0"/>
              <a:t>Meet The Professor with Dr Armstrong</a:t>
            </a:r>
            <a:endParaRPr lang="en-US" sz="2800" dirty="0">
              <a:solidFill>
                <a:srgbClr val="0000FF"/>
              </a:solidFill>
            </a:endParaRPr>
          </a:p>
        </p:txBody>
      </p:sp>
      <p:sp>
        <p:nvSpPr>
          <p:cNvPr id="6" name="Content Placeholder 5"/>
          <p:cNvSpPr>
            <a:spLocks noGrp="1"/>
          </p:cNvSpPr>
          <p:nvPr>
            <p:ph idx="1"/>
          </p:nvPr>
        </p:nvSpPr>
        <p:spPr>
          <a:xfrm>
            <a:off x="731404" y="1052736"/>
            <a:ext cx="10729192" cy="5616624"/>
          </a:xfrm>
        </p:spPr>
        <p:txBody>
          <a:bodyPr/>
          <a:lstStyle/>
          <a:p>
            <a:pPr marL="98425" indent="0">
              <a:lnSpc>
                <a:spcPts val="2220"/>
              </a:lnSpc>
              <a:spcBef>
                <a:spcPts val="1400"/>
              </a:spcBef>
              <a:spcAft>
                <a:spcPts val="0"/>
              </a:spcAft>
              <a:buNone/>
            </a:pPr>
            <a:r>
              <a:rPr lang="en-US" sz="2100" dirty="0">
                <a:solidFill>
                  <a:srgbClr val="3333CD"/>
                </a:solidFill>
              </a:rPr>
              <a:t>Introduction: </a:t>
            </a:r>
            <a:r>
              <a:rPr lang="en-US" sz="2100" dirty="0">
                <a:solidFill>
                  <a:schemeClr val="tx1"/>
                </a:solidFill>
              </a:rPr>
              <a:t>Genitourinary Cancers Symposium 2022</a:t>
            </a:r>
          </a:p>
          <a:p>
            <a:pPr marL="98425" indent="0">
              <a:lnSpc>
                <a:spcPts val="2220"/>
              </a:lnSpc>
              <a:spcBef>
                <a:spcPts val="1400"/>
              </a:spcBef>
              <a:spcAft>
                <a:spcPts val="0"/>
              </a:spcAft>
              <a:buNone/>
            </a:pPr>
            <a:r>
              <a:rPr lang="en-US" sz="2100" dirty="0">
                <a:solidFill>
                  <a:srgbClr val="3333CD"/>
                </a:solidFill>
              </a:rPr>
              <a:t>MODULE 1: </a:t>
            </a:r>
            <a:r>
              <a:rPr lang="en-US" sz="2100" dirty="0">
                <a:solidFill>
                  <a:schemeClr val="tx1"/>
                </a:solidFill>
              </a:rPr>
              <a:t>Dr </a:t>
            </a:r>
            <a:r>
              <a:rPr lang="en-US" sz="2100" dirty="0" err="1">
                <a:solidFill>
                  <a:schemeClr val="tx1"/>
                </a:solidFill>
              </a:rPr>
              <a:t>Saylors</a:t>
            </a:r>
            <a:r>
              <a:rPr lang="en-US" sz="2100" dirty="0">
                <a:solidFill>
                  <a:schemeClr val="tx1"/>
                </a:solidFill>
              </a:rPr>
              <a:t> — A 58-year-old man with metastatic hormone-sensitive prostate cancer, a history of breast cancer and a germline BRCA1 mutation </a:t>
            </a:r>
          </a:p>
          <a:p>
            <a:pPr marL="98425" indent="0">
              <a:lnSpc>
                <a:spcPts val="2220"/>
              </a:lnSpc>
              <a:spcBef>
                <a:spcPts val="1400"/>
              </a:spcBef>
              <a:spcAft>
                <a:spcPts val="0"/>
              </a:spcAft>
              <a:buNone/>
            </a:pPr>
            <a:r>
              <a:rPr lang="en-US" sz="2100" dirty="0">
                <a:solidFill>
                  <a:srgbClr val="3333CD"/>
                </a:solidFill>
              </a:rPr>
              <a:t>MODULE 2: </a:t>
            </a:r>
            <a:r>
              <a:rPr lang="en-US" sz="2100" dirty="0">
                <a:solidFill>
                  <a:schemeClr val="tx1"/>
                </a:solidFill>
              </a:rPr>
              <a:t>Dr Ibrahim — A 70-year-old man with multiple prior therapies for metastatic prostate cancer, including lutetium on the VISION trial</a:t>
            </a:r>
          </a:p>
          <a:p>
            <a:pPr marL="98425" indent="0">
              <a:lnSpc>
                <a:spcPts val="2220"/>
              </a:lnSpc>
              <a:spcBef>
                <a:spcPts val="1400"/>
              </a:spcBef>
              <a:spcAft>
                <a:spcPts val="0"/>
              </a:spcAft>
              <a:buNone/>
            </a:pPr>
            <a:r>
              <a:rPr lang="en-US" sz="2100" dirty="0">
                <a:solidFill>
                  <a:srgbClr val="3333CD"/>
                </a:solidFill>
              </a:rPr>
              <a:t>MODULE 3: </a:t>
            </a:r>
            <a:r>
              <a:rPr lang="en-US" sz="2100" dirty="0">
                <a:solidFill>
                  <a:schemeClr val="tx1"/>
                </a:solidFill>
              </a:rPr>
              <a:t>Dr Ma — An 88-year-old man with metastatic prostate cancer who received leuprolide/enzalutamide/denosumab and </a:t>
            </a:r>
            <a:r>
              <a:rPr lang="en-US" sz="2100" dirty="0" err="1">
                <a:solidFill>
                  <a:schemeClr val="tx1"/>
                </a:solidFill>
              </a:rPr>
              <a:t>sipuleucel</a:t>
            </a:r>
            <a:r>
              <a:rPr lang="en-US" sz="2100" dirty="0">
                <a:solidFill>
                  <a:schemeClr val="tx1"/>
                </a:solidFill>
              </a:rPr>
              <a:t>-T</a:t>
            </a:r>
          </a:p>
          <a:p>
            <a:pPr marL="98425" indent="0">
              <a:lnSpc>
                <a:spcPts val="2220"/>
              </a:lnSpc>
              <a:spcBef>
                <a:spcPts val="1400"/>
              </a:spcBef>
              <a:spcAft>
                <a:spcPts val="0"/>
              </a:spcAft>
              <a:buNone/>
            </a:pPr>
            <a:r>
              <a:rPr lang="en-US" sz="2100" dirty="0">
                <a:solidFill>
                  <a:schemeClr val="bg1"/>
                </a:solidFill>
              </a:rPr>
              <a:t>MODULE 4: Dr </a:t>
            </a:r>
            <a:r>
              <a:rPr lang="en-US" sz="2100" dirty="0" err="1">
                <a:solidFill>
                  <a:schemeClr val="bg1"/>
                </a:solidFill>
              </a:rPr>
              <a:t>Bachow</a:t>
            </a:r>
            <a:r>
              <a:rPr lang="en-US" sz="2100" dirty="0">
                <a:solidFill>
                  <a:schemeClr val="bg1"/>
                </a:solidFill>
              </a:rPr>
              <a:t> — A 55-year-old man with metastatic adenocarcinoma of the prostate with neuroendocrine differentiation (genomic LOH high, germline PALB2 VUS)</a:t>
            </a:r>
          </a:p>
          <a:p>
            <a:pPr marL="98425" indent="0">
              <a:lnSpc>
                <a:spcPts val="2220"/>
              </a:lnSpc>
              <a:spcBef>
                <a:spcPts val="1400"/>
              </a:spcBef>
              <a:spcAft>
                <a:spcPts val="0"/>
              </a:spcAft>
              <a:buNone/>
            </a:pPr>
            <a:r>
              <a:rPr lang="en-US" sz="2100" dirty="0">
                <a:solidFill>
                  <a:srgbClr val="3333CD"/>
                </a:solidFill>
              </a:rPr>
              <a:t>MODULE 5: </a:t>
            </a:r>
            <a:r>
              <a:rPr lang="en-US" sz="2100" dirty="0">
                <a:solidFill>
                  <a:schemeClr val="tx1"/>
                </a:solidFill>
              </a:rPr>
              <a:t>Dr Kumar — A 74-year-old man with metastatic castration-resistant prostate cancer and Lynch syndrome (BRCA VUS, MSH6 and BRAF V601E mutations)</a:t>
            </a:r>
          </a:p>
          <a:p>
            <a:pPr marL="98425" indent="0">
              <a:lnSpc>
                <a:spcPts val="2220"/>
              </a:lnSpc>
              <a:spcBef>
                <a:spcPts val="1400"/>
              </a:spcBef>
              <a:spcAft>
                <a:spcPts val="0"/>
              </a:spcAft>
              <a:buNone/>
            </a:pPr>
            <a:r>
              <a:rPr lang="en-US" sz="2100" dirty="0">
                <a:solidFill>
                  <a:srgbClr val="3333CD"/>
                </a:solidFill>
              </a:rPr>
              <a:t>MODULE 6: </a:t>
            </a:r>
            <a:r>
              <a:rPr lang="en-US" sz="2100" dirty="0">
                <a:solidFill>
                  <a:schemeClr val="tx1"/>
                </a:solidFill>
              </a:rPr>
              <a:t>Dr Ibrahim — An 89-year-old man with </a:t>
            </a:r>
            <a:r>
              <a:rPr lang="en-US" sz="2100" dirty="0" err="1">
                <a:solidFill>
                  <a:schemeClr val="tx1"/>
                </a:solidFill>
              </a:rPr>
              <a:t>mCRPC</a:t>
            </a:r>
            <a:r>
              <a:rPr lang="en-US" sz="2100" dirty="0">
                <a:solidFill>
                  <a:schemeClr val="tx1"/>
                </a:solidFill>
              </a:rPr>
              <a:t> and a CHEK2 mutation</a:t>
            </a:r>
          </a:p>
          <a:p>
            <a:pPr marL="98425" indent="0">
              <a:lnSpc>
                <a:spcPts val="2220"/>
              </a:lnSpc>
              <a:spcBef>
                <a:spcPts val="1400"/>
              </a:spcBef>
              <a:spcAft>
                <a:spcPts val="0"/>
              </a:spcAft>
              <a:buNone/>
            </a:pPr>
            <a:r>
              <a:rPr lang="en-US" sz="2100" dirty="0">
                <a:solidFill>
                  <a:srgbClr val="3333CD"/>
                </a:solidFill>
              </a:rPr>
              <a:t>MODULE 7: </a:t>
            </a:r>
            <a:r>
              <a:rPr lang="en-US" sz="2100" dirty="0">
                <a:solidFill>
                  <a:schemeClr val="tx1"/>
                </a:solidFill>
              </a:rPr>
              <a:t>Journal Club with Dr Armstrong </a:t>
            </a:r>
          </a:p>
          <a:p>
            <a:pPr marL="98425" indent="0">
              <a:lnSpc>
                <a:spcPts val="2220"/>
              </a:lnSpc>
              <a:spcBef>
                <a:spcPts val="1400"/>
              </a:spcBef>
              <a:spcAft>
                <a:spcPts val="0"/>
              </a:spcAft>
              <a:buNone/>
            </a:pPr>
            <a:r>
              <a:rPr lang="en-US" sz="2100" dirty="0">
                <a:solidFill>
                  <a:srgbClr val="3333CD"/>
                </a:solidFill>
              </a:rPr>
              <a:t>MODULE 8: </a:t>
            </a:r>
            <a:r>
              <a:rPr lang="en-US" sz="2100" dirty="0">
                <a:solidFill>
                  <a:schemeClr val="tx1"/>
                </a:solidFill>
              </a:rPr>
              <a:t>Relevant Data Sets</a:t>
            </a:r>
          </a:p>
        </p:txBody>
      </p:sp>
    </p:spTree>
    <p:custDataLst>
      <p:tags r:id="rId1"/>
    </p:custDataLst>
    <p:extLst>
      <p:ext uri="{BB962C8B-B14F-4D97-AF65-F5344CB8AC3E}">
        <p14:creationId xmlns:p14="http://schemas.microsoft.com/office/powerpoint/2010/main" val="316003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646614-3771-654F-8706-53D4C6238561}"/>
              </a:ext>
            </a:extLst>
          </p:cNvPr>
          <p:cNvSpPr/>
          <p:nvPr/>
        </p:nvSpPr>
        <p:spPr bwMode="auto">
          <a:xfrm>
            <a:off x="839416" y="242217"/>
            <a:ext cx="10873207" cy="145859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1127448" y="643649"/>
            <a:ext cx="10081120" cy="769127"/>
          </a:xfrm>
        </p:spPr>
        <p:txBody>
          <a:bodyPr lIns="91440" tIns="91440" rIns="91440" bIns="182880"/>
          <a:lstStyle/>
          <a:p>
            <a:pPr algn="l"/>
            <a:r>
              <a:rPr lang="en-US" dirty="0">
                <a:solidFill>
                  <a:schemeClr val="bg1"/>
                </a:solidFill>
              </a:rPr>
              <a:t>Case Presentation: A 55-year-old man with metastatic adenocarcinoma of the prostate with neuroendocrine differentiation (genomic LOH high, germline PALB2 VUS)</a:t>
            </a:r>
          </a:p>
        </p:txBody>
      </p:sp>
      <p:sp>
        <p:nvSpPr>
          <p:cNvPr id="12" name="Title 1">
            <a:extLst>
              <a:ext uri="{FF2B5EF4-FFF2-40B4-BE49-F238E27FC236}">
                <a16:creationId xmlns:a16="http://schemas.microsoft.com/office/drawing/2014/main" id="{856ACD73-9A9B-BA43-8807-A2B452EE43AE}"/>
              </a:ext>
            </a:extLst>
          </p:cNvPr>
          <p:cNvSpPr txBox="1">
            <a:spLocks/>
          </p:cNvSpPr>
          <p:nvPr/>
        </p:nvSpPr>
        <p:spPr bwMode="auto">
          <a:xfrm>
            <a:off x="0" y="5744968"/>
            <a:ext cx="12192000" cy="65784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Spencer </a:t>
            </a:r>
            <a:r>
              <a:rPr lang="en-US" sz="2800" dirty="0" err="1">
                <a:solidFill>
                  <a:srgbClr val="062060"/>
                </a:solidFill>
              </a:rPr>
              <a:t>Bachow</a:t>
            </a:r>
            <a:r>
              <a:rPr lang="en-US" sz="2800" dirty="0">
                <a:solidFill>
                  <a:srgbClr val="062060"/>
                </a:solidFill>
              </a:rPr>
              <a:t> (Boca Raton, Florida)</a:t>
            </a:r>
          </a:p>
        </p:txBody>
      </p:sp>
      <p:pic>
        <p:nvPicPr>
          <p:cNvPr id="8" name="Picture 7" descr="A person wearing a headset&#10;&#10;Description automatically generated with low confidence">
            <a:extLst>
              <a:ext uri="{FF2B5EF4-FFF2-40B4-BE49-F238E27FC236}">
                <a16:creationId xmlns:a16="http://schemas.microsoft.com/office/drawing/2014/main" id="{D7792F99-9FAB-9F4A-B7A5-F55B315E8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5643" y="2175176"/>
            <a:ext cx="6346295" cy="3569792"/>
          </a:xfrm>
          <a:prstGeom prst="rect">
            <a:avLst/>
          </a:prstGeom>
        </p:spPr>
      </p:pic>
    </p:spTree>
    <p:extLst>
      <p:ext uri="{BB962C8B-B14F-4D97-AF65-F5344CB8AC3E}">
        <p14:creationId xmlns:p14="http://schemas.microsoft.com/office/powerpoint/2010/main" val="3526320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C19C9A-5D7D-FC4C-B633-02A9594C1509}"/>
              </a:ext>
            </a:extLst>
          </p:cNvPr>
          <p:cNvSpPr/>
          <p:nvPr/>
        </p:nvSpPr>
        <p:spPr bwMode="auto">
          <a:xfrm>
            <a:off x="221645" y="4365104"/>
            <a:ext cx="11479573" cy="72008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13716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41376"/>
          </a:xfrm>
        </p:spPr>
        <p:txBody>
          <a:bodyPr>
            <a:normAutofit/>
          </a:bodyPr>
          <a:lstStyle/>
          <a:p>
            <a:r>
              <a:rPr lang="en-US" dirty="0"/>
              <a:t>Meet The Professor with Dr Armstrong</a:t>
            </a:r>
            <a:endParaRPr lang="en-US" sz="2800" dirty="0">
              <a:solidFill>
                <a:srgbClr val="0000FF"/>
              </a:solidFill>
            </a:endParaRPr>
          </a:p>
        </p:txBody>
      </p:sp>
      <p:sp>
        <p:nvSpPr>
          <p:cNvPr id="6" name="Content Placeholder 5"/>
          <p:cNvSpPr>
            <a:spLocks noGrp="1"/>
          </p:cNvSpPr>
          <p:nvPr>
            <p:ph idx="1"/>
          </p:nvPr>
        </p:nvSpPr>
        <p:spPr>
          <a:xfrm>
            <a:off x="731404" y="1052736"/>
            <a:ext cx="10729192" cy="5616624"/>
          </a:xfrm>
        </p:spPr>
        <p:txBody>
          <a:bodyPr/>
          <a:lstStyle/>
          <a:p>
            <a:pPr marL="98425" indent="0">
              <a:lnSpc>
                <a:spcPts val="2220"/>
              </a:lnSpc>
              <a:spcBef>
                <a:spcPts val="1400"/>
              </a:spcBef>
              <a:spcAft>
                <a:spcPts val="0"/>
              </a:spcAft>
              <a:buNone/>
            </a:pPr>
            <a:r>
              <a:rPr lang="en-US" sz="2100" dirty="0">
                <a:solidFill>
                  <a:srgbClr val="3333CD"/>
                </a:solidFill>
              </a:rPr>
              <a:t>Introduction: </a:t>
            </a:r>
            <a:r>
              <a:rPr lang="en-US" sz="2100" dirty="0">
                <a:solidFill>
                  <a:schemeClr val="tx1"/>
                </a:solidFill>
              </a:rPr>
              <a:t>Genitourinary Cancers Symposium 2022</a:t>
            </a:r>
          </a:p>
          <a:p>
            <a:pPr marL="98425" indent="0">
              <a:lnSpc>
                <a:spcPts val="2220"/>
              </a:lnSpc>
              <a:spcBef>
                <a:spcPts val="1400"/>
              </a:spcBef>
              <a:spcAft>
                <a:spcPts val="0"/>
              </a:spcAft>
              <a:buNone/>
            </a:pPr>
            <a:r>
              <a:rPr lang="en-US" sz="2100" dirty="0">
                <a:solidFill>
                  <a:srgbClr val="3333CD"/>
                </a:solidFill>
              </a:rPr>
              <a:t>MODULE 1: </a:t>
            </a:r>
            <a:r>
              <a:rPr lang="en-US" sz="2100" dirty="0">
                <a:solidFill>
                  <a:schemeClr val="tx1"/>
                </a:solidFill>
              </a:rPr>
              <a:t>Dr </a:t>
            </a:r>
            <a:r>
              <a:rPr lang="en-US" sz="2100" dirty="0" err="1">
                <a:solidFill>
                  <a:schemeClr val="tx1"/>
                </a:solidFill>
              </a:rPr>
              <a:t>Saylors</a:t>
            </a:r>
            <a:r>
              <a:rPr lang="en-US" sz="2100" dirty="0">
                <a:solidFill>
                  <a:schemeClr val="tx1"/>
                </a:solidFill>
              </a:rPr>
              <a:t> — A 58-year-old man with metastatic hormone-sensitive prostate cancer, a history of breast cancer and a germline BRCA1 mutation </a:t>
            </a:r>
          </a:p>
          <a:p>
            <a:pPr marL="98425" indent="0">
              <a:lnSpc>
                <a:spcPts val="2220"/>
              </a:lnSpc>
              <a:spcBef>
                <a:spcPts val="1400"/>
              </a:spcBef>
              <a:spcAft>
                <a:spcPts val="0"/>
              </a:spcAft>
              <a:buNone/>
            </a:pPr>
            <a:r>
              <a:rPr lang="en-US" sz="2100" dirty="0">
                <a:solidFill>
                  <a:srgbClr val="3333CD"/>
                </a:solidFill>
              </a:rPr>
              <a:t>MODULE 2: </a:t>
            </a:r>
            <a:r>
              <a:rPr lang="en-US" sz="2100" dirty="0">
                <a:solidFill>
                  <a:schemeClr val="tx1"/>
                </a:solidFill>
              </a:rPr>
              <a:t>Dr Ibrahim — A 70-year-old man with multiple prior therapies for metastatic prostate cancer, including lutetium on the VISION trial</a:t>
            </a:r>
          </a:p>
          <a:p>
            <a:pPr marL="98425" indent="0">
              <a:lnSpc>
                <a:spcPts val="2220"/>
              </a:lnSpc>
              <a:spcBef>
                <a:spcPts val="1400"/>
              </a:spcBef>
              <a:spcAft>
                <a:spcPts val="0"/>
              </a:spcAft>
              <a:buNone/>
            </a:pPr>
            <a:r>
              <a:rPr lang="en-US" sz="2100" dirty="0">
                <a:solidFill>
                  <a:srgbClr val="3333CD"/>
                </a:solidFill>
              </a:rPr>
              <a:t>MODULE 3: </a:t>
            </a:r>
            <a:r>
              <a:rPr lang="en-US" sz="2100" dirty="0">
                <a:solidFill>
                  <a:schemeClr val="tx1"/>
                </a:solidFill>
              </a:rPr>
              <a:t>Dr Ma — An 88-year-old man with metastatic prostate cancer who received leuprolide/enzalutamide/denosumab and </a:t>
            </a:r>
            <a:r>
              <a:rPr lang="en-US" sz="2100" dirty="0" err="1">
                <a:solidFill>
                  <a:schemeClr val="tx1"/>
                </a:solidFill>
              </a:rPr>
              <a:t>sipuleucel</a:t>
            </a:r>
            <a:r>
              <a:rPr lang="en-US" sz="2100" dirty="0">
                <a:solidFill>
                  <a:schemeClr val="tx1"/>
                </a:solidFill>
              </a:rPr>
              <a:t>-T</a:t>
            </a:r>
          </a:p>
          <a:p>
            <a:pPr marL="98425" indent="0">
              <a:lnSpc>
                <a:spcPts val="2220"/>
              </a:lnSpc>
              <a:spcBef>
                <a:spcPts val="1400"/>
              </a:spcBef>
              <a:spcAft>
                <a:spcPts val="0"/>
              </a:spcAft>
              <a:buNone/>
            </a:pPr>
            <a:r>
              <a:rPr lang="en-US" sz="2100" dirty="0">
                <a:solidFill>
                  <a:srgbClr val="3333CD"/>
                </a:solidFill>
              </a:rPr>
              <a:t>MODULE 4: </a:t>
            </a:r>
            <a:r>
              <a:rPr lang="en-US" sz="2100" dirty="0">
                <a:solidFill>
                  <a:schemeClr val="tx1"/>
                </a:solidFill>
              </a:rPr>
              <a:t>Dr </a:t>
            </a:r>
            <a:r>
              <a:rPr lang="en-US" sz="2100" dirty="0" err="1">
                <a:solidFill>
                  <a:schemeClr val="tx1"/>
                </a:solidFill>
              </a:rPr>
              <a:t>Bachow</a:t>
            </a:r>
            <a:r>
              <a:rPr lang="en-US" sz="2100" dirty="0">
                <a:solidFill>
                  <a:schemeClr val="tx1"/>
                </a:solidFill>
              </a:rPr>
              <a:t> — A 55-year-old man with metastatic adenocarcinoma of the prostate with neuroendocrine differentiation (genomic LOH high, germline PALB2 VUS)</a:t>
            </a:r>
          </a:p>
          <a:p>
            <a:pPr marL="98425" indent="0">
              <a:lnSpc>
                <a:spcPts val="2220"/>
              </a:lnSpc>
              <a:spcBef>
                <a:spcPts val="1400"/>
              </a:spcBef>
              <a:spcAft>
                <a:spcPts val="0"/>
              </a:spcAft>
              <a:buNone/>
            </a:pPr>
            <a:r>
              <a:rPr lang="en-US" sz="2100" dirty="0">
                <a:solidFill>
                  <a:schemeClr val="bg1"/>
                </a:solidFill>
              </a:rPr>
              <a:t>MODULE 5: Dr Kumar — A 74-year-old man with metastatic castration-resistant prostate cancer and Lynch syndrome (BRCA VUS, MSH6 and BRAF V601E mutations)</a:t>
            </a:r>
          </a:p>
          <a:p>
            <a:pPr marL="98425" indent="0">
              <a:lnSpc>
                <a:spcPts val="2220"/>
              </a:lnSpc>
              <a:spcBef>
                <a:spcPts val="1400"/>
              </a:spcBef>
              <a:spcAft>
                <a:spcPts val="0"/>
              </a:spcAft>
              <a:buNone/>
            </a:pPr>
            <a:r>
              <a:rPr lang="en-US" sz="2100" dirty="0">
                <a:solidFill>
                  <a:srgbClr val="3333CD"/>
                </a:solidFill>
              </a:rPr>
              <a:t>MODULE 6: </a:t>
            </a:r>
            <a:r>
              <a:rPr lang="en-US" sz="2100" dirty="0">
                <a:solidFill>
                  <a:schemeClr val="tx1"/>
                </a:solidFill>
              </a:rPr>
              <a:t>Dr Ibrahim — An 89-year-old man with </a:t>
            </a:r>
            <a:r>
              <a:rPr lang="en-US" sz="2100" dirty="0" err="1">
                <a:solidFill>
                  <a:schemeClr val="tx1"/>
                </a:solidFill>
              </a:rPr>
              <a:t>mCRPC</a:t>
            </a:r>
            <a:r>
              <a:rPr lang="en-US" sz="2100" dirty="0">
                <a:solidFill>
                  <a:schemeClr val="tx1"/>
                </a:solidFill>
              </a:rPr>
              <a:t> and a CHEK2 mutation</a:t>
            </a:r>
          </a:p>
          <a:p>
            <a:pPr marL="98425" indent="0">
              <a:lnSpc>
                <a:spcPts val="2220"/>
              </a:lnSpc>
              <a:spcBef>
                <a:spcPts val="1400"/>
              </a:spcBef>
              <a:spcAft>
                <a:spcPts val="0"/>
              </a:spcAft>
              <a:buNone/>
            </a:pPr>
            <a:r>
              <a:rPr lang="en-US" sz="2100" dirty="0">
                <a:solidFill>
                  <a:srgbClr val="3333CD"/>
                </a:solidFill>
              </a:rPr>
              <a:t>MODULE 7: </a:t>
            </a:r>
            <a:r>
              <a:rPr lang="en-US" sz="2100" dirty="0">
                <a:solidFill>
                  <a:schemeClr val="tx1"/>
                </a:solidFill>
              </a:rPr>
              <a:t>Journal Club with Dr Armstrong </a:t>
            </a:r>
          </a:p>
          <a:p>
            <a:pPr marL="98425" indent="0">
              <a:lnSpc>
                <a:spcPts val="2220"/>
              </a:lnSpc>
              <a:spcBef>
                <a:spcPts val="1400"/>
              </a:spcBef>
              <a:spcAft>
                <a:spcPts val="0"/>
              </a:spcAft>
              <a:buNone/>
            </a:pPr>
            <a:r>
              <a:rPr lang="en-US" sz="2100" dirty="0">
                <a:solidFill>
                  <a:srgbClr val="3333CD"/>
                </a:solidFill>
              </a:rPr>
              <a:t>MODULE 8: </a:t>
            </a:r>
            <a:r>
              <a:rPr lang="en-US" sz="2100" dirty="0">
                <a:solidFill>
                  <a:schemeClr val="tx1"/>
                </a:solidFill>
              </a:rPr>
              <a:t>Relevant Data Sets</a:t>
            </a:r>
          </a:p>
        </p:txBody>
      </p:sp>
    </p:spTree>
    <p:custDataLst>
      <p:tags r:id="rId1"/>
    </p:custDataLst>
    <p:extLst>
      <p:ext uri="{BB962C8B-B14F-4D97-AF65-F5344CB8AC3E}">
        <p14:creationId xmlns:p14="http://schemas.microsoft.com/office/powerpoint/2010/main" val="2143747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646614-3771-654F-8706-53D4C6238561}"/>
              </a:ext>
            </a:extLst>
          </p:cNvPr>
          <p:cNvSpPr/>
          <p:nvPr/>
        </p:nvSpPr>
        <p:spPr bwMode="auto">
          <a:xfrm>
            <a:off x="839416" y="242217"/>
            <a:ext cx="10873207" cy="11705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1127448" y="499633"/>
            <a:ext cx="10081120" cy="769127"/>
          </a:xfrm>
        </p:spPr>
        <p:txBody>
          <a:bodyPr lIns="91440" tIns="91440" rIns="91440" bIns="182880"/>
          <a:lstStyle/>
          <a:p>
            <a:pPr algn="l"/>
            <a:r>
              <a:rPr lang="en-US" dirty="0">
                <a:solidFill>
                  <a:schemeClr val="bg1"/>
                </a:solidFill>
              </a:rPr>
              <a:t>Case Presentation: A 74-year-old man with </a:t>
            </a:r>
            <a:r>
              <a:rPr lang="en-US" dirty="0" err="1">
                <a:solidFill>
                  <a:schemeClr val="bg1"/>
                </a:solidFill>
              </a:rPr>
              <a:t>mCRPC</a:t>
            </a:r>
            <a:r>
              <a:rPr lang="en-US" dirty="0">
                <a:solidFill>
                  <a:schemeClr val="bg1"/>
                </a:solidFill>
              </a:rPr>
              <a:t> and Lynch syndrome (BRCA VUS, MSH6 and BRAF V601E mutations)</a:t>
            </a:r>
          </a:p>
        </p:txBody>
      </p:sp>
      <p:sp>
        <p:nvSpPr>
          <p:cNvPr id="12" name="Title 1">
            <a:extLst>
              <a:ext uri="{FF2B5EF4-FFF2-40B4-BE49-F238E27FC236}">
                <a16:creationId xmlns:a16="http://schemas.microsoft.com/office/drawing/2014/main" id="{856ACD73-9A9B-BA43-8807-A2B452EE43AE}"/>
              </a:ext>
            </a:extLst>
          </p:cNvPr>
          <p:cNvSpPr txBox="1">
            <a:spLocks/>
          </p:cNvSpPr>
          <p:nvPr/>
        </p:nvSpPr>
        <p:spPr bwMode="auto">
          <a:xfrm>
            <a:off x="0" y="5744968"/>
            <a:ext cx="12192000" cy="87081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KS Kumar (New Port Richey, Florida)</a:t>
            </a:r>
          </a:p>
        </p:txBody>
      </p:sp>
      <p:pic>
        <p:nvPicPr>
          <p:cNvPr id="7" name="Picture 6" descr="A person wearing headphones&#10;&#10;Description automatically generated with medium confidence">
            <a:extLst>
              <a:ext uri="{FF2B5EF4-FFF2-40B4-BE49-F238E27FC236}">
                <a16:creationId xmlns:a16="http://schemas.microsoft.com/office/drawing/2014/main" id="{A7BAE246-82AD-4844-8347-ADF38F6F93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471" y="2175176"/>
            <a:ext cx="6346298" cy="3569792"/>
          </a:xfrm>
          <a:prstGeom prst="rect">
            <a:avLst/>
          </a:prstGeom>
        </p:spPr>
      </p:pic>
    </p:spTree>
    <p:extLst>
      <p:ext uri="{BB962C8B-B14F-4D97-AF65-F5344CB8AC3E}">
        <p14:creationId xmlns:p14="http://schemas.microsoft.com/office/powerpoint/2010/main" val="3614357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C3660-C2F6-B445-AA6E-646F1EC1CB98}"/>
              </a:ext>
            </a:extLst>
          </p:cNvPr>
          <p:cNvSpPr>
            <a:spLocks noGrp="1"/>
          </p:cNvSpPr>
          <p:nvPr>
            <p:ph type="title"/>
          </p:nvPr>
        </p:nvSpPr>
        <p:spPr>
          <a:xfrm>
            <a:off x="370395" y="-99392"/>
            <a:ext cx="10515600" cy="1325563"/>
          </a:xfrm>
        </p:spPr>
        <p:txBody>
          <a:bodyPr/>
          <a:lstStyle/>
          <a:p>
            <a:r>
              <a:rPr lang="en-US" dirty="0"/>
              <a:t>Immune Checkpoint Inhibitors in </a:t>
            </a:r>
            <a:r>
              <a:rPr lang="en-US" dirty="0" err="1"/>
              <a:t>mCRPC</a:t>
            </a:r>
            <a:endParaRPr lang="en-US" dirty="0"/>
          </a:p>
        </p:txBody>
      </p:sp>
      <p:graphicFrame>
        <p:nvGraphicFramePr>
          <p:cNvPr id="4" name="Table 4">
            <a:extLst>
              <a:ext uri="{FF2B5EF4-FFF2-40B4-BE49-F238E27FC236}">
                <a16:creationId xmlns:a16="http://schemas.microsoft.com/office/drawing/2014/main" id="{3E808873-5D15-3C42-968A-0DBCF2F2597C}"/>
              </a:ext>
            </a:extLst>
          </p:cNvPr>
          <p:cNvGraphicFramePr>
            <a:graphicFrameLocks noGrp="1"/>
          </p:cNvGraphicFramePr>
          <p:nvPr>
            <p:ph idx="1"/>
          </p:nvPr>
        </p:nvGraphicFramePr>
        <p:xfrm>
          <a:off x="838200" y="1412776"/>
          <a:ext cx="10515600" cy="3168762"/>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849375302"/>
                    </a:ext>
                  </a:extLst>
                </a:gridCol>
                <a:gridCol w="3505200">
                  <a:extLst>
                    <a:ext uri="{9D8B030D-6E8A-4147-A177-3AD203B41FA5}">
                      <a16:colId xmlns:a16="http://schemas.microsoft.com/office/drawing/2014/main" val="2202724164"/>
                    </a:ext>
                  </a:extLst>
                </a:gridCol>
                <a:gridCol w="3505200">
                  <a:extLst>
                    <a:ext uri="{9D8B030D-6E8A-4147-A177-3AD203B41FA5}">
                      <a16:colId xmlns:a16="http://schemas.microsoft.com/office/drawing/2014/main" val="2809527500"/>
                    </a:ext>
                  </a:extLst>
                </a:gridCol>
              </a:tblGrid>
              <a:tr h="409299">
                <a:tc>
                  <a:txBody>
                    <a:bodyPr/>
                    <a:lstStyle/>
                    <a:p>
                      <a:r>
                        <a:rPr lang="en-US" dirty="0"/>
                        <a:t>Therapy</a:t>
                      </a:r>
                    </a:p>
                  </a:txBody>
                  <a:tcPr/>
                </a:tc>
                <a:tc>
                  <a:txBody>
                    <a:bodyPr/>
                    <a:lstStyle/>
                    <a:p>
                      <a:r>
                        <a:rPr lang="en-US" dirty="0"/>
                        <a:t>Disease State</a:t>
                      </a:r>
                    </a:p>
                  </a:txBody>
                  <a:tcPr/>
                </a:tc>
                <a:tc>
                  <a:txBody>
                    <a:bodyPr/>
                    <a:lstStyle/>
                    <a:p>
                      <a:r>
                        <a:rPr lang="en-US" dirty="0"/>
                        <a:t>Disease Response</a:t>
                      </a:r>
                    </a:p>
                  </a:txBody>
                  <a:tcPr/>
                </a:tc>
                <a:extLst>
                  <a:ext uri="{0D108BD9-81ED-4DB2-BD59-A6C34878D82A}">
                    <a16:rowId xmlns:a16="http://schemas.microsoft.com/office/drawing/2014/main" val="2576351754"/>
                  </a:ext>
                </a:extLst>
              </a:tr>
              <a:tr h="706461">
                <a:tc>
                  <a:txBody>
                    <a:bodyPr/>
                    <a:lstStyle/>
                    <a:p>
                      <a:r>
                        <a:rPr lang="en-US" dirty="0"/>
                        <a:t>Pembrolizumab </a:t>
                      </a:r>
                      <a:r>
                        <a:rPr lang="en-US" dirty="0" err="1"/>
                        <a:t>monotherapy</a:t>
                      </a:r>
                      <a:r>
                        <a:rPr lang="en-US" baseline="30000" dirty="0" err="1"/>
                        <a:t>a</a:t>
                      </a:r>
                      <a:endParaRPr lang="en-US" baseline="30000" dirty="0"/>
                    </a:p>
                  </a:txBody>
                  <a:tcPr/>
                </a:tc>
                <a:tc>
                  <a:txBody>
                    <a:bodyPr/>
                    <a:lstStyle/>
                    <a:p>
                      <a:r>
                        <a:rPr lang="en-US" dirty="0"/>
                        <a:t>Post-chemotherapy</a:t>
                      </a:r>
                    </a:p>
                  </a:txBody>
                  <a:tcPr/>
                </a:tc>
                <a:tc>
                  <a:txBody>
                    <a:bodyPr/>
                    <a:lstStyle/>
                    <a:p>
                      <a:r>
                        <a:rPr lang="en-US" dirty="0"/>
                        <a:t>ORR 9%</a:t>
                      </a:r>
                    </a:p>
                    <a:p>
                      <a:r>
                        <a:rPr lang="en-US" dirty="0"/>
                        <a:t>PSA RR 14%</a:t>
                      </a:r>
                    </a:p>
                  </a:txBody>
                  <a:tcPr/>
                </a:tc>
                <a:extLst>
                  <a:ext uri="{0D108BD9-81ED-4DB2-BD59-A6C34878D82A}">
                    <a16:rowId xmlns:a16="http://schemas.microsoft.com/office/drawing/2014/main" val="103616672"/>
                  </a:ext>
                </a:extLst>
              </a:tr>
              <a:tr h="706461">
                <a:tc>
                  <a:txBody>
                    <a:bodyPr/>
                    <a:lstStyle/>
                    <a:p>
                      <a:r>
                        <a:rPr lang="en-US" dirty="0"/>
                        <a:t>Pembrolizumab + </a:t>
                      </a:r>
                      <a:r>
                        <a:rPr lang="en-US" dirty="0" err="1"/>
                        <a:t>enzalutamide</a:t>
                      </a:r>
                      <a:r>
                        <a:rPr lang="en-US" baseline="30000" dirty="0" err="1"/>
                        <a:t>b</a:t>
                      </a:r>
                      <a:endParaRPr lang="en-US" baseline="30000" dirty="0"/>
                    </a:p>
                  </a:txBody>
                  <a:tcPr/>
                </a:tc>
                <a:tc>
                  <a:txBody>
                    <a:bodyPr/>
                    <a:lstStyle/>
                    <a:p>
                      <a:r>
                        <a:rPr lang="en-US" dirty="0"/>
                        <a:t>Pre-chemotherapy progressing on enzalutamide</a:t>
                      </a:r>
                    </a:p>
                  </a:txBody>
                  <a:tcPr/>
                </a:tc>
                <a:tc>
                  <a:txBody>
                    <a:bodyPr/>
                    <a:lstStyle/>
                    <a:p>
                      <a:r>
                        <a:rPr lang="en-US" dirty="0"/>
                        <a:t>ORR 12%</a:t>
                      </a:r>
                    </a:p>
                    <a:p>
                      <a:r>
                        <a:rPr lang="en-US" dirty="0"/>
                        <a:t>PSA RR 14%</a:t>
                      </a:r>
                    </a:p>
                  </a:txBody>
                  <a:tcPr/>
                </a:tc>
                <a:extLst>
                  <a:ext uri="{0D108BD9-81ED-4DB2-BD59-A6C34878D82A}">
                    <a16:rowId xmlns:a16="http://schemas.microsoft.com/office/drawing/2014/main" val="39320007"/>
                  </a:ext>
                </a:extLst>
              </a:tr>
              <a:tr h="706461">
                <a:tc>
                  <a:txBody>
                    <a:bodyPr/>
                    <a:lstStyle/>
                    <a:p>
                      <a:r>
                        <a:rPr lang="en-US" dirty="0"/>
                        <a:t>Atezolizumab + </a:t>
                      </a:r>
                      <a:r>
                        <a:rPr lang="en-US" dirty="0" err="1"/>
                        <a:t>enzalutamide</a:t>
                      </a:r>
                      <a:r>
                        <a:rPr lang="en-US" baseline="30000" dirty="0" err="1"/>
                        <a:t>c</a:t>
                      </a:r>
                      <a:endParaRPr lang="en-US" baseline="30000" dirty="0"/>
                    </a:p>
                  </a:txBody>
                  <a:tcPr>
                    <a:lnB w="57150" cap="flat" cmpd="sng" algn="ctr">
                      <a:solidFill>
                        <a:srgbClr val="FF0000"/>
                      </a:solidFill>
                      <a:prstDash val="solid"/>
                      <a:round/>
                      <a:headEnd type="none" w="med" len="med"/>
                      <a:tailEnd type="none" w="med" len="med"/>
                    </a:lnB>
                  </a:tcPr>
                </a:tc>
                <a:tc>
                  <a:txBody>
                    <a:bodyPr/>
                    <a:lstStyle/>
                    <a:p>
                      <a:r>
                        <a:rPr lang="en-US" dirty="0"/>
                        <a:t>Pre- and post-chemotherapy, s/p abiraterone</a:t>
                      </a:r>
                    </a:p>
                  </a:txBody>
                  <a:tcPr>
                    <a:lnB w="57150" cap="flat" cmpd="sng" algn="ctr">
                      <a:solidFill>
                        <a:srgbClr val="FF0000"/>
                      </a:solidFill>
                      <a:prstDash val="solid"/>
                      <a:round/>
                      <a:headEnd type="none" w="med" len="med"/>
                      <a:tailEnd type="none" w="med" len="med"/>
                    </a:lnB>
                  </a:tcPr>
                </a:tc>
                <a:tc>
                  <a:txBody>
                    <a:bodyPr/>
                    <a:lstStyle/>
                    <a:p>
                      <a:r>
                        <a:rPr lang="en-US" dirty="0"/>
                        <a:t>ORR 14%</a:t>
                      </a:r>
                    </a:p>
                    <a:p>
                      <a:r>
                        <a:rPr lang="en-US" dirty="0"/>
                        <a:t>PSA RR 26%</a:t>
                      </a:r>
                    </a:p>
                  </a:txBody>
                  <a:tcPr>
                    <a:lnB w="571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423366616"/>
                  </a:ext>
                </a:extLst>
              </a:tr>
              <a:tr h="409299">
                <a:tc>
                  <a:txBody>
                    <a:bodyPr/>
                    <a:lstStyle/>
                    <a:p>
                      <a:r>
                        <a:rPr lang="en-US" dirty="0"/>
                        <a:t>Atezolizumab + </a:t>
                      </a:r>
                      <a:r>
                        <a:rPr lang="en-US" dirty="0" err="1"/>
                        <a:t>cabozantinib</a:t>
                      </a:r>
                      <a:r>
                        <a:rPr lang="en-US" baseline="30000" dirty="0" err="1"/>
                        <a:t>d</a:t>
                      </a:r>
                      <a:endParaRPr lang="en-US" baseline="30000" dirty="0"/>
                    </a:p>
                  </a:txBody>
                  <a:tcPr>
                    <a:lnL w="57150" cap="flat" cmpd="sng" algn="ctr">
                      <a:solidFill>
                        <a:srgbClr val="FF0000"/>
                      </a:solidFill>
                      <a:prstDash val="solid"/>
                      <a:round/>
                      <a:headEnd type="none" w="med" len="med"/>
                      <a:tailEnd type="none" w="med" len="med"/>
                    </a:lnL>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r>
                        <a:rPr lang="en-US" dirty="0"/>
                        <a:t>Pre-chemotherapy s/p enzalutamide or abiraterone</a:t>
                      </a:r>
                    </a:p>
                  </a:txBody>
                  <a:tcP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r>
                        <a:rPr lang="en-US" dirty="0"/>
                        <a:t>ORR 34%</a:t>
                      </a:r>
                    </a:p>
                    <a:p>
                      <a:r>
                        <a:rPr lang="en-US" dirty="0"/>
                        <a:t>PSA RR 29%</a:t>
                      </a:r>
                    </a:p>
                  </a:txBody>
                  <a:tcPr>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507247813"/>
                  </a:ext>
                </a:extLst>
              </a:tr>
            </a:tbl>
          </a:graphicData>
        </a:graphic>
      </p:graphicFrame>
      <p:sp>
        <p:nvSpPr>
          <p:cNvPr id="5" name="TextBox 4">
            <a:extLst>
              <a:ext uri="{FF2B5EF4-FFF2-40B4-BE49-F238E27FC236}">
                <a16:creationId xmlns:a16="http://schemas.microsoft.com/office/drawing/2014/main" id="{3D06C7A3-254C-4240-81EC-8EF6C4C0EB92}"/>
              </a:ext>
            </a:extLst>
          </p:cNvPr>
          <p:cNvSpPr txBox="1"/>
          <p:nvPr/>
        </p:nvSpPr>
        <p:spPr>
          <a:xfrm>
            <a:off x="263352" y="6119127"/>
            <a:ext cx="10729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err="1">
                <a:ln>
                  <a:noFill/>
                </a:ln>
                <a:solidFill>
                  <a:prstClr val="black"/>
                </a:solidFill>
                <a:effectLst/>
                <a:uLnTx/>
                <a:uFillTx/>
                <a:latin typeface="Calibri" panose="020F0502020204030204"/>
                <a:ea typeface="+mn-ea"/>
                <a:cs typeface="+mn-cs"/>
              </a:rPr>
              <a:t>a</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JCO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2020: 38(5) 395-405. </a:t>
            </a:r>
            <a:r>
              <a:rPr kumimoji="0" lang="en-US" sz="1600" b="0" i="0" u="none" strike="noStrike" kern="1200" cap="none" spc="0" normalizeH="0" baseline="30000" noProof="0" dirty="0" err="1">
                <a:ln>
                  <a:noFill/>
                </a:ln>
                <a:solidFill>
                  <a:prstClr val="black"/>
                </a:solidFill>
                <a:effectLst/>
                <a:uLnTx/>
                <a:uFillTx/>
                <a:latin typeface="Calibri" panose="020F0502020204030204"/>
                <a:ea typeface="+mn-ea"/>
                <a:cs typeface="+mn-cs"/>
              </a:rPr>
              <a:t>b</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Presented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the 2021 ASCO Annual Meeting – Virtual; June 4-8, 2021. </a:t>
            </a:r>
            <a:r>
              <a:rPr kumimoji="0" lang="en-US" sz="1600" b="0" i="0" u="none" strike="noStrike" kern="1200" cap="none" spc="0" normalizeH="0" baseline="30000" noProof="0" dirty="0" err="1">
                <a:ln>
                  <a:noFill/>
                </a:ln>
                <a:solidFill>
                  <a:prstClr val="black"/>
                </a:solidFill>
                <a:effectLst/>
                <a:uLnTx/>
                <a:uFillTx/>
                <a:latin typeface="Calibri" panose="020F0502020204030204"/>
                <a:ea typeface="+mn-ea"/>
                <a:cs typeface="+mn-cs"/>
              </a:rPr>
              <a:t>c</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Sweeney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 AACR 2020. IMbassador250. </a:t>
            </a:r>
            <a:r>
              <a:rPr kumimoji="0" lang="en-US" sz="1600" b="0" i="0" u="none" strike="noStrike" kern="1200" cap="none" spc="0" normalizeH="0" baseline="30000" noProof="0" dirty="0" err="1">
                <a:ln>
                  <a:noFill/>
                </a:ln>
                <a:solidFill>
                  <a:prstClr val="black"/>
                </a:solidFill>
                <a:effectLst/>
                <a:uLnTx/>
                <a:uFillTx/>
                <a:latin typeface="Calibri" panose="020F0502020204030204"/>
                <a:ea typeface="+mn-ea"/>
                <a:cs typeface="+mn-cs"/>
              </a:rPr>
              <a:t>d</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Agarwal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ASCO 2020. COSMIC-021</a:t>
            </a:r>
          </a:p>
        </p:txBody>
      </p:sp>
    </p:spTree>
    <p:extLst>
      <p:ext uri="{BB962C8B-B14F-4D97-AF65-F5344CB8AC3E}">
        <p14:creationId xmlns:p14="http://schemas.microsoft.com/office/powerpoint/2010/main" val="111061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5267D4AD-6CDF-5646-9651-D384E9C42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16632"/>
            <a:ext cx="10621772" cy="5985284"/>
          </a:xfrm>
          <a:prstGeom prst="rect">
            <a:avLst/>
          </a:prstGeom>
        </p:spPr>
      </p:pic>
      <p:sp>
        <p:nvSpPr>
          <p:cNvPr id="4" name="Content Placeholder 3">
            <a:extLst>
              <a:ext uri="{FF2B5EF4-FFF2-40B4-BE49-F238E27FC236}">
                <a16:creationId xmlns:a16="http://schemas.microsoft.com/office/drawing/2014/main" id="{BB9A43F2-EFDE-CD4F-8326-7319B8C20326}"/>
              </a:ext>
            </a:extLst>
          </p:cNvPr>
          <p:cNvSpPr>
            <a:spLocks noGrp="1"/>
          </p:cNvSpPr>
          <p:nvPr>
            <p:ph idx="1"/>
          </p:nvPr>
        </p:nvSpPr>
        <p:spPr>
          <a:xfrm>
            <a:off x="4871864" y="576064"/>
            <a:ext cx="2718599" cy="360040"/>
          </a:xfrm>
        </p:spPr>
        <p:txBody>
          <a:bodyPr/>
          <a:lstStyle/>
          <a:p>
            <a:pPr marL="98425" indent="0">
              <a:buNone/>
            </a:pPr>
            <a:r>
              <a:rPr lang="en-US" sz="2000" b="0" dirty="0"/>
              <a:t>Abstract LBA24</a:t>
            </a:r>
            <a:endParaRPr lang="en-US" b="0" dirty="0"/>
          </a:p>
        </p:txBody>
      </p:sp>
    </p:spTree>
    <p:extLst>
      <p:ext uri="{BB962C8B-B14F-4D97-AF65-F5344CB8AC3E}">
        <p14:creationId xmlns:p14="http://schemas.microsoft.com/office/powerpoint/2010/main" val="2613885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t>Dr Armstrong </a:t>
            </a:r>
            <a:r>
              <a:rPr lang="en-US" sz="3200" dirty="0">
                <a:solidFill>
                  <a:srgbClr val="0432FF"/>
                </a:solidFill>
              </a:rPr>
              <a:t>— Disclosures</a:t>
            </a:r>
          </a:p>
        </p:txBody>
      </p:sp>
      <p:graphicFrame>
        <p:nvGraphicFramePr>
          <p:cNvPr id="5" name="Content Placeholder 3">
            <a:extLst>
              <a:ext uri="{FF2B5EF4-FFF2-40B4-BE49-F238E27FC236}">
                <a16:creationId xmlns:a16="http://schemas.microsoft.com/office/drawing/2014/main" id="{9DB46BB5-DAC1-3442-BDFB-7FA0550E4356}"/>
              </a:ext>
            </a:extLst>
          </p:cNvPr>
          <p:cNvGraphicFramePr>
            <a:graphicFrameLocks/>
          </p:cNvGraphicFramePr>
          <p:nvPr/>
        </p:nvGraphicFramePr>
        <p:xfrm>
          <a:off x="623390" y="1628800"/>
          <a:ext cx="10225138" cy="3758168"/>
        </p:xfrm>
        <a:graphic>
          <a:graphicData uri="http://schemas.openxmlformats.org/drawingml/2006/table">
            <a:tbl>
              <a:tblPr firstRow="1" bandRow="1">
                <a:tableStyleId>{F2DE63D5-997A-4646-A377-4702673A728D}</a:tableStyleId>
              </a:tblPr>
              <a:tblGrid>
                <a:gridCol w="2644482">
                  <a:extLst>
                    <a:ext uri="{9D8B030D-6E8A-4147-A177-3AD203B41FA5}">
                      <a16:colId xmlns:a16="http://schemas.microsoft.com/office/drawing/2014/main" val="20000"/>
                    </a:ext>
                  </a:extLst>
                </a:gridCol>
                <a:gridCol w="7580656">
                  <a:extLst>
                    <a:ext uri="{9D8B030D-6E8A-4147-A177-3AD203B41FA5}">
                      <a16:colId xmlns:a16="http://schemas.microsoft.com/office/drawing/2014/main" val="1085876475"/>
                    </a:ext>
                  </a:extLst>
                </a:gridCol>
              </a:tblGrid>
              <a:tr h="1152128">
                <a:tc>
                  <a:txBody>
                    <a:bodyPr/>
                    <a:lstStyle/>
                    <a:p>
                      <a:pPr algn="l"/>
                      <a:r>
                        <a:rPr lang="en-US" b="1" dirty="0">
                          <a:solidFill>
                            <a:schemeClr val="tx1"/>
                          </a:solidFill>
                        </a:rPr>
                        <a:t>Advisory Committee</a:t>
                      </a:r>
                      <a:endParaRPr lang="en-US" sz="1800" b="0" kern="1200" baseline="0" dirty="0">
                        <a:solidFill>
                          <a:schemeClr val="tx1"/>
                        </a:solidFill>
                        <a:latin typeface="+mn-lt"/>
                        <a:ea typeface="+mn-ea"/>
                        <a:cs typeface="Calibri"/>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b="0" dirty="0">
                          <a:solidFill>
                            <a:schemeClr val="tx1"/>
                          </a:solidFill>
                        </a:rPr>
                        <a:t>Advanced Accelerator Applications, </a:t>
                      </a:r>
                      <a:r>
                        <a:rPr lang="en-US" b="0" dirty="0" err="1">
                          <a:solidFill>
                            <a:schemeClr val="tx1"/>
                          </a:solidFill>
                        </a:rPr>
                        <a:t>Exelixis</a:t>
                      </a:r>
                      <a:r>
                        <a:rPr lang="en-US" b="0" dirty="0">
                          <a:solidFill>
                            <a:schemeClr val="tx1"/>
                          </a:solidFill>
                        </a:rPr>
                        <a:t> Inc, Merck, </a:t>
                      </a:r>
                      <a:r>
                        <a:rPr lang="en-US" b="0" dirty="0" err="1">
                          <a:solidFill>
                            <a:schemeClr val="tx1"/>
                          </a:solidFill>
                        </a:rPr>
                        <a:t>Myovant</a:t>
                      </a:r>
                      <a:r>
                        <a:rPr lang="en-US" b="0" dirty="0">
                          <a:solidFill>
                            <a:schemeClr val="tx1"/>
                          </a:solidFill>
                        </a:rPr>
                        <a:t> Sciences,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52128">
                <a:tc>
                  <a:txBody>
                    <a:bodyPr/>
                    <a:lstStyle/>
                    <a:p>
                      <a:pPr algn="l"/>
                      <a:r>
                        <a:rPr lang="en-US" b="1" dirty="0"/>
                        <a:t>Consulting Agreements</a:t>
                      </a:r>
                      <a:endParaRPr lang="en-US" sz="1800" b="0" kern="1200" baseline="0" dirty="0">
                        <a:solidFill>
                          <a:schemeClr val="tx1"/>
                        </a:solidFill>
                        <a:latin typeface="+mn-lt"/>
                        <a:ea typeface="+mn-ea"/>
                        <a:cs typeface="Calibri"/>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dirty="0"/>
                        <a:t>Advanced Accelerator Applications, Astellas, AstraZeneca Pharmaceuticals LP, Bayer HealthCare Pharmaceuticals, Bristol-Myers Squibb Company, </a:t>
                      </a:r>
                      <a:r>
                        <a:rPr lang="en-US" dirty="0" err="1"/>
                        <a:t>Dendreon</a:t>
                      </a:r>
                      <a:r>
                        <a:rPr lang="en-US" dirty="0"/>
                        <a:t> Pharmaceuticals Inc, FORMA Therapeutics, Janssen Biotech Inc, Merck, </a:t>
                      </a:r>
                      <a:r>
                        <a:rPr lang="en-US" dirty="0" err="1"/>
                        <a:t>Myovant</a:t>
                      </a:r>
                      <a:r>
                        <a:rPr lang="en-US" dirty="0"/>
                        <a:t> Sciences, Novartis, Pfizer Inc</a:t>
                      </a:r>
                      <a:endParaRPr lang="en-US"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27759"/>
                  </a:ext>
                </a:extLst>
              </a:tr>
              <a:tr h="1152128">
                <a:tc>
                  <a:txBody>
                    <a:bodyPr/>
                    <a:lstStyle/>
                    <a:p>
                      <a:pPr algn="l"/>
                      <a:r>
                        <a:rPr lang="en-US" b="1" dirty="0"/>
                        <a:t>Contracted Research (to Institution)</a:t>
                      </a:r>
                      <a:endParaRPr lang="en-US" sz="1800" b="0" kern="1200" baseline="0" dirty="0">
                        <a:solidFill>
                          <a:schemeClr val="tx1"/>
                        </a:solidFill>
                        <a:latin typeface="+mn-lt"/>
                        <a:ea typeface="+mn-ea"/>
                        <a:cs typeface="Calibri"/>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dirty="0"/>
                        <a:t>Advanced Accelerator Applications, Amgen Inc, Astellas, AstraZeneca Pharmaceuticals LP, Bayer HealthCare Pharmaceuticals, </a:t>
                      </a:r>
                      <a:r>
                        <a:rPr lang="en-US" dirty="0" err="1"/>
                        <a:t>BeiGene</a:t>
                      </a:r>
                      <a:r>
                        <a:rPr lang="en-US" dirty="0"/>
                        <a:t> Ltd, Bristol-Myers Squibb Company, Constellation Pharmaceuticals, </a:t>
                      </a:r>
                      <a:r>
                        <a:rPr lang="en-US" dirty="0" err="1"/>
                        <a:t>Dendreon</a:t>
                      </a:r>
                      <a:r>
                        <a:rPr lang="en-US" dirty="0"/>
                        <a:t> Pharmaceuticals Inc, </a:t>
                      </a:r>
                      <a:r>
                        <a:rPr lang="en-US" dirty="0" err="1"/>
                        <a:t>Endocyte</a:t>
                      </a:r>
                      <a:r>
                        <a:rPr lang="en-US" dirty="0"/>
                        <a:t> Inc, FORMA Therapeutics, Janssen Biotech Inc, Merck, Novartis, Pfizer Inc</a:t>
                      </a:r>
                      <a:endParaRPr lang="en-US"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2646684"/>
                  </a:ext>
                </a:extLst>
              </a:tr>
            </a:tbl>
          </a:graphicData>
        </a:graphic>
      </p:graphicFrame>
    </p:spTree>
    <p:custDataLst>
      <p:tags r:id="rId1"/>
    </p:custDataLst>
    <p:extLst>
      <p:ext uri="{BB962C8B-B14F-4D97-AF65-F5344CB8AC3E}">
        <p14:creationId xmlns:p14="http://schemas.microsoft.com/office/powerpoint/2010/main" val="10895788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F09038-B124-A44F-ACC9-AAAAAAF38832}"/>
              </a:ext>
            </a:extLst>
          </p:cNvPr>
          <p:cNvSpPr>
            <a:spLocks noGrp="1"/>
          </p:cNvSpPr>
          <p:nvPr>
            <p:ph type="title"/>
          </p:nvPr>
        </p:nvSpPr>
        <p:spPr>
          <a:xfrm>
            <a:off x="912286" y="8185"/>
            <a:ext cx="10358967" cy="1143000"/>
          </a:xfrm>
        </p:spPr>
        <p:txBody>
          <a:bodyPr/>
          <a:lstStyle/>
          <a:p>
            <a:r>
              <a:rPr lang="en-US" dirty="0" err="1"/>
              <a:t>Cabozantinib</a:t>
            </a:r>
            <a:r>
              <a:rPr lang="en-US" dirty="0"/>
              <a:t> Targets Pathways Associated with </a:t>
            </a:r>
            <a:br>
              <a:rPr lang="en-US" dirty="0"/>
            </a:br>
            <a:r>
              <a:rPr lang="en-US" dirty="0"/>
              <a:t>Tumor Immune Suppression</a:t>
            </a:r>
          </a:p>
        </p:txBody>
      </p:sp>
      <p:sp>
        <p:nvSpPr>
          <p:cNvPr id="5" name="TextBox 4">
            <a:extLst>
              <a:ext uri="{FF2B5EF4-FFF2-40B4-BE49-F238E27FC236}">
                <a16:creationId xmlns:a16="http://schemas.microsoft.com/office/drawing/2014/main" id="{098F09CD-D3BC-3240-ADCF-B4908AD97368}"/>
              </a:ext>
            </a:extLst>
          </p:cNvPr>
          <p:cNvSpPr txBox="1"/>
          <p:nvPr/>
        </p:nvSpPr>
        <p:spPr>
          <a:xfrm>
            <a:off x="5206" y="6484875"/>
            <a:ext cx="3639010" cy="323165"/>
          </a:xfrm>
          <a:prstGeom prst="rect">
            <a:avLst/>
          </a:prstGeom>
          <a:noFill/>
        </p:spPr>
        <p:txBody>
          <a:bodyPr wrap="none" rtlCol="0">
            <a:spAutoFit/>
          </a:bodyPr>
          <a:lstStyle/>
          <a:p>
            <a:pPr marL="98425"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Agarwal N et al. ASCO 2020;Abstract 5564.</a:t>
            </a:r>
          </a:p>
        </p:txBody>
      </p:sp>
      <p:pic>
        <p:nvPicPr>
          <p:cNvPr id="7" name="Picture 6" descr="Chart, bubble chart&#10;&#10;Description automatically generated">
            <a:extLst>
              <a:ext uri="{FF2B5EF4-FFF2-40B4-BE49-F238E27FC236}">
                <a16:creationId xmlns:a16="http://schemas.microsoft.com/office/drawing/2014/main" id="{E7837B1D-677F-CD40-9F9F-7ED0E0D98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765" y="1151186"/>
            <a:ext cx="9981535" cy="5244902"/>
          </a:xfrm>
          <a:prstGeom prst="rect">
            <a:avLst/>
          </a:prstGeom>
        </p:spPr>
      </p:pic>
    </p:spTree>
    <p:extLst>
      <p:ext uri="{BB962C8B-B14F-4D97-AF65-F5344CB8AC3E}">
        <p14:creationId xmlns:p14="http://schemas.microsoft.com/office/powerpoint/2010/main" val="89594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05FC-7FD7-944D-BA5D-B21C509837AB}"/>
              </a:ext>
            </a:extLst>
          </p:cNvPr>
          <p:cNvSpPr>
            <a:spLocks noGrp="1"/>
          </p:cNvSpPr>
          <p:nvPr>
            <p:ph type="title"/>
          </p:nvPr>
        </p:nvSpPr>
        <p:spPr>
          <a:xfrm>
            <a:off x="398885" y="153511"/>
            <a:ext cx="11108193" cy="732528"/>
          </a:xfrm>
        </p:spPr>
        <p:txBody>
          <a:bodyPr>
            <a:noAutofit/>
          </a:bodyPr>
          <a:lstStyle/>
          <a:p>
            <a:r>
              <a:rPr lang="en-US" sz="3200" dirty="0"/>
              <a:t>COSMIC-021: Best Change from Baseline in Sum of Target Lesions</a:t>
            </a:r>
          </a:p>
        </p:txBody>
      </p:sp>
      <p:sp>
        <p:nvSpPr>
          <p:cNvPr id="5" name="Rectangle 4">
            <a:extLst>
              <a:ext uri="{FF2B5EF4-FFF2-40B4-BE49-F238E27FC236}">
                <a16:creationId xmlns:a16="http://schemas.microsoft.com/office/drawing/2014/main" id="{DC0A8E65-5AAA-224A-BFCF-DD5030A8CBD3}"/>
              </a:ext>
            </a:extLst>
          </p:cNvPr>
          <p:cNvSpPr/>
          <p:nvPr/>
        </p:nvSpPr>
        <p:spPr>
          <a:xfrm>
            <a:off x="98927" y="6519446"/>
            <a:ext cx="3516732"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Agarwal et al. </a:t>
            </a:r>
            <a:r>
              <a:rPr lang="en-US" sz="1500" b="0" dirty="0">
                <a:solidFill>
                  <a:prstClr val="black"/>
                </a:solidFill>
                <a:latin typeface="Calibri" panose="020F0502020204030204"/>
                <a:ea typeface="+mn-ea"/>
                <a:cs typeface="+mn-cs"/>
              </a:rPr>
              <a:t>ESMO</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2021;Abstract LBA24. </a:t>
            </a:r>
          </a:p>
        </p:txBody>
      </p:sp>
      <p:pic>
        <p:nvPicPr>
          <p:cNvPr id="8" name="Picture 7" descr="Chart, histogram&#10;&#10;Description automatically generated">
            <a:extLst>
              <a:ext uri="{FF2B5EF4-FFF2-40B4-BE49-F238E27FC236}">
                <a16:creationId xmlns:a16="http://schemas.microsoft.com/office/drawing/2014/main" id="{C6DFC7B1-3978-664B-A108-45067D010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65" y="869085"/>
            <a:ext cx="11043270" cy="5143549"/>
          </a:xfrm>
          <a:prstGeom prst="rect">
            <a:avLst/>
          </a:prstGeom>
        </p:spPr>
      </p:pic>
    </p:spTree>
    <p:extLst>
      <p:ext uri="{BB962C8B-B14F-4D97-AF65-F5344CB8AC3E}">
        <p14:creationId xmlns:p14="http://schemas.microsoft.com/office/powerpoint/2010/main" val="833987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05FC-7FD7-944D-BA5D-B21C509837AB}"/>
              </a:ext>
            </a:extLst>
          </p:cNvPr>
          <p:cNvSpPr>
            <a:spLocks noGrp="1"/>
          </p:cNvSpPr>
          <p:nvPr>
            <p:ph type="title"/>
          </p:nvPr>
        </p:nvSpPr>
        <p:spPr>
          <a:xfrm>
            <a:off x="378157" y="44624"/>
            <a:ext cx="11108193" cy="758264"/>
          </a:xfrm>
        </p:spPr>
        <p:txBody>
          <a:bodyPr>
            <a:noAutofit/>
          </a:bodyPr>
          <a:lstStyle/>
          <a:p>
            <a:r>
              <a:rPr lang="en-US" sz="3200" dirty="0"/>
              <a:t>COSMIC-021: Best Change in PSA from Baseline</a:t>
            </a:r>
          </a:p>
        </p:txBody>
      </p:sp>
      <p:sp>
        <p:nvSpPr>
          <p:cNvPr id="5" name="Rectangle 4">
            <a:extLst>
              <a:ext uri="{FF2B5EF4-FFF2-40B4-BE49-F238E27FC236}">
                <a16:creationId xmlns:a16="http://schemas.microsoft.com/office/drawing/2014/main" id="{DC0A8E65-5AAA-224A-BFCF-DD5030A8CBD3}"/>
              </a:ext>
            </a:extLst>
          </p:cNvPr>
          <p:cNvSpPr/>
          <p:nvPr/>
        </p:nvSpPr>
        <p:spPr>
          <a:xfrm>
            <a:off x="48689" y="6519446"/>
            <a:ext cx="3516732"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Agarwal et al. </a:t>
            </a:r>
            <a:r>
              <a:rPr lang="en-US" sz="1500" b="0" dirty="0">
                <a:solidFill>
                  <a:prstClr val="black"/>
                </a:solidFill>
                <a:latin typeface="Calibri" panose="020F0502020204030204"/>
                <a:ea typeface="+mn-ea"/>
                <a:cs typeface="+mn-cs"/>
              </a:rPr>
              <a:t>ESMO</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2021;Abstract LBA24. </a:t>
            </a:r>
          </a:p>
        </p:txBody>
      </p:sp>
      <p:pic>
        <p:nvPicPr>
          <p:cNvPr id="4" name="Picture 3" descr="Chart&#10;&#10;Description automatically generated">
            <a:extLst>
              <a:ext uri="{FF2B5EF4-FFF2-40B4-BE49-F238E27FC236}">
                <a16:creationId xmlns:a16="http://schemas.microsoft.com/office/drawing/2014/main" id="{FECA640F-D598-9749-8D28-D680C5BD3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842" y="836712"/>
            <a:ext cx="10920536" cy="5214535"/>
          </a:xfrm>
          <a:prstGeom prst="rect">
            <a:avLst/>
          </a:prstGeom>
        </p:spPr>
      </p:pic>
    </p:spTree>
    <p:extLst>
      <p:ext uri="{BB962C8B-B14F-4D97-AF65-F5344CB8AC3E}">
        <p14:creationId xmlns:p14="http://schemas.microsoft.com/office/powerpoint/2010/main" val="4125054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752A312-05EA-414C-9071-CC505772B17A}"/>
              </a:ext>
            </a:extLst>
          </p:cNvPr>
          <p:cNvSpPr txBox="1"/>
          <p:nvPr/>
        </p:nvSpPr>
        <p:spPr>
          <a:xfrm>
            <a:off x="288623" y="1176917"/>
            <a:ext cx="11784041" cy="4844371"/>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6" name="Rectangle 4"/>
          <p:cNvSpPr>
            <a:spLocks noGrp="1" noChangeArrowheads="1"/>
          </p:cNvSpPr>
          <p:nvPr>
            <p:ph type="title"/>
          </p:nvPr>
        </p:nvSpPr>
        <p:spPr>
          <a:xfrm>
            <a:off x="550048" y="96797"/>
            <a:ext cx="12192000" cy="1080120"/>
          </a:xfrm>
        </p:spPr>
        <p:txBody>
          <a:bodyPr wrap="square" anchor="ctr">
            <a:noAutofit/>
          </a:bodyPr>
          <a:lstStyle/>
          <a:p>
            <a:pPr algn="l"/>
            <a:r>
              <a:rPr lang="en-US" sz="3500" dirty="0"/>
              <a:t>CONTACT-02: Phase III Trial Schema</a:t>
            </a:r>
            <a:endParaRPr lang="en-US" sz="3500" dirty="0">
              <a:latin typeface="Calibri" panose="020F0502020204030204" pitchFamily="34" charset="0"/>
              <a:cs typeface="Calibri" panose="020F0502020204030204" pitchFamily="34" charset="0"/>
            </a:endParaRPr>
          </a:p>
        </p:txBody>
      </p:sp>
      <p:sp>
        <p:nvSpPr>
          <p:cNvPr id="5" name="Text Box 3">
            <a:extLst>
              <a:ext uri="{FF2B5EF4-FFF2-40B4-BE49-F238E27FC236}">
                <a16:creationId xmlns:a16="http://schemas.microsoft.com/office/drawing/2014/main" id="{85AA309D-42F0-7443-91B5-BC5BF10B953B}"/>
              </a:ext>
            </a:extLst>
          </p:cNvPr>
          <p:cNvSpPr txBox="1">
            <a:spLocks noChangeArrowheads="1"/>
          </p:cNvSpPr>
          <p:nvPr/>
        </p:nvSpPr>
        <p:spPr bwMode="auto">
          <a:xfrm>
            <a:off x="71399" y="6489038"/>
            <a:ext cx="8676964" cy="3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Agarwal N et al. Genitourinary Cancers Symposium 2021;Abstract TPS190.</a:t>
            </a:r>
          </a:p>
        </p:txBody>
      </p:sp>
      <p:pic>
        <p:nvPicPr>
          <p:cNvPr id="9" name="Picture 8" descr="Diagram&#10;&#10;Description automatically generated">
            <a:extLst>
              <a:ext uri="{FF2B5EF4-FFF2-40B4-BE49-F238E27FC236}">
                <a16:creationId xmlns:a16="http://schemas.microsoft.com/office/drawing/2014/main" id="{1DFB8651-B707-694D-A66F-664CBFE55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623" y="1206855"/>
            <a:ext cx="8459740" cy="4814433"/>
          </a:xfrm>
          <a:prstGeom prst="rect">
            <a:avLst/>
          </a:prstGeom>
        </p:spPr>
      </p:pic>
      <p:sp>
        <p:nvSpPr>
          <p:cNvPr id="12" name="TextBox 11">
            <a:extLst>
              <a:ext uri="{FF2B5EF4-FFF2-40B4-BE49-F238E27FC236}">
                <a16:creationId xmlns:a16="http://schemas.microsoft.com/office/drawing/2014/main" id="{2DC2AB97-3BAD-C946-96CE-017B74DC17C0}"/>
              </a:ext>
            </a:extLst>
          </p:cNvPr>
          <p:cNvSpPr txBox="1"/>
          <p:nvPr/>
        </p:nvSpPr>
        <p:spPr>
          <a:xfrm>
            <a:off x="9048328" y="2210712"/>
            <a:ext cx="3024336" cy="1723549"/>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pitchFamily="-72" charset="0"/>
                <a:ea typeface="MS PGothic" charset="0"/>
              </a:rPr>
              <a:t>Primary Endpoints:</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PFS per RECIST v1.1 by BIRC</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OS</a:t>
            </a:r>
            <a:endParaRPr kumimoji="0" lang="en-US" sz="1400" b="1" i="0" u="none" strike="noStrike" kern="1200" cap="none" spc="0" normalizeH="0" baseline="0" noProof="0" dirty="0">
              <a:ln>
                <a:noFill/>
              </a:ln>
              <a:solidFill>
                <a:srgbClr val="3333CC"/>
              </a:solidFill>
              <a:effectLst/>
              <a:uLnTx/>
              <a:uFillTx/>
              <a:latin typeface="Arial" pitchFamily="-72" charset="0"/>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3333CC"/>
              </a:solidFill>
              <a:effectLst/>
              <a:uLnTx/>
              <a:uFillTx/>
              <a:latin typeface="Arial" pitchFamily="-72" charset="0"/>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pitchFamily="-72" charset="0"/>
                <a:ea typeface="MS PGothic" charset="0"/>
              </a:rPr>
              <a:t>Secondary Endpoint:</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ORR per RECIST v1.1 by BIRC</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custDataLst>
      <p:tags r:id="rId1"/>
    </p:custDataLst>
    <p:extLst>
      <p:ext uri="{BB962C8B-B14F-4D97-AF65-F5344CB8AC3E}">
        <p14:creationId xmlns:p14="http://schemas.microsoft.com/office/powerpoint/2010/main" val="34888370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C19C9A-5D7D-FC4C-B633-02A9594C1509}"/>
              </a:ext>
            </a:extLst>
          </p:cNvPr>
          <p:cNvSpPr/>
          <p:nvPr/>
        </p:nvSpPr>
        <p:spPr bwMode="auto">
          <a:xfrm>
            <a:off x="221645" y="5107886"/>
            <a:ext cx="11479573" cy="40934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13716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41376"/>
          </a:xfrm>
        </p:spPr>
        <p:txBody>
          <a:bodyPr>
            <a:normAutofit/>
          </a:bodyPr>
          <a:lstStyle/>
          <a:p>
            <a:r>
              <a:rPr lang="en-US" dirty="0"/>
              <a:t>Meet The Professor with Dr Armstrong</a:t>
            </a:r>
            <a:endParaRPr lang="en-US" sz="2800" dirty="0">
              <a:solidFill>
                <a:srgbClr val="0000FF"/>
              </a:solidFill>
            </a:endParaRPr>
          </a:p>
        </p:txBody>
      </p:sp>
      <p:sp>
        <p:nvSpPr>
          <p:cNvPr id="6" name="Content Placeholder 5"/>
          <p:cNvSpPr>
            <a:spLocks noGrp="1"/>
          </p:cNvSpPr>
          <p:nvPr>
            <p:ph idx="1"/>
          </p:nvPr>
        </p:nvSpPr>
        <p:spPr>
          <a:xfrm>
            <a:off x="731404" y="1052736"/>
            <a:ext cx="10729192" cy="5616624"/>
          </a:xfrm>
        </p:spPr>
        <p:txBody>
          <a:bodyPr/>
          <a:lstStyle/>
          <a:p>
            <a:pPr marL="98425" indent="0">
              <a:lnSpc>
                <a:spcPts val="2220"/>
              </a:lnSpc>
              <a:spcBef>
                <a:spcPts val="1400"/>
              </a:spcBef>
              <a:spcAft>
                <a:spcPts val="0"/>
              </a:spcAft>
              <a:buNone/>
            </a:pPr>
            <a:r>
              <a:rPr lang="en-US" sz="2100" dirty="0">
                <a:solidFill>
                  <a:srgbClr val="3333CD"/>
                </a:solidFill>
              </a:rPr>
              <a:t>Introduction: </a:t>
            </a:r>
            <a:r>
              <a:rPr lang="en-US" sz="2100" dirty="0">
                <a:solidFill>
                  <a:schemeClr val="tx1"/>
                </a:solidFill>
              </a:rPr>
              <a:t>Genitourinary Cancers Symposium 2022</a:t>
            </a:r>
          </a:p>
          <a:p>
            <a:pPr marL="98425" indent="0">
              <a:lnSpc>
                <a:spcPts val="2220"/>
              </a:lnSpc>
              <a:spcBef>
                <a:spcPts val="1400"/>
              </a:spcBef>
              <a:spcAft>
                <a:spcPts val="0"/>
              </a:spcAft>
              <a:buNone/>
            </a:pPr>
            <a:r>
              <a:rPr lang="en-US" sz="2100" dirty="0">
                <a:solidFill>
                  <a:srgbClr val="3333CD"/>
                </a:solidFill>
              </a:rPr>
              <a:t>MODULE 1: </a:t>
            </a:r>
            <a:r>
              <a:rPr lang="en-US" sz="2100" dirty="0">
                <a:solidFill>
                  <a:schemeClr val="tx1"/>
                </a:solidFill>
              </a:rPr>
              <a:t>Dr </a:t>
            </a:r>
            <a:r>
              <a:rPr lang="en-US" sz="2100" dirty="0" err="1">
                <a:solidFill>
                  <a:schemeClr val="tx1"/>
                </a:solidFill>
              </a:rPr>
              <a:t>Saylors</a:t>
            </a:r>
            <a:r>
              <a:rPr lang="en-US" sz="2100" dirty="0">
                <a:solidFill>
                  <a:schemeClr val="tx1"/>
                </a:solidFill>
              </a:rPr>
              <a:t> — A 58-year-old man with metastatic hormone-sensitive prostate cancer, a history of breast cancer and a germline BRCA1 mutation </a:t>
            </a:r>
          </a:p>
          <a:p>
            <a:pPr marL="98425" indent="0">
              <a:lnSpc>
                <a:spcPts val="2220"/>
              </a:lnSpc>
              <a:spcBef>
                <a:spcPts val="1400"/>
              </a:spcBef>
              <a:spcAft>
                <a:spcPts val="0"/>
              </a:spcAft>
              <a:buNone/>
            </a:pPr>
            <a:r>
              <a:rPr lang="en-US" sz="2100" dirty="0">
                <a:solidFill>
                  <a:srgbClr val="3333CD"/>
                </a:solidFill>
              </a:rPr>
              <a:t>MODULE 2: </a:t>
            </a:r>
            <a:r>
              <a:rPr lang="en-US" sz="2100" dirty="0">
                <a:solidFill>
                  <a:schemeClr val="tx1"/>
                </a:solidFill>
              </a:rPr>
              <a:t>Dr Ibrahim — A 70-year-old man with multiple prior therapies for metastatic prostate cancer, including lutetium on the VISION trial</a:t>
            </a:r>
          </a:p>
          <a:p>
            <a:pPr marL="98425" indent="0">
              <a:lnSpc>
                <a:spcPts val="2220"/>
              </a:lnSpc>
              <a:spcBef>
                <a:spcPts val="1400"/>
              </a:spcBef>
              <a:spcAft>
                <a:spcPts val="0"/>
              </a:spcAft>
              <a:buNone/>
            </a:pPr>
            <a:r>
              <a:rPr lang="en-US" sz="2100" dirty="0">
                <a:solidFill>
                  <a:srgbClr val="3333CD"/>
                </a:solidFill>
              </a:rPr>
              <a:t>MODULE 3: </a:t>
            </a:r>
            <a:r>
              <a:rPr lang="en-US" sz="2100" dirty="0">
                <a:solidFill>
                  <a:schemeClr val="tx1"/>
                </a:solidFill>
              </a:rPr>
              <a:t>Dr Ma — An 88-year-old man with metastatic prostate cancer who received leuprolide/enzalutamide/denosumab and </a:t>
            </a:r>
            <a:r>
              <a:rPr lang="en-US" sz="2100" dirty="0" err="1">
                <a:solidFill>
                  <a:schemeClr val="tx1"/>
                </a:solidFill>
              </a:rPr>
              <a:t>sipuleucel</a:t>
            </a:r>
            <a:r>
              <a:rPr lang="en-US" sz="2100" dirty="0">
                <a:solidFill>
                  <a:schemeClr val="tx1"/>
                </a:solidFill>
              </a:rPr>
              <a:t>-T</a:t>
            </a:r>
          </a:p>
          <a:p>
            <a:pPr marL="98425" indent="0">
              <a:lnSpc>
                <a:spcPts val="2220"/>
              </a:lnSpc>
              <a:spcBef>
                <a:spcPts val="1400"/>
              </a:spcBef>
              <a:spcAft>
                <a:spcPts val="0"/>
              </a:spcAft>
              <a:buNone/>
            </a:pPr>
            <a:r>
              <a:rPr lang="en-US" sz="2100" dirty="0">
                <a:solidFill>
                  <a:srgbClr val="3333CD"/>
                </a:solidFill>
              </a:rPr>
              <a:t>MODULE 4: </a:t>
            </a:r>
            <a:r>
              <a:rPr lang="en-US" sz="2100" dirty="0">
                <a:solidFill>
                  <a:schemeClr val="tx1"/>
                </a:solidFill>
              </a:rPr>
              <a:t>Dr </a:t>
            </a:r>
            <a:r>
              <a:rPr lang="en-US" sz="2100" dirty="0" err="1">
                <a:solidFill>
                  <a:schemeClr val="tx1"/>
                </a:solidFill>
              </a:rPr>
              <a:t>Bachow</a:t>
            </a:r>
            <a:r>
              <a:rPr lang="en-US" sz="2100" dirty="0">
                <a:solidFill>
                  <a:schemeClr val="tx1"/>
                </a:solidFill>
              </a:rPr>
              <a:t> — A 55-year-old man with metastatic adenocarcinoma of the prostate with neuroendocrine differentiation (genomic LOH high, germline PALB2 VUS)</a:t>
            </a:r>
          </a:p>
          <a:p>
            <a:pPr marL="98425" indent="0">
              <a:lnSpc>
                <a:spcPts val="2220"/>
              </a:lnSpc>
              <a:spcBef>
                <a:spcPts val="1400"/>
              </a:spcBef>
              <a:spcAft>
                <a:spcPts val="0"/>
              </a:spcAft>
              <a:buNone/>
            </a:pPr>
            <a:r>
              <a:rPr lang="en-US" sz="2100" dirty="0">
                <a:solidFill>
                  <a:srgbClr val="3333CD"/>
                </a:solidFill>
              </a:rPr>
              <a:t>MODULE 5: </a:t>
            </a:r>
            <a:r>
              <a:rPr lang="en-US" sz="2100" dirty="0">
                <a:solidFill>
                  <a:schemeClr val="tx1"/>
                </a:solidFill>
              </a:rPr>
              <a:t>Dr Kumar — A 74-year-old man with metastatic castration-resistant prostate cancer and Lynch syndrome (BRCA VUS, MSH6 and BRAF V601E mutations)</a:t>
            </a:r>
          </a:p>
          <a:p>
            <a:pPr marL="98425" indent="0">
              <a:lnSpc>
                <a:spcPts val="2220"/>
              </a:lnSpc>
              <a:spcBef>
                <a:spcPts val="1400"/>
              </a:spcBef>
              <a:spcAft>
                <a:spcPts val="0"/>
              </a:spcAft>
              <a:buNone/>
            </a:pPr>
            <a:r>
              <a:rPr lang="en-US" sz="2100" dirty="0">
                <a:solidFill>
                  <a:schemeClr val="bg1"/>
                </a:solidFill>
              </a:rPr>
              <a:t>MODULE 6: Dr Ibrahim — An 89-year-old man with </a:t>
            </a:r>
            <a:r>
              <a:rPr lang="en-US" sz="2100" dirty="0" err="1">
                <a:solidFill>
                  <a:schemeClr val="bg1"/>
                </a:solidFill>
              </a:rPr>
              <a:t>mCRPC</a:t>
            </a:r>
            <a:r>
              <a:rPr lang="en-US" sz="2100" dirty="0">
                <a:solidFill>
                  <a:schemeClr val="bg1"/>
                </a:solidFill>
              </a:rPr>
              <a:t> and a CHEK2 mutation</a:t>
            </a:r>
          </a:p>
          <a:p>
            <a:pPr marL="98425" indent="0">
              <a:lnSpc>
                <a:spcPts val="2220"/>
              </a:lnSpc>
              <a:spcBef>
                <a:spcPts val="1400"/>
              </a:spcBef>
              <a:spcAft>
                <a:spcPts val="0"/>
              </a:spcAft>
              <a:buNone/>
            </a:pPr>
            <a:r>
              <a:rPr lang="en-US" sz="2100" dirty="0">
                <a:solidFill>
                  <a:srgbClr val="3333CD"/>
                </a:solidFill>
              </a:rPr>
              <a:t>MODULE 7: </a:t>
            </a:r>
            <a:r>
              <a:rPr lang="en-US" sz="2100" dirty="0">
                <a:solidFill>
                  <a:schemeClr val="tx1"/>
                </a:solidFill>
              </a:rPr>
              <a:t>Journal Club with Dr Armstrong </a:t>
            </a:r>
          </a:p>
          <a:p>
            <a:pPr marL="98425" indent="0">
              <a:lnSpc>
                <a:spcPts val="2220"/>
              </a:lnSpc>
              <a:spcBef>
                <a:spcPts val="1400"/>
              </a:spcBef>
              <a:spcAft>
                <a:spcPts val="0"/>
              </a:spcAft>
              <a:buNone/>
            </a:pPr>
            <a:r>
              <a:rPr lang="en-US" sz="2100" dirty="0">
                <a:solidFill>
                  <a:srgbClr val="3333CD"/>
                </a:solidFill>
              </a:rPr>
              <a:t>MODULE 8: </a:t>
            </a:r>
            <a:r>
              <a:rPr lang="en-US" sz="2100" dirty="0">
                <a:solidFill>
                  <a:schemeClr val="tx1"/>
                </a:solidFill>
              </a:rPr>
              <a:t>Relevant Data Sets</a:t>
            </a:r>
          </a:p>
        </p:txBody>
      </p:sp>
    </p:spTree>
    <p:custDataLst>
      <p:tags r:id="rId1"/>
    </p:custDataLst>
    <p:extLst>
      <p:ext uri="{BB962C8B-B14F-4D97-AF65-F5344CB8AC3E}">
        <p14:creationId xmlns:p14="http://schemas.microsoft.com/office/powerpoint/2010/main" val="838368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646614-3771-654F-8706-53D4C6238561}"/>
              </a:ext>
            </a:extLst>
          </p:cNvPr>
          <p:cNvSpPr/>
          <p:nvPr/>
        </p:nvSpPr>
        <p:spPr bwMode="auto">
          <a:xfrm>
            <a:off x="839416" y="404856"/>
            <a:ext cx="10873207" cy="111303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1F89175A-FBF2-F84F-9D84-EBCA212D9F27}"/>
              </a:ext>
            </a:extLst>
          </p:cNvPr>
          <p:cNvSpPr>
            <a:spLocks noGrp="1"/>
          </p:cNvSpPr>
          <p:nvPr>
            <p:ph type="title"/>
          </p:nvPr>
        </p:nvSpPr>
        <p:spPr>
          <a:xfrm>
            <a:off x="1127448" y="643649"/>
            <a:ext cx="10081120" cy="769127"/>
          </a:xfrm>
        </p:spPr>
        <p:txBody>
          <a:bodyPr lIns="91440" tIns="91440" rIns="91440" bIns="182880"/>
          <a:lstStyle/>
          <a:p>
            <a:pPr algn="l"/>
            <a:r>
              <a:rPr lang="en-US" dirty="0">
                <a:solidFill>
                  <a:schemeClr val="bg1"/>
                </a:solidFill>
              </a:rPr>
              <a:t>Case Presentation: An 89-year-old man with </a:t>
            </a:r>
            <a:r>
              <a:rPr lang="en-US" dirty="0" err="1">
                <a:solidFill>
                  <a:schemeClr val="bg1"/>
                </a:solidFill>
              </a:rPr>
              <a:t>mCRPC</a:t>
            </a:r>
            <a:r>
              <a:rPr lang="en-US" dirty="0">
                <a:solidFill>
                  <a:schemeClr val="bg1"/>
                </a:solidFill>
              </a:rPr>
              <a:t> and a CHEK2 mutation</a:t>
            </a:r>
          </a:p>
        </p:txBody>
      </p:sp>
      <p:sp>
        <p:nvSpPr>
          <p:cNvPr id="12" name="Title 1">
            <a:extLst>
              <a:ext uri="{FF2B5EF4-FFF2-40B4-BE49-F238E27FC236}">
                <a16:creationId xmlns:a16="http://schemas.microsoft.com/office/drawing/2014/main" id="{856ACD73-9A9B-BA43-8807-A2B452EE43AE}"/>
              </a:ext>
            </a:extLst>
          </p:cNvPr>
          <p:cNvSpPr txBox="1">
            <a:spLocks/>
          </p:cNvSpPr>
          <p:nvPr/>
        </p:nvSpPr>
        <p:spPr bwMode="auto">
          <a:xfrm>
            <a:off x="0" y="5744968"/>
            <a:ext cx="12192000" cy="657287"/>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a:t>
            </a:r>
            <a:r>
              <a:rPr lang="en-US" sz="2800" dirty="0" err="1">
                <a:solidFill>
                  <a:srgbClr val="062060"/>
                </a:solidFill>
              </a:rPr>
              <a:t>Sulfi</a:t>
            </a:r>
            <a:r>
              <a:rPr lang="en-US" sz="2800" dirty="0">
                <a:solidFill>
                  <a:srgbClr val="062060"/>
                </a:solidFill>
              </a:rPr>
              <a:t> Ibrahim (Richmond, Indiana)</a:t>
            </a:r>
          </a:p>
        </p:txBody>
      </p:sp>
      <p:pic>
        <p:nvPicPr>
          <p:cNvPr id="6" name="Picture 5" descr="A picture containing person, necktie, purple, clothing&#10;&#10;Description automatically generated">
            <a:extLst>
              <a:ext uri="{FF2B5EF4-FFF2-40B4-BE49-F238E27FC236}">
                <a16:creationId xmlns:a16="http://schemas.microsoft.com/office/drawing/2014/main" id="{A8A127C0-F716-7948-AE91-433985546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5643" y="2175176"/>
            <a:ext cx="6346298" cy="3569792"/>
          </a:xfrm>
          <a:prstGeom prst="rect">
            <a:avLst/>
          </a:prstGeom>
        </p:spPr>
      </p:pic>
    </p:spTree>
    <p:extLst>
      <p:ext uri="{BB962C8B-B14F-4D97-AF65-F5344CB8AC3E}">
        <p14:creationId xmlns:p14="http://schemas.microsoft.com/office/powerpoint/2010/main" val="884673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C19C9A-5D7D-FC4C-B633-02A9594C1509}"/>
              </a:ext>
            </a:extLst>
          </p:cNvPr>
          <p:cNvSpPr/>
          <p:nvPr/>
        </p:nvSpPr>
        <p:spPr bwMode="auto">
          <a:xfrm>
            <a:off x="221645" y="5589240"/>
            <a:ext cx="11479573" cy="40934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13716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41376"/>
          </a:xfrm>
        </p:spPr>
        <p:txBody>
          <a:bodyPr>
            <a:normAutofit/>
          </a:bodyPr>
          <a:lstStyle/>
          <a:p>
            <a:r>
              <a:rPr lang="en-US" dirty="0"/>
              <a:t>Meet The Professor with Dr Armstrong</a:t>
            </a:r>
            <a:endParaRPr lang="en-US" sz="2800" dirty="0">
              <a:solidFill>
                <a:srgbClr val="0000FF"/>
              </a:solidFill>
            </a:endParaRPr>
          </a:p>
        </p:txBody>
      </p:sp>
      <p:sp>
        <p:nvSpPr>
          <p:cNvPr id="6" name="Content Placeholder 5"/>
          <p:cNvSpPr>
            <a:spLocks noGrp="1"/>
          </p:cNvSpPr>
          <p:nvPr>
            <p:ph idx="1"/>
          </p:nvPr>
        </p:nvSpPr>
        <p:spPr>
          <a:xfrm>
            <a:off x="731404" y="1052736"/>
            <a:ext cx="10729192" cy="5616624"/>
          </a:xfrm>
        </p:spPr>
        <p:txBody>
          <a:bodyPr/>
          <a:lstStyle/>
          <a:p>
            <a:pPr marL="98425" indent="0">
              <a:lnSpc>
                <a:spcPts val="2220"/>
              </a:lnSpc>
              <a:spcBef>
                <a:spcPts val="1400"/>
              </a:spcBef>
              <a:spcAft>
                <a:spcPts val="0"/>
              </a:spcAft>
              <a:buNone/>
            </a:pPr>
            <a:r>
              <a:rPr lang="en-US" sz="2100" dirty="0">
                <a:solidFill>
                  <a:srgbClr val="3333CD"/>
                </a:solidFill>
              </a:rPr>
              <a:t>Introduction: </a:t>
            </a:r>
            <a:r>
              <a:rPr lang="en-US" sz="2100" dirty="0">
                <a:solidFill>
                  <a:schemeClr val="tx1"/>
                </a:solidFill>
              </a:rPr>
              <a:t>Genitourinary Cancers Symposium 2022</a:t>
            </a:r>
          </a:p>
          <a:p>
            <a:pPr marL="98425" indent="0">
              <a:lnSpc>
                <a:spcPts val="2220"/>
              </a:lnSpc>
              <a:spcBef>
                <a:spcPts val="1400"/>
              </a:spcBef>
              <a:spcAft>
                <a:spcPts val="0"/>
              </a:spcAft>
              <a:buNone/>
            </a:pPr>
            <a:r>
              <a:rPr lang="en-US" sz="2100" dirty="0">
                <a:solidFill>
                  <a:srgbClr val="3333CD"/>
                </a:solidFill>
              </a:rPr>
              <a:t>MODULE 1: </a:t>
            </a:r>
            <a:r>
              <a:rPr lang="en-US" sz="2100" dirty="0">
                <a:solidFill>
                  <a:schemeClr val="tx1"/>
                </a:solidFill>
              </a:rPr>
              <a:t>Dr </a:t>
            </a:r>
            <a:r>
              <a:rPr lang="en-US" sz="2100" dirty="0" err="1">
                <a:solidFill>
                  <a:schemeClr val="tx1"/>
                </a:solidFill>
              </a:rPr>
              <a:t>Saylors</a:t>
            </a:r>
            <a:r>
              <a:rPr lang="en-US" sz="2100" dirty="0">
                <a:solidFill>
                  <a:schemeClr val="tx1"/>
                </a:solidFill>
              </a:rPr>
              <a:t> — A 58-year-old man with metastatic hormone-sensitive prostate cancer, a history of breast cancer and a germline BRCA1 mutation </a:t>
            </a:r>
          </a:p>
          <a:p>
            <a:pPr marL="98425" indent="0">
              <a:lnSpc>
                <a:spcPts val="2220"/>
              </a:lnSpc>
              <a:spcBef>
                <a:spcPts val="1400"/>
              </a:spcBef>
              <a:spcAft>
                <a:spcPts val="0"/>
              </a:spcAft>
              <a:buNone/>
            </a:pPr>
            <a:r>
              <a:rPr lang="en-US" sz="2100" dirty="0">
                <a:solidFill>
                  <a:srgbClr val="3333CD"/>
                </a:solidFill>
              </a:rPr>
              <a:t>MODULE 2: </a:t>
            </a:r>
            <a:r>
              <a:rPr lang="en-US" sz="2100" dirty="0">
                <a:solidFill>
                  <a:schemeClr val="tx1"/>
                </a:solidFill>
              </a:rPr>
              <a:t>Dr Ibrahim — A 70-year-old man with multiple prior therapies for metastatic prostate cancer, including lutetium on the VISION trial</a:t>
            </a:r>
          </a:p>
          <a:p>
            <a:pPr marL="98425" indent="0">
              <a:lnSpc>
                <a:spcPts val="2220"/>
              </a:lnSpc>
              <a:spcBef>
                <a:spcPts val="1400"/>
              </a:spcBef>
              <a:spcAft>
                <a:spcPts val="0"/>
              </a:spcAft>
              <a:buNone/>
            </a:pPr>
            <a:r>
              <a:rPr lang="en-US" sz="2100" dirty="0">
                <a:solidFill>
                  <a:srgbClr val="3333CD"/>
                </a:solidFill>
              </a:rPr>
              <a:t>MODULE 3: </a:t>
            </a:r>
            <a:r>
              <a:rPr lang="en-US" sz="2100" dirty="0">
                <a:solidFill>
                  <a:schemeClr val="tx1"/>
                </a:solidFill>
              </a:rPr>
              <a:t>Dr Ma — An 88-year-old man with metastatic prostate cancer who received leuprolide/enzalutamide/denosumab and </a:t>
            </a:r>
            <a:r>
              <a:rPr lang="en-US" sz="2100" dirty="0" err="1">
                <a:solidFill>
                  <a:schemeClr val="tx1"/>
                </a:solidFill>
              </a:rPr>
              <a:t>sipuleucel</a:t>
            </a:r>
            <a:r>
              <a:rPr lang="en-US" sz="2100" dirty="0">
                <a:solidFill>
                  <a:schemeClr val="tx1"/>
                </a:solidFill>
              </a:rPr>
              <a:t>-T</a:t>
            </a:r>
          </a:p>
          <a:p>
            <a:pPr marL="98425" indent="0">
              <a:lnSpc>
                <a:spcPts val="2220"/>
              </a:lnSpc>
              <a:spcBef>
                <a:spcPts val="1400"/>
              </a:spcBef>
              <a:spcAft>
                <a:spcPts val="0"/>
              </a:spcAft>
              <a:buNone/>
            </a:pPr>
            <a:r>
              <a:rPr lang="en-US" sz="2100" dirty="0">
                <a:solidFill>
                  <a:srgbClr val="3333CD"/>
                </a:solidFill>
              </a:rPr>
              <a:t>MODULE 4: </a:t>
            </a:r>
            <a:r>
              <a:rPr lang="en-US" sz="2100" dirty="0">
                <a:solidFill>
                  <a:schemeClr val="tx1"/>
                </a:solidFill>
              </a:rPr>
              <a:t>Dr </a:t>
            </a:r>
            <a:r>
              <a:rPr lang="en-US" sz="2100" dirty="0" err="1">
                <a:solidFill>
                  <a:schemeClr val="tx1"/>
                </a:solidFill>
              </a:rPr>
              <a:t>Bachow</a:t>
            </a:r>
            <a:r>
              <a:rPr lang="en-US" sz="2100" dirty="0">
                <a:solidFill>
                  <a:schemeClr val="tx1"/>
                </a:solidFill>
              </a:rPr>
              <a:t> — A 55-year-old man with metastatic adenocarcinoma of the prostate with neuroendocrine differentiation (genomic LOH high, germline PALB2 VUS)</a:t>
            </a:r>
          </a:p>
          <a:p>
            <a:pPr marL="98425" indent="0">
              <a:lnSpc>
                <a:spcPts val="2220"/>
              </a:lnSpc>
              <a:spcBef>
                <a:spcPts val="1400"/>
              </a:spcBef>
              <a:spcAft>
                <a:spcPts val="0"/>
              </a:spcAft>
              <a:buNone/>
            </a:pPr>
            <a:r>
              <a:rPr lang="en-US" sz="2100" dirty="0">
                <a:solidFill>
                  <a:srgbClr val="3333CD"/>
                </a:solidFill>
              </a:rPr>
              <a:t>MODULE 5: </a:t>
            </a:r>
            <a:r>
              <a:rPr lang="en-US" sz="2100" dirty="0">
                <a:solidFill>
                  <a:schemeClr val="tx1"/>
                </a:solidFill>
              </a:rPr>
              <a:t>Dr Kumar — A 74-year-old man with metastatic castration-resistant prostate cancer and Lynch syndrome (BRCA VUS, MSH6 and BRAF V601E mutations)</a:t>
            </a:r>
          </a:p>
          <a:p>
            <a:pPr marL="98425" indent="0">
              <a:lnSpc>
                <a:spcPts val="2220"/>
              </a:lnSpc>
              <a:spcBef>
                <a:spcPts val="1400"/>
              </a:spcBef>
              <a:spcAft>
                <a:spcPts val="0"/>
              </a:spcAft>
              <a:buNone/>
            </a:pPr>
            <a:r>
              <a:rPr lang="en-US" sz="2100" dirty="0">
                <a:solidFill>
                  <a:srgbClr val="3333CD"/>
                </a:solidFill>
              </a:rPr>
              <a:t>MODULE 6: </a:t>
            </a:r>
            <a:r>
              <a:rPr lang="en-US" sz="2100" dirty="0">
                <a:solidFill>
                  <a:schemeClr val="tx1"/>
                </a:solidFill>
              </a:rPr>
              <a:t>Dr Ibrahim — An 89-year-old man with </a:t>
            </a:r>
            <a:r>
              <a:rPr lang="en-US" sz="2100" dirty="0" err="1">
                <a:solidFill>
                  <a:schemeClr val="tx1"/>
                </a:solidFill>
              </a:rPr>
              <a:t>mCRPC</a:t>
            </a:r>
            <a:r>
              <a:rPr lang="en-US" sz="2100" dirty="0">
                <a:solidFill>
                  <a:schemeClr val="tx1"/>
                </a:solidFill>
              </a:rPr>
              <a:t> and a CHEK2 mutation</a:t>
            </a:r>
          </a:p>
          <a:p>
            <a:pPr marL="98425" indent="0">
              <a:lnSpc>
                <a:spcPts val="2220"/>
              </a:lnSpc>
              <a:spcBef>
                <a:spcPts val="1400"/>
              </a:spcBef>
              <a:spcAft>
                <a:spcPts val="0"/>
              </a:spcAft>
              <a:buNone/>
            </a:pPr>
            <a:r>
              <a:rPr lang="en-US" sz="2100" dirty="0">
                <a:solidFill>
                  <a:schemeClr val="bg1"/>
                </a:solidFill>
              </a:rPr>
              <a:t>MODULE 7: Journal Club with Dr Armstrong </a:t>
            </a:r>
          </a:p>
          <a:p>
            <a:pPr marL="98425" indent="0">
              <a:lnSpc>
                <a:spcPts val="2220"/>
              </a:lnSpc>
              <a:spcBef>
                <a:spcPts val="1400"/>
              </a:spcBef>
              <a:spcAft>
                <a:spcPts val="0"/>
              </a:spcAft>
              <a:buNone/>
            </a:pPr>
            <a:r>
              <a:rPr lang="en-US" sz="2100" dirty="0">
                <a:solidFill>
                  <a:srgbClr val="3333CD"/>
                </a:solidFill>
              </a:rPr>
              <a:t>MODULE 8: </a:t>
            </a:r>
            <a:r>
              <a:rPr lang="en-US" sz="2100" dirty="0">
                <a:solidFill>
                  <a:schemeClr val="tx1"/>
                </a:solidFill>
              </a:rPr>
              <a:t>Relevant Data Sets</a:t>
            </a:r>
          </a:p>
        </p:txBody>
      </p:sp>
    </p:spTree>
    <p:custDataLst>
      <p:tags r:id="rId1"/>
    </p:custDataLst>
    <p:extLst>
      <p:ext uri="{BB962C8B-B14F-4D97-AF65-F5344CB8AC3E}">
        <p14:creationId xmlns:p14="http://schemas.microsoft.com/office/powerpoint/2010/main" val="2616245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0D8BC0-7469-B54B-BB07-B0F6F0510C03}"/>
              </a:ext>
            </a:extLst>
          </p:cNvPr>
          <p:cNvSpPr>
            <a:spLocks noGrp="1"/>
          </p:cNvSpPr>
          <p:nvPr>
            <p:ph type="title"/>
          </p:nvPr>
        </p:nvSpPr>
        <p:spPr>
          <a:xfrm>
            <a:off x="912286" y="2073160"/>
            <a:ext cx="10358967" cy="2049859"/>
          </a:xfrm>
        </p:spPr>
        <p:txBody>
          <a:bodyPr/>
          <a:lstStyle/>
          <a:p>
            <a:pPr algn="l"/>
            <a:r>
              <a:rPr lang="en-US" sz="3600" dirty="0"/>
              <a:t>Exposure-Adjusted Safety Analyses of the VISION Phase 3 Trial of </a:t>
            </a:r>
            <a:r>
              <a:rPr lang="en-US" sz="3600" baseline="30000" dirty="0"/>
              <a:t>177</a:t>
            </a:r>
            <a:r>
              <a:rPr lang="en-US" sz="3600" dirty="0"/>
              <a:t>Lu-PSMA-617 in Patients with Metastatic Castration-Resistant Prostate Cancer </a:t>
            </a:r>
          </a:p>
        </p:txBody>
      </p:sp>
      <p:sp>
        <p:nvSpPr>
          <p:cNvPr id="4" name="Content Placeholder 3">
            <a:extLst>
              <a:ext uri="{FF2B5EF4-FFF2-40B4-BE49-F238E27FC236}">
                <a16:creationId xmlns:a16="http://schemas.microsoft.com/office/drawing/2014/main" id="{496B103D-76EF-A341-95C7-3FD9E9E5AB02}"/>
              </a:ext>
            </a:extLst>
          </p:cNvPr>
          <p:cNvSpPr>
            <a:spLocks noGrp="1"/>
          </p:cNvSpPr>
          <p:nvPr>
            <p:ph idx="1"/>
          </p:nvPr>
        </p:nvSpPr>
        <p:spPr>
          <a:xfrm>
            <a:off x="927105" y="4149081"/>
            <a:ext cx="10358967" cy="1080120"/>
          </a:xfrm>
        </p:spPr>
        <p:txBody>
          <a:bodyPr/>
          <a:lstStyle/>
          <a:p>
            <a:pPr marL="98425" indent="0">
              <a:spcBef>
                <a:spcPts val="0"/>
              </a:spcBef>
              <a:spcAft>
                <a:spcPts val="0"/>
              </a:spcAft>
              <a:buNone/>
            </a:pPr>
            <a:r>
              <a:rPr lang="en-US" b="0" dirty="0"/>
              <a:t>Chi KN et al.</a:t>
            </a:r>
          </a:p>
          <a:p>
            <a:pPr marL="98425" indent="0">
              <a:spcBef>
                <a:spcPts val="0"/>
              </a:spcBef>
              <a:spcAft>
                <a:spcPts val="0"/>
              </a:spcAft>
              <a:buNone/>
            </a:pPr>
            <a:r>
              <a:rPr lang="en-US" b="0" dirty="0"/>
              <a:t>Genitourinary Cancers Symposium 2022;Abstract 85.</a:t>
            </a:r>
          </a:p>
        </p:txBody>
      </p:sp>
      <p:pic>
        <p:nvPicPr>
          <p:cNvPr id="5" name="Picture 4">
            <a:extLst>
              <a:ext uri="{FF2B5EF4-FFF2-40B4-BE49-F238E27FC236}">
                <a16:creationId xmlns:a16="http://schemas.microsoft.com/office/drawing/2014/main" id="{EED640D0-E3E1-114A-9E0B-370923ADE2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155069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0D8BC0-7469-B54B-BB07-B0F6F0510C03}"/>
              </a:ext>
            </a:extLst>
          </p:cNvPr>
          <p:cNvSpPr>
            <a:spLocks noGrp="1"/>
          </p:cNvSpPr>
          <p:nvPr>
            <p:ph type="title"/>
          </p:nvPr>
        </p:nvSpPr>
        <p:spPr>
          <a:xfrm>
            <a:off x="912286" y="2073160"/>
            <a:ext cx="10358967" cy="2049859"/>
          </a:xfrm>
        </p:spPr>
        <p:txBody>
          <a:bodyPr/>
          <a:lstStyle/>
          <a:p>
            <a:pPr algn="l"/>
            <a:r>
              <a:rPr lang="en-US" sz="3600" dirty="0"/>
              <a:t>DNA Damaging Therapies in Patients (pts) with Prostate Cancer (PC) and Pathogenic Alterations in Homologous Recombination Repair (HRR) Genes </a:t>
            </a:r>
          </a:p>
        </p:txBody>
      </p:sp>
      <p:sp>
        <p:nvSpPr>
          <p:cNvPr id="4" name="Content Placeholder 3">
            <a:extLst>
              <a:ext uri="{FF2B5EF4-FFF2-40B4-BE49-F238E27FC236}">
                <a16:creationId xmlns:a16="http://schemas.microsoft.com/office/drawing/2014/main" id="{496B103D-76EF-A341-95C7-3FD9E9E5AB02}"/>
              </a:ext>
            </a:extLst>
          </p:cNvPr>
          <p:cNvSpPr>
            <a:spLocks noGrp="1"/>
          </p:cNvSpPr>
          <p:nvPr>
            <p:ph idx="1"/>
          </p:nvPr>
        </p:nvSpPr>
        <p:spPr>
          <a:xfrm>
            <a:off x="927105" y="4149081"/>
            <a:ext cx="10358967" cy="1080120"/>
          </a:xfrm>
        </p:spPr>
        <p:txBody>
          <a:bodyPr/>
          <a:lstStyle/>
          <a:p>
            <a:pPr marL="98425" indent="0">
              <a:spcBef>
                <a:spcPts val="0"/>
              </a:spcBef>
              <a:spcAft>
                <a:spcPts val="0"/>
              </a:spcAft>
              <a:buNone/>
            </a:pPr>
            <a:r>
              <a:rPr lang="en-US" b="0" dirty="0"/>
              <a:t>Graham L et al.</a:t>
            </a:r>
          </a:p>
          <a:p>
            <a:pPr marL="98425" indent="0">
              <a:spcBef>
                <a:spcPts val="0"/>
              </a:spcBef>
              <a:spcAft>
                <a:spcPts val="0"/>
              </a:spcAft>
              <a:buNone/>
            </a:pPr>
            <a:r>
              <a:rPr lang="en-US" b="0" dirty="0"/>
              <a:t>Genitourinary Cancers Symposium 2022;Abstract 129.</a:t>
            </a:r>
          </a:p>
        </p:txBody>
      </p:sp>
      <p:pic>
        <p:nvPicPr>
          <p:cNvPr id="5" name="Picture 4">
            <a:extLst>
              <a:ext uri="{FF2B5EF4-FFF2-40B4-BE49-F238E27FC236}">
                <a16:creationId xmlns:a16="http://schemas.microsoft.com/office/drawing/2014/main" id="{533AF059-7616-0548-A9E5-43267DAB2B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2215972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29F7C532-6560-0A4B-8774-6A9225E8F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3" y="637305"/>
            <a:ext cx="10266283" cy="5527999"/>
          </a:xfrm>
          <a:prstGeom prst="rect">
            <a:avLst/>
          </a:prstGeom>
        </p:spPr>
      </p:pic>
      <p:sp>
        <p:nvSpPr>
          <p:cNvPr id="6" name="TextBox 5">
            <a:extLst>
              <a:ext uri="{FF2B5EF4-FFF2-40B4-BE49-F238E27FC236}">
                <a16:creationId xmlns:a16="http://schemas.microsoft.com/office/drawing/2014/main" id="{8691CA5C-F98C-2148-90CB-DFBCF09CA1F3}"/>
              </a:ext>
            </a:extLst>
          </p:cNvPr>
          <p:cNvSpPr txBox="1"/>
          <p:nvPr/>
        </p:nvSpPr>
        <p:spPr>
          <a:xfrm>
            <a:off x="5206584" y="717302"/>
            <a:ext cx="5971122" cy="430887"/>
          </a:xfrm>
          <a:prstGeom prst="rect">
            <a:avLst/>
          </a:prstGeom>
          <a:noFill/>
        </p:spPr>
        <p:txBody>
          <a:bodyPr wrap="none" rtlCol="0">
            <a:spAutoFit/>
          </a:bodyPr>
          <a:lstStyle/>
          <a:p>
            <a:r>
              <a:rPr lang="en-US" sz="2200" i="1" dirty="0">
                <a:solidFill>
                  <a:srgbClr val="B50637"/>
                </a:solidFill>
              </a:rPr>
              <a:t>Clin Adv </a:t>
            </a:r>
            <a:r>
              <a:rPr lang="en-US" sz="2200" i="1" dirty="0" err="1">
                <a:solidFill>
                  <a:srgbClr val="B50637"/>
                </a:solidFill>
              </a:rPr>
              <a:t>Hematol</a:t>
            </a:r>
            <a:r>
              <a:rPr lang="en-US" sz="2200" i="1" dirty="0">
                <a:solidFill>
                  <a:srgbClr val="B50637"/>
                </a:solidFill>
              </a:rPr>
              <a:t> Oncol </a:t>
            </a:r>
            <a:r>
              <a:rPr lang="en-US" sz="2200" dirty="0">
                <a:solidFill>
                  <a:srgbClr val="B50637"/>
                </a:solidFill>
              </a:rPr>
              <a:t>2021;19(11):694-7. </a:t>
            </a:r>
          </a:p>
        </p:txBody>
      </p:sp>
      <p:pic>
        <p:nvPicPr>
          <p:cNvPr id="7" name="Picture 6">
            <a:extLst>
              <a:ext uri="{FF2B5EF4-FFF2-40B4-BE49-F238E27FC236}">
                <a16:creationId xmlns:a16="http://schemas.microsoft.com/office/drawing/2014/main" id="{7D0E7090-25C8-474E-B44E-7899DB4202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3412391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headphones&#10;&#10;Description automatically generated with medium confidence">
            <a:extLst>
              <a:ext uri="{FF2B5EF4-FFF2-40B4-BE49-F238E27FC236}">
                <a16:creationId xmlns:a16="http://schemas.microsoft.com/office/drawing/2014/main" id="{295B308A-A3AD-9D4F-A3A2-ABC66FED0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330" y="4963639"/>
            <a:ext cx="2584345" cy="1453694"/>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7164FC74-8E2E-E74B-A169-4807EEB8BA26}"/>
              </a:ext>
            </a:extLst>
          </p:cNvPr>
          <p:cNvSpPr txBox="1"/>
          <p:nvPr/>
        </p:nvSpPr>
        <p:spPr>
          <a:xfrm>
            <a:off x="3134674" y="4963639"/>
            <a:ext cx="2817310" cy="877163"/>
          </a:xfrm>
          <a:prstGeom prst="rect">
            <a:avLst/>
          </a:prstGeom>
          <a:noFill/>
        </p:spPr>
        <p:txBody>
          <a:bodyPr wrap="none" rtlCol="0">
            <a:spAutoFit/>
          </a:bodyPr>
          <a:lstStyle/>
          <a:p>
            <a:r>
              <a:rPr lang="en-US" sz="1700" dirty="0" err="1">
                <a:solidFill>
                  <a:schemeClr val="tx1"/>
                </a:solidFill>
                <a:latin typeface="Calibri" panose="020F0502020204030204" pitchFamily="34" charset="0"/>
                <a:cs typeface="Calibri" panose="020F0502020204030204" pitchFamily="34" charset="0"/>
              </a:rPr>
              <a:t>Kapisthalam</a:t>
            </a:r>
            <a:r>
              <a:rPr lang="en-US" sz="1700" dirty="0">
                <a:solidFill>
                  <a:schemeClr val="tx1"/>
                </a:solidFill>
                <a:latin typeface="Calibri" panose="020F0502020204030204" pitchFamily="34" charset="0"/>
                <a:cs typeface="Calibri" panose="020F0502020204030204" pitchFamily="34" charset="0"/>
              </a:rPr>
              <a:t> (KS) Kumar, MD </a:t>
            </a:r>
          </a:p>
          <a:p>
            <a:r>
              <a:rPr lang="en-US" sz="1700" b="0" dirty="0">
                <a:solidFill>
                  <a:schemeClr val="tx1"/>
                </a:solidFill>
                <a:latin typeface="Calibri" panose="020F0502020204030204" pitchFamily="34" charset="0"/>
                <a:cs typeface="Calibri" panose="020F0502020204030204" pitchFamily="34" charset="0"/>
              </a:rPr>
              <a:t>Florida Cancer Specialists</a:t>
            </a:r>
          </a:p>
          <a:p>
            <a:r>
              <a:rPr lang="en-US" sz="1700" b="0" dirty="0">
                <a:solidFill>
                  <a:schemeClr val="tx1"/>
                </a:solidFill>
                <a:latin typeface="Calibri" panose="020F0502020204030204" pitchFamily="34" charset="0"/>
                <a:cs typeface="Calibri" panose="020F0502020204030204" pitchFamily="34" charset="0"/>
              </a:rPr>
              <a:t>New Port Richey, Florida</a:t>
            </a:r>
          </a:p>
        </p:txBody>
      </p:sp>
      <p:pic>
        <p:nvPicPr>
          <p:cNvPr id="7" name="Picture 6" descr="A person wearing a headset&#10;&#10;Description automatically generated with low confidence">
            <a:extLst>
              <a:ext uri="{FF2B5EF4-FFF2-40B4-BE49-F238E27FC236}">
                <a16:creationId xmlns:a16="http://schemas.microsoft.com/office/drawing/2014/main" id="{10FF50F2-1A42-ED4B-AEF7-CC5697068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23" y="620688"/>
            <a:ext cx="2584344" cy="1453694"/>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F97E8272-AE15-5948-94A5-5BB28A9408F5}"/>
              </a:ext>
            </a:extLst>
          </p:cNvPr>
          <p:cNvSpPr txBox="1"/>
          <p:nvPr/>
        </p:nvSpPr>
        <p:spPr>
          <a:xfrm>
            <a:off x="3110467" y="620246"/>
            <a:ext cx="2803588" cy="877163"/>
          </a:xfrm>
          <a:prstGeom prst="rect">
            <a:avLst/>
          </a:prstGeom>
          <a:noFill/>
        </p:spPr>
        <p:txBody>
          <a:bodyPr wrap="none" rtlCol="0">
            <a:spAutoFit/>
          </a:bodyPr>
          <a:lstStyle/>
          <a:p>
            <a:r>
              <a:rPr lang="en-US" sz="1700" dirty="0">
                <a:solidFill>
                  <a:schemeClr val="tx1"/>
                </a:solidFill>
                <a:latin typeface="Calibri" panose="020F0502020204030204" pitchFamily="34" charset="0"/>
                <a:cs typeface="Calibri" panose="020F0502020204030204" pitchFamily="34" charset="0"/>
              </a:rPr>
              <a:t>Spencer </a:t>
            </a:r>
            <a:r>
              <a:rPr lang="en-US" sz="1700" dirty="0" err="1">
                <a:solidFill>
                  <a:schemeClr val="tx1"/>
                </a:solidFill>
                <a:latin typeface="Calibri" panose="020F0502020204030204" pitchFamily="34" charset="0"/>
                <a:cs typeface="Calibri" panose="020F0502020204030204" pitchFamily="34" charset="0"/>
              </a:rPr>
              <a:t>Henick</a:t>
            </a:r>
            <a:r>
              <a:rPr lang="en-US" sz="1700" dirty="0">
                <a:solidFill>
                  <a:schemeClr val="tx1"/>
                </a:solidFill>
                <a:latin typeface="Calibri" panose="020F0502020204030204" pitchFamily="34" charset="0"/>
                <a:cs typeface="Calibri" panose="020F0502020204030204" pitchFamily="34" charset="0"/>
              </a:rPr>
              <a:t> </a:t>
            </a:r>
            <a:r>
              <a:rPr lang="en-US" sz="1700" dirty="0" err="1">
                <a:solidFill>
                  <a:schemeClr val="tx1"/>
                </a:solidFill>
                <a:latin typeface="Calibri" panose="020F0502020204030204" pitchFamily="34" charset="0"/>
                <a:cs typeface="Calibri" panose="020F0502020204030204" pitchFamily="34" charset="0"/>
              </a:rPr>
              <a:t>Bachow</a:t>
            </a:r>
            <a:r>
              <a:rPr lang="en-US" sz="1700" dirty="0">
                <a:solidFill>
                  <a:schemeClr val="tx1"/>
                </a:solidFill>
                <a:latin typeface="Calibri" panose="020F0502020204030204" pitchFamily="34" charset="0"/>
                <a:cs typeface="Calibri" panose="020F0502020204030204" pitchFamily="34" charset="0"/>
              </a:rPr>
              <a:t>, MD </a:t>
            </a:r>
          </a:p>
          <a:p>
            <a:r>
              <a:rPr lang="en-US" sz="1700" b="0" dirty="0">
                <a:solidFill>
                  <a:schemeClr val="tx1"/>
                </a:solidFill>
                <a:latin typeface="Calibri" panose="020F0502020204030204" pitchFamily="34" charset="0"/>
                <a:cs typeface="Calibri" panose="020F0502020204030204" pitchFamily="34" charset="0"/>
              </a:rPr>
              <a:t>Lynn Cancer Institute </a:t>
            </a:r>
          </a:p>
          <a:p>
            <a:r>
              <a:rPr lang="en-US" sz="1700" b="0" dirty="0">
                <a:solidFill>
                  <a:schemeClr val="tx1"/>
                </a:solidFill>
                <a:latin typeface="Calibri" panose="020F0502020204030204" pitchFamily="34" charset="0"/>
                <a:cs typeface="Calibri" panose="020F0502020204030204" pitchFamily="34" charset="0"/>
              </a:rPr>
              <a:t>Boca Raton, Florida</a:t>
            </a:r>
          </a:p>
        </p:txBody>
      </p:sp>
      <p:pic>
        <p:nvPicPr>
          <p:cNvPr id="10" name="Picture 9" descr="A person wearing headphones&#10;&#10;Description automatically generated with medium confidence">
            <a:extLst>
              <a:ext uri="{FF2B5EF4-FFF2-40B4-BE49-F238E27FC236}">
                <a16:creationId xmlns:a16="http://schemas.microsoft.com/office/drawing/2014/main" id="{B39E6C52-3A2F-4344-B82D-397C78A9D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016" y="2784059"/>
            <a:ext cx="2688300" cy="1512169"/>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39C7B1CA-1B59-C44C-B129-EF9640BA256D}"/>
              </a:ext>
            </a:extLst>
          </p:cNvPr>
          <p:cNvSpPr txBox="1"/>
          <p:nvPr/>
        </p:nvSpPr>
        <p:spPr>
          <a:xfrm>
            <a:off x="8928316" y="2773653"/>
            <a:ext cx="3102068" cy="877163"/>
          </a:xfrm>
          <a:prstGeom prst="rect">
            <a:avLst/>
          </a:prstGeom>
          <a:noFill/>
        </p:spPr>
        <p:txBody>
          <a:bodyPr wrap="none" rtlCol="0">
            <a:spAutoFit/>
          </a:bodyPr>
          <a:lstStyle/>
          <a:p>
            <a:r>
              <a:rPr lang="en-US" sz="1700" dirty="0">
                <a:solidFill>
                  <a:schemeClr val="tx1"/>
                </a:solidFill>
                <a:latin typeface="Calibri" panose="020F0502020204030204" pitchFamily="34" charset="0"/>
                <a:cs typeface="Calibri" panose="020F0502020204030204" pitchFamily="34" charset="0"/>
              </a:rPr>
              <a:t>Julia </a:t>
            </a:r>
            <a:r>
              <a:rPr lang="en-US" sz="1700" dirty="0" err="1">
                <a:solidFill>
                  <a:schemeClr val="tx1"/>
                </a:solidFill>
                <a:latin typeface="Calibri" panose="020F0502020204030204" pitchFamily="34" charset="0"/>
                <a:cs typeface="Calibri" panose="020F0502020204030204" pitchFamily="34" charset="0"/>
              </a:rPr>
              <a:t>Saylors</a:t>
            </a:r>
            <a:r>
              <a:rPr lang="en-US" sz="1700" dirty="0">
                <a:solidFill>
                  <a:schemeClr val="tx1"/>
                </a:solidFill>
                <a:latin typeface="Calibri" panose="020F0502020204030204" pitchFamily="34" charset="0"/>
                <a:cs typeface="Calibri" panose="020F0502020204030204" pitchFamily="34" charset="0"/>
              </a:rPr>
              <a:t>, MD  </a:t>
            </a:r>
          </a:p>
          <a:p>
            <a:r>
              <a:rPr lang="en-US" sz="1700" b="0" dirty="0">
                <a:solidFill>
                  <a:schemeClr val="tx1"/>
                </a:solidFill>
                <a:latin typeface="Calibri" panose="020F0502020204030204" pitchFamily="34" charset="0"/>
                <a:cs typeface="Calibri" panose="020F0502020204030204" pitchFamily="34" charset="0"/>
              </a:rPr>
              <a:t>Charleston Oncology </a:t>
            </a:r>
          </a:p>
          <a:p>
            <a:r>
              <a:rPr lang="en-US" sz="1700" b="0" dirty="0">
                <a:solidFill>
                  <a:schemeClr val="tx1"/>
                </a:solidFill>
                <a:latin typeface="Calibri" panose="020F0502020204030204" pitchFamily="34" charset="0"/>
                <a:cs typeface="Calibri" panose="020F0502020204030204" pitchFamily="34" charset="0"/>
              </a:rPr>
              <a:t>North Charleston, South Carolina</a:t>
            </a:r>
          </a:p>
        </p:txBody>
      </p:sp>
      <p:pic>
        <p:nvPicPr>
          <p:cNvPr id="13" name="Picture 12" descr="A picture containing person, necktie, purple, clothing&#10;&#10;Description automatically generated">
            <a:extLst>
              <a:ext uri="{FF2B5EF4-FFF2-40B4-BE49-F238E27FC236}">
                <a16:creationId xmlns:a16="http://schemas.microsoft.com/office/drawing/2014/main" id="{C5885421-DDF9-3542-9925-3ACDC8CFF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540" y="2842534"/>
            <a:ext cx="2584345" cy="1453694"/>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1D6C57DF-9106-394D-BA81-8831B8917BF5}"/>
              </a:ext>
            </a:extLst>
          </p:cNvPr>
          <p:cNvSpPr txBox="1"/>
          <p:nvPr/>
        </p:nvSpPr>
        <p:spPr>
          <a:xfrm>
            <a:off x="3111885" y="2840806"/>
            <a:ext cx="1835759" cy="877163"/>
          </a:xfrm>
          <a:prstGeom prst="rect">
            <a:avLst/>
          </a:prstGeom>
          <a:noFill/>
        </p:spPr>
        <p:txBody>
          <a:bodyPr wrap="none" rtlCol="0">
            <a:spAutoFit/>
          </a:bodyPr>
          <a:lstStyle/>
          <a:p>
            <a:r>
              <a:rPr lang="en-US" sz="1700" dirty="0" err="1">
                <a:solidFill>
                  <a:schemeClr val="tx1"/>
                </a:solidFill>
                <a:latin typeface="Calibri" panose="020F0502020204030204" pitchFamily="34" charset="0"/>
                <a:cs typeface="Calibri" panose="020F0502020204030204" pitchFamily="34" charset="0"/>
              </a:rPr>
              <a:t>Sulfi</a:t>
            </a:r>
            <a:r>
              <a:rPr lang="en-US" sz="1700" dirty="0">
                <a:solidFill>
                  <a:schemeClr val="tx1"/>
                </a:solidFill>
                <a:latin typeface="Calibri" panose="020F0502020204030204" pitchFamily="34" charset="0"/>
                <a:cs typeface="Calibri" panose="020F0502020204030204" pitchFamily="34" charset="0"/>
              </a:rPr>
              <a:t> Ibrahim, MD </a:t>
            </a:r>
          </a:p>
          <a:p>
            <a:r>
              <a:rPr lang="en-US" sz="1700" b="0" dirty="0">
                <a:solidFill>
                  <a:schemeClr val="tx1"/>
                </a:solidFill>
                <a:latin typeface="Calibri" panose="020F0502020204030204" pitchFamily="34" charset="0"/>
                <a:cs typeface="Calibri" panose="020F0502020204030204" pitchFamily="34" charset="0"/>
              </a:rPr>
              <a:t>Reid Health  </a:t>
            </a:r>
          </a:p>
          <a:p>
            <a:r>
              <a:rPr lang="en-US" sz="1700" b="0" dirty="0">
                <a:solidFill>
                  <a:schemeClr val="tx1"/>
                </a:solidFill>
                <a:latin typeface="Calibri" panose="020F0502020204030204" pitchFamily="34" charset="0"/>
                <a:cs typeface="Calibri" panose="020F0502020204030204" pitchFamily="34" charset="0"/>
              </a:rPr>
              <a:t>Richmond, Indiana</a:t>
            </a:r>
          </a:p>
        </p:txBody>
      </p:sp>
      <p:pic>
        <p:nvPicPr>
          <p:cNvPr id="3" name="Picture 2" descr="A person wearing glasses&#10;&#10;Description automatically generated with medium confidence">
            <a:extLst>
              <a:ext uri="{FF2B5EF4-FFF2-40B4-BE49-F238E27FC236}">
                <a16:creationId xmlns:a16="http://schemas.microsoft.com/office/drawing/2014/main" id="{E9D12B14-284F-D04D-9EC7-C9EDC760C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0016" y="625739"/>
            <a:ext cx="2688300" cy="1512169"/>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80C87CFB-9924-7946-939D-7D2FF26008F4}"/>
              </a:ext>
            </a:extLst>
          </p:cNvPr>
          <p:cNvSpPr txBox="1"/>
          <p:nvPr/>
        </p:nvSpPr>
        <p:spPr>
          <a:xfrm>
            <a:off x="8928316" y="625739"/>
            <a:ext cx="2477025" cy="877163"/>
          </a:xfrm>
          <a:prstGeom prst="rect">
            <a:avLst/>
          </a:prstGeom>
          <a:noFill/>
        </p:spPr>
        <p:txBody>
          <a:bodyPr wrap="none" rtlCol="0">
            <a:spAutoFit/>
          </a:bodyPr>
          <a:lstStyle/>
          <a:p>
            <a:r>
              <a:rPr lang="en-US" sz="1700" dirty="0" err="1">
                <a:solidFill>
                  <a:schemeClr val="tx1"/>
                </a:solidFill>
                <a:latin typeface="+mn-lt"/>
              </a:rPr>
              <a:t>Yanjun</a:t>
            </a:r>
            <a:r>
              <a:rPr lang="en-US" sz="1700" dirty="0">
                <a:solidFill>
                  <a:schemeClr val="tx1"/>
                </a:solidFill>
                <a:latin typeface="+mn-lt"/>
              </a:rPr>
              <a:t> Ma, MD  </a:t>
            </a:r>
          </a:p>
          <a:p>
            <a:r>
              <a:rPr lang="en-US" sz="1700" b="0" dirty="0">
                <a:solidFill>
                  <a:schemeClr val="tx1"/>
                </a:solidFill>
                <a:latin typeface="+mn-lt"/>
              </a:rPr>
              <a:t>Tennessee Oncology </a:t>
            </a:r>
          </a:p>
          <a:p>
            <a:r>
              <a:rPr lang="en-US" sz="1700" b="0" dirty="0">
                <a:solidFill>
                  <a:schemeClr val="tx1"/>
                </a:solidFill>
                <a:latin typeface="+mn-lt"/>
              </a:rPr>
              <a:t>Murfreesboro, Tennessee</a:t>
            </a:r>
          </a:p>
        </p:txBody>
      </p:sp>
    </p:spTree>
    <p:extLst>
      <p:ext uri="{BB962C8B-B14F-4D97-AF65-F5344CB8AC3E}">
        <p14:creationId xmlns:p14="http://schemas.microsoft.com/office/powerpoint/2010/main" val="809246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0D8BC0-7469-B54B-BB07-B0F6F0510C03}"/>
              </a:ext>
            </a:extLst>
          </p:cNvPr>
          <p:cNvSpPr>
            <a:spLocks noGrp="1"/>
          </p:cNvSpPr>
          <p:nvPr>
            <p:ph type="title"/>
          </p:nvPr>
        </p:nvSpPr>
        <p:spPr>
          <a:xfrm>
            <a:off x="912286" y="2073160"/>
            <a:ext cx="10358967" cy="2049859"/>
          </a:xfrm>
        </p:spPr>
        <p:txBody>
          <a:bodyPr/>
          <a:lstStyle/>
          <a:p>
            <a:pPr algn="l"/>
            <a:r>
              <a:rPr lang="en-US" sz="3600" dirty="0"/>
              <a:t>The Courage Study: A First-in-Human Phase 1 Study of the CBP/p300 Inhibitor FT-7051 in Men with Metastatic Castration-Resistant Prostate Cancer </a:t>
            </a:r>
          </a:p>
        </p:txBody>
      </p:sp>
      <p:sp>
        <p:nvSpPr>
          <p:cNvPr id="4" name="Content Placeholder 3">
            <a:extLst>
              <a:ext uri="{FF2B5EF4-FFF2-40B4-BE49-F238E27FC236}">
                <a16:creationId xmlns:a16="http://schemas.microsoft.com/office/drawing/2014/main" id="{496B103D-76EF-A341-95C7-3FD9E9E5AB02}"/>
              </a:ext>
            </a:extLst>
          </p:cNvPr>
          <p:cNvSpPr>
            <a:spLocks noGrp="1"/>
          </p:cNvSpPr>
          <p:nvPr>
            <p:ph idx="1"/>
          </p:nvPr>
        </p:nvSpPr>
        <p:spPr>
          <a:xfrm>
            <a:off x="927105" y="4149081"/>
            <a:ext cx="10358967" cy="1080120"/>
          </a:xfrm>
        </p:spPr>
        <p:txBody>
          <a:bodyPr/>
          <a:lstStyle/>
          <a:p>
            <a:pPr marL="98425" indent="0">
              <a:spcBef>
                <a:spcPts val="0"/>
              </a:spcBef>
              <a:spcAft>
                <a:spcPts val="0"/>
              </a:spcAft>
              <a:buNone/>
            </a:pPr>
            <a:r>
              <a:rPr lang="en-US" b="0" dirty="0"/>
              <a:t>Armstrong AJ et al.</a:t>
            </a:r>
          </a:p>
          <a:p>
            <a:pPr marL="98425" indent="0">
              <a:spcBef>
                <a:spcPts val="0"/>
              </a:spcBef>
              <a:spcAft>
                <a:spcPts val="0"/>
              </a:spcAft>
              <a:buNone/>
            </a:pPr>
            <a:r>
              <a:rPr lang="en-US" b="0" dirty="0"/>
              <a:t>ASCO 2021;Abstract TPS5085.</a:t>
            </a:r>
          </a:p>
        </p:txBody>
      </p:sp>
      <p:pic>
        <p:nvPicPr>
          <p:cNvPr id="5" name="Picture 4">
            <a:extLst>
              <a:ext uri="{FF2B5EF4-FFF2-40B4-BE49-F238E27FC236}">
                <a16:creationId xmlns:a16="http://schemas.microsoft.com/office/drawing/2014/main" id="{5911EEEF-4879-B446-AD7E-C6A468511CC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2425938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6300B8B7-0C45-4C4E-BF5B-8D01297EAB58}"/>
              </a:ext>
            </a:extLst>
          </p:cNvPr>
          <p:cNvSpPr txBox="1">
            <a:spLocks/>
          </p:cNvSpPr>
          <p:nvPr/>
        </p:nvSpPr>
        <p:spPr>
          <a:xfrm>
            <a:off x="119336" y="6450967"/>
            <a:ext cx="4680520" cy="360039"/>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spcBef>
                <a:spcPts val="0"/>
              </a:spcBef>
              <a:spcAft>
                <a:spcPts val="0"/>
              </a:spcAft>
              <a:buFont typeface="Arial" pitchFamily="-72" charset="0"/>
              <a:buNone/>
            </a:pPr>
            <a:r>
              <a:rPr lang="en-US" sz="1500" b="0" kern="0" dirty="0"/>
              <a:t>Armstrong AJ et al. ASCO 2021;Abstract TPS5085.</a:t>
            </a:r>
          </a:p>
        </p:txBody>
      </p:sp>
      <p:sp>
        <p:nvSpPr>
          <p:cNvPr id="3" name="Title 2">
            <a:extLst>
              <a:ext uri="{FF2B5EF4-FFF2-40B4-BE49-F238E27FC236}">
                <a16:creationId xmlns:a16="http://schemas.microsoft.com/office/drawing/2014/main" id="{D9B0910B-E817-C249-BEE0-B1A9063107F9}"/>
              </a:ext>
            </a:extLst>
          </p:cNvPr>
          <p:cNvSpPr>
            <a:spLocks noGrp="1"/>
          </p:cNvSpPr>
          <p:nvPr>
            <p:ph type="title"/>
          </p:nvPr>
        </p:nvSpPr>
        <p:spPr/>
        <p:txBody>
          <a:bodyPr/>
          <a:lstStyle/>
          <a:p>
            <a:r>
              <a:rPr lang="en-US" dirty="0"/>
              <a:t>FT-7051 Mechanism of Action</a:t>
            </a:r>
          </a:p>
        </p:txBody>
      </p:sp>
      <p:pic>
        <p:nvPicPr>
          <p:cNvPr id="5" name="Picture 4" descr="Diagram&#10;&#10;Description automatically generated">
            <a:extLst>
              <a:ext uri="{FF2B5EF4-FFF2-40B4-BE49-F238E27FC236}">
                <a16:creationId xmlns:a16="http://schemas.microsoft.com/office/drawing/2014/main" id="{6ADCEEC9-7003-0647-B653-67A96706D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003" y="1196752"/>
            <a:ext cx="10358967" cy="4819241"/>
          </a:xfrm>
          <a:prstGeom prst="rect">
            <a:avLst/>
          </a:prstGeom>
        </p:spPr>
      </p:pic>
      <p:pic>
        <p:nvPicPr>
          <p:cNvPr id="6" name="Picture 5">
            <a:extLst>
              <a:ext uri="{FF2B5EF4-FFF2-40B4-BE49-F238E27FC236}">
                <a16:creationId xmlns:a16="http://schemas.microsoft.com/office/drawing/2014/main" id="{8A62FCD6-D27B-2942-A983-6AA34182BB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3568135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0D8BC0-7469-B54B-BB07-B0F6F0510C03}"/>
              </a:ext>
            </a:extLst>
          </p:cNvPr>
          <p:cNvSpPr>
            <a:spLocks noGrp="1"/>
          </p:cNvSpPr>
          <p:nvPr>
            <p:ph type="title"/>
          </p:nvPr>
        </p:nvSpPr>
        <p:spPr>
          <a:xfrm>
            <a:off x="912286" y="2073160"/>
            <a:ext cx="10358967" cy="2049859"/>
          </a:xfrm>
        </p:spPr>
        <p:txBody>
          <a:bodyPr/>
          <a:lstStyle/>
          <a:p>
            <a:pPr algn="l"/>
            <a:r>
              <a:rPr lang="en-US" sz="3600" dirty="0"/>
              <a:t>Efficacy of the PD-L1 Inhibitor Avelumab in Neuroendocrine or Aggressive Variant Prostate Cancer: Results from a Phase II, Single-Arm Study </a:t>
            </a:r>
          </a:p>
        </p:txBody>
      </p:sp>
      <p:sp>
        <p:nvSpPr>
          <p:cNvPr id="4" name="Content Placeholder 3">
            <a:extLst>
              <a:ext uri="{FF2B5EF4-FFF2-40B4-BE49-F238E27FC236}">
                <a16:creationId xmlns:a16="http://schemas.microsoft.com/office/drawing/2014/main" id="{496B103D-76EF-A341-95C7-3FD9E9E5AB02}"/>
              </a:ext>
            </a:extLst>
          </p:cNvPr>
          <p:cNvSpPr>
            <a:spLocks noGrp="1"/>
          </p:cNvSpPr>
          <p:nvPr>
            <p:ph idx="1"/>
          </p:nvPr>
        </p:nvSpPr>
        <p:spPr>
          <a:xfrm>
            <a:off x="927105" y="4149081"/>
            <a:ext cx="10358967" cy="1080120"/>
          </a:xfrm>
        </p:spPr>
        <p:txBody>
          <a:bodyPr/>
          <a:lstStyle/>
          <a:p>
            <a:pPr marL="98425" indent="0">
              <a:spcBef>
                <a:spcPts val="0"/>
              </a:spcBef>
              <a:spcAft>
                <a:spcPts val="0"/>
              </a:spcAft>
              <a:buNone/>
            </a:pPr>
            <a:r>
              <a:rPr lang="en-US" b="0" dirty="0"/>
              <a:t>Brown LC et al.</a:t>
            </a:r>
          </a:p>
          <a:p>
            <a:pPr marL="98425" indent="0">
              <a:spcBef>
                <a:spcPts val="0"/>
              </a:spcBef>
              <a:spcAft>
                <a:spcPts val="0"/>
              </a:spcAft>
              <a:buNone/>
            </a:pPr>
            <a:r>
              <a:rPr lang="en-US" b="0" dirty="0"/>
              <a:t>Genitourinary Cancers Symposium 2021;Abstract 89.</a:t>
            </a:r>
          </a:p>
        </p:txBody>
      </p:sp>
      <p:pic>
        <p:nvPicPr>
          <p:cNvPr id="5" name="Picture 4">
            <a:extLst>
              <a:ext uri="{FF2B5EF4-FFF2-40B4-BE49-F238E27FC236}">
                <a16:creationId xmlns:a16="http://schemas.microsoft.com/office/drawing/2014/main" id="{5D6F643C-920F-D04B-AE77-682C6D6C1A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16221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39A5CF0C-26AE-8C41-A00F-558D7B549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404664"/>
            <a:ext cx="9649072" cy="6053257"/>
          </a:xfrm>
          <a:prstGeom prst="rect">
            <a:avLst/>
          </a:prstGeom>
        </p:spPr>
      </p:pic>
      <p:sp>
        <p:nvSpPr>
          <p:cNvPr id="6" name="TextBox 5">
            <a:extLst>
              <a:ext uri="{FF2B5EF4-FFF2-40B4-BE49-F238E27FC236}">
                <a16:creationId xmlns:a16="http://schemas.microsoft.com/office/drawing/2014/main" id="{00A46D5A-72CD-CE4C-92A8-AAB2C0E6C295}"/>
              </a:ext>
            </a:extLst>
          </p:cNvPr>
          <p:cNvSpPr txBox="1"/>
          <p:nvPr/>
        </p:nvSpPr>
        <p:spPr>
          <a:xfrm>
            <a:off x="1297410" y="6144768"/>
            <a:ext cx="2385140" cy="246221"/>
          </a:xfrm>
          <a:prstGeom prst="rect">
            <a:avLst/>
          </a:prstGeom>
          <a:solidFill>
            <a:schemeClr val="bg1"/>
          </a:solidFill>
        </p:spPr>
        <p:txBody>
          <a:bodyPr wrap="none" lIns="0" tIns="0" rIns="0" bIns="0" rtlCol="0">
            <a:spAutoFit/>
          </a:bodyPr>
          <a:lstStyle/>
          <a:p>
            <a:r>
              <a:rPr lang="en-US" sz="1600" b="0" dirty="0">
                <a:solidFill>
                  <a:srgbClr val="0B447C"/>
                </a:solidFill>
              </a:rPr>
              <a:t>2021, Abstract Number 12</a:t>
            </a:r>
          </a:p>
        </p:txBody>
      </p:sp>
      <p:pic>
        <p:nvPicPr>
          <p:cNvPr id="7" name="Picture 6">
            <a:extLst>
              <a:ext uri="{FF2B5EF4-FFF2-40B4-BE49-F238E27FC236}">
                <a16:creationId xmlns:a16="http://schemas.microsoft.com/office/drawing/2014/main" id="{51D4A56D-D203-154A-9372-C41803D9DC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742439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AE404D-3026-234A-8096-24E59FB8D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30" y="1268760"/>
            <a:ext cx="11420940" cy="4320480"/>
          </a:xfrm>
          <a:prstGeom prst="rect">
            <a:avLst/>
          </a:prstGeom>
        </p:spPr>
      </p:pic>
      <p:sp>
        <p:nvSpPr>
          <p:cNvPr id="4" name="Rectangle 3">
            <a:extLst>
              <a:ext uri="{FF2B5EF4-FFF2-40B4-BE49-F238E27FC236}">
                <a16:creationId xmlns:a16="http://schemas.microsoft.com/office/drawing/2014/main" id="{345FD46E-B7AB-3F48-9327-76C2705F2C8A}"/>
              </a:ext>
            </a:extLst>
          </p:cNvPr>
          <p:cNvSpPr/>
          <p:nvPr/>
        </p:nvSpPr>
        <p:spPr bwMode="auto">
          <a:xfrm>
            <a:off x="10776520" y="2996952"/>
            <a:ext cx="864096" cy="8640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4487AFD4-8FA3-9347-95C1-2F39803A065E}"/>
              </a:ext>
            </a:extLst>
          </p:cNvPr>
          <p:cNvSpPr txBox="1"/>
          <p:nvPr/>
        </p:nvSpPr>
        <p:spPr>
          <a:xfrm>
            <a:off x="5375920" y="1340768"/>
            <a:ext cx="6368372" cy="430887"/>
          </a:xfrm>
          <a:prstGeom prst="rect">
            <a:avLst/>
          </a:prstGeom>
          <a:noFill/>
        </p:spPr>
        <p:txBody>
          <a:bodyPr wrap="square" rtlCol="0">
            <a:spAutoFit/>
          </a:bodyPr>
          <a:lstStyle/>
          <a:p>
            <a:pPr algn="r"/>
            <a:r>
              <a:rPr lang="en-US" sz="2200" i="1" dirty="0">
                <a:solidFill>
                  <a:schemeClr val="tx1"/>
                </a:solidFill>
              </a:rPr>
              <a:t>Clin Cancer Res</a:t>
            </a:r>
            <a:r>
              <a:rPr lang="en-US" sz="2200" dirty="0">
                <a:solidFill>
                  <a:schemeClr val="tx1"/>
                </a:solidFill>
              </a:rPr>
              <a:t> 2021;27(17):4746-56. </a:t>
            </a:r>
          </a:p>
        </p:txBody>
      </p:sp>
      <p:pic>
        <p:nvPicPr>
          <p:cNvPr id="6" name="Picture 5">
            <a:extLst>
              <a:ext uri="{FF2B5EF4-FFF2-40B4-BE49-F238E27FC236}">
                <a16:creationId xmlns:a16="http://schemas.microsoft.com/office/drawing/2014/main" id="{B66BAB8D-9490-DB41-A2AA-BC3A896355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1819056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C0A715C3-8673-BB4C-BE7E-D13C1CAD1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20" y="1340768"/>
            <a:ext cx="11319104" cy="4145024"/>
          </a:xfrm>
          <a:prstGeom prst="rect">
            <a:avLst/>
          </a:prstGeom>
        </p:spPr>
      </p:pic>
      <p:sp>
        <p:nvSpPr>
          <p:cNvPr id="4" name="Rectangle 3">
            <a:extLst>
              <a:ext uri="{FF2B5EF4-FFF2-40B4-BE49-F238E27FC236}">
                <a16:creationId xmlns:a16="http://schemas.microsoft.com/office/drawing/2014/main" id="{A2E7BD11-4159-9F4F-B7E5-29EC60CE0BFE}"/>
              </a:ext>
            </a:extLst>
          </p:cNvPr>
          <p:cNvSpPr/>
          <p:nvPr/>
        </p:nvSpPr>
        <p:spPr bwMode="auto">
          <a:xfrm>
            <a:off x="10488488" y="2420888"/>
            <a:ext cx="9361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2303E89F-0A8E-0148-A8C8-1E51A3BD9B4F}"/>
              </a:ext>
            </a:extLst>
          </p:cNvPr>
          <p:cNvSpPr txBox="1"/>
          <p:nvPr/>
        </p:nvSpPr>
        <p:spPr>
          <a:xfrm>
            <a:off x="7018354" y="5054297"/>
            <a:ext cx="4692310" cy="430887"/>
          </a:xfrm>
          <a:prstGeom prst="rect">
            <a:avLst/>
          </a:prstGeom>
          <a:noFill/>
        </p:spPr>
        <p:txBody>
          <a:bodyPr wrap="none" rtlCol="0">
            <a:spAutoFit/>
          </a:bodyPr>
          <a:lstStyle/>
          <a:p>
            <a:r>
              <a:rPr lang="en-US" sz="2200" i="1" dirty="0">
                <a:solidFill>
                  <a:schemeClr val="tx1"/>
                </a:solidFill>
              </a:rPr>
              <a:t>Clin Cancer Res </a:t>
            </a:r>
            <a:r>
              <a:rPr lang="en-US" sz="2200" dirty="0">
                <a:solidFill>
                  <a:schemeClr val="tx1"/>
                </a:solidFill>
              </a:rPr>
              <a:t>2021;27(6):1823 </a:t>
            </a:r>
          </a:p>
        </p:txBody>
      </p:sp>
      <p:pic>
        <p:nvPicPr>
          <p:cNvPr id="6" name="Picture 5">
            <a:extLst>
              <a:ext uri="{FF2B5EF4-FFF2-40B4-BE49-F238E27FC236}">
                <a16:creationId xmlns:a16="http://schemas.microsoft.com/office/drawing/2014/main" id="{FA6A30D5-80FB-1645-A9BD-69E0E7AFFB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179535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848FC1C7-06E3-0841-BF36-F4EE10227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073" y="1484784"/>
            <a:ext cx="11141854" cy="3888432"/>
          </a:xfrm>
          <a:prstGeom prst="rect">
            <a:avLst/>
          </a:prstGeom>
        </p:spPr>
      </p:pic>
      <p:pic>
        <p:nvPicPr>
          <p:cNvPr id="4" name="Picture 3">
            <a:extLst>
              <a:ext uri="{FF2B5EF4-FFF2-40B4-BE49-F238E27FC236}">
                <a16:creationId xmlns:a16="http://schemas.microsoft.com/office/drawing/2014/main" id="{53380150-9375-3048-A24A-B591183F46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3715881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6E6A50BB-487B-F74F-9376-3B08E0AB3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94" y="489094"/>
            <a:ext cx="11327412" cy="4513605"/>
          </a:xfrm>
          <a:prstGeom prst="rect">
            <a:avLst/>
          </a:prstGeom>
        </p:spPr>
      </p:pic>
      <p:sp>
        <p:nvSpPr>
          <p:cNvPr id="4" name="TextBox 3">
            <a:extLst>
              <a:ext uri="{FF2B5EF4-FFF2-40B4-BE49-F238E27FC236}">
                <a16:creationId xmlns:a16="http://schemas.microsoft.com/office/drawing/2014/main" id="{7F1A6EA0-E2F7-D741-BB45-05A7F5837DE4}"/>
              </a:ext>
            </a:extLst>
          </p:cNvPr>
          <p:cNvSpPr txBox="1"/>
          <p:nvPr/>
        </p:nvSpPr>
        <p:spPr>
          <a:xfrm>
            <a:off x="395390" y="5019735"/>
            <a:ext cx="10870958" cy="1107996"/>
          </a:xfrm>
          <a:prstGeom prst="rect">
            <a:avLst/>
          </a:prstGeom>
          <a:noFill/>
        </p:spPr>
        <p:txBody>
          <a:bodyPr wrap="square" rtlCol="0">
            <a:spAutoFit/>
          </a:bodyPr>
          <a:lstStyle/>
          <a:p>
            <a:r>
              <a:rPr lang="en-US" sz="2200" dirty="0">
                <a:solidFill>
                  <a:schemeClr val="tx1"/>
                </a:solidFill>
              </a:rPr>
              <a:t>Comment on </a:t>
            </a:r>
            <a:r>
              <a:rPr lang="en-US" sz="2200" dirty="0" err="1">
                <a:solidFill>
                  <a:schemeClr val="tx1"/>
                </a:solidFill>
              </a:rPr>
              <a:t>Tukachinsky</a:t>
            </a:r>
            <a:r>
              <a:rPr lang="en-US" sz="2200" dirty="0">
                <a:solidFill>
                  <a:schemeClr val="tx1"/>
                </a:solidFill>
              </a:rPr>
              <a:t> H et al. Genomic analysis of circulating tumor DNA in patients with advanced prostate cancer identifies targetable BRCA alterations and AR resistance mechanisms. </a:t>
            </a:r>
            <a:r>
              <a:rPr lang="en-US" sz="2200" i="1" dirty="0">
                <a:solidFill>
                  <a:schemeClr val="tx1"/>
                </a:solidFill>
              </a:rPr>
              <a:t>Clin Cancer Res </a:t>
            </a:r>
            <a:r>
              <a:rPr lang="en-US" sz="2200" dirty="0">
                <a:solidFill>
                  <a:schemeClr val="tx1"/>
                </a:solidFill>
              </a:rPr>
              <a:t>2021;27(11):3094-105. </a:t>
            </a:r>
          </a:p>
        </p:txBody>
      </p:sp>
      <p:pic>
        <p:nvPicPr>
          <p:cNvPr id="5" name="Picture 4">
            <a:extLst>
              <a:ext uri="{FF2B5EF4-FFF2-40B4-BE49-F238E27FC236}">
                <a16:creationId xmlns:a16="http://schemas.microsoft.com/office/drawing/2014/main" id="{3D028423-467E-A64C-849E-8A9B206AE6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723155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ADFF7216-D2EA-5647-A9B7-BF294D528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069" y="692696"/>
            <a:ext cx="11035531" cy="5358818"/>
          </a:xfrm>
          <a:prstGeom prst="rect">
            <a:avLst/>
          </a:prstGeom>
        </p:spPr>
      </p:pic>
      <p:sp>
        <p:nvSpPr>
          <p:cNvPr id="4" name="TextBox 3">
            <a:extLst>
              <a:ext uri="{FF2B5EF4-FFF2-40B4-BE49-F238E27FC236}">
                <a16:creationId xmlns:a16="http://schemas.microsoft.com/office/drawing/2014/main" id="{1E2142D9-7D91-184B-A8CB-D33D459B0C43}"/>
              </a:ext>
            </a:extLst>
          </p:cNvPr>
          <p:cNvSpPr txBox="1"/>
          <p:nvPr/>
        </p:nvSpPr>
        <p:spPr>
          <a:xfrm>
            <a:off x="6959781" y="1268760"/>
            <a:ext cx="4536819" cy="430887"/>
          </a:xfrm>
          <a:prstGeom prst="rect">
            <a:avLst/>
          </a:prstGeom>
          <a:noFill/>
        </p:spPr>
        <p:txBody>
          <a:bodyPr wrap="none" rtlCol="0">
            <a:spAutoFit/>
          </a:bodyPr>
          <a:lstStyle/>
          <a:p>
            <a:r>
              <a:rPr lang="en-US" sz="2200" i="1" dirty="0">
                <a:solidFill>
                  <a:srgbClr val="EB8107"/>
                </a:solidFill>
              </a:rPr>
              <a:t>Cancer Med </a:t>
            </a:r>
            <a:r>
              <a:rPr lang="en-US" sz="2200" dirty="0">
                <a:solidFill>
                  <a:srgbClr val="EB8107"/>
                </a:solidFill>
              </a:rPr>
              <a:t>2021;10(7):2341-9. </a:t>
            </a:r>
          </a:p>
        </p:txBody>
      </p:sp>
      <p:pic>
        <p:nvPicPr>
          <p:cNvPr id="5" name="Picture 4">
            <a:extLst>
              <a:ext uri="{FF2B5EF4-FFF2-40B4-BE49-F238E27FC236}">
                <a16:creationId xmlns:a16="http://schemas.microsoft.com/office/drawing/2014/main" id="{D95A3F47-A643-C049-8DAE-B3EA4A738D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2508005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0D8BC0-7469-B54B-BB07-B0F6F0510C03}"/>
              </a:ext>
            </a:extLst>
          </p:cNvPr>
          <p:cNvSpPr>
            <a:spLocks noGrp="1"/>
          </p:cNvSpPr>
          <p:nvPr>
            <p:ph type="title"/>
          </p:nvPr>
        </p:nvSpPr>
        <p:spPr>
          <a:xfrm>
            <a:off x="912287" y="2073160"/>
            <a:ext cx="10080258" cy="2049859"/>
          </a:xfrm>
        </p:spPr>
        <p:txBody>
          <a:bodyPr/>
          <a:lstStyle/>
          <a:p>
            <a:pPr algn="l"/>
            <a:r>
              <a:rPr lang="en-US" sz="3600" dirty="0"/>
              <a:t>Development and Validation of Circulating Tumor Cell </a:t>
            </a:r>
            <a:r>
              <a:rPr lang="en-US" dirty="0"/>
              <a:t>... </a:t>
            </a:r>
            <a:r>
              <a:rPr lang="en-US" sz="3600" dirty="0"/>
              <a:t>Enumeration as a Prognostic Biomarker in Men with Metastatic Castration-Resistant Prostate Cancer </a:t>
            </a:r>
          </a:p>
        </p:txBody>
      </p:sp>
      <p:sp>
        <p:nvSpPr>
          <p:cNvPr id="4" name="Content Placeholder 3">
            <a:extLst>
              <a:ext uri="{FF2B5EF4-FFF2-40B4-BE49-F238E27FC236}">
                <a16:creationId xmlns:a16="http://schemas.microsoft.com/office/drawing/2014/main" id="{496B103D-76EF-A341-95C7-3FD9E9E5AB02}"/>
              </a:ext>
            </a:extLst>
          </p:cNvPr>
          <p:cNvSpPr>
            <a:spLocks noGrp="1"/>
          </p:cNvSpPr>
          <p:nvPr>
            <p:ph idx="1"/>
          </p:nvPr>
        </p:nvSpPr>
        <p:spPr>
          <a:xfrm>
            <a:off x="927105" y="4149081"/>
            <a:ext cx="10358967" cy="1080120"/>
          </a:xfrm>
        </p:spPr>
        <p:txBody>
          <a:bodyPr/>
          <a:lstStyle/>
          <a:p>
            <a:pPr marL="98425" indent="0">
              <a:spcBef>
                <a:spcPts val="0"/>
              </a:spcBef>
              <a:spcAft>
                <a:spcPts val="0"/>
              </a:spcAft>
              <a:buNone/>
            </a:pPr>
            <a:r>
              <a:rPr lang="en-US" b="0" dirty="0" err="1"/>
              <a:t>Scher</a:t>
            </a:r>
            <a:r>
              <a:rPr lang="en-US" b="0" dirty="0"/>
              <a:t> HI et al.</a:t>
            </a:r>
          </a:p>
          <a:p>
            <a:pPr marL="98425" indent="0">
              <a:spcBef>
                <a:spcPts val="0"/>
              </a:spcBef>
              <a:spcAft>
                <a:spcPts val="0"/>
              </a:spcAft>
              <a:buNone/>
            </a:pPr>
            <a:r>
              <a:rPr lang="en-US" b="0" dirty="0"/>
              <a:t>Genitourinary Cancers Symposium 2021;Abstract 157.</a:t>
            </a:r>
          </a:p>
        </p:txBody>
      </p:sp>
      <p:pic>
        <p:nvPicPr>
          <p:cNvPr id="5" name="Picture 4">
            <a:extLst>
              <a:ext uri="{FF2B5EF4-FFF2-40B4-BE49-F238E27FC236}">
                <a16:creationId xmlns:a16="http://schemas.microsoft.com/office/drawing/2014/main" id="{5D6F643C-920F-D04B-AE77-682C6D6C1A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1761137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41376"/>
          </a:xfrm>
        </p:spPr>
        <p:txBody>
          <a:bodyPr>
            <a:normAutofit/>
          </a:bodyPr>
          <a:lstStyle/>
          <a:p>
            <a:r>
              <a:rPr lang="en-US" dirty="0"/>
              <a:t>Meet The Professor with Dr Armstrong</a:t>
            </a:r>
            <a:endParaRPr lang="en-US" sz="2800" dirty="0">
              <a:solidFill>
                <a:srgbClr val="0000FF"/>
              </a:solidFill>
            </a:endParaRPr>
          </a:p>
        </p:txBody>
      </p:sp>
      <p:sp>
        <p:nvSpPr>
          <p:cNvPr id="6" name="Content Placeholder 5"/>
          <p:cNvSpPr>
            <a:spLocks noGrp="1"/>
          </p:cNvSpPr>
          <p:nvPr>
            <p:ph idx="1"/>
          </p:nvPr>
        </p:nvSpPr>
        <p:spPr>
          <a:xfrm>
            <a:off x="731404" y="1052736"/>
            <a:ext cx="10729192" cy="5616624"/>
          </a:xfrm>
        </p:spPr>
        <p:txBody>
          <a:bodyPr/>
          <a:lstStyle/>
          <a:p>
            <a:pPr marL="98425" indent="0">
              <a:lnSpc>
                <a:spcPts val="2220"/>
              </a:lnSpc>
              <a:spcBef>
                <a:spcPts val="1400"/>
              </a:spcBef>
              <a:spcAft>
                <a:spcPts val="0"/>
              </a:spcAft>
              <a:buNone/>
            </a:pPr>
            <a:r>
              <a:rPr lang="en-US" sz="2100" dirty="0">
                <a:solidFill>
                  <a:srgbClr val="3333CD"/>
                </a:solidFill>
              </a:rPr>
              <a:t>Introduction: </a:t>
            </a:r>
            <a:r>
              <a:rPr lang="en-US" sz="2100" dirty="0">
                <a:solidFill>
                  <a:schemeClr val="tx1"/>
                </a:solidFill>
              </a:rPr>
              <a:t>Genitourinary Cancers Symposium 2022</a:t>
            </a:r>
          </a:p>
          <a:p>
            <a:pPr marL="98425" indent="0">
              <a:lnSpc>
                <a:spcPts val="2220"/>
              </a:lnSpc>
              <a:spcBef>
                <a:spcPts val="1400"/>
              </a:spcBef>
              <a:spcAft>
                <a:spcPts val="0"/>
              </a:spcAft>
              <a:buNone/>
            </a:pPr>
            <a:r>
              <a:rPr lang="en-US" sz="2100" dirty="0">
                <a:solidFill>
                  <a:srgbClr val="3333CD"/>
                </a:solidFill>
              </a:rPr>
              <a:t>MODULE 1: </a:t>
            </a:r>
            <a:r>
              <a:rPr lang="en-US" sz="2100" dirty="0">
                <a:solidFill>
                  <a:schemeClr val="tx1"/>
                </a:solidFill>
              </a:rPr>
              <a:t>Dr </a:t>
            </a:r>
            <a:r>
              <a:rPr lang="en-US" sz="2100" dirty="0" err="1">
                <a:solidFill>
                  <a:schemeClr val="tx1"/>
                </a:solidFill>
              </a:rPr>
              <a:t>Saylors</a:t>
            </a:r>
            <a:r>
              <a:rPr lang="en-US" sz="2100" dirty="0">
                <a:solidFill>
                  <a:schemeClr val="tx1"/>
                </a:solidFill>
              </a:rPr>
              <a:t> — A 58-year-old man with metastatic hormone-sensitive prostate cancer, a history of breast cancer and a germline BRCA1 mutation </a:t>
            </a:r>
          </a:p>
          <a:p>
            <a:pPr marL="98425" indent="0">
              <a:lnSpc>
                <a:spcPts val="2220"/>
              </a:lnSpc>
              <a:spcBef>
                <a:spcPts val="1400"/>
              </a:spcBef>
              <a:spcAft>
                <a:spcPts val="0"/>
              </a:spcAft>
              <a:buNone/>
            </a:pPr>
            <a:r>
              <a:rPr lang="en-US" sz="2100" dirty="0">
                <a:solidFill>
                  <a:srgbClr val="3333CD"/>
                </a:solidFill>
              </a:rPr>
              <a:t>MODULE 2: </a:t>
            </a:r>
            <a:r>
              <a:rPr lang="en-US" sz="2100" dirty="0">
                <a:solidFill>
                  <a:schemeClr val="tx1"/>
                </a:solidFill>
              </a:rPr>
              <a:t>Dr Ibrahim — A 70-year-old man with multiple prior therapies for metastatic prostate cancer, including lutetium on the VISION trial</a:t>
            </a:r>
          </a:p>
          <a:p>
            <a:pPr marL="98425" indent="0">
              <a:lnSpc>
                <a:spcPts val="2220"/>
              </a:lnSpc>
              <a:spcBef>
                <a:spcPts val="1400"/>
              </a:spcBef>
              <a:spcAft>
                <a:spcPts val="0"/>
              </a:spcAft>
              <a:buNone/>
            </a:pPr>
            <a:r>
              <a:rPr lang="en-US" sz="2100" dirty="0">
                <a:solidFill>
                  <a:srgbClr val="3333CD"/>
                </a:solidFill>
              </a:rPr>
              <a:t>MODULE 3: </a:t>
            </a:r>
            <a:r>
              <a:rPr lang="en-US" sz="2100" dirty="0">
                <a:solidFill>
                  <a:schemeClr val="tx1"/>
                </a:solidFill>
              </a:rPr>
              <a:t>Dr Ma — An 88-year-old man with metastatic prostate cancer who received leuprolide/enzalutamide/denosumab and </a:t>
            </a:r>
            <a:r>
              <a:rPr lang="en-US" sz="2100" dirty="0" err="1">
                <a:solidFill>
                  <a:schemeClr val="tx1"/>
                </a:solidFill>
              </a:rPr>
              <a:t>sipuleucel</a:t>
            </a:r>
            <a:r>
              <a:rPr lang="en-US" sz="2100" dirty="0">
                <a:solidFill>
                  <a:schemeClr val="tx1"/>
                </a:solidFill>
              </a:rPr>
              <a:t>-T</a:t>
            </a:r>
          </a:p>
          <a:p>
            <a:pPr marL="98425" indent="0">
              <a:lnSpc>
                <a:spcPts val="2220"/>
              </a:lnSpc>
              <a:spcBef>
                <a:spcPts val="1400"/>
              </a:spcBef>
              <a:spcAft>
                <a:spcPts val="0"/>
              </a:spcAft>
              <a:buNone/>
            </a:pPr>
            <a:r>
              <a:rPr lang="en-US" sz="2100" dirty="0">
                <a:solidFill>
                  <a:srgbClr val="3333CD"/>
                </a:solidFill>
              </a:rPr>
              <a:t>MODULE 4: </a:t>
            </a:r>
            <a:r>
              <a:rPr lang="en-US" sz="2100" dirty="0">
                <a:solidFill>
                  <a:schemeClr val="tx1"/>
                </a:solidFill>
              </a:rPr>
              <a:t>Dr </a:t>
            </a:r>
            <a:r>
              <a:rPr lang="en-US" sz="2100" dirty="0" err="1">
                <a:solidFill>
                  <a:schemeClr val="tx1"/>
                </a:solidFill>
              </a:rPr>
              <a:t>Bachow</a:t>
            </a:r>
            <a:r>
              <a:rPr lang="en-US" sz="2100" dirty="0">
                <a:solidFill>
                  <a:schemeClr val="tx1"/>
                </a:solidFill>
              </a:rPr>
              <a:t> — A 55-year-old man with metastatic adenocarcinoma of the prostate with neuroendocrine differentiation (genomic LOH high, germline PALB2 VUS)</a:t>
            </a:r>
          </a:p>
          <a:p>
            <a:pPr marL="98425" indent="0">
              <a:lnSpc>
                <a:spcPts val="2220"/>
              </a:lnSpc>
              <a:spcBef>
                <a:spcPts val="1400"/>
              </a:spcBef>
              <a:spcAft>
                <a:spcPts val="0"/>
              </a:spcAft>
              <a:buNone/>
            </a:pPr>
            <a:r>
              <a:rPr lang="en-US" sz="2100" dirty="0">
                <a:solidFill>
                  <a:srgbClr val="3333CD"/>
                </a:solidFill>
              </a:rPr>
              <a:t>MODULE 5: </a:t>
            </a:r>
            <a:r>
              <a:rPr lang="en-US" sz="2100" dirty="0">
                <a:solidFill>
                  <a:schemeClr val="tx1"/>
                </a:solidFill>
              </a:rPr>
              <a:t>Dr Kumar — A 74-year-old man with metastatic castration-resistant prostate cancer and Lynch syndrome (BRCA VUS, MSH6 and BRAF V601E mutations)</a:t>
            </a:r>
          </a:p>
          <a:p>
            <a:pPr marL="98425" indent="0">
              <a:lnSpc>
                <a:spcPts val="2220"/>
              </a:lnSpc>
              <a:spcBef>
                <a:spcPts val="1400"/>
              </a:spcBef>
              <a:spcAft>
                <a:spcPts val="0"/>
              </a:spcAft>
              <a:buNone/>
            </a:pPr>
            <a:r>
              <a:rPr lang="en-US" sz="2100" dirty="0">
                <a:solidFill>
                  <a:srgbClr val="3333CD"/>
                </a:solidFill>
              </a:rPr>
              <a:t>MODULE 6: </a:t>
            </a:r>
            <a:r>
              <a:rPr lang="en-US" sz="2100" dirty="0">
                <a:solidFill>
                  <a:schemeClr val="tx1"/>
                </a:solidFill>
              </a:rPr>
              <a:t>Dr Ibrahim — An 89-year-old man with </a:t>
            </a:r>
            <a:r>
              <a:rPr lang="en-US" sz="2100" dirty="0" err="1">
                <a:solidFill>
                  <a:schemeClr val="tx1"/>
                </a:solidFill>
              </a:rPr>
              <a:t>mCRPC</a:t>
            </a:r>
            <a:r>
              <a:rPr lang="en-US" sz="2100" dirty="0">
                <a:solidFill>
                  <a:schemeClr val="tx1"/>
                </a:solidFill>
              </a:rPr>
              <a:t> and a CHEK2 mutation</a:t>
            </a:r>
          </a:p>
          <a:p>
            <a:pPr marL="98425" indent="0">
              <a:lnSpc>
                <a:spcPts val="2220"/>
              </a:lnSpc>
              <a:spcBef>
                <a:spcPts val="1400"/>
              </a:spcBef>
              <a:spcAft>
                <a:spcPts val="0"/>
              </a:spcAft>
              <a:buNone/>
            </a:pPr>
            <a:r>
              <a:rPr lang="en-US" sz="2100" dirty="0">
                <a:solidFill>
                  <a:srgbClr val="3333CD"/>
                </a:solidFill>
              </a:rPr>
              <a:t>MODULE 7: </a:t>
            </a:r>
            <a:r>
              <a:rPr lang="en-US" sz="2100" dirty="0">
                <a:solidFill>
                  <a:schemeClr val="tx1"/>
                </a:solidFill>
              </a:rPr>
              <a:t>Journal Club with Dr Armstrong </a:t>
            </a:r>
          </a:p>
          <a:p>
            <a:pPr marL="98425" indent="0">
              <a:lnSpc>
                <a:spcPts val="2220"/>
              </a:lnSpc>
              <a:spcBef>
                <a:spcPts val="1400"/>
              </a:spcBef>
              <a:spcAft>
                <a:spcPts val="0"/>
              </a:spcAft>
              <a:buNone/>
            </a:pPr>
            <a:r>
              <a:rPr lang="en-US" sz="2100" dirty="0">
                <a:solidFill>
                  <a:srgbClr val="3333CD"/>
                </a:solidFill>
              </a:rPr>
              <a:t>MODULE 8: </a:t>
            </a:r>
            <a:r>
              <a:rPr lang="en-US" sz="2100" dirty="0">
                <a:solidFill>
                  <a:schemeClr val="tx1"/>
                </a:solidFill>
              </a:rPr>
              <a:t>Relevant Data Sets</a:t>
            </a:r>
          </a:p>
        </p:txBody>
      </p:sp>
    </p:spTree>
    <p:custDataLst>
      <p:tags r:id="rId1"/>
    </p:custDataLst>
    <p:extLst>
      <p:ext uri="{BB962C8B-B14F-4D97-AF65-F5344CB8AC3E}">
        <p14:creationId xmlns:p14="http://schemas.microsoft.com/office/powerpoint/2010/main" val="1371915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FF1394A5-08A1-7C47-AF17-D6F72D0A2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42" y="836711"/>
            <a:ext cx="10998066" cy="5159781"/>
          </a:xfrm>
          <a:prstGeom prst="rect">
            <a:avLst/>
          </a:prstGeom>
        </p:spPr>
      </p:pic>
      <p:sp>
        <p:nvSpPr>
          <p:cNvPr id="4" name="TextBox 3">
            <a:extLst>
              <a:ext uri="{FF2B5EF4-FFF2-40B4-BE49-F238E27FC236}">
                <a16:creationId xmlns:a16="http://schemas.microsoft.com/office/drawing/2014/main" id="{9CBADFD5-04A9-2449-88F3-9845D9835C5D}"/>
              </a:ext>
            </a:extLst>
          </p:cNvPr>
          <p:cNvSpPr txBox="1"/>
          <p:nvPr/>
        </p:nvSpPr>
        <p:spPr>
          <a:xfrm>
            <a:off x="6774673" y="5457414"/>
            <a:ext cx="4820550" cy="430887"/>
          </a:xfrm>
          <a:prstGeom prst="rect">
            <a:avLst/>
          </a:prstGeom>
          <a:noFill/>
        </p:spPr>
        <p:txBody>
          <a:bodyPr wrap="none" rtlCol="0">
            <a:spAutoFit/>
          </a:bodyPr>
          <a:lstStyle/>
          <a:p>
            <a:r>
              <a:rPr lang="en-US" sz="2200" i="1" dirty="0">
                <a:solidFill>
                  <a:srgbClr val="1474A8"/>
                </a:solidFill>
              </a:rPr>
              <a:t>J Clin Oncol </a:t>
            </a:r>
            <a:r>
              <a:rPr lang="en-US" sz="2200" dirty="0">
                <a:solidFill>
                  <a:srgbClr val="1474A8"/>
                </a:solidFill>
              </a:rPr>
              <a:t>2021;39(26):2926-37. </a:t>
            </a:r>
          </a:p>
        </p:txBody>
      </p:sp>
      <p:pic>
        <p:nvPicPr>
          <p:cNvPr id="5" name="Picture 4">
            <a:extLst>
              <a:ext uri="{FF2B5EF4-FFF2-40B4-BE49-F238E27FC236}">
                <a16:creationId xmlns:a16="http://schemas.microsoft.com/office/drawing/2014/main" id="{54F4F407-C0D2-4540-9066-704E842BDD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224887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E872E042-89EC-CC42-9527-35A494711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806334"/>
            <a:ext cx="11017224" cy="5211272"/>
          </a:xfrm>
          <a:prstGeom prst="rect">
            <a:avLst/>
          </a:prstGeom>
        </p:spPr>
      </p:pic>
      <p:pic>
        <p:nvPicPr>
          <p:cNvPr id="4" name="Picture 3">
            <a:extLst>
              <a:ext uri="{FF2B5EF4-FFF2-40B4-BE49-F238E27FC236}">
                <a16:creationId xmlns:a16="http://schemas.microsoft.com/office/drawing/2014/main" id="{3FA15A1E-F2F6-7149-A804-D1FA3F93B6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
        <p:nvSpPr>
          <p:cNvPr id="2" name="Rectangle 1">
            <a:extLst>
              <a:ext uri="{FF2B5EF4-FFF2-40B4-BE49-F238E27FC236}">
                <a16:creationId xmlns:a16="http://schemas.microsoft.com/office/drawing/2014/main" id="{E0E6A3DB-D43A-C247-B6B9-F8AEEFA2AE01}"/>
              </a:ext>
            </a:extLst>
          </p:cNvPr>
          <p:cNvSpPr/>
          <p:nvPr/>
        </p:nvSpPr>
        <p:spPr bwMode="auto">
          <a:xfrm>
            <a:off x="10200456" y="2708920"/>
            <a:ext cx="1087745" cy="10081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872515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C19C9A-5D7D-FC4C-B633-02A9594C1509}"/>
              </a:ext>
            </a:extLst>
          </p:cNvPr>
          <p:cNvSpPr/>
          <p:nvPr/>
        </p:nvSpPr>
        <p:spPr bwMode="auto">
          <a:xfrm>
            <a:off x="221645" y="6021288"/>
            <a:ext cx="10986923" cy="40934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13716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p:cNvSpPr>
            <a:spLocks noGrp="1"/>
          </p:cNvSpPr>
          <p:nvPr>
            <p:ph type="title"/>
          </p:nvPr>
        </p:nvSpPr>
        <p:spPr>
          <a:xfrm>
            <a:off x="1919536" y="0"/>
            <a:ext cx="8424936" cy="1241376"/>
          </a:xfrm>
        </p:spPr>
        <p:txBody>
          <a:bodyPr>
            <a:normAutofit/>
          </a:bodyPr>
          <a:lstStyle/>
          <a:p>
            <a:r>
              <a:rPr lang="en-US" dirty="0"/>
              <a:t>Meet The Professor with Dr Armstrong</a:t>
            </a:r>
            <a:endParaRPr lang="en-US" sz="2800" dirty="0">
              <a:solidFill>
                <a:srgbClr val="0000FF"/>
              </a:solidFill>
            </a:endParaRPr>
          </a:p>
        </p:txBody>
      </p:sp>
      <p:sp>
        <p:nvSpPr>
          <p:cNvPr id="6" name="Content Placeholder 5"/>
          <p:cNvSpPr>
            <a:spLocks noGrp="1"/>
          </p:cNvSpPr>
          <p:nvPr>
            <p:ph idx="1"/>
          </p:nvPr>
        </p:nvSpPr>
        <p:spPr>
          <a:xfrm>
            <a:off x="731404" y="1052736"/>
            <a:ext cx="10729192" cy="5616624"/>
          </a:xfrm>
        </p:spPr>
        <p:txBody>
          <a:bodyPr/>
          <a:lstStyle/>
          <a:p>
            <a:pPr marL="98425" indent="0">
              <a:lnSpc>
                <a:spcPts val="2220"/>
              </a:lnSpc>
              <a:spcBef>
                <a:spcPts val="1400"/>
              </a:spcBef>
              <a:spcAft>
                <a:spcPts val="0"/>
              </a:spcAft>
              <a:buNone/>
            </a:pPr>
            <a:r>
              <a:rPr lang="en-US" sz="2100" dirty="0">
                <a:solidFill>
                  <a:srgbClr val="3333CD"/>
                </a:solidFill>
              </a:rPr>
              <a:t>Introduction: </a:t>
            </a:r>
            <a:r>
              <a:rPr lang="en-US" sz="2100" dirty="0">
                <a:solidFill>
                  <a:schemeClr val="tx1"/>
                </a:solidFill>
              </a:rPr>
              <a:t>Genitourinary Cancers Symposium 2022</a:t>
            </a:r>
          </a:p>
          <a:p>
            <a:pPr marL="98425" indent="0">
              <a:lnSpc>
                <a:spcPts val="2220"/>
              </a:lnSpc>
              <a:spcBef>
                <a:spcPts val="1400"/>
              </a:spcBef>
              <a:spcAft>
                <a:spcPts val="0"/>
              </a:spcAft>
              <a:buNone/>
            </a:pPr>
            <a:r>
              <a:rPr lang="en-US" sz="2100" dirty="0">
                <a:solidFill>
                  <a:srgbClr val="3333CD"/>
                </a:solidFill>
              </a:rPr>
              <a:t>MODULE 1: </a:t>
            </a:r>
            <a:r>
              <a:rPr lang="en-US" sz="2100" dirty="0">
                <a:solidFill>
                  <a:schemeClr val="tx1"/>
                </a:solidFill>
              </a:rPr>
              <a:t>Dr </a:t>
            </a:r>
            <a:r>
              <a:rPr lang="en-US" sz="2100" dirty="0" err="1">
                <a:solidFill>
                  <a:schemeClr val="tx1"/>
                </a:solidFill>
              </a:rPr>
              <a:t>Saylors</a:t>
            </a:r>
            <a:r>
              <a:rPr lang="en-US" sz="2100" dirty="0">
                <a:solidFill>
                  <a:schemeClr val="tx1"/>
                </a:solidFill>
              </a:rPr>
              <a:t> — A 58-year-old man with metastatic hormone-sensitive prostate cancer, a history of breast cancer and a germline BRCA1 mutation </a:t>
            </a:r>
          </a:p>
          <a:p>
            <a:pPr marL="98425" indent="0">
              <a:lnSpc>
                <a:spcPts val="2220"/>
              </a:lnSpc>
              <a:spcBef>
                <a:spcPts val="1400"/>
              </a:spcBef>
              <a:spcAft>
                <a:spcPts val="0"/>
              </a:spcAft>
              <a:buNone/>
            </a:pPr>
            <a:r>
              <a:rPr lang="en-US" sz="2100" dirty="0">
                <a:solidFill>
                  <a:srgbClr val="3333CD"/>
                </a:solidFill>
              </a:rPr>
              <a:t>MODULE 2: </a:t>
            </a:r>
            <a:r>
              <a:rPr lang="en-US" sz="2100" dirty="0">
                <a:solidFill>
                  <a:schemeClr val="tx1"/>
                </a:solidFill>
              </a:rPr>
              <a:t>Dr Ibrahim — A 70-year-old man with multiple prior therapies for metastatic prostate cancer, including lutetium on the VISION trial</a:t>
            </a:r>
          </a:p>
          <a:p>
            <a:pPr marL="98425" indent="0">
              <a:lnSpc>
                <a:spcPts val="2220"/>
              </a:lnSpc>
              <a:spcBef>
                <a:spcPts val="1400"/>
              </a:spcBef>
              <a:spcAft>
                <a:spcPts val="0"/>
              </a:spcAft>
              <a:buNone/>
            </a:pPr>
            <a:r>
              <a:rPr lang="en-US" sz="2100" dirty="0">
                <a:solidFill>
                  <a:srgbClr val="3333CD"/>
                </a:solidFill>
              </a:rPr>
              <a:t>MODULE 3: </a:t>
            </a:r>
            <a:r>
              <a:rPr lang="en-US" sz="2100" dirty="0">
                <a:solidFill>
                  <a:schemeClr val="tx1"/>
                </a:solidFill>
              </a:rPr>
              <a:t>Dr Ma — An 88-year-old man with metastatic prostate cancer who received leuprolide/enzalutamide/denosumab and </a:t>
            </a:r>
            <a:r>
              <a:rPr lang="en-US" sz="2100" dirty="0" err="1">
                <a:solidFill>
                  <a:schemeClr val="tx1"/>
                </a:solidFill>
              </a:rPr>
              <a:t>sipuleucel</a:t>
            </a:r>
            <a:r>
              <a:rPr lang="en-US" sz="2100" dirty="0">
                <a:solidFill>
                  <a:schemeClr val="tx1"/>
                </a:solidFill>
              </a:rPr>
              <a:t>-T</a:t>
            </a:r>
          </a:p>
          <a:p>
            <a:pPr marL="98425" indent="0">
              <a:lnSpc>
                <a:spcPts val="2220"/>
              </a:lnSpc>
              <a:spcBef>
                <a:spcPts val="1400"/>
              </a:spcBef>
              <a:spcAft>
                <a:spcPts val="0"/>
              </a:spcAft>
              <a:buNone/>
            </a:pPr>
            <a:r>
              <a:rPr lang="en-US" sz="2100" dirty="0">
                <a:solidFill>
                  <a:srgbClr val="3333CD"/>
                </a:solidFill>
              </a:rPr>
              <a:t>MODULE 4: </a:t>
            </a:r>
            <a:r>
              <a:rPr lang="en-US" sz="2100" dirty="0">
                <a:solidFill>
                  <a:schemeClr val="tx1"/>
                </a:solidFill>
              </a:rPr>
              <a:t>Dr </a:t>
            </a:r>
            <a:r>
              <a:rPr lang="en-US" sz="2100" dirty="0" err="1">
                <a:solidFill>
                  <a:schemeClr val="tx1"/>
                </a:solidFill>
              </a:rPr>
              <a:t>Bachow</a:t>
            </a:r>
            <a:r>
              <a:rPr lang="en-US" sz="2100" dirty="0">
                <a:solidFill>
                  <a:schemeClr val="tx1"/>
                </a:solidFill>
              </a:rPr>
              <a:t> — A 55-year-old man with metastatic adenocarcinoma of the prostate with neuroendocrine differentiation (genomic LOH high, germline PALB2 VUS)</a:t>
            </a:r>
          </a:p>
          <a:p>
            <a:pPr marL="98425" indent="0">
              <a:lnSpc>
                <a:spcPts val="2220"/>
              </a:lnSpc>
              <a:spcBef>
                <a:spcPts val="1400"/>
              </a:spcBef>
              <a:spcAft>
                <a:spcPts val="0"/>
              </a:spcAft>
              <a:buNone/>
            </a:pPr>
            <a:r>
              <a:rPr lang="en-US" sz="2100" dirty="0">
                <a:solidFill>
                  <a:srgbClr val="3333CD"/>
                </a:solidFill>
              </a:rPr>
              <a:t>MODULE 5: </a:t>
            </a:r>
            <a:r>
              <a:rPr lang="en-US" sz="2100" dirty="0">
                <a:solidFill>
                  <a:schemeClr val="tx1"/>
                </a:solidFill>
              </a:rPr>
              <a:t>Dr Kumar — A 74-year-old man with metastatic castration-resistant prostate cancer and Lynch syndrome (BRCA VUS, MSH6 and BRAF V601E mutations)</a:t>
            </a:r>
          </a:p>
          <a:p>
            <a:pPr marL="98425" indent="0">
              <a:lnSpc>
                <a:spcPts val="2220"/>
              </a:lnSpc>
              <a:spcBef>
                <a:spcPts val="1400"/>
              </a:spcBef>
              <a:spcAft>
                <a:spcPts val="0"/>
              </a:spcAft>
              <a:buNone/>
            </a:pPr>
            <a:r>
              <a:rPr lang="en-US" sz="2100" dirty="0">
                <a:solidFill>
                  <a:srgbClr val="3333CD"/>
                </a:solidFill>
              </a:rPr>
              <a:t>MODULE 6: </a:t>
            </a:r>
            <a:r>
              <a:rPr lang="en-US" sz="2100" dirty="0">
                <a:solidFill>
                  <a:schemeClr val="tx1"/>
                </a:solidFill>
              </a:rPr>
              <a:t>Dr Ibrahim — An 89-year-old man with </a:t>
            </a:r>
            <a:r>
              <a:rPr lang="en-US" sz="2100" dirty="0" err="1">
                <a:solidFill>
                  <a:schemeClr val="tx1"/>
                </a:solidFill>
              </a:rPr>
              <a:t>mCRPC</a:t>
            </a:r>
            <a:r>
              <a:rPr lang="en-US" sz="2100" dirty="0">
                <a:solidFill>
                  <a:schemeClr val="tx1"/>
                </a:solidFill>
              </a:rPr>
              <a:t> and a CHEK2 mutation</a:t>
            </a:r>
          </a:p>
          <a:p>
            <a:pPr marL="98425" indent="0">
              <a:lnSpc>
                <a:spcPts val="2220"/>
              </a:lnSpc>
              <a:spcBef>
                <a:spcPts val="1400"/>
              </a:spcBef>
              <a:spcAft>
                <a:spcPts val="0"/>
              </a:spcAft>
              <a:buNone/>
            </a:pPr>
            <a:r>
              <a:rPr lang="en-US" sz="2100" dirty="0">
                <a:solidFill>
                  <a:srgbClr val="3333CD"/>
                </a:solidFill>
              </a:rPr>
              <a:t>MODULE 7: </a:t>
            </a:r>
            <a:r>
              <a:rPr lang="en-US" sz="2100" dirty="0">
                <a:solidFill>
                  <a:schemeClr val="tx1"/>
                </a:solidFill>
              </a:rPr>
              <a:t>Journal Club with Dr Armstrong </a:t>
            </a:r>
          </a:p>
          <a:p>
            <a:pPr marL="98425" indent="0">
              <a:lnSpc>
                <a:spcPts val="2220"/>
              </a:lnSpc>
              <a:spcBef>
                <a:spcPts val="1400"/>
              </a:spcBef>
              <a:spcAft>
                <a:spcPts val="0"/>
              </a:spcAft>
              <a:buNone/>
            </a:pPr>
            <a:r>
              <a:rPr lang="en-US" sz="2100" dirty="0">
                <a:solidFill>
                  <a:schemeClr val="bg1"/>
                </a:solidFill>
              </a:rPr>
              <a:t>MODULE 8: Relevant Data Sets</a:t>
            </a:r>
          </a:p>
        </p:txBody>
      </p:sp>
    </p:spTree>
    <p:custDataLst>
      <p:tags r:id="rId1"/>
    </p:custDataLst>
    <p:extLst>
      <p:ext uri="{BB962C8B-B14F-4D97-AF65-F5344CB8AC3E}">
        <p14:creationId xmlns:p14="http://schemas.microsoft.com/office/powerpoint/2010/main" val="1536664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application&#10;&#10;Description automatically generated">
            <a:extLst>
              <a:ext uri="{FF2B5EF4-FFF2-40B4-BE49-F238E27FC236}">
                <a16:creationId xmlns:a16="http://schemas.microsoft.com/office/drawing/2014/main" id="{58E2186F-0217-6D49-AAFA-47FBB35F3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050" y="558800"/>
            <a:ext cx="9613900" cy="5740400"/>
          </a:xfrm>
          <a:prstGeom prst="rect">
            <a:avLst/>
          </a:prstGeom>
        </p:spPr>
      </p:pic>
      <p:sp>
        <p:nvSpPr>
          <p:cNvPr id="7" name="TextBox 6">
            <a:extLst>
              <a:ext uri="{FF2B5EF4-FFF2-40B4-BE49-F238E27FC236}">
                <a16:creationId xmlns:a16="http://schemas.microsoft.com/office/drawing/2014/main" id="{E8D7E0A3-92EE-C34C-BB55-73735F5FB96C}"/>
              </a:ext>
            </a:extLst>
          </p:cNvPr>
          <p:cNvSpPr txBox="1"/>
          <p:nvPr/>
        </p:nvSpPr>
        <p:spPr>
          <a:xfrm>
            <a:off x="26169" y="6534835"/>
            <a:ext cx="6100762" cy="323165"/>
          </a:xfrm>
          <a:prstGeom prst="rect">
            <a:avLst/>
          </a:prstGeom>
          <a:noFill/>
        </p:spPr>
        <p:txBody>
          <a:bodyPr wrap="square">
            <a:spAutoFit/>
          </a:bodyPr>
          <a:lstStyle/>
          <a:p>
            <a:r>
              <a:rPr lang="en-US" sz="1500" b="0" dirty="0">
                <a:solidFill>
                  <a:srgbClr val="000000"/>
                </a:solidFill>
                <a:effectLst/>
                <a:latin typeface="Calibri" panose="020F0502020204030204" pitchFamily="34" charset="0"/>
                <a:cs typeface="Calibri" panose="020F0502020204030204" pitchFamily="34" charset="0"/>
              </a:rPr>
              <a:t>ESMO 2021;Abstract LBA4_PR.</a:t>
            </a:r>
          </a:p>
        </p:txBody>
      </p:sp>
    </p:spTree>
    <p:extLst>
      <p:ext uri="{BB962C8B-B14F-4D97-AF65-F5344CB8AC3E}">
        <p14:creationId xmlns:p14="http://schemas.microsoft.com/office/powerpoint/2010/main" val="3401404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DB06CE-3282-B743-8805-F483FAFF93C8}"/>
              </a:ext>
            </a:extLst>
          </p:cNvPr>
          <p:cNvSpPr>
            <a:spLocks noGrp="1"/>
          </p:cNvSpPr>
          <p:nvPr>
            <p:ph type="title"/>
          </p:nvPr>
        </p:nvSpPr>
        <p:spPr/>
        <p:txBody>
          <a:bodyPr/>
          <a:lstStyle/>
          <a:p>
            <a:r>
              <a:rPr lang="en-US" dirty="0"/>
              <a:t>Metastasis-Free Survival with the Addition of Abiraterone Acetate and Prednisolone with or without Enzalutamide to ADT for High-Risk M0 Prostate Cancer</a:t>
            </a:r>
          </a:p>
        </p:txBody>
      </p:sp>
      <p:sp>
        <p:nvSpPr>
          <p:cNvPr id="5" name="TextBox 4">
            <a:extLst>
              <a:ext uri="{FF2B5EF4-FFF2-40B4-BE49-F238E27FC236}">
                <a16:creationId xmlns:a16="http://schemas.microsoft.com/office/drawing/2014/main" id="{D7A9CCB2-0B7F-724B-8A0D-57C9E286E42B}"/>
              </a:ext>
            </a:extLst>
          </p:cNvPr>
          <p:cNvSpPr txBox="1"/>
          <p:nvPr/>
        </p:nvSpPr>
        <p:spPr>
          <a:xfrm>
            <a:off x="119336" y="6527284"/>
            <a:ext cx="3476273" cy="307777"/>
          </a:xfrm>
          <a:prstGeom prst="rect">
            <a:avLst/>
          </a:prstGeom>
          <a:noFill/>
        </p:spPr>
        <p:txBody>
          <a:bodyPr wrap="none" rtlCol="0">
            <a:spAutoFit/>
          </a:bodyPr>
          <a:lstStyle/>
          <a:p>
            <a:r>
              <a:rPr lang="en-US" sz="1400" b="0" dirty="0">
                <a:solidFill>
                  <a:schemeClr val="tx1"/>
                </a:solidFill>
                <a:latin typeface="+mn-lt"/>
              </a:rPr>
              <a:t>Attard G et al. ESMO 2021;Abstract LBA4_PR.</a:t>
            </a:r>
          </a:p>
        </p:txBody>
      </p:sp>
      <p:pic>
        <p:nvPicPr>
          <p:cNvPr id="3" name="Picture 2" descr="A picture containing table&#10;&#10;Description automatically generated">
            <a:extLst>
              <a:ext uri="{FF2B5EF4-FFF2-40B4-BE49-F238E27FC236}">
                <a16:creationId xmlns:a16="http://schemas.microsoft.com/office/drawing/2014/main" id="{291D766D-BBA4-5E42-8B2C-142026FBE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 y="1484784"/>
            <a:ext cx="10698480" cy="4640894"/>
          </a:xfrm>
          <a:prstGeom prst="rect">
            <a:avLst/>
          </a:prstGeom>
        </p:spPr>
      </p:pic>
    </p:spTree>
    <p:extLst>
      <p:ext uri="{BB962C8B-B14F-4D97-AF65-F5344CB8AC3E}">
        <p14:creationId xmlns:p14="http://schemas.microsoft.com/office/powerpoint/2010/main" val="3617381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hart&#10;&#10;Description automatically generated">
            <a:extLst>
              <a:ext uri="{FF2B5EF4-FFF2-40B4-BE49-F238E27FC236}">
                <a16:creationId xmlns:a16="http://schemas.microsoft.com/office/drawing/2014/main" id="{D2AA9B9F-20BC-344E-85D0-5EFF2DF17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1476933"/>
            <a:ext cx="9829800" cy="4905932"/>
          </a:xfrm>
          <a:prstGeom prst="rect">
            <a:avLst/>
          </a:prstGeom>
        </p:spPr>
      </p:pic>
      <p:sp>
        <p:nvSpPr>
          <p:cNvPr id="4" name="Title 3">
            <a:extLst>
              <a:ext uri="{FF2B5EF4-FFF2-40B4-BE49-F238E27FC236}">
                <a16:creationId xmlns:a16="http://schemas.microsoft.com/office/drawing/2014/main" id="{6CDB06CE-3282-B743-8805-F483FAFF93C8}"/>
              </a:ext>
            </a:extLst>
          </p:cNvPr>
          <p:cNvSpPr>
            <a:spLocks noGrp="1"/>
          </p:cNvSpPr>
          <p:nvPr>
            <p:ph type="title"/>
          </p:nvPr>
        </p:nvSpPr>
        <p:spPr/>
        <p:txBody>
          <a:bodyPr/>
          <a:lstStyle/>
          <a:p>
            <a:r>
              <a:rPr lang="en-US" dirty="0"/>
              <a:t>Overall Survival with the Addition of Abiraterone </a:t>
            </a:r>
            <a:r>
              <a:rPr lang="en-US"/>
              <a:t>Acetate </a:t>
            </a:r>
            <a:br>
              <a:rPr lang="en-US"/>
            </a:br>
            <a:r>
              <a:rPr lang="en-US"/>
              <a:t>and </a:t>
            </a:r>
            <a:r>
              <a:rPr lang="en-US" dirty="0"/>
              <a:t>Prednisolone with or without Enzalutamide to </a:t>
            </a:r>
            <a:r>
              <a:rPr lang="en-US"/>
              <a:t>ADT for </a:t>
            </a:r>
            <a:br>
              <a:rPr lang="en-US"/>
            </a:br>
            <a:r>
              <a:rPr lang="en-US"/>
              <a:t>High-Risk </a:t>
            </a:r>
            <a:r>
              <a:rPr lang="en-US" dirty="0"/>
              <a:t>M0 Prostate Cancer</a:t>
            </a:r>
          </a:p>
        </p:txBody>
      </p:sp>
      <p:sp>
        <p:nvSpPr>
          <p:cNvPr id="5" name="TextBox 4">
            <a:extLst>
              <a:ext uri="{FF2B5EF4-FFF2-40B4-BE49-F238E27FC236}">
                <a16:creationId xmlns:a16="http://schemas.microsoft.com/office/drawing/2014/main" id="{D7A9CCB2-0B7F-724B-8A0D-57C9E286E42B}"/>
              </a:ext>
            </a:extLst>
          </p:cNvPr>
          <p:cNvSpPr txBox="1"/>
          <p:nvPr/>
        </p:nvSpPr>
        <p:spPr>
          <a:xfrm>
            <a:off x="119336" y="6477098"/>
            <a:ext cx="3476273" cy="307777"/>
          </a:xfrm>
          <a:prstGeom prst="rect">
            <a:avLst/>
          </a:prstGeom>
          <a:noFill/>
        </p:spPr>
        <p:txBody>
          <a:bodyPr wrap="none" rtlCol="0">
            <a:spAutoFit/>
          </a:bodyPr>
          <a:lstStyle/>
          <a:p>
            <a:r>
              <a:rPr lang="en-US" sz="1400" b="0" dirty="0">
                <a:solidFill>
                  <a:schemeClr val="tx1"/>
                </a:solidFill>
                <a:latin typeface="+mn-lt"/>
              </a:rPr>
              <a:t>Attard G et al. ESMO 2021;Abstract LBA4_PR.</a:t>
            </a:r>
          </a:p>
        </p:txBody>
      </p:sp>
    </p:spTree>
    <p:extLst>
      <p:ext uri="{BB962C8B-B14F-4D97-AF65-F5344CB8AC3E}">
        <p14:creationId xmlns:p14="http://schemas.microsoft.com/office/powerpoint/2010/main" val="2175651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E7C8176-4E72-8D49-AE6A-546CE00B1074}"/>
              </a:ext>
            </a:extLst>
          </p:cNvPr>
          <p:cNvSpPr txBox="1"/>
          <p:nvPr/>
        </p:nvSpPr>
        <p:spPr>
          <a:xfrm>
            <a:off x="3835605" y="302821"/>
            <a:ext cx="4520789"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EE1D25"/>
                </a:solidFill>
                <a:effectLst/>
                <a:uLnTx/>
                <a:uFillTx/>
                <a:latin typeface="Arial" pitchFamily="-72" charset="0"/>
                <a:ea typeface="MS PGothic" charset="0"/>
                <a:cs typeface="+mn-cs"/>
              </a:rPr>
              <a:t>N </a:t>
            </a:r>
            <a:r>
              <a:rPr kumimoji="0" lang="en-US" sz="2200" b="1" i="1" u="none" strike="noStrike" kern="1200" cap="none" spc="0" normalizeH="0" baseline="0" noProof="0" dirty="0" err="1">
                <a:ln>
                  <a:noFill/>
                </a:ln>
                <a:solidFill>
                  <a:srgbClr val="EE1D25"/>
                </a:solidFill>
                <a:effectLst/>
                <a:uLnTx/>
                <a:uFillTx/>
                <a:latin typeface="Arial" pitchFamily="-72" charset="0"/>
                <a:ea typeface="MS PGothic" charset="0"/>
                <a:cs typeface="+mn-cs"/>
              </a:rPr>
              <a:t>Engl</a:t>
            </a:r>
            <a:r>
              <a:rPr kumimoji="0" lang="en-US" sz="2200" b="1" i="1" u="none" strike="noStrike" kern="1200" cap="none" spc="0" normalizeH="0" baseline="0" noProof="0" dirty="0">
                <a:ln>
                  <a:noFill/>
                </a:ln>
                <a:solidFill>
                  <a:srgbClr val="EE1D25"/>
                </a:solidFill>
                <a:effectLst/>
                <a:uLnTx/>
                <a:uFillTx/>
                <a:latin typeface="Arial" pitchFamily="-72" charset="0"/>
                <a:ea typeface="MS PGothic" charset="0"/>
                <a:cs typeface="+mn-cs"/>
              </a:rPr>
              <a:t> J Med </a:t>
            </a:r>
            <a:r>
              <a:rPr kumimoji="0" lang="en-US" sz="2200" b="1" i="0" u="none" strike="noStrike" kern="1200" cap="none" spc="0" normalizeH="0" baseline="0" noProof="0" dirty="0">
                <a:ln>
                  <a:noFill/>
                </a:ln>
                <a:solidFill>
                  <a:srgbClr val="EE1D25"/>
                </a:solidFill>
                <a:effectLst/>
                <a:uLnTx/>
                <a:uFillTx/>
                <a:latin typeface="Arial" pitchFamily="-72" charset="0"/>
                <a:ea typeface="MS PGothic" charset="0"/>
                <a:cs typeface="+mn-cs"/>
              </a:rPr>
              <a:t>2021;385:1091-103</a:t>
            </a:r>
          </a:p>
        </p:txBody>
      </p:sp>
      <p:pic>
        <p:nvPicPr>
          <p:cNvPr id="3" name="Picture 2" descr="Timeline&#10;&#10;Description automatically generated">
            <a:extLst>
              <a:ext uri="{FF2B5EF4-FFF2-40B4-BE49-F238E27FC236}">
                <a16:creationId xmlns:a16="http://schemas.microsoft.com/office/drawing/2014/main" id="{ED0BBFA6-839D-334D-9C00-1AB9C52950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302821"/>
            <a:ext cx="10540700" cy="5911824"/>
          </a:xfrm>
          <a:prstGeom prst="rect">
            <a:avLst/>
          </a:prstGeom>
        </p:spPr>
      </p:pic>
      <p:sp>
        <p:nvSpPr>
          <p:cNvPr id="6" name="TextBox 5">
            <a:extLst>
              <a:ext uri="{FF2B5EF4-FFF2-40B4-BE49-F238E27FC236}">
                <a16:creationId xmlns:a16="http://schemas.microsoft.com/office/drawing/2014/main" id="{4313DE95-CEF2-5448-B01C-F9ACDE46E892}"/>
              </a:ext>
            </a:extLst>
          </p:cNvPr>
          <p:cNvSpPr txBox="1"/>
          <p:nvPr/>
        </p:nvSpPr>
        <p:spPr>
          <a:xfrm>
            <a:off x="4207704" y="6324346"/>
            <a:ext cx="3578159"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61D5E"/>
                </a:solidFill>
                <a:effectLst/>
                <a:uLnTx/>
                <a:uFillTx/>
                <a:latin typeface="Calibri" panose="020F0502020204030204" pitchFamily="34" charset="0"/>
                <a:ea typeface="MS PGothic" charset="0"/>
                <a:cs typeface="Calibri" panose="020F0502020204030204" pitchFamily="34" charset="0"/>
              </a:rPr>
              <a:t>ESMO 2021;Abstract LBA5</a:t>
            </a:r>
          </a:p>
        </p:txBody>
      </p:sp>
    </p:spTree>
    <p:extLst>
      <p:ext uri="{BB962C8B-B14F-4D97-AF65-F5344CB8AC3E}">
        <p14:creationId xmlns:p14="http://schemas.microsoft.com/office/powerpoint/2010/main" val="3539842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65E-B33C-7F4B-8B6A-8C3964BAF164}"/>
              </a:ext>
            </a:extLst>
          </p:cNvPr>
          <p:cNvSpPr>
            <a:spLocks noGrp="1"/>
          </p:cNvSpPr>
          <p:nvPr>
            <p:ph type="title"/>
          </p:nvPr>
        </p:nvSpPr>
        <p:spPr/>
        <p:txBody>
          <a:bodyPr/>
          <a:lstStyle/>
          <a:p>
            <a:r>
              <a:rPr lang="en-US" dirty="0"/>
              <a:t>PEACE-1: Radiographic PFS (</a:t>
            </a:r>
            <a:r>
              <a:rPr lang="en-US" dirty="0" err="1"/>
              <a:t>rPFS</a:t>
            </a:r>
            <a:r>
              <a:rPr lang="en-US" dirty="0"/>
              <a:t>) by Metastatic Burden</a:t>
            </a:r>
          </a:p>
        </p:txBody>
      </p:sp>
      <p:sp>
        <p:nvSpPr>
          <p:cNvPr id="3" name="TextBox 2">
            <a:extLst>
              <a:ext uri="{FF2B5EF4-FFF2-40B4-BE49-F238E27FC236}">
                <a16:creationId xmlns:a16="http://schemas.microsoft.com/office/drawing/2014/main" id="{50A070FB-93AE-204B-B455-8D0204C3A911}"/>
              </a:ext>
            </a:extLst>
          </p:cNvPr>
          <p:cNvSpPr txBox="1"/>
          <p:nvPr/>
        </p:nvSpPr>
        <p:spPr>
          <a:xfrm>
            <a:off x="186267" y="6431672"/>
            <a:ext cx="335316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Fizazi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ESMO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2021;Abstract LBA5.</a:t>
            </a:r>
          </a:p>
        </p:txBody>
      </p:sp>
      <p:pic>
        <p:nvPicPr>
          <p:cNvPr id="6" name="Picture 5" descr="Chart&#10;&#10;Description automatically generated">
            <a:extLst>
              <a:ext uri="{FF2B5EF4-FFF2-40B4-BE49-F238E27FC236}">
                <a16:creationId xmlns:a16="http://schemas.microsoft.com/office/drawing/2014/main" id="{376BA1A6-3CF7-FA46-9BA1-9512869CE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26" y="1268760"/>
            <a:ext cx="11122498" cy="4620784"/>
          </a:xfrm>
          <a:prstGeom prst="rect">
            <a:avLst/>
          </a:prstGeom>
        </p:spPr>
      </p:pic>
      <p:sp>
        <p:nvSpPr>
          <p:cNvPr id="7" name="Rectangle 6">
            <a:extLst>
              <a:ext uri="{FF2B5EF4-FFF2-40B4-BE49-F238E27FC236}">
                <a16:creationId xmlns:a16="http://schemas.microsoft.com/office/drawing/2014/main" id="{7596918B-041D-BA48-8901-E6083A7B94BA}"/>
              </a:ext>
            </a:extLst>
          </p:cNvPr>
          <p:cNvSpPr/>
          <p:nvPr/>
        </p:nvSpPr>
        <p:spPr bwMode="auto">
          <a:xfrm>
            <a:off x="5879976" y="5517232"/>
            <a:ext cx="5616624"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Tree>
    <p:extLst>
      <p:ext uri="{BB962C8B-B14F-4D97-AF65-F5344CB8AC3E}">
        <p14:creationId xmlns:p14="http://schemas.microsoft.com/office/powerpoint/2010/main" val="4178520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65E-B33C-7F4B-8B6A-8C3964BAF164}"/>
              </a:ext>
            </a:extLst>
          </p:cNvPr>
          <p:cNvSpPr>
            <a:spLocks noGrp="1"/>
          </p:cNvSpPr>
          <p:nvPr>
            <p:ph type="title"/>
          </p:nvPr>
        </p:nvSpPr>
        <p:spPr/>
        <p:txBody>
          <a:bodyPr/>
          <a:lstStyle/>
          <a:p>
            <a:r>
              <a:rPr lang="en-US" dirty="0"/>
              <a:t>PEACE-1: Grade 3-5 Adverse Events </a:t>
            </a:r>
            <a:br>
              <a:rPr lang="en-US" dirty="0"/>
            </a:br>
            <a:r>
              <a:rPr lang="en-US" dirty="0"/>
              <a:t>(ADT </a:t>
            </a:r>
            <a:r>
              <a:rPr lang="en-US"/>
              <a:t>+ Docetaxel </a:t>
            </a:r>
            <a:r>
              <a:rPr lang="en-US" dirty="0"/>
              <a:t>Safety Population)</a:t>
            </a:r>
          </a:p>
        </p:txBody>
      </p:sp>
      <p:sp>
        <p:nvSpPr>
          <p:cNvPr id="3" name="TextBox 2">
            <a:extLst>
              <a:ext uri="{FF2B5EF4-FFF2-40B4-BE49-F238E27FC236}">
                <a16:creationId xmlns:a16="http://schemas.microsoft.com/office/drawing/2014/main" id="{50A070FB-93AE-204B-B455-8D0204C3A911}"/>
              </a:ext>
            </a:extLst>
          </p:cNvPr>
          <p:cNvSpPr txBox="1"/>
          <p:nvPr/>
        </p:nvSpPr>
        <p:spPr>
          <a:xfrm>
            <a:off x="186267" y="6431672"/>
            <a:ext cx="335316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Fizazi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ESMO</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2021;Abstract LBA5.</a:t>
            </a:r>
          </a:p>
        </p:txBody>
      </p:sp>
      <p:pic>
        <p:nvPicPr>
          <p:cNvPr id="5" name="Picture 4" descr="Table&#10;&#10;Description automatically generated">
            <a:extLst>
              <a:ext uri="{FF2B5EF4-FFF2-40B4-BE49-F238E27FC236}">
                <a16:creationId xmlns:a16="http://schemas.microsoft.com/office/drawing/2014/main" id="{E88D827A-F6AD-5546-B977-757045CCB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520" y="1556792"/>
            <a:ext cx="9822496" cy="4528790"/>
          </a:xfrm>
          <a:prstGeom prst="rect">
            <a:avLst/>
          </a:prstGeom>
        </p:spPr>
      </p:pic>
    </p:spTree>
    <p:extLst>
      <p:ext uri="{BB962C8B-B14F-4D97-AF65-F5344CB8AC3E}">
        <p14:creationId xmlns:p14="http://schemas.microsoft.com/office/powerpoint/2010/main" val="2440162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dirty="0">
                <a:latin typeface="Arial" charset="0"/>
                <a:ea typeface="+mn-ea"/>
                <a:cs typeface="+mn-cs"/>
              </a:rPr>
              <a:t>177Lu-PSMA-617 targeted radioligand therapy&lt;br /&gt;</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40" t="15458" b="9080"/>
          <a:stretch/>
        </p:blipFill>
        <p:spPr bwMode="auto">
          <a:xfrm>
            <a:off x="1271464" y="1340768"/>
            <a:ext cx="9884664" cy="456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A368A4A5-ABD2-6645-AFCF-7924FF047742}"/>
              </a:ext>
            </a:extLst>
          </p:cNvPr>
          <p:cNvSpPr txBox="1"/>
          <p:nvPr/>
        </p:nvSpPr>
        <p:spPr>
          <a:xfrm>
            <a:off x="8317684" y="3861048"/>
            <a:ext cx="28745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TARGETED TO PSMA</a:t>
            </a:r>
          </a:p>
        </p:txBody>
      </p:sp>
      <p:sp>
        <p:nvSpPr>
          <p:cNvPr id="9" name="TextBox 8">
            <a:extLst>
              <a:ext uri="{FF2B5EF4-FFF2-40B4-BE49-F238E27FC236}">
                <a16:creationId xmlns:a16="http://schemas.microsoft.com/office/drawing/2014/main" id="{8B19CD37-AD96-F046-AECF-D5B7BFC5F16E}"/>
              </a:ext>
            </a:extLst>
          </p:cNvPr>
          <p:cNvSpPr txBox="1"/>
          <p:nvPr/>
        </p:nvSpPr>
        <p:spPr>
          <a:xfrm>
            <a:off x="202348" y="6422506"/>
            <a:ext cx="533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Morris MJ et al. </a:t>
            </a:r>
            <a:r>
              <a:rPr kumimoji="0" lang="it-IT" sz="1600" b="0" u="none" strike="noStrike" kern="1200" cap="none" spc="0" normalizeH="0" baseline="0" noProof="0" dirty="0">
                <a:ln>
                  <a:noFill/>
                </a:ln>
                <a:solidFill>
                  <a:prstClr val="black"/>
                </a:solidFill>
                <a:effectLst/>
                <a:uLnTx/>
                <a:uFillTx/>
                <a:latin typeface="Calibri" panose="020F0502020204030204"/>
                <a:ea typeface="+mn-ea"/>
                <a:cs typeface="+mn-cs"/>
              </a:rPr>
              <a:t>ASCO </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2021;Abstract LBA</a:t>
            </a:r>
            <a:r>
              <a:rPr lang="it-IT" sz="1600" b="0" dirty="0">
                <a:solidFill>
                  <a:prstClr val="black"/>
                </a:solidFill>
                <a:latin typeface="Calibri" panose="020F0502020204030204"/>
                <a:ea typeface="+mn-ea"/>
                <a:cs typeface="+mn-cs"/>
              </a:rPr>
              <a:t>4</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itle 1">
            <a:extLst>
              <a:ext uri="{FF2B5EF4-FFF2-40B4-BE49-F238E27FC236}">
                <a16:creationId xmlns:a16="http://schemas.microsoft.com/office/drawing/2014/main" id="{CE8FFBFC-4B02-F74F-9BD1-0BC4B451E5BF}"/>
              </a:ext>
            </a:extLst>
          </p:cNvPr>
          <p:cNvSpPr txBox="1">
            <a:spLocks/>
          </p:cNvSpPr>
          <p:nvPr/>
        </p:nvSpPr>
        <p:spPr bwMode="auto">
          <a:xfrm>
            <a:off x="912286" y="28819"/>
            <a:ext cx="10358967" cy="1023917"/>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spcBef>
                <a:spcPts val="1200"/>
              </a:spcBef>
            </a:pPr>
            <a:r>
              <a:rPr lang="en-US" kern="0" baseline="30000" dirty="0"/>
              <a:t>177</a:t>
            </a:r>
            <a:r>
              <a:rPr lang="en-US" kern="0" dirty="0"/>
              <a:t>Lu-PSMA-617: Mechanism of Action</a:t>
            </a:r>
            <a:endParaRPr lang="en-US" sz="2400" kern="0" dirty="0"/>
          </a:p>
        </p:txBody>
      </p:sp>
    </p:spTree>
    <p:extLst>
      <p:ext uri="{BB962C8B-B14F-4D97-AF65-F5344CB8AC3E}">
        <p14:creationId xmlns:p14="http://schemas.microsoft.com/office/powerpoint/2010/main" val="262738542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C19C9A-5D7D-FC4C-B633-02A9594C1509}"/>
              </a:ext>
            </a:extLst>
          </p:cNvPr>
          <p:cNvSpPr/>
          <p:nvPr/>
        </p:nvSpPr>
        <p:spPr bwMode="auto">
          <a:xfrm>
            <a:off x="221645" y="980833"/>
            <a:ext cx="11479573" cy="431943"/>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13716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41376"/>
          </a:xfrm>
        </p:spPr>
        <p:txBody>
          <a:bodyPr>
            <a:normAutofit/>
          </a:bodyPr>
          <a:lstStyle/>
          <a:p>
            <a:r>
              <a:rPr lang="en-US" dirty="0"/>
              <a:t>Meet The Professor with Dr Armstrong</a:t>
            </a:r>
            <a:endParaRPr lang="en-US" sz="2800" dirty="0">
              <a:solidFill>
                <a:srgbClr val="0000FF"/>
              </a:solidFill>
            </a:endParaRPr>
          </a:p>
        </p:txBody>
      </p:sp>
      <p:sp>
        <p:nvSpPr>
          <p:cNvPr id="6" name="Content Placeholder 5"/>
          <p:cNvSpPr>
            <a:spLocks noGrp="1"/>
          </p:cNvSpPr>
          <p:nvPr>
            <p:ph idx="1"/>
          </p:nvPr>
        </p:nvSpPr>
        <p:spPr>
          <a:xfrm>
            <a:off x="731404" y="1052736"/>
            <a:ext cx="10729192" cy="5616624"/>
          </a:xfrm>
        </p:spPr>
        <p:txBody>
          <a:bodyPr/>
          <a:lstStyle/>
          <a:p>
            <a:pPr marL="98425" indent="0">
              <a:lnSpc>
                <a:spcPts val="2220"/>
              </a:lnSpc>
              <a:spcBef>
                <a:spcPts val="1400"/>
              </a:spcBef>
              <a:spcAft>
                <a:spcPts val="0"/>
              </a:spcAft>
              <a:buNone/>
            </a:pPr>
            <a:r>
              <a:rPr lang="en-US" sz="2100" dirty="0">
                <a:solidFill>
                  <a:schemeClr val="bg1"/>
                </a:solidFill>
              </a:rPr>
              <a:t>Introduction: Genitourinary Cancers Symposium 2022</a:t>
            </a:r>
          </a:p>
          <a:p>
            <a:pPr marL="98425" indent="0">
              <a:lnSpc>
                <a:spcPts val="2220"/>
              </a:lnSpc>
              <a:spcBef>
                <a:spcPts val="1400"/>
              </a:spcBef>
              <a:spcAft>
                <a:spcPts val="0"/>
              </a:spcAft>
              <a:buNone/>
            </a:pPr>
            <a:r>
              <a:rPr lang="en-US" sz="2100" dirty="0">
                <a:solidFill>
                  <a:srgbClr val="3333CD"/>
                </a:solidFill>
              </a:rPr>
              <a:t>MODULE 1: </a:t>
            </a:r>
            <a:r>
              <a:rPr lang="en-US" sz="2100" dirty="0">
                <a:solidFill>
                  <a:schemeClr val="tx1"/>
                </a:solidFill>
              </a:rPr>
              <a:t>Dr </a:t>
            </a:r>
            <a:r>
              <a:rPr lang="en-US" sz="2100" dirty="0" err="1">
                <a:solidFill>
                  <a:schemeClr val="tx1"/>
                </a:solidFill>
              </a:rPr>
              <a:t>Saylors</a:t>
            </a:r>
            <a:r>
              <a:rPr lang="en-US" sz="2100" dirty="0">
                <a:solidFill>
                  <a:schemeClr val="tx1"/>
                </a:solidFill>
              </a:rPr>
              <a:t> — A 58-year-old man with metastatic hormone-sensitive prostate cancer, a history of breast cancer and a germline BRCA1 mutation </a:t>
            </a:r>
          </a:p>
          <a:p>
            <a:pPr marL="98425" indent="0">
              <a:lnSpc>
                <a:spcPts val="2220"/>
              </a:lnSpc>
              <a:spcBef>
                <a:spcPts val="1400"/>
              </a:spcBef>
              <a:spcAft>
                <a:spcPts val="0"/>
              </a:spcAft>
              <a:buNone/>
            </a:pPr>
            <a:r>
              <a:rPr lang="en-US" sz="2100" dirty="0">
                <a:solidFill>
                  <a:srgbClr val="3333CD"/>
                </a:solidFill>
              </a:rPr>
              <a:t>MODULE 2: </a:t>
            </a:r>
            <a:r>
              <a:rPr lang="en-US" sz="2100" dirty="0">
                <a:solidFill>
                  <a:schemeClr val="tx1"/>
                </a:solidFill>
              </a:rPr>
              <a:t>Dr Ibrahim — A 70-year-old man with multiple prior therapies for metastatic prostate cancer, including lutetium on the VISION trial</a:t>
            </a:r>
          </a:p>
          <a:p>
            <a:pPr marL="98425" indent="0">
              <a:lnSpc>
                <a:spcPts val="2220"/>
              </a:lnSpc>
              <a:spcBef>
                <a:spcPts val="1400"/>
              </a:spcBef>
              <a:spcAft>
                <a:spcPts val="0"/>
              </a:spcAft>
              <a:buNone/>
            </a:pPr>
            <a:r>
              <a:rPr lang="en-US" sz="2100" dirty="0">
                <a:solidFill>
                  <a:srgbClr val="3333CD"/>
                </a:solidFill>
              </a:rPr>
              <a:t>MODULE 3: </a:t>
            </a:r>
            <a:r>
              <a:rPr lang="en-US" sz="2100" dirty="0">
                <a:solidFill>
                  <a:schemeClr val="tx1"/>
                </a:solidFill>
              </a:rPr>
              <a:t>Dr Ma — An 88-year-old man with metastatic prostate cancer who received leuprolide/enzalutamide/denosumab and </a:t>
            </a:r>
            <a:r>
              <a:rPr lang="en-US" sz="2100" dirty="0" err="1">
                <a:solidFill>
                  <a:schemeClr val="tx1"/>
                </a:solidFill>
              </a:rPr>
              <a:t>sipuleucel</a:t>
            </a:r>
            <a:r>
              <a:rPr lang="en-US" sz="2100" dirty="0">
                <a:solidFill>
                  <a:schemeClr val="tx1"/>
                </a:solidFill>
              </a:rPr>
              <a:t>-T</a:t>
            </a:r>
          </a:p>
          <a:p>
            <a:pPr marL="98425" indent="0">
              <a:lnSpc>
                <a:spcPts val="2220"/>
              </a:lnSpc>
              <a:spcBef>
                <a:spcPts val="1400"/>
              </a:spcBef>
              <a:spcAft>
                <a:spcPts val="0"/>
              </a:spcAft>
              <a:buNone/>
            </a:pPr>
            <a:r>
              <a:rPr lang="en-US" sz="2100" dirty="0">
                <a:solidFill>
                  <a:srgbClr val="3333CD"/>
                </a:solidFill>
              </a:rPr>
              <a:t>MODULE 4: </a:t>
            </a:r>
            <a:r>
              <a:rPr lang="en-US" sz="2100" dirty="0">
                <a:solidFill>
                  <a:schemeClr val="tx1"/>
                </a:solidFill>
              </a:rPr>
              <a:t>Dr </a:t>
            </a:r>
            <a:r>
              <a:rPr lang="en-US" sz="2100" dirty="0" err="1">
                <a:solidFill>
                  <a:schemeClr val="tx1"/>
                </a:solidFill>
              </a:rPr>
              <a:t>Bachow</a:t>
            </a:r>
            <a:r>
              <a:rPr lang="en-US" sz="2100" dirty="0">
                <a:solidFill>
                  <a:schemeClr val="tx1"/>
                </a:solidFill>
              </a:rPr>
              <a:t> — A 55-year-old man with metastatic adenocarcinoma of the prostate with neuroendocrine differentiation (genomic LOH high, germline PALB2 VUS)</a:t>
            </a:r>
          </a:p>
          <a:p>
            <a:pPr marL="98425" indent="0">
              <a:lnSpc>
                <a:spcPts val="2220"/>
              </a:lnSpc>
              <a:spcBef>
                <a:spcPts val="1400"/>
              </a:spcBef>
              <a:spcAft>
                <a:spcPts val="0"/>
              </a:spcAft>
              <a:buNone/>
            </a:pPr>
            <a:r>
              <a:rPr lang="en-US" sz="2100" dirty="0">
                <a:solidFill>
                  <a:srgbClr val="3333CD"/>
                </a:solidFill>
              </a:rPr>
              <a:t>MODULE 5: </a:t>
            </a:r>
            <a:r>
              <a:rPr lang="en-US" sz="2100" dirty="0">
                <a:solidFill>
                  <a:schemeClr val="tx1"/>
                </a:solidFill>
              </a:rPr>
              <a:t>Dr Kumar — A 74-year-old man with metastatic castration-resistant prostate cancer and Lynch syndrome (BRCA VUS, MSH6 and BRAF V601E mutations)</a:t>
            </a:r>
          </a:p>
          <a:p>
            <a:pPr marL="98425" indent="0">
              <a:lnSpc>
                <a:spcPts val="2220"/>
              </a:lnSpc>
              <a:spcBef>
                <a:spcPts val="1400"/>
              </a:spcBef>
              <a:spcAft>
                <a:spcPts val="0"/>
              </a:spcAft>
              <a:buNone/>
            </a:pPr>
            <a:r>
              <a:rPr lang="en-US" sz="2100" dirty="0">
                <a:solidFill>
                  <a:srgbClr val="3333CD"/>
                </a:solidFill>
              </a:rPr>
              <a:t>MODULE 6: </a:t>
            </a:r>
            <a:r>
              <a:rPr lang="en-US" sz="2100" dirty="0">
                <a:solidFill>
                  <a:schemeClr val="tx1"/>
                </a:solidFill>
              </a:rPr>
              <a:t>Dr Ibrahim — An 89-year-old man with </a:t>
            </a:r>
            <a:r>
              <a:rPr lang="en-US" sz="2100" dirty="0" err="1">
                <a:solidFill>
                  <a:schemeClr val="tx1"/>
                </a:solidFill>
              </a:rPr>
              <a:t>mCRPC</a:t>
            </a:r>
            <a:r>
              <a:rPr lang="en-US" sz="2100" dirty="0">
                <a:solidFill>
                  <a:schemeClr val="tx1"/>
                </a:solidFill>
              </a:rPr>
              <a:t> and a CHEK2 mutation</a:t>
            </a:r>
          </a:p>
          <a:p>
            <a:pPr marL="98425" indent="0">
              <a:lnSpc>
                <a:spcPts val="2220"/>
              </a:lnSpc>
              <a:spcBef>
                <a:spcPts val="1400"/>
              </a:spcBef>
              <a:spcAft>
                <a:spcPts val="0"/>
              </a:spcAft>
              <a:buNone/>
            </a:pPr>
            <a:r>
              <a:rPr lang="en-US" sz="2100" dirty="0">
                <a:solidFill>
                  <a:srgbClr val="3333CD"/>
                </a:solidFill>
              </a:rPr>
              <a:t>MODULE 7: </a:t>
            </a:r>
            <a:r>
              <a:rPr lang="en-US" sz="2100" dirty="0">
                <a:solidFill>
                  <a:schemeClr val="tx1"/>
                </a:solidFill>
              </a:rPr>
              <a:t>Journal Club with Dr Armstrong </a:t>
            </a:r>
          </a:p>
          <a:p>
            <a:pPr marL="98425" indent="0">
              <a:lnSpc>
                <a:spcPts val="2220"/>
              </a:lnSpc>
              <a:spcBef>
                <a:spcPts val="1400"/>
              </a:spcBef>
              <a:spcAft>
                <a:spcPts val="0"/>
              </a:spcAft>
              <a:buNone/>
            </a:pPr>
            <a:r>
              <a:rPr lang="en-US" sz="2100" dirty="0">
                <a:solidFill>
                  <a:srgbClr val="3333CD"/>
                </a:solidFill>
              </a:rPr>
              <a:t>MODULE 8: </a:t>
            </a:r>
            <a:r>
              <a:rPr lang="en-US" sz="2100" dirty="0">
                <a:solidFill>
                  <a:schemeClr val="tx1"/>
                </a:solidFill>
              </a:rPr>
              <a:t>Relevant Data Sets</a:t>
            </a:r>
          </a:p>
        </p:txBody>
      </p:sp>
    </p:spTree>
    <p:custDataLst>
      <p:tags r:id="rId1"/>
    </p:custDataLst>
    <p:extLst>
      <p:ext uri="{BB962C8B-B14F-4D97-AF65-F5344CB8AC3E}">
        <p14:creationId xmlns:p14="http://schemas.microsoft.com/office/powerpoint/2010/main" val="2354898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with low confidence">
            <a:extLst>
              <a:ext uri="{FF2B5EF4-FFF2-40B4-BE49-F238E27FC236}">
                <a16:creationId xmlns:a16="http://schemas.microsoft.com/office/drawing/2014/main" id="{28420CD8-62FA-354A-B35B-5DE4A12B8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260648"/>
            <a:ext cx="10540700" cy="5688632"/>
          </a:xfrm>
          <a:prstGeom prst="rect">
            <a:avLst/>
          </a:prstGeom>
        </p:spPr>
      </p:pic>
      <p:sp>
        <p:nvSpPr>
          <p:cNvPr id="11" name="TextBox 10">
            <a:extLst>
              <a:ext uri="{FF2B5EF4-FFF2-40B4-BE49-F238E27FC236}">
                <a16:creationId xmlns:a16="http://schemas.microsoft.com/office/drawing/2014/main" id="{AE7C8176-4E72-8D49-AE6A-546CE00B1074}"/>
              </a:ext>
            </a:extLst>
          </p:cNvPr>
          <p:cNvSpPr txBox="1"/>
          <p:nvPr/>
        </p:nvSpPr>
        <p:spPr>
          <a:xfrm>
            <a:off x="3835605" y="302821"/>
            <a:ext cx="4520789" cy="430887"/>
          </a:xfrm>
          <a:prstGeom prst="rect">
            <a:avLst/>
          </a:prstGeom>
          <a:noFill/>
        </p:spPr>
        <p:txBody>
          <a:bodyPr wrap="none" rtlCol="0">
            <a:spAutoFit/>
          </a:bodyPr>
          <a:lstStyle/>
          <a:p>
            <a:r>
              <a:rPr lang="en-US" sz="2200" i="1" dirty="0">
                <a:solidFill>
                  <a:srgbClr val="EE1D25"/>
                </a:solidFill>
              </a:rPr>
              <a:t>N </a:t>
            </a:r>
            <a:r>
              <a:rPr lang="en-US" sz="2200" i="1" dirty="0" err="1">
                <a:solidFill>
                  <a:srgbClr val="EE1D25"/>
                </a:solidFill>
              </a:rPr>
              <a:t>Engl</a:t>
            </a:r>
            <a:r>
              <a:rPr lang="en-US" sz="2200" i="1" dirty="0">
                <a:solidFill>
                  <a:srgbClr val="EE1D25"/>
                </a:solidFill>
              </a:rPr>
              <a:t> J Med </a:t>
            </a:r>
            <a:r>
              <a:rPr lang="en-US" sz="2200" dirty="0">
                <a:solidFill>
                  <a:srgbClr val="EE1D25"/>
                </a:solidFill>
              </a:rPr>
              <a:t>2021;385:1091-103</a:t>
            </a:r>
          </a:p>
        </p:txBody>
      </p:sp>
    </p:spTree>
    <p:extLst>
      <p:ext uri="{BB962C8B-B14F-4D97-AF65-F5344CB8AC3E}">
        <p14:creationId xmlns:p14="http://schemas.microsoft.com/office/powerpoint/2010/main" val="2388330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65E-B33C-7F4B-8B6A-8C3964BAF164}"/>
              </a:ext>
            </a:extLst>
          </p:cNvPr>
          <p:cNvSpPr>
            <a:spLocks noGrp="1"/>
          </p:cNvSpPr>
          <p:nvPr>
            <p:ph type="title"/>
          </p:nvPr>
        </p:nvSpPr>
        <p:spPr/>
        <p:txBody>
          <a:bodyPr/>
          <a:lstStyle/>
          <a:p>
            <a:r>
              <a:rPr lang="en-US" dirty="0"/>
              <a:t>VISION: Imaging-Based Progression-Free Survival</a:t>
            </a:r>
          </a:p>
        </p:txBody>
      </p:sp>
      <p:sp>
        <p:nvSpPr>
          <p:cNvPr id="3" name="TextBox 2">
            <a:extLst>
              <a:ext uri="{FF2B5EF4-FFF2-40B4-BE49-F238E27FC236}">
                <a16:creationId xmlns:a16="http://schemas.microsoft.com/office/drawing/2014/main" id="{50A070FB-93AE-204B-B455-8D0204C3A911}"/>
              </a:ext>
            </a:extLst>
          </p:cNvPr>
          <p:cNvSpPr txBox="1"/>
          <p:nvPr/>
        </p:nvSpPr>
        <p:spPr>
          <a:xfrm>
            <a:off x="186267" y="6431672"/>
            <a:ext cx="393441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Sartor O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2021;385:1091-103.</a:t>
            </a:r>
          </a:p>
        </p:txBody>
      </p:sp>
      <p:pic>
        <p:nvPicPr>
          <p:cNvPr id="5" name="Picture 4" descr="Chart, line chart&#10;&#10;Description automatically generated">
            <a:extLst>
              <a:ext uri="{FF2B5EF4-FFF2-40B4-BE49-F238E27FC236}">
                <a16:creationId xmlns:a16="http://schemas.microsoft.com/office/drawing/2014/main" id="{46E53797-D6B6-BA47-803D-A2EA4DA6A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427" y="1619054"/>
            <a:ext cx="10881146" cy="3997522"/>
          </a:xfrm>
          <a:prstGeom prst="rect">
            <a:avLst/>
          </a:prstGeom>
        </p:spPr>
      </p:pic>
    </p:spTree>
    <p:extLst>
      <p:ext uri="{BB962C8B-B14F-4D97-AF65-F5344CB8AC3E}">
        <p14:creationId xmlns:p14="http://schemas.microsoft.com/office/powerpoint/2010/main" val="3381173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65E-B33C-7F4B-8B6A-8C3964BAF164}"/>
              </a:ext>
            </a:extLst>
          </p:cNvPr>
          <p:cNvSpPr>
            <a:spLocks noGrp="1"/>
          </p:cNvSpPr>
          <p:nvPr>
            <p:ph type="title"/>
          </p:nvPr>
        </p:nvSpPr>
        <p:spPr/>
        <p:txBody>
          <a:bodyPr/>
          <a:lstStyle/>
          <a:p>
            <a:r>
              <a:rPr lang="en-US" dirty="0"/>
              <a:t>VISION: Overall Survival</a:t>
            </a:r>
          </a:p>
        </p:txBody>
      </p:sp>
      <p:pic>
        <p:nvPicPr>
          <p:cNvPr id="5" name="Picture 4" descr="Chart, line chart&#10;&#10;Description automatically generated">
            <a:extLst>
              <a:ext uri="{FF2B5EF4-FFF2-40B4-BE49-F238E27FC236}">
                <a16:creationId xmlns:a16="http://schemas.microsoft.com/office/drawing/2014/main" id="{10525E91-0016-C444-B028-D8A755271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752" y="1556792"/>
            <a:ext cx="10560496" cy="4476732"/>
          </a:xfrm>
          <a:prstGeom prst="rect">
            <a:avLst/>
          </a:prstGeom>
        </p:spPr>
      </p:pic>
      <p:sp>
        <p:nvSpPr>
          <p:cNvPr id="7" name="TextBox 6">
            <a:extLst>
              <a:ext uri="{FF2B5EF4-FFF2-40B4-BE49-F238E27FC236}">
                <a16:creationId xmlns:a16="http://schemas.microsoft.com/office/drawing/2014/main" id="{F8B880E7-1451-8847-99BB-DE203DD1E5B4}"/>
              </a:ext>
            </a:extLst>
          </p:cNvPr>
          <p:cNvSpPr txBox="1"/>
          <p:nvPr/>
        </p:nvSpPr>
        <p:spPr>
          <a:xfrm>
            <a:off x="186267" y="6431672"/>
            <a:ext cx="393441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Sartor O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2021;385:1091-103.</a:t>
            </a:r>
          </a:p>
        </p:txBody>
      </p:sp>
    </p:spTree>
    <p:extLst>
      <p:ext uri="{BB962C8B-B14F-4D97-AF65-F5344CB8AC3E}">
        <p14:creationId xmlns:p14="http://schemas.microsoft.com/office/powerpoint/2010/main" val="615772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65E-B33C-7F4B-8B6A-8C3964BAF164}"/>
              </a:ext>
            </a:extLst>
          </p:cNvPr>
          <p:cNvSpPr>
            <a:spLocks noGrp="1"/>
          </p:cNvSpPr>
          <p:nvPr>
            <p:ph type="title"/>
          </p:nvPr>
        </p:nvSpPr>
        <p:spPr/>
        <p:txBody>
          <a:bodyPr/>
          <a:lstStyle/>
          <a:p>
            <a:r>
              <a:rPr lang="en-US" dirty="0"/>
              <a:t>VISION: Time to First Symptomatic Skeletal Event</a:t>
            </a:r>
          </a:p>
        </p:txBody>
      </p:sp>
      <p:pic>
        <p:nvPicPr>
          <p:cNvPr id="6" name="Picture 5" descr="Chart, line chart&#10;&#10;Description automatically generated">
            <a:extLst>
              <a:ext uri="{FF2B5EF4-FFF2-40B4-BE49-F238E27FC236}">
                <a16:creationId xmlns:a16="http://schemas.microsoft.com/office/drawing/2014/main" id="{1B4BEC37-2F54-F042-BE4C-38BC605FA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938" y="1577830"/>
            <a:ext cx="11334124" cy="4320480"/>
          </a:xfrm>
          <a:prstGeom prst="rect">
            <a:avLst/>
          </a:prstGeom>
        </p:spPr>
      </p:pic>
      <p:sp>
        <p:nvSpPr>
          <p:cNvPr id="7" name="TextBox 6">
            <a:extLst>
              <a:ext uri="{FF2B5EF4-FFF2-40B4-BE49-F238E27FC236}">
                <a16:creationId xmlns:a16="http://schemas.microsoft.com/office/drawing/2014/main" id="{255805E5-4257-724D-94D1-E19C0009E8B1}"/>
              </a:ext>
            </a:extLst>
          </p:cNvPr>
          <p:cNvSpPr txBox="1"/>
          <p:nvPr/>
        </p:nvSpPr>
        <p:spPr>
          <a:xfrm>
            <a:off x="186267" y="6431672"/>
            <a:ext cx="393441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Sartor O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2021;385:1091-103.</a:t>
            </a:r>
          </a:p>
        </p:txBody>
      </p:sp>
    </p:spTree>
    <p:extLst>
      <p:ext uri="{BB962C8B-B14F-4D97-AF65-F5344CB8AC3E}">
        <p14:creationId xmlns:p14="http://schemas.microsoft.com/office/powerpoint/2010/main" val="1044287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65E-B33C-7F4B-8B6A-8C3964BAF164}"/>
              </a:ext>
            </a:extLst>
          </p:cNvPr>
          <p:cNvSpPr>
            <a:spLocks noGrp="1"/>
          </p:cNvSpPr>
          <p:nvPr>
            <p:ph type="title"/>
          </p:nvPr>
        </p:nvSpPr>
        <p:spPr>
          <a:xfrm>
            <a:off x="912285" y="0"/>
            <a:ext cx="10358967" cy="1143000"/>
          </a:xfrm>
        </p:spPr>
        <p:txBody>
          <a:bodyPr/>
          <a:lstStyle/>
          <a:p>
            <a:r>
              <a:rPr lang="en-US" dirty="0"/>
              <a:t>VISION: Selected Adverse Events </a:t>
            </a:r>
          </a:p>
        </p:txBody>
      </p:sp>
      <p:pic>
        <p:nvPicPr>
          <p:cNvPr id="6" name="Picture 5" descr="Text&#10;&#10;Description automatically generated with medium confidence">
            <a:extLst>
              <a:ext uri="{FF2B5EF4-FFF2-40B4-BE49-F238E27FC236}">
                <a16:creationId xmlns:a16="http://schemas.microsoft.com/office/drawing/2014/main" id="{B24E9AA6-1712-BC42-B0CD-DFE4E9CA1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456" y="1196752"/>
            <a:ext cx="9699355" cy="1563903"/>
          </a:xfrm>
          <a:prstGeom prst="rect">
            <a:avLst/>
          </a:prstGeom>
        </p:spPr>
      </p:pic>
      <p:pic>
        <p:nvPicPr>
          <p:cNvPr id="8" name="Picture 7">
            <a:extLst>
              <a:ext uri="{FF2B5EF4-FFF2-40B4-BE49-F238E27FC236}">
                <a16:creationId xmlns:a16="http://schemas.microsoft.com/office/drawing/2014/main" id="{EE4871C4-8F53-4D49-BBFC-35E2BECCD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456" y="2760654"/>
            <a:ext cx="9699355" cy="354855"/>
          </a:xfrm>
          <a:prstGeom prst="rect">
            <a:avLst/>
          </a:prstGeom>
        </p:spPr>
      </p:pic>
      <p:pic>
        <p:nvPicPr>
          <p:cNvPr id="10" name="Picture 9" descr="Table&#10;&#10;Description automatically generated">
            <a:extLst>
              <a:ext uri="{FF2B5EF4-FFF2-40B4-BE49-F238E27FC236}">
                <a16:creationId xmlns:a16="http://schemas.microsoft.com/office/drawing/2014/main" id="{1ADF92CE-EFFB-1346-B754-F528613AF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938" y="3087509"/>
            <a:ext cx="9707873" cy="3027781"/>
          </a:xfrm>
          <a:prstGeom prst="rect">
            <a:avLst/>
          </a:prstGeom>
        </p:spPr>
      </p:pic>
      <p:sp>
        <p:nvSpPr>
          <p:cNvPr id="9" name="TextBox 8">
            <a:extLst>
              <a:ext uri="{FF2B5EF4-FFF2-40B4-BE49-F238E27FC236}">
                <a16:creationId xmlns:a16="http://schemas.microsoft.com/office/drawing/2014/main" id="{57BFD289-D73E-504F-9E9D-9B17078ABF19}"/>
              </a:ext>
            </a:extLst>
          </p:cNvPr>
          <p:cNvSpPr txBox="1"/>
          <p:nvPr/>
        </p:nvSpPr>
        <p:spPr>
          <a:xfrm>
            <a:off x="186267" y="6431672"/>
            <a:ext cx="393441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Sartor O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2021;385:1091-103.</a:t>
            </a:r>
          </a:p>
        </p:txBody>
      </p:sp>
    </p:spTree>
    <p:extLst>
      <p:ext uri="{BB962C8B-B14F-4D97-AF65-F5344CB8AC3E}">
        <p14:creationId xmlns:p14="http://schemas.microsoft.com/office/powerpoint/2010/main" val="3968421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1499516" y="980728"/>
            <a:ext cx="10429132"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l" defTabSz="455613" rtl="0" eaLnBrk="0" fontAlgn="base" latinLnBrk="0" hangingPunct="0">
              <a:lnSpc>
                <a:spcPct val="100000"/>
              </a:lnSpc>
              <a:spcBef>
                <a:spcPts val="1800"/>
              </a:spcBef>
              <a:spcAft>
                <a:spcPct val="0"/>
              </a:spcAft>
              <a:buClrTx/>
              <a:buSzTx/>
              <a:buFontTx/>
              <a:buNone/>
              <a:tabLst/>
              <a:defRPr/>
            </a:pPr>
            <a:r>
              <a:rPr kumimoji="0" lang="en-US" sz="2800" b="1" i="0" u="none" strike="noStrike" kern="0" cap="none" spc="0" normalizeH="0" baseline="0" noProof="0" dirty="0">
                <a:ln>
                  <a:noFill/>
                </a:ln>
                <a:solidFill>
                  <a:srgbClr val="0432FF"/>
                </a:solidFill>
                <a:effectLst/>
                <a:uLnTx/>
                <a:uFillTx/>
                <a:latin typeface="Calibri"/>
                <a:ea typeface="+mj-ea"/>
                <a:cs typeface="+mj-cs"/>
              </a:rPr>
              <a:t>177Lu-PSMA-617 (</a:t>
            </a:r>
            <a:r>
              <a:rPr kumimoji="0" lang="en-US" sz="2800" b="1" i="0" u="none" strike="noStrike" kern="0" cap="none" spc="0" normalizeH="0" baseline="0" noProof="0" dirty="0" err="1">
                <a:ln>
                  <a:noFill/>
                </a:ln>
                <a:solidFill>
                  <a:srgbClr val="0432FF"/>
                </a:solidFill>
                <a:effectLst/>
                <a:uLnTx/>
                <a:uFillTx/>
                <a:latin typeface="Calibri"/>
                <a:ea typeface="+mj-ea"/>
                <a:cs typeface="+mj-cs"/>
              </a:rPr>
              <a:t>LuPSMA</a:t>
            </a:r>
            <a:r>
              <a:rPr kumimoji="0" lang="en-US" sz="2800" b="1" i="0" u="none" strike="noStrike" kern="0" cap="none" spc="0" normalizeH="0" baseline="0" noProof="0" dirty="0">
                <a:ln>
                  <a:noFill/>
                </a:ln>
                <a:solidFill>
                  <a:srgbClr val="0432FF"/>
                </a:solidFill>
                <a:effectLst/>
                <a:uLnTx/>
                <a:uFillTx/>
                <a:latin typeface="Calibri"/>
                <a:ea typeface="+mj-ea"/>
                <a:cs typeface="+mj-cs"/>
              </a:rPr>
              <a:t>) versus </a:t>
            </a:r>
            <a:r>
              <a:rPr kumimoji="0" lang="en-US" sz="2800" b="1" i="0" u="none" strike="noStrike" kern="0" cap="none" spc="0" normalizeH="0" baseline="0" noProof="0" dirty="0" err="1">
                <a:ln>
                  <a:noFill/>
                </a:ln>
                <a:solidFill>
                  <a:srgbClr val="0432FF"/>
                </a:solidFill>
                <a:effectLst/>
                <a:uLnTx/>
                <a:uFillTx/>
                <a:latin typeface="Calibri"/>
                <a:ea typeface="+mj-ea"/>
                <a:cs typeface="+mj-cs"/>
              </a:rPr>
              <a:t>Cabazitaxel</a:t>
            </a:r>
            <a:r>
              <a:rPr kumimoji="0" lang="en-US" sz="2800" b="1" i="0" u="none" strike="noStrike" kern="0" cap="none" spc="0" normalizeH="0" baseline="0" noProof="0" dirty="0">
                <a:ln>
                  <a:noFill/>
                </a:ln>
                <a:solidFill>
                  <a:srgbClr val="0432FF"/>
                </a:solidFill>
                <a:effectLst/>
                <a:uLnTx/>
                <a:uFillTx/>
                <a:latin typeface="Calibri"/>
                <a:ea typeface="+mj-ea"/>
                <a:cs typeface="+mj-cs"/>
              </a:rPr>
              <a:t> in Metastatic Castration-Resistant Prostate Cancer (</a:t>
            </a:r>
            <a:r>
              <a:rPr kumimoji="0" lang="en-US" sz="2800" b="1" i="0" u="none" strike="noStrike" kern="0" cap="none" spc="0" normalizeH="0" baseline="0" noProof="0" dirty="0" err="1">
                <a:ln>
                  <a:noFill/>
                </a:ln>
                <a:solidFill>
                  <a:srgbClr val="0432FF"/>
                </a:solidFill>
                <a:effectLst/>
                <a:uLnTx/>
                <a:uFillTx/>
                <a:latin typeface="Calibri"/>
                <a:ea typeface="+mj-ea"/>
                <a:cs typeface="+mj-cs"/>
              </a:rPr>
              <a:t>mCRPC</a:t>
            </a:r>
            <a:r>
              <a:rPr kumimoji="0" lang="en-US" sz="2800" b="1" i="0" u="none" strike="noStrike" kern="0" cap="none" spc="0" normalizeH="0" baseline="0" noProof="0" dirty="0">
                <a:ln>
                  <a:noFill/>
                </a:ln>
                <a:solidFill>
                  <a:srgbClr val="0432FF"/>
                </a:solidFill>
                <a:effectLst/>
                <a:uLnTx/>
                <a:uFillTx/>
                <a:latin typeface="Calibri"/>
                <a:ea typeface="+mj-ea"/>
                <a:cs typeface="+mj-cs"/>
              </a:rPr>
              <a:t>) Progressing After Docetaxel: Updated Results Including Progression-Free Survival (PFS) and Patient-Reported Outcomes (PROs) (</a:t>
            </a:r>
            <a:r>
              <a:rPr kumimoji="0" lang="en-US" sz="2800" b="1" i="0" u="none" strike="noStrike" kern="0" cap="none" spc="0" normalizeH="0" baseline="0" noProof="0" dirty="0" err="1">
                <a:ln>
                  <a:noFill/>
                </a:ln>
                <a:solidFill>
                  <a:srgbClr val="0432FF"/>
                </a:solidFill>
                <a:effectLst/>
                <a:uLnTx/>
                <a:uFillTx/>
                <a:latin typeface="Calibri"/>
                <a:ea typeface="+mj-ea"/>
                <a:cs typeface="+mj-cs"/>
              </a:rPr>
              <a:t>TheraP</a:t>
            </a:r>
            <a:r>
              <a:rPr kumimoji="0" lang="en-US" sz="2800" b="1" i="0" u="none" strike="noStrike" kern="0" cap="none" spc="0" normalizeH="0" baseline="0" noProof="0" dirty="0">
                <a:ln>
                  <a:noFill/>
                </a:ln>
                <a:solidFill>
                  <a:srgbClr val="0432FF"/>
                </a:solidFill>
                <a:effectLst/>
                <a:uLnTx/>
                <a:uFillTx/>
                <a:latin typeface="Calibri"/>
                <a:ea typeface="+mj-ea"/>
                <a:cs typeface="+mj-cs"/>
              </a:rPr>
              <a:t> ANZUP 1603)</a:t>
            </a:r>
            <a:r>
              <a:rPr kumimoji="0" lang="en-US" sz="2800" b="1" i="0" u="none" strike="noStrike" kern="0" cap="none" spc="0" normalizeH="0" baseline="30000" noProof="0" dirty="0">
                <a:ln>
                  <a:noFill/>
                </a:ln>
                <a:solidFill>
                  <a:srgbClr val="0432FF"/>
                </a:solidFill>
                <a:effectLst/>
                <a:uLnTx/>
                <a:uFillTx/>
                <a:latin typeface="Calibri"/>
                <a:ea typeface="+mj-ea"/>
                <a:cs typeface="+mj-cs"/>
              </a:rPr>
              <a:t>1</a:t>
            </a:r>
          </a:p>
          <a:p>
            <a:pPr marL="0" marR="0" lvl="0" indent="0" algn="l" defTabSz="455613" rtl="0" eaLnBrk="0" fontAlgn="base" latinLnBrk="0" hangingPunct="0">
              <a:lnSpc>
                <a:spcPct val="100000"/>
              </a:lnSpc>
              <a:spcBef>
                <a:spcPts val="1800"/>
              </a:spcBef>
              <a:spcAft>
                <a:spcPct val="0"/>
              </a:spcAft>
              <a:buClrTx/>
              <a:buSzTx/>
              <a:buFontTx/>
              <a:buNone/>
              <a:tabLst/>
              <a:defRPr/>
            </a:pPr>
            <a:endParaRPr kumimoji="0" lang="en-US" sz="32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extBox 6">
            <a:extLst>
              <a:ext uri="{FF2B5EF4-FFF2-40B4-BE49-F238E27FC236}">
                <a16:creationId xmlns:a16="http://schemas.microsoft.com/office/drawing/2014/main" id="{46D80546-E098-474E-B030-86E8A3EFEED1}"/>
              </a:ext>
            </a:extLst>
          </p:cNvPr>
          <p:cNvSpPr txBox="1"/>
          <p:nvPr/>
        </p:nvSpPr>
        <p:spPr>
          <a:xfrm>
            <a:off x="1499516" y="5596950"/>
            <a:ext cx="9219020" cy="646331"/>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Calibri"/>
                <a:ea typeface="MS PGothic" charset="0"/>
              </a:rPr>
              <a:t>1</a:t>
            </a:r>
            <a:r>
              <a:rPr kumimoji="0" lang="en-US" sz="1800" b="0" i="0" u="none" strike="noStrike" kern="1200" cap="none" spc="0" normalizeH="0" baseline="0" noProof="0" dirty="0">
                <a:ln>
                  <a:noFill/>
                </a:ln>
                <a:solidFill>
                  <a:srgbClr val="000000"/>
                </a:solidFill>
                <a:effectLst/>
                <a:uLnTx/>
                <a:uFillTx/>
                <a:latin typeface="Calibri"/>
                <a:ea typeface="MS PGothic" charset="0"/>
              </a:rPr>
              <a:t> </a:t>
            </a:r>
            <a:r>
              <a:rPr kumimoji="0" lang="en-US" sz="1800" b="0" i="0" u="none" strike="noStrike" kern="1200" cap="none" spc="0" normalizeH="0" baseline="0" noProof="0" dirty="0" err="1">
                <a:ln>
                  <a:noFill/>
                </a:ln>
                <a:solidFill>
                  <a:srgbClr val="000000"/>
                </a:solidFill>
                <a:effectLst/>
                <a:uLnTx/>
                <a:uFillTx/>
                <a:latin typeface="Calibri"/>
                <a:ea typeface="MS PGothic" charset="0"/>
              </a:rPr>
              <a:t>Hofman</a:t>
            </a:r>
            <a:r>
              <a:rPr kumimoji="0" lang="en-US" sz="1800" b="0" i="0" u="none" strike="noStrike" kern="1200" cap="none" spc="0" normalizeH="0" baseline="0" noProof="0" dirty="0">
                <a:ln>
                  <a:noFill/>
                </a:ln>
                <a:solidFill>
                  <a:srgbClr val="000000"/>
                </a:solidFill>
                <a:effectLst/>
                <a:uLnTx/>
                <a:uFillTx/>
                <a:latin typeface="Calibri"/>
                <a:ea typeface="MS PGothic" charset="0"/>
              </a:rPr>
              <a:t> MS et al. Genitourinary Cancers Symposium 2021;Abstract 6.</a:t>
            </a:r>
          </a:p>
          <a:p>
            <a:r>
              <a:rPr kumimoji="0" lang="en-US" sz="1800" b="0" i="0" u="none" strike="noStrike" kern="1200" cap="none" spc="0" normalizeH="0" baseline="30000" noProof="0" dirty="0">
                <a:ln>
                  <a:noFill/>
                </a:ln>
                <a:solidFill>
                  <a:srgbClr val="000000"/>
                </a:solidFill>
                <a:effectLst/>
                <a:uLnTx/>
                <a:uFillTx/>
                <a:latin typeface="Calibri"/>
                <a:ea typeface="MS PGothic" charset="0"/>
              </a:rPr>
              <a:t>2</a:t>
            </a:r>
            <a:r>
              <a:rPr kumimoji="0" lang="en-US" sz="1800" b="0" i="0" u="none" strike="noStrike" kern="1200" cap="none" spc="0" normalizeH="0" baseline="0" noProof="0" dirty="0">
                <a:ln>
                  <a:noFill/>
                </a:ln>
                <a:solidFill>
                  <a:srgbClr val="000000"/>
                </a:solidFill>
                <a:effectLst/>
                <a:uLnTx/>
                <a:uFillTx/>
                <a:latin typeface="Calibri"/>
                <a:ea typeface="MS PGothic" charset="0"/>
              </a:rPr>
              <a:t> </a:t>
            </a:r>
            <a:r>
              <a:rPr kumimoji="0" lang="en-US" sz="1800" b="0" i="0" u="none" strike="noStrike" kern="1200" cap="none" spc="0" normalizeH="0" baseline="0" noProof="0" dirty="0" err="1">
                <a:ln>
                  <a:noFill/>
                </a:ln>
                <a:solidFill>
                  <a:srgbClr val="000000"/>
                </a:solidFill>
                <a:effectLst/>
                <a:uLnTx/>
                <a:uFillTx/>
                <a:latin typeface="Calibri"/>
                <a:ea typeface="MS PGothic" charset="0"/>
              </a:rPr>
              <a:t>Hofman</a:t>
            </a:r>
            <a:r>
              <a:rPr kumimoji="0" lang="en-US" sz="1800" b="0" i="0" u="none" strike="noStrike" kern="1200" cap="none" spc="0" normalizeH="0" baseline="0" noProof="0" dirty="0">
                <a:ln>
                  <a:noFill/>
                </a:ln>
                <a:solidFill>
                  <a:srgbClr val="000000"/>
                </a:solidFill>
                <a:effectLst/>
                <a:uLnTx/>
                <a:uFillTx/>
                <a:latin typeface="Calibri"/>
                <a:ea typeface="MS PGothic" charset="0"/>
              </a:rPr>
              <a:t> MS et al. </a:t>
            </a:r>
            <a:r>
              <a:rPr kumimoji="0" lang="en-US" sz="1800" b="0" i="1" u="none" strike="noStrike" kern="1200" cap="none" spc="0" normalizeH="0" baseline="0" noProof="0" dirty="0">
                <a:ln>
                  <a:noFill/>
                </a:ln>
                <a:solidFill>
                  <a:srgbClr val="000000"/>
                </a:solidFill>
                <a:effectLst/>
                <a:uLnTx/>
                <a:uFillTx/>
                <a:latin typeface="Calibri"/>
                <a:ea typeface="MS PGothic" charset="0"/>
              </a:rPr>
              <a:t>Lancet</a:t>
            </a:r>
            <a:r>
              <a:rPr kumimoji="0" lang="en-US" sz="1800" b="0" i="0" u="none" strike="noStrike" kern="1200" cap="none" spc="0" normalizeH="0" baseline="0" noProof="0" dirty="0">
                <a:ln>
                  <a:noFill/>
                </a:ln>
                <a:solidFill>
                  <a:srgbClr val="000000"/>
                </a:solidFill>
                <a:effectLst/>
                <a:uLnTx/>
                <a:uFillTx/>
                <a:latin typeface="Calibri"/>
                <a:ea typeface="MS PGothic" charset="0"/>
              </a:rPr>
              <a:t> 2021;397(10276):797-804. </a:t>
            </a:r>
          </a:p>
        </p:txBody>
      </p:sp>
      <p:pic>
        <p:nvPicPr>
          <p:cNvPr id="3" name="Picture 2" descr="Text&#10;&#10;Description automatically generated">
            <a:extLst>
              <a:ext uri="{FF2B5EF4-FFF2-40B4-BE49-F238E27FC236}">
                <a16:creationId xmlns:a16="http://schemas.microsoft.com/office/drawing/2014/main" id="{EAA08084-881C-DC40-B47B-DEFA08731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203" y="2315070"/>
            <a:ext cx="9651068" cy="2969004"/>
          </a:xfrm>
          <a:prstGeom prst="rect">
            <a:avLst/>
          </a:prstGeom>
        </p:spPr>
      </p:pic>
      <p:sp>
        <p:nvSpPr>
          <p:cNvPr id="4" name="TextBox 3">
            <a:extLst>
              <a:ext uri="{FF2B5EF4-FFF2-40B4-BE49-F238E27FC236}">
                <a16:creationId xmlns:a16="http://schemas.microsoft.com/office/drawing/2014/main" id="{26B8DD7E-3E64-5843-AFD6-031E46BC5CEF}"/>
              </a:ext>
            </a:extLst>
          </p:cNvPr>
          <p:cNvSpPr txBox="1"/>
          <p:nvPr/>
        </p:nvSpPr>
        <p:spPr>
          <a:xfrm>
            <a:off x="7680176" y="3288746"/>
            <a:ext cx="479376" cy="379591"/>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Arial" pitchFamily="-72" charset="0"/>
                <a:ea typeface="MS PGothic" charset="0"/>
              </a:rPr>
              <a:t>2</a:t>
            </a:r>
          </a:p>
        </p:txBody>
      </p:sp>
    </p:spTree>
    <p:extLst>
      <p:ext uri="{BB962C8B-B14F-4D97-AF65-F5344CB8AC3E}">
        <p14:creationId xmlns:p14="http://schemas.microsoft.com/office/powerpoint/2010/main" val="3518657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427851" y="141680"/>
            <a:ext cx="11336297"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200" b="1" i="0" u="none" strike="noStrike" kern="0" cap="none" spc="0" normalizeH="0" baseline="0" noProof="0" dirty="0" err="1">
                <a:ln>
                  <a:noFill/>
                </a:ln>
                <a:solidFill>
                  <a:srgbClr val="0432FF"/>
                </a:solidFill>
                <a:effectLst/>
                <a:uLnTx/>
                <a:uFillTx/>
                <a:latin typeface="Calibri"/>
                <a:ea typeface="+mj-ea"/>
                <a:cs typeface="+mj-cs"/>
              </a:rPr>
              <a:t>TheraP</a:t>
            </a:r>
            <a:r>
              <a:rPr kumimoji="0" lang="en-US" sz="3200" b="1" i="0" u="none" strike="noStrike" kern="0" cap="none" spc="0" normalizeH="0" baseline="0" noProof="0" dirty="0">
                <a:ln>
                  <a:noFill/>
                </a:ln>
                <a:solidFill>
                  <a:srgbClr val="0432FF"/>
                </a:solidFill>
                <a:effectLst/>
                <a:uLnTx/>
                <a:uFillTx/>
                <a:latin typeface="Calibri"/>
                <a:ea typeface="+mj-ea"/>
                <a:cs typeface="+mj-cs"/>
              </a:rPr>
              <a:t> ANZUP 1603: PSA Response </a:t>
            </a:r>
            <a:r>
              <a:rPr kumimoji="0" lang="en-US" sz="3200" b="1" i="0" u="none" strike="noStrike" kern="0" cap="none" spc="0" normalizeH="0" baseline="0" noProof="0">
                <a:ln>
                  <a:noFill/>
                </a:ln>
                <a:solidFill>
                  <a:srgbClr val="0432FF"/>
                </a:solidFill>
                <a:effectLst/>
                <a:uLnTx/>
                <a:uFillTx/>
                <a:latin typeface="Calibri"/>
                <a:ea typeface="+mj-ea"/>
                <a:cs typeface="+mj-cs"/>
              </a:rPr>
              <a:t>and PFS</a:t>
            </a:r>
            <a:endParaRPr kumimoji="0" lang="en-US" sz="3200" b="1" i="0" u="none" strike="noStrike" kern="0" cap="none" spc="0" normalizeH="0" baseline="30000" noProof="0" dirty="0">
              <a:ln>
                <a:noFill/>
              </a:ln>
              <a:solidFill>
                <a:srgbClr val="0432FF"/>
              </a:solidFill>
              <a:effectLst/>
              <a:uLnTx/>
              <a:uFillTx/>
              <a:latin typeface="Calibri"/>
              <a:ea typeface="+mj-ea"/>
              <a:cs typeface="+mj-cs"/>
            </a:endParaRPr>
          </a:p>
        </p:txBody>
      </p:sp>
      <p:sp>
        <p:nvSpPr>
          <p:cNvPr id="7" name="TextBox 6">
            <a:extLst>
              <a:ext uri="{FF2B5EF4-FFF2-40B4-BE49-F238E27FC236}">
                <a16:creationId xmlns:a16="http://schemas.microsoft.com/office/drawing/2014/main" id="{46D80546-E098-474E-B030-86E8A3EFEED1}"/>
              </a:ext>
            </a:extLst>
          </p:cNvPr>
          <p:cNvSpPr txBox="1"/>
          <p:nvPr/>
        </p:nvSpPr>
        <p:spPr>
          <a:xfrm>
            <a:off x="154832" y="6346988"/>
            <a:ext cx="10657184"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Hofman</a:t>
            </a:r>
            <a:r>
              <a:rPr kumimoji="0" lang="en-US" sz="1600" b="0" i="0" u="none" strike="noStrike" kern="1200" cap="none" spc="0" normalizeH="0" baseline="0" noProof="0" dirty="0">
                <a:ln>
                  <a:noFill/>
                </a:ln>
                <a:solidFill>
                  <a:srgbClr val="000000"/>
                </a:solidFill>
                <a:effectLst/>
                <a:uLnTx/>
                <a:uFillTx/>
                <a:latin typeface="Calibri"/>
                <a:ea typeface="MS PGothic" charset="0"/>
              </a:rPr>
              <a:t> MS et al. Genitourinary Cancers Symposium 2021;Abstract 6</a:t>
            </a:r>
            <a:r>
              <a:rPr kumimoji="0" lang="en-US" sz="1800" b="0" i="0" u="none" strike="noStrike" kern="1200" cap="none" spc="0" normalizeH="0" baseline="0" noProof="0" dirty="0">
                <a:ln>
                  <a:noFill/>
                </a:ln>
                <a:solidFill>
                  <a:srgbClr val="000000"/>
                </a:solidFill>
                <a:effectLst/>
                <a:uLnTx/>
                <a:uFillTx/>
                <a:latin typeface="Calibri"/>
                <a:ea typeface="MS PGothic" charset="0"/>
              </a:rPr>
              <a:t>; </a:t>
            </a:r>
            <a:r>
              <a:rPr kumimoji="0" lang="en-US" sz="1600" b="0" i="0" u="none" strike="noStrike" kern="1200" cap="none" spc="0" normalizeH="0" baseline="0" noProof="0" dirty="0" err="1">
                <a:ln>
                  <a:noFill/>
                </a:ln>
                <a:solidFill>
                  <a:srgbClr val="000000"/>
                </a:solidFill>
                <a:effectLst/>
                <a:uLnTx/>
                <a:uFillTx/>
                <a:latin typeface="Calibri"/>
                <a:ea typeface="MS PGothic" charset="0"/>
              </a:rPr>
              <a:t>Hofman</a:t>
            </a:r>
            <a:r>
              <a:rPr kumimoji="0" lang="en-US" sz="1600" b="0" i="0" u="none" strike="noStrike" kern="1200" cap="none" spc="0" normalizeH="0" baseline="0" noProof="0" dirty="0">
                <a:ln>
                  <a:noFill/>
                </a:ln>
                <a:solidFill>
                  <a:srgbClr val="000000"/>
                </a:solidFill>
                <a:effectLst/>
                <a:uLnTx/>
                <a:uFillTx/>
                <a:latin typeface="Calibri"/>
                <a:ea typeface="MS PGothic" charset="0"/>
              </a:rPr>
              <a:t> MS et al. </a:t>
            </a:r>
            <a:r>
              <a:rPr kumimoji="0" lang="en-US" sz="1600" b="0" i="1" u="none" strike="noStrike" kern="1200" cap="none" spc="0" normalizeH="0" baseline="0" noProof="0" dirty="0">
                <a:ln>
                  <a:noFill/>
                </a:ln>
                <a:solidFill>
                  <a:srgbClr val="000000"/>
                </a:solidFill>
                <a:effectLst/>
                <a:uLnTx/>
                <a:uFillTx/>
                <a:latin typeface="Calibri"/>
                <a:ea typeface="MS PGothic" charset="0"/>
              </a:rPr>
              <a:t>Lancet</a:t>
            </a:r>
            <a:r>
              <a:rPr kumimoji="0" lang="en-US" sz="1600" b="0" i="0" u="none" strike="noStrike" kern="1200" cap="none" spc="0" normalizeH="0" baseline="0" noProof="0" dirty="0">
                <a:ln>
                  <a:noFill/>
                </a:ln>
                <a:solidFill>
                  <a:srgbClr val="000000"/>
                </a:solidFill>
                <a:effectLst/>
                <a:uLnTx/>
                <a:uFillTx/>
                <a:latin typeface="Calibri"/>
                <a:ea typeface="MS PGothic" charset="0"/>
              </a:rPr>
              <a:t> 2021;397(10276):797-804. </a:t>
            </a:r>
          </a:p>
        </p:txBody>
      </p:sp>
      <p:pic>
        <p:nvPicPr>
          <p:cNvPr id="5" name="Picture 4" descr="Chart, waterfall chart&#10;&#10;Description automatically generated">
            <a:extLst>
              <a:ext uri="{FF2B5EF4-FFF2-40B4-BE49-F238E27FC236}">
                <a16:creationId xmlns:a16="http://schemas.microsoft.com/office/drawing/2014/main" id="{B38607FC-DE5F-494F-83D9-DF16D9DF8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1916832"/>
            <a:ext cx="6840760" cy="3252866"/>
          </a:xfrm>
          <a:prstGeom prst="rect">
            <a:avLst/>
          </a:prstGeom>
        </p:spPr>
      </p:pic>
      <p:pic>
        <p:nvPicPr>
          <p:cNvPr id="8" name="Picture 7" descr="Chart, line chart&#10;&#10;Description automatically generated">
            <a:extLst>
              <a:ext uri="{FF2B5EF4-FFF2-40B4-BE49-F238E27FC236}">
                <a16:creationId xmlns:a16="http://schemas.microsoft.com/office/drawing/2014/main" id="{E49B7708-BA3F-C743-9DFE-40651C38E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3312" y="1916832"/>
            <a:ext cx="4959352" cy="3252866"/>
          </a:xfrm>
          <a:prstGeom prst="rect">
            <a:avLst/>
          </a:prstGeom>
        </p:spPr>
      </p:pic>
      <p:sp>
        <p:nvSpPr>
          <p:cNvPr id="10" name="Rectangle 9">
            <a:extLst>
              <a:ext uri="{FF2B5EF4-FFF2-40B4-BE49-F238E27FC236}">
                <a16:creationId xmlns:a16="http://schemas.microsoft.com/office/drawing/2014/main" id="{63C488CC-074C-D147-A179-6D5526DDABCF}"/>
              </a:ext>
            </a:extLst>
          </p:cNvPr>
          <p:cNvSpPr/>
          <p:nvPr/>
        </p:nvSpPr>
        <p:spPr>
          <a:xfrm>
            <a:off x="2553324" y="1400678"/>
            <a:ext cx="1972784" cy="461665"/>
          </a:xfrm>
          <a:prstGeom prst="rect">
            <a:avLst/>
          </a:prstGeom>
        </p:spPr>
        <p:txBody>
          <a:bodyPr wrap="non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1D1E"/>
                </a:solidFill>
                <a:effectLst/>
                <a:uLnTx/>
                <a:uFillTx/>
                <a:latin typeface="Calibri"/>
                <a:ea typeface="MS PGothic" charset="0"/>
              </a:rPr>
              <a:t>PSA response </a:t>
            </a:r>
          </a:p>
        </p:txBody>
      </p:sp>
      <p:sp>
        <p:nvSpPr>
          <p:cNvPr id="11" name="Rectangle 10">
            <a:extLst>
              <a:ext uri="{FF2B5EF4-FFF2-40B4-BE49-F238E27FC236}">
                <a16:creationId xmlns:a16="http://schemas.microsoft.com/office/drawing/2014/main" id="{6CB4DD28-FE71-FA4F-893E-5BA6F72F6227}"/>
              </a:ext>
            </a:extLst>
          </p:cNvPr>
          <p:cNvSpPr/>
          <p:nvPr/>
        </p:nvSpPr>
        <p:spPr>
          <a:xfrm>
            <a:off x="7113312" y="1400678"/>
            <a:ext cx="6096000" cy="400110"/>
          </a:xfrm>
          <a:prstGeom prst="rect">
            <a:avLst/>
          </a:prstGeom>
        </p:spPr>
        <p:txBody>
          <a:bodyPr>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1D1E"/>
                </a:solidFill>
                <a:effectLst/>
                <a:uLnTx/>
                <a:uFillTx/>
                <a:latin typeface="Calibri"/>
                <a:ea typeface="MS PGothic" charset="0"/>
              </a:rPr>
              <a:t>Radiographic or PSA progression-free survival </a:t>
            </a:r>
          </a:p>
        </p:txBody>
      </p:sp>
    </p:spTree>
    <p:extLst>
      <p:ext uri="{BB962C8B-B14F-4D97-AF65-F5344CB8AC3E}">
        <p14:creationId xmlns:p14="http://schemas.microsoft.com/office/powerpoint/2010/main" val="130926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335360" y="-243408"/>
            <a:ext cx="11336297"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200" b="1" i="0" u="none" strike="noStrike" kern="0" cap="none" spc="0" normalizeH="0" baseline="0" noProof="0" dirty="0" err="1">
                <a:ln>
                  <a:noFill/>
                </a:ln>
                <a:solidFill>
                  <a:srgbClr val="0432FF"/>
                </a:solidFill>
                <a:effectLst/>
                <a:uLnTx/>
                <a:uFillTx/>
                <a:latin typeface="Calibri"/>
                <a:ea typeface="+mj-ea"/>
                <a:cs typeface="+mj-cs"/>
              </a:rPr>
              <a:t>TheraP</a:t>
            </a:r>
            <a:r>
              <a:rPr kumimoji="0" lang="en-US" sz="3200" b="1" i="0" u="none" strike="noStrike" kern="0" cap="none" spc="0" normalizeH="0" baseline="0" noProof="0" dirty="0">
                <a:ln>
                  <a:noFill/>
                </a:ln>
                <a:solidFill>
                  <a:srgbClr val="0432FF"/>
                </a:solidFill>
                <a:effectLst/>
                <a:uLnTx/>
                <a:uFillTx/>
                <a:latin typeface="Calibri"/>
                <a:ea typeface="+mj-ea"/>
                <a:cs typeface="+mj-cs"/>
              </a:rPr>
              <a:t> ANZUP 1603: Adverse Events</a:t>
            </a:r>
            <a:endParaRPr kumimoji="0" lang="en-US" sz="3200" b="1" i="0" u="none" strike="noStrike" kern="0" cap="none" spc="0" normalizeH="0" baseline="30000" noProof="0" dirty="0">
              <a:ln>
                <a:noFill/>
              </a:ln>
              <a:solidFill>
                <a:srgbClr val="0432FF"/>
              </a:solidFill>
              <a:effectLst/>
              <a:uLnTx/>
              <a:uFillTx/>
              <a:latin typeface="Calibri"/>
              <a:ea typeface="+mj-ea"/>
              <a:cs typeface="+mj-cs"/>
            </a:endParaRPr>
          </a:p>
        </p:txBody>
      </p:sp>
      <p:pic>
        <p:nvPicPr>
          <p:cNvPr id="3" name="Picture 2" descr="Table&#10;&#10;Description automatically generated">
            <a:extLst>
              <a:ext uri="{FF2B5EF4-FFF2-40B4-BE49-F238E27FC236}">
                <a16:creationId xmlns:a16="http://schemas.microsoft.com/office/drawing/2014/main" id="{4B47CF3E-C63D-DE42-9499-EA139E91C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704" y="693982"/>
            <a:ext cx="4968552" cy="5470036"/>
          </a:xfrm>
          <a:prstGeom prst="rect">
            <a:avLst/>
          </a:prstGeom>
        </p:spPr>
      </p:pic>
      <p:sp>
        <p:nvSpPr>
          <p:cNvPr id="5" name="TextBox 4">
            <a:extLst>
              <a:ext uri="{FF2B5EF4-FFF2-40B4-BE49-F238E27FC236}">
                <a16:creationId xmlns:a16="http://schemas.microsoft.com/office/drawing/2014/main" id="{D9367C37-E5E4-634E-A36D-6BB061228769}"/>
              </a:ext>
            </a:extLst>
          </p:cNvPr>
          <p:cNvSpPr txBox="1"/>
          <p:nvPr/>
        </p:nvSpPr>
        <p:spPr>
          <a:xfrm>
            <a:off x="154832" y="6346988"/>
            <a:ext cx="10657184"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Hofman</a:t>
            </a:r>
            <a:r>
              <a:rPr kumimoji="0" lang="en-US" sz="1600" b="0" i="0" u="none" strike="noStrike" kern="1200" cap="none" spc="0" normalizeH="0" baseline="0" noProof="0" dirty="0">
                <a:ln>
                  <a:noFill/>
                </a:ln>
                <a:solidFill>
                  <a:srgbClr val="000000"/>
                </a:solidFill>
                <a:effectLst/>
                <a:uLnTx/>
                <a:uFillTx/>
                <a:latin typeface="Calibri"/>
                <a:ea typeface="MS PGothic" charset="0"/>
              </a:rPr>
              <a:t> MS et al. Genitourinary Cancers Symposium 2021;Abstract 6</a:t>
            </a:r>
            <a:r>
              <a:rPr kumimoji="0" lang="en-US" sz="1800" b="0" i="0" u="none" strike="noStrike" kern="1200" cap="none" spc="0" normalizeH="0" baseline="0" noProof="0" dirty="0">
                <a:ln>
                  <a:noFill/>
                </a:ln>
                <a:solidFill>
                  <a:srgbClr val="000000"/>
                </a:solidFill>
                <a:effectLst/>
                <a:uLnTx/>
                <a:uFillTx/>
                <a:latin typeface="Calibri"/>
                <a:ea typeface="MS PGothic" charset="0"/>
              </a:rPr>
              <a:t>; </a:t>
            </a:r>
            <a:r>
              <a:rPr kumimoji="0" lang="en-US" sz="1600" b="0" i="0" u="none" strike="noStrike" kern="1200" cap="none" spc="0" normalizeH="0" baseline="0" noProof="0" dirty="0" err="1">
                <a:ln>
                  <a:noFill/>
                </a:ln>
                <a:solidFill>
                  <a:srgbClr val="000000"/>
                </a:solidFill>
                <a:effectLst/>
                <a:uLnTx/>
                <a:uFillTx/>
                <a:latin typeface="Calibri"/>
                <a:ea typeface="MS PGothic" charset="0"/>
              </a:rPr>
              <a:t>Hofman</a:t>
            </a:r>
            <a:r>
              <a:rPr kumimoji="0" lang="en-US" sz="1600" b="0" i="0" u="none" strike="noStrike" kern="1200" cap="none" spc="0" normalizeH="0" baseline="0" noProof="0" dirty="0">
                <a:ln>
                  <a:noFill/>
                </a:ln>
                <a:solidFill>
                  <a:srgbClr val="000000"/>
                </a:solidFill>
                <a:effectLst/>
                <a:uLnTx/>
                <a:uFillTx/>
                <a:latin typeface="Calibri"/>
                <a:ea typeface="MS PGothic" charset="0"/>
              </a:rPr>
              <a:t> MS et al. </a:t>
            </a:r>
            <a:r>
              <a:rPr kumimoji="0" lang="en-US" sz="1600" b="0" i="1" u="none" strike="noStrike" kern="1200" cap="none" spc="0" normalizeH="0" baseline="0" noProof="0" dirty="0">
                <a:ln>
                  <a:noFill/>
                </a:ln>
                <a:solidFill>
                  <a:srgbClr val="000000"/>
                </a:solidFill>
                <a:effectLst/>
                <a:uLnTx/>
                <a:uFillTx/>
                <a:latin typeface="Calibri"/>
                <a:ea typeface="MS PGothic" charset="0"/>
              </a:rPr>
              <a:t>Lancet</a:t>
            </a:r>
            <a:r>
              <a:rPr kumimoji="0" lang="en-US" sz="1600" b="0" i="0" u="none" strike="noStrike" kern="1200" cap="none" spc="0" normalizeH="0" baseline="0" noProof="0" dirty="0">
                <a:ln>
                  <a:noFill/>
                </a:ln>
                <a:solidFill>
                  <a:srgbClr val="000000"/>
                </a:solidFill>
                <a:effectLst/>
                <a:uLnTx/>
                <a:uFillTx/>
                <a:latin typeface="Calibri"/>
                <a:ea typeface="MS PGothic" charset="0"/>
              </a:rPr>
              <a:t> 2021;397(10276):797-804. </a:t>
            </a:r>
          </a:p>
        </p:txBody>
      </p:sp>
    </p:spTree>
    <p:extLst>
      <p:ext uri="{BB962C8B-B14F-4D97-AF65-F5344CB8AC3E}">
        <p14:creationId xmlns:p14="http://schemas.microsoft.com/office/powerpoint/2010/main" val="526314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8EFAF96C-8A9F-C94E-9664-7AC3CE53F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404664"/>
            <a:ext cx="10202756" cy="5756285"/>
          </a:xfrm>
          <a:prstGeom prst="rect">
            <a:avLst/>
          </a:prstGeom>
        </p:spPr>
      </p:pic>
      <p:sp>
        <p:nvSpPr>
          <p:cNvPr id="4" name="Content Placeholder 3">
            <a:extLst>
              <a:ext uri="{FF2B5EF4-FFF2-40B4-BE49-F238E27FC236}">
                <a16:creationId xmlns:a16="http://schemas.microsoft.com/office/drawing/2014/main" id="{BB9A43F2-EFDE-CD4F-8326-7319B8C20326}"/>
              </a:ext>
            </a:extLst>
          </p:cNvPr>
          <p:cNvSpPr>
            <a:spLocks noGrp="1"/>
          </p:cNvSpPr>
          <p:nvPr>
            <p:ph idx="1"/>
          </p:nvPr>
        </p:nvSpPr>
        <p:spPr>
          <a:xfrm>
            <a:off x="4151784" y="5085184"/>
            <a:ext cx="2718599" cy="360040"/>
          </a:xfrm>
        </p:spPr>
        <p:txBody>
          <a:bodyPr/>
          <a:lstStyle/>
          <a:p>
            <a:pPr marL="98425" indent="0">
              <a:buNone/>
            </a:pPr>
            <a:r>
              <a:rPr lang="en-US" sz="2000" b="0" dirty="0"/>
              <a:t>Abstract 577O</a:t>
            </a:r>
            <a:endParaRPr lang="en-US" b="0" dirty="0"/>
          </a:p>
        </p:txBody>
      </p:sp>
      <p:sp>
        <p:nvSpPr>
          <p:cNvPr id="5" name="TextBox 4">
            <a:extLst>
              <a:ext uri="{FF2B5EF4-FFF2-40B4-BE49-F238E27FC236}">
                <a16:creationId xmlns:a16="http://schemas.microsoft.com/office/drawing/2014/main" id="{90C0C092-2E16-C849-980C-B1D345D6867E}"/>
              </a:ext>
            </a:extLst>
          </p:cNvPr>
          <p:cNvSpPr txBox="1"/>
          <p:nvPr/>
        </p:nvSpPr>
        <p:spPr>
          <a:xfrm>
            <a:off x="5663952" y="5661248"/>
            <a:ext cx="3528392" cy="43204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782196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05FC-7FD7-944D-BA5D-B21C509837AB}"/>
              </a:ext>
            </a:extLst>
          </p:cNvPr>
          <p:cNvSpPr>
            <a:spLocks noGrp="1"/>
          </p:cNvSpPr>
          <p:nvPr>
            <p:ph type="title"/>
          </p:nvPr>
        </p:nvSpPr>
        <p:spPr>
          <a:xfrm>
            <a:off x="398883" y="152388"/>
            <a:ext cx="11108193" cy="919292"/>
          </a:xfrm>
        </p:spPr>
        <p:txBody>
          <a:bodyPr>
            <a:noAutofit/>
          </a:bodyPr>
          <a:lstStyle/>
          <a:p>
            <a:r>
              <a:rPr lang="en-US" sz="3200" dirty="0"/>
              <a:t>PSMA-Lutetium Radionuclide Therapy and </a:t>
            </a:r>
            <a:r>
              <a:rPr lang="en-US" sz="3200" dirty="0" err="1"/>
              <a:t>ImmuNotherapy</a:t>
            </a:r>
            <a:r>
              <a:rPr lang="en-US" sz="3200" dirty="0"/>
              <a:t> </a:t>
            </a:r>
            <a:br>
              <a:rPr lang="en-US" sz="3200" dirty="0"/>
            </a:br>
            <a:r>
              <a:rPr lang="en-US" sz="3200" dirty="0"/>
              <a:t>for Prostate </a:t>
            </a:r>
            <a:r>
              <a:rPr lang="en-US" sz="3200" dirty="0" err="1"/>
              <a:t>CancEr</a:t>
            </a:r>
            <a:r>
              <a:rPr lang="en-US" sz="3200" dirty="0"/>
              <a:t> (PRINCE) Trial Schema</a:t>
            </a:r>
          </a:p>
        </p:txBody>
      </p:sp>
      <p:sp>
        <p:nvSpPr>
          <p:cNvPr id="5" name="Rectangle 4">
            <a:extLst>
              <a:ext uri="{FF2B5EF4-FFF2-40B4-BE49-F238E27FC236}">
                <a16:creationId xmlns:a16="http://schemas.microsoft.com/office/drawing/2014/main" id="{DC0A8E65-5AAA-224A-BFCF-DD5030A8CBD3}"/>
              </a:ext>
            </a:extLst>
          </p:cNvPr>
          <p:cNvSpPr/>
          <p:nvPr/>
        </p:nvSpPr>
        <p:spPr>
          <a:xfrm>
            <a:off x="48689" y="6519446"/>
            <a:ext cx="3531736"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Sandhu S et al. </a:t>
            </a:r>
            <a:r>
              <a:rPr lang="en-US" sz="1500" b="0" dirty="0">
                <a:solidFill>
                  <a:prstClr val="black"/>
                </a:solidFill>
                <a:latin typeface="Calibri" panose="020F0502020204030204"/>
                <a:ea typeface="+mn-ea"/>
                <a:cs typeface="+mn-cs"/>
              </a:rPr>
              <a:t>ESMO</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2021;Abstract </a:t>
            </a:r>
            <a:r>
              <a:rPr lang="en-US" sz="1500" b="0" dirty="0">
                <a:solidFill>
                  <a:prstClr val="black"/>
                </a:solidFill>
                <a:latin typeface="Calibri" panose="020F0502020204030204"/>
                <a:ea typeface="+mn-ea"/>
                <a:cs typeface="+mn-cs"/>
              </a:rPr>
              <a:t>577O</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descr="Timeline&#10;&#10;Description automatically generated">
            <a:extLst>
              <a:ext uri="{FF2B5EF4-FFF2-40B4-BE49-F238E27FC236}">
                <a16:creationId xmlns:a16="http://schemas.microsoft.com/office/drawing/2014/main" id="{A34BBDEB-0882-D048-9E11-597B526B0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580" y="1071680"/>
            <a:ext cx="11426801" cy="5093624"/>
          </a:xfrm>
          <a:prstGeom prst="rect">
            <a:avLst/>
          </a:prstGeom>
        </p:spPr>
      </p:pic>
    </p:spTree>
    <p:extLst>
      <p:ext uri="{BB962C8B-B14F-4D97-AF65-F5344CB8AC3E}">
        <p14:creationId xmlns:p14="http://schemas.microsoft.com/office/powerpoint/2010/main" val="412603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F6C4FC-477F-3041-8BE5-2BD0C9579DCD}"/>
              </a:ext>
            </a:extLst>
          </p:cNvPr>
          <p:cNvSpPr txBox="1"/>
          <p:nvPr/>
        </p:nvSpPr>
        <p:spPr>
          <a:xfrm>
            <a:off x="1447426" y="5669280"/>
            <a:ext cx="9257086" cy="523220"/>
          </a:xfrm>
          <a:prstGeom prst="rect">
            <a:avLst/>
          </a:prstGeom>
          <a:noFill/>
        </p:spPr>
        <p:txBody>
          <a:bodyPr wrap="none" rtlCol="0">
            <a:spAutoFit/>
          </a:bodyPr>
          <a:lstStyle/>
          <a:p>
            <a:r>
              <a:rPr lang="en-US" sz="2800" dirty="0"/>
              <a:t>Genitourinary Cancers Symposium 2022;Abstract 11.</a:t>
            </a:r>
          </a:p>
        </p:txBody>
      </p:sp>
      <p:pic>
        <p:nvPicPr>
          <p:cNvPr id="11" name="Picture 10" descr="Graphical user interface, text&#10;&#10;Description automatically generated">
            <a:extLst>
              <a:ext uri="{FF2B5EF4-FFF2-40B4-BE49-F238E27FC236}">
                <a16:creationId xmlns:a16="http://schemas.microsoft.com/office/drawing/2014/main" id="{769B54BB-F3F9-8E4B-B84D-BF930D9D0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193" y="260648"/>
            <a:ext cx="11093614" cy="5181320"/>
          </a:xfrm>
          <a:prstGeom prst="rect">
            <a:avLst/>
          </a:prstGeom>
        </p:spPr>
      </p:pic>
      <p:sp>
        <p:nvSpPr>
          <p:cNvPr id="12" name="Rectangle 11">
            <a:extLst>
              <a:ext uri="{FF2B5EF4-FFF2-40B4-BE49-F238E27FC236}">
                <a16:creationId xmlns:a16="http://schemas.microsoft.com/office/drawing/2014/main" id="{DDA1EBBF-BA87-6149-B97F-B182583A3057}"/>
              </a:ext>
            </a:extLst>
          </p:cNvPr>
          <p:cNvSpPr/>
          <p:nvPr/>
        </p:nvSpPr>
        <p:spPr bwMode="auto">
          <a:xfrm>
            <a:off x="10416481" y="260648"/>
            <a:ext cx="1226326" cy="1368152"/>
          </a:xfrm>
          <a:prstGeom prst="rect">
            <a:avLst/>
          </a:prstGeom>
          <a:solidFill>
            <a:srgbClr val="00235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849176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05FC-7FD7-944D-BA5D-B21C509837AB}"/>
              </a:ext>
            </a:extLst>
          </p:cNvPr>
          <p:cNvSpPr>
            <a:spLocks noGrp="1"/>
          </p:cNvSpPr>
          <p:nvPr>
            <p:ph type="title"/>
          </p:nvPr>
        </p:nvSpPr>
        <p:spPr>
          <a:xfrm>
            <a:off x="586993" y="0"/>
            <a:ext cx="11108193" cy="919292"/>
          </a:xfrm>
        </p:spPr>
        <p:txBody>
          <a:bodyPr>
            <a:noAutofit/>
          </a:bodyPr>
          <a:lstStyle/>
          <a:p>
            <a:r>
              <a:rPr lang="en-US" sz="3200" dirty="0"/>
              <a:t>PRINCE: PSA Response Rate (Primary Endpoint) </a:t>
            </a:r>
          </a:p>
        </p:txBody>
      </p:sp>
      <p:sp>
        <p:nvSpPr>
          <p:cNvPr id="5" name="Rectangle 4">
            <a:extLst>
              <a:ext uri="{FF2B5EF4-FFF2-40B4-BE49-F238E27FC236}">
                <a16:creationId xmlns:a16="http://schemas.microsoft.com/office/drawing/2014/main" id="{DC0A8E65-5AAA-224A-BFCF-DD5030A8CBD3}"/>
              </a:ext>
            </a:extLst>
          </p:cNvPr>
          <p:cNvSpPr/>
          <p:nvPr/>
        </p:nvSpPr>
        <p:spPr>
          <a:xfrm>
            <a:off x="48689" y="6513350"/>
            <a:ext cx="3531736"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Sandhu S et al. </a:t>
            </a:r>
            <a:r>
              <a:rPr lang="en-US" sz="1500" b="0" dirty="0">
                <a:solidFill>
                  <a:prstClr val="black"/>
                </a:solidFill>
                <a:latin typeface="Calibri" panose="020F0502020204030204"/>
                <a:ea typeface="+mn-ea"/>
                <a:cs typeface="+mn-cs"/>
              </a:rPr>
              <a:t>ESMO</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2021;Abstract </a:t>
            </a:r>
            <a:r>
              <a:rPr lang="en-US" sz="1500" b="0" dirty="0">
                <a:solidFill>
                  <a:prstClr val="black"/>
                </a:solidFill>
                <a:latin typeface="Calibri" panose="020F0502020204030204"/>
                <a:ea typeface="+mn-ea"/>
                <a:cs typeface="+mn-cs"/>
              </a:rPr>
              <a:t>577O</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Picture 3" descr="Chart&#10;&#10;Description automatically generated">
            <a:extLst>
              <a:ext uri="{FF2B5EF4-FFF2-40B4-BE49-F238E27FC236}">
                <a16:creationId xmlns:a16="http://schemas.microsoft.com/office/drawing/2014/main" id="{929FF773-6E6D-C044-8238-85F3BAE33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700108"/>
            <a:ext cx="11496600" cy="5226630"/>
          </a:xfrm>
          <a:prstGeom prst="rect">
            <a:avLst/>
          </a:prstGeom>
        </p:spPr>
      </p:pic>
    </p:spTree>
    <p:extLst>
      <p:ext uri="{BB962C8B-B14F-4D97-AF65-F5344CB8AC3E}">
        <p14:creationId xmlns:p14="http://schemas.microsoft.com/office/powerpoint/2010/main" val="2880709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05FC-7FD7-944D-BA5D-B21C509837AB}"/>
              </a:ext>
            </a:extLst>
          </p:cNvPr>
          <p:cNvSpPr>
            <a:spLocks noGrp="1"/>
          </p:cNvSpPr>
          <p:nvPr>
            <p:ph type="title"/>
          </p:nvPr>
        </p:nvSpPr>
        <p:spPr>
          <a:xfrm>
            <a:off x="398885" y="15389"/>
            <a:ext cx="11108193" cy="870650"/>
          </a:xfrm>
        </p:spPr>
        <p:txBody>
          <a:bodyPr>
            <a:noAutofit/>
          </a:bodyPr>
          <a:lstStyle/>
          <a:p>
            <a:r>
              <a:rPr lang="en-US" sz="3200" dirty="0"/>
              <a:t>PRINCE: Treatment-Related Adverse Events</a:t>
            </a:r>
          </a:p>
        </p:txBody>
      </p:sp>
      <p:sp>
        <p:nvSpPr>
          <p:cNvPr id="5" name="Rectangle 4">
            <a:extLst>
              <a:ext uri="{FF2B5EF4-FFF2-40B4-BE49-F238E27FC236}">
                <a16:creationId xmlns:a16="http://schemas.microsoft.com/office/drawing/2014/main" id="{DC0A8E65-5AAA-224A-BFCF-DD5030A8CBD3}"/>
              </a:ext>
            </a:extLst>
          </p:cNvPr>
          <p:cNvSpPr/>
          <p:nvPr/>
        </p:nvSpPr>
        <p:spPr>
          <a:xfrm>
            <a:off x="263352" y="6519446"/>
            <a:ext cx="3531736"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Sandhu S et al. </a:t>
            </a:r>
            <a:r>
              <a:rPr lang="en-US" sz="1500" b="0" dirty="0">
                <a:solidFill>
                  <a:prstClr val="black"/>
                </a:solidFill>
                <a:latin typeface="Calibri" panose="020F0502020204030204"/>
                <a:ea typeface="+mn-ea"/>
                <a:cs typeface="+mn-cs"/>
              </a:rPr>
              <a:t>ESMO</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2021;Abstract </a:t>
            </a:r>
            <a:r>
              <a:rPr lang="en-US" sz="1500" b="0" dirty="0">
                <a:solidFill>
                  <a:prstClr val="black"/>
                </a:solidFill>
                <a:latin typeface="Calibri" panose="020F0502020204030204"/>
                <a:ea typeface="+mn-ea"/>
                <a:cs typeface="+mn-cs"/>
              </a:rPr>
              <a:t>577O</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Picture 3" descr="Graphical user interface, table&#10;&#10;Description automatically generated">
            <a:extLst>
              <a:ext uri="{FF2B5EF4-FFF2-40B4-BE49-F238E27FC236}">
                <a16:creationId xmlns:a16="http://schemas.microsoft.com/office/drawing/2014/main" id="{91002A3F-C018-084C-855C-73B6C49C9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718" y="710358"/>
            <a:ext cx="10700525" cy="5354895"/>
          </a:xfrm>
          <a:prstGeom prst="rect">
            <a:avLst/>
          </a:prstGeom>
        </p:spPr>
      </p:pic>
    </p:spTree>
    <p:extLst>
      <p:ext uri="{BB962C8B-B14F-4D97-AF65-F5344CB8AC3E}">
        <p14:creationId xmlns:p14="http://schemas.microsoft.com/office/powerpoint/2010/main" val="114695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42E346-1CF8-9B47-A502-A7728F5768DE}"/>
              </a:ext>
            </a:extLst>
          </p:cNvPr>
          <p:cNvSpPr/>
          <p:nvPr/>
        </p:nvSpPr>
        <p:spPr bwMode="auto">
          <a:xfrm>
            <a:off x="0" y="1340768"/>
            <a:ext cx="12192000" cy="47059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12" name="Picture 11" descr="A picture containing text, writing implement, screenshot&#10;&#10;Description automatically generated">
            <a:extLst>
              <a:ext uri="{FF2B5EF4-FFF2-40B4-BE49-F238E27FC236}">
                <a16:creationId xmlns:a16="http://schemas.microsoft.com/office/drawing/2014/main" id="{6098A078-86AA-5A41-84CB-5EC273DE1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6010" y="1601114"/>
            <a:ext cx="4466654" cy="4390518"/>
          </a:xfrm>
          <a:prstGeom prst="rect">
            <a:avLst/>
          </a:prstGeom>
        </p:spPr>
      </p:pic>
      <p:sp>
        <p:nvSpPr>
          <p:cNvPr id="10242" name="Title 2">
            <a:extLst>
              <a:ext uri="{FF2B5EF4-FFF2-40B4-BE49-F238E27FC236}">
                <a16:creationId xmlns:a16="http://schemas.microsoft.com/office/drawing/2014/main" id="{8BE10F11-293F-2F40-A04B-4D8FB4FF1D0A}"/>
              </a:ext>
            </a:extLst>
          </p:cNvPr>
          <p:cNvSpPr>
            <a:spLocks noGrp="1" noChangeArrowheads="1"/>
          </p:cNvSpPr>
          <p:nvPr>
            <p:ph type="title"/>
          </p:nvPr>
        </p:nvSpPr>
        <p:spPr>
          <a:xfrm>
            <a:off x="510432" y="391548"/>
            <a:ext cx="10798685" cy="593725"/>
          </a:xfrm>
        </p:spPr>
        <p:txBody>
          <a:bodyPr/>
          <a:lstStyle/>
          <a:p>
            <a:r>
              <a:rPr lang="en-US" altLang="en-US" sz="2800" dirty="0"/>
              <a:t>ODENZA: A Phase II Crossover Trial Evaluating Preference </a:t>
            </a:r>
            <a:br>
              <a:rPr lang="en-US" altLang="en-US" sz="2800" dirty="0"/>
            </a:br>
            <a:r>
              <a:rPr lang="en-US" altLang="en-US" sz="2800" dirty="0"/>
              <a:t>Between </a:t>
            </a:r>
            <a:r>
              <a:rPr lang="en-US" altLang="en-US" sz="2800" dirty="0" err="1"/>
              <a:t>Darolutamide</a:t>
            </a:r>
            <a:r>
              <a:rPr lang="en-US" altLang="en-US" sz="2800" dirty="0"/>
              <a:t> and Enzalutamide in Men with </a:t>
            </a:r>
            <a:br>
              <a:rPr lang="en-US" altLang="en-US" sz="2800" dirty="0"/>
            </a:br>
            <a:r>
              <a:rPr lang="en-US" altLang="en-US" sz="2800" dirty="0"/>
              <a:t>Asymptomatic or Mildly Symptomatic </a:t>
            </a:r>
            <a:r>
              <a:rPr lang="en-US" altLang="en-US" sz="2800" dirty="0" err="1"/>
              <a:t>mCRPC</a:t>
            </a:r>
            <a:endParaRPr lang="en-US" altLang="en-US" sz="2800" dirty="0"/>
          </a:p>
        </p:txBody>
      </p:sp>
      <p:sp>
        <p:nvSpPr>
          <p:cNvPr id="10245" name="TextBox 3">
            <a:extLst>
              <a:ext uri="{FF2B5EF4-FFF2-40B4-BE49-F238E27FC236}">
                <a16:creationId xmlns:a16="http://schemas.microsoft.com/office/drawing/2014/main" id="{5C6591D0-C67A-F341-8BB9-482519CED0E1}"/>
              </a:ext>
            </a:extLst>
          </p:cNvPr>
          <p:cNvSpPr txBox="1">
            <a:spLocks noChangeArrowheads="1"/>
          </p:cNvSpPr>
          <p:nvPr/>
        </p:nvSpPr>
        <p:spPr bwMode="auto">
          <a:xfrm>
            <a:off x="0" y="6402235"/>
            <a:ext cx="4447456" cy="338554"/>
          </a:xfrm>
          <a:prstGeom prst="rect">
            <a:avLst/>
          </a:prstGeom>
          <a:noFill/>
          <a:ln>
            <a:noFill/>
          </a:ln>
        </p:spPr>
        <p:txBody>
          <a:bodyPr wrap="squar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2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alibri"/>
                <a:ea typeface="MS PGothic" panose="020B0600070205080204" pitchFamily="34" charset="-128"/>
              </a:rPr>
              <a:t>Colomba</a:t>
            </a:r>
            <a:r>
              <a:rPr kumimoji="0" lang="en-US" altLang="en-US" sz="1600" b="0" i="0" u="none" strike="noStrike" kern="1200" cap="none" spc="0" normalizeH="0" baseline="0" noProof="0" dirty="0">
                <a:ln>
                  <a:noFill/>
                </a:ln>
                <a:solidFill>
                  <a:srgbClr val="000000"/>
                </a:solidFill>
                <a:effectLst/>
                <a:uLnTx/>
                <a:uFillTx/>
                <a:latin typeface="Calibri"/>
                <a:ea typeface="MS PGothic" panose="020B0600070205080204" pitchFamily="34" charset="-128"/>
              </a:rPr>
              <a:t> E et al. ASCO 2021;Abstract 5046.</a:t>
            </a:r>
          </a:p>
        </p:txBody>
      </p:sp>
      <p:pic>
        <p:nvPicPr>
          <p:cNvPr id="6" name="Picture 5" descr="Chart, pie chart&#10;&#10;Description automatically generated">
            <a:extLst>
              <a:ext uri="{FF2B5EF4-FFF2-40B4-BE49-F238E27FC236}">
                <a16:creationId xmlns:a16="http://schemas.microsoft.com/office/drawing/2014/main" id="{AC02CE53-8B11-8348-A6D2-AA03BB0EC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97" y="1916832"/>
            <a:ext cx="4584677" cy="2793107"/>
          </a:xfrm>
          <a:prstGeom prst="rect">
            <a:avLst/>
          </a:prstGeom>
        </p:spPr>
      </p:pic>
      <p:sp>
        <p:nvSpPr>
          <p:cNvPr id="10" name="TextBox 9">
            <a:extLst>
              <a:ext uri="{FF2B5EF4-FFF2-40B4-BE49-F238E27FC236}">
                <a16:creationId xmlns:a16="http://schemas.microsoft.com/office/drawing/2014/main" id="{08654CB2-4AF4-7B42-AEF6-73CDCED86430}"/>
              </a:ext>
            </a:extLst>
          </p:cNvPr>
          <p:cNvSpPr txBox="1"/>
          <p:nvPr/>
        </p:nvSpPr>
        <p:spPr>
          <a:xfrm>
            <a:off x="6250088" y="1340768"/>
            <a:ext cx="5650906"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Main reasons for patient preference between treatments</a:t>
            </a:r>
          </a:p>
        </p:txBody>
      </p:sp>
      <p:sp>
        <p:nvSpPr>
          <p:cNvPr id="25" name="TextBox 24">
            <a:extLst>
              <a:ext uri="{FF2B5EF4-FFF2-40B4-BE49-F238E27FC236}">
                <a16:creationId xmlns:a16="http://schemas.microsoft.com/office/drawing/2014/main" id="{70588CC2-470D-2949-8677-1AD538A2DA70}"/>
              </a:ext>
            </a:extLst>
          </p:cNvPr>
          <p:cNvSpPr txBox="1"/>
          <p:nvPr/>
        </p:nvSpPr>
        <p:spPr>
          <a:xfrm>
            <a:off x="9585320" y="5738963"/>
            <a:ext cx="383438" cy="307777"/>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10</a:t>
            </a:r>
          </a:p>
        </p:txBody>
      </p:sp>
      <p:sp>
        <p:nvSpPr>
          <p:cNvPr id="26" name="TextBox 25">
            <a:extLst>
              <a:ext uri="{FF2B5EF4-FFF2-40B4-BE49-F238E27FC236}">
                <a16:creationId xmlns:a16="http://schemas.microsoft.com/office/drawing/2014/main" id="{2363989C-DD08-8347-9DEE-F98266E8CD23}"/>
              </a:ext>
            </a:extLst>
          </p:cNvPr>
          <p:cNvSpPr txBox="1"/>
          <p:nvPr/>
        </p:nvSpPr>
        <p:spPr>
          <a:xfrm>
            <a:off x="10477266" y="5738963"/>
            <a:ext cx="383438" cy="307777"/>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15</a:t>
            </a:r>
          </a:p>
        </p:txBody>
      </p:sp>
      <p:sp>
        <p:nvSpPr>
          <p:cNvPr id="27" name="TextBox 26">
            <a:extLst>
              <a:ext uri="{FF2B5EF4-FFF2-40B4-BE49-F238E27FC236}">
                <a16:creationId xmlns:a16="http://schemas.microsoft.com/office/drawing/2014/main" id="{7055A7E5-4542-9A4A-A4DB-2F38A39D36D4}"/>
              </a:ext>
            </a:extLst>
          </p:cNvPr>
          <p:cNvSpPr txBox="1"/>
          <p:nvPr/>
        </p:nvSpPr>
        <p:spPr>
          <a:xfrm>
            <a:off x="11450834" y="5738963"/>
            <a:ext cx="383438" cy="307777"/>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20</a:t>
            </a:r>
          </a:p>
        </p:txBody>
      </p:sp>
      <p:sp>
        <p:nvSpPr>
          <p:cNvPr id="28" name="TextBox 27">
            <a:extLst>
              <a:ext uri="{FF2B5EF4-FFF2-40B4-BE49-F238E27FC236}">
                <a16:creationId xmlns:a16="http://schemas.microsoft.com/office/drawing/2014/main" id="{ED190C80-4D98-F543-957A-5F9C17698F3D}"/>
              </a:ext>
            </a:extLst>
          </p:cNvPr>
          <p:cNvSpPr txBox="1"/>
          <p:nvPr/>
        </p:nvSpPr>
        <p:spPr>
          <a:xfrm>
            <a:off x="8869476" y="2493847"/>
            <a:ext cx="1176925"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pitchFamily="-72" charset="0"/>
                <a:ea typeface="MS PGothic" charset="0"/>
              </a:rPr>
              <a:t>Enzalutadime</a:t>
            </a:r>
            <a:endParaRPr kumimoji="0" lang="en-US" sz="1200" b="1" i="0" u="none" strike="noStrike" kern="1200" cap="none" spc="0" normalizeH="0" baseline="0" noProof="0" dirty="0">
              <a:ln>
                <a:noFill/>
              </a:ln>
              <a:solidFill>
                <a:srgbClr val="000000"/>
              </a:solidFill>
              <a:effectLst/>
              <a:uLnTx/>
              <a:uFillTx/>
              <a:latin typeface="Arial" pitchFamily="-72" charset="0"/>
              <a:ea typeface="MS PGothic" charset="0"/>
            </a:endParaRPr>
          </a:p>
        </p:txBody>
      </p:sp>
      <p:sp>
        <p:nvSpPr>
          <p:cNvPr id="29" name="TextBox 28">
            <a:extLst>
              <a:ext uri="{FF2B5EF4-FFF2-40B4-BE49-F238E27FC236}">
                <a16:creationId xmlns:a16="http://schemas.microsoft.com/office/drawing/2014/main" id="{2F72F356-70D7-134C-9572-EFC25242C328}"/>
              </a:ext>
            </a:extLst>
          </p:cNvPr>
          <p:cNvSpPr txBox="1"/>
          <p:nvPr/>
        </p:nvSpPr>
        <p:spPr>
          <a:xfrm>
            <a:off x="8869476" y="2749879"/>
            <a:ext cx="1167307"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pitchFamily="-72" charset="0"/>
                <a:ea typeface="MS PGothic" charset="0"/>
              </a:rPr>
              <a:t>Darolutamide</a:t>
            </a:r>
            <a:endParaRPr kumimoji="0" lang="en-US" sz="1200" b="1" i="0" u="none" strike="noStrike" kern="1200" cap="none" spc="0" normalizeH="0" baseline="0" noProof="0" dirty="0">
              <a:ln>
                <a:noFill/>
              </a:ln>
              <a:solidFill>
                <a:srgbClr val="000000"/>
              </a:solidFill>
              <a:effectLst/>
              <a:uLnTx/>
              <a:uFillTx/>
              <a:latin typeface="Arial" pitchFamily="-72" charset="0"/>
              <a:ea typeface="MS PGothic" charset="0"/>
            </a:endParaRPr>
          </a:p>
        </p:txBody>
      </p:sp>
      <p:sp>
        <p:nvSpPr>
          <p:cNvPr id="30" name="TextBox 29">
            <a:extLst>
              <a:ext uri="{FF2B5EF4-FFF2-40B4-BE49-F238E27FC236}">
                <a16:creationId xmlns:a16="http://schemas.microsoft.com/office/drawing/2014/main" id="{A6F4DA45-ABF4-674A-A116-02F8E0EBD95A}"/>
              </a:ext>
            </a:extLst>
          </p:cNvPr>
          <p:cNvSpPr txBox="1"/>
          <p:nvPr/>
        </p:nvSpPr>
        <p:spPr>
          <a:xfrm>
            <a:off x="8869476" y="3005911"/>
            <a:ext cx="2702984" cy="276999"/>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72" charset="0"/>
                <a:ea typeface="MS PGothic" charset="0"/>
              </a:rPr>
              <a:t>No preference between treatments</a:t>
            </a:r>
          </a:p>
        </p:txBody>
      </p:sp>
      <p:sp>
        <p:nvSpPr>
          <p:cNvPr id="14" name="TextBox 13">
            <a:extLst>
              <a:ext uri="{FF2B5EF4-FFF2-40B4-BE49-F238E27FC236}">
                <a16:creationId xmlns:a16="http://schemas.microsoft.com/office/drawing/2014/main" id="{375DD2A3-7551-E947-82CA-CC1E5AB51CA8}"/>
              </a:ext>
            </a:extLst>
          </p:cNvPr>
          <p:cNvSpPr txBox="1"/>
          <p:nvPr/>
        </p:nvSpPr>
        <p:spPr>
          <a:xfrm>
            <a:off x="6884401" y="1869992"/>
            <a:ext cx="1029449"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Less tired</a:t>
            </a:r>
          </a:p>
        </p:txBody>
      </p:sp>
      <p:sp>
        <p:nvSpPr>
          <p:cNvPr id="15" name="TextBox 14">
            <a:extLst>
              <a:ext uri="{FF2B5EF4-FFF2-40B4-BE49-F238E27FC236}">
                <a16:creationId xmlns:a16="http://schemas.microsoft.com/office/drawing/2014/main" id="{E5348000-EFF3-3049-A892-C93ECE11CE75}"/>
              </a:ext>
            </a:extLst>
          </p:cNvPr>
          <p:cNvSpPr txBox="1"/>
          <p:nvPr/>
        </p:nvSpPr>
        <p:spPr>
          <a:xfrm>
            <a:off x="5909775" y="2279806"/>
            <a:ext cx="2004075"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Easier to concentrate</a:t>
            </a:r>
          </a:p>
        </p:txBody>
      </p:sp>
      <p:sp>
        <p:nvSpPr>
          <p:cNvPr id="16" name="TextBox 15">
            <a:extLst>
              <a:ext uri="{FF2B5EF4-FFF2-40B4-BE49-F238E27FC236}">
                <a16:creationId xmlns:a16="http://schemas.microsoft.com/office/drawing/2014/main" id="{40F516EE-2010-C444-91CC-49B705EA22E5}"/>
              </a:ext>
            </a:extLst>
          </p:cNvPr>
          <p:cNvSpPr txBox="1"/>
          <p:nvPr/>
        </p:nvSpPr>
        <p:spPr>
          <a:xfrm>
            <a:off x="6021985" y="2711854"/>
            <a:ext cx="1891865"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Fell down less often</a:t>
            </a:r>
          </a:p>
        </p:txBody>
      </p:sp>
      <p:sp>
        <p:nvSpPr>
          <p:cNvPr id="17" name="TextBox 16">
            <a:extLst>
              <a:ext uri="{FF2B5EF4-FFF2-40B4-BE49-F238E27FC236}">
                <a16:creationId xmlns:a16="http://schemas.microsoft.com/office/drawing/2014/main" id="{5ECFDA58-A7C8-0F4B-BBCB-178B46CE03E0}"/>
              </a:ext>
            </a:extLst>
          </p:cNvPr>
          <p:cNvSpPr txBox="1"/>
          <p:nvPr/>
        </p:nvSpPr>
        <p:spPr>
          <a:xfrm>
            <a:off x="5880921" y="3091639"/>
            <a:ext cx="2032929"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Could do more things</a:t>
            </a:r>
          </a:p>
        </p:txBody>
      </p:sp>
      <p:sp>
        <p:nvSpPr>
          <p:cNvPr id="18" name="TextBox 17">
            <a:extLst>
              <a:ext uri="{FF2B5EF4-FFF2-40B4-BE49-F238E27FC236}">
                <a16:creationId xmlns:a16="http://schemas.microsoft.com/office/drawing/2014/main" id="{CA8BAF89-D4A3-3B45-8935-A2DCA0D0C572}"/>
              </a:ext>
            </a:extLst>
          </p:cNvPr>
          <p:cNvSpPr txBox="1"/>
          <p:nvPr/>
        </p:nvSpPr>
        <p:spPr>
          <a:xfrm>
            <a:off x="6060458" y="3554308"/>
            <a:ext cx="1853392"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Better quality of life</a:t>
            </a:r>
          </a:p>
        </p:txBody>
      </p:sp>
      <p:sp>
        <p:nvSpPr>
          <p:cNvPr id="19" name="TextBox 18">
            <a:extLst>
              <a:ext uri="{FF2B5EF4-FFF2-40B4-BE49-F238E27FC236}">
                <a16:creationId xmlns:a16="http://schemas.microsoft.com/office/drawing/2014/main" id="{3CFEA63A-F616-2640-BE42-4B09A5711151}"/>
              </a:ext>
            </a:extLst>
          </p:cNvPr>
          <p:cNvSpPr txBox="1"/>
          <p:nvPr/>
        </p:nvSpPr>
        <p:spPr>
          <a:xfrm>
            <a:off x="5771917" y="3946279"/>
            <a:ext cx="2141933"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Medicine easier to take</a:t>
            </a:r>
          </a:p>
        </p:txBody>
      </p:sp>
      <p:sp>
        <p:nvSpPr>
          <p:cNvPr id="20" name="TextBox 19">
            <a:extLst>
              <a:ext uri="{FF2B5EF4-FFF2-40B4-BE49-F238E27FC236}">
                <a16:creationId xmlns:a16="http://schemas.microsoft.com/office/drawing/2014/main" id="{BC9585F8-87E9-5040-9384-25A8214DBA18}"/>
              </a:ext>
            </a:extLst>
          </p:cNvPr>
          <p:cNvSpPr txBox="1"/>
          <p:nvPr/>
        </p:nvSpPr>
        <p:spPr>
          <a:xfrm>
            <a:off x="4709127" y="4348780"/>
            <a:ext cx="3204723"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Another advantage of the treatment</a:t>
            </a:r>
          </a:p>
        </p:txBody>
      </p:sp>
      <p:sp>
        <p:nvSpPr>
          <p:cNvPr id="21" name="TextBox 20">
            <a:extLst>
              <a:ext uri="{FF2B5EF4-FFF2-40B4-BE49-F238E27FC236}">
                <a16:creationId xmlns:a16="http://schemas.microsoft.com/office/drawing/2014/main" id="{7E782DCB-B8D7-0445-92EE-B1D34188EBB0}"/>
              </a:ext>
            </a:extLst>
          </p:cNvPr>
          <p:cNvSpPr txBox="1"/>
          <p:nvPr/>
        </p:nvSpPr>
        <p:spPr>
          <a:xfrm>
            <a:off x="4210849" y="4795096"/>
            <a:ext cx="3703001"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A side effect of the non-chosen treatment</a:t>
            </a:r>
          </a:p>
        </p:txBody>
      </p:sp>
      <p:sp>
        <p:nvSpPr>
          <p:cNvPr id="22" name="TextBox 21">
            <a:extLst>
              <a:ext uri="{FF2B5EF4-FFF2-40B4-BE49-F238E27FC236}">
                <a16:creationId xmlns:a16="http://schemas.microsoft.com/office/drawing/2014/main" id="{F55E51B3-A29B-4945-A1CC-1BA3B0C8F552}"/>
              </a:ext>
            </a:extLst>
          </p:cNvPr>
          <p:cNvSpPr txBox="1"/>
          <p:nvPr/>
        </p:nvSpPr>
        <p:spPr>
          <a:xfrm>
            <a:off x="6427546" y="5185950"/>
            <a:ext cx="1486304" cy="30777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Non-concerned</a:t>
            </a:r>
          </a:p>
        </p:txBody>
      </p:sp>
      <p:sp>
        <p:nvSpPr>
          <p:cNvPr id="23" name="TextBox 22">
            <a:extLst>
              <a:ext uri="{FF2B5EF4-FFF2-40B4-BE49-F238E27FC236}">
                <a16:creationId xmlns:a16="http://schemas.microsoft.com/office/drawing/2014/main" id="{C719A3A7-A0D5-B44F-AB93-95416739D689}"/>
              </a:ext>
            </a:extLst>
          </p:cNvPr>
          <p:cNvSpPr txBox="1"/>
          <p:nvPr/>
        </p:nvSpPr>
        <p:spPr>
          <a:xfrm>
            <a:off x="7847269" y="5738963"/>
            <a:ext cx="284052" cy="307777"/>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0</a:t>
            </a:r>
          </a:p>
        </p:txBody>
      </p:sp>
      <p:sp>
        <p:nvSpPr>
          <p:cNvPr id="24" name="TextBox 23">
            <a:extLst>
              <a:ext uri="{FF2B5EF4-FFF2-40B4-BE49-F238E27FC236}">
                <a16:creationId xmlns:a16="http://schemas.microsoft.com/office/drawing/2014/main" id="{6635E15E-3FA0-1040-B438-F67842D2E86E}"/>
              </a:ext>
            </a:extLst>
          </p:cNvPr>
          <p:cNvSpPr txBox="1"/>
          <p:nvPr/>
        </p:nvSpPr>
        <p:spPr>
          <a:xfrm>
            <a:off x="8716294" y="5738963"/>
            <a:ext cx="284052" cy="307777"/>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5</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10515600" cy="1325563"/>
          </a:xfrm>
        </p:spPr>
        <p:txBody>
          <a:bodyPr>
            <a:normAutofit/>
          </a:bodyPr>
          <a:lstStyle/>
          <a:p>
            <a:pPr algn="l"/>
            <a:r>
              <a:rPr lang="en-US" sz="3200" b="1" dirty="0"/>
              <a:t>CARD: Imaging-Based PFS and OS with </a:t>
            </a:r>
            <a:r>
              <a:rPr lang="en-US" sz="3200" b="1" dirty="0" err="1"/>
              <a:t>Cabazitaxel</a:t>
            </a:r>
            <a:r>
              <a:rPr lang="en-US" sz="3200" b="1" dirty="0"/>
              <a:t> versus Abiraterone or Enzalutamide for </a:t>
            </a:r>
            <a:r>
              <a:rPr lang="en-US" sz="3200" b="1" dirty="0" err="1"/>
              <a:t>mCRPC</a:t>
            </a:r>
            <a:endParaRPr lang="en-US" sz="3200" b="1" dirty="0"/>
          </a:p>
        </p:txBody>
      </p:sp>
      <p:grpSp>
        <p:nvGrpSpPr>
          <p:cNvPr id="14" name="Group 13"/>
          <p:cNvGrpSpPr/>
          <p:nvPr/>
        </p:nvGrpSpPr>
        <p:grpSpPr>
          <a:xfrm>
            <a:off x="119336" y="1571907"/>
            <a:ext cx="11953328" cy="5148465"/>
            <a:chOff x="836523" y="1614488"/>
            <a:chExt cx="10877415" cy="5933921"/>
          </a:xfrm>
        </p:grpSpPr>
        <p:sp>
          <p:nvSpPr>
            <p:cNvPr id="10" name="TextBox 9"/>
            <p:cNvSpPr txBox="1"/>
            <p:nvPr/>
          </p:nvSpPr>
          <p:spPr>
            <a:xfrm>
              <a:off x="836523" y="7240633"/>
              <a:ext cx="5334000" cy="307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de Wit R.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NEJM</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2019;381:2506-18.</a:t>
              </a:r>
            </a:p>
          </p:txBody>
        </p:sp>
        <p:pic>
          <p:nvPicPr>
            <p:cNvPr id="3" name="Picture 2"/>
            <p:cNvPicPr>
              <a:picLocks noChangeAspect="1"/>
            </p:cNvPicPr>
            <p:nvPr/>
          </p:nvPicPr>
          <p:blipFill>
            <a:blip r:embed="rId2"/>
            <a:stretch>
              <a:fillRect/>
            </a:stretch>
          </p:blipFill>
          <p:spPr>
            <a:xfrm>
              <a:off x="836523" y="1614488"/>
              <a:ext cx="5438708" cy="4173726"/>
            </a:xfrm>
            <a:prstGeom prst="rect">
              <a:avLst/>
            </a:prstGeom>
          </p:spPr>
        </p:pic>
        <p:pic>
          <p:nvPicPr>
            <p:cNvPr id="12" name="Picture 11"/>
            <p:cNvPicPr>
              <a:picLocks noChangeAspect="1"/>
            </p:cNvPicPr>
            <p:nvPr/>
          </p:nvPicPr>
          <p:blipFill>
            <a:blip r:embed="rId3"/>
            <a:stretch>
              <a:fillRect/>
            </a:stretch>
          </p:blipFill>
          <p:spPr>
            <a:xfrm>
              <a:off x="6373974" y="1676400"/>
              <a:ext cx="5339964" cy="4068249"/>
            </a:xfrm>
            <a:prstGeom prst="rect">
              <a:avLst/>
            </a:prstGeom>
          </p:spPr>
        </p:pic>
      </p:grpSp>
    </p:spTree>
    <p:extLst>
      <p:ext uri="{BB962C8B-B14F-4D97-AF65-F5344CB8AC3E}">
        <p14:creationId xmlns:p14="http://schemas.microsoft.com/office/powerpoint/2010/main" val="3724704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773" y="6496768"/>
            <a:ext cx="5334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de Wit R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NEJM</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2019;381:2506-18.</a:t>
            </a:r>
          </a:p>
        </p:txBody>
      </p:sp>
      <p:grpSp>
        <p:nvGrpSpPr>
          <p:cNvPr id="2" name="Group 1"/>
          <p:cNvGrpSpPr/>
          <p:nvPr/>
        </p:nvGrpSpPr>
        <p:grpSpPr>
          <a:xfrm>
            <a:off x="3002360" y="620688"/>
            <a:ext cx="7167708" cy="5816894"/>
            <a:chOff x="1897915" y="469727"/>
            <a:chExt cx="7167708" cy="5816894"/>
          </a:xfrm>
        </p:grpSpPr>
        <p:grpSp>
          <p:nvGrpSpPr>
            <p:cNvPr id="8" name="Group 7"/>
            <p:cNvGrpSpPr/>
            <p:nvPr/>
          </p:nvGrpSpPr>
          <p:grpSpPr>
            <a:xfrm>
              <a:off x="1924050" y="469727"/>
              <a:ext cx="7141573" cy="5816894"/>
              <a:chOff x="1924050" y="338138"/>
              <a:chExt cx="7141573" cy="5816894"/>
            </a:xfrm>
          </p:grpSpPr>
          <p:pic>
            <p:nvPicPr>
              <p:cNvPr id="4" name="Picture 3"/>
              <p:cNvPicPr>
                <a:picLocks noChangeAspect="1"/>
              </p:cNvPicPr>
              <p:nvPr/>
            </p:nvPicPr>
            <p:blipFill rotWithShape="1">
              <a:blip r:embed="rId2"/>
              <a:srcRect b="23636"/>
              <a:stretch/>
            </p:blipFill>
            <p:spPr>
              <a:xfrm>
                <a:off x="1928812" y="338138"/>
                <a:ext cx="7136811" cy="4042274"/>
              </a:xfrm>
              <a:prstGeom prst="rect">
                <a:avLst/>
              </a:prstGeom>
            </p:spPr>
          </p:pic>
          <p:pic>
            <p:nvPicPr>
              <p:cNvPr id="5" name="Picture 4"/>
              <p:cNvPicPr>
                <a:picLocks noChangeAspect="1"/>
              </p:cNvPicPr>
              <p:nvPr/>
            </p:nvPicPr>
            <p:blipFill>
              <a:blip r:embed="rId3"/>
              <a:stretch>
                <a:fillRect/>
              </a:stretch>
            </p:blipFill>
            <p:spPr>
              <a:xfrm>
                <a:off x="1924050" y="4353334"/>
                <a:ext cx="7141573" cy="1801698"/>
              </a:xfrm>
              <a:prstGeom prst="rect">
                <a:avLst/>
              </a:prstGeom>
            </p:spPr>
          </p:pic>
        </p:grpSp>
        <p:sp>
          <p:nvSpPr>
            <p:cNvPr id="9" name="Rounded Rectangle 8"/>
            <p:cNvSpPr/>
            <p:nvPr/>
          </p:nvSpPr>
          <p:spPr>
            <a:xfrm>
              <a:off x="1897923" y="1681713"/>
              <a:ext cx="2099310" cy="191589"/>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1902275" y="3035902"/>
              <a:ext cx="2099310" cy="191589"/>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p:cNvSpPr/>
            <p:nvPr/>
          </p:nvSpPr>
          <p:spPr>
            <a:xfrm>
              <a:off x="1897915" y="3884989"/>
              <a:ext cx="2099310" cy="191589"/>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1902267" y="4281231"/>
              <a:ext cx="2099310" cy="191589"/>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6"/>
            <p:cNvSpPr/>
            <p:nvPr/>
          </p:nvSpPr>
          <p:spPr>
            <a:xfrm>
              <a:off x="1906617" y="5139032"/>
              <a:ext cx="2099310" cy="191589"/>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p:cNvSpPr/>
            <p:nvPr/>
          </p:nvSpPr>
          <p:spPr>
            <a:xfrm>
              <a:off x="1910968" y="5361104"/>
              <a:ext cx="2099310" cy="191589"/>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itle 1">
            <a:extLst>
              <a:ext uri="{FF2B5EF4-FFF2-40B4-BE49-F238E27FC236}">
                <a16:creationId xmlns:a16="http://schemas.microsoft.com/office/drawing/2014/main" id="{F80658BA-D834-7544-9159-7FFEF2F39853}"/>
              </a:ext>
            </a:extLst>
          </p:cNvPr>
          <p:cNvSpPr>
            <a:spLocks noGrp="1"/>
          </p:cNvSpPr>
          <p:nvPr>
            <p:ph type="title"/>
          </p:nvPr>
        </p:nvSpPr>
        <p:spPr>
          <a:xfrm>
            <a:off x="551384" y="89159"/>
            <a:ext cx="6139884" cy="460427"/>
          </a:xfrm>
        </p:spPr>
        <p:txBody>
          <a:bodyPr>
            <a:normAutofit/>
          </a:bodyPr>
          <a:lstStyle/>
          <a:p>
            <a:pPr algn="l"/>
            <a:r>
              <a:rPr lang="en-US" sz="3200" b="1" dirty="0"/>
              <a:t>CARD: Select Adverse Events</a:t>
            </a:r>
          </a:p>
        </p:txBody>
      </p:sp>
    </p:spTree>
    <p:extLst>
      <p:ext uri="{BB962C8B-B14F-4D97-AF65-F5344CB8AC3E}">
        <p14:creationId xmlns:p14="http://schemas.microsoft.com/office/powerpoint/2010/main" val="2070803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A01F6288-80CE-0A4D-AD77-714032180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712" y="764704"/>
            <a:ext cx="11280576" cy="3621659"/>
          </a:xfrm>
          <a:prstGeom prst="rect">
            <a:avLst/>
          </a:prstGeom>
        </p:spPr>
      </p:pic>
      <p:sp>
        <p:nvSpPr>
          <p:cNvPr id="12" name="TextBox 11">
            <a:extLst>
              <a:ext uri="{FF2B5EF4-FFF2-40B4-BE49-F238E27FC236}">
                <a16:creationId xmlns:a16="http://schemas.microsoft.com/office/drawing/2014/main" id="{327FD125-1BF5-004B-8039-790EB87588F7}"/>
              </a:ext>
            </a:extLst>
          </p:cNvPr>
          <p:cNvSpPr txBox="1"/>
          <p:nvPr/>
        </p:nvSpPr>
        <p:spPr>
          <a:xfrm>
            <a:off x="455712" y="4351137"/>
            <a:ext cx="11280576" cy="648072"/>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7104112" y="4508120"/>
            <a:ext cx="4392488" cy="369332"/>
          </a:xfrm>
          <a:prstGeom prst="rect">
            <a:avLst/>
          </a:prstGeom>
          <a:noFill/>
        </p:spPr>
        <p:txBody>
          <a:bodyPr wrap="square" rtlCol="0">
            <a:spAutoFit/>
          </a:bodyPr>
          <a:lstStyle/>
          <a:p>
            <a:pPr defTabSz="914400" fontAlgn="auto">
              <a:spcBef>
                <a:spcPts val="0"/>
              </a:spcBef>
              <a:spcAft>
                <a:spcPts val="0"/>
              </a:spcAft>
              <a:defRPr/>
            </a:pPr>
            <a:r>
              <a:rPr kumimoji="0" lang="en-US" sz="1800" i="1" u="none" strike="noStrike" kern="1200" cap="none" spc="0" normalizeH="0" baseline="0" noProof="0" dirty="0">
                <a:ln>
                  <a:noFill/>
                </a:ln>
                <a:solidFill>
                  <a:srgbClr val="0F5128"/>
                </a:solidFill>
                <a:effectLst/>
                <a:uLnTx/>
                <a:uFillTx/>
                <a:latin typeface="Calibri" panose="020F0502020204030204"/>
                <a:ea typeface="MS PGothic" charset="0"/>
                <a:cs typeface="+mn-cs"/>
              </a:rPr>
              <a:t>ESMO Open </a:t>
            </a:r>
            <a:r>
              <a:rPr kumimoji="0" lang="en-US" sz="1800" u="none" strike="noStrike" kern="1200" cap="none" spc="0" normalizeH="0" baseline="0" noProof="0" dirty="0">
                <a:ln>
                  <a:noFill/>
                </a:ln>
                <a:solidFill>
                  <a:srgbClr val="0F5128"/>
                </a:solidFill>
                <a:effectLst/>
                <a:uLnTx/>
                <a:uFillTx/>
                <a:latin typeface="Calibri" panose="020F0502020204030204"/>
                <a:ea typeface="MS PGothic" charset="0"/>
                <a:cs typeface="+mn-cs"/>
              </a:rPr>
              <a:t>2021;</a:t>
            </a:r>
            <a:r>
              <a:rPr lang="en-US" sz="1800" dirty="0">
                <a:solidFill>
                  <a:srgbClr val="0F5128"/>
                </a:solidFill>
                <a:latin typeface="Calibri" panose="020F0502020204030204"/>
                <a:cs typeface="+mn-cs"/>
              </a:rPr>
              <a:t>[</a:t>
            </a:r>
            <a:r>
              <a:rPr kumimoji="0" lang="en-US" sz="1800" u="none" strike="noStrike" kern="1200" cap="none" spc="0" normalizeH="0" baseline="0" noProof="0" dirty="0">
                <a:ln>
                  <a:noFill/>
                </a:ln>
                <a:solidFill>
                  <a:srgbClr val="0F5128"/>
                </a:solidFill>
                <a:effectLst/>
                <a:uLnTx/>
                <a:uFillTx/>
                <a:latin typeface="Calibri" panose="020F0502020204030204"/>
                <a:ea typeface="MS PGothic" charset="0"/>
                <a:cs typeface="+mn-cs"/>
              </a:rPr>
              <a:t>Online ahead of print</a:t>
            </a:r>
            <a:r>
              <a:rPr lang="en-US" sz="1800" dirty="0">
                <a:solidFill>
                  <a:srgbClr val="0F5128"/>
                </a:solidFill>
                <a:latin typeface="Calibri" panose="020F0502020204030204"/>
                <a:cs typeface="+mn-cs"/>
              </a:rPr>
              <a:t>]</a:t>
            </a:r>
            <a:r>
              <a:rPr kumimoji="0" lang="en-US" sz="1800" i="0" u="none" strike="noStrike" kern="1200" cap="none" spc="0" normalizeH="0" baseline="0" noProof="0" dirty="0">
                <a:ln>
                  <a:noFill/>
                </a:ln>
                <a:solidFill>
                  <a:srgbClr val="0F5128"/>
                </a:solidFill>
                <a:effectLst/>
                <a:uLnTx/>
                <a:uFillTx/>
                <a:latin typeface="Calibri" panose="020F0502020204030204"/>
                <a:ea typeface="MS PGothic" charset="0"/>
                <a:cs typeface="+mn-cs"/>
              </a:rPr>
              <a:t>.</a:t>
            </a:r>
          </a:p>
        </p:txBody>
      </p:sp>
    </p:spTree>
    <p:extLst>
      <p:ext uri="{BB962C8B-B14F-4D97-AF65-F5344CB8AC3E}">
        <p14:creationId xmlns:p14="http://schemas.microsoft.com/office/powerpoint/2010/main" val="626817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773" y="6496768"/>
            <a:ext cx="5334000"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de Wit R et al. </a:t>
            </a:r>
            <a:r>
              <a:rPr kumimoji="0" lang="en-US" sz="1500" b="0" i="1" u="none" strike="noStrike" kern="1200" cap="none" spc="0" normalizeH="0" baseline="0" noProof="0" dirty="0">
                <a:ln>
                  <a:noFill/>
                </a:ln>
                <a:solidFill>
                  <a:prstClr val="black"/>
                </a:solidFill>
                <a:effectLst/>
                <a:uLnTx/>
                <a:uFillTx/>
                <a:latin typeface="Calibri" panose="020F0502020204030204"/>
                <a:ea typeface="MS PGothic" charset="0"/>
                <a:cs typeface="+mn-cs"/>
              </a:rPr>
              <a:t>ESMO Open </a:t>
            </a:r>
            <a:r>
              <a:rPr kumimoji="0" lang="en-US" sz="1500" b="0" u="none" strike="noStrike" kern="1200" cap="none" spc="0" normalizeH="0" baseline="0" noProof="0" dirty="0">
                <a:ln>
                  <a:noFill/>
                </a:ln>
                <a:solidFill>
                  <a:prstClr val="black"/>
                </a:solidFill>
                <a:effectLst/>
                <a:uLnTx/>
                <a:uFillTx/>
                <a:latin typeface="Calibri" panose="020F0502020204030204"/>
                <a:ea typeface="MS PGothic" charset="0"/>
                <a:cs typeface="+mn-cs"/>
              </a:rPr>
              <a:t>2021;</a:t>
            </a:r>
            <a:r>
              <a:rPr lang="en-US" sz="1500" b="0" dirty="0">
                <a:solidFill>
                  <a:prstClr val="black"/>
                </a:solidFill>
                <a:latin typeface="Calibri" panose="020F0502020204030204"/>
                <a:cs typeface="+mn-cs"/>
              </a:rPr>
              <a:t>[</a:t>
            </a:r>
            <a:r>
              <a:rPr kumimoji="0" lang="en-US" sz="1500" b="0" u="none" strike="noStrike" kern="1200" cap="none" spc="0" normalizeH="0" baseline="0" noProof="0" dirty="0">
                <a:ln>
                  <a:noFill/>
                </a:ln>
                <a:solidFill>
                  <a:prstClr val="black"/>
                </a:solidFill>
                <a:effectLst/>
                <a:uLnTx/>
                <a:uFillTx/>
                <a:latin typeface="Calibri" panose="020F0502020204030204"/>
                <a:ea typeface="MS PGothic" charset="0"/>
                <a:cs typeface="+mn-cs"/>
              </a:rPr>
              <a:t>Online ahead of print</a:t>
            </a:r>
            <a:r>
              <a:rPr lang="en-US" sz="1500" b="0" dirty="0">
                <a:solidFill>
                  <a:prstClr val="black"/>
                </a:solidFill>
                <a:latin typeface="Calibri" panose="020F0502020204030204"/>
                <a:cs typeface="+mn-cs"/>
              </a:rPr>
              <a:t>]</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t>
            </a:r>
          </a:p>
        </p:txBody>
      </p:sp>
      <p:sp>
        <p:nvSpPr>
          <p:cNvPr id="14" name="Title 1">
            <a:extLst>
              <a:ext uri="{FF2B5EF4-FFF2-40B4-BE49-F238E27FC236}">
                <a16:creationId xmlns:a16="http://schemas.microsoft.com/office/drawing/2014/main" id="{F80658BA-D834-7544-9159-7FFEF2F39853}"/>
              </a:ext>
            </a:extLst>
          </p:cNvPr>
          <p:cNvSpPr>
            <a:spLocks noGrp="1"/>
          </p:cNvSpPr>
          <p:nvPr>
            <p:ph type="title"/>
          </p:nvPr>
        </p:nvSpPr>
        <p:spPr>
          <a:xfrm>
            <a:off x="963282" y="416734"/>
            <a:ext cx="10821349" cy="820418"/>
          </a:xfrm>
        </p:spPr>
        <p:txBody>
          <a:bodyPr>
            <a:normAutofit/>
          </a:bodyPr>
          <a:lstStyle/>
          <a:p>
            <a:pPr algn="l"/>
            <a:r>
              <a:rPr lang="en-US" sz="3200" b="1" dirty="0"/>
              <a:t>CARD: </a:t>
            </a:r>
            <a:r>
              <a:rPr lang="en-US" sz="3200" dirty="0" err="1"/>
              <a:t>rPFS</a:t>
            </a:r>
            <a:r>
              <a:rPr lang="en-US" sz="3200" dirty="0"/>
              <a:t> by </a:t>
            </a:r>
            <a:r>
              <a:rPr lang="en-US" sz="3200" b="1" dirty="0"/>
              <a:t>Baseline Neutrophil-to-Lymphocyte Ratio (NLR)</a:t>
            </a:r>
          </a:p>
        </p:txBody>
      </p:sp>
      <p:pic>
        <p:nvPicPr>
          <p:cNvPr id="3" name="Picture 2" descr="Chart&#10;&#10;Description automatically generated">
            <a:extLst>
              <a:ext uri="{FF2B5EF4-FFF2-40B4-BE49-F238E27FC236}">
                <a16:creationId xmlns:a16="http://schemas.microsoft.com/office/drawing/2014/main" id="{DDCAC6AB-067D-274C-B933-846DC9D65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1609858"/>
            <a:ext cx="11953328" cy="4135141"/>
          </a:xfrm>
          <a:prstGeom prst="rect">
            <a:avLst/>
          </a:prstGeom>
        </p:spPr>
      </p:pic>
    </p:spTree>
    <p:extLst>
      <p:ext uri="{BB962C8B-B14F-4D97-AF65-F5344CB8AC3E}">
        <p14:creationId xmlns:p14="http://schemas.microsoft.com/office/powerpoint/2010/main" val="103630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80658BA-D834-7544-9159-7FFEF2F39853}"/>
              </a:ext>
            </a:extLst>
          </p:cNvPr>
          <p:cNvSpPr>
            <a:spLocks noGrp="1"/>
          </p:cNvSpPr>
          <p:nvPr>
            <p:ph type="title"/>
          </p:nvPr>
        </p:nvSpPr>
        <p:spPr>
          <a:xfrm>
            <a:off x="479376" y="140183"/>
            <a:ext cx="10225136" cy="460427"/>
          </a:xfrm>
        </p:spPr>
        <p:txBody>
          <a:bodyPr>
            <a:normAutofit/>
          </a:bodyPr>
          <a:lstStyle/>
          <a:p>
            <a:pPr algn="l"/>
            <a:r>
              <a:rPr lang="en-US" sz="3200" b="1" dirty="0"/>
              <a:t>CARD: OS by Baseline NLR</a:t>
            </a:r>
          </a:p>
        </p:txBody>
      </p:sp>
      <p:pic>
        <p:nvPicPr>
          <p:cNvPr id="5" name="Picture 4" descr="Chart, line chart&#10;&#10;Description automatically generated">
            <a:extLst>
              <a:ext uri="{FF2B5EF4-FFF2-40B4-BE49-F238E27FC236}">
                <a16:creationId xmlns:a16="http://schemas.microsoft.com/office/drawing/2014/main" id="{EE821260-F64E-7245-B588-84B9E4532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477" y="646278"/>
            <a:ext cx="8351045" cy="5805264"/>
          </a:xfrm>
          <a:prstGeom prst="rect">
            <a:avLst/>
          </a:prstGeom>
        </p:spPr>
      </p:pic>
      <p:sp>
        <p:nvSpPr>
          <p:cNvPr id="6" name="TextBox 5">
            <a:extLst>
              <a:ext uri="{FF2B5EF4-FFF2-40B4-BE49-F238E27FC236}">
                <a16:creationId xmlns:a16="http://schemas.microsoft.com/office/drawing/2014/main" id="{BA08441C-F6A6-8645-B9CE-978ADE000DBE}"/>
              </a:ext>
            </a:extLst>
          </p:cNvPr>
          <p:cNvSpPr txBox="1"/>
          <p:nvPr/>
        </p:nvSpPr>
        <p:spPr>
          <a:xfrm>
            <a:off x="24773" y="6496768"/>
            <a:ext cx="5334000"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de Wit R et al. </a:t>
            </a:r>
            <a:r>
              <a:rPr kumimoji="0" lang="en-US" sz="1500" b="0" i="1" u="none" strike="noStrike" kern="1200" cap="none" spc="0" normalizeH="0" baseline="0" noProof="0" dirty="0">
                <a:ln>
                  <a:noFill/>
                </a:ln>
                <a:solidFill>
                  <a:prstClr val="black"/>
                </a:solidFill>
                <a:effectLst/>
                <a:uLnTx/>
                <a:uFillTx/>
                <a:latin typeface="Calibri" panose="020F0502020204030204"/>
                <a:ea typeface="MS PGothic" charset="0"/>
                <a:cs typeface="+mn-cs"/>
              </a:rPr>
              <a:t>ESMO Open </a:t>
            </a:r>
            <a:r>
              <a:rPr kumimoji="0" lang="en-US" sz="1500" b="0" u="none" strike="noStrike" kern="1200" cap="none" spc="0" normalizeH="0" baseline="0" noProof="0" dirty="0">
                <a:ln>
                  <a:noFill/>
                </a:ln>
                <a:solidFill>
                  <a:prstClr val="black"/>
                </a:solidFill>
                <a:effectLst/>
                <a:uLnTx/>
                <a:uFillTx/>
                <a:latin typeface="Calibri" panose="020F0502020204030204"/>
                <a:ea typeface="MS PGothic" charset="0"/>
                <a:cs typeface="+mn-cs"/>
              </a:rPr>
              <a:t>2021;</a:t>
            </a:r>
            <a:r>
              <a:rPr lang="en-US" sz="1500" b="0" dirty="0">
                <a:solidFill>
                  <a:prstClr val="black"/>
                </a:solidFill>
                <a:latin typeface="Calibri" panose="020F0502020204030204"/>
                <a:cs typeface="+mn-cs"/>
              </a:rPr>
              <a:t>[</a:t>
            </a:r>
            <a:r>
              <a:rPr kumimoji="0" lang="en-US" sz="1500" b="0" u="none" strike="noStrike" kern="1200" cap="none" spc="0" normalizeH="0" baseline="0" noProof="0" dirty="0">
                <a:ln>
                  <a:noFill/>
                </a:ln>
                <a:solidFill>
                  <a:prstClr val="black"/>
                </a:solidFill>
                <a:effectLst/>
                <a:uLnTx/>
                <a:uFillTx/>
                <a:latin typeface="Calibri" panose="020F0502020204030204"/>
                <a:ea typeface="MS PGothic" charset="0"/>
                <a:cs typeface="+mn-cs"/>
              </a:rPr>
              <a:t>Online ahead of print</a:t>
            </a:r>
            <a:r>
              <a:rPr lang="en-US" sz="1500" b="0" dirty="0">
                <a:solidFill>
                  <a:prstClr val="black"/>
                </a:solidFill>
                <a:latin typeface="Calibri" panose="020F0502020204030204"/>
                <a:cs typeface="+mn-cs"/>
              </a:rPr>
              <a:t>]</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t>
            </a:r>
          </a:p>
        </p:txBody>
      </p:sp>
    </p:spTree>
    <p:extLst>
      <p:ext uri="{BB962C8B-B14F-4D97-AF65-F5344CB8AC3E}">
        <p14:creationId xmlns:p14="http://schemas.microsoft.com/office/powerpoint/2010/main" val="2378849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69AA6E-9A0B-4D46-B58A-CE6B7DFDB71E}"/>
              </a:ext>
            </a:extLst>
          </p:cNvPr>
          <p:cNvSpPr txBox="1"/>
          <p:nvPr/>
        </p:nvSpPr>
        <p:spPr>
          <a:xfrm>
            <a:off x="407368" y="836712"/>
            <a:ext cx="11377264" cy="5184576"/>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2" name="Title 1"/>
          <p:cNvSpPr>
            <a:spLocks noGrp="1"/>
          </p:cNvSpPr>
          <p:nvPr>
            <p:ph type="title"/>
          </p:nvPr>
        </p:nvSpPr>
        <p:spPr>
          <a:xfrm>
            <a:off x="177949" y="84917"/>
            <a:ext cx="6907030" cy="751796"/>
          </a:xfrm>
        </p:spPr>
        <p:txBody>
          <a:bodyPr>
            <a:normAutofit/>
          </a:bodyPr>
          <a:lstStyle/>
          <a:p>
            <a:pPr algn="l"/>
            <a:r>
              <a:rPr lang="en-US" sz="3000" b="1" dirty="0"/>
              <a:t>The Canadian Trial (Phase II OZM-054 Trial)</a:t>
            </a:r>
          </a:p>
        </p:txBody>
      </p:sp>
      <p:sp>
        <p:nvSpPr>
          <p:cNvPr id="15" name="TextBox 14"/>
          <p:cNvSpPr txBox="1"/>
          <p:nvPr/>
        </p:nvSpPr>
        <p:spPr>
          <a:xfrm>
            <a:off x="83776" y="6465307"/>
            <a:ext cx="5334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Annala</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M et al. </a:t>
            </a:r>
            <a:r>
              <a:rPr kumimoji="0" lang="it-IT" sz="1400" b="0" i="1" u="none" strike="noStrike" kern="1200" cap="none" spc="0" normalizeH="0" baseline="0" noProof="0" dirty="0" err="1">
                <a:ln>
                  <a:noFill/>
                </a:ln>
                <a:solidFill>
                  <a:prstClr val="black"/>
                </a:solidFill>
                <a:effectLst/>
                <a:uLnTx/>
                <a:uFillTx/>
                <a:latin typeface="Calibri" panose="020F0502020204030204"/>
                <a:ea typeface="MS PGothic" charset="0"/>
                <a:cs typeface="+mn-cs"/>
              </a:rPr>
              <a:t>Ann</a:t>
            </a:r>
            <a:r>
              <a:rPr kumimoji="0" lang="it-IT"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 </a:t>
            </a:r>
            <a:r>
              <a:rPr kumimoji="0" lang="it-IT" sz="1400" b="0" i="1" u="none" strike="noStrike" kern="1200" cap="none" spc="0" normalizeH="0" baseline="0" noProof="0" dirty="0" err="1">
                <a:ln>
                  <a:noFill/>
                </a:ln>
                <a:solidFill>
                  <a:prstClr val="black"/>
                </a:solidFill>
                <a:effectLst/>
                <a:uLnTx/>
                <a:uFillTx/>
                <a:latin typeface="Calibri" panose="020F0502020204030204"/>
                <a:ea typeface="MS PGothic" charset="0"/>
                <a:cs typeface="+mn-cs"/>
              </a:rPr>
              <a:t>Oncol</a:t>
            </a:r>
            <a:r>
              <a:rPr kumimoji="0" lang="it-IT" sz="1400" b="0" i="1" u="none" strike="noStrike" kern="1200" cap="none" spc="0" normalizeH="0" baseline="0" noProof="0" dirty="0">
                <a:ln>
                  <a:noFill/>
                </a:ln>
                <a:solidFill>
                  <a:prstClr val="black"/>
                </a:solidFill>
                <a:effectLst/>
                <a:uLnTx/>
                <a:uFillTx/>
                <a:latin typeface="Calibri" panose="020F0502020204030204"/>
                <a:ea typeface="MS PGothic" charset="0"/>
                <a:cs typeface="+mn-cs"/>
              </a:rPr>
              <a:t> </a:t>
            </a:r>
            <a:r>
              <a:rPr kumimoji="0" lang="it-IT"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2021;32:896-905</a:t>
            </a:r>
            <a:r>
              <a:rPr kumimoji="0" lang="en-US" sz="14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t>
            </a:r>
          </a:p>
        </p:txBody>
      </p:sp>
      <p:pic>
        <p:nvPicPr>
          <p:cNvPr id="5" name="Picture 4"/>
          <p:cNvPicPr>
            <a:picLocks noChangeAspect="1"/>
          </p:cNvPicPr>
          <p:nvPr/>
        </p:nvPicPr>
        <p:blipFill>
          <a:blip r:embed="rId2"/>
          <a:stretch>
            <a:fillRect/>
          </a:stretch>
        </p:blipFill>
        <p:spPr>
          <a:xfrm>
            <a:off x="677792" y="2237319"/>
            <a:ext cx="6184969" cy="3783969"/>
          </a:xfrm>
          <a:prstGeom prst="rect">
            <a:avLst/>
          </a:prstGeom>
        </p:spPr>
      </p:pic>
      <p:sp>
        <p:nvSpPr>
          <p:cNvPr id="8" name="TextBox 7"/>
          <p:cNvSpPr txBox="1"/>
          <p:nvPr/>
        </p:nvSpPr>
        <p:spPr>
          <a:xfrm>
            <a:off x="981512" y="944204"/>
            <a:ext cx="5483039"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S PGothic" charset="0"/>
                <a:cs typeface="+mn-cs"/>
              </a:rPr>
              <a:t>Poor prognosis: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S PGothic" charset="0"/>
                <a:cs typeface="+mn-cs"/>
              </a:rPr>
              <a:t>     liver </a:t>
            </a:r>
            <a:r>
              <a:rPr kumimoji="0" lang="en-US" sz="1800" b="0" i="0" u="none" strike="noStrike" kern="1200" cap="none" spc="0" normalizeH="0" baseline="0" noProof="0" err="1">
                <a:ln>
                  <a:noFill/>
                </a:ln>
                <a:solidFill>
                  <a:prstClr val="black"/>
                </a:solidFill>
                <a:effectLst/>
                <a:uLnTx/>
                <a:uFillTx/>
                <a:latin typeface="Calibri" panose="020F0502020204030204"/>
                <a:ea typeface="MS PGothic" charset="0"/>
                <a:cs typeface="+mn-cs"/>
              </a:rPr>
              <a:t>mets</a:t>
            </a:r>
            <a:r>
              <a:rPr kumimoji="0" lang="en-US" sz="1800" b="0" i="0" u="none" strike="noStrike" kern="1200" cap="none" spc="0" normalizeH="0" baseline="0" noProof="0">
                <a:ln>
                  <a:noFill/>
                </a:ln>
                <a:solidFill>
                  <a:prstClr val="black"/>
                </a:solidFill>
                <a:effectLst/>
                <a:uLnTx/>
                <a:uFillTx/>
                <a:latin typeface="Calibri" panose="020F0502020204030204"/>
                <a:ea typeface="MS PGothic"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S PGothic" charset="0"/>
                <a:cs typeface="+mn-cs"/>
              </a:rPr>
              <a:t>     CRPC &lt;12 months,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S PGothic" charset="0"/>
                <a:cs typeface="+mn-cs"/>
              </a:rPr>
              <a:t>     or &gt;3 of 6 </a:t>
            </a:r>
            <a:r>
              <a:rPr kumimoji="0" lang="en-US" sz="1500" b="0" i="0" u="none" strike="noStrike" kern="1200" cap="none" spc="0" normalizeH="0" baseline="0" noProof="0">
                <a:ln>
                  <a:noFill/>
                </a:ln>
                <a:solidFill>
                  <a:prstClr val="black"/>
                </a:solidFill>
                <a:effectLst/>
                <a:uLnTx/>
                <a:uFillTx/>
                <a:latin typeface="Calibri" panose="020F0502020204030204"/>
                <a:ea typeface="MS PGothic" charset="0"/>
                <a:cs typeface="+mn-cs"/>
              </a:rPr>
              <a:t>(LDH, ECOG, visceral, albumin, ALP, &lt;36 </a:t>
            </a:r>
            <a:r>
              <a:rPr kumimoji="0" lang="en-US" sz="1500" b="0" i="0" u="none" strike="noStrike" kern="1200" cap="none" spc="0" normalizeH="0" baseline="0" noProof="0" err="1">
                <a:ln>
                  <a:noFill/>
                </a:ln>
                <a:solidFill>
                  <a:prstClr val="black"/>
                </a:solidFill>
                <a:effectLst/>
                <a:uLnTx/>
                <a:uFillTx/>
                <a:latin typeface="Calibri" panose="020F0502020204030204"/>
                <a:ea typeface="MS PGothic" charset="0"/>
                <a:cs typeface="+mn-cs"/>
              </a:rPr>
              <a:t>mo</a:t>
            </a:r>
            <a:r>
              <a:rPr kumimoji="0" lang="en-US" sz="1500" b="0" i="0" u="none" strike="noStrike" kern="1200" cap="none" spc="0" normalizeH="0" baseline="0" noProof="0">
                <a:ln>
                  <a:noFill/>
                </a:ln>
                <a:solidFill>
                  <a:prstClr val="black"/>
                </a:solidFill>
                <a:effectLst/>
                <a:uLnTx/>
                <a:uFillTx/>
                <a:latin typeface="Calibri" panose="020F0502020204030204"/>
                <a:ea typeface="MS PGothic" charset="0"/>
                <a:cs typeface="+mn-cs"/>
              </a:rPr>
              <a:t> from </a:t>
            </a:r>
            <a:r>
              <a:rPr kumimoji="0" lang="en-US" sz="1500" b="0" i="0" u="none" strike="noStrike" kern="1200" cap="none" spc="0" normalizeH="0" baseline="0" noProof="0" err="1">
                <a:ln>
                  <a:noFill/>
                </a:ln>
                <a:solidFill>
                  <a:prstClr val="black"/>
                </a:solidFill>
                <a:effectLst/>
                <a:uLnTx/>
                <a:uFillTx/>
                <a:latin typeface="Calibri" panose="020F0502020204030204"/>
                <a:ea typeface="MS PGothic" charset="0"/>
                <a:cs typeface="+mn-cs"/>
              </a:rPr>
              <a:t>Dx</a:t>
            </a:r>
            <a:r>
              <a:rPr kumimoji="0" lang="en-US" sz="1500" b="0" i="0" u="none" strike="noStrike" kern="1200" cap="none" spc="0" normalizeH="0" baseline="0" noProof="0">
                <a:ln>
                  <a:noFill/>
                </a:ln>
                <a:solidFill>
                  <a:prstClr val="black"/>
                </a:solidFill>
                <a:effectLst/>
                <a:uLnTx/>
                <a:uFillTx/>
                <a:latin typeface="Calibri" panose="020F0502020204030204"/>
                <a:ea typeface="MS PGothic" charset="0"/>
                <a:cs typeface="+mn-cs"/>
              </a:rPr>
              <a:t>)</a:t>
            </a:r>
          </a:p>
        </p:txBody>
      </p:sp>
      <p:pic>
        <p:nvPicPr>
          <p:cNvPr id="9" name="Picture 8"/>
          <p:cNvPicPr>
            <a:picLocks noChangeAspect="1"/>
          </p:cNvPicPr>
          <p:nvPr/>
        </p:nvPicPr>
        <p:blipFill>
          <a:blip r:embed="rId3"/>
          <a:stretch>
            <a:fillRect/>
          </a:stretch>
        </p:blipFill>
        <p:spPr>
          <a:xfrm>
            <a:off x="7216507" y="836712"/>
            <a:ext cx="4436597" cy="5184576"/>
          </a:xfrm>
          <a:prstGeom prst="rect">
            <a:avLst/>
          </a:prstGeom>
        </p:spPr>
      </p:pic>
    </p:spTree>
    <p:extLst>
      <p:ext uri="{BB962C8B-B14F-4D97-AF65-F5344CB8AC3E}">
        <p14:creationId xmlns:p14="http://schemas.microsoft.com/office/powerpoint/2010/main" val="3907057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C3660-C2F6-B445-AA6E-646F1EC1CB98}"/>
              </a:ext>
            </a:extLst>
          </p:cNvPr>
          <p:cNvSpPr>
            <a:spLocks noGrp="1"/>
          </p:cNvSpPr>
          <p:nvPr>
            <p:ph type="title"/>
          </p:nvPr>
        </p:nvSpPr>
        <p:spPr>
          <a:xfrm>
            <a:off x="370395" y="-99392"/>
            <a:ext cx="10515600" cy="1325563"/>
          </a:xfrm>
        </p:spPr>
        <p:txBody>
          <a:bodyPr/>
          <a:lstStyle/>
          <a:p>
            <a:r>
              <a:rPr lang="en-US" dirty="0"/>
              <a:t>Immune Checkpoint Inhibitors in </a:t>
            </a:r>
            <a:r>
              <a:rPr lang="en-US" dirty="0" err="1"/>
              <a:t>mCRPC</a:t>
            </a:r>
            <a:endParaRPr lang="en-US" dirty="0"/>
          </a:p>
        </p:txBody>
      </p:sp>
      <p:graphicFrame>
        <p:nvGraphicFramePr>
          <p:cNvPr id="4" name="Table 4">
            <a:extLst>
              <a:ext uri="{FF2B5EF4-FFF2-40B4-BE49-F238E27FC236}">
                <a16:creationId xmlns:a16="http://schemas.microsoft.com/office/drawing/2014/main" id="{3E808873-5D15-3C42-968A-0DBCF2F2597C}"/>
              </a:ext>
            </a:extLst>
          </p:cNvPr>
          <p:cNvGraphicFramePr>
            <a:graphicFrameLocks noGrp="1"/>
          </p:cNvGraphicFramePr>
          <p:nvPr>
            <p:ph idx="1"/>
          </p:nvPr>
        </p:nvGraphicFramePr>
        <p:xfrm>
          <a:off x="838200" y="1412776"/>
          <a:ext cx="10515600" cy="3168762"/>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849375302"/>
                    </a:ext>
                  </a:extLst>
                </a:gridCol>
                <a:gridCol w="3505200">
                  <a:extLst>
                    <a:ext uri="{9D8B030D-6E8A-4147-A177-3AD203B41FA5}">
                      <a16:colId xmlns:a16="http://schemas.microsoft.com/office/drawing/2014/main" val="2202724164"/>
                    </a:ext>
                  </a:extLst>
                </a:gridCol>
                <a:gridCol w="3505200">
                  <a:extLst>
                    <a:ext uri="{9D8B030D-6E8A-4147-A177-3AD203B41FA5}">
                      <a16:colId xmlns:a16="http://schemas.microsoft.com/office/drawing/2014/main" val="2809527500"/>
                    </a:ext>
                  </a:extLst>
                </a:gridCol>
              </a:tblGrid>
              <a:tr h="409299">
                <a:tc>
                  <a:txBody>
                    <a:bodyPr/>
                    <a:lstStyle/>
                    <a:p>
                      <a:r>
                        <a:rPr lang="en-US" dirty="0"/>
                        <a:t>Therapy</a:t>
                      </a:r>
                    </a:p>
                  </a:txBody>
                  <a:tcPr/>
                </a:tc>
                <a:tc>
                  <a:txBody>
                    <a:bodyPr/>
                    <a:lstStyle/>
                    <a:p>
                      <a:r>
                        <a:rPr lang="en-US" dirty="0"/>
                        <a:t>Disease State</a:t>
                      </a:r>
                    </a:p>
                  </a:txBody>
                  <a:tcPr/>
                </a:tc>
                <a:tc>
                  <a:txBody>
                    <a:bodyPr/>
                    <a:lstStyle/>
                    <a:p>
                      <a:r>
                        <a:rPr lang="en-US" dirty="0"/>
                        <a:t>Disease Response</a:t>
                      </a:r>
                    </a:p>
                  </a:txBody>
                  <a:tcPr/>
                </a:tc>
                <a:extLst>
                  <a:ext uri="{0D108BD9-81ED-4DB2-BD59-A6C34878D82A}">
                    <a16:rowId xmlns:a16="http://schemas.microsoft.com/office/drawing/2014/main" val="2576351754"/>
                  </a:ext>
                </a:extLst>
              </a:tr>
              <a:tr h="706461">
                <a:tc>
                  <a:txBody>
                    <a:bodyPr/>
                    <a:lstStyle/>
                    <a:p>
                      <a:r>
                        <a:rPr lang="en-US" dirty="0"/>
                        <a:t>Pembrolizumab </a:t>
                      </a:r>
                      <a:r>
                        <a:rPr lang="en-US" dirty="0" err="1"/>
                        <a:t>monotherapy</a:t>
                      </a:r>
                      <a:r>
                        <a:rPr lang="en-US" baseline="30000" dirty="0" err="1"/>
                        <a:t>a</a:t>
                      </a:r>
                      <a:endParaRPr lang="en-US" baseline="30000" dirty="0"/>
                    </a:p>
                  </a:txBody>
                  <a:tcPr/>
                </a:tc>
                <a:tc>
                  <a:txBody>
                    <a:bodyPr/>
                    <a:lstStyle/>
                    <a:p>
                      <a:r>
                        <a:rPr lang="en-US" dirty="0"/>
                        <a:t>Post-chemotherapy</a:t>
                      </a:r>
                    </a:p>
                  </a:txBody>
                  <a:tcPr/>
                </a:tc>
                <a:tc>
                  <a:txBody>
                    <a:bodyPr/>
                    <a:lstStyle/>
                    <a:p>
                      <a:r>
                        <a:rPr lang="en-US" dirty="0"/>
                        <a:t>ORR 9%</a:t>
                      </a:r>
                    </a:p>
                    <a:p>
                      <a:r>
                        <a:rPr lang="en-US" dirty="0"/>
                        <a:t>PSA RR 14%</a:t>
                      </a:r>
                    </a:p>
                  </a:txBody>
                  <a:tcPr/>
                </a:tc>
                <a:extLst>
                  <a:ext uri="{0D108BD9-81ED-4DB2-BD59-A6C34878D82A}">
                    <a16:rowId xmlns:a16="http://schemas.microsoft.com/office/drawing/2014/main" val="103616672"/>
                  </a:ext>
                </a:extLst>
              </a:tr>
              <a:tr h="706461">
                <a:tc>
                  <a:txBody>
                    <a:bodyPr/>
                    <a:lstStyle/>
                    <a:p>
                      <a:r>
                        <a:rPr lang="en-US" dirty="0"/>
                        <a:t>Pembrolizumab + </a:t>
                      </a:r>
                      <a:r>
                        <a:rPr lang="en-US" dirty="0" err="1"/>
                        <a:t>enzalutamide</a:t>
                      </a:r>
                      <a:r>
                        <a:rPr lang="en-US" baseline="30000" dirty="0" err="1"/>
                        <a:t>b</a:t>
                      </a:r>
                      <a:endParaRPr lang="en-US" baseline="30000" dirty="0"/>
                    </a:p>
                  </a:txBody>
                  <a:tcPr/>
                </a:tc>
                <a:tc>
                  <a:txBody>
                    <a:bodyPr/>
                    <a:lstStyle/>
                    <a:p>
                      <a:r>
                        <a:rPr lang="en-US" dirty="0"/>
                        <a:t>Pre-chemotherapy progressing on enzalutamide</a:t>
                      </a:r>
                    </a:p>
                  </a:txBody>
                  <a:tcPr/>
                </a:tc>
                <a:tc>
                  <a:txBody>
                    <a:bodyPr/>
                    <a:lstStyle/>
                    <a:p>
                      <a:r>
                        <a:rPr lang="en-US" dirty="0"/>
                        <a:t>ORR 12%</a:t>
                      </a:r>
                    </a:p>
                    <a:p>
                      <a:r>
                        <a:rPr lang="en-US" dirty="0"/>
                        <a:t>PSA RR 14%</a:t>
                      </a:r>
                    </a:p>
                  </a:txBody>
                  <a:tcPr/>
                </a:tc>
                <a:extLst>
                  <a:ext uri="{0D108BD9-81ED-4DB2-BD59-A6C34878D82A}">
                    <a16:rowId xmlns:a16="http://schemas.microsoft.com/office/drawing/2014/main" val="39320007"/>
                  </a:ext>
                </a:extLst>
              </a:tr>
              <a:tr h="706461">
                <a:tc>
                  <a:txBody>
                    <a:bodyPr/>
                    <a:lstStyle/>
                    <a:p>
                      <a:r>
                        <a:rPr lang="en-US" dirty="0"/>
                        <a:t>Atezolizumab + </a:t>
                      </a:r>
                      <a:r>
                        <a:rPr lang="en-US" dirty="0" err="1"/>
                        <a:t>enzalutamide</a:t>
                      </a:r>
                      <a:r>
                        <a:rPr lang="en-US" baseline="30000" dirty="0" err="1"/>
                        <a:t>c</a:t>
                      </a:r>
                      <a:endParaRPr lang="en-US" baseline="30000" dirty="0"/>
                    </a:p>
                  </a:txBody>
                  <a:tcPr>
                    <a:lnB w="57150" cap="flat" cmpd="sng" algn="ctr">
                      <a:solidFill>
                        <a:srgbClr val="FF0000"/>
                      </a:solidFill>
                      <a:prstDash val="solid"/>
                      <a:round/>
                      <a:headEnd type="none" w="med" len="med"/>
                      <a:tailEnd type="none" w="med" len="med"/>
                    </a:lnB>
                  </a:tcPr>
                </a:tc>
                <a:tc>
                  <a:txBody>
                    <a:bodyPr/>
                    <a:lstStyle/>
                    <a:p>
                      <a:r>
                        <a:rPr lang="en-US" dirty="0"/>
                        <a:t>Pre- and post-chemotherapy, s/p abiraterone</a:t>
                      </a:r>
                    </a:p>
                  </a:txBody>
                  <a:tcPr>
                    <a:lnB w="57150" cap="flat" cmpd="sng" algn="ctr">
                      <a:solidFill>
                        <a:srgbClr val="FF0000"/>
                      </a:solidFill>
                      <a:prstDash val="solid"/>
                      <a:round/>
                      <a:headEnd type="none" w="med" len="med"/>
                      <a:tailEnd type="none" w="med" len="med"/>
                    </a:lnB>
                  </a:tcPr>
                </a:tc>
                <a:tc>
                  <a:txBody>
                    <a:bodyPr/>
                    <a:lstStyle/>
                    <a:p>
                      <a:r>
                        <a:rPr lang="en-US" dirty="0"/>
                        <a:t>ORR 14%</a:t>
                      </a:r>
                    </a:p>
                    <a:p>
                      <a:r>
                        <a:rPr lang="en-US" dirty="0"/>
                        <a:t>PSA RR 26%</a:t>
                      </a:r>
                    </a:p>
                  </a:txBody>
                  <a:tcPr>
                    <a:lnB w="571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423366616"/>
                  </a:ext>
                </a:extLst>
              </a:tr>
              <a:tr h="409299">
                <a:tc>
                  <a:txBody>
                    <a:bodyPr/>
                    <a:lstStyle/>
                    <a:p>
                      <a:r>
                        <a:rPr lang="en-US" dirty="0"/>
                        <a:t>Atezolizumab + </a:t>
                      </a:r>
                      <a:r>
                        <a:rPr lang="en-US" dirty="0" err="1"/>
                        <a:t>cabozantinib</a:t>
                      </a:r>
                      <a:r>
                        <a:rPr lang="en-US" baseline="30000" dirty="0" err="1"/>
                        <a:t>d</a:t>
                      </a:r>
                      <a:endParaRPr lang="en-US" baseline="30000" dirty="0"/>
                    </a:p>
                  </a:txBody>
                  <a:tcPr>
                    <a:lnL w="57150" cap="flat" cmpd="sng" algn="ctr">
                      <a:solidFill>
                        <a:srgbClr val="FF0000"/>
                      </a:solidFill>
                      <a:prstDash val="solid"/>
                      <a:round/>
                      <a:headEnd type="none" w="med" len="med"/>
                      <a:tailEnd type="none" w="med" len="med"/>
                    </a:lnL>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r>
                        <a:rPr lang="en-US" dirty="0"/>
                        <a:t>Pre-chemotherapy s/p enzalutamide or abiraterone</a:t>
                      </a:r>
                    </a:p>
                  </a:txBody>
                  <a:tcP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r>
                        <a:rPr lang="en-US" dirty="0"/>
                        <a:t>ORR 34%</a:t>
                      </a:r>
                    </a:p>
                    <a:p>
                      <a:r>
                        <a:rPr lang="en-US" dirty="0"/>
                        <a:t>PSA RR 29%</a:t>
                      </a:r>
                    </a:p>
                  </a:txBody>
                  <a:tcPr>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507247813"/>
                  </a:ext>
                </a:extLst>
              </a:tr>
            </a:tbl>
          </a:graphicData>
        </a:graphic>
      </p:graphicFrame>
      <p:sp>
        <p:nvSpPr>
          <p:cNvPr id="5" name="TextBox 4">
            <a:extLst>
              <a:ext uri="{FF2B5EF4-FFF2-40B4-BE49-F238E27FC236}">
                <a16:creationId xmlns:a16="http://schemas.microsoft.com/office/drawing/2014/main" id="{3D06C7A3-254C-4240-81EC-8EF6C4C0EB92}"/>
              </a:ext>
            </a:extLst>
          </p:cNvPr>
          <p:cNvSpPr txBox="1"/>
          <p:nvPr/>
        </p:nvSpPr>
        <p:spPr>
          <a:xfrm>
            <a:off x="263352" y="6119127"/>
            <a:ext cx="10729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err="1">
                <a:ln>
                  <a:noFill/>
                </a:ln>
                <a:solidFill>
                  <a:prstClr val="black"/>
                </a:solidFill>
                <a:effectLst/>
                <a:uLnTx/>
                <a:uFillTx/>
                <a:latin typeface="Calibri" panose="020F0502020204030204"/>
                <a:ea typeface="+mn-ea"/>
                <a:cs typeface="+mn-cs"/>
              </a:rPr>
              <a:t>a</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JCO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2020: 38(5) 395-405. </a:t>
            </a:r>
            <a:r>
              <a:rPr kumimoji="0" lang="en-US" sz="1600" b="0" i="0" u="none" strike="noStrike" kern="1200" cap="none" spc="0" normalizeH="0" baseline="30000" noProof="0" dirty="0" err="1">
                <a:ln>
                  <a:noFill/>
                </a:ln>
                <a:solidFill>
                  <a:prstClr val="black"/>
                </a:solidFill>
                <a:effectLst/>
                <a:uLnTx/>
                <a:uFillTx/>
                <a:latin typeface="Calibri" panose="020F0502020204030204"/>
                <a:ea typeface="+mn-ea"/>
                <a:cs typeface="+mn-cs"/>
              </a:rPr>
              <a:t>b</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Presented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the 2021 ASCO Annual Meeting – Virtual; June 4-8, 2021. </a:t>
            </a:r>
            <a:r>
              <a:rPr kumimoji="0" lang="en-US" sz="1600" b="0" i="0" u="none" strike="noStrike" kern="1200" cap="none" spc="0" normalizeH="0" baseline="30000" noProof="0" dirty="0" err="1">
                <a:ln>
                  <a:noFill/>
                </a:ln>
                <a:solidFill>
                  <a:prstClr val="black"/>
                </a:solidFill>
                <a:effectLst/>
                <a:uLnTx/>
                <a:uFillTx/>
                <a:latin typeface="Calibri" panose="020F0502020204030204"/>
                <a:ea typeface="+mn-ea"/>
                <a:cs typeface="+mn-cs"/>
              </a:rPr>
              <a:t>c</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Sweeney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 AACR 2020. IMbassador250. </a:t>
            </a:r>
            <a:r>
              <a:rPr kumimoji="0" lang="en-US" sz="1600" b="0" i="0" u="none" strike="noStrike" kern="1200" cap="none" spc="0" normalizeH="0" baseline="30000" noProof="0" dirty="0" err="1">
                <a:ln>
                  <a:noFill/>
                </a:ln>
                <a:solidFill>
                  <a:prstClr val="black"/>
                </a:solidFill>
                <a:effectLst/>
                <a:uLnTx/>
                <a:uFillTx/>
                <a:latin typeface="Calibri" panose="020F0502020204030204"/>
                <a:ea typeface="+mn-ea"/>
                <a:cs typeface="+mn-cs"/>
              </a:rPr>
              <a:t>d</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Agarwal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ASCO 2020. COSMIC-021</a:t>
            </a:r>
          </a:p>
        </p:txBody>
      </p:sp>
    </p:spTree>
    <p:extLst>
      <p:ext uri="{BB962C8B-B14F-4D97-AF65-F5344CB8AC3E}">
        <p14:creationId xmlns:p14="http://schemas.microsoft.com/office/powerpoint/2010/main" val="3720244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2020_MC_White (12-28-2020)">
  <a:themeElements>
    <a:clrScheme name="2020_MC_Black">
      <a:dk1>
        <a:srgbClr val="000000"/>
      </a:dk1>
      <a:lt1>
        <a:srgbClr val="FFFFFF"/>
      </a:lt1>
      <a:dk2>
        <a:srgbClr val="0057B8"/>
      </a:dk2>
      <a:lt2>
        <a:srgbClr val="D2D2D2"/>
      </a:lt2>
      <a:accent1>
        <a:srgbClr val="009CDE"/>
      </a:accent1>
      <a:accent2>
        <a:srgbClr val="FFC845"/>
      </a:accent2>
      <a:accent3>
        <a:srgbClr val="FE5000"/>
      </a:accent3>
      <a:accent4>
        <a:srgbClr val="00873E"/>
      </a:accent4>
      <a:accent5>
        <a:srgbClr val="8246AF"/>
      </a:accent5>
      <a:accent6>
        <a:srgbClr val="9CDBD9"/>
      </a:accent6>
      <a:hlink>
        <a:srgbClr val="009CDE"/>
      </a:hlink>
      <a:folHlink>
        <a:srgbClr val="A8A8A8"/>
      </a:folHlink>
    </a:clrScheme>
    <a:fontScheme name="mc-white-widescreen">
      <a:majorFont>
        <a:latin typeface="Arial"/>
        <a:ea typeface=""/>
        <a:cs typeface=""/>
      </a:majorFont>
      <a:minorFont>
        <a:latin typeface="Arial"/>
        <a:ea typeface=""/>
        <a:cs typeface=""/>
      </a:minorFont>
    </a:fontScheme>
    <a:fmtScheme name="mc-white-widescre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0_MC_White (3-4-2021).potx" id="{C9705AC2-A1FB-4EE1-84BD-9F4801AD8ACB}" vid="{55797E64-21CB-4AAD-ABF2-748221DD8F54}"/>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4AEB4D02-5482-4175-A261-77B4BA305F5F}"/>
</file>

<file path=customXml/itemProps2.xml><?xml version="1.0" encoding="utf-8"?>
<ds:datastoreItem xmlns:ds="http://schemas.openxmlformats.org/officeDocument/2006/customXml" ds:itemID="{0D106BC0-3078-4591-9613-D52F1FF8E173}"/>
</file>

<file path=customXml/itemProps3.xml><?xml version="1.0" encoding="utf-8"?>
<ds:datastoreItem xmlns:ds="http://schemas.openxmlformats.org/officeDocument/2006/customXml" ds:itemID="{5AEED785-B4B9-4D3A-BE87-761E014823B3}"/>
</file>

<file path=docProps/app.xml><?xml version="1.0" encoding="utf-8"?>
<Properties xmlns="http://schemas.openxmlformats.org/officeDocument/2006/extended-properties" xmlns:vt="http://schemas.openxmlformats.org/officeDocument/2006/docPropsVTypes">
  <Template/>
  <TotalTime>85390</TotalTime>
  <Words>5668</Words>
  <Application>Microsoft Macintosh PowerPoint</Application>
  <PresentationFormat>Widescreen</PresentationFormat>
  <Paragraphs>743</Paragraphs>
  <Slides>117</Slides>
  <Notes>18</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117</vt:i4>
      </vt:variant>
    </vt:vector>
  </HeadingPairs>
  <TitlesOfParts>
    <vt:vector size="131" baseType="lpstr">
      <vt:lpstr>Arial</vt:lpstr>
      <vt:lpstr>Arial Narrow</vt:lpstr>
      <vt:lpstr>Calibri</vt:lpstr>
      <vt:lpstr>Source Sans Pro</vt:lpstr>
      <vt:lpstr>Symbol</vt:lpstr>
      <vt:lpstr>Times New Roman</vt:lpstr>
      <vt:lpstr>Verdana</vt:lpstr>
      <vt:lpstr>Wingdings</vt:lpstr>
      <vt:lpstr>1_Default Design</vt:lpstr>
      <vt:lpstr>3_Default Design</vt:lpstr>
      <vt:lpstr>5_Default Design</vt:lpstr>
      <vt:lpstr>Default Design</vt:lpstr>
      <vt:lpstr>Blank Presentation</vt:lpstr>
      <vt:lpstr>1_2020_MC_White (12-28-2020)</vt:lpstr>
      <vt:lpstr>Meet The Professor Optimizing the Management of Metastatic Castration-Resistant Prostate Cancer</vt:lpstr>
      <vt:lpstr>Meet The Professor Program Participating Faculty</vt:lpstr>
      <vt:lpstr>Meet The Professor Program Participating Faculty</vt:lpstr>
      <vt:lpstr>Commercial Support</vt:lpstr>
      <vt:lpstr>Dr Armstrong — Disclosures</vt:lpstr>
      <vt:lpstr>PowerPoint Presentation</vt:lpstr>
      <vt:lpstr>Meet The Professor with Dr Armstrong</vt:lpstr>
      <vt:lpstr>Meet The Professor with Dr Armstrong</vt:lpstr>
      <vt:lpstr>PowerPoint Presentation</vt:lpstr>
      <vt:lpstr>PROpel  </vt:lpstr>
      <vt:lpstr>PowerPoint Presentation</vt:lpstr>
      <vt:lpstr>MAGNITUDE </vt:lpstr>
      <vt:lpstr>Summary Propel and Magnitude</vt:lpstr>
      <vt:lpstr>PowerPoint Presentation</vt:lpstr>
      <vt:lpstr>PowerPoint Presentation</vt:lpstr>
      <vt:lpstr>PowerPoint Presentation</vt:lpstr>
      <vt:lpstr>PowerPoint Presentation</vt:lpstr>
      <vt:lpstr>PowerPoint Presentation</vt:lpstr>
      <vt:lpstr>ODENZA: A Phase II Crossover Trial Evaluating Preference  Between Darolutamide and Enzalutamide in Men with  Asymptomatic or Mildly Symptomatic mCRPC</vt:lpstr>
      <vt:lpstr>Meet The Professor with Dr Armstrong</vt:lpstr>
      <vt:lpstr>Case Presentation: A 58-year-old man with metastatic hormone-sensitive prostate cancer, a history of breast cancer and a germline BRCA1 mutation</vt:lpstr>
      <vt:lpstr>At what point, if any, do you generally recommend a PARP inhibitor to a patient with metastatic prostate cancer and a germline BRCA mutation?</vt:lpstr>
      <vt:lpstr>A 65-year-old man with MSS prostate cancer metastatic to the bone and a germline BRCA2 mutation who is receiving abiraterone/dexamethasone for hormone-sensitive metastatic disease develops new low-volume asymptomatic bone metastases. Which systemic treatment would you most likely recommend?</vt:lpstr>
      <vt:lpstr>A 65-year-old man receiving androgen deprivation therapy (ADT) for M0 disease after radical prostatectomy (RP) is found to have asymptomatic bone metastases. Genetic testing is negative for homologous recombination repair (HRR) mutations. Regulatory and reimbursement issues aside, what systemic treatment would you most likely recommend?</vt:lpstr>
      <vt:lpstr>A 65-year-old man receiving ADT for M0 disease after RP is found to have asymptomatic bone metastases. Genetic testing is negative for homologous recombination repair (HRR) mutations. Regulatory and reimbursement issues aside, what systemic treatment would you most likely recommend?</vt:lpstr>
      <vt:lpstr>Beyond the Guidelines:  Clinical Investigator Perspectives on  the Management of Prostate Cancer (Part 1 of a 2-Part Series) Thursday, February 17, 2022 7:00 PM – 9:00 PM PT</vt:lpstr>
      <vt:lpstr>PowerPoint Presentation</vt:lpstr>
      <vt:lpstr>Meet The Professor with Dr Armstrong</vt:lpstr>
      <vt:lpstr>Case Presentation: A 70-year-old man with multiple prior therapies for metastatic prostate cancer, including lutetium on the VISION trial</vt:lpstr>
      <vt:lpstr>Regulatory and reimbursement issues aside, in which line of therapy would you administer 177Lu-PSMA-617 for patients with metastatic prostate cancer?</vt:lpstr>
      <vt:lpstr>If 177Lu-PSMA-617 were available, in what line of therapy would you like to offer it to your patients with PSMA-positive mCRPC?</vt:lpstr>
      <vt:lpstr>If 177Lu-PSMA-617 were available, which of the following would you generally recommend first for a patient with PSMA-positive mCRPC?</vt:lpstr>
      <vt:lpstr>If 177Lu-PSMA-617 were available, which of the following would you generally prefer for a patient with PSMA-positive mCRPC and bone-only metastases?</vt:lpstr>
      <vt:lpstr>PowerPoint Presentation</vt:lpstr>
      <vt:lpstr>VISION: Imaging-Based Progression-Free Survival</vt:lpstr>
      <vt:lpstr>VISION: Overall Survival</vt:lpstr>
      <vt:lpstr>VISION: Time to First Symptomatic Skeletal Event</vt:lpstr>
      <vt:lpstr>PowerPoint Presentation</vt:lpstr>
      <vt:lpstr>PowerPoint Presentation</vt:lpstr>
      <vt:lpstr>PowerPoint Presentation</vt:lpstr>
      <vt:lpstr>CARD: Imaging-Based PFS and OS with Cabazitaxel versus Abiraterone or Enzalutamide for mCRPC</vt:lpstr>
      <vt:lpstr>Meet The Professor with Dr Armstrong</vt:lpstr>
      <vt:lpstr>Case Presentation: An 88-year-old man with metastatic prostate cancer who received leuprolide/enzalutamide/ denosumab and sipuleucel-T</vt:lpstr>
      <vt:lpstr>Meet The Professor with Dr Armstrong</vt:lpstr>
      <vt:lpstr>Case Presentation: A 55-year-old man with metastatic adenocarcinoma of the prostate with neuroendocrine differentiation (genomic LOH high, germline PALB2 VUS)</vt:lpstr>
      <vt:lpstr>Meet The Professor with Dr Armstrong</vt:lpstr>
      <vt:lpstr>Case Presentation: A 74-year-old man with mCRPC and Lynch syndrome (BRCA VUS, MSH6 and BRAF V601E mutations)</vt:lpstr>
      <vt:lpstr>Immune Checkpoint Inhibitors in mCRPC</vt:lpstr>
      <vt:lpstr>PowerPoint Presentation</vt:lpstr>
      <vt:lpstr>Cabozantinib Targets Pathways Associated with  Tumor Immune Suppression</vt:lpstr>
      <vt:lpstr>COSMIC-021: Best Change from Baseline in Sum of Target Lesions</vt:lpstr>
      <vt:lpstr>COSMIC-021: Best Change in PSA from Baseline</vt:lpstr>
      <vt:lpstr>CONTACT-02: Phase III Trial Schema</vt:lpstr>
      <vt:lpstr>Meet The Professor with Dr Armstrong</vt:lpstr>
      <vt:lpstr>Case Presentation: An 89-year-old man with mCRPC and a CHEK2 mutation</vt:lpstr>
      <vt:lpstr>Meet The Professor with Dr Armstrong</vt:lpstr>
      <vt:lpstr>Exposure-Adjusted Safety Analyses of the VISION Phase 3 Trial of 177Lu-PSMA-617 in Patients with Metastatic Castration-Resistant Prostate Cancer </vt:lpstr>
      <vt:lpstr>DNA Damaging Therapies in Patients (pts) with Prostate Cancer (PC) and Pathogenic Alterations in Homologous Recombination Repair (HRR) Genes </vt:lpstr>
      <vt:lpstr>PowerPoint Presentation</vt:lpstr>
      <vt:lpstr>The Courage Study: A First-in-Human Phase 1 Study of the CBP/p300 Inhibitor FT-7051 in Men with Metastatic Castration-Resistant Prostate Cancer </vt:lpstr>
      <vt:lpstr>FT-7051 Mechanism of Action</vt:lpstr>
      <vt:lpstr>Efficacy of the PD-L1 Inhibitor Avelumab in Neuroendocrine or Aggressive Variant Prostate Cancer: Results from a Phase II, Single-Arm Study </vt:lpstr>
      <vt:lpstr>PowerPoint Presentation</vt:lpstr>
      <vt:lpstr>PowerPoint Presentation</vt:lpstr>
      <vt:lpstr>PowerPoint Presentation</vt:lpstr>
      <vt:lpstr>PowerPoint Presentation</vt:lpstr>
      <vt:lpstr>PowerPoint Presentation</vt:lpstr>
      <vt:lpstr>PowerPoint Presentation</vt:lpstr>
      <vt:lpstr>Development and Validation of Circulating Tumor Cell ... Enumeration as a Prognostic Biomarker in Men with Metastatic Castration-Resistant Prostate Cancer </vt:lpstr>
      <vt:lpstr>PowerPoint Presentation</vt:lpstr>
      <vt:lpstr>PowerPoint Presentation</vt:lpstr>
      <vt:lpstr>Meet The Professor with Dr Armstrong</vt:lpstr>
      <vt:lpstr>PowerPoint Presentation</vt:lpstr>
      <vt:lpstr>Metastasis-Free Survival with the Addition of Abiraterone Acetate and Prednisolone with or without Enzalutamide to ADT for High-Risk M0 Prostate Cancer</vt:lpstr>
      <vt:lpstr>Overall Survival with the Addition of Abiraterone Acetate  and Prednisolone with or without Enzalutamide to ADT for  High-Risk M0 Prostate Cancer</vt:lpstr>
      <vt:lpstr>PowerPoint Presentation</vt:lpstr>
      <vt:lpstr>PEACE-1: Radiographic PFS (rPFS) by Metastatic Burden</vt:lpstr>
      <vt:lpstr>PEACE-1: Grade 3-5 Adverse Events  (ADT + Docetaxel Safety Population)</vt:lpstr>
      <vt:lpstr>177Lu-PSMA-617 targeted radioligand therapy&lt;br /&gt;</vt:lpstr>
      <vt:lpstr>PowerPoint Presentation</vt:lpstr>
      <vt:lpstr>VISION: Imaging-Based Progression-Free Survival</vt:lpstr>
      <vt:lpstr>VISION: Overall Survival</vt:lpstr>
      <vt:lpstr>VISION: Time to First Symptomatic Skeletal Event</vt:lpstr>
      <vt:lpstr>VISION: Selected Adverse Events </vt:lpstr>
      <vt:lpstr>PowerPoint Presentation</vt:lpstr>
      <vt:lpstr>PowerPoint Presentation</vt:lpstr>
      <vt:lpstr>PowerPoint Presentation</vt:lpstr>
      <vt:lpstr>PowerPoint Presentation</vt:lpstr>
      <vt:lpstr>PSMA-Lutetium Radionuclide Therapy and ImmuNotherapy  for Prostate CancEr (PRINCE) Trial Schema</vt:lpstr>
      <vt:lpstr>PRINCE: PSA Response Rate (Primary Endpoint) </vt:lpstr>
      <vt:lpstr>PRINCE: Treatment-Related Adverse Events</vt:lpstr>
      <vt:lpstr>ODENZA: A Phase II Crossover Trial Evaluating Preference  Between Darolutamide and Enzalutamide in Men with  Asymptomatic or Mildly Symptomatic mCRPC</vt:lpstr>
      <vt:lpstr>CARD: Imaging-Based PFS and OS with Cabazitaxel versus Abiraterone or Enzalutamide for mCRPC</vt:lpstr>
      <vt:lpstr>CARD: Select Adverse Events</vt:lpstr>
      <vt:lpstr>PowerPoint Presentation</vt:lpstr>
      <vt:lpstr>CARD: rPFS by Baseline Neutrophil-to-Lymphocyte Ratio (NLR)</vt:lpstr>
      <vt:lpstr>CARD: OS by Baseline NLR</vt:lpstr>
      <vt:lpstr>The Canadian Trial (Phase II OZM-054 Trial)</vt:lpstr>
      <vt:lpstr>Immune Checkpoint Inhibitors in mCRPC</vt:lpstr>
      <vt:lpstr>PowerPoint Presentation</vt:lpstr>
      <vt:lpstr>Cabozantinib Targets Pathways Associated with  Tumor Immune Suppression</vt:lpstr>
      <vt:lpstr>COSMIC-021: Best Change from Baseline in Sum of Target Lesions</vt:lpstr>
      <vt:lpstr>COSMIC-021: Best Change in PSA from Baseline</vt:lpstr>
      <vt:lpstr>COSMIC-021: Select Treatment-Related Adverse Events</vt:lpstr>
      <vt:lpstr>CONTACT-02: Phase III Trial Schema</vt:lpstr>
      <vt:lpstr>First Results from a Randomized Phase II Study of Cabazitaxel (CBZ) versus an Androgen Receptor Targeted Agent (ARTA) in Patients with Poor-Prognosis Castration-Resistant Prostate Cancer (mCRPC) </vt:lpstr>
      <vt:lpstr>The Dutch Trial (Phase II OSTRICh Trial)</vt:lpstr>
      <vt:lpstr>Inherited DNA Repair Gene Mutations in Men with Metastatic Prostate Cancer</vt:lpstr>
      <vt:lpstr>Recent FDA Approvals of PARP Inhibitors for mCRPC</vt:lpstr>
      <vt:lpstr>PowerPoint Presentation</vt:lpstr>
      <vt:lpstr>PROfound Primary Endpoint: Imaging-Based PFS with Olaparib  for Patients with mCRPC Who Had at Least 1 Alteration in BRCA1, BRCA2 or ATM (Cohort A)</vt:lpstr>
      <vt:lpstr>PowerPoint Presentation</vt:lpstr>
      <vt:lpstr>PowerPoint Presentation</vt:lpstr>
      <vt:lpstr>PROfound: OS with Olaparib in Patients with mCRPC Who Had at Least 1 Alteration in BRCA1, BRCA2 or ATM (Cohort A)</vt:lpstr>
      <vt:lpstr>PowerPoint Presentation</vt:lpstr>
      <vt:lpstr>TRITON2: Response to Rucaparib in Patients with mCRPC  Harboring a BRCA1 or BRCA2 Gene Alteration</vt:lpstr>
      <vt:lpstr>PowerPoint Presentation</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7968</cp:revision>
  <cp:lastPrinted>2021-05-03T15:25:29Z</cp:lastPrinted>
  <dcterms:created xsi:type="dcterms:W3CDTF">2013-03-19T19:50:02Z</dcterms:created>
  <dcterms:modified xsi:type="dcterms:W3CDTF">2022-03-03T21:12:05Z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