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entation.xml" ContentType="application/vnd.openxmlformats-officedocument.presentationml.presentation.main+xml"/>
  <Override PartName="/ppt/drawings/drawing2.xml" ContentType="application/vnd.openxmlformats-officedocument.drawingml.chartshapes+xml"/>
  <Override PartName="/ppt/drawings/drawing1.xml" ContentType="application/vnd.openxmlformats-officedocument.drawingml.chartshape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4.xml" ContentType="application/vnd.openxmlformats-officedocument.presentationml.tag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  <p:sldMasterId id="2147483729" r:id="rId2"/>
    <p:sldMasterId id="2147483746" r:id="rId3"/>
    <p:sldMasterId id="2147483866" r:id="rId4"/>
    <p:sldMasterId id="2147483872" r:id="rId5"/>
    <p:sldMasterId id="2147483879" r:id="rId6"/>
    <p:sldMasterId id="2147483888" r:id="rId7"/>
    <p:sldMasterId id="2147483961" r:id="rId8"/>
    <p:sldMasterId id="2147484178" r:id="rId9"/>
  </p:sldMasterIdLst>
  <p:notesMasterIdLst>
    <p:notesMasterId r:id="rId58"/>
  </p:notesMasterIdLst>
  <p:sldIdLst>
    <p:sldId id="263" r:id="rId10"/>
    <p:sldId id="2109" r:id="rId11"/>
    <p:sldId id="478" r:id="rId12"/>
    <p:sldId id="5539" r:id="rId13"/>
    <p:sldId id="5545" r:id="rId14"/>
    <p:sldId id="5558" r:id="rId15"/>
    <p:sldId id="3766" r:id="rId16"/>
    <p:sldId id="1430" r:id="rId17"/>
    <p:sldId id="5603" r:id="rId18"/>
    <p:sldId id="256" r:id="rId19"/>
    <p:sldId id="8504" r:id="rId20"/>
    <p:sldId id="4109" r:id="rId21"/>
    <p:sldId id="4110" r:id="rId22"/>
    <p:sldId id="8505" r:id="rId23"/>
    <p:sldId id="690" r:id="rId24"/>
    <p:sldId id="8506" r:id="rId25"/>
    <p:sldId id="8507" r:id="rId26"/>
    <p:sldId id="2141410737" r:id="rId27"/>
    <p:sldId id="382" r:id="rId28"/>
    <p:sldId id="409" r:id="rId29"/>
    <p:sldId id="408" r:id="rId30"/>
    <p:sldId id="2141410738" r:id="rId31"/>
    <p:sldId id="406" r:id="rId32"/>
    <p:sldId id="2141410739" r:id="rId33"/>
    <p:sldId id="2141410741" r:id="rId34"/>
    <p:sldId id="2141410747" r:id="rId35"/>
    <p:sldId id="2141410748" r:id="rId36"/>
    <p:sldId id="5595" r:id="rId37"/>
    <p:sldId id="1728" r:id="rId38"/>
    <p:sldId id="2141410742" r:id="rId39"/>
    <p:sldId id="2141410751" r:id="rId40"/>
    <p:sldId id="2141410745" r:id="rId41"/>
    <p:sldId id="2141410752" r:id="rId42"/>
    <p:sldId id="1195" r:id="rId43"/>
    <p:sldId id="1194" r:id="rId44"/>
    <p:sldId id="2141410750" r:id="rId45"/>
    <p:sldId id="2141410753" r:id="rId46"/>
    <p:sldId id="2141410755" r:id="rId47"/>
    <p:sldId id="2141410756" r:id="rId48"/>
    <p:sldId id="2141410754" r:id="rId49"/>
    <p:sldId id="2141410757" r:id="rId50"/>
    <p:sldId id="2141410758" r:id="rId51"/>
    <p:sldId id="2141410759" r:id="rId52"/>
    <p:sldId id="2141410765" r:id="rId53"/>
    <p:sldId id="2141410761" r:id="rId54"/>
    <p:sldId id="2141410763" r:id="rId55"/>
    <p:sldId id="2141410764" r:id="rId56"/>
    <p:sldId id="2121" r:id="rId5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972"/>
    <a:srgbClr val="366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17"/>
    <p:restoredTop sz="95940"/>
  </p:normalViewPr>
  <p:slideViewPr>
    <p:cSldViewPr snapToGrid="0" snapToObjects="1">
      <p:cViewPr varScale="1">
        <p:scale>
          <a:sx n="151" d="100"/>
          <a:sy n="151" d="100"/>
        </p:scale>
        <p:origin x="160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customXml" Target="../customXml/item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customXml" Target="../customXml/item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viewProps" Target="viewProps.xml"/><Relationship Id="rId65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bazhenov\Dropbox\io%20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bazhenov\Dropbox\io%20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Sheet2!$A$50</c:f>
              <c:strCache>
                <c:ptCount val="1"/>
                <c:pt idx="0">
                  <c:v>KN 10 BEP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Sheet2!$C$50:$C$52</c:f>
              <c:numCache>
                <c:formatCode>General</c:formatCode>
                <c:ptCount val="3"/>
                <c:pt idx="0">
                  <c:v>0.77</c:v>
                </c:pt>
                <c:pt idx="1">
                  <c:v>0.57999999999999996</c:v>
                </c:pt>
                <c:pt idx="2">
                  <c:v>1.02</c:v>
                </c:pt>
              </c:numCache>
            </c:numRef>
          </c:xVal>
          <c:yVal>
            <c:numRef>
              <c:f>Sheet2!$D$50:$D$52</c:f>
              <c:numCache>
                <c:formatCode>General</c:formatCode>
                <c:ptCount val="3"/>
                <c:pt idx="0">
                  <c:v>18</c:v>
                </c:pt>
                <c:pt idx="1">
                  <c:v>18</c:v>
                </c:pt>
                <c:pt idx="2">
                  <c:v>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E4E-6B4F-BA5C-29F8DC92BA25}"/>
            </c:ext>
          </c:extLst>
        </c:ser>
        <c:ser>
          <c:idx val="1"/>
          <c:order val="1"/>
          <c:tx>
            <c:strRef>
              <c:f>Sheet2!$A$53</c:f>
              <c:strCache>
                <c:ptCount val="1"/>
                <c:pt idx="0">
                  <c:v>KN 10 TMB H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Sheet2!$C$53:$C$55</c:f>
              <c:numCache>
                <c:formatCode>General</c:formatCode>
                <c:ptCount val="3"/>
                <c:pt idx="0">
                  <c:v>0.59</c:v>
                </c:pt>
                <c:pt idx="1">
                  <c:v>0.4</c:v>
                </c:pt>
                <c:pt idx="2">
                  <c:v>0.87</c:v>
                </c:pt>
              </c:numCache>
            </c:numRef>
          </c:xVal>
          <c:yVal>
            <c:numRef>
              <c:f>Sheet2!$D$53:$D$55</c:f>
              <c:numCache>
                <c:formatCode>General</c:formatCode>
                <c:ptCount val="3"/>
                <c:pt idx="0">
                  <c:v>17</c:v>
                </c:pt>
                <c:pt idx="1">
                  <c:v>17</c:v>
                </c:pt>
                <c:pt idx="2">
                  <c:v>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E4E-6B4F-BA5C-29F8DC92BA25}"/>
            </c:ext>
          </c:extLst>
        </c:ser>
        <c:ser>
          <c:idx val="2"/>
          <c:order val="2"/>
          <c:tx>
            <c:strRef>
              <c:f>Sheet2!$A$56</c:f>
              <c:strCache>
                <c:ptCount val="1"/>
                <c:pt idx="0">
                  <c:v>KN 10 TMB L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Sheet2!$C$56:$C$58</c:f>
              <c:numCache>
                <c:formatCode>General</c:formatCode>
                <c:ptCount val="3"/>
                <c:pt idx="0">
                  <c:v>1.0900000000000001</c:v>
                </c:pt>
                <c:pt idx="1">
                  <c:v>0.73</c:v>
                </c:pt>
                <c:pt idx="2">
                  <c:v>1.63</c:v>
                </c:pt>
              </c:numCache>
            </c:numRef>
          </c:xVal>
          <c:yVal>
            <c:numRef>
              <c:f>Sheet2!$D$56:$D$58</c:f>
              <c:numCache>
                <c:formatCode>General</c:formatCode>
                <c:ptCount val="3"/>
                <c:pt idx="0">
                  <c:v>16</c:v>
                </c:pt>
                <c:pt idx="1">
                  <c:v>16</c:v>
                </c:pt>
                <c:pt idx="2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E4E-6B4F-BA5C-29F8DC92BA25}"/>
            </c:ext>
          </c:extLst>
        </c:ser>
        <c:ser>
          <c:idx val="3"/>
          <c:order val="3"/>
          <c:tx>
            <c:strRef>
              <c:f>Sheet2!$A$59</c:f>
              <c:strCache>
                <c:ptCount val="1"/>
                <c:pt idx="0">
                  <c:v>KN 042 BEP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4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Sheet2!$C$59:$C$61</c:f>
              <c:numCache>
                <c:formatCode>General</c:formatCode>
                <c:ptCount val="3"/>
                <c:pt idx="0">
                  <c:v>1</c:v>
                </c:pt>
                <c:pt idx="1">
                  <c:v>0.86</c:v>
                </c:pt>
                <c:pt idx="2">
                  <c:v>1.17</c:v>
                </c:pt>
              </c:numCache>
            </c:numRef>
          </c:xVal>
          <c:yVal>
            <c:numRef>
              <c:f>Sheet2!$D$59:$D$61</c:f>
              <c:numCache>
                <c:formatCode>General</c:formatCode>
                <c:ptCount val="3"/>
                <c:pt idx="0">
                  <c:v>15</c:v>
                </c:pt>
                <c:pt idx="1">
                  <c:v>15</c:v>
                </c:pt>
                <c:pt idx="2">
                  <c:v>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E4E-6B4F-BA5C-29F8DC92BA25}"/>
            </c:ext>
          </c:extLst>
        </c:ser>
        <c:ser>
          <c:idx val="4"/>
          <c:order val="4"/>
          <c:tx>
            <c:strRef>
              <c:f>Sheet2!$A$62</c:f>
              <c:strCache>
                <c:ptCount val="1"/>
                <c:pt idx="0">
                  <c:v>KN 042 TMB H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4"/>
              </a:solidFill>
              <a:ln w="9525" cap="rnd">
                <a:solidFill>
                  <a:schemeClr val="accent4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Sheet2!$C$62:$C$64</c:f>
              <c:numCache>
                <c:formatCode>General</c:formatCode>
                <c:ptCount val="3"/>
                <c:pt idx="0">
                  <c:v>0.75</c:v>
                </c:pt>
                <c:pt idx="1">
                  <c:v>0.59</c:v>
                </c:pt>
                <c:pt idx="2">
                  <c:v>0.95</c:v>
                </c:pt>
              </c:numCache>
            </c:numRef>
          </c:xVal>
          <c:yVal>
            <c:numRef>
              <c:f>Sheet2!$D$62:$D$64</c:f>
              <c:numCache>
                <c:formatCode>General</c:formatCode>
                <c:ptCount val="3"/>
                <c:pt idx="0">
                  <c:v>14</c:v>
                </c:pt>
                <c:pt idx="1">
                  <c:v>14</c:v>
                </c:pt>
                <c:pt idx="2">
                  <c:v>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E4E-6B4F-BA5C-29F8DC92BA25}"/>
            </c:ext>
          </c:extLst>
        </c:ser>
        <c:ser>
          <c:idx val="5"/>
          <c:order val="5"/>
          <c:tx>
            <c:strRef>
              <c:f>Sheet2!$A$65</c:f>
              <c:strCache>
                <c:ptCount val="1"/>
                <c:pt idx="0">
                  <c:v>KN 042 TMB L 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4"/>
              </a:solidFill>
              <a:ln w="9525" cap="rnd">
                <a:solidFill>
                  <a:schemeClr val="accent4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Sheet2!$C$65:$C$67</c:f>
              <c:numCache>
                <c:formatCode>General</c:formatCode>
                <c:ptCount val="3"/>
                <c:pt idx="0">
                  <c:v>1.27</c:v>
                </c:pt>
                <c:pt idx="1">
                  <c:v>1.04</c:v>
                </c:pt>
                <c:pt idx="2">
                  <c:v>1.55</c:v>
                </c:pt>
              </c:numCache>
            </c:numRef>
          </c:xVal>
          <c:yVal>
            <c:numRef>
              <c:f>Sheet2!$D$65:$D$67</c:f>
              <c:numCache>
                <c:formatCode>General</c:formatCode>
                <c:ptCount val="3"/>
                <c:pt idx="0">
                  <c:v>13</c:v>
                </c:pt>
                <c:pt idx="1">
                  <c:v>13</c:v>
                </c:pt>
                <c:pt idx="2">
                  <c:v>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E4E-6B4F-BA5C-29F8DC92BA25}"/>
            </c:ext>
          </c:extLst>
        </c:ser>
        <c:ser>
          <c:idx val="6"/>
          <c:order val="6"/>
          <c:tx>
            <c:strRef>
              <c:f>Sheet2!$A$68</c:f>
              <c:strCache>
                <c:ptCount val="1"/>
                <c:pt idx="0">
                  <c:v>POPLAR tTMB BEP</c:v>
                </c:pt>
              </c:strCache>
            </c:strRef>
          </c:tx>
          <c:spPr>
            <a:ln w="9525" cap="rnd">
              <a:solidFill>
                <a:schemeClr val="accent2">
                  <a:lumMod val="5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2">
                  <a:lumMod val="50000"/>
                </a:schemeClr>
              </a:solidFill>
              <a:ln w="9525" cap="rnd">
                <a:solidFill>
                  <a:schemeClr val="accent2">
                    <a:lumMod val="50000"/>
                  </a:schemeClr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Sheet2!$C$68:$C$70</c:f>
              <c:numCache>
                <c:formatCode>General</c:formatCode>
                <c:ptCount val="3"/>
                <c:pt idx="0">
                  <c:v>0.98</c:v>
                </c:pt>
                <c:pt idx="1">
                  <c:v>0.63</c:v>
                </c:pt>
                <c:pt idx="2">
                  <c:v>1.53</c:v>
                </c:pt>
              </c:numCache>
            </c:numRef>
          </c:xVal>
          <c:yVal>
            <c:numRef>
              <c:f>Sheet2!$D$68:$D$70</c:f>
              <c:numCache>
                <c:formatCode>General</c:formatCode>
                <c:ptCount val="3"/>
                <c:pt idx="0">
                  <c:v>12</c:v>
                </c:pt>
                <c:pt idx="1">
                  <c:v>12</c:v>
                </c:pt>
                <c:pt idx="2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E4E-6B4F-BA5C-29F8DC92BA25}"/>
            </c:ext>
          </c:extLst>
        </c:ser>
        <c:ser>
          <c:idx val="7"/>
          <c:order val="7"/>
          <c:tx>
            <c:strRef>
              <c:f>Sheet2!$A$71</c:f>
              <c:strCache>
                <c:ptCount val="1"/>
                <c:pt idx="0">
                  <c:v>POPLAR tTMB TMB H</c:v>
                </c:pt>
              </c:strCache>
            </c:strRef>
          </c:tx>
          <c:spPr>
            <a:ln w="9525" cap="rnd">
              <a:solidFill>
                <a:schemeClr val="accent2">
                  <a:lumMod val="5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2">
                  <a:lumMod val="50000"/>
                </a:schemeClr>
              </a:solidFill>
              <a:ln w="9525" cap="rnd">
                <a:solidFill>
                  <a:schemeClr val="accent2">
                    <a:lumMod val="60000"/>
                  </a:schemeClr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Sheet2!$C$71:$C$73</c:f>
              <c:numCache>
                <c:formatCode>General</c:formatCode>
                <c:ptCount val="3"/>
                <c:pt idx="0">
                  <c:v>0.49</c:v>
                </c:pt>
                <c:pt idx="1">
                  <c:v>0.19</c:v>
                </c:pt>
                <c:pt idx="2">
                  <c:v>1.3</c:v>
                </c:pt>
              </c:numCache>
            </c:numRef>
          </c:xVal>
          <c:yVal>
            <c:numRef>
              <c:f>Sheet2!$D$71:$D$73</c:f>
              <c:numCache>
                <c:formatCode>General</c:formatCode>
                <c:ptCount val="3"/>
                <c:pt idx="0">
                  <c:v>11</c:v>
                </c:pt>
                <c:pt idx="1">
                  <c:v>11</c:v>
                </c:pt>
                <c:pt idx="2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E4E-6B4F-BA5C-29F8DC92BA25}"/>
            </c:ext>
          </c:extLst>
        </c:ser>
        <c:ser>
          <c:idx val="8"/>
          <c:order val="8"/>
          <c:tx>
            <c:strRef>
              <c:f>Sheet2!$A$74</c:f>
              <c:strCache>
                <c:ptCount val="1"/>
                <c:pt idx="0">
                  <c:v>POPLAR tTMB TMB L</c:v>
                </c:pt>
              </c:strCache>
            </c:strRef>
          </c:tx>
          <c:spPr>
            <a:ln w="9525" cap="rnd">
              <a:solidFill>
                <a:schemeClr val="accent2">
                  <a:lumMod val="5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2">
                  <a:lumMod val="50000"/>
                </a:schemeClr>
              </a:solidFill>
              <a:ln w="9525" cap="rnd">
                <a:solidFill>
                  <a:schemeClr val="accent2">
                    <a:lumMod val="50000"/>
                  </a:schemeClr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Sheet2!$C$74:$C$76</c:f>
              <c:numCache>
                <c:formatCode>General</c:formatCode>
                <c:ptCount val="3"/>
                <c:pt idx="0">
                  <c:v>1.28</c:v>
                </c:pt>
                <c:pt idx="1">
                  <c:v>0.77</c:v>
                </c:pt>
                <c:pt idx="2">
                  <c:v>2.12</c:v>
                </c:pt>
              </c:numCache>
            </c:numRef>
          </c:xVal>
          <c:yVal>
            <c:numRef>
              <c:f>Sheet2!$D$74:$D$76</c:f>
              <c:numCache>
                <c:formatCode>General</c:formatCode>
                <c:ptCount val="3"/>
                <c:pt idx="0">
                  <c:v>10</c:v>
                </c:pt>
                <c:pt idx="1">
                  <c:v>10</c:v>
                </c:pt>
                <c:pt idx="2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5E4E-6B4F-BA5C-29F8DC92BA25}"/>
            </c:ext>
          </c:extLst>
        </c:ser>
        <c:ser>
          <c:idx val="9"/>
          <c:order val="9"/>
          <c:tx>
            <c:strRef>
              <c:f>Sheet2!$A$77</c:f>
              <c:strCache>
                <c:ptCount val="1"/>
                <c:pt idx="0">
                  <c:v>POPLAR bTMB BEP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Sheet2!$C$77:$C$79</c:f>
              <c:numCache>
                <c:formatCode>General</c:formatCode>
                <c:ptCount val="3"/>
                <c:pt idx="0">
                  <c:v>0.87</c:v>
                </c:pt>
                <c:pt idx="1">
                  <c:v>0.74</c:v>
                </c:pt>
                <c:pt idx="2">
                  <c:v>1.04</c:v>
                </c:pt>
              </c:numCache>
            </c:numRef>
          </c:xVal>
          <c:yVal>
            <c:numRef>
              <c:f>Sheet2!$D$77:$D$79</c:f>
              <c:numCache>
                <c:formatCode>General</c:formatCode>
                <c:ptCount val="3"/>
                <c:pt idx="0">
                  <c:v>9</c:v>
                </c:pt>
                <c:pt idx="1">
                  <c:v>9</c:v>
                </c:pt>
                <c:pt idx="2">
                  <c:v>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5E4E-6B4F-BA5C-29F8DC92BA25}"/>
            </c:ext>
          </c:extLst>
        </c:ser>
        <c:ser>
          <c:idx val="10"/>
          <c:order val="10"/>
          <c:tx>
            <c:strRef>
              <c:f>Sheet2!$A$80</c:f>
              <c:strCache>
                <c:ptCount val="1"/>
                <c:pt idx="0">
                  <c:v>POPLAR bTMB TMB H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Sheet2!$C$80:$C$82</c:f>
              <c:numCache>
                <c:formatCode>General</c:formatCode>
                <c:ptCount val="3"/>
                <c:pt idx="0">
                  <c:v>0.65</c:v>
                </c:pt>
                <c:pt idx="1">
                  <c:v>0.47</c:v>
                </c:pt>
                <c:pt idx="2">
                  <c:v>0.92</c:v>
                </c:pt>
              </c:numCache>
            </c:numRef>
          </c:xVal>
          <c:yVal>
            <c:numRef>
              <c:f>Sheet2!$D$80:$D$82</c:f>
              <c:numCache>
                <c:formatCode>General</c:formatCode>
                <c:ptCount val="3"/>
                <c:pt idx="0">
                  <c:v>8</c:v>
                </c:pt>
                <c:pt idx="1">
                  <c:v>8</c:v>
                </c:pt>
                <c:pt idx="2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5E4E-6B4F-BA5C-29F8DC92BA25}"/>
            </c:ext>
          </c:extLst>
        </c:ser>
        <c:ser>
          <c:idx val="11"/>
          <c:order val="11"/>
          <c:tx>
            <c:strRef>
              <c:f>Sheet2!$A$83</c:f>
              <c:strCache>
                <c:ptCount val="1"/>
                <c:pt idx="0">
                  <c:v>POPLAR bTMB TMB L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Sheet2!$C$83:$C$85</c:f>
              <c:numCache>
                <c:formatCode>General</c:formatCode>
                <c:ptCount val="3"/>
                <c:pt idx="0">
                  <c:v>0.98</c:v>
                </c:pt>
                <c:pt idx="1">
                  <c:v>0.8</c:v>
                </c:pt>
                <c:pt idx="2">
                  <c:v>1.2</c:v>
                </c:pt>
              </c:numCache>
            </c:numRef>
          </c:xVal>
          <c:yVal>
            <c:numRef>
              <c:f>Sheet2!$D$83:$D$85</c:f>
              <c:numCache>
                <c:formatCode>General</c:formatCode>
                <c:ptCount val="3"/>
                <c:pt idx="0">
                  <c:v>7</c:v>
                </c:pt>
                <c:pt idx="1">
                  <c:v>7</c:v>
                </c:pt>
                <c:pt idx="2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5E4E-6B4F-BA5C-29F8DC92BA25}"/>
            </c:ext>
          </c:extLst>
        </c:ser>
        <c:ser>
          <c:idx val="12"/>
          <c:order val="12"/>
          <c:tx>
            <c:strRef>
              <c:f>Sheet2!$A$86</c:f>
              <c:strCache>
                <c:ptCount val="1"/>
                <c:pt idx="0">
                  <c:v>OAK bTMB BEP</c:v>
                </c:pt>
              </c:strCache>
            </c:strRef>
          </c:tx>
          <c:spPr>
            <a:ln w="9525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rgbClr val="FF0000"/>
              </a:solidFill>
              <a:ln w="9525" cap="rnd">
                <a:solidFill>
                  <a:srgbClr val="FF0000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Sheet2!$C$86:$C$88</c:f>
              <c:numCache>
                <c:formatCode>General</c:formatCode>
                <c:ptCount val="3"/>
                <c:pt idx="0">
                  <c:v>0.87</c:v>
                </c:pt>
                <c:pt idx="1">
                  <c:v>0.73</c:v>
                </c:pt>
                <c:pt idx="2">
                  <c:v>1.04</c:v>
                </c:pt>
              </c:numCache>
            </c:numRef>
          </c:xVal>
          <c:yVal>
            <c:numRef>
              <c:f>Sheet2!$D$86:$D$88</c:f>
              <c:numCache>
                <c:formatCode>General</c:formatCode>
                <c:ptCount val="3"/>
                <c:pt idx="0">
                  <c:v>6</c:v>
                </c:pt>
                <c:pt idx="1">
                  <c:v>6</c:v>
                </c:pt>
                <c:pt idx="2">
                  <c:v>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5E4E-6B4F-BA5C-29F8DC92BA25}"/>
            </c:ext>
          </c:extLst>
        </c:ser>
        <c:ser>
          <c:idx val="13"/>
          <c:order val="13"/>
          <c:tx>
            <c:strRef>
              <c:f>Sheet2!$A$89</c:f>
              <c:strCache>
                <c:ptCount val="1"/>
                <c:pt idx="0">
                  <c:v>OAK bTMB TMB H</c:v>
                </c:pt>
              </c:strCache>
            </c:strRef>
          </c:tx>
          <c:spPr>
            <a:ln w="9525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rgbClr val="FF0000"/>
              </a:solidFill>
              <a:ln w="9525" cap="rnd">
                <a:solidFill>
                  <a:srgbClr val="FF0000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Sheet2!$C$89:$C$91</c:f>
              <c:numCache>
                <c:formatCode>General</c:formatCode>
                <c:ptCount val="3"/>
                <c:pt idx="0">
                  <c:v>0.65</c:v>
                </c:pt>
                <c:pt idx="1">
                  <c:v>0.47</c:v>
                </c:pt>
                <c:pt idx="2">
                  <c:v>0.93</c:v>
                </c:pt>
              </c:numCache>
            </c:numRef>
          </c:xVal>
          <c:yVal>
            <c:numRef>
              <c:f>Sheet2!$D$89:$D$91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5E4E-6B4F-BA5C-29F8DC92BA25}"/>
            </c:ext>
          </c:extLst>
        </c:ser>
        <c:ser>
          <c:idx val="14"/>
          <c:order val="14"/>
          <c:tx>
            <c:strRef>
              <c:f>Sheet2!$A$92</c:f>
              <c:strCache>
                <c:ptCount val="1"/>
                <c:pt idx="0">
                  <c:v>OAK bTMB TMB L</c:v>
                </c:pt>
              </c:strCache>
            </c:strRef>
          </c:tx>
          <c:spPr>
            <a:ln w="9525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rgbClr val="FF0000"/>
              </a:solidFill>
              <a:ln w="9525" cap="rnd">
                <a:solidFill>
                  <a:srgbClr val="FF0000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Sheet2!$C$92:$C$94</c:f>
              <c:numCache>
                <c:formatCode>General</c:formatCode>
                <c:ptCount val="3"/>
                <c:pt idx="0">
                  <c:v>0.98</c:v>
                </c:pt>
                <c:pt idx="1">
                  <c:v>0.8</c:v>
                </c:pt>
                <c:pt idx="2">
                  <c:v>1.2</c:v>
                </c:pt>
              </c:numCache>
            </c:numRef>
          </c:xVal>
          <c:yVal>
            <c:numRef>
              <c:f>Sheet2!$D$92:$D$94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5E4E-6B4F-BA5C-29F8DC92BA25}"/>
            </c:ext>
          </c:extLst>
        </c:ser>
        <c:ser>
          <c:idx val="15"/>
          <c:order val="15"/>
          <c:tx>
            <c:strRef>
              <c:f>Sheet2!$A$95</c:f>
              <c:strCache>
                <c:ptCount val="1"/>
                <c:pt idx="0">
                  <c:v>CM 026 BEP</c:v>
                </c:pt>
              </c:strCache>
            </c:strRef>
          </c:tx>
          <c:spPr>
            <a:ln w="9525" cap="rnd">
              <a:solidFill>
                <a:schemeClr val="tx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tx1"/>
              </a:solidFill>
              <a:ln w="9525" cap="rnd">
                <a:solidFill>
                  <a:schemeClr val="tx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Sheet2!$C$95:$C$97</c:f>
              <c:numCache>
                <c:formatCode>General</c:formatCode>
                <c:ptCount val="3"/>
                <c:pt idx="0">
                  <c:v>1.27</c:v>
                </c:pt>
                <c:pt idx="1">
                  <c:v>0.97</c:v>
                </c:pt>
                <c:pt idx="2">
                  <c:v>0.66</c:v>
                </c:pt>
              </c:numCache>
            </c:numRef>
          </c:xVal>
          <c:yVal>
            <c:numRef>
              <c:f>Sheet2!$D$95:$D$97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5E4E-6B4F-BA5C-29F8DC92BA25}"/>
            </c:ext>
          </c:extLst>
        </c:ser>
        <c:ser>
          <c:idx val="16"/>
          <c:order val="16"/>
          <c:tx>
            <c:strRef>
              <c:f>Sheet2!$A$98</c:f>
              <c:strCache>
                <c:ptCount val="1"/>
                <c:pt idx="0">
                  <c:v>CM 026 TMB H</c:v>
                </c:pt>
              </c:strCache>
            </c:strRef>
          </c:tx>
          <c:spPr>
            <a:ln w="9525" cap="rnd">
              <a:solidFill>
                <a:schemeClr val="tx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tx1"/>
              </a:solidFill>
              <a:ln w="9525" cap="rnd">
                <a:solidFill>
                  <a:schemeClr val="tx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Sheet2!$C$98:$C$100</c:f>
              <c:numCache>
                <c:formatCode>General</c:formatCode>
                <c:ptCount val="3"/>
                <c:pt idx="0">
                  <c:v>0.62</c:v>
                </c:pt>
                <c:pt idx="1">
                  <c:v>0.38</c:v>
                </c:pt>
                <c:pt idx="2">
                  <c:v>1</c:v>
                </c:pt>
              </c:numCache>
            </c:numRef>
          </c:xVal>
          <c:yVal>
            <c:numRef>
              <c:f>Sheet2!$D$98:$D$100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5E4E-6B4F-BA5C-29F8DC92BA25}"/>
            </c:ext>
          </c:extLst>
        </c:ser>
        <c:ser>
          <c:idx val="17"/>
          <c:order val="17"/>
          <c:tx>
            <c:strRef>
              <c:f>Sheet2!$A$101</c:f>
              <c:strCache>
                <c:ptCount val="1"/>
                <c:pt idx="0">
                  <c:v>CM 026 TMB L</c:v>
                </c:pt>
              </c:strCache>
            </c:strRef>
          </c:tx>
          <c:spPr>
            <a:ln w="9525" cap="rnd">
              <a:solidFill>
                <a:schemeClr val="tx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tx1"/>
              </a:solidFill>
              <a:ln w="9525" cap="rnd">
                <a:solidFill>
                  <a:schemeClr val="tx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Sheet2!$C$101:$C$103</c:f>
              <c:numCache>
                <c:formatCode>General</c:formatCode>
                <c:ptCount val="3"/>
                <c:pt idx="0">
                  <c:v>1.82</c:v>
                </c:pt>
                <c:pt idx="1">
                  <c:v>1.3</c:v>
                </c:pt>
                <c:pt idx="2">
                  <c:v>2.5499999999999998</c:v>
                </c:pt>
              </c:numCache>
            </c:numRef>
          </c:xVal>
          <c:yVal>
            <c:numRef>
              <c:f>Sheet2!$D$101:$D$103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5E4E-6B4F-BA5C-29F8DC92BA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53904"/>
        <c:axId val="2085847119"/>
      </c:scatterChart>
      <c:valAx>
        <c:axId val="10153904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847119"/>
        <c:crosses val="autoZero"/>
        <c:crossBetween val="midCat"/>
      </c:valAx>
      <c:valAx>
        <c:axId val="2085847119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1539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Sheet2!$A$128</c:f>
              <c:strCache>
                <c:ptCount val="1"/>
                <c:pt idx="0">
                  <c:v>KN 10 BEP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Sheet2!$C$128:$C$130</c:f>
              <c:numCache>
                <c:formatCode>General</c:formatCode>
                <c:ptCount val="3"/>
                <c:pt idx="0">
                  <c:v>0.68</c:v>
                </c:pt>
                <c:pt idx="1">
                  <c:v>0.52</c:v>
                </c:pt>
                <c:pt idx="2">
                  <c:v>0.91</c:v>
                </c:pt>
              </c:numCache>
            </c:numRef>
          </c:xVal>
          <c:yVal>
            <c:numRef>
              <c:f>Sheet2!$D$128:$D$130</c:f>
              <c:numCache>
                <c:formatCode>General</c:formatCode>
                <c:ptCount val="3"/>
                <c:pt idx="0">
                  <c:v>18</c:v>
                </c:pt>
                <c:pt idx="1">
                  <c:v>18</c:v>
                </c:pt>
                <c:pt idx="2">
                  <c:v>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B72-A645-9720-A2FE55A89A06}"/>
            </c:ext>
          </c:extLst>
        </c:ser>
        <c:ser>
          <c:idx val="1"/>
          <c:order val="1"/>
          <c:tx>
            <c:strRef>
              <c:f>Sheet2!$A$131</c:f>
              <c:strCache>
                <c:ptCount val="1"/>
                <c:pt idx="0">
                  <c:v>KN 10 TMB H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Sheet2!$C$131:$C$133</c:f>
              <c:numCache>
                <c:formatCode>General</c:formatCode>
                <c:ptCount val="3"/>
                <c:pt idx="0">
                  <c:v>0.56000000000000005</c:v>
                </c:pt>
                <c:pt idx="1">
                  <c:v>0.38</c:v>
                </c:pt>
                <c:pt idx="2">
                  <c:v>0.83</c:v>
                </c:pt>
              </c:numCache>
            </c:numRef>
          </c:xVal>
          <c:yVal>
            <c:numRef>
              <c:f>Sheet2!$D$131:$D$133</c:f>
              <c:numCache>
                <c:formatCode>General</c:formatCode>
                <c:ptCount val="3"/>
                <c:pt idx="0">
                  <c:v>17</c:v>
                </c:pt>
                <c:pt idx="1">
                  <c:v>17</c:v>
                </c:pt>
                <c:pt idx="2">
                  <c:v>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B72-A645-9720-A2FE55A89A06}"/>
            </c:ext>
          </c:extLst>
        </c:ser>
        <c:ser>
          <c:idx val="2"/>
          <c:order val="2"/>
          <c:tx>
            <c:strRef>
              <c:f>Sheet2!$A$134</c:f>
              <c:strCache>
                <c:ptCount val="1"/>
                <c:pt idx="0">
                  <c:v>KN 10 TMB L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Sheet2!$C$134:$C$136</c:f>
              <c:numCache>
                <c:formatCode>General</c:formatCode>
                <c:ptCount val="3"/>
                <c:pt idx="0">
                  <c:v>0.85</c:v>
                </c:pt>
                <c:pt idx="1">
                  <c:v>0.56000000000000005</c:v>
                </c:pt>
                <c:pt idx="2">
                  <c:v>1.3</c:v>
                </c:pt>
              </c:numCache>
            </c:numRef>
          </c:xVal>
          <c:yVal>
            <c:numRef>
              <c:f>Sheet2!$D$134:$D$136</c:f>
              <c:numCache>
                <c:formatCode>General</c:formatCode>
                <c:ptCount val="3"/>
                <c:pt idx="0">
                  <c:v>16</c:v>
                </c:pt>
                <c:pt idx="1">
                  <c:v>16</c:v>
                </c:pt>
                <c:pt idx="2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B72-A645-9720-A2FE55A89A06}"/>
            </c:ext>
          </c:extLst>
        </c:ser>
        <c:ser>
          <c:idx val="3"/>
          <c:order val="3"/>
          <c:tx>
            <c:strRef>
              <c:f>Sheet2!$A$137</c:f>
              <c:strCache>
                <c:ptCount val="1"/>
                <c:pt idx="0">
                  <c:v>KN 042 BEP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4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Sheet2!$C$137:$C$139</c:f>
              <c:numCache>
                <c:formatCode>General</c:formatCode>
                <c:ptCount val="3"/>
                <c:pt idx="0">
                  <c:v>0.86</c:v>
                </c:pt>
                <c:pt idx="1">
                  <c:v>0.73</c:v>
                </c:pt>
                <c:pt idx="2">
                  <c:v>1.01</c:v>
                </c:pt>
              </c:numCache>
            </c:numRef>
          </c:xVal>
          <c:yVal>
            <c:numRef>
              <c:f>Sheet2!$D$137:$D$139</c:f>
              <c:numCache>
                <c:formatCode>General</c:formatCode>
                <c:ptCount val="3"/>
                <c:pt idx="0">
                  <c:v>15</c:v>
                </c:pt>
                <c:pt idx="1">
                  <c:v>15</c:v>
                </c:pt>
                <c:pt idx="2">
                  <c:v>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B72-A645-9720-A2FE55A89A06}"/>
            </c:ext>
          </c:extLst>
        </c:ser>
        <c:ser>
          <c:idx val="4"/>
          <c:order val="4"/>
          <c:tx>
            <c:strRef>
              <c:f>Sheet2!$A$140</c:f>
              <c:strCache>
                <c:ptCount val="1"/>
                <c:pt idx="0">
                  <c:v>KN 042 TMB H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4"/>
              </a:solidFill>
              <a:ln w="9525" cap="rnd">
                <a:solidFill>
                  <a:schemeClr val="accent4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Sheet2!$C$140:$C$142</c:f>
              <c:numCache>
                <c:formatCode>General</c:formatCode>
                <c:ptCount val="3"/>
                <c:pt idx="0">
                  <c:v>0.62</c:v>
                </c:pt>
                <c:pt idx="1">
                  <c:v>0.48</c:v>
                </c:pt>
                <c:pt idx="2">
                  <c:v>0.8</c:v>
                </c:pt>
              </c:numCache>
            </c:numRef>
          </c:xVal>
          <c:yVal>
            <c:numRef>
              <c:f>Sheet2!$D$140:$D$142</c:f>
              <c:numCache>
                <c:formatCode>General</c:formatCode>
                <c:ptCount val="3"/>
                <c:pt idx="0">
                  <c:v>14</c:v>
                </c:pt>
                <c:pt idx="1">
                  <c:v>14</c:v>
                </c:pt>
                <c:pt idx="2">
                  <c:v>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B72-A645-9720-A2FE55A89A06}"/>
            </c:ext>
          </c:extLst>
        </c:ser>
        <c:ser>
          <c:idx val="5"/>
          <c:order val="5"/>
          <c:tx>
            <c:strRef>
              <c:f>Sheet2!$A$143</c:f>
              <c:strCache>
                <c:ptCount val="1"/>
                <c:pt idx="0">
                  <c:v>KN 042 TMB L 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4"/>
              </a:solidFill>
              <a:ln w="9525" cap="rnd">
                <a:solidFill>
                  <a:schemeClr val="accent4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Sheet2!$C$143:$C$145</c:f>
              <c:numCache>
                <c:formatCode>General</c:formatCode>
                <c:ptCount val="3"/>
                <c:pt idx="0">
                  <c:v>1.0900000000000001</c:v>
                </c:pt>
                <c:pt idx="1">
                  <c:v>0.88</c:v>
                </c:pt>
                <c:pt idx="2">
                  <c:v>1.36</c:v>
                </c:pt>
              </c:numCache>
            </c:numRef>
          </c:xVal>
          <c:yVal>
            <c:numRef>
              <c:f>Sheet2!$D$143:$D$145</c:f>
              <c:numCache>
                <c:formatCode>General</c:formatCode>
                <c:ptCount val="3"/>
                <c:pt idx="0">
                  <c:v>13</c:v>
                </c:pt>
                <c:pt idx="1">
                  <c:v>13</c:v>
                </c:pt>
                <c:pt idx="2">
                  <c:v>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B72-A645-9720-A2FE55A89A06}"/>
            </c:ext>
          </c:extLst>
        </c:ser>
        <c:ser>
          <c:idx val="6"/>
          <c:order val="6"/>
          <c:tx>
            <c:strRef>
              <c:f>Sheet2!$A$146</c:f>
              <c:strCache>
                <c:ptCount val="1"/>
                <c:pt idx="0">
                  <c:v>POPLAR tTMB BEP</c:v>
                </c:pt>
              </c:strCache>
            </c:strRef>
          </c:tx>
          <c:spPr>
            <a:ln w="9525" cap="rnd">
              <a:solidFill>
                <a:schemeClr val="accent2">
                  <a:lumMod val="5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2">
                  <a:lumMod val="50000"/>
                </a:schemeClr>
              </a:solidFill>
              <a:ln w="9525" cap="rnd">
                <a:solidFill>
                  <a:schemeClr val="accent2">
                    <a:lumMod val="50000"/>
                  </a:schemeClr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Sheet2!$C$146:$C$148</c:f>
              <c:numCache>
                <c:formatCode>General</c:formatCode>
                <c:ptCount val="3"/>
                <c:pt idx="0">
                  <c:v>0.65</c:v>
                </c:pt>
                <c:pt idx="1">
                  <c:v>0.38</c:v>
                </c:pt>
                <c:pt idx="2">
                  <c:v>1.1200000000000001</c:v>
                </c:pt>
              </c:numCache>
            </c:numRef>
          </c:xVal>
          <c:yVal>
            <c:numRef>
              <c:f>Sheet2!$D$146:$D$148</c:f>
              <c:numCache>
                <c:formatCode>General</c:formatCode>
                <c:ptCount val="3"/>
                <c:pt idx="0">
                  <c:v>12</c:v>
                </c:pt>
                <c:pt idx="1">
                  <c:v>12</c:v>
                </c:pt>
                <c:pt idx="2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6B72-A645-9720-A2FE55A89A06}"/>
            </c:ext>
          </c:extLst>
        </c:ser>
        <c:ser>
          <c:idx val="8"/>
          <c:order val="7"/>
          <c:tx>
            <c:strRef>
              <c:f>Sheet2!$A$149</c:f>
              <c:strCache>
                <c:ptCount val="1"/>
                <c:pt idx="0">
                  <c:v>POPLAR tTMB TMB H</c:v>
                </c:pt>
              </c:strCache>
            </c:strRef>
          </c:tx>
          <c:spPr>
            <a:ln w="9525" cap="rnd">
              <a:solidFill>
                <a:schemeClr val="accent2">
                  <a:lumMod val="5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2">
                  <a:lumMod val="50000"/>
                </a:schemeClr>
              </a:solidFill>
              <a:ln w="9525" cap="rnd">
                <a:solidFill>
                  <a:schemeClr val="accent2">
                    <a:lumMod val="50000"/>
                  </a:schemeClr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Sheet2!$C$149:$C$151</c:f>
              <c:numCache>
                <c:formatCode>General</c:formatCode>
                <c:ptCount val="3"/>
                <c:pt idx="0">
                  <c:v>0.5</c:v>
                </c:pt>
                <c:pt idx="1">
                  <c:v>0.15</c:v>
                </c:pt>
                <c:pt idx="2">
                  <c:v>1.67</c:v>
                </c:pt>
              </c:numCache>
            </c:numRef>
          </c:xVal>
          <c:yVal>
            <c:numRef>
              <c:f>Sheet2!$D$149:$D$151</c:f>
              <c:numCache>
                <c:formatCode>General</c:formatCode>
                <c:ptCount val="3"/>
                <c:pt idx="0">
                  <c:v>11</c:v>
                </c:pt>
                <c:pt idx="1">
                  <c:v>11</c:v>
                </c:pt>
                <c:pt idx="2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6B72-A645-9720-A2FE55A89A06}"/>
            </c:ext>
          </c:extLst>
        </c:ser>
        <c:ser>
          <c:idx val="7"/>
          <c:order val="8"/>
          <c:tx>
            <c:strRef>
              <c:f>Sheet2!$A$152</c:f>
              <c:strCache>
                <c:ptCount val="1"/>
                <c:pt idx="0">
                  <c:v>POPLAR tTMB TMB L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2">
                    <a:lumMod val="60000"/>
                  </a:schemeClr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Sheet2!$C$152:$C$154</c:f>
              <c:numCache>
                <c:formatCode>General</c:formatCode>
                <c:ptCount val="3"/>
                <c:pt idx="0">
                  <c:v>0.72</c:v>
                </c:pt>
                <c:pt idx="1">
                  <c:v>0.4</c:v>
                </c:pt>
                <c:pt idx="2">
                  <c:v>1.32</c:v>
                </c:pt>
              </c:numCache>
            </c:numRef>
          </c:xVal>
          <c:yVal>
            <c:numRef>
              <c:f>Sheet2!$D$152:$D$154</c:f>
              <c:numCache>
                <c:formatCode>General</c:formatCode>
                <c:ptCount val="3"/>
                <c:pt idx="0">
                  <c:v>10</c:v>
                </c:pt>
                <c:pt idx="1">
                  <c:v>10</c:v>
                </c:pt>
                <c:pt idx="2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6B72-A645-9720-A2FE55A89A06}"/>
            </c:ext>
          </c:extLst>
        </c:ser>
        <c:ser>
          <c:idx val="9"/>
          <c:order val="9"/>
          <c:tx>
            <c:strRef>
              <c:f>Sheet2!$A$155</c:f>
              <c:strCache>
                <c:ptCount val="1"/>
                <c:pt idx="0">
                  <c:v>POPLAR bTMB BEP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Sheet2!$C$155:$C$157</c:f>
              <c:numCache>
                <c:formatCode>General</c:formatCode>
                <c:ptCount val="3"/>
                <c:pt idx="0">
                  <c:v>0.64</c:v>
                </c:pt>
                <c:pt idx="1">
                  <c:v>0.53</c:v>
                </c:pt>
                <c:pt idx="2">
                  <c:v>0.77</c:v>
                </c:pt>
              </c:numCache>
            </c:numRef>
          </c:xVal>
          <c:yVal>
            <c:numRef>
              <c:f>Sheet2!$D$155:$D$157</c:f>
              <c:numCache>
                <c:formatCode>General</c:formatCode>
                <c:ptCount val="3"/>
                <c:pt idx="0">
                  <c:v>9</c:v>
                </c:pt>
                <c:pt idx="1">
                  <c:v>9</c:v>
                </c:pt>
                <c:pt idx="2">
                  <c:v>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6B72-A645-9720-A2FE55A89A06}"/>
            </c:ext>
          </c:extLst>
        </c:ser>
        <c:ser>
          <c:idx val="10"/>
          <c:order val="10"/>
          <c:tx>
            <c:strRef>
              <c:f>Sheet2!$A$158</c:f>
              <c:strCache>
                <c:ptCount val="1"/>
                <c:pt idx="0">
                  <c:v>POPLAR bTMB TMB H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Sheet2!$C$158:$C$160</c:f>
              <c:numCache>
                <c:formatCode>General</c:formatCode>
                <c:ptCount val="3"/>
                <c:pt idx="0">
                  <c:v>0.54</c:v>
                </c:pt>
                <c:pt idx="1">
                  <c:v>0.44</c:v>
                </c:pt>
                <c:pt idx="2">
                  <c:v>0.92</c:v>
                </c:pt>
              </c:numCache>
            </c:numRef>
          </c:xVal>
          <c:yVal>
            <c:numRef>
              <c:f>Sheet2!$D$158:$D$160</c:f>
              <c:numCache>
                <c:formatCode>General</c:formatCode>
                <c:ptCount val="3"/>
                <c:pt idx="0">
                  <c:v>8</c:v>
                </c:pt>
                <c:pt idx="1">
                  <c:v>8</c:v>
                </c:pt>
                <c:pt idx="2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6B72-A645-9720-A2FE55A89A06}"/>
            </c:ext>
          </c:extLst>
        </c:ser>
        <c:ser>
          <c:idx val="11"/>
          <c:order val="11"/>
          <c:tx>
            <c:strRef>
              <c:f>Sheet2!$A$161</c:f>
              <c:strCache>
                <c:ptCount val="1"/>
                <c:pt idx="0">
                  <c:v>POPLAR bTMB TMB L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Sheet2!$C$161:$C$163</c:f>
              <c:numCache>
                <c:formatCode>General</c:formatCode>
                <c:ptCount val="3"/>
                <c:pt idx="0">
                  <c:v>0.65</c:v>
                </c:pt>
                <c:pt idx="1">
                  <c:v>0.52</c:v>
                </c:pt>
                <c:pt idx="2">
                  <c:v>0.81</c:v>
                </c:pt>
              </c:numCache>
            </c:numRef>
          </c:xVal>
          <c:yVal>
            <c:numRef>
              <c:f>Sheet2!$D$161:$D$163</c:f>
              <c:numCache>
                <c:formatCode>General</c:formatCode>
                <c:ptCount val="3"/>
                <c:pt idx="0">
                  <c:v>7</c:v>
                </c:pt>
                <c:pt idx="1">
                  <c:v>7</c:v>
                </c:pt>
                <c:pt idx="2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6B72-A645-9720-A2FE55A89A06}"/>
            </c:ext>
          </c:extLst>
        </c:ser>
        <c:ser>
          <c:idx val="12"/>
          <c:order val="12"/>
          <c:tx>
            <c:strRef>
              <c:f>Sheet2!$A$164</c:f>
              <c:strCache>
                <c:ptCount val="1"/>
                <c:pt idx="0">
                  <c:v>OAK bTMB BEP</c:v>
                </c:pt>
              </c:strCache>
            </c:strRef>
          </c:tx>
          <c:spPr>
            <a:ln w="9525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rgbClr val="FF0000"/>
              </a:solidFill>
              <a:ln w="9525" cap="rnd">
                <a:solidFill>
                  <a:srgbClr val="FF0000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Sheet2!$C$164:$C$166</c:f>
              <c:numCache>
                <c:formatCode>General</c:formatCode>
                <c:ptCount val="3"/>
                <c:pt idx="0">
                  <c:v>0.64</c:v>
                </c:pt>
                <c:pt idx="1">
                  <c:v>0.53</c:v>
                </c:pt>
                <c:pt idx="2">
                  <c:v>0.77</c:v>
                </c:pt>
              </c:numCache>
            </c:numRef>
          </c:xVal>
          <c:yVal>
            <c:numRef>
              <c:f>Sheet2!$D$164:$D$166</c:f>
              <c:numCache>
                <c:formatCode>General</c:formatCode>
                <c:ptCount val="3"/>
                <c:pt idx="0">
                  <c:v>6</c:v>
                </c:pt>
                <c:pt idx="1">
                  <c:v>6</c:v>
                </c:pt>
                <c:pt idx="2">
                  <c:v>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6B72-A645-9720-A2FE55A89A06}"/>
            </c:ext>
          </c:extLst>
        </c:ser>
        <c:ser>
          <c:idx val="13"/>
          <c:order val="13"/>
          <c:tx>
            <c:strRef>
              <c:f>Sheet2!$A$167</c:f>
              <c:strCache>
                <c:ptCount val="1"/>
                <c:pt idx="0">
                  <c:v>OAK bTMB TMB H</c:v>
                </c:pt>
              </c:strCache>
            </c:strRef>
          </c:tx>
          <c:spPr>
            <a:ln w="9525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rgbClr val="FF0000"/>
              </a:solidFill>
              <a:ln w="9525" cap="rnd">
                <a:solidFill>
                  <a:srgbClr val="FF0000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Sheet2!$C$167:$C$169</c:f>
              <c:numCache>
                <c:formatCode>General</c:formatCode>
                <c:ptCount val="3"/>
                <c:pt idx="0">
                  <c:v>0.65</c:v>
                </c:pt>
                <c:pt idx="1">
                  <c:v>0.44</c:v>
                </c:pt>
                <c:pt idx="2">
                  <c:v>0.92</c:v>
                </c:pt>
              </c:numCache>
            </c:numRef>
          </c:xVal>
          <c:yVal>
            <c:numRef>
              <c:f>Sheet2!$D$167:$D$169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6B72-A645-9720-A2FE55A89A06}"/>
            </c:ext>
          </c:extLst>
        </c:ser>
        <c:ser>
          <c:idx val="14"/>
          <c:order val="14"/>
          <c:tx>
            <c:strRef>
              <c:f>Sheet2!$A$170</c:f>
              <c:strCache>
                <c:ptCount val="1"/>
                <c:pt idx="0">
                  <c:v>OAK bTMB TMB L</c:v>
                </c:pt>
              </c:strCache>
            </c:strRef>
          </c:tx>
          <c:spPr>
            <a:ln w="9525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rgbClr val="FF0000"/>
              </a:solidFill>
              <a:ln w="9525" cap="rnd">
                <a:solidFill>
                  <a:srgbClr val="FF0000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Sheet2!$C$170:$C$172</c:f>
              <c:numCache>
                <c:formatCode>General</c:formatCode>
                <c:ptCount val="3"/>
                <c:pt idx="0">
                  <c:v>0.64</c:v>
                </c:pt>
                <c:pt idx="1">
                  <c:v>0.53</c:v>
                </c:pt>
                <c:pt idx="2">
                  <c:v>0.81</c:v>
                </c:pt>
              </c:numCache>
            </c:numRef>
          </c:xVal>
          <c:yVal>
            <c:numRef>
              <c:f>Sheet2!$D$170:$D$172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6B72-A645-9720-A2FE55A89A06}"/>
            </c:ext>
          </c:extLst>
        </c:ser>
        <c:ser>
          <c:idx val="15"/>
          <c:order val="15"/>
          <c:tx>
            <c:strRef>
              <c:f>Sheet2!$A$173</c:f>
              <c:strCache>
                <c:ptCount val="1"/>
                <c:pt idx="0">
                  <c:v>CM 026 BEP</c:v>
                </c:pt>
              </c:strCache>
            </c:strRef>
          </c:tx>
          <c:spPr>
            <a:ln w="9525" cap="rnd">
              <a:solidFill>
                <a:schemeClr val="tx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tx1"/>
              </a:solidFill>
              <a:ln w="9525" cap="rnd">
                <a:solidFill>
                  <a:schemeClr val="tx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Sheet2!$C$173:$C$175</c:f>
              <c:numCache>
                <c:formatCode>General</c:formatCode>
                <c:ptCount val="3"/>
                <c:pt idx="0">
                  <c:v>1.06</c:v>
                </c:pt>
                <c:pt idx="1">
                  <c:v>0.79</c:v>
                </c:pt>
                <c:pt idx="2">
                  <c:v>1.41</c:v>
                </c:pt>
              </c:numCache>
            </c:numRef>
          </c:xVal>
          <c:yVal>
            <c:numRef>
              <c:f>Sheet2!$D$173:$D$175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6B72-A645-9720-A2FE55A89A06}"/>
            </c:ext>
          </c:extLst>
        </c:ser>
        <c:ser>
          <c:idx val="16"/>
          <c:order val="16"/>
          <c:tx>
            <c:strRef>
              <c:f>Sheet2!$A$176</c:f>
              <c:strCache>
                <c:ptCount val="1"/>
                <c:pt idx="0">
                  <c:v>CM 026 TMB H</c:v>
                </c:pt>
              </c:strCache>
            </c:strRef>
          </c:tx>
          <c:spPr>
            <a:ln w="9525" cap="rnd">
              <a:solidFill>
                <a:schemeClr val="tx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tx1"/>
              </a:solidFill>
              <a:ln w="9525" cap="rnd">
                <a:solidFill>
                  <a:schemeClr val="tx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Sheet2!$C$176:$C$178</c:f>
              <c:numCache>
                <c:formatCode>General</c:formatCode>
                <c:ptCount val="3"/>
                <c:pt idx="0">
                  <c:v>1.1000000000000001</c:v>
                </c:pt>
                <c:pt idx="1">
                  <c:v>0.64</c:v>
                </c:pt>
                <c:pt idx="2">
                  <c:v>1.88</c:v>
                </c:pt>
              </c:numCache>
            </c:numRef>
          </c:xVal>
          <c:yVal>
            <c:numRef>
              <c:f>Sheet2!$D$176:$D$178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6B72-A645-9720-A2FE55A89A06}"/>
            </c:ext>
          </c:extLst>
        </c:ser>
        <c:ser>
          <c:idx val="17"/>
          <c:order val="17"/>
          <c:tx>
            <c:strRef>
              <c:f>Sheet2!$A$179</c:f>
              <c:strCache>
                <c:ptCount val="1"/>
                <c:pt idx="0">
                  <c:v>CM 026 TMB L</c:v>
                </c:pt>
              </c:strCache>
            </c:strRef>
          </c:tx>
          <c:spPr>
            <a:ln w="9525" cap="rnd">
              <a:solidFill>
                <a:schemeClr val="tx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tx1"/>
              </a:solidFill>
              <a:ln w="9525" cap="rnd">
                <a:solidFill>
                  <a:schemeClr val="tx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Sheet2!$C$179:$C$181</c:f>
              <c:numCache>
                <c:formatCode>General</c:formatCode>
                <c:ptCount val="3"/>
                <c:pt idx="0">
                  <c:v>0.99</c:v>
                </c:pt>
                <c:pt idx="1">
                  <c:v>0.71</c:v>
                </c:pt>
                <c:pt idx="2">
                  <c:v>1.4</c:v>
                </c:pt>
              </c:numCache>
            </c:numRef>
          </c:xVal>
          <c:yVal>
            <c:numRef>
              <c:f>Sheet2!$D$179:$D$181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6B72-A645-9720-A2FE55A89A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363984"/>
        <c:axId val="79395312"/>
      </c:scatterChart>
      <c:valAx>
        <c:axId val="91363984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95312"/>
        <c:crosses val="autoZero"/>
        <c:crossBetween val="midCat"/>
      </c:valAx>
      <c:valAx>
        <c:axId val="7939531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13639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0.34252</cdr:x>
      <cdr:y>0.03672</cdr:y>
    </cdr:from>
    <cdr:to>
      <cdr:x>0.34619</cdr:x>
      <cdr:y>0.932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B8154AA8-DE2C-2847-B836-F5E488BF14FE}"/>
            </a:ext>
          </a:extLst>
        </cdr:cNvPr>
        <cdr:cNvCxnSpPr/>
      </cdr:nvCxnSpPr>
      <cdr:spPr>
        <a:xfrm xmlns:a="http://schemas.openxmlformats.org/drawingml/2006/main">
          <a:off x="4229553" y="146959"/>
          <a:ext cx="45357" cy="358321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0.50545</cdr:x>
      <cdr:y>0.13362</cdr:y>
    </cdr:from>
    <cdr:to>
      <cdr:x>0.50902</cdr:x>
      <cdr:y>0.91569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6BD09252-6403-8B46-8957-98AB9D00C488}"/>
            </a:ext>
          </a:extLst>
        </cdr:cNvPr>
        <cdr:cNvCxnSpPr/>
      </cdr:nvCxnSpPr>
      <cdr:spPr>
        <a:xfrm xmlns:a="http://schemas.openxmlformats.org/drawingml/2006/main">
          <a:off x="3210152" y="521155"/>
          <a:ext cx="22679" cy="305026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53826-D14F-BF4B-95CD-75BCF4364692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3C47A-5E80-554C-ACAD-1FD0245A134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674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44B1-158A-4BF6-99BF-61DE2EB2E3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00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Figure 1. The </a:t>
            </a:r>
            <a:r>
              <a:rPr lang="fr-FR" sz="1200" b="1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prevalence</a:t>
            </a:r>
            <a:r>
              <a:rPr lang="fr-FR" sz="1200" b="1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of </a:t>
            </a:r>
            <a:r>
              <a:rPr lang="fr-FR" sz="1200" b="1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somatic</a:t>
            </a:r>
            <a:r>
              <a:rPr lang="fr-FR" sz="1200" b="1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mutations </a:t>
            </a:r>
            <a:r>
              <a:rPr lang="fr-FR" sz="1200" b="1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across</a:t>
            </a:r>
            <a:r>
              <a:rPr lang="fr-FR" sz="1200" b="1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sz="1200" b="1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human</a:t>
            </a:r>
            <a:r>
              <a:rPr lang="fr-FR" sz="1200" b="1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cancer types </a:t>
            </a:r>
            <a:endParaRPr lang="fr-FR"/>
          </a:p>
          <a:p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Every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dot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represents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a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sample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while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the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red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horizontal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lines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are the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median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numbers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of mutations in the respective cancer types. The vertical axis (log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scaled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) shows the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number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of mutations per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megabase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while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the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different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cancer types are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ordered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on the horizontal axis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based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on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their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median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numbers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of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somatic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mutations.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We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would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like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to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thank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Gad Getz and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colleagues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for the design of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this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figure26. </a:t>
            </a:r>
            <a:endParaRPr lang="fr-FR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4953F-501C-498F-811F-52E153962C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81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4. Relationship </a:t>
            </a:r>
            <a:r>
              <a:rPr lang="fr-CH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fr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TMB and PD-L1 expression at the </a:t>
            </a:r>
            <a:r>
              <a:rPr lang="fr-CH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</a:t>
            </a:r>
            <a:r>
              <a:rPr lang="fr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distinct </a:t>
            </a:r>
            <a:r>
              <a:rPr lang="fr-CH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</a:t>
            </a:r>
            <a:r>
              <a:rPr lang="fr-C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types. 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relationship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PD-L1 expression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TMB for the major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types. </a:t>
            </a:r>
            <a:endParaRPr lang="fr-CH" dirty="0"/>
          </a:p>
          <a:p>
            <a:r>
              <a:rPr lang="fr-FR" dirty="0" err="1"/>
              <a:t>Yarchoan</a:t>
            </a:r>
            <a:r>
              <a:rPr lang="fr-FR" dirty="0"/>
              <a:t> JCI 19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444B1-158A-4BF6-99BF-61DE2EB2E3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49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Figure 1. The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prevalence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of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somatic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mutations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across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human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cancer types </a:t>
            </a:r>
            <a:endParaRPr lang="fr-FR" dirty="0"/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Every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dot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represents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sample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while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horizontal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lines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are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median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numbers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of mutations in the respective cancer types. The vertical axis (log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scaled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) shows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number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of mutations per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megabase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while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different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cancer types are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ordered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on the horizontal axis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based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their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median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numbers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somatic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mutations.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would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like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thank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Gad Getz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colleagues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for the design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figure26. </a:t>
            </a:r>
            <a:endParaRPr lang="fr-FR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dirty="0">
                <a:latin typeface="Corbel" panose="020B0503020204020204" pitchFamily="34" charset="0"/>
              </a:rPr>
              <a:t>Association </a:t>
            </a:r>
            <a:r>
              <a:rPr lang="fr-CH" sz="1200" dirty="0" err="1">
                <a:latin typeface="Corbel" panose="020B0503020204020204" pitchFamily="34" charset="0"/>
              </a:rPr>
              <a:t>remained</a:t>
            </a:r>
            <a:r>
              <a:rPr lang="fr-CH" sz="1200" dirty="0">
                <a:latin typeface="Corbel" panose="020B0503020204020204" pitchFamily="34" charset="0"/>
              </a:rPr>
              <a:t> </a:t>
            </a:r>
            <a:r>
              <a:rPr lang="fr-CH" sz="1200" dirty="0" err="1">
                <a:latin typeface="Corbel" panose="020B0503020204020204" pitchFamily="34" charset="0"/>
              </a:rPr>
              <a:t>significant</a:t>
            </a:r>
            <a:r>
              <a:rPr lang="fr-CH" sz="1200" dirty="0">
                <a:latin typeface="Corbel" panose="020B0503020204020204" pitchFamily="34" charset="0"/>
              </a:rPr>
              <a:t> </a:t>
            </a:r>
            <a:r>
              <a:rPr lang="fr-CH" sz="1200" dirty="0" err="1">
                <a:latin typeface="Corbel" panose="020B0503020204020204" pitchFamily="34" charset="0"/>
              </a:rPr>
              <a:t>with</a:t>
            </a:r>
            <a:r>
              <a:rPr lang="fr-CH" sz="1200" dirty="0">
                <a:latin typeface="Corbel" panose="020B0503020204020204" pitchFamily="34" charset="0"/>
              </a:rPr>
              <a:t> </a:t>
            </a:r>
            <a:r>
              <a:rPr lang="fr-CH" sz="1200" dirty="0" err="1">
                <a:latin typeface="Corbel" panose="020B0503020204020204" pitchFamily="34" charset="0"/>
              </a:rPr>
              <a:t>removal</a:t>
            </a:r>
            <a:r>
              <a:rPr lang="fr-CH" sz="1200" dirty="0">
                <a:latin typeface="Corbel" panose="020B0503020204020204" pitchFamily="34" charset="0"/>
              </a:rPr>
              <a:t> of </a:t>
            </a:r>
            <a:r>
              <a:rPr lang="fr-CH" sz="1200" dirty="0" err="1">
                <a:latin typeface="Corbel" panose="020B0503020204020204" pitchFamily="34" charset="0"/>
              </a:rPr>
              <a:t>melanoma</a:t>
            </a:r>
            <a:r>
              <a:rPr lang="fr-CH" sz="1200" dirty="0">
                <a:latin typeface="Corbel" panose="020B0503020204020204" pitchFamily="34" charset="0"/>
              </a:rPr>
              <a:t> and NSCLC</a:t>
            </a:r>
            <a:endParaRPr lang="fr-FR" sz="1200" dirty="0">
              <a:latin typeface="Corbel" panose="020B0503020204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4953F-501C-498F-811F-52E153962C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83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chalmers</a:t>
            </a:r>
            <a:r>
              <a:rPr lang="en-US" dirty="0"/>
              <a:t>, correlation of WES with FM and size of the genomic panel ( </a:t>
            </a:r>
            <a:r>
              <a:rPr lang="en-US" dirty="0" err="1"/>
              <a:t>focuced</a:t>
            </a:r>
            <a:r>
              <a:rPr lang="en-US" dirty="0"/>
              <a:t> gene panels are not as predictive</a:t>
            </a:r>
          </a:p>
          <a:p>
            <a:r>
              <a:rPr lang="en-US" dirty="0" err="1"/>
              <a:t>Rizvi,n</a:t>
            </a:r>
            <a:r>
              <a:rPr lang="en-US" dirty="0"/>
              <a:t> TMB a surrogate for NAL</a:t>
            </a:r>
          </a:p>
          <a:p>
            <a:r>
              <a:rPr lang="en-US" dirty="0"/>
              <a:t>Rizvi H correlation with WES for MSK IMPACT</a:t>
            </a:r>
          </a:p>
          <a:p>
            <a:r>
              <a:rPr lang="en-US" dirty="0" err="1"/>
              <a:t>Gandara</a:t>
            </a:r>
            <a:r>
              <a:rPr lang="en-US" dirty="0"/>
              <a:t> </a:t>
            </a:r>
            <a:r>
              <a:rPr lang="en-US" dirty="0" err="1"/>
              <a:t>bTMB</a:t>
            </a:r>
            <a:endParaRPr lang="en-US" dirty="0"/>
          </a:p>
          <a:p>
            <a:r>
              <a:rPr lang="en-US" dirty="0" err="1"/>
              <a:t>bevins</a:t>
            </a:r>
            <a:r>
              <a:rPr lang="en-US" dirty="0"/>
              <a:t> correlation with different CGP assays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8DACF-8309-2044-8EF4-AA7C90F4E9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98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chalmers</a:t>
            </a:r>
            <a:r>
              <a:rPr lang="en-US" dirty="0"/>
              <a:t>, correlation of WES with FM and size of the genomic panel ( </a:t>
            </a:r>
            <a:r>
              <a:rPr lang="en-US" dirty="0" err="1"/>
              <a:t>focuced</a:t>
            </a:r>
            <a:r>
              <a:rPr lang="en-US" dirty="0"/>
              <a:t> gene panels are not as predictive</a:t>
            </a:r>
          </a:p>
          <a:p>
            <a:r>
              <a:rPr lang="en-US" dirty="0" err="1"/>
              <a:t>Rizvi,n</a:t>
            </a:r>
            <a:r>
              <a:rPr lang="en-US" dirty="0"/>
              <a:t> TMB a surrogate for NAL</a:t>
            </a:r>
          </a:p>
          <a:p>
            <a:r>
              <a:rPr lang="en-US" dirty="0"/>
              <a:t>Rizvi H correlation with WES for MSK IMPACT</a:t>
            </a:r>
          </a:p>
          <a:p>
            <a:r>
              <a:rPr lang="en-US" dirty="0" err="1"/>
              <a:t>Gandara</a:t>
            </a:r>
            <a:r>
              <a:rPr lang="en-US" dirty="0"/>
              <a:t> </a:t>
            </a:r>
            <a:r>
              <a:rPr lang="en-US" dirty="0" err="1"/>
              <a:t>bTMB</a:t>
            </a:r>
            <a:endParaRPr lang="en-US" dirty="0"/>
          </a:p>
          <a:p>
            <a:r>
              <a:rPr lang="en-US" dirty="0" err="1"/>
              <a:t>bevins</a:t>
            </a:r>
            <a:r>
              <a:rPr lang="en-US" dirty="0"/>
              <a:t> correlation with different CGP assays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8DACF-8309-2044-8EF4-AA7C90F4E9A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21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defTabSz="1219170" eaLnBrk="0" hangingPunct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1200" dirty="0">
                <a:solidFill>
                  <a:prstClr val="black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In presence of a CTLA-4 inhibitor, PD-L1 looses its predictive ability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C4279-0E90-45C7-936D-21AD6824232C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740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kazdal</a:t>
            </a:r>
            <a:r>
              <a:rPr lang="en-US" dirty="0"/>
              <a:t> </a:t>
            </a:r>
            <a:r>
              <a:rPr lang="en-US" dirty="0" err="1"/>
              <a:t>spacial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8DACF-8309-2044-8EF4-AA7C90F4E9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19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conceivable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excessive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neoantigen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heterogeneity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actively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impair a productive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immune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C47A-5E80-554C-ACAD-1FD0245A13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360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3C47A-5E80-554C-ACAD-1FD0245A134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9121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3C47A-5E80-554C-ACAD-1FD0245A134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947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400">
                <a:latin typeface="Calibri" charset="0"/>
              </a:rPr>
              <a:t>There has already been OS demonstrated in lung, melanoma, and RCC – but hopefully many more to come across both solid and liquid cancers, where we are already seeing early reports of significant response rates.</a:t>
            </a:r>
          </a:p>
          <a:p>
            <a:r>
              <a:rPr lang="en-US" sz="2400">
                <a:latin typeface="Calibri" charset="0"/>
              </a:rPr>
              <a:t>Despite these terrific responses to the check-point inhibitors, there remains significant room for improvement across the board.</a:t>
            </a:r>
          </a:p>
          <a:p>
            <a:r>
              <a:rPr lang="en-US" sz="2400">
                <a:latin typeface="Calibri" charset="0"/>
              </a:rPr>
              <a:t>So what is behind these differences across tumor types?  </a:t>
            </a:r>
          </a:p>
          <a:p>
            <a:r>
              <a:rPr lang="en-US" sz="2400">
                <a:latin typeface="Calibri" charset="0"/>
              </a:rPr>
              <a:t>Initial studies are beginning to shed some light on this question, and one of the probable many reasons lies within the PDL1 expression patterns observed.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DED7F1-0076-4D4D-BF69-E49B6EB75B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MS PGothic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27652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922A6-D321-CD4F-BBC7-33AB3C8B7483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MS PGothic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810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3C47A-5E80-554C-ACAD-1FD0245A134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0328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presence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deleterious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mutations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DNA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repair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replication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C47A-5E80-554C-ACAD-1FD0245A13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4590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wide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range of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responses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demonstrated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molecular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genetic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characteristics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must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considered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maximize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efficacy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 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Alterations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canonical cancer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pathways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the MAPK, PI3K, and WNT-</a:t>
            </a:r>
            <a:r>
              <a:rPr lang="el-G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β-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catenin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pathways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resistance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ICB.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Conversely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activation of the WNT-</a:t>
            </a:r>
            <a:r>
              <a:rPr lang="el-G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β-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catenin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IDO1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pathways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suppression of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NK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TME.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3C47A-5E80-554C-ACAD-1FD0245A134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946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86 pts </a:t>
            </a:r>
            <a:r>
              <a:rPr lang="fr-FR" dirty="0" err="1"/>
              <a:t>pembro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3C47A-5E80-554C-ACAD-1FD0245A134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15890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86 pts </a:t>
            </a:r>
            <a:r>
              <a:rPr lang="fr-FR" dirty="0" err="1"/>
              <a:t>pembro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3C47A-5E80-554C-ACAD-1FD0245A134A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1740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MSI-H and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dMMR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tumors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abnormalities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affect the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repair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DNA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inside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MSI-H varies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types and stages, and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of patients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metastatic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colorectal cancer have MSI-H or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dMMR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tumors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3C47A-5E80-554C-ACAD-1FD0245A134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15015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85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MS PGothic" charset="0"/>
                <a:cs typeface="MS PGothic" charset="0"/>
              </a:rPr>
              <a:t>So how can we better understand responses to therapy</a:t>
            </a:r>
            <a:r>
              <a:rPr lang="en-US" baseline="0" dirty="0">
                <a:latin typeface="Arial" charset="0"/>
                <a:ea typeface="MS PGothic" charset="0"/>
                <a:cs typeface="MS PGothic" charset="0"/>
              </a:rPr>
              <a:t> and optimize treatment regimens?</a:t>
            </a:r>
            <a:endParaRPr lang="en-US" dirty="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23859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40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D4EA1F-09A4-B745-A343-1411EAD3A2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MS PGothic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6315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Culturomics-based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analyses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fecal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16 R and 16 NR NSCLC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 (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the best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commensal</a:t>
            </a: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colony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been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mass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spectrometry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bars show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frequencies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commensal in all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fecal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cultures in R over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 patients,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 values of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difference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the right.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1A6A9-ADEC-B44D-9BCF-BFCCE937BA9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4711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</a:rPr>
              <a:t>To help answer this, we turned to our cohort of PD-1 treated patients</a:t>
            </a:r>
          </a:p>
          <a:p>
            <a:r>
              <a:rPr lang="en-US" baseline="0" dirty="0">
                <a:latin typeface="Times New Roman" pitchFamily="18" charset="0"/>
              </a:rPr>
              <a:t>As mentioned, we enrolled these patients onto our protocol and profiled their oral and gut </a:t>
            </a:r>
            <a:r>
              <a:rPr lang="en-US" baseline="0" dirty="0" err="1">
                <a:latin typeface="Times New Roman" pitchFamily="18" charset="0"/>
              </a:rPr>
              <a:t>microbiomes</a:t>
            </a:r>
            <a:endParaRPr lang="en-US" baseline="0" dirty="0">
              <a:latin typeface="Times New Roman" pitchFamily="18" charset="0"/>
            </a:endParaRPr>
          </a:p>
          <a:p>
            <a:r>
              <a:rPr lang="en-US" baseline="0" dirty="0">
                <a:latin typeface="Times New Roman" pitchFamily="18" charset="0"/>
              </a:rPr>
              <a:t>(click)</a:t>
            </a:r>
          </a:p>
          <a:p>
            <a:r>
              <a:rPr lang="en-US" b="0" dirty="0"/>
              <a:t>Patients then went onto therapy,</a:t>
            </a:r>
            <a:r>
              <a:rPr lang="en-US" b="0" baseline="0" dirty="0"/>
              <a:t> and underwent routine restaging at 12 weeks with responses measured via RECIST</a:t>
            </a:r>
          </a:p>
          <a:p>
            <a:r>
              <a:rPr lang="en-US" b="0" baseline="0" dirty="0"/>
              <a:t>Patients were classified as responders if they had a CR, PR, or stable disease, versus non-responders if they had progressive disease</a:t>
            </a:r>
          </a:p>
          <a:p>
            <a:r>
              <a:rPr lang="en-US" b="0" baseline="0" dirty="0"/>
              <a:t>Of note, PFS was also assessed</a:t>
            </a:r>
          </a:p>
          <a:p>
            <a:r>
              <a:rPr lang="en-US" b="0" baseline="0" dirty="0"/>
              <a:t>(click)</a:t>
            </a:r>
          </a:p>
          <a:p>
            <a:r>
              <a:rPr lang="en-US" b="0" baseline="0" dirty="0"/>
              <a:t>We first compared the diversity of bacteria in the </a:t>
            </a:r>
            <a:r>
              <a:rPr lang="en-US" b="0" baseline="0" dirty="0" err="1"/>
              <a:t>microbiome</a:t>
            </a:r>
            <a:r>
              <a:rPr lang="en-US" b="0" baseline="0" dirty="0"/>
              <a:t> between responders and non-responders,</a:t>
            </a:r>
          </a:p>
          <a:p>
            <a:r>
              <a:rPr lang="en-US" b="0" baseline="0" dirty="0"/>
              <a:t>And found that responders to ant-PD-1 therapy had a significantly higher diversity in their gut </a:t>
            </a:r>
            <a:r>
              <a:rPr lang="en-US" b="0" baseline="0" dirty="0" err="1"/>
              <a:t>microbiome</a:t>
            </a:r>
            <a:r>
              <a:rPr lang="en-US" b="0" baseline="0" dirty="0"/>
              <a:t> than non-responders,</a:t>
            </a:r>
          </a:p>
          <a:p>
            <a:r>
              <a:rPr lang="en-US" b="0" baseline="0" dirty="0"/>
              <a:t>With no differences noted in the oral </a:t>
            </a:r>
            <a:r>
              <a:rPr lang="en-US" b="0" baseline="0" dirty="0" err="1"/>
              <a:t>microbiome</a:t>
            </a:r>
            <a:endParaRPr lang="en-US" b="0" baseline="0" dirty="0"/>
          </a:p>
          <a:p>
            <a:r>
              <a:rPr lang="en-US" b="0" baseline="0" dirty="0"/>
              <a:t>(click)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MS PGothic" pitchFamily="34" charset="-128"/>
                <a:cs typeface="MS PGothic" pitchFamily="34" charset="-128"/>
              </a:rPr>
              <a:t>We then tested the relationship of diversity with PFS in our cohort, classifying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MS PGothic" pitchFamily="34" charset="-128"/>
                <a:cs typeface="MS PGothic" pitchFamily="34" charset="-128"/>
              </a:rPr>
              <a:t> the diversity of the gut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Times New Roman" pitchFamily="18" charset="0"/>
                <a:ea typeface="MS PGothic" pitchFamily="34" charset="-128"/>
                <a:cs typeface="MS PGothic" pitchFamily="34" charset="-128"/>
              </a:rPr>
              <a:t>microbiome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MS PGothic" pitchFamily="34" charset="-128"/>
                <a:cs typeface="MS PGothic" pitchFamily="34" charset="-128"/>
              </a:rPr>
              <a:t> into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Times New Roman" pitchFamily="18" charset="0"/>
                <a:ea typeface="MS PGothic" pitchFamily="34" charset="-128"/>
                <a:cs typeface="MS PGothic" pitchFamily="34" charset="-128"/>
              </a:rPr>
              <a:t>tertiles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MS PGothic" pitchFamily="34" charset="-128"/>
                <a:cs typeface="MS PGothic" pitchFamily="34" charset="-128"/>
              </a:rPr>
              <a:t> of high, medium or low</a:t>
            </a:r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MS PGothic" pitchFamily="34" charset="-128"/>
              <a:cs typeface="MS PGothic" pitchFamily="34" charset="-128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MS PGothic" pitchFamily="34" charset="-128"/>
                <a:cs typeface="MS PGothic" pitchFamily="34" charset="-128"/>
              </a:rPr>
              <a:t>In these studies, patients with a high diversity in the fecal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MS PGothic" pitchFamily="34" charset="-128"/>
                <a:cs typeface="MS PGothic" pitchFamily="34" charset="-128"/>
              </a:rPr>
              <a:t>microbiome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MS PGothic" pitchFamily="34" charset="-128"/>
                <a:cs typeface="MS PGothic" pitchFamily="34" charset="-128"/>
              </a:rPr>
              <a:t> had significantly prolonged PFS compared to those with intermediate or low diversity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MS PGothic" pitchFamily="34" charset="-128"/>
                <a:cs typeface="MS PGothic" pitchFamily="34" charset="-128"/>
              </a:rPr>
              <a:t>No differences in PFS were noted when comparing diversity of the oral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MS PGothic" pitchFamily="34" charset="-128"/>
                <a:cs typeface="MS PGothic" pitchFamily="34" charset="-128"/>
              </a:rPr>
              <a:t>microbiome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4160B1-02BD-4DF6-90F0-09D0C469BD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974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523F-53FF-4973-9873-A2C050E3722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307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Havel Nat </a:t>
            </a:r>
            <a:r>
              <a:rPr lang="fr-FR" dirty="0" err="1"/>
              <a:t>Rev</a:t>
            </a:r>
            <a:r>
              <a:rPr lang="fr-FR" dirty="0"/>
              <a:t> cancer 2019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3C47A-5E80-554C-ACAD-1FD0245A134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433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Havel Nat </a:t>
            </a:r>
            <a:r>
              <a:rPr lang="fr-FR" dirty="0" err="1"/>
              <a:t>Rev</a:t>
            </a:r>
            <a:r>
              <a:rPr lang="fr-FR" dirty="0"/>
              <a:t> cancer 2019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3C47A-5E80-554C-ACAD-1FD0245A134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090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Calibri" charset="0"/>
                <a:ea typeface="Calibri" charset="0"/>
                <a:cs typeface="Calibri" charset="0"/>
              </a:rPr>
              <a:t>Most data are presented for a cut off value rather than by cohorts determined by ranges of expression : 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444B1-158A-4BF6-99BF-61DE2EB2E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483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444B1-158A-4BF6-99BF-61DE2EB2E3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53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C4279-0E90-45C7-936D-21AD6824232C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218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Very</a:t>
            </a:r>
            <a:r>
              <a:rPr lang="fr-FR" dirty="0"/>
              <a:t> high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444B1-158A-4BF6-99BF-61DE2EB2E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445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FF944E9A-E215-284B-8766-707625D8554C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8027FEB-D35C-BA43-B7BD-81C08107A629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9638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DE749FA-46B0-D348-A4A1-9A6D16D01258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008A0453-4D4C-D542-A300-43C61F59667F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448824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5" indent="0">
              <a:buNone/>
              <a:defRPr sz="2000" b="1"/>
            </a:lvl2pPr>
            <a:lvl3pPr marL="913063" indent="0">
              <a:buNone/>
              <a:defRPr sz="1867" b="1"/>
            </a:lvl3pPr>
            <a:lvl4pPr marL="1369594" indent="0">
              <a:buNone/>
              <a:defRPr sz="1600" b="1"/>
            </a:lvl4pPr>
            <a:lvl5pPr marL="1826125" indent="0">
              <a:buNone/>
              <a:defRPr sz="1600" b="1"/>
            </a:lvl5pPr>
            <a:lvl6pPr marL="2282694" indent="0">
              <a:buNone/>
              <a:defRPr sz="1600" b="1"/>
            </a:lvl6pPr>
            <a:lvl7pPr marL="2739186" indent="0">
              <a:buNone/>
              <a:defRPr sz="1600" b="1"/>
            </a:lvl7pPr>
            <a:lvl8pPr marL="3195680" indent="0">
              <a:buNone/>
              <a:defRPr sz="1600" b="1"/>
            </a:lvl8pPr>
            <a:lvl9pPr marL="36521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5" indent="0">
              <a:buNone/>
              <a:defRPr sz="2000" b="1"/>
            </a:lvl2pPr>
            <a:lvl3pPr marL="913063" indent="0">
              <a:buNone/>
              <a:defRPr sz="1867" b="1"/>
            </a:lvl3pPr>
            <a:lvl4pPr marL="1369594" indent="0">
              <a:buNone/>
              <a:defRPr sz="1600" b="1"/>
            </a:lvl4pPr>
            <a:lvl5pPr marL="1826125" indent="0">
              <a:buNone/>
              <a:defRPr sz="1600" b="1"/>
            </a:lvl5pPr>
            <a:lvl6pPr marL="2282694" indent="0">
              <a:buNone/>
              <a:defRPr sz="1600" b="1"/>
            </a:lvl6pPr>
            <a:lvl7pPr marL="2739186" indent="0">
              <a:buNone/>
              <a:defRPr sz="1600" b="1"/>
            </a:lvl7pPr>
            <a:lvl8pPr marL="3195680" indent="0">
              <a:buNone/>
              <a:defRPr sz="1600" b="1"/>
            </a:lvl8pPr>
            <a:lvl9pPr marL="36521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A74B-8AD1-400D-9CD1-8D3F9A57E6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240D-BF7A-40B6-99D3-48C04A82C6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17668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A74B-8AD1-400D-9CD1-8D3F9A57E6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240D-BF7A-40B6-99D3-48C04A82C6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75976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A74B-8AD1-400D-9CD1-8D3F9A57E6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240D-BF7A-40B6-99D3-48C04A82C6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25104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86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95" indent="0">
              <a:buNone/>
              <a:defRPr sz="1467"/>
            </a:lvl2pPr>
            <a:lvl3pPr marL="913063" indent="0">
              <a:buNone/>
              <a:defRPr sz="1200"/>
            </a:lvl3pPr>
            <a:lvl4pPr marL="1369594" indent="0">
              <a:buNone/>
              <a:defRPr sz="1067"/>
            </a:lvl4pPr>
            <a:lvl5pPr marL="1826125" indent="0">
              <a:buNone/>
              <a:defRPr sz="1067"/>
            </a:lvl5pPr>
            <a:lvl6pPr marL="2282694" indent="0">
              <a:buNone/>
              <a:defRPr sz="1067"/>
            </a:lvl6pPr>
            <a:lvl7pPr marL="2739186" indent="0">
              <a:buNone/>
              <a:defRPr sz="1067"/>
            </a:lvl7pPr>
            <a:lvl8pPr marL="3195680" indent="0">
              <a:buNone/>
              <a:defRPr sz="1067"/>
            </a:lvl8pPr>
            <a:lvl9pPr marL="3652175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A74B-8AD1-400D-9CD1-8D3F9A57E6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240D-BF7A-40B6-99D3-48C04A82C6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09168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86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95" indent="0">
              <a:buNone/>
              <a:defRPr sz="2800"/>
            </a:lvl2pPr>
            <a:lvl3pPr marL="913063" indent="0">
              <a:buNone/>
              <a:defRPr sz="2400"/>
            </a:lvl3pPr>
            <a:lvl4pPr marL="1369594" indent="0">
              <a:buNone/>
              <a:defRPr sz="2000"/>
            </a:lvl4pPr>
            <a:lvl5pPr marL="1826125" indent="0">
              <a:buNone/>
              <a:defRPr sz="2000"/>
            </a:lvl5pPr>
            <a:lvl6pPr marL="2282694" indent="0">
              <a:buNone/>
              <a:defRPr sz="2000"/>
            </a:lvl6pPr>
            <a:lvl7pPr marL="2739186" indent="0">
              <a:buNone/>
              <a:defRPr sz="2000"/>
            </a:lvl7pPr>
            <a:lvl8pPr marL="3195680" indent="0">
              <a:buNone/>
              <a:defRPr sz="2000"/>
            </a:lvl8pPr>
            <a:lvl9pPr marL="365217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95" indent="0">
              <a:buNone/>
              <a:defRPr sz="1467"/>
            </a:lvl2pPr>
            <a:lvl3pPr marL="913063" indent="0">
              <a:buNone/>
              <a:defRPr sz="1200"/>
            </a:lvl3pPr>
            <a:lvl4pPr marL="1369594" indent="0">
              <a:buNone/>
              <a:defRPr sz="1067"/>
            </a:lvl4pPr>
            <a:lvl5pPr marL="1826125" indent="0">
              <a:buNone/>
              <a:defRPr sz="1067"/>
            </a:lvl5pPr>
            <a:lvl6pPr marL="2282694" indent="0">
              <a:buNone/>
              <a:defRPr sz="1067"/>
            </a:lvl6pPr>
            <a:lvl7pPr marL="2739186" indent="0">
              <a:buNone/>
              <a:defRPr sz="1067"/>
            </a:lvl7pPr>
            <a:lvl8pPr marL="3195680" indent="0">
              <a:buNone/>
              <a:defRPr sz="1067"/>
            </a:lvl8pPr>
            <a:lvl9pPr marL="3652175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A74B-8AD1-400D-9CD1-8D3F9A57E6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240D-BF7A-40B6-99D3-48C04A82C6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1823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A74B-8AD1-400D-9CD1-8D3F9A57E6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240D-BF7A-40B6-99D3-48C04A82C6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300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56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56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A74B-8AD1-400D-9CD1-8D3F9A57E6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240D-BF7A-40B6-99D3-48C04A82C6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708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376F5E37-03ED-4A42-B37D-B7B793CF003D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7501CFA-570C-774C-ADF7-58A502677ACF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11243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-34577" y="6467813"/>
            <a:ext cx="442272" cy="296731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8D83D96-D520-43E8-9FE3-99F474E31B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98303D-13B7-40AC-9820-83C4738D9703}"/>
              </a:ext>
            </a:extLst>
          </p:cNvPr>
          <p:cNvSpPr txBox="1"/>
          <p:nvPr userDrawn="1"/>
        </p:nvSpPr>
        <p:spPr>
          <a:xfrm>
            <a:off x="7583250" y="6507999"/>
            <a:ext cx="2888033" cy="25654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67" b="1" i="0" u="none" strike="noStrike" kern="1200" baseline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Reck</a:t>
            </a:r>
            <a:r>
              <a:rPr lang="en-US" sz="1067" b="1" i="0" u="none" strike="noStrike" kern="1200" baseline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M, et al. IMpower150 PFS analysis.</a:t>
            </a:r>
            <a:endParaRPr lang="en-GB" sz="1067" b="1" i="0" u="none" strike="noStrike" kern="1200" baseline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0B7FE017-E032-4044-8038-F63A5B431F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3993" y="6125634"/>
            <a:ext cx="7418961" cy="64370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67"/>
            </a:lvl1pPr>
          </a:lstStyle>
          <a:p>
            <a:pPr lvl="0"/>
            <a:endParaRPr lang="en-GB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B717CF4-AEB3-4CCD-85D4-8326074CA51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4290" y="84412"/>
            <a:ext cx="11733719" cy="86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01CD9-D0C4-472C-81F3-EFABE4E3D5A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5101" y="954015"/>
            <a:ext cx="11732684" cy="517161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78393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Sample Callout Slide</a:t>
            </a:r>
          </a:p>
        </p:txBody>
      </p:sp>
    </p:spTree>
    <p:extLst>
      <p:ext uri="{BB962C8B-B14F-4D97-AF65-F5344CB8AC3E}">
        <p14:creationId xmlns:p14="http://schemas.microsoft.com/office/powerpoint/2010/main" val="1369234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-slide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79" b="81378"/>
          <a:stretch/>
        </p:blipFill>
        <p:spPr bwMode="auto">
          <a:xfrm>
            <a:off x="8642194" y="0"/>
            <a:ext cx="3549805" cy="127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ackground-titl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47" t="90813" r="3152" b="4472"/>
          <a:stretch/>
        </p:blipFill>
        <p:spPr bwMode="auto">
          <a:xfrm>
            <a:off x="11246004" y="6211228"/>
            <a:ext cx="657923" cy="32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692A5-A8C0-47CD-A2C0-7DF226E98A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579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ackground-mai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" y="0"/>
            <a:ext cx="121750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ESMO_Logo_CMY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611188"/>
            <a:ext cx="181186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6139" y="2266719"/>
            <a:ext cx="6643652" cy="1097736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b="1" i="0" cap="all">
                <a:solidFill>
                  <a:srgbClr val="81104F"/>
                </a:solidFill>
                <a:latin typeface="Arial Narrow"/>
                <a:cs typeface="Arial Narrow"/>
              </a:defRPr>
            </a:lvl1pPr>
          </a:lstStyle>
          <a:p>
            <a:r>
              <a:rPr lang="fr-CH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6139" y="3370147"/>
            <a:ext cx="6643652" cy="55399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81104F"/>
                </a:solidFill>
                <a:latin typeface="Arial Narrow"/>
                <a:cs typeface="Arial Narrow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Click to edit Master subtitle style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906142" y="4578353"/>
            <a:ext cx="5900236" cy="30777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 b="1">
                <a:solidFill>
                  <a:srgbClr val="81104F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906142" y="4894305"/>
            <a:ext cx="5900236" cy="30777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rgbClr val="81104F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906141" y="5966060"/>
            <a:ext cx="5454185" cy="30777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rgbClr val="81104F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0190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ackground-titl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8" y="0"/>
            <a:ext cx="121835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914401" y="2266719"/>
            <a:ext cx="6643649" cy="1097736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b="1" i="0" cap="all">
                <a:solidFill>
                  <a:srgbClr val="81104F"/>
                </a:solidFill>
                <a:latin typeface="Arial Narrow"/>
                <a:cs typeface="Arial Narrow"/>
              </a:defRPr>
            </a:lvl1pPr>
          </a:lstStyle>
          <a:p>
            <a:r>
              <a:rPr lang="fr-CH"/>
              <a:t>Click to edit Master title style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914402" y="3370147"/>
            <a:ext cx="6643649" cy="55399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81104F"/>
                </a:solidFill>
                <a:latin typeface="Arial Narrow"/>
                <a:cs typeface="Arial Narrow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96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-slide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6854"/>
            <a:ext cx="7006269" cy="553999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r>
              <a:rPr lang="fr-CH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09600" y="978831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500" baseline="0">
                <a:solidFill>
                  <a:srgbClr val="81104F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5369" y="2112963"/>
            <a:ext cx="9300633" cy="4020208"/>
          </a:xfrm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3ECFA-0BC0-BB4C-B95F-5C373F39B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50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background-slide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5367" y="2112963"/>
            <a:ext cx="4551516" cy="401362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327805" y="2113389"/>
            <a:ext cx="4578195" cy="4013200"/>
          </a:xfrm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416854"/>
            <a:ext cx="7006269" cy="553999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r>
              <a:rPr lang="fr-CH"/>
              <a:t>Click to edit Master title style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09600" y="978831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500" baseline="0">
                <a:solidFill>
                  <a:srgbClr val="81104F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D2B1B-947F-F841-BC65-545182C99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45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background-slide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9602" y="4132148"/>
            <a:ext cx="9296399" cy="199401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35000"/>
              <a:buFont typeface="Wingdings" charset="2"/>
              <a:buNone/>
              <a:tabLst/>
              <a:defRPr baseline="0"/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9603" y="2112965"/>
            <a:ext cx="9296399" cy="1895281"/>
          </a:xfrm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416854"/>
            <a:ext cx="7006269" cy="553999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r>
              <a:rPr lang="fr-CH"/>
              <a:t>Click to edit Master title style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09600" y="978831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500" baseline="0">
                <a:solidFill>
                  <a:srgbClr val="81104F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10AA4-C85C-3F46-8329-44B4FECA6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7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A2B13F1-6C16-8E40-8CF5-1DE5814BF43D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CEA6905-68C1-D745-B5D8-7ED5C7B3EDF4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86283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-slide-bulle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2112964"/>
            <a:ext cx="9296400" cy="4013627"/>
          </a:xfrm>
        </p:spPr>
        <p:txBody>
          <a:bodyPr>
            <a:noAutofit/>
          </a:bodyPr>
          <a:lstStyle/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16854"/>
            <a:ext cx="7006269" cy="553999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r>
              <a:rPr lang="fr-CH"/>
              <a:t>Click to edit Master title style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09600" y="978831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500" baseline="0">
                <a:solidFill>
                  <a:srgbClr val="81104F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B0B23-0885-534A-8E90-3EF38066D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23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ckground-slide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7E2C9-B4AD-C848-8542-B167DCFBC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49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" y="5872164"/>
            <a:ext cx="12189883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28AC7-3E4B-3249-97F4-C1CE26CD6B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68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ackground-mai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0"/>
            <a:ext cx="121750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914402" y="3692527"/>
            <a:ext cx="3992033" cy="160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baseline="30000">
                <a:solidFill>
                  <a:srgbClr val="81104F"/>
                </a:solidFill>
                <a:latin typeface="Arial Narrow" charset="0"/>
                <a:cs typeface="MS PGothic" charset="0"/>
              </a:rPr>
              <a:t>Contacts ESMO </a:t>
            </a:r>
          </a:p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b="1" baseline="30000">
              <a:solidFill>
                <a:srgbClr val="81104F"/>
              </a:solidFill>
              <a:latin typeface="Arial Narrow" charset="0"/>
              <a:cs typeface="MS PGothic" charset="0"/>
            </a:endParaRPr>
          </a:p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aseline="30000">
                <a:solidFill>
                  <a:srgbClr val="81104F"/>
                </a:solidFill>
                <a:latin typeface="Arial Narrow" charset="0"/>
                <a:cs typeface="MS PGothic" charset="0"/>
              </a:rPr>
              <a:t>European Society for Medical Oncology </a:t>
            </a:r>
            <a:br>
              <a:rPr lang="en-US" sz="1800" baseline="30000">
                <a:solidFill>
                  <a:srgbClr val="81104F"/>
                </a:solidFill>
                <a:latin typeface="Arial Narrow" charset="0"/>
                <a:cs typeface="MS PGothic" charset="0"/>
              </a:rPr>
            </a:br>
            <a:r>
              <a:rPr lang="en-US" sz="1800" baseline="30000">
                <a:solidFill>
                  <a:srgbClr val="81104F"/>
                </a:solidFill>
                <a:latin typeface="Arial Narrow" charset="0"/>
                <a:cs typeface="MS PGothic" charset="0"/>
              </a:rPr>
              <a:t>Via L. Taddei 4, CH-6962 Viganello – Lugano</a:t>
            </a:r>
            <a:br>
              <a:rPr lang="en-US" sz="1800" baseline="30000">
                <a:solidFill>
                  <a:srgbClr val="81104F"/>
                </a:solidFill>
                <a:latin typeface="Arial Narrow" charset="0"/>
                <a:cs typeface="MS PGothic" charset="0"/>
              </a:rPr>
            </a:br>
            <a:r>
              <a:rPr lang="en-US" sz="1800" baseline="30000">
                <a:solidFill>
                  <a:srgbClr val="81104F"/>
                </a:solidFill>
                <a:latin typeface="Arial Narrow" charset="0"/>
                <a:cs typeface="MS PGothic" charset="0"/>
              </a:rPr>
              <a:t>T. +41 (0)91 973 19 00</a:t>
            </a:r>
            <a:br>
              <a:rPr lang="en-US" sz="1800" baseline="30000">
                <a:solidFill>
                  <a:srgbClr val="81104F"/>
                </a:solidFill>
                <a:latin typeface="Arial Narrow" charset="0"/>
                <a:cs typeface="MS PGothic" charset="0"/>
              </a:rPr>
            </a:br>
            <a:r>
              <a:rPr lang="en-US" sz="1800" baseline="30000">
                <a:solidFill>
                  <a:srgbClr val="81104F"/>
                </a:solidFill>
                <a:latin typeface="Arial Narrow" charset="0"/>
                <a:cs typeface="MS PGothic" charset="0"/>
              </a:rPr>
              <a:t>F. +41 (0)91 973 19 02</a:t>
            </a:r>
            <a:br>
              <a:rPr lang="en-US" sz="1800" baseline="30000">
                <a:solidFill>
                  <a:srgbClr val="81104F"/>
                </a:solidFill>
                <a:latin typeface="Arial Narrow" charset="0"/>
                <a:cs typeface="MS PGothic" charset="0"/>
              </a:rPr>
            </a:br>
            <a:r>
              <a:rPr lang="en-US" sz="1800" baseline="30000">
                <a:solidFill>
                  <a:srgbClr val="81104F"/>
                </a:solidFill>
                <a:latin typeface="Arial Narrow" charset="0"/>
                <a:cs typeface="MS PGothic" charset="0"/>
              </a:rPr>
              <a:t>esmo@esmo.org</a:t>
            </a:r>
          </a:p>
          <a:p>
            <a:pPr defTabSz="45718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81104F"/>
              </a:solidFill>
              <a:latin typeface="Arial Narrow" charset="0"/>
              <a:cs typeface="MS PGothic" charset="0"/>
            </a:endParaRPr>
          </a:p>
        </p:txBody>
      </p:sp>
      <p:pic>
        <p:nvPicPr>
          <p:cNvPr id="9" name="Picture 7" descr="ESMO_Logo_CMY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611188"/>
            <a:ext cx="181186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914402" y="6064249"/>
            <a:ext cx="39920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baseline="30000">
                <a:solidFill>
                  <a:srgbClr val="81104F"/>
                </a:solidFill>
                <a:latin typeface="Arial Narrow" charset="0"/>
                <a:cs typeface="Arial Narrow" charset="0"/>
              </a:rPr>
              <a:t>esmo.org</a:t>
            </a:r>
            <a:endParaRPr lang="en-US" sz="1400" b="1">
              <a:solidFill>
                <a:srgbClr val="81104F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914401" y="2266720"/>
            <a:ext cx="6924495" cy="297517"/>
          </a:xfrm>
        </p:spPr>
        <p:txBody>
          <a:bodyPr anchor="ctr">
            <a:noAutofit/>
          </a:bodyPr>
          <a:lstStyle>
            <a:lvl1pPr marL="0" indent="0" rtl="0">
              <a:buFontTx/>
              <a:buNone/>
              <a:defRPr lang="en-US" sz="2000" b="1" i="0" u="none" strike="noStrike" baseline="30000" smtClean="0">
                <a:solidFill>
                  <a:srgbClr val="81104F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914400" y="2664487"/>
            <a:ext cx="6924493" cy="270475"/>
          </a:xfrm>
        </p:spPr>
        <p:txBody>
          <a:bodyPr anchor="ctr">
            <a:noAutofit/>
          </a:bodyPr>
          <a:lstStyle>
            <a:lvl1pPr marL="0" indent="0" rtl="0">
              <a:buFontTx/>
              <a:buNone/>
              <a:defRPr lang="en-US" sz="2000" b="0" i="0" u="none" strike="noStrike" baseline="30000" smtClean="0">
                <a:solidFill>
                  <a:srgbClr val="81104F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914400" y="2874144"/>
            <a:ext cx="6924493" cy="297517"/>
          </a:xfrm>
        </p:spPr>
        <p:txBody>
          <a:bodyPr anchor="ctr">
            <a:noAutofit/>
          </a:bodyPr>
          <a:lstStyle>
            <a:lvl1pPr marL="0" indent="0" rtl="0">
              <a:buFontTx/>
              <a:buNone/>
              <a:defRPr lang="en-US" sz="2000" b="0" i="0" u="none" strike="noStrike" baseline="30000" smtClean="0">
                <a:solidFill>
                  <a:srgbClr val="81104F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1D531-1059-5A47-AD56-AEA52DF5D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35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1717"/>
          <a:stretch>
            <a:fillRect/>
          </a:stretch>
        </p:blipFill>
        <p:spPr bwMode="auto">
          <a:xfrm>
            <a:off x="0" y="1"/>
            <a:ext cx="12192000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39186" y="141289"/>
            <a:ext cx="11705167" cy="8191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2400" spc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fr-CH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173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1717"/>
          <a:stretch>
            <a:fillRect/>
          </a:stretch>
        </p:blipFill>
        <p:spPr bwMode="auto">
          <a:xfrm>
            <a:off x="0" y="1"/>
            <a:ext cx="12192000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39186" y="141289"/>
            <a:ext cx="11705167" cy="8191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2400" spc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fr-CH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661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1717"/>
          <a:stretch>
            <a:fillRect/>
          </a:stretch>
        </p:blipFill>
        <p:spPr bwMode="auto">
          <a:xfrm>
            <a:off x="0" y="1"/>
            <a:ext cx="12192000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39186" y="141289"/>
            <a:ext cx="11705167" cy="8191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2400" spc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093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B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4717" y="1008065"/>
            <a:ext cx="11267016" cy="388937"/>
          </a:xfrm>
        </p:spPr>
        <p:txBody>
          <a:bodyPr/>
          <a:lstStyle>
            <a:lvl1pPr marL="0" indent="0">
              <a:buFontTx/>
              <a:buNone/>
              <a:defRPr sz="18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165600" y="6583363"/>
            <a:ext cx="3860800" cy="171451"/>
          </a:xfrm>
          <a:prstGeom prst="rect">
            <a:avLst/>
          </a:prstGeom>
        </p:spPr>
        <p:txBody>
          <a:bodyPr vert="horz" lIns="0" tIns="45720" rIns="91440" bIns="0" rtlCol="0" anchor="b"/>
          <a:lstStyle>
            <a:lvl1pPr algn="ctr">
              <a:defRPr sz="1000">
                <a:solidFill>
                  <a:srgbClr val="7F7F85"/>
                </a:solidFill>
              </a:defRPr>
            </a:lvl1pPr>
          </a:lstStyle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484717" y="6583363"/>
            <a:ext cx="2844800" cy="171451"/>
          </a:xfrm>
        </p:spPr>
        <p:txBody>
          <a:bodyPr lIns="0" tIns="0" rIns="0" bIns="0" rtlCol="0" anchor="t"/>
          <a:lstStyle>
            <a:lvl1pPr algn="l"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15E3F86-1EB9-A94A-89EB-98E7D074BD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60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E03CE5-425A-724E-86B0-0083D063EC9C}" type="datetimeFigureOut">
              <a:rPr lang="es-ES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8/1/21</a:t>
            </a:fld>
            <a:endParaRPr lang="es-E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AD36A-9DAB-6E43-8F44-C389FE59398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580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F562E59-A89A-F649-AC13-E664DF17E14F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21256667-C966-C541-ABD3-085061349965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75786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070DF91-26E6-AE4D-BB3D-94FF7FD9DE5E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79974C9-ECBC-3D4A-BDB1-05E7AD36CFB7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040233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FF944E9A-E215-284B-8766-707625D8554C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8027FEB-D35C-BA43-B7BD-81C08107A629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1858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A2B13F1-6C16-8E40-8CF5-1DE5814BF43D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CEA6905-68C1-D745-B5D8-7ED5C7B3EDF4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315753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070DF91-26E6-AE4D-BB3D-94FF7FD9DE5E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79974C9-ECBC-3D4A-BDB1-05E7AD36CFB7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01168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2BA47F5-6D19-ED44-8D8C-A33332EF869F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381ED5B5-D34C-A440-B5DC-92724C709B61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70577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02F86EF1-E7DC-AE47-ADE5-E3738547E754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7B4637B-B406-3049-B75B-8951F9D23622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956709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3AE342F5-4BB3-B946-82FF-CD3B71616B35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32D58A1-A7F0-7C4F-BF3C-B80BF81E60AB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874843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F562E59-A89A-F649-AC13-E664DF17E14F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21256667-C966-C541-ABD3-085061349965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307563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7D1CF9A-26F5-E44C-9FFE-1BE73ACB483C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22A88F2-92BF-5D4D-9708-A1917A0B4C51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97870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A2C839A2-AE76-E141-87B8-721299C90773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E426E0B-5C32-8549-B913-5140C2810ABE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325893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DE749FA-46B0-D348-A4A1-9A6D16D01258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008A0453-4D4C-D542-A300-43C61F59667F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20019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2BA47F5-6D19-ED44-8D8C-A33332EF869F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381ED5B5-D34C-A440-B5DC-92724C709B61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422623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376F5E37-03ED-4A42-B37D-B7B793CF003D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7501CFA-570C-774C-ADF7-58A502677ACF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667952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dical 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1" y="1604435"/>
            <a:ext cx="5365748" cy="4561420"/>
          </a:xfrm>
          <a:prstGeom prst="rect">
            <a:avLst/>
          </a:prstGeom>
        </p:spPr>
        <p:txBody>
          <a:bodyPr lIns="0"/>
          <a:lstStyle>
            <a:lvl1pPr marL="241289" indent="-241289">
              <a:spcAft>
                <a:spcPts val="800"/>
              </a:spcAft>
              <a:defRPr sz="2133">
                <a:solidFill>
                  <a:schemeClr val="tx1"/>
                </a:solidFill>
              </a:defRPr>
            </a:lvl1pPr>
            <a:lvl2pPr marL="480460" indent="-239173">
              <a:spcAft>
                <a:spcPts val="800"/>
              </a:spcAft>
              <a:defRPr sz="2133">
                <a:solidFill>
                  <a:schemeClr val="tx1"/>
                </a:solidFill>
              </a:defRPr>
            </a:lvl2pPr>
            <a:lvl3pPr marL="721749" indent="-241289">
              <a:spcAft>
                <a:spcPts val="8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 sz="2133">
                <a:solidFill>
                  <a:schemeClr val="tx1"/>
                </a:solidFill>
              </a:defRPr>
            </a:lvl3pPr>
            <a:lvl4pPr marL="952452" indent="-230706">
              <a:spcAft>
                <a:spcPts val="800"/>
              </a:spcAft>
              <a:defRPr sz="2133"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7051" y="165102"/>
            <a:ext cx="10479431" cy="886884"/>
          </a:xfrm>
          <a:prstGeom prst="rect">
            <a:avLst/>
          </a:prstGeom>
        </p:spPr>
        <p:txBody>
          <a:bodyPr lIns="0" tIns="0" bIns="0" anchor="b"/>
          <a:lstStyle>
            <a:lvl1pPr>
              <a:lnSpc>
                <a:spcPts val="3467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364" y="6489944"/>
            <a:ext cx="9590568" cy="303213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67">
                <a:solidFill>
                  <a:schemeClr val="tx2">
                    <a:lumMod val="75000"/>
                  </a:schemeClr>
                </a:solidFill>
              </a:defRPr>
            </a:lvl1pPr>
            <a:lvl2pPr marL="358758" indent="0">
              <a:buNone/>
              <a:defRPr/>
            </a:lvl2pPr>
            <a:lvl3pPr marL="627031" indent="0">
              <a:buNone/>
              <a:defRPr/>
            </a:lvl3pPr>
            <a:lvl4pPr marL="89689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  <a:endParaRPr lang="en-CA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6095999" y="1604435"/>
            <a:ext cx="5365748" cy="4561420"/>
          </a:xfrm>
          <a:prstGeom prst="rect">
            <a:avLst/>
          </a:prstGeom>
        </p:spPr>
        <p:txBody>
          <a:bodyPr lIns="0"/>
          <a:lstStyle>
            <a:lvl1pPr marL="241289" indent="-241289">
              <a:spcAft>
                <a:spcPts val="800"/>
              </a:spcAft>
              <a:defRPr sz="2133">
                <a:solidFill>
                  <a:schemeClr val="tx1"/>
                </a:solidFill>
              </a:defRPr>
            </a:lvl1pPr>
            <a:lvl2pPr marL="480460" indent="-239173">
              <a:spcAft>
                <a:spcPts val="800"/>
              </a:spcAft>
              <a:defRPr sz="2133">
                <a:solidFill>
                  <a:schemeClr val="tx1"/>
                </a:solidFill>
              </a:defRPr>
            </a:lvl2pPr>
            <a:lvl3pPr marL="721749" indent="-241289">
              <a:spcAft>
                <a:spcPts val="8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 sz="2133">
                <a:solidFill>
                  <a:schemeClr val="tx1"/>
                </a:solidFill>
              </a:defRPr>
            </a:lvl3pPr>
            <a:lvl4pPr marL="952452" indent="-230706">
              <a:spcAft>
                <a:spcPts val="800"/>
              </a:spcAft>
              <a:defRPr sz="2133"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82B32-310C-4B22-BF31-FFD261E34D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553" y="340869"/>
            <a:ext cx="658144" cy="340619"/>
          </a:xfrm>
          <a:prstGeom prst="rect">
            <a:avLst/>
          </a:prstGeom>
        </p:spPr>
      </p:pic>
      <p:grpSp>
        <p:nvGrpSpPr>
          <p:cNvPr id="8" name="Group 19"/>
          <p:cNvGrpSpPr>
            <a:grpSpLocks noChangeAspect="1"/>
          </p:cNvGrpSpPr>
          <p:nvPr userDrawn="1"/>
        </p:nvGrpSpPr>
        <p:grpSpPr bwMode="auto">
          <a:xfrm>
            <a:off x="73345" y="3296674"/>
            <a:ext cx="2933407" cy="3654705"/>
            <a:chOff x="2667" y="1762"/>
            <a:chExt cx="244" cy="304"/>
          </a:xfrm>
          <a:solidFill>
            <a:srgbClr val="81BAD1">
              <a:alpha val="30000"/>
            </a:srgbClr>
          </a:solidFill>
        </p:grpSpPr>
        <p:sp>
          <p:nvSpPr>
            <p:cNvPr id="9" name="Freeform 20"/>
            <p:cNvSpPr>
              <a:spLocks/>
            </p:cNvSpPr>
            <p:nvPr/>
          </p:nvSpPr>
          <p:spPr bwMode="auto">
            <a:xfrm>
              <a:off x="2738" y="1864"/>
              <a:ext cx="66" cy="93"/>
            </a:xfrm>
            <a:custGeom>
              <a:avLst/>
              <a:gdLst>
                <a:gd name="T0" fmla="*/ 38 w 38"/>
                <a:gd name="T1" fmla="*/ 43 h 54"/>
                <a:gd name="T2" fmla="*/ 35 w 38"/>
                <a:gd name="T3" fmla="*/ 37 h 54"/>
                <a:gd name="T4" fmla="*/ 10 w 38"/>
                <a:gd name="T5" fmla="*/ 4 h 54"/>
                <a:gd name="T6" fmla="*/ 3 w 38"/>
                <a:gd name="T7" fmla="*/ 2 h 54"/>
                <a:gd name="T8" fmla="*/ 1 w 38"/>
                <a:gd name="T9" fmla="*/ 9 h 54"/>
                <a:gd name="T10" fmla="*/ 18 w 38"/>
                <a:gd name="T11" fmla="*/ 47 h 54"/>
                <a:gd name="T12" fmla="*/ 29 w 38"/>
                <a:gd name="T13" fmla="*/ 53 h 54"/>
                <a:gd name="T14" fmla="*/ 38 w 38"/>
                <a:gd name="T15" fmla="*/ 4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54">
                  <a:moveTo>
                    <a:pt x="38" y="43"/>
                  </a:moveTo>
                  <a:cubicBezTo>
                    <a:pt x="37" y="41"/>
                    <a:pt x="36" y="39"/>
                    <a:pt x="35" y="37"/>
                  </a:cubicBezTo>
                  <a:cubicBezTo>
                    <a:pt x="27" y="26"/>
                    <a:pt x="18" y="15"/>
                    <a:pt x="10" y="4"/>
                  </a:cubicBezTo>
                  <a:cubicBezTo>
                    <a:pt x="8" y="1"/>
                    <a:pt x="6" y="0"/>
                    <a:pt x="3" y="2"/>
                  </a:cubicBezTo>
                  <a:cubicBezTo>
                    <a:pt x="1" y="3"/>
                    <a:pt x="0" y="6"/>
                    <a:pt x="1" y="9"/>
                  </a:cubicBezTo>
                  <a:cubicBezTo>
                    <a:pt x="7" y="22"/>
                    <a:pt x="12" y="34"/>
                    <a:pt x="18" y="47"/>
                  </a:cubicBezTo>
                  <a:cubicBezTo>
                    <a:pt x="20" y="52"/>
                    <a:pt x="24" y="54"/>
                    <a:pt x="29" y="53"/>
                  </a:cubicBezTo>
                  <a:cubicBezTo>
                    <a:pt x="34" y="52"/>
                    <a:pt x="37" y="48"/>
                    <a:pt x="3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 charset="0"/>
                <a:ea typeface="ＭＳ Ｐゴシック" charset="0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auto">
            <a:xfrm>
              <a:off x="2812" y="1993"/>
              <a:ext cx="18" cy="18"/>
            </a:xfrm>
            <a:custGeom>
              <a:avLst/>
              <a:gdLst>
                <a:gd name="T0" fmla="*/ 10 w 10"/>
                <a:gd name="T1" fmla="*/ 5 h 10"/>
                <a:gd name="T2" fmla="*/ 5 w 10"/>
                <a:gd name="T3" fmla="*/ 0 h 10"/>
                <a:gd name="T4" fmla="*/ 0 w 10"/>
                <a:gd name="T5" fmla="*/ 5 h 10"/>
                <a:gd name="T6" fmla="*/ 5 w 10"/>
                <a:gd name="T7" fmla="*/ 10 h 10"/>
                <a:gd name="T8" fmla="*/ 10 w 10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10" y="5"/>
                  </a:move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3" y="10"/>
                    <a:pt x="5" y="10"/>
                  </a:cubicBezTo>
                  <a:cubicBezTo>
                    <a:pt x="8" y="10"/>
                    <a:pt x="10" y="8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 charset="0"/>
                <a:ea typeface="ＭＳ Ｐゴシック" charset="0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auto">
            <a:xfrm>
              <a:off x="2740" y="1993"/>
              <a:ext cx="17" cy="18"/>
            </a:xfrm>
            <a:custGeom>
              <a:avLst/>
              <a:gdLst>
                <a:gd name="T0" fmla="*/ 10 w 10"/>
                <a:gd name="T1" fmla="*/ 5 h 10"/>
                <a:gd name="T2" fmla="*/ 5 w 10"/>
                <a:gd name="T3" fmla="*/ 0 h 10"/>
                <a:gd name="T4" fmla="*/ 0 w 10"/>
                <a:gd name="T5" fmla="*/ 5 h 10"/>
                <a:gd name="T6" fmla="*/ 5 w 10"/>
                <a:gd name="T7" fmla="*/ 10 h 10"/>
                <a:gd name="T8" fmla="*/ 10 w 10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10" y="5"/>
                  </a:moveTo>
                  <a:cubicBezTo>
                    <a:pt x="10" y="2"/>
                    <a:pt x="7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8" y="10"/>
                    <a:pt x="10" y="8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 charset="0"/>
                <a:ea typeface="ＭＳ Ｐゴシック" charset="0"/>
              </a:endParaRPr>
            </a:p>
          </p:txBody>
        </p:sp>
        <p:sp>
          <p:nvSpPr>
            <p:cNvPr id="12" name="Oval 23"/>
            <p:cNvSpPr>
              <a:spLocks noChangeArrowheads="1"/>
            </p:cNvSpPr>
            <p:nvPr/>
          </p:nvSpPr>
          <p:spPr bwMode="auto">
            <a:xfrm>
              <a:off x="2712" y="1966"/>
              <a:ext cx="17" cy="1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 charset="0"/>
                <a:ea typeface="ＭＳ Ｐゴシック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auto">
            <a:xfrm>
              <a:off x="2701" y="1929"/>
              <a:ext cx="19" cy="18"/>
            </a:xfrm>
            <a:custGeom>
              <a:avLst/>
              <a:gdLst>
                <a:gd name="T0" fmla="*/ 5 w 11"/>
                <a:gd name="T1" fmla="*/ 10 h 10"/>
                <a:gd name="T2" fmla="*/ 10 w 11"/>
                <a:gd name="T3" fmla="*/ 5 h 10"/>
                <a:gd name="T4" fmla="*/ 6 w 11"/>
                <a:gd name="T5" fmla="*/ 0 h 10"/>
                <a:gd name="T6" fmla="*/ 0 w 11"/>
                <a:gd name="T7" fmla="*/ 5 h 10"/>
                <a:gd name="T8" fmla="*/ 5 w 11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8" y="10"/>
                    <a:pt x="10" y="8"/>
                    <a:pt x="10" y="5"/>
                  </a:cubicBezTo>
                  <a:cubicBezTo>
                    <a:pt x="11" y="2"/>
                    <a:pt x="8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 charset="0"/>
                <a:ea typeface="ＭＳ Ｐゴシック" charset="0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auto">
            <a:xfrm>
              <a:off x="2812" y="1865"/>
              <a:ext cx="18" cy="18"/>
            </a:xfrm>
            <a:custGeom>
              <a:avLst/>
              <a:gdLst>
                <a:gd name="T0" fmla="*/ 10 w 10"/>
                <a:gd name="T1" fmla="*/ 5 h 10"/>
                <a:gd name="T2" fmla="*/ 5 w 10"/>
                <a:gd name="T3" fmla="*/ 0 h 10"/>
                <a:gd name="T4" fmla="*/ 0 w 10"/>
                <a:gd name="T5" fmla="*/ 5 h 10"/>
                <a:gd name="T6" fmla="*/ 5 w 10"/>
                <a:gd name="T7" fmla="*/ 10 h 10"/>
                <a:gd name="T8" fmla="*/ 10 w 10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10" y="5"/>
                  </a:move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3" y="10"/>
                    <a:pt x="5" y="10"/>
                  </a:cubicBezTo>
                  <a:cubicBezTo>
                    <a:pt x="8" y="10"/>
                    <a:pt x="10" y="8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 charset="0"/>
                <a:ea typeface="ＭＳ Ｐゴシック" charset="0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auto">
            <a:xfrm>
              <a:off x="2776" y="2004"/>
              <a:ext cx="17" cy="17"/>
            </a:xfrm>
            <a:custGeom>
              <a:avLst/>
              <a:gdLst>
                <a:gd name="T0" fmla="*/ 10 w 10"/>
                <a:gd name="T1" fmla="*/ 5 h 10"/>
                <a:gd name="T2" fmla="*/ 5 w 10"/>
                <a:gd name="T3" fmla="*/ 0 h 10"/>
                <a:gd name="T4" fmla="*/ 0 w 10"/>
                <a:gd name="T5" fmla="*/ 5 h 10"/>
                <a:gd name="T6" fmla="*/ 5 w 10"/>
                <a:gd name="T7" fmla="*/ 10 h 10"/>
                <a:gd name="T8" fmla="*/ 10 w 10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10" y="5"/>
                  </a:move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5" y="10"/>
                  </a:cubicBezTo>
                  <a:cubicBezTo>
                    <a:pt x="8" y="10"/>
                    <a:pt x="10" y="8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 charset="0"/>
                <a:ea typeface="ＭＳ Ｐゴシック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auto">
            <a:xfrm>
              <a:off x="2776" y="1855"/>
              <a:ext cx="17" cy="19"/>
            </a:xfrm>
            <a:custGeom>
              <a:avLst/>
              <a:gdLst>
                <a:gd name="T0" fmla="*/ 5 w 10"/>
                <a:gd name="T1" fmla="*/ 0 h 11"/>
                <a:gd name="T2" fmla="*/ 0 w 10"/>
                <a:gd name="T3" fmla="*/ 5 h 11"/>
                <a:gd name="T4" fmla="*/ 5 w 10"/>
                <a:gd name="T5" fmla="*/ 10 h 11"/>
                <a:gd name="T6" fmla="*/ 10 w 10"/>
                <a:gd name="T7" fmla="*/ 5 h 11"/>
                <a:gd name="T8" fmla="*/ 5 w 10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8"/>
                    <a:pt x="2" y="11"/>
                    <a:pt x="5" y="10"/>
                  </a:cubicBezTo>
                  <a:cubicBezTo>
                    <a:pt x="8" y="10"/>
                    <a:pt x="10" y="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 charset="0"/>
                <a:ea typeface="ＭＳ Ｐゴシック" charset="0"/>
              </a:endParaRPr>
            </a:p>
          </p:txBody>
        </p:sp>
        <p:sp>
          <p:nvSpPr>
            <p:cNvPr id="17" name="Freeform 28"/>
            <p:cNvSpPr>
              <a:spLocks/>
            </p:cNvSpPr>
            <p:nvPr/>
          </p:nvSpPr>
          <p:spPr bwMode="auto">
            <a:xfrm>
              <a:off x="2840" y="1966"/>
              <a:ext cx="18" cy="19"/>
            </a:xfrm>
            <a:custGeom>
              <a:avLst/>
              <a:gdLst>
                <a:gd name="T0" fmla="*/ 0 w 10"/>
                <a:gd name="T1" fmla="*/ 5 h 11"/>
                <a:gd name="T2" fmla="*/ 5 w 10"/>
                <a:gd name="T3" fmla="*/ 11 h 11"/>
                <a:gd name="T4" fmla="*/ 10 w 10"/>
                <a:gd name="T5" fmla="*/ 6 h 11"/>
                <a:gd name="T6" fmla="*/ 5 w 10"/>
                <a:gd name="T7" fmla="*/ 0 h 11"/>
                <a:gd name="T8" fmla="*/ 0 w 10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0" y="5"/>
                  </a:moveTo>
                  <a:cubicBezTo>
                    <a:pt x="0" y="8"/>
                    <a:pt x="2" y="11"/>
                    <a:pt x="5" y="11"/>
                  </a:cubicBezTo>
                  <a:cubicBezTo>
                    <a:pt x="7" y="11"/>
                    <a:pt x="10" y="8"/>
                    <a:pt x="10" y="6"/>
                  </a:cubicBezTo>
                  <a:cubicBezTo>
                    <a:pt x="10" y="3"/>
                    <a:pt x="8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 charset="0"/>
                <a:ea typeface="ＭＳ Ｐゴシック" charset="0"/>
              </a:endParaRPr>
            </a:p>
          </p:txBody>
        </p:sp>
        <p:sp>
          <p:nvSpPr>
            <p:cNvPr id="18" name="Freeform 29"/>
            <p:cNvSpPr>
              <a:spLocks/>
            </p:cNvSpPr>
            <p:nvPr/>
          </p:nvSpPr>
          <p:spPr bwMode="auto">
            <a:xfrm>
              <a:off x="2849" y="1929"/>
              <a:ext cx="19" cy="18"/>
            </a:xfrm>
            <a:custGeom>
              <a:avLst/>
              <a:gdLst>
                <a:gd name="T0" fmla="*/ 1 w 11"/>
                <a:gd name="T1" fmla="*/ 5 h 10"/>
                <a:gd name="T2" fmla="*/ 6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1 w 11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" y="5"/>
                  </a:moveTo>
                  <a:cubicBezTo>
                    <a:pt x="1" y="8"/>
                    <a:pt x="3" y="10"/>
                    <a:pt x="6" y="10"/>
                  </a:cubicBezTo>
                  <a:cubicBezTo>
                    <a:pt x="9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 charset="0"/>
                <a:ea typeface="ＭＳ Ｐゴシック" charset="0"/>
              </a:endParaRPr>
            </a:p>
          </p:txBody>
        </p:sp>
        <p:sp>
          <p:nvSpPr>
            <p:cNvPr id="19" name="Freeform 30"/>
            <p:cNvSpPr>
              <a:spLocks/>
            </p:cNvSpPr>
            <p:nvPr/>
          </p:nvSpPr>
          <p:spPr bwMode="auto">
            <a:xfrm>
              <a:off x="2840" y="1893"/>
              <a:ext cx="18" cy="17"/>
            </a:xfrm>
            <a:custGeom>
              <a:avLst/>
              <a:gdLst>
                <a:gd name="T0" fmla="*/ 5 w 10"/>
                <a:gd name="T1" fmla="*/ 10 h 10"/>
                <a:gd name="T2" fmla="*/ 10 w 10"/>
                <a:gd name="T3" fmla="*/ 5 h 10"/>
                <a:gd name="T4" fmla="*/ 5 w 10"/>
                <a:gd name="T5" fmla="*/ 0 h 10"/>
                <a:gd name="T6" fmla="*/ 0 w 10"/>
                <a:gd name="T7" fmla="*/ 5 h 10"/>
                <a:gd name="T8" fmla="*/ 5 w 10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cubicBezTo>
                    <a:pt x="8" y="10"/>
                    <a:pt x="10" y="7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 charset="0"/>
                <a:ea typeface="ＭＳ Ｐゴシック" charset="0"/>
              </a:endParaRPr>
            </a:p>
          </p:txBody>
        </p:sp>
        <p:sp>
          <p:nvSpPr>
            <p:cNvPr id="20" name="Freeform 31"/>
            <p:cNvSpPr>
              <a:spLocks/>
            </p:cNvSpPr>
            <p:nvPr/>
          </p:nvSpPr>
          <p:spPr bwMode="auto">
            <a:xfrm>
              <a:off x="2712" y="1893"/>
              <a:ext cx="17" cy="17"/>
            </a:xfrm>
            <a:custGeom>
              <a:avLst/>
              <a:gdLst>
                <a:gd name="T0" fmla="*/ 10 w 10"/>
                <a:gd name="T1" fmla="*/ 5 h 10"/>
                <a:gd name="T2" fmla="*/ 5 w 10"/>
                <a:gd name="T3" fmla="*/ 0 h 10"/>
                <a:gd name="T4" fmla="*/ 0 w 10"/>
                <a:gd name="T5" fmla="*/ 5 h 10"/>
                <a:gd name="T6" fmla="*/ 5 w 10"/>
                <a:gd name="T7" fmla="*/ 10 h 10"/>
                <a:gd name="T8" fmla="*/ 10 w 10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10" y="5"/>
                  </a:moveTo>
                  <a:cubicBezTo>
                    <a:pt x="10" y="2"/>
                    <a:pt x="8" y="0"/>
                    <a:pt x="5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7"/>
                    <a:pt x="2" y="10"/>
                    <a:pt x="5" y="10"/>
                  </a:cubicBezTo>
                  <a:cubicBezTo>
                    <a:pt x="8" y="10"/>
                    <a:pt x="10" y="8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 charset="0"/>
                <a:ea typeface="ＭＳ Ｐゴシック" charset="0"/>
              </a:endParaRPr>
            </a:p>
          </p:txBody>
        </p:sp>
        <p:sp>
          <p:nvSpPr>
            <p:cNvPr id="21" name="Freeform 32"/>
            <p:cNvSpPr>
              <a:spLocks noEditPoints="1"/>
            </p:cNvSpPr>
            <p:nvPr/>
          </p:nvSpPr>
          <p:spPr bwMode="auto">
            <a:xfrm>
              <a:off x="2667" y="1762"/>
              <a:ext cx="244" cy="304"/>
            </a:xfrm>
            <a:custGeom>
              <a:avLst/>
              <a:gdLst>
                <a:gd name="T0" fmla="*/ 110 w 141"/>
                <a:gd name="T1" fmla="*/ 51 h 176"/>
                <a:gd name="T2" fmla="*/ 114 w 141"/>
                <a:gd name="T3" fmla="*/ 46 h 176"/>
                <a:gd name="T4" fmla="*/ 115 w 141"/>
                <a:gd name="T5" fmla="*/ 46 h 176"/>
                <a:gd name="T6" fmla="*/ 123 w 141"/>
                <a:gd name="T7" fmla="*/ 43 h 176"/>
                <a:gd name="T8" fmla="*/ 122 w 141"/>
                <a:gd name="T9" fmla="*/ 40 h 176"/>
                <a:gd name="T10" fmla="*/ 111 w 141"/>
                <a:gd name="T11" fmla="*/ 32 h 176"/>
                <a:gd name="T12" fmla="*/ 107 w 141"/>
                <a:gd name="T13" fmla="*/ 32 h 176"/>
                <a:gd name="T14" fmla="*/ 107 w 141"/>
                <a:gd name="T15" fmla="*/ 32 h 176"/>
                <a:gd name="T16" fmla="*/ 108 w 141"/>
                <a:gd name="T17" fmla="*/ 41 h 176"/>
                <a:gd name="T18" fmla="*/ 107 w 141"/>
                <a:gd name="T19" fmla="*/ 42 h 176"/>
                <a:gd name="T20" fmla="*/ 104 w 141"/>
                <a:gd name="T21" fmla="*/ 46 h 176"/>
                <a:gd name="T22" fmla="*/ 92 w 141"/>
                <a:gd name="T23" fmla="*/ 41 h 176"/>
                <a:gd name="T24" fmla="*/ 80 w 141"/>
                <a:gd name="T25" fmla="*/ 37 h 176"/>
                <a:gd name="T26" fmla="*/ 88 w 141"/>
                <a:gd name="T27" fmla="*/ 20 h 176"/>
                <a:gd name="T28" fmla="*/ 81 w 141"/>
                <a:gd name="T29" fmla="*/ 7 h 176"/>
                <a:gd name="T30" fmla="*/ 55 w 141"/>
                <a:gd name="T31" fmla="*/ 7 h 176"/>
                <a:gd name="T32" fmla="*/ 48 w 141"/>
                <a:gd name="T33" fmla="*/ 22 h 176"/>
                <a:gd name="T34" fmla="*/ 56 w 141"/>
                <a:gd name="T35" fmla="*/ 37 h 176"/>
                <a:gd name="T36" fmla="*/ 32 w 141"/>
                <a:gd name="T37" fmla="*/ 46 h 176"/>
                <a:gd name="T38" fmla="*/ 28 w 141"/>
                <a:gd name="T39" fmla="*/ 41 h 176"/>
                <a:gd name="T40" fmla="*/ 29 w 141"/>
                <a:gd name="T41" fmla="*/ 41 h 176"/>
                <a:gd name="T42" fmla="*/ 29 w 141"/>
                <a:gd name="T43" fmla="*/ 32 h 176"/>
                <a:gd name="T44" fmla="*/ 25 w 141"/>
                <a:gd name="T45" fmla="*/ 31 h 176"/>
                <a:gd name="T46" fmla="*/ 14 w 141"/>
                <a:gd name="T47" fmla="*/ 40 h 176"/>
                <a:gd name="T48" fmla="*/ 13 w 141"/>
                <a:gd name="T49" fmla="*/ 41 h 176"/>
                <a:gd name="T50" fmla="*/ 16 w 141"/>
                <a:gd name="T51" fmla="*/ 47 h 176"/>
                <a:gd name="T52" fmla="*/ 20 w 141"/>
                <a:gd name="T53" fmla="*/ 47 h 176"/>
                <a:gd name="T54" fmla="*/ 22 w 141"/>
                <a:gd name="T55" fmla="*/ 45 h 176"/>
                <a:gd name="T56" fmla="*/ 26 w 141"/>
                <a:gd name="T57" fmla="*/ 51 h 176"/>
                <a:gd name="T58" fmla="*/ 3 w 141"/>
                <a:gd name="T59" fmla="*/ 111 h 176"/>
                <a:gd name="T60" fmla="*/ 27 w 141"/>
                <a:gd name="T61" fmla="*/ 154 h 176"/>
                <a:gd name="T62" fmla="*/ 117 w 141"/>
                <a:gd name="T63" fmla="*/ 146 h 176"/>
                <a:gd name="T64" fmla="*/ 110 w 141"/>
                <a:gd name="T65" fmla="*/ 51 h 176"/>
                <a:gd name="T66" fmla="*/ 54 w 141"/>
                <a:gd name="T67" fmla="*/ 19 h 176"/>
                <a:gd name="T68" fmla="*/ 69 w 141"/>
                <a:gd name="T69" fmla="*/ 7 h 176"/>
                <a:gd name="T70" fmla="*/ 83 w 141"/>
                <a:gd name="T71" fmla="*/ 21 h 176"/>
                <a:gd name="T72" fmla="*/ 72 w 141"/>
                <a:gd name="T73" fmla="*/ 35 h 176"/>
                <a:gd name="T74" fmla="*/ 72 w 141"/>
                <a:gd name="T75" fmla="*/ 25 h 176"/>
                <a:gd name="T76" fmla="*/ 73 w 141"/>
                <a:gd name="T77" fmla="*/ 25 h 176"/>
                <a:gd name="T78" fmla="*/ 78 w 141"/>
                <a:gd name="T79" fmla="*/ 20 h 176"/>
                <a:gd name="T80" fmla="*/ 78 w 141"/>
                <a:gd name="T81" fmla="*/ 19 h 176"/>
                <a:gd name="T82" fmla="*/ 75 w 141"/>
                <a:gd name="T83" fmla="*/ 16 h 176"/>
                <a:gd name="T84" fmla="*/ 64 w 141"/>
                <a:gd name="T85" fmla="*/ 16 h 176"/>
                <a:gd name="T86" fmla="*/ 58 w 141"/>
                <a:gd name="T87" fmla="*/ 23 h 176"/>
                <a:gd name="T88" fmla="*/ 58 w 141"/>
                <a:gd name="T89" fmla="*/ 23 h 176"/>
                <a:gd name="T90" fmla="*/ 61 w 141"/>
                <a:gd name="T91" fmla="*/ 25 h 176"/>
                <a:gd name="T92" fmla="*/ 64 w 141"/>
                <a:gd name="T93" fmla="*/ 25 h 176"/>
                <a:gd name="T94" fmla="*/ 64 w 141"/>
                <a:gd name="T95" fmla="*/ 35 h 176"/>
                <a:gd name="T96" fmla="*/ 54 w 141"/>
                <a:gd name="T97" fmla="*/ 19 h 176"/>
                <a:gd name="T98" fmla="*/ 68 w 141"/>
                <a:gd name="T99" fmla="*/ 161 h 176"/>
                <a:gd name="T100" fmla="*/ 9 w 141"/>
                <a:gd name="T101" fmla="*/ 102 h 176"/>
                <a:gd name="T102" fmla="*/ 68 w 141"/>
                <a:gd name="T103" fmla="*/ 43 h 176"/>
                <a:gd name="T104" fmla="*/ 127 w 141"/>
                <a:gd name="T105" fmla="*/ 102 h 176"/>
                <a:gd name="T106" fmla="*/ 68 w 141"/>
                <a:gd name="T107" fmla="*/ 16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1" h="176">
                  <a:moveTo>
                    <a:pt x="110" y="51"/>
                  </a:moveTo>
                  <a:cubicBezTo>
                    <a:pt x="111" y="49"/>
                    <a:pt x="113" y="47"/>
                    <a:pt x="114" y="46"/>
                  </a:cubicBezTo>
                  <a:cubicBezTo>
                    <a:pt x="114" y="46"/>
                    <a:pt x="115" y="46"/>
                    <a:pt x="115" y="46"/>
                  </a:cubicBezTo>
                  <a:cubicBezTo>
                    <a:pt x="119" y="49"/>
                    <a:pt x="122" y="47"/>
                    <a:pt x="123" y="43"/>
                  </a:cubicBezTo>
                  <a:cubicBezTo>
                    <a:pt x="123" y="42"/>
                    <a:pt x="123" y="40"/>
                    <a:pt x="122" y="40"/>
                  </a:cubicBezTo>
                  <a:cubicBezTo>
                    <a:pt x="119" y="37"/>
                    <a:pt x="115" y="34"/>
                    <a:pt x="111" y="32"/>
                  </a:cubicBezTo>
                  <a:cubicBezTo>
                    <a:pt x="110" y="31"/>
                    <a:pt x="108" y="31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3" y="37"/>
                    <a:pt x="103" y="37"/>
                    <a:pt x="108" y="41"/>
                  </a:cubicBezTo>
                  <a:cubicBezTo>
                    <a:pt x="108" y="42"/>
                    <a:pt x="107" y="42"/>
                    <a:pt x="107" y="42"/>
                  </a:cubicBezTo>
                  <a:cubicBezTo>
                    <a:pt x="106" y="44"/>
                    <a:pt x="105" y="45"/>
                    <a:pt x="104" y="46"/>
                  </a:cubicBezTo>
                  <a:cubicBezTo>
                    <a:pt x="100" y="44"/>
                    <a:pt x="96" y="42"/>
                    <a:pt x="92" y="41"/>
                  </a:cubicBezTo>
                  <a:cubicBezTo>
                    <a:pt x="89" y="39"/>
                    <a:pt x="84" y="38"/>
                    <a:pt x="80" y="37"/>
                  </a:cubicBezTo>
                  <a:cubicBezTo>
                    <a:pt x="85" y="32"/>
                    <a:pt x="88" y="27"/>
                    <a:pt x="88" y="20"/>
                  </a:cubicBezTo>
                  <a:cubicBezTo>
                    <a:pt x="87" y="15"/>
                    <a:pt x="85" y="10"/>
                    <a:pt x="81" y="7"/>
                  </a:cubicBezTo>
                  <a:cubicBezTo>
                    <a:pt x="74" y="0"/>
                    <a:pt x="62" y="0"/>
                    <a:pt x="55" y="7"/>
                  </a:cubicBezTo>
                  <a:cubicBezTo>
                    <a:pt x="50" y="11"/>
                    <a:pt x="48" y="16"/>
                    <a:pt x="48" y="22"/>
                  </a:cubicBezTo>
                  <a:cubicBezTo>
                    <a:pt x="49" y="28"/>
                    <a:pt x="51" y="33"/>
                    <a:pt x="56" y="37"/>
                  </a:cubicBezTo>
                  <a:cubicBezTo>
                    <a:pt x="47" y="39"/>
                    <a:pt x="40" y="42"/>
                    <a:pt x="32" y="46"/>
                  </a:cubicBezTo>
                  <a:cubicBezTo>
                    <a:pt x="31" y="45"/>
                    <a:pt x="30" y="43"/>
                    <a:pt x="28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34" y="37"/>
                    <a:pt x="32" y="36"/>
                    <a:pt x="29" y="32"/>
                  </a:cubicBezTo>
                  <a:cubicBezTo>
                    <a:pt x="28" y="31"/>
                    <a:pt x="26" y="31"/>
                    <a:pt x="25" y="31"/>
                  </a:cubicBezTo>
                  <a:cubicBezTo>
                    <a:pt x="21" y="34"/>
                    <a:pt x="18" y="37"/>
                    <a:pt x="14" y="40"/>
                  </a:cubicBezTo>
                  <a:cubicBezTo>
                    <a:pt x="14" y="40"/>
                    <a:pt x="13" y="40"/>
                    <a:pt x="13" y="41"/>
                  </a:cubicBezTo>
                  <a:cubicBezTo>
                    <a:pt x="12" y="43"/>
                    <a:pt x="15" y="45"/>
                    <a:pt x="16" y="47"/>
                  </a:cubicBezTo>
                  <a:cubicBezTo>
                    <a:pt x="17" y="48"/>
                    <a:pt x="18" y="48"/>
                    <a:pt x="20" y="47"/>
                  </a:cubicBezTo>
                  <a:cubicBezTo>
                    <a:pt x="20" y="47"/>
                    <a:pt x="21" y="46"/>
                    <a:pt x="22" y="45"/>
                  </a:cubicBezTo>
                  <a:cubicBezTo>
                    <a:pt x="23" y="47"/>
                    <a:pt x="25" y="49"/>
                    <a:pt x="26" y="51"/>
                  </a:cubicBezTo>
                  <a:cubicBezTo>
                    <a:pt x="8" y="67"/>
                    <a:pt x="0" y="87"/>
                    <a:pt x="3" y="111"/>
                  </a:cubicBezTo>
                  <a:cubicBezTo>
                    <a:pt x="5" y="129"/>
                    <a:pt x="13" y="143"/>
                    <a:pt x="27" y="154"/>
                  </a:cubicBezTo>
                  <a:cubicBezTo>
                    <a:pt x="54" y="176"/>
                    <a:pt x="94" y="172"/>
                    <a:pt x="117" y="146"/>
                  </a:cubicBezTo>
                  <a:cubicBezTo>
                    <a:pt x="141" y="120"/>
                    <a:pt x="140" y="77"/>
                    <a:pt x="110" y="51"/>
                  </a:cubicBezTo>
                  <a:close/>
                  <a:moveTo>
                    <a:pt x="54" y="19"/>
                  </a:moveTo>
                  <a:cubicBezTo>
                    <a:pt x="55" y="12"/>
                    <a:pt x="62" y="6"/>
                    <a:pt x="69" y="7"/>
                  </a:cubicBezTo>
                  <a:cubicBezTo>
                    <a:pt x="77" y="7"/>
                    <a:pt x="83" y="14"/>
                    <a:pt x="83" y="21"/>
                  </a:cubicBezTo>
                  <a:cubicBezTo>
                    <a:pt x="83" y="28"/>
                    <a:pt x="77" y="35"/>
                    <a:pt x="72" y="35"/>
                  </a:cubicBezTo>
                  <a:cubicBezTo>
                    <a:pt x="72" y="32"/>
                    <a:pt x="72" y="29"/>
                    <a:pt x="72" y="25"/>
                  </a:cubicBezTo>
                  <a:cubicBezTo>
                    <a:pt x="72" y="25"/>
                    <a:pt x="73" y="25"/>
                    <a:pt x="73" y="25"/>
                  </a:cubicBezTo>
                  <a:cubicBezTo>
                    <a:pt x="78" y="25"/>
                    <a:pt x="78" y="25"/>
                    <a:pt x="78" y="20"/>
                  </a:cubicBezTo>
                  <a:cubicBezTo>
                    <a:pt x="78" y="20"/>
                    <a:pt x="78" y="20"/>
                    <a:pt x="78" y="19"/>
                  </a:cubicBezTo>
                  <a:cubicBezTo>
                    <a:pt x="78" y="17"/>
                    <a:pt x="77" y="16"/>
                    <a:pt x="75" y="16"/>
                  </a:cubicBezTo>
                  <a:cubicBezTo>
                    <a:pt x="71" y="16"/>
                    <a:pt x="68" y="16"/>
                    <a:pt x="64" y="16"/>
                  </a:cubicBezTo>
                  <a:cubicBezTo>
                    <a:pt x="58" y="16"/>
                    <a:pt x="58" y="16"/>
                    <a:pt x="58" y="23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8" y="24"/>
                    <a:pt x="59" y="25"/>
                    <a:pt x="61" y="25"/>
                  </a:cubicBezTo>
                  <a:cubicBezTo>
                    <a:pt x="62" y="25"/>
                    <a:pt x="63" y="25"/>
                    <a:pt x="64" y="25"/>
                  </a:cubicBezTo>
                  <a:cubicBezTo>
                    <a:pt x="64" y="29"/>
                    <a:pt x="64" y="32"/>
                    <a:pt x="64" y="35"/>
                  </a:cubicBezTo>
                  <a:cubicBezTo>
                    <a:pt x="57" y="33"/>
                    <a:pt x="53" y="26"/>
                    <a:pt x="54" y="19"/>
                  </a:cubicBezTo>
                  <a:close/>
                  <a:moveTo>
                    <a:pt x="68" y="161"/>
                  </a:moveTo>
                  <a:cubicBezTo>
                    <a:pt x="35" y="161"/>
                    <a:pt x="9" y="135"/>
                    <a:pt x="9" y="102"/>
                  </a:cubicBezTo>
                  <a:cubicBezTo>
                    <a:pt x="9" y="69"/>
                    <a:pt x="35" y="43"/>
                    <a:pt x="68" y="43"/>
                  </a:cubicBezTo>
                  <a:cubicBezTo>
                    <a:pt x="101" y="43"/>
                    <a:pt x="127" y="69"/>
                    <a:pt x="127" y="102"/>
                  </a:cubicBezTo>
                  <a:cubicBezTo>
                    <a:pt x="127" y="135"/>
                    <a:pt x="101" y="161"/>
                    <a:pt x="68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26976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at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1" y="1604435"/>
            <a:ext cx="5365748" cy="4561420"/>
          </a:xfrm>
          <a:prstGeom prst="rect">
            <a:avLst/>
          </a:prstGeom>
        </p:spPr>
        <p:txBody>
          <a:bodyPr lIns="0"/>
          <a:lstStyle>
            <a:lvl1pPr marL="241289" indent="-241289">
              <a:spcAft>
                <a:spcPts val="800"/>
              </a:spcAft>
              <a:defRPr sz="2133">
                <a:solidFill>
                  <a:schemeClr val="tx1"/>
                </a:solidFill>
              </a:defRPr>
            </a:lvl1pPr>
            <a:lvl2pPr marL="480460" indent="-239173">
              <a:spcAft>
                <a:spcPts val="800"/>
              </a:spcAft>
              <a:defRPr sz="2133">
                <a:solidFill>
                  <a:schemeClr val="tx1"/>
                </a:solidFill>
              </a:defRPr>
            </a:lvl2pPr>
            <a:lvl3pPr marL="721749" indent="-241289">
              <a:spcAft>
                <a:spcPts val="8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 sz="2133">
                <a:solidFill>
                  <a:schemeClr val="tx1"/>
                </a:solidFill>
              </a:defRPr>
            </a:lvl3pPr>
            <a:lvl4pPr marL="952452" indent="-230706">
              <a:spcAft>
                <a:spcPts val="800"/>
              </a:spcAft>
              <a:defRPr sz="2133"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7051" y="165102"/>
            <a:ext cx="10479431" cy="886884"/>
          </a:xfrm>
          <a:prstGeom prst="rect">
            <a:avLst/>
          </a:prstGeom>
        </p:spPr>
        <p:txBody>
          <a:bodyPr lIns="0" tIns="0" bIns="0" anchor="b"/>
          <a:lstStyle>
            <a:lvl1pPr>
              <a:lnSpc>
                <a:spcPts val="3467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364" y="6489944"/>
            <a:ext cx="9590568" cy="303213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67">
                <a:solidFill>
                  <a:schemeClr val="tx2">
                    <a:lumMod val="75000"/>
                  </a:schemeClr>
                </a:solidFill>
              </a:defRPr>
            </a:lvl1pPr>
            <a:lvl2pPr marL="358758" indent="0">
              <a:buNone/>
              <a:defRPr/>
            </a:lvl2pPr>
            <a:lvl3pPr marL="627031" indent="0">
              <a:buNone/>
              <a:defRPr/>
            </a:lvl3pPr>
            <a:lvl4pPr marL="89689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  <a:endParaRPr lang="en-CA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6095999" y="1604435"/>
            <a:ext cx="5365748" cy="4561420"/>
          </a:xfrm>
          <a:prstGeom prst="rect">
            <a:avLst/>
          </a:prstGeom>
        </p:spPr>
        <p:txBody>
          <a:bodyPr lIns="0"/>
          <a:lstStyle>
            <a:lvl1pPr marL="241289" indent="-241289">
              <a:spcAft>
                <a:spcPts val="800"/>
              </a:spcAft>
              <a:defRPr sz="2133">
                <a:solidFill>
                  <a:schemeClr val="tx1"/>
                </a:solidFill>
              </a:defRPr>
            </a:lvl1pPr>
            <a:lvl2pPr marL="480460" indent="-239173">
              <a:spcAft>
                <a:spcPts val="800"/>
              </a:spcAft>
              <a:defRPr sz="2133">
                <a:solidFill>
                  <a:schemeClr val="tx1"/>
                </a:solidFill>
              </a:defRPr>
            </a:lvl2pPr>
            <a:lvl3pPr marL="721749" indent="-241289">
              <a:spcAft>
                <a:spcPts val="8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 sz="2133">
                <a:solidFill>
                  <a:schemeClr val="tx1"/>
                </a:solidFill>
              </a:defRPr>
            </a:lvl3pPr>
            <a:lvl4pPr marL="952452" indent="-230706">
              <a:spcAft>
                <a:spcPts val="800"/>
              </a:spcAft>
              <a:defRPr sz="2133"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82B32-310C-4B22-BF31-FFD261E34D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553" y="340869"/>
            <a:ext cx="658144" cy="340619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174961" y="3621896"/>
            <a:ext cx="2004256" cy="3120000"/>
            <a:chOff x="131221" y="2716422"/>
            <a:chExt cx="1503192" cy="2340000"/>
          </a:xfrm>
        </p:grpSpPr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131221" y="3106424"/>
              <a:ext cx="1503192" cy="1949998"/>
            </a:xfrm>
            <a:custGeom>
              <a:avLst/>
              <a:gdLst>
                <a:gd name="T0" fmla="*/ 0 w 155"/>
                <a:gd name="T1" fmla="*/ 138 h 237"/>
                <a:gd name="T2" fmla="*/ 0 w 155"/>
                <a:gd name="T3" fmla="*/ 71 h 237"/>
                <a:gd name="T4" fmla="*/ 18 w 155"/>
                <a:gd name="T5" fmla="*/ 32 h 237"/>
                <a:gd name="T6" fmla="*/ 31 w 155"/>
                <a:gd name="T7" fmla="*/ 23 h 237"/>
                <a:gd name="T8" fmla="*/ 45 w 155"/>
                <a:gd name="T9" fmla="*/ 5 h 237"/>
                <a:gd name="T10" fmla="*/ 52 w 155"/>
                <a:gd name="T11" fmla="*/ 0 h 237"/>
                <a:gd name="T12" fmla="*/ 105 w 155"/>
                <a:gd name="T13" fmla="*/ 0 h 237"/>
                <a:gd name="T14" fmla="*/ 110 w 155"/>
                <a:gd name="T15" fmla="*/ 3 h 237"/>
                <a:gd name="T16" fmla="*/ 129 w 155"/>
                <a:gd name="T17" fmla="*/ 27 h 237"/>
                <a:gd name="T18" fmla="*/ 147 w 155"/>
                <a:gd name="T19" fmla="*/ 46 h 237"/>
                <a:gd name="T20" fmla="*/ 155 w 155"/>
                <a:gd name="T21" fmla="*/ 73 h 237"/>
                <a:gd name="T22" fmla="*/ 154 w 155"/>
                <a:gd name="T23" fmla="*/ 204 h 237"/>
                <a:gd name="T24" fmla="*/ 153 w 155"/>
                <a:gd name="T25" fmla="*/ 220 h 237"/>
                <a:gd name="T26" fmla="*/ 130 w 155"/>
                <a:gd name="T27" fmla="*/ 237 h 237"/>
                <a:gd name="T28" fmla="*/ 33 w 155"/>
                <a:gd name="T29" fmla="*/ 237 h 237"/>
                <a:gd name="T30" fmla="*/ 22 w 155"/>
                <a:gd name="T31" fmla="*/ 236 h 237"/>
                <a:gd name="T32" fmla="*/ 0 w 155"/>
                <a:gd name="T33" fmla="*/ 209 h 237"/>
                <a:gd name="T34" fmla="*/ 0 w 155"/>
                <a:gd name="T35" fmla="*/ 138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237">
                  <a:moveTo>
                    <a:pt x="0" y="138"/>
                  </a:moveTo>
                  <a:cubicBezTo>
                    <a:pt x="0" y="116"/>
                    <a:pt x="1" y="94"/>
                    <a:pt x="0" y="71"/>
                  </a:cubicBezTo>
                  <a:cubicBezTo>
                    <a:pt x="0" y="55"/>
                    <a:pt x="7" y="43"/>
                    <a:pt x="18" y="32"/>
                  </a:cubicBezTo>
                  <a:cubicBezTo>
                    <a:pt x="22" y="29"/>
                    <a:pt x="27" y="26"/>
                    <a:pt x="31" y="23"/>
                  </a:cubicBezTo>
                  <a:cubicBezTo>
                    <a:pt x="38" y="18"/>
                    <a:pt x="43" y="12"/>
                    <a:pt x="45" y="5"/>
                  </a:cubicBezTo>
                  <a:cubicBezTo>
                    <a:pt x="47" y="1"/>
                    <a:pt x="49" y="0"/>
                    <a:pt x="52" y="0"/>
                  </a:cubicBezTo>
                  <a:cubicBezTo>
                    <a:pt x="70" y="0"/>
                    <a:pt x="87" y="0"/>
                    <a:pt x="105" y="0"/>
                  </a:cubicBezTo>
                  <a:cubicBezTo>
                    <a:pt x="107" y="0"/>
                    <a:pt x="110" y="2"/>
                    <a:pt x="110" y="3"/>
                  </a:cubicBezTo>
                  <a:cubicBezTo>
                    <a:pt x="114" y="13"/>
                    <a:pt x="122" y="20"/>
                    <a:pt x="129" y="27"/>
                  </a:cubicBezTo>
                  <a:cubicBezTo>
                    <a:pt x="136" y="33"/>
                    <a:pt x="142" y="39"/>
                    <a:pt x="147" y="46"/>
                  </a:cubicBezTo>
                  <a:cubicBezTo>
                    <a:pt x="153" y="54"/>
                    <a:pt x="155" y="63"/>
                    <a:pt x="155" y="73"/>
                  </a:cubicBezTo>
                  <a:cubicBezTo>
                    <a:pt x="154" y="117"/>
                    <a:pt x="155" y="161"/>
                    <a:pt x="154" y="204"/>
                  </a:cubicBezTo>
                  <a:cubicBezTo>
                    <a:pt x="154" y="209"/>
                    <a:pt x="154" y="215"/>
                    <a:pt x="153" y="220"/>
                  </a:cubicBezTo>
                  <a:cubicBezTo>
                    <a:pt x="150" y="232"/>
                    <a:pt x="143" y="237"/>
                    <a:pt x="130" y="237"/>
                  </a:cubicBezTo>
                  <a:cubicBezTo>
                    <a:pt x="98" y="237"/>
                    <a:pt x="65" y="237"/>
                    <a:pt x="33" y="237"/>
                  </a:cubicBezTo>
                  <a:cubicBezTo>
                    <a:pt x="29" y="237"/>
                    <a:pt x="25" y="236"/>
                    <a:pt x="22" y="236"/>
                  </a:cubicBezTo>
                  <a:cubicBezTo>
                    <a:pt x="8" y="233"/>
                    <a:pt x="0" y="223"/>
                    <a:pt x="0" y="209"/>
                  </a:cubicBezTo>
                  <a:cubicBezTo>
                    <a:pt x="0" y="186"/>
                    <a:pt x="0" y="162"/>
                    <a:pt x="0" y="138"/>
                  </a:cubicBezTo>
                  <a:close/>
                </a:path>
              </a:pathLst>
            </a:custGeom>
            <a:solidFill>
              <a:srgbClr val="81BAD1">
                <a:alpha val="3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486936" y="2716422"/>
              <a:ext cx="791761" cy="341250"/>
            </a:xfrm>
            <a:custGeom>
              <a:avLst/>
              <a:gdLst>
                <a:gd name="T0" fmla="*/ 40 w 81"/>
                <a:gd name="T1" fmla="*/ 42 h 42"/>
                <a:gd name="T2" fmla="*/ 6 w 81"/>
                <a:gd name="T3" fmla="*/ 42 h 42"/>
                <a:gd name="T4" fmla="*/ 0 w 81"/>
                <a:gd name="T5" fmla="*/ 37 h 42"/>
                <a:gd name="T6" fmla="*/ 0 w 81"/>
                <a:gd name="T7" fmla="*/ 4 h 42"/>
                <a:gd name="T8" fmla="*/ 5 w 81"/>
                <a:gd name="T9" fmla="*/ 0 h 42"/>
                <a:gd name="T10" fmla="*/ 76 w 81"/>
                <a:gd name="T11" fmla="*/ 0 h 42"/>
                <a:gd name="T12" fmla="*/ 81 w 81"/>
                <a:gd name="T13" fmla="*/ 4 h 42"/>
                <a:gd name="T14" fmla="*/ 81 w 81"/>
                <a:gd name="T15" fmla="*/ 37 h 42"/>
                <a:gd name="T16" fmla="*/ 75 w 81"/>
                <a:gd name="T17" fmla="*/ 42 h 42"/>
                <a:gd name="T18" fmla="*/ 40 w 81"/>
                <a:gd name="T1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42">
                  <a:moveTo>
                    <a:pt x="40" y="42"/>
                  </a:moveTo>
                  <a:cubicBezTo>
                    <a:pt x="29" y="42"/>
                    <a:pt x="17" y="42"/>
                    <a:pt x="6" y="42"/>
                  </a:cubicBezTo>
                  <a:cubicBezTo>
                    <a:pt x="2" y="42"/>
                    <a:pt x="0" y="41"/>
                    <a:pt x="0" y="37"/>
                  </a:cubicBezTo>
                  <a:cubicBezTo>
                    <a:pt x="1" y="26"/>
                    <a:pt x="0" y="15"/>
                    <a:pt x="0" y="4"/>
                  </a:cubicBezTo>
                  <a:cubicBezTo>
                    <a:pt x="0" y="1"/>
                    <a:pt x="1" y="0"/>
                    <a:pt x="5" y="0"/>
                  </a:cubicBezTo>
                  <a:cubicBezTo>
                    <a:pt x="29" y="0"/>
                    <a:pt x="52" y="0"/>
                    <a:pt x="76" y="0"/>
                  </a:cubicBezTo>
                  <a:cubicBezTo>
                    <a:pt x="79" y="0"/>
                    <a:pt x="81" y="1"/>
                    <a:pt x="81" y="4"/>
                  </a:cubicBezTo>
                  <a:cubicBezTo>
                    <a:pt x="80" y="15"/>
                    <a:pt x="80" y="26"/>
                    <a:pt x="81" y="37"/>
                  </a:cubicBezTo>
                  <a:cubicBezTo>
                    <a:pt x="81" y="41"/>
                    <a:pt x="79" y="42"/>
                    <a:pt x="75" y="42"/>
                  </a:cubicBezTo>
                  <a:cubicBezTo>
                    <a:pt x="64" y="42"/>
                    <a:pt x="52" y="42"/>
                    <a:pt x="40" y="42"/>
                  </a:cubicBezTo>
                  <a:close/>
                </a:path>
              </a:pathLst>
            </a:custGeom>
            <a:solidFill>
              <a:srgbClr val="81BAD1">
                <a:alpha val="3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314813" y="3632927"/>
              <a:ext cx="1136008" cy="1101747"/>
            </a:xfrm>
            <a:custGeom>
              <a:avLst/>
              <a:gdLst>
                <a:gd name="T0" fmla="*/ 117 w 117"/>
                <a:gd name="T1" fmla="*/ 131 h 134"/>
                <a:gd name="T2" fmla="*/ 113 w 117"/>
                <a:gd name="T3" fmla="*/ 134 h 134"/>
                <a:gd name="T4" fmla="*/ 4 w 117"/>
                <a:gd name="T5" fmla="*/ 134 h 134"/>
                <a:gd name="T6" fmla="*/ 0 w 117"/>
                <a:gd name="T7" fmla="*/ 131 h 134"/>
                <a:gd name="T8" fmla="*/ 0 w 117"/>
                <a:gd name="T9" fmla="*/ 4 h 134"/>
                <a:gd name="T10" fmla="*/ 4 w 117"/>
                <a:gd name="T11" fmla="*/ 0 h 134"/>
                <a:gd name="T12" fmla="*/ 113 w 117"/>
                <a:gd name="T13" fmla="*/ 0 h 134"/>
                <a:gd name="T14" fmla="*/ 117 w 117"/>
                <a:gd name="T15" fmla="*/ 4 h 134"/>
                <a:gd name="T16" fmla="*/ 117 w 117"/>
                <a:gd name="T17" fmla="*/ 13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34">
                  <a:moveTo>
                    <a:pt x="117" y="131"/>
                  </a:moveTo>
                  <a:cubicBezTo>
                    <a:pt x="117" y="133"/>
                    <a:pt x="115" y="134"/>
                    <a:pt x="113" y="134"/>
                  </a:cubicBezTo>
                  <a:cubicBezTo>
                    <a:pt x="4" y="134"/>
                    <a:pt x="4" y="134"/>
                    <a:pt x="4" y="134"/>
                  </a:cubicBezTo>
                  <a:cubicBezTo>
                    <a:pt x="2" y="134"/>
                    <a:pt x="0" y="133"/>
                    <a:pt x="0" y="13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5" y="0"/>
                    <a:pt x="117" y="2"/>
                    <a:pt x="117" y="4"/>
                  </a:cubicBezTo>
                  <a:lnTo>
                    <a:pt x="117" y="131"/>
                  </a:lnTo>
                  <a:close/>
                </a:path>
              </a:pathLst>
            </a:custGeom>
            <a:solidFill>
              <a:schemeClr val="bg2">
                <a:alpha val="10000"/>
              </a:schemeClr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52037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3198170"/>
            <a:ext cx="12192000" cy="461665"/>
          </a:xfrm>
          <a:prstGeom prst="rect">
            <a:avLst/>
          </a:prstGeom>
          <a:solidFill>
            <a:srgbClr val="000000"/>
          </a:soli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S PGothic" pitchFamily="34" charset="-128"/>
              <a:cs typeface="ヒラギノ角ゴ Pro W3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7052" y="165102"/>
            <a:ext cx="10486165" cy="886884"/>
          </a:xfrm>
          <a:prstGeom prst="rect">
            <a:avLst/>
          </a:prstGeom>
        </p:spPr>
        <p:txBody>
          <a:bodyPr lIns="0" tIns="0" bIns="0" anchor="b"/>
          <a:lstStyle>
            <a:lvl1pPr>
              <a:lnSpc>
                <a:spcPts val="3467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7585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1" y="1604435"/>
            <a:ext cx="11137900" cy="4561420"/>
          </a:xfrm>
          <a:prstGeom prst="rect">
            <a:avLst/>
          </a:prstGeom>
        </p:spPr>
        <p:txBody>
          <a:bodyPr lIns="0"/>
          <a:lstStyle>
            <a:lvl1pPr marL="241289" indent="-241289">
              <a:spcAft>
                <a:spcPts val="800"/>
              </a:spcAft>
              <a:defRPr sz="2133">
                <a:solidFill>
                  <a:schemeClr val="tx1"/>
                </a:solidFill>
              </a:defRPr>
            </a:lvl1pPr>
            <a:lvl2pPr marL="480460" indent="-239173">
              <a:spcAft>
                <a:spcPts val="800"/>
              </a:spcAft>
              <a:defRPr sz="2133">
                <a:solidFill>
                  <a:schemeClr val="tx1"/>
                </a:solidFill>
              </a:defRPr>
            </a:lvl2pPr>
            <a:lvl3pPr marL="721749" indent="-241289">
              <a:spcAft>
                <a:spcPts val="8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 sz="2133">
                <a:solidFill>
                  <a:schemeClr val="tx1"/>
                </a:solidFill>
              </a:defRPr>
            </a:lvl3pPr>
            <a:lvl4pPr marL="952452" indent="-230706">
              <a:spcAft>
                <a:spcPts val="800"/>
              </a:spcAft>
              <a:defRPr sz="2133"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7052" y="165102"/>
            <a:ext cx="10486165" cy="886884"/>
          </a:xfrm>
          <a:prstGeom prst="rect">
            <a:avLst/>
          </a:prstGeom>
        </p:spPr>
        <p:txBody>
          <a:bodyPr lIns="0" tIns="0" bIns="0" anchor="b"/>
          <a:lstStyle>
            <a:lvl1pPr>
              <a:lnSpc>
                <a:spcPts val="3467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364" y="6489944"/>
            <a:ext cx="9590568" cy="303213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67">
                <a:solidFill>
                  <a:schemeClr val="tx2">
                    <a:lumMod val="75000"/>
                  </a:schemeClr>
                </a:solidFill>
              </a:defRPr>
            </a:lvl1pPr>
            <a:lvl2pPr marL="358758" indent="0">
              <a:buNone/>
              <a:defRPr/>
            </a:lvl2pPr>
            <a:lvl3pPr marL="627031" indent="0">
              <a:buNone/>
              <a:defRPr/>
            </a:lvl3pPr>
            <a:lvl4pPr marL="89689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82B32-310C-4B22-BF31-FFD261E34D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553" y="340869"/>
            <a:ext cx="658144" cy="34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09842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eline visit/follow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1" y="1604435"/>
            <a:ext cx="5365748" cy="4561420"/>
          </a:xfrm>
          <a:prstGeom prst="rect">
            <a:avLst/>
          </a:prstGeom>
        </p:spPr>
        <p:txBody>
          <a:bodyPr lIns="0"/>
          <a:lstStyle>
            <a:lvl1pPr marL="241289" indent="-241289">
              <a:spcAft>
                <a:spcPts val="800"/>
              </a:spcAft>
              <a:defRPr sz="2133">
                <a:solidFill>
                  <a:schemeClr val="tx1"/>
                </a:solidFill>
              </a:defRPr>
            </a:lvl1pPr>
            <a:lvl2pPr marL="480460" indent="-239173">
              <a:spcAft>
                <a:spcPts val="800"/>
              </a:spcAft>
              <a:defRPr sz="2133">
                <a:solidFill>
                  <a:schemeClr val="tx1"/>
                </a:solidFill>
              </a:defRPr>
            </a:lvl2pPr>
            <a:lvl3pPr marL="721749" indent="-241289">
              <a:spcAft>
                <a:spcPts val="8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 sz="2133">
                <a:solidFill>
                  <a:schemeClr val="tx1"/>
                </a:solidFill>
              </a:defRPr>
            </a:lvl3pPr>
            <a:lvl4pPr marL="952452" indent="-230706">
              <a:spcAft>
                <a:spcPts val="800"/>
              </a:spcAft>
              <a:defRPr sz="2133"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7051" y="165102"/>
            <a:ext cx="10479431" cy="886884"/>
          </a:xfrm>
          <a:prstGeom prst="rect">
            <a:avLst/>
          </a:prstGeom>
        </p:spPr>
        <p:txBody>
          <a:bodyPr lIns="0" tIns="0" bIns="0" anchor="b"/>
          <a:lstStyle>
            <a:lvl1pPr>
              <a:lnSpc>
                <a:spcPts val="3467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364" y="6489944"/>
            <a:ext cx="9590568" cy="303213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67">
                <a:solidFill>
                  <a:schemeClr val="tx2">
                    <a:lumMod val="75000"/>
                  </a:schemeClr>
                </a:solidFill>
              </a:defRPr>
            </a:lvl1pPr>
            <a:lvl2pPr marL="358758" indent="0">
              <a:buNone/>
              <a:defRPr/>
            </a:lvl2pPr>
            <a:lvl3pPr marL="627031" indent="0">
              <a:buNone/>
              <a:defRPr/>
            </a:lvl3pPr>
            <a:lvl4pPr marL="89689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  <a:endParaRPr lang="en-CA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6095999" y="1604435"/>
            <a:ext cx="5365748" cy="4561420"/>
          </a:xfrm>
          <a:prstGeom prst="rect">
            <a:avLst/>
          </a:prstGeom>
        </p:spPr>
        <p:txBody>
          <a:bodyPr lIns="0"/>
          <a:lstStyle>
            <a:lvl1pPr marL="241289" indent="-241289">
              <a:spcAft>
                <a:spcPts val="800"/>
              </a:spcAft>
              <a:defRPr sz="2133">
                <a:solidFill>
                  <a:schemeClr val="tx1"/>
                </a:solidFill>
              </a:defRPr>
            </a:lvl1pPr>
            <a:lvl2pPr marL="480460" indent="-239173">
              <a:spcAft>
                <a:spcPts val="800"/>
              </a:spcAft>
              <a:defRPr sz="2133">
                <a:solidFill>
                  <a:schemeClr val="tx1"/>
                </a:solidFill>
              </a:defRPr>
            </a:lvl2pPr>
            <a:lvl3pPr marL="721749" indent="-241289">
              <a:spcAft>
                <a:spcPts val="8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 sz="2133">
                <a:solidFill>
                  <a:schemeClr val="tx1"/>
                </a:solidFill>
              </a:defRPr>
            </a:lvl3pPr>
            <a:lvl4pPr marL="952452" indent="-230706">
              <a:spcAft>
                <a:spcPts val="800"/>
              </a:spcAft>
              <a:defRPr sz="2133"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82B32-310C-4B22-BF31-FFD261E34D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553" y="340869"/>
            <a:ext cx="658144" cy="340619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 userDrawn="1"/>
        </p:nvGrpSpPr>
        <p:grpSpPr>
          <a:xfrm>
            <a:off x="139667" y="3381896"/>
            <a:ext cx="2883816" cy="3360000"/>
            <a:chOff x="2731072" y="1516370"/>
            <a:chExt cx="374362" cy="436176"/>
          </a:xfrm>
          <a:solidFill>
            <a:srgbClr val="81BAD1">
              <a:alpha val="30000"/>
            </a:srgbClr>
          </a:solidFill>
        </p:grpSpPr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3005314" y="1516370"/>
              <a:ext cx="18283" cy="91414"/>
            </a:xfrm>
            <a:custGeom>
              <a:avLst/>
              <a:gdLst>
                <a:gd name="T0" fmla="*/ 9 w 9"/>
                <a:gd name="T1" fmla="*/ 22 h 44"/>
                <a:gd name="T2" fmla="*/ 9 w 9"/>
                <a:gd name="T3" fmla="*/ 39 h 44"/>
                <a:gd name="T4" fmla="*/ 5 w 9"/>
                <a:gd name="T5" fmla="*/ 44 h 44"/>
                <a:gd name="T6" fmla="*/ 0 w 9"/>
                <a:gd name="T7" fmla="*/ 39 h 44"/>
                <a:gd name="T8" fmla="*/ 0 w 9"/>
                <a:gd name="T9" fmla="*/ 4 h 44"/>
                <a:gd name="T10" fmla="*/ 5 w 9"/>
                <a:gd name="T11" fmla="*/ 0 h 44"/>
                <a:gd name="T12" fmla="*/ 9 w 9"/>
                <a:gd name="T13" fmla="*/ 4 h 44"/>
                <a:gd name="T14" fmla="*/ 9 w 9"/>
                <a:gd name="T15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44">
                  <a:moveTo>
                    <a:pt x="9" y="22"/>
                  </a:moveTo>
                  <a:cubicBezTo>
                    <a:pt x="9" y="27"/>
                    <a:pt x="9" y="33"/>
                    <a:pt x="9" y="39"/>
                  </a:cubicBezTo>
                  <a:cubicBezTo>
                    <a:pt x="9" y="42"/>
                    <a:pt x="7" y="44"/>
                    <a:pt x="5" y="44"/>
                  </a:cubicBezTo>
                  <a:cubicBezTo>
                    <a:pt x="2" y="44"/>
                    <a:pt x="0" y="42"/>
                    <a:pt x="0" y="39"/>
                  </a:cubicBezTo>
                  <a:cubicBezTo>
                    <a:pt x="0" y="27"/>
                    <a:pt x="0" y="16"/>
                    <a:pt x="0" y="4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7" y="0"/>
                    <a:pt x="9" y="1"/>
                    <a:pt x="9" y="4"/>
                  </a:cubicBezTo>
                  <a:cubicBezTo>
                    <a:pt x="9" y="10"/>
                    <a:pt x="9" y="16"/>
                    <a:pt x="9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2814651" y="1516370"/>
              <a:ext cx="17412" cy="91414"/>
            </a:xfrm>
            <a:custGeom>
              <a:avLst/>
              <a:gdLst>
                <a:gd name="T0" fmla="*/ 8 w 8"/>
                <a:gd name="T1" fmla="*/ 22 h 44"/>
                <a:gd name="T2" fmla="*/ 8 w 8"/>
                <a:gd name="T3" fmla="*/ 39 h 44"/>
                <a:gd name="T4" fmla="*/ 4 w 8"/>
                <a:gd name="T5" fmla="*/ 44 h 44"/>
                <a:gd name="T6" fmla="*/ 0 w 8"/>
                <a:gd name="T7" fmla="*/ 39 h 44"/>
                <a:gd name="T8" fmla="*/ 0 w 8"/>
                <a:gd name="T9" fmla="*/ 4 h 44"/>
                <a:gd name="T10" fmla="*/ 4 w 8"/>
                <a:gd name="T11" fmla="*/ 0 h 44"/>
                <a:gd name="T12" fmla="*/ 8 w 8"/>
                <a:gd name="T13" fmla="*/ 4 h 44"/>
                <a:gd name="T14" fmla="*/ 8 w 8"/>
                <a:gd name="T15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44">
                  <a:moveTo>
                    <a:pt x="8" y="22"/>
                  </a:moveTo>
                  <a:cubicBezTo>
                    <a:pt x="8" y="27"/>
                    <a:pt x="8" y="33"/>
                    <a:pt x="8" y="39"/>
                  </a:cubicBezTo>
                  <a:cubicBezTo>
                    <a:pt x="8" y="42"/>
                    <a:pt x="6" y="44"/>
                    <a:pt x="4" y="44"/>
                  </a:cubicBezTo>
                  <a:cubicBezTo>
                    <a:pt x="1" y="44"/>
                    <a:pt x="0" y="42"/>
                    <a:pt x="0" y="39"/>
                  </a:cubicBezTo>
                  <a:cubicBezTo>
                    <a:pt x="0" y="27"/>
                    <a:pt x="0" y="16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10"/>
                    <a:pt x="8" y="16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844252" y="1695716"/>
              <a:ext cx="40048" cy="3917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2900841" y="1695716"/>
              <a:ext cx="39178" cy="3917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2957431" y="1695716"/>
              <a:ext cx="39178" cy="3917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3011408" y="1695716"/>
              <a:ext cx="40048" cy="3917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2787662" y="1747952"/>
              <a:ext cx="40048" cy="3917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2844252" y="1747952"/>
              <a:ext cx="40048" cy="3917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2900841" y="1747952"/>
              <a:ext cx="39178" cy="3917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2957431" y="1747952"/>
              <a:ext cx="39178" cy="3917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3011408" y="1747952"/>
              <a:ext cx="40048" cy="3917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2787662" y="1801930"/>
              <a:ext cx="40048" cy="4004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2844252" y="1801930"/>
              <a:ext cx="40048" cy="4004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2900841" y="1801930"/>
              <a:ext cx="39178" cy="4004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2957431" y="1801930"/>
              <a:ext cx="39178" cy="4004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3011408" y="1801930"/>
              <a:ext cx="40048" cy="4004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5" name="Rectangle 21"/>
            <p:cNvSpPr>
              <a:spLocks noChangeArrowheads="1"/>
            </p:cNvSpPr>
            <p:nvPr/>
          </p:nvSpPr>
          <p:spPr bwMode="auto">
            <a:xfrm>
              <a:off x="2787662" y="1854167"/>
              <a:ext cx="40048" cy="3917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>
              <a:off x="2844252" y="1854167"/>
              <a:ext cx="40048" cy="3917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7" name="Freeform 23"/>
            <p:cNvSpPr>
              <a:spLocks noEditPoints="1"/>
            </p:cNvSpPr>
            <p:nvPr/>
          </p:nvSpPr>
          <p:spPr bwMode="auto">
            <a:xfrm>
              <a:off x="2731072" y="1559900"/>
              <a:ext cx="374362" cy="392646"/>
            </a:xfrm>
            <a:custGeom>
              <a:avLst/>
              <a:gdLst>
                <a:gd name="T0" fmla="*/ 146 w 179"/>
                <a:gd name="T1" fmla="*/ 0 h 188"/>
                <a:gd name="T2" fmla="*/ 146 w 179"/>
                <a:gd name="T3" fmla="*/ 0 h 188"/>
                <a:gd name="T4" fmla="*/ 146 w 179"/>
                <a:gd name="T5" fmla="*/ 1 h 188"/>
                <a:gd name="T6" fmla="*/ 146 w 179"/>
                <a:gd name="T7" fmla="*/ 16 h 188"/>
                <a:gd name="T8" fmla="*/ 150 w 179"/>
                <a:gd name="T9" fmla="*/ 25 h 188"/>
                <a:gd name="T10" fmla="*/ 136 w 179"/>
                <a:gd name="T11" fmla="*/ 39 h 188"/>
                <a:gd name="T12" fmla="*/ 122 w 179"/>
                <a:gd name="T13" fmla="*/ 25 h 188"/>
                <a:gd name="T14" fmla="*/ 125 w 179"/>
                <a:gd name="T15" fmla="*/ 16 h 188"/>
                <a:gd name="T16" fmla="*/ 125 w 179"/>
                <a:gd name="T17" fmla="*/ 0 h 188"/>
                <a:gd name="T18" fmla="*/ 124 w 179"/>
                <a:gd name="T19" fmla="*/ 0 h 188"/>
                <a:gd name="T20" fmla="*/ 55 w 179"/>
                <a:gd name="T21" fmla="*/ 0 h 188"/>
                <a:gd name="T22" fmla="*/ 54 w 179"/>
                <a:gd name="T23" fmla="*/ 0 h 188"/>
                <a:gd name="T24" fmla="*/ 54 w 179"/>
                <a:gd name="T25" fmla="*/ 1 h 188"/>
                <a:gd name="T26" fmla="*/ 54 w 179"/>
                <a:gd name="T27" fmla="*/ 9 h 188"/>
                <a:gd name="T28" fmla="*/ 54 w 179"/>
                <a:gd name="T29" fmla="*/ 13 h 188"/>
                <a:gd name="T30" fmla="*/ 54 w 179"/>
                <a:gd name="T31" fmla="*/ 16 h 188"/>
                <a:gd name="T32" fmla="*/ 58 w 179"/>
                <a:gd name="T33" fmla="*/ 25 h 188"/>
                <a:gd name="T34" fmla="*/ 44 w 179"/>
                <a:gd name="T35" fmla="*/ 39 h 188"/>
                <a:gd name="T36" fmla="*/ 30 w 179"/>
                <a:gd name="T37" fmla="*/ 25 h 188"/>
                <a:gd name="T38" fmla="*/ 33 w 179"/>
                <a:gd name="T39" fmla="*/ 16 h 188"/>
                <a:gd name="T40" fmla="*/ 33 w 179"/>
                <a:gd name="T41" fmla="*/ 8 h 188"/>
                <a:gd name="T42" fmla="*/ 33 w 179"/>
                <a:gd name="T43" fmla="*/ 0 h 188"/>
                <a:gd name="T44" fmla="*/ 33 w 179"/>
                <a:gd name="T45" fmla="*/ 0 h 188"/>
                <a:gd name="T46" fmla="*/ 0 w 179"/>
                <a:gd name="T47" fmla="*/ 0 h 188"/>
                <a:gd name="T48" fmla="*/ 0 w 179"/>
                <a:gd name="T49" fmla="*/ 188 h 188"/>
                <a:gd name="T50" fmla="*/ 179 w 179"/>
                <a:gd name="T51" fmla="*/ 188 h 188"/>
                <a:gd name="T52" fmla="*/ 179 w 179"/>
                <a:gd name="T53" fmla="*/ 0 h 188"/>
                <a:gd name="T54" fmla="*/ 146 w 179"/>
                <a:gd name="T55" fmla="*/ 0 h 188"/>
                <a:gd name="T56" fmla="*/ 165 w 179"/>
                <a:gd name="T57" fmla="*/ 172 h 188"/>
                <a:gd name="T58" fmla="*/ 14 w 179"/>
                <a:gd name="T59" fmla="*/ 172 h 188"/>
                <a:gd name="T60" fmla="*/ 14 w 179"/>
                <a:gd name="T61" fmla="*/ 46 h 188"/>
                <a:gd name="T62" fmla="*/ 165 w 179"/>
                <a:gd name="T63" fmla="*/ 46 h 188"/>
                <a:gd name="T64" fmla="*/ 165 w 179"/>
                <a:gd name="T65" fmla="*/ 17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9" h="188">
                  <a:moveTo>
                    <a:pt x="146" y="0"/>
                  </a:move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"/>
                    <a:pt x="146" y="9"/>
                    <a:pt x="146" y="16"/>
                  </a:cubicBezTo>
                  <a:cubicBezTo>
                    <a:pt x="148" y="18"/>
                    <a:pt x="150" y="21"/>
                    <a:pt x="150" y="25"/>
                  </a:cubicBezTo>
                  <a:cubicBezTo>
                    <a:pt x="150" y="33"/>
                    <a:pt x="143" y="39"/>
                    <a:pt x="136" y="39"/>
                  </a:cubicBezTo>
                  <a:cubicBezTo>
                    <a:pt x="128" y="39"/>
                    <a:pt x="122" y="33"/>
                    <a:pt x="122" y="25"/>
                  </a:cubicBezTo>
                  <a:cubicBezTo>
                    <a:pt x="122" y="21"/>
                    <a:pt x="123" y="18"/>
                    <a:pt x="125" y="16"/>
                  </a:cubicBezTo>
                  <a:cubicBezTo>
                    <a:pt x="125" y="11"/>
                    <a:pt x="125" y="5"/>
                    <a:pt x="125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4"/>
                    <a:pt x="54" y="15"/>
                    <a:pt x="54" y="16"/>
                  </a:cubicBezTo>
                  <a:cubicBezTo>
                    <a:pt x="56" y="18"/>
                    <a:pt x="58" y="21"/>
                    <a:pt x="58" y="25"/>
                  </a:cubicBezTo>
                  <a:cubicBezTo>
                    <a:pt x="58" y="33"/>
                    <a:pt x="52" y="39"/>
                    <a:pt x="44" y="39"/>
                  </a:cubicBezTo>
                  <a:cubicBezTo>
                    <a:pt x="36" y="39"/>
                    <a:pt x="30" y="33"/>
                    <a:pt x="30" y="25"/>
                  </a:cubicBezTo>
                  <a:cubicBezTo>
                    <a:pt x="30" y="21"/>
                    <a:pt x="31" y="18"/>
                    <a:pt x="33" y="16"/>
                  </a:cubicBezTo>
                  <a:cubicBezTo>
                    <a:pt x="33" y="13"/>
                    <a:pt x="33" y="10"/>
                    <a:pt x="33" y="8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11" y="0"/>
                    <a:pt x="0" y="0"/>
                  </a:cubicBezTo>
                  <a:cubicBezTo>
                    <a:pt x="0" y="63"/>
                    <a:pt x="0" y="125"/>
                    <a:pt x="0" y="188"/>
                  </a:cubicBezTo>
                  <a:cubicBezTo>
                    <a:pt x="60" y="188"/>
                    <a:pt x="119" y="188"/>
                    <a:pt x="179" y="188"/>
                  </a:cubicBezTo>
                  <a:cubicBezTo>
                    <a:pt x="179" y="125"/>
                    <a:pt x="179" y="63"/>
                    <a:pt x="179" y="0"/>
                  </a:cubicBezTo>
                  <a:cubicBezTo>
                    <a:pt x="168" y="0"/>
                    <a:pt x="146" y="0"/>
                    <a:pt x="146" y="0"/>
                  </a:cubicBezTo>
                  <a:close/>
                  <a:moveTo>
                    <a:pt x="165" y="172"/>
                  </a:moveTo>
                  <a:cubicBezTo>
                    <a:pt x="115" y="172"/>
                    <a:pt x="65" y="172"/>
                    <a:pt x="14" y="172"/>
                  </a:cubicBezTo>
                  <a:cubicBezTo>
                    <a:pt x="14" y="130"/>
                    <a:pt x="14" y="88"/>
                    <a:pt x="14" y="46"/>
                  </a:cubicBezTo>
                  <a:cubicBezTo>
                    <a:pt x="64" y="46"/>
                    <a:pt x="114" y="46"/>
                    <a:pt x="165" y="46"/>
                  </a:cubicBezTo>
                  <a:cubicBezTo>
                    <a:pt x="165" y="88"/>
                    <a:pt x="165" y="130"/>
                    <a:pt x="165" y="1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3443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7052" y="165102"/>
            <a:ext cx="10486165" cy="886884"/>
          </a:xfrm>
          <a:prstGeom prst="rect">
            <a:avLst/>
          </a:prstGeom>
        </p:spPr>
        <p:txBody>
          <a:bodyPr lIns="0" tIns="0" bIns="0" anchor="b"/>
          <a:lstStyle>
            <a:lvl1pPr>
              <a:lnSpc>
                <a:spcPts val="3467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364" y="6489944"/>
            <a:ext cx="9590568" cy="303213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67">
                <a:solidFill>
                  <a:schemeClr val="tx2">
                    <a:lumMod val="75000"/>
                  </a:schemeClr>
                </a:solidFill>
              </a:defRPr>
            </a:lvl1pPr>
            <a:lvl2pPr marL="358758" indent="0">
              <a:buNone/>
              <a:defRPr/>
            </a:lvl2pPr>
            <a:lvl3pPr marL="627031" indent="0">
              <a:buNone/>
              <a:defRPr/>
            </a:lvl3pPr>
            <a:lvl4pPr marL="89689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82B32-310C-4B22-BF31-FFD261E34D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553" y="340869"/>
            <a:ext cx="658144" cy="34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677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dverse ev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1" y="1604435"/>
            <a:ext cx="5365748" cy="4561420"/>
          </a:xfrm>
          <a:prstGeom prst="rect">
            <a:avLst/>
          </a:prstGeom>
        </p:spPr>
        <p:txBody>
          <a:bodyPr lIns="0"/>
          <a:lstStyle>
            <a:lvl1pPr marL="241289" indent="-241289">
              <a:spcAft>
                <a:spcPts val="800"/>
              </a:spcAft>
              <a:defRPr sz="2133">
                <a:solidFill>
                  <a:schemeClr val="tx1"/>
                </a:solidFill>
              </a:defRPr>
            </a:lvl1pPr>
            <a:lvl2pPr marL="480460" indent="-239173">
              <a:spcAft>
                <a:spcPts val="800"/>
              </a:spcAft>
              <a:defRPr sz="2133">
                <a:solidFill>
                  <a:schemeClr val="tx1"/>
                </a:solidFill>
              </a:defRPr>
            </a:lvl2pPr>
            <a:lvl3pPr marL="721749" indent="-241289">
              <a:spcAft>
                <a:spcPts val="8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 sz="2133">
                <a:solidFill>
                  <a:schemeClr val="tx1"/>
                </a:solidFill>
              </a:defRPr>
            </a:lvl3pPr>
            <a:lvl4pPr marL="952452" indent="-230706">
              <a:spcAft>
                <a:spcPts val="800"/>
              </a:spcAft>
              <a:defRPr sz="2133"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7051" y="165102"/>
            <a:ext cx="10479431" cy="886884"/>
          </a:xfrm>
          <a:prstGeom prst="rect">
            <a:avLst/>
          </a:prstGeom>
        </p:spPr>
        <p:txBody>
          <a:bodyPr lIns="0" tIns="0" bIns="0" anchor="b"/>
          <a:lstStyle>
            <a:lvl1pPr>
              <a:lnSpc>
                <a:spcPts val="3467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364" y="6489944"/>
            <a:ext cx="9590568" cy="303213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67">
                <a:solidFill>
                  <a:schemeClr val="tx2">
                    <a:lumMod val="75000"/>
                  </a:schemeClr>
                </a:solidFill>
              </a:defRPr>
            </a:lvl1pPr>
            <a:lvl2pPr marL="358758" indent="0">
              <a:buNone/>
              <a:defRPr/>
            </a:lvl2pPr>
            <a:lvl3pPr marL="627031" indent="0">
              <a:buNone/>
              <a:defRPr/>
            </a:lvl3pPr>
            <a:lvl4pPr marL="89689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  <a:endParaRPr lang="en-CA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6095999" y="1604435"/>
            <a:ext cx="5365748" cy="4561420"/>
          </a:xfrm>
          <a:prstGeom prst="rect">
            <a:avLst/>
          </a:prstGeom>
        </p:spPr>
        <p:txBody>
          <a:bodyPr lIns="0"/>
          <a:lstStyle>
            <a:lvl1pPr marL="241289" indent="-241289">
              <a:spcAft>
                <a:spcPts val="800"/>
              </a:spcAft>
              <a:defRPr sz="2133">
                <a:solidFill>
                  <a:schemeClr val="tx1"/>
                </a:solidFill>
              </a:defRPr>
            </a:lvl1pPr>
            <a:lvl2pPr marL="480460" indent="-239173">
              <a:spcAft>
                <a:spcPts val="800"/>
              </a:spcAft>
              <a:defRPr sz="2133">
                <a:solidFill>
                  <a:schemeClr val="tx1"/>
                </a:solidFill>
              </a:defRPr>
            </a:lvl2pPr>
            <a:lvl3pPr marL="721749" indent="-241289">
              <a:spcAft>
                <a:spcPts val="8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 sz="2133">
                <a:solidFill>
                  <a:schemeClr val="tx1"/>
                </a:solidFill>
              </a:defRPr>
            </a:lvl3pPr>
            <a:lvl4pPr marL="952452" indent="-230706">
              <a:spcAft>
                <a:spcPts val="800"/>
              </a:spcAft>
              <a:defRPr sz="2133"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82B32-310C-4B22-BF31-FFD261E34D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553" y="340869"/>
            <a:ext cx="658144" cy="340619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spect="1"/>
          </p:cNvSpPr>
          <p:nvPr userDrawn="1"/>
        </p:nvSpPr>
        <p:spPr>
          <a:xfrm>
            <a:off x="456105" y="3897318"/>
            <a:ext cx="508731" cy="186537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333" b="1" i="0" u="none" strike="noStrike" kern="0" cap="none" spc="0" normalizeH="0" baseline="0" noProof="0">
                <a:ln>
                  <a:noFill/>
                </a:ln>
                <a:solidFill>
                  <a:srgbClr val="CAE2EE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!</a:t>
            </a:r>
            <a:endParaRPr lang="en-GB" sz="1800">
              <a:solidFill>
                <a:srgbClr val="CAE2E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925141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04800" y="1443037"/>
            <a:ext cx="11582400" cy="4830763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>
              <a:lnSpc>
                <a:spcPct val="100000"/>
              </a:lnSpc>
              <a:buFont typeface="Arial" panose="020B0604020202020204" pitchFamily="34" charset="0"/>
              <a:buChar char="•"/>
              <a:defRPr sz="3200" baseline="0"/>
            </a:lvl1pPr>
            <a:lvl2pPr marL="1066773" indent="-457189">
              <a:lnSpc>
                <a:spcPct val="100000"/>
              </a:lnSpc>
              <a:buFont typeface="Arial" panose="020B0604020202020204" pitchFamily="34" charset="0"/>
              <a:buChar char="–"/>
              <a:defRPr sz="3200"/>
            </a:lvl2pPr>
            <a:lvl3pPr marL="1676358" indent="-457189">
              <a:lnSpc>
                <a:spcPct val="100000"/>
              </a:lnSpc>
              <a:buSzPct val="70000"/>
              <a:buFont typeface="Wingdings" panose="05000000000000000000" pitchFamily="2" charset="2"/>
              <a:buChar char="Ø"/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1214436"/>
            <a:ext cx="12192000" cy="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43841" y="101600"/>
            <a:ext cx="10942543" cy="990600"/>
          </a:xfrm>
        </p:spPr>
        <p:txBody>
          <a:bodyPr>
            <a:noAutofit/>
          </a:bodyPr>
          <a:lstStyle>
            <a:lvl1pPr>
              <a:defRPr sz="3733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243840" y="6356351"/>
            <a:ext cx="9997440" cy="365125"/>
          </a:xfrm>
        </p:spPr>
        <p:txBody>
          <a:bodyPr lIns="45720" bIns="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2" descr="Related imag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292" y="225930"/>
            <a:ext cx="776681" cy="77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3073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" y="6557680"/>
            <a:ext cx="5135033" cy="292388"/>
          </a:xfrm>
          <a:ln>
            <a:noFill/>
          </a:ln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975988" y="6557680"/>
            <a:ext cx="6204221" cy="292388"/>
          </a:xfrm>
          <a:ln>
            <a:noFill/>
          </a:ln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1853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02F86EF1-E7DC-AE47-ADE5-E3738547E754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7B4637B-B406-3049-B75B-8951F9D23622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226147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722693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3216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4939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744" y="1408176"/>
            <a:ext cx="5751576" cy="44714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08176"/>
            <a:ext cx="5751576" cy="44714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4341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213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9046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357498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tx2"/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496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9233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9939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392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3AE342F5-4BB3-B946-82FF-CD3B71616B35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32D58A1-A7F0-7C4F-BF3C-B80BF81E60AB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668027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0225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718" y="786384"/>
            <a:ext cx="10979149" cy="2239920"/>
          </a:xfrm>
        </p:spPr>
        <p:txBody>
          <a:bodyPr lIns="91440" tIns="45720" rIns="91440" bIns="45720">
            <a:normAutofit/>
          </a:bodyPr>
          <a:lstStyle>
            <a:lvl1pPr>
              <a:lnSpc>
                <a:spcPct val="90000"/>
              </a:lnSpc>
              <a:defRPr sz="5333" b="1" cap="none" spc="13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&lt;Insert Title&gt;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1719" y="4647764"/>
            <a:ext cx="9382611" cy="924363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marL="0" indent="0" algn="l">
              <a:lnSpc>
                <a:spcPct val="90000"/>
              </a:lnSpc>
              <a:spcBef>
                <a:spcPts val="1200"/>
              </a:spcBef>
              <a:buNone/>
              <a:defRPr sz="2400" spc="31" baseline="0">
                <a:solidFill>
                  <a:schemeClr val="tx1"/>
                </a:solidFill>
              </a:defRPr>
            </a:lvl1pPr>
            <a:lvl2pPr marL="4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&lt;Affiliations&gt;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11717" y="3409276"/>
            <a:ext cx="9392139" cy="1227813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buNone/>
              <a:defRPr sz="3200" b="0" spc="3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&lt;Authors&gt;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9227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8" y="313267"/>
            <a:ext cx="10979149" cy="1155700"/>
          </a:xfrm>
        </p:spPr>
        <p:txBody>
          <a:bodyPr anchor="ctr">
            <a:normAutofit/>
          </a:bodyPr>
          <a:lstStyle>
            <a:lvl1pPr>
              <a:defRPr sz="3733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8" y="1598085"/>
            <a:ext cx="10979149" cy="44820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9035" indent="-21945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 Narrow" panose="020B0606020202030204" pitchFamily="34" charset="0"/>
              <a:buChar char="–"/>
              <a:defRPr sz="2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7662" indent="-15849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54" indent="-156629">
              <a:lnSpc>
                <a:spcPct val="100000"/>
              </a:lnSpc>
              <a:spcBef>
                <a:spcPts val="0"/>
              </a:spcBef>
              <a:buSzPct val="100000"/>
              <a:tabLst/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339"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9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42121063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8" y="313267"/>
            <a:ext cx="10970524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&lt;Title Only&gt;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9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2954881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545" y="313267"/>
            <a:ext cx="10962696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&lt;2-column&gt;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619545" y="1598085"/>
            <a:ext cx="5276019" cy="448204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07016" y="1598085"/>
            <a:ext cx="5276019" cy="448204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9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23662989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tacked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8" y="313267"/>
            <a:ext cx="10970524" cy="1155700"/>
          </a:xfrm>
        </p:spPr>
        <p:txBody>
          <a:bodyPr/>
          <a:lstStyle>
            <a:lvl1pPr>
              <a:defRPr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&lt;2 Stacked Content / Table Option&gt;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619544" y="1598084"/>
            <a:ext cx="10963491" cy="262222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619544" y="4392248"/>
            <a:ext cx="10963491" cy="172720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9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12804994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/70 2-column 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545" y="408161"/>
            <a:ext cx="10962696" cy="107615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&lt;30/70 2-column / Plotted Chart Option&gt;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19547" y="1789901"/>
            <a:ext cx="3530424" cy="429022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4572000" y="1789901"/>
            <a:ext cx="7011035" cy="429022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9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34359838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ection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5333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22216" y="3886200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020523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/ 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718" y="786384"/>
            <a:ext cx="10979149" cy="2239920"/>
          </a:xfrm>
        </p:spPr>
        <p:txBody>
          <a:bodyPr lIns="91440" tIns="45720" rIns="91440" bIns="45720">
            <a:normAutofit/>
          </a:bodyPr>
          <a:lstStyle>
            <a:lvl1pPr>
              <a:lnSpc>
                <a:spcPct val="90000"/>
              </a:lnSpc>
              <a:defRPr sz="5333" b="1" cap="none" spc="13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&lt;Insert Title&gt;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1719" y="4647764"/>
            <a:ext cx="9382611" cy="924363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marL="0" indent="0" algn="l">
              <a:lnSpc>
                <a:spcPct val="90000"/>
              </a:lnSpc>
              <a:spcBef>
                <a:spcPts val="1200"/>
              </a:spcBef>
              <a:buNone/>
              <a:defRPr sz="2400" spc="31" baseline="0">
                <a:solidFill>
                  <a:schemeClr val="tx1"/>
                </a:solidFill>
              </a:defRPr>
            </a:lvl1pPr>
            <a:lvl2pPr marL="4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&lt;Affiliations&gt;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11717" y="3409276"/>
            <a:ext cx="9392139" cy="1227813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buNone/>
              <a:defRPr sz="3200" b="0" spc="3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&lt;Authors&gt;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251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8" y="313267"/>
            <a:ext cx="10979149" cy="1155700"/>
          </a:xfrm>
        </p:spPr>
        <p:txBody>
          <a:bodyPr anchor="ctr">
            <a:normAutofit/>
          </a:bodyPr>
          <a:lstStyle>
            <a:lvl1pPr>
              <a:defRPr sz="4267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8" y="1598085"/>
            <a:ext cx="10979149" cy="44820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9035" indent="-21945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 Narrow" panose="020B0606020202030204" pitchFamily="34" charset="0"/>
              <a:buChar char="–"/>
              <a:defRPr sz="2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7662" indent="-15849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54" indent="-156629">
              <a:lnSpc>
                <a:spcPct val="100000"/>
              </a:lnSpc>
              <a:spcBef>
                <a:spcPts val="0"/>
              </a:spcBef>
              <a:buSzPct val="100000"/>
              <a:tabLst/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339"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401434167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F562E59-A89A-F649-AC13-E664DF17E14F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21256667-C966-C541-ABD3-085061349965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198228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8" y="313267"/>
            <a:ext cx="10970524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&lt;Title Only&gt;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2615186936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545" y="313267"/>
            <a:ext cx="10962696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&lt;2-column&gt;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619545" y="1598085"/>
            <a:ext cx="5276019" cy="448204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07016" y="1598085"/>
            <a:ext cx="5276019" cy="448204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3783034932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tacked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8" y="313267"/>
            <a:ext cx="10970524" cy="1155700"/>
          </a:xfrm>
        </p:spPr>
        <p:txBody>
          <a:bodyPr/>
          <a:lstStyle>
            <a:lvl1pPr>
              <a:defRPr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&lt;2 Stacked Content / Table Option&gt;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619544" y="1598084"/>
            <a:ext cx="10963491" cy="262222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619544" y="4392248"/>
            <a:ext cx="10963491" cy="172720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2229877348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/70 2-column 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545" y="408161"/>
            <a:ext cx="10962696" cy="107615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&lt;30/70 2-column / Plotted Chart Option&gt;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19547" y="1789901"/>
            <a:ext cx="3530424" cy="429022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4572000" y="1789901"/>
            <a:ext cx="7011035" cy="429022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1885079322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ection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5333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22216" y="3886200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47632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8" y="313267"/>
            <a:ext cx="10979149" cy="1155700"/>
          </a:xfrm>
        </p:spPr>
        <p:txBody>
          <a:bodyPr anchor="ctr">
            <a:normAutofit/>
          </a:bodyPr>
          <a:lstStyle>
            <a:lvl1pPr>
              <a:defRPr sz="4267" b="1">
                <a:solidFill>
                  <a:srgbClr val="0087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8" y="1598085"/>
            <a:ext cx="10979149" cy="44820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9035" indent="-21945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 Narrow" panose="020B0606020202030204" pitchFamily="34" charset="0"/>
              <a:buChar char="–"/>
              <a:defRPr sz="2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7662" indent="-15849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54" indent="-156629">
              <a:lnSpc>
                <a:spcPct val="100000"/>
              </a:lnSpc>
              <a:spcBef>
                <a:spcPts val="0"/>
              </a:spcBef>
              <a:buSzPct val="100000"/>
              <a:tabLst/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339"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</p:spTree>
    <p:extLst>
      <p:ext uri="{BB962C8B-B14F-4D97-AF65-F5344CB8AC3E}">
        <p14:creationId xmlns:p14="http://schemas.microsoft.com/office/powerpoint/2010/main" val="25862271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4352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ackground-mai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" y="0"/>
            <a:ext cx="121750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ESMO_Logo_CMY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611188"/>
            <a:ext cx="181186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6139" y="2266719"/>
            <a:ext cx="6643652" cy="1097736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b="1" i="0" cap="all">
                <a:solidFill>
                  <a:srgbClr val="81104F"/>
                </a:solidFill>
                <a:latin typeface="Arial Narrow"/>
                <a:cs typeface="Arial Narrow"/>
              </a:defRPr>
            </a:lvl1pPr>
          </a:lstStyle>
          <a:p>
            <a:r>
              <a:rPr lang="fr-CH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6139" y="3370147"/>
            <a:ext cx="6643652" cy="55399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81104F"/>
                </a:solidFill>
                <a:latin typeface="Arial Narrow"/>
                <a:cs typeface="Arial Narrow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Click to edit Master subtitle style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906142" y="4578353"/>
            <a:ext cx="5900236" cy="30777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 b="1">
                <a:solidFill>
                  <a:srgbClr val="81104F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906142" y="4894305"/>
            <a:ext cx="5900236" cy="30777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rgbClr val="81104F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906141" y="5966060"/>
            <a:ext cx="5454185" cy="30777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rgbClr val="81104F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77754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ackground-titl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8" y="0"/>
            <a:ext cx="121835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914401" y="2266719"/>
            <a:ext cx="6643649" cy="1097736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b="1" i="0" cap="all">
                <a:solidFill>
                  <a:srgbClr val="81104F"/>
                </a:solidFill>
                <a:latin typeface="Arial Narrow"/>
                <a:cs typeface="Arial Narrow"/>
              </a:defRPr>
            </a:lvl1pPr>
          </a:lstStyle>
          <a:p>
            <a:r>
              <a:rPr lang="fr-CH"/>
              <a:t>Click to edit Master title style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914402" y="3370147"/>
            <a:ext cx="6643649" cy="55399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81104F"/>
                </a:solidFill>
                <a:latin typeface="Arial Narrow"/>
                <a:cs typeface="Arial Narrow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1039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-slide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6854"/>
            <a:ext cx="7006269" cy="553999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r>
              <a:rPr lang="fr-CH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09600" y="978831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500" baseline="0">
                <a:solidFill>
                  <a:srgbClr val="81104F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5369" y="2112963"/>
            <a:ext cx="9300633" cy="4020208"/>
          </a:xfrm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3ECFA-0BC0-BB4C-B95F-5C373F39B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69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7D1CF9A-26F5-E44C-9FFE-1BE73ACB483C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22A88F2-92BF-5D4D-9708-A1917A0B4C51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522540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background-slide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5367" y="2112963"/>
            <a:ext cx="4551516" cy="401362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327805" y="2113389"/>
            <a:ext cx="4578195" cy="4013200"/>
          </a:xfrm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416854"/>
            <a:ext cx="7006269" cy="553999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r>
              <a:rPr lang="fr-CH"/>
              <a:t>Click to edit Master title style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09600" y="978831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500" baseline="0">
                <a:solidFill>
                  <a:srgbClr val="81104F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D2B1B-947F-F841-BC65-545182C99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951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background-slide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9602" y="4132148"/>
            <a:ext cx="9296399" cy="199401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35000"/>
              <a:buFont typeface="Wingdings" charset="2"/>
              <a:buNone/>
              <a:tabLst/>
              <a:defRPr baseline="0"/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9603" y="2112965"/>
            <a:ext cx="9296399" cy="1895281"/>
          </a:xfrm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416854"/>
            <a:ext cx="7006269" cy="553999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r>
              <a:rPr lang="fr-CH"/>
              <a:t>Click to edit Master title style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09600" y="978831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500" baseline="0">
                <a:solidFill>
                  <a:srgbClr val="81104F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10AA4-C85C-3F46-8329-44B4FECA6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880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-slide-bulle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2112964"/>
            <a:ext cx="9296400" cy="4013627"/>
          </a:xfrm>
        </p:spPr>
        <p:txBody>
          <a:bodyPr>
            <a:noAutofit/>
          </a:bodyPr>
          <a:lstStyle/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16854"/>
            <a:ext cx="7006269" cy="553999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r>
              <a:rPr lang="fr-CH"/>
              <a:t>Click to edit Master title style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09600" y="978831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500" baseline="0">
                <a:solidFill>
                  <a:srgbClr val="81104F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B0B23-0885-534A-8E90-3EF38066D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248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ckground-slide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7E2C9-B4AD-C848-8542-B167DCFBC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218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" y="5872164"/>
            <a:ext cx="12189883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28AC7-3E4B-3249-97F4-C1CE26CD6B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154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ackground-mai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0"/>
            <a:ext cx="121750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914402" y="3692527"/>
            <a:ext cx="3992033" cy="160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baseline="30000">
                <a:solidFill>
                  <a:srgbClr val="81104F"/>
                </a:solidFill>
                <a:latin typeface="Arial Narrow" charset="0"/>
                <a:cs typeface="MS PGothic" charset="0"/>
              </a:rPr>
              <a:t>Contacts ESMO </a:t>
            </a:r>
          </a:p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b="1" baseline="30000">
              <a:solidFill>
                <a:srgbClr val="81104F"/>
              </a:solidFill>
              <a:latin typeface="Arial Narrow" charset="0"/>
              <a:cs typeface="MS PGothic" charset="0"/>
            </a:endParaRPr>
          </a:p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aseline="30000">
                <a:solidFill>
                  <a:srgbClr val="81104F"/>
                </a:solidFill>
                <a:latin typeface="Arial Narrow" charset="0"/>
                <a:cs typeface="MS PGothic" charset="0"/>
              </a:rPr>
              <a:t>European Society for Medical Oncology </a:t>
            </a:r>
            <a:br>
              <a:rPr lang="en-US" sz="1800" baseline="30000">
                <a:solidFill>
                  <a:srgbClr val="81104F"/>
                </a:solidFill>
                <a:latin typeface="Arial Narrow" charset="0"/>
                <a:cs typeface="MS PGothic" charset="0"/>
              </a:rPr>
            </a:br>
            <a:r>
              <a:rPr lang="en-US" sz="1800" baseline="30000">
                <a:solidFill>
                  <a:srgbClr val="81104F"/>
                </a:solidFill>
                <a:latin typeface="Arial Narrow" charset="0"/>
                <a:cs typeface="MS PGothic" charset="0"/>
              </a:rPr>
              <a:t>Via L. Taddei 4, CH-6962 Viganello – Lugano</a:t>
            </a:r>
            <a:br>
              <a:rPr lang="en-US" sz="1800" baseline="30000">
                <a:solidFill>
                  <a:srgbClr val="81104F"/>
                </a:solidFill>
                <a:latin typeface="Arial Narrow" charset="0"/>
                <a:cs typeface="MS PGothic" charset="0"/>
              </a:rPr>
            </a:br>
            <a:r>
              <a:rPr lang="en-US" sz="1800" baseline="30000">
                <a:solidFill>
                  <a:srgbClr val="81104F"/>
                </a:solidFill>
                <a:latin typeface="Arial Narrow" charset="0"/>
                <a:cs typeface="MS PGothic" charset="0"/>
              </a:rPr>
              <a:t>T. +41 (0)91 973 19 00</a:t>
            </a:r>
            <a:br>
              <a:rPr lang="en-US" sz="1800" baseline="30000">
                <a:solidFill>
                  <a:srgbClr val="81104F"/>
                </a:solidFill>
                <a:latin typeface="Arial Narrow" charset="0"/>
                <a:cs typeface="MS PGothic" charset="0"/>
              </a:rPr>
            </a:br>
            <a:r>
              <a:rPr lang="en-US" sz="1800" baseline="30000">
                <a:solidFill>
                  <a:srgbClr val="81104F"/>
                </a:solidFill>
                <a:latin typeface="Arial Narrow" charset="0"/>
                <a:cs typeface="MS PGothic" charset="0"/>
              </a:rPr>
              <a:t>F. +41 (0)91 973 19 02</a:t>
            </a:r>
            <a:br>
              <a:rPr lang="en-US" sz="1800" baseline="30000">
                <a:solidFill>
                  <a:srgbClr val="81104F"/>
                </a:solidFill>
                <a:latin typeface="Arial Narrow" charset="0"/>
                <a:cs typeface="MS PGothic" charset="0"/>
              </a:rPr>
            </a:br>
            <a:r>
              <a:rPr lang="en-US" sz="1800" baseline="30000">
                <a:solidFill>
                  <a:srgbClr val="81104F"/>
                </a:solidFill>
                <a:latin typeface="Arial Narrow" charset="0"/>
                <a:cs typeface="MS PGothic" charset="0"/>
              </a:rPr>
              <a:t>esmo@esmo.org</a:t>
            </a:r>
          </a:p>
          <a:p>
            <a:pPr defTabSz="45718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81104F"/>
              </a:solidFill>
              <a:latin typeface="Arial Narrow" charset="0"/>
              <a:cs typeface="MS PGothic" charset="0"/>
            </a:endParaRPr>
          </a:p>
        </p:txBody>
      </p:sp>
      <p:pic>
        <p:nvPicPr>
          <p:cNvPr id="9" name="Picture 7" descr="ESMO_Logo_CMY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611188"/>
            <a:ext cx="181186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914402" y="6064249"/>
            <a:ext cx="39920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baseline="30000">
                <a:solidFill>
                  <a:srgbClr val="81104F"/>
                </a:solidFill>
                <a:latin typeface="Arial Narrow" charset="0"/>
                <a:cs typeface="Arial Narrow" charset="0"/>
              </a:rPr>
              <a:t>esmo.org</a:t>
            </a:r>
            <a:endParaRPr lang="en-US" sz="1400" b="1">
              <a:solidFill>
                <a:srgbClr val="81104F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914401" y="2266720"/>
            <a:ext cx="6924495" cy="297517"/>
          </a:xfrm>
        </p:spPr>
        <p:txBody>
          <a:bodyPr anchor="ctr">
            <a:noAutofit/>
          </a:bodyPr>
          <a:lstStyle>
            <a:lvl1pPr marL="0" indent="0" rtl="0">
              <a:buFontTx/>
              <a:buNone/>
              <a:defRPr lang="en-US" sz="2000" b="1" i="0" u="none" strike="noStrike" baseline="30000" smtClean="0">
                <a:solidFill>
                  <a:srgbClr val="81104F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914400" y="2664487"/>
            <a:ext cx="6924493" cy="270475"/>
          </a:xfrm>
        </p:spPr>
        <p:txBody>
          <a:bodyPr anchor="ctr">
            <a:noAutofit/>
          </a:bodyPr>
          <a:lstStyle>
            <a:lvl1pPr marL="0" indent="0" rtl="0">
              <a:buFontTx/>
              <a:buNone/>
              <a:defRPr lang="en-US" sz="2000" b="0" i="0" u="none" strike="noStrike" baseline="30000" smtClean="0">
                <a:solidFill>
                  <a:srgbClr val="81104F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914400" y="2874144"/>
            <a:ext cx="6924493" cy="297517"/>
          </a:xfrm>
        </p:spPr>
        <p:txBody>
          <a:bodyPr anchor="ctr">
            <a:noAutofit/>
          </a:bodyPr>
          <a:lstStyle>
            <a:lvl1pPr marL="0" indent="0" rtl="0">
              <a:buFontTx/>
              <a:buNone/>
              <a:defRPr lang="en-US" sz="2000" b="0" i="0" u="none" strike="noStrike" baseline="30000" smtClean="0">
                <a:solidFill>
                  <a:srgbClr val="81104F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1D531-1059-5A47-AD56-AEA52DF5D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811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5A4A8-F710-5C4D-B7BF-823BD15DE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05865"/>
      </p:ext>
    </p:extLst>
  </p:cSld>
  <p:clrMapOvr>
    <a:masterClrMapping/>
  </p:clrMapOvr>
  <p:transition spd="slow" advClick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1717"/>
          <a:stretch>
            <a:fillRect/>
          </a:stretch>
        </p:blipFill>
        <p:spPr bwMode="auto">
          <a:xfrm>
            <a:off x="0" y="1"/>
            <a:ext cx="12192000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39186" y="141289"/>
            <a:ext cx="11705167" cy="8191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2400" spc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fr-CH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4158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1717"/>
          <a:stretch>
            <a:fillRect/>
          </a:stretch>
        </p:blipFill>
        <p:spPr bwMode="auto">
          <a:xfrm>
            <a:off x="0" y="1"/>
            <a:ext cx="12192000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39186" y="141289"/>
            <a:ext cx="11705167" cy="8191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2400" spc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2663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B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4717" y="1008065"/>
            <a:ext cx="11267016" cy="388937"/>
          </a:xfrm>
        </p:spPr>
        <p:txBody>
          <a:bodyPr/>
          <a:lstStyle>
            <a:lvl1pPr marL="0" indent="0">
              <a:buFontTx/>
              <a:buNone/>
              <a:defRPr sz="18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165600" y="6583363"/>
            <a:ext cx="3860800" cy="171451"/>
          </a:xfrm>
          <a:prstGeom prst="rect">
            <a:avLst/>
          </a:prstGeom>
        </p:spPr>
        <p:txBody>
          <a:bodyPr vert="horz" lIns="0" tIns="45720" rIns="91440" bIns="0" rtlCol="0" anchor="b"/>
          <a:lstStyle>
            <a:lvl1pPr algn="ctr">
              <a:defRPr sz="1000">
                <a:solidFill>
                  <a:srgbClr val="7F7F85"/>
                </a:solidFill>
              </a:defRPr>
            </a:lvl1pPr>
          </a:lstStyle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484717" y="6583363"/>
            <a:ext cx="2844800" cy="171451"/>
          </a:xfrm>
        </p:spPr>
        <p:txBody>
          <a:bodyPr lIns="0" tIns="0" rIns="0" bIns="0" rtlCol="0" anchor="t"/>
          <a:lstStyle>
            <a:lvl1pPr algn="l"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15E3F86-1EB9-A94A-89EB-98E7D074BD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49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A2C839A2-AE76-E141-87B8-721299C90773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E426E0B-5C32-8549-B913-5140C2810ABE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780465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16142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0000" y="550801"/>
            <a:ext cx="10801017" cy="553999"/>
          </a:xfrm>
        </p:spPr>
        <p:txBody>
          <a:bodyPr anchor="b">
            <a:noAutofit/>
          </a:bodyPr>
          <a:lstStyle>
            <a:lvl1pPr>
              <a:defRPr sz="3200" cap="all" baseline="0">
                <a:solidFill>
                  <a:srgbClr val="02649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BE090E-4917-4F9B-82BB-63CC29D6AD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92" t="29630" r="2540" b="29428"/>
          <a:stretch/>
        </p:blipFill>
        <p:spPr>
          <a:xfrm>
            <a:off x="11123766" y="6182209"/>
            <a:ext cx="969717" cy="589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165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5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3AE342F5-4BB3-B946-82FF-CD3B71616B35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32D58A1-A7F0-7C4F-BF3C-B80BF81E60AB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961646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12192000" cy="36932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324543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070DF91-26E6-AE4D-BB3D-94FF7FD9DE5E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79974C9-ECBC-3D4A-BDB1-05E7AD36CFB7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327985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4A0A66-69BB-0345-B5FD-532094AC3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5E6886-8FEC-C74E-BF36-5F25BC9C5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0E967C-7524-AC45-A349-B30B2205E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B38B-9550-6545-A2B2-DA555A83AD28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C9DFDE-E370-C249-BD03-0AED20B6A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E0784E-04A3-CE4F-9D4B-95FC79D6A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AAA3-B3F9-644A-B25B-20A667B025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82181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1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95" indent="0" algn="ctr">
              <a:buNone/>
              <a:defRPr sz="2000"/>
            </a:lvl2pPr>
            <a:lvl3pPr marL="913063" indent="0" algn="ctr">
              <a:buNone/>
              <a:defRPr sz="1867"/>
            </a:lvl3pPr>
            <a:lvl4pPr marL="1369594" indent="0" algn="ctr">
              <a:buNone/>
              <a:defRPr sz="1600"/>
            </a:lvl4pPr>
            <a:lvl5pPr marL="1826125" indent="0" algn="ctr">
              <a:buNone/>
              <a:defRPr sz="1600"/>
            </a:lvl5pPr>
            <a:lvl6pPr marL="2282694" indent="0" algn="ctr">
              <a:buNone/>
              <a:defRPr sz="1600"/>
            </a:lvl6pPr>
            <a:lvl7pPr marL="2739186" indent="0" algn="ctr">
              <a:buNone/>
              <a:defRPr sz="1600"/>
            </a:lvl7pPr>
            <a:lvl8pPr marL="3195680" indent="0" algn="ctr">
              <a:buNone/>
              <a:defRPr sz="1600"/>
            </a:lvl8pPr>
            <a:lvl9pPr marL="365217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A74B-8AD1-400D-9CD1-8D3F9A57E6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240D-BF7A-40B6-99D3-48C04A82C6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15203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A74B-8AD1-400D-9CD1-8D3F9A57E6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240D-BF7A-40B6-99D3-48C04A82C6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55170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1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695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1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6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1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A74B-8AD1-400D-9CD1-8D3F9A57E6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240D-BF7A-40B6-99D3-48C04A82C6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5955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A74B-8AD1-400D-9CD1-8D3F9A57E6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240D-BF7A-40B6-99D3-48C04A82C6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3271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fr-FR"/>
              <a:t>Cliquez et modifiez le titre</a:t>
            </a:r>
            <a:endParaRPr lang="fr-FR" altLang="fr-FR"/>
          </a:p>
        </p:txBody>
      </p:sp>
      <p:sp>
        <p:nvSpPr>
          <p:cNvPr id="409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fr-FR"/>
              <a:t>Cliquez pour modifier les styles du texte du masque</a:t>
            </a:r>
          </a:p>
          <a:p>
            <a:pPr lvl="1"/>
            <a:r>
              <a:rPr lang="fr-CH" altLang="fr-FR"/>
              <a:t>Deuxième niveau</a:t>
            </a:r>
          </a:p>
          <a:p>
            <a:pPr lvl="2"/>
            <a:r>
              <a:rPr lang="fr-CH" altLang="fr-FR"/>
              <a:t>Troisième niveau</a:t>
            </a:r>
          </a:p>
          <a:p>
            <a:pPr lvl="3"/>
            <a:r>
              <a:rPr lang="fr-CH" altLang="fr-FR"/>
              <a:t>Quatrième niveau</a:t>
            </a:r>
          </a:p>
          <a:p>
            <a:pPr lvl="4"/>
            <a:r>
              <a:rPr lang="fr-CH" altLang="fr-FR"/>
              <a:t>Cinquième niveau</a:t>
            </a:r>
            <a:endParaRPr lang="fr-FR" alt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D7644820-5880-894B-B1DA-547ED9F1F3D5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2686DE6C-5E8A-5A44-8162-2944DD71F3B9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9976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850" r:id="rId13"/>
    <p:sldLayoutId id="2147484173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7" y="625316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Arial Narrow" charset="0"/>
                <a:cs typeface="MS PGothic" charset="0"/>
              </a:defRPr>
            </a:lvl1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81F2E58F-19FC-094A-A42E-D84702F7041C}" type="slidenum">
              <a:rPr lang="en-US" smtClean="0">
                <a:ea typeface="ＭＳ Ｐゴシック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19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40" r:id="rId10"/>
    <p:sldLayoutId id="2147483741" r:id="rId11"/>
    <p:sldLayoutId id="2147483742" r:id="rId12"/>
    <p:sldLayoutId id="2147483744" r:id="rId13"/>
    <p:sldLayoutId id="2147483745" r:id="rId14"/>
    <p:sldLayoutId id="2147484141" r:id="rId15"/>
  </p:sldLayoutIdLst>
  <p:txStyles>
    <p:titleStyle>
      <a:lvl1pPr algn="l" defTabSz="457189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81104F"/>
          </a:solidFill>
          <a:latin typeface="Arial Narrow"/>
          <a:ea typeface="ＭＳ Ｐゴシック" panose="020B0600070205080204" pitchFamily="34" charset="-128"/>
          <a:cs typeface="Arial Narrow"/>
        </a:defRPr>
      </a:lvl1pPr>
      <a:lvl2pPr algn="l" defTabSz="457189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ＭＳ Ｐゴシック" panose="020B0600070205080204" pitchFamily="34" charset="-128"/>
          <a:cs typeface="Arial Narrow" panose="020B0606020202030204" pitchFamily="34" charset="0"/>
        </a:defRPr>
      </a:lvl2pPr>
      <a:lvl3pPr algn="l" defTabSz="457189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ＭＳ Ｐゴシック" panose="020B0600070205080204" pitchFamily="34" charset="-128"/>
          <a:cs typeface="Arial Narrow" panose="020B0606020202030204" pitchFamily="34" charset="0"/>
        </a:defRPr>
      </a:lvl3pPr>
      <a:lvl4pPr algn="l" defTabSz="457189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ＭＳ Ｐゴシック" panose="020B0600070205080204" pitchFamily="34" charset="-128"/>
          <a:cs typeface="Arial Narrow" panose="020B0606020202030204" pitchFamily="34" charset="0"/>
        </a:defRPr>
      </a:lvl4pPr>
      <a:lvl5pPr algn="l" defTabSz="457189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ＭＳ Ｐゴシック" panose="020B0600070205080204" pitchFamily="34" charset="-128"/>
          <a:cs typeface="Arial Narrow" panose="020B0606020202030204" pitchFamily="34" charset="0"/>
        </a:defRPr>
      </a:lvl5pPr>
      <a:lvl6pPr marL="457189" algn="l" defTabSz="457189" rtl="0" fontAlgn="base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ＭＳ Ｐゴシック" charset="0"/>
        </a:defRPr>
      </a:lvl6pPr>
      <a:lvl7pPr marL="914377" algn="l" defTabSz="457189" rtl="0" fontAlgn="base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ＭＳ Ｐゴシック" charset="0"/>
        </a:defRPr>
      </a:lvl7pPr>
      <a:lvl8pPr marL="1371566" algn="l" defTabSz="457189" rtl="0" fontAlgn="base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ＭＳ Ｐゴシック" charset="0"/>
        </a:defRPr>
      </a:lvl8pPr>
      <a:lvl9pPr marL="1828754" algn="l" defTabSz="457189" rtl="0" fontAlgn="base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ＭＳ Ｐゴシック" charset="0"/>
        </a:defRPr>
      </a:lvl9pPr>
    </p:titleStyle>
    <p:bodyStyle>
      <a:lvl1pPr marL="342891" indent="-342891" algn="l" defTabSz="457189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35000"/>
        <a:buFont typeface="Wingdings" charset="0"/>
        <a:buChar char="u"/>
        <a:defRPr sz="2000" kern="1200">
          <a:solidFill>
            <a:schemeClr val="tx1"/>
          </a:solidFill>
          <a:latin typeface="Arial Narrow"/>
          <a:ea typeface="ＭＳ Ｐゴシック" panose="020B0600070205080204" pitchFamily="34" charset="-128"/>
          <a:cs typeface="Arial Narrow"/>
        </a:defRPr>
      </a:lvl1pPr>
      <a:lvl2pPr marL="742932" indent="-285744" algn="l" defTabSz="457189" rtl="0" eaLnBrk="0" fontAlgn="base" hangingPunct="0">
        <a:spcBef>
          <a:spcPct val="20000"/>
        </a:spcBef>
        <a:spcAft>
          <a:spcPct val="0"/>
        </a:spcAft>
        <a:buClr>
          <a:srgbClr val="1C4F27"/>
        </a:buClr>
        <a:buSzPct val="35000"/>
        <a:buFont typeface="Wingdings" charset="0"/>
        <a:buChar char="u"/>
        <a:defRPr sz="2000" kern="1200">
          <a:solidFill>
            <a:srgbClr val="1C4F27"/>
          </a:solidFill>
          <a:latin typeface="Arial Narrow"/>
          <a:ea typeface="ＭＳ Ｐゴシック" panose="020B0600070205080204" pitchFamily="34" charset="-128"/>
          <a:cs typeface="Arial Narrow"/>
        </a:defRPr>
      </a:lvl2pPr>
      <a:lvl3pPr marL="1142971" indent="-228594" algn="l" defTabSz="457189" rtl="0" eaLnBrk="0" fontAlgn="base" hangingPunct="0">
        <a:spcBef>
          <a:spcPct val="20000"/>
        </a:spcBef>
        <a:spcAft>
          <a:spcPct val="0"/>
        </a:spcAft>
        <a:buClr>
          <a:srgbClr val="6B7E26"/>
        </a:buClr>
        <a:buSzPct val="35000"/>
        <a:buFont typeface="Wingdings" charset="0"/>
        <a:buChar char="u"/>
        <a:defRPr sz="2000" kern="1200">
          <a:solidFill>
            <a:srgbClr val="6B7E26"/>
          </a:solidFill>
          <a:latin typeface="Arial Narrow"/>
          <a:ea typeface="ＭＳ Ｐゴシック" panose="020B0600070205080204" pitchFamily="34" charset="-128"/>
          <a:cs typeface="Arial Narrow"/>
        </a:defRPr>
      </a:lvl3pPr>
      <a:lvl4pPr marL="1600160" indent="-22859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349" indent="-22859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fr-FR"/>
              <a:t>Cliquez et modifiez le titre</a:t>
            </a:r>
            <a:endParaRPr lang="fr-FR" altLang="fr-FR"/>
          </a:p>
        </p:txBody>
      </p:sp>
      <p:sp>
        <p:nvSpPr>
          <p:cNvPr id="409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fr-FR"/>
              <a:t>Cliquez pour modifier les styles du texte du masque</a:t>
            </a:r>
          </a:p>
          <a:p>
            <a:pPr lvl="1"/>
            <a:r>
              <a:rPr lang="fr-CH" altLang="fr-FR"/>
              <a:t>Deuxième niveau</a:t>
            </a:r>
          </a:p>
          <a:p>
            <a:pPr lvl="2"/>
            <a:r>
              <a:rPr lang="fr-CH" altLang="fr-FR"/>
              <a:t>Troisième niveau</a:t>
            </a:r>
          </a:p>
          <a:p>
            <a:pPr lvl="3"/>
            <a:r>
              <a:rPr lang="fr-CH" altLang="fr-FR"/>
              <a:t>Quatrième niveau</a:t>
            </a:r>
          </a:p>
          <a:p>
            <a:pPr lvl="4"/>
            <a:r>
              <a:rPr lang="fr-CH" altLang="fr-FR"/>
              <a:t>Cinquième niveau</a:t>
            </a:r>
            <a:endParaRPr lang="fr-FR" alt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D7644820-5880-894B-B1DA-547ED9F1F3D5}" type="datetimeFigureOut">
              <a:rPr lang="fr-FR" altLang="fr-FR"/>
              <a:pPr>
                <a:defRPr/>
              </a:pPr>
              <a:t>08/01/2021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2686DE6C-5E8A-5A44-8162-2944DD71F3B9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80307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4174" r:id="rId21"/>
  </p:sldLayoutIdLst>
  <p:txStyles>
    <p:titleStyle>
      <a:lvl1pPr algn="ctr" defTabSz="457189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377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891" indent="-342891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32" indent="-28574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971" indent="-22859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160" indent="-22859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349" indent="-22859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34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SC_1007 AM18 FacultySpeakerSlides_V5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7744" y="260720"/>
            <a:ext cx="11686032" cy="9881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744" y="1408176"/>
            <a:ext cx="11686032" cy="4471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429875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79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6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29875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69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04800"/>
            <a:ext cx="10962753" cy="114604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09600" y="1597152"/>
            <a:ext cx="10960608" cy="442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53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</p:sldLayoutIdLst>
  <p:hf hdr="0" ftr="0" dt="0"/>
  <p:txStyles>
    <p:titleStyle>
      <a:lvl1pPr algn="l" defTabSz="457250" rtl="0" eaLnBrk="1" latinLnBrk="0" hangingPunct="1">
        <a:lnSpc>
          <a:spcPct val="90000"/>
        </a:lnSpc>
        <a:spcBef>
          <a:spcPct val="0"/>
        </a:spcBef>
        <a:buNone/>
        <a:defRPr sz="3733" b="1" kern="600" spc="51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04792" indent="-304792" algn="l" defTabSz="457250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95000"/>
        <a:buFont typeface="Arial Black" panose="020B0A04020102020204" pitchFamily="34" charset="0"/>
        <a:buChar char="•"/>
        <a:defRPr sz="3200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29035" indent="-219451" algn="l" defTabSz="457250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100000"/>
        <a:buFont typeface="Arial Narrow" panose="020B0606020202030204" pitchFamily="34" charset="0"/>
        <a:buChar char="–"/>
        <a:defRPr sz="2667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5799" indent="-158747" algn="l" defTabSz="457250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95000"/>
        <a:buFont typeface="Wingdings" panose="05000000000000000000" pitchFamily="2" charset="2"/>
        <a:buChar char="§"/>
        <a:defRPr sz="2400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28754" indent="-148163" algn="l" defTabSz="457250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100000"/>
        <a:buFont typeface="Arial Narrow" panose="020B0606020202030204" pitchFamily="34" charset="0"/>
        <a:buChar char="–"/>
        <a:tabLst/>
        <a:defRPr sz="2133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290176" indent="-148163" algn="l" defTabSz="457250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90000"/>
        <a:buFont typeface="Arial Black" panose="020B0A04020102020204" pitchFamily="34" charset="0"/>
        <a:buChar char="•"/>
        <a:defRPr sz="2133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87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12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7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621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5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4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7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9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62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4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74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9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04800"/>
            <a:ext cx="10962753" cy="114604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09600" y="1597152"/>
            <a:ext cx="10960608" cy="442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15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8" r:id="rId9"/>
  </p:sldLayoutIdLst>
  <p:hf hdr="0" ftr="0" dt="0"/>
  <p:txStyles>
    <p:titleStyle>
      <a:lvl1pPr algn="l" defTabSz="457250" rtl="0" eaLnBrk="1" latinLnBrk="0" hangingPunct="1">
        <a:lnSpc>
          <a:spcPct val="90000"/>
        </a:lnSpc>
        <a:spcBef>
          <a:spcPct val="0"/>
        </a:spcBef>
        <a:buNone/>
        <a:defRPr sz="4267" b="1" kern="600" spc="51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04792" indent="-304792" algn="l" defTabSz="457250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95000"/>
        <a:buFont typeface="Arial Black" panose="020B0A04020102020204" pitchFamily="34" charset="0"/>
        <a:buChar char="•"/>
        <a:defRPr sz="3200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29035" indent="-219451" algn="l" defTabSz="457250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100000"/>
        <a:buFont typeface="Arial Narrow" panose="020B0606020202030204" pitchFamily="34" charset="0"/>
        <a:buChar char="–"/>
        <a:defRPr sz="2667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5799" indent="-158747" algn="l" defTabSz="457250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95000"/>
        <a:buFont typeface="Wingdings" panose="05000000000000000000" pitchFamily="2" charset="2"/>
        <a:buChar char="§"/>
        <a:defRPr sz="2400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28754" indent="-148163" algn="l" defTabSz="457250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100000"/>
        <a:buFont typeface="Arial Narrow" panose="020B0606020202030204" pitchFamily="34" charset="0"/>
        <a:buChar char="–"/>
        <a:tabLst/>
        <a:defRPr sz="2133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290176" indent="-148163" algn="l" defTabSz="457250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90000"/>
        <a:buFont typeface="Arial Black" panose="020B0A04020102020204" pitchFamily="34" charset="0"/>
        <a:buChar char="•"/>
        <a:defRPr sz="2133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87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12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7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621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5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4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7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9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62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4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74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9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7" y="625316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Arial Narrow" charset="0"/>
                <a:cs typeface="MS PGothic" charset="0"/>
              </a:defRPr>
            </a:lvl1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81F2E58F-19FC-094A-A42E-D84702F7041C}" type="slidenum">
              <a:rPr lang="en-US" smtClean="0">
                <a:ea typeface="ＭＳ Ｐゴシック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7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5" r:id="rId13"/>
    <p:sldLayoutId id="2147483976" r:id="rId14"/>
    <p:sldLayoutId id="2147483977" r:id="rId15"/>
    <p:sldLayoutId id="2147483978" r:id="rId16"/>
    <p:sldLayoutId id="2147483979" r:id="rId17"/>
    <p:sldLayoutId id="2147483980" r:id="rId18"/>
    <p:sldLayoutId id="2147484175" r:id="rId19"/>
  </p:sldLayoutIdLst>
  <p:txStyles>
    <p:titleStyle>
      <a:lvl1pPr algn="l" defTabSz="457189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81104F"/>
          </a:solidFill>
          <a:latin typeface="Arial Narrow"/>
          <a:ea typeface="ＭＳ Ｐゴシック" panose="020B0600070205080204" pitchFamily="34" charset="-128"/>
          <a:cs typeface="Arial Narrow"/>
        </a:defRPr>
      </a:lvl1pPr>
      <a:lvl2pPr algn="l" defTabSz="457189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ＭＳ Ｐゴシック" panose="020B0600070205080204" pitchFamily="34" charset="-128"/>
          <a:cs typeface="Arial Narrow" panose="020B0606020202030204" pitchFamily="34" charset="0"/>
        </a:defRPr>
      </a:lvl2pPr>
      <a:lvl3pPr algn="l" defTabSz="457189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ＭＳ Ｐゴシック" panose="020B0600070205080204" pitchFamily="34" charset="-128"/>
          <a:cs typeface="Arial Narrow" panose="020B0606020202030204" pitchFamily="34" charset="0"/>
        </a:defRPr>
      </a:lvl3pPr>
      <a:lvl4pPr algn="l" defTabSz="457189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ＭＳ Ｐゴシック" panose="020B0600070205080204" pitchFamily="34" charset="-128"/>
          <a:cs typeface="Arial Narrow" panose="020B0606020202030204" pitchFamily="34" charset="0"/>
        </a:defRPr>
      </a:lvl4pPr>
      <a:lvl5pPr algn="l" defTabSz="457189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ＭＳ Ｐゴシック" panose="020B0600070205080204" pitchFamily="34" charset="-128"/>
          <a:cs typeface="Arial Narrow" panose="020B0606020202030204" pitchFamily="34" charset="0"/>
        </a:defRPr>
      </a:lvl5pPr>
      <a:lvl6pPr marL="457189" algn="l" defTabSz="457189" rtl="0" fontAlgn="base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ＭＳ Ｐゴシック" charset="0"/>
        </a:defRPr>
      </a:lvl6pPr>
      <a:lvl7pPr marL="914377" algn="l" defTabSz="457189" rtl="0" fontAlgn="base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ＭＳ Ｐゴシック" charset="0"/>
        </a:defRPr>
      </a:lvl7pPr>
      <a:lvl8pPr marL="1371566" algn="l" defTabSz="457189" rtl="0" fontAlgn="base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ＭＳ Ｐゴシック" charset="0"/>
        </a:defRPr>
      </a:lvl8pPr>
      <a:lvl9pPr marL="1828754" algn="l" defTabSz="457189" rtl="0" fontAlgn="base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ＭＳ Ｐゴシック" charset="0"/>
        </a:defRPr>
      </a:lvl9pPr>
    </p:titleStyle>
    <p:bodyStyle>
      <a:lvl1pPr marL="342891" indent="-342891" algn="l" defTabSz="457189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35000"/>
        <a:buFont typeface="Wingdings" charset="0"/>
        <a:buChar char="u"/>
        <a:defRPr sz="2000" kern="1200">
          <a:solidFill>
            <a:schemeClr val="tx1"/>
          </a:solidFill>
          <a:latin typeface="Arial Narrow"/>
          <a:ea typeface="ＭＳ Ｐゴシック" panose="020B0600070205080204" pitchFamily="34" charset="-128"/>
          <a:cs typeface="Arial Narrow"/>
        </a:defRPr>
      </a:lvl1pPr>
      <a:lvl2pPr marL="742932" indent="-285744" algn="l" defTabSz="457189" rtl="0" eaLnBrk="0" fontAlgn="base" hangingPunct="0">
        <a:spcBef>
          <a:spcPct val="20000"/>
        </a:spcBef>
        <a:spcAft>
          <a:spcPct val="0"/>
        </a:spcAft>
        <a:buClr>
          <a:srgbClr val="1C4F27"/>
        </a:buClr>
        <a:buSzPct val="35000"/>
        <a:buFont typeface="Wingdings" charset="0"/>
        <a:buChar char="u"/>
        <a:defRPr sz="2000" kern="1200">
          <a:solidFill>
            <a:srgbClr val="1C4F27"/>
          </a:solidFill>
          <a:latin typeface="Arial Narrow"/>
          <a:ea typeface="ＭＳ Ｐゴシック" panose="020B0600070205080204" pitchFamily="34" charset="-128"/>
          <a:cs typeface="Arial Narrow"/>
        </a:defRPr>
      </a:lvl2pPr>
      <a:lvl3pPr marL="1142971" indent="-228594" algn="l" defTabSz="457189" rtl="0" eaLnBrk="0" fontAlgn="base" hangingPunct="0">
        <a:spcBef>
          <a:spcPct val="20000"/>
        </a:spcBef>
        <a:spcAft>
          <a:spcPct val="0"/>
        </a:spcAft>
        <a:buClr>
          <a:srgbClr val="6B7E26"/>
        </a:buClr>
        <a:buSzPct val="35000"/>
        <a:buFont typeface="Wingdings" charset="0"/>
        <a:buChar char="u"/>
        <a:defRPr sz="2000" kern="1200">
          <a:solidFill>
            <a:srgbClr val="6B7E26"/>
          </a:solidFill>
          <a:latin typeface="Arial Narrow"/>
          <a:ea typeface="ＭＳ Ｐゴシック" panose="020B0600070205080204" pitchFamily="34" charset="-128"/>
          <a:cs typeface="Arial Narrow"/>
        </a:defRPr>
      </a:lvl3pPr>
      <a:lvl4pPr marL="1600160" indent="-22859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349" indent="-22859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68493" tIns="34289" rIns="68493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493" tIns="34289" rIns="68493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60"/>
            <a:ext cx="2743200" cy="365125"/>
          </a:xfrm>
          <a:prstGeom prst="rect">
            <a:avLst/>
          </a:prstGeom>
        </p:spPr>
        <p:txBody>
          <a:bodyPr vert="horz" lIns="68493" tIns="34289" rIns="68493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63"/>
            <a:fld id="{35EAA74B-8AD1-400D-9CD1-8D3F9A57E6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063"/>
              <a:t>1/8/21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60"/>
            <a:ext cx="4114800" cy="365125"/>
          </a:xfrm>
          <a:prstGeom prst="rect">
            <a:avLst/>
          </a:prstGeom>
        </p:spPr>
        <p:txBody>
          <a:bodyPr vert="horz" lIns="68493" tIns="34289" rIns="68493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60"/>
            <a:ext cx="2743200" cy="365125"/>
          </a:xfrm>
          <a:prstGeom prst="rect">
            <a:avLst/>
          </a:prstGeom>
        </p:spPr>
        <p:txBody>
          <a:bodyPr vert="horz" lIns="68493" tIns="34289" rIns="68493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63"/>
            <a:fld id="{7D91240D-BF7A-40B6-99D3-48C04A82C6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0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txStyles>
    <p:titleStyle>
      <a:lvl1pPr algn="l" defTabSz="9130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85" indent="-228285" algn="l" defTabSz="9130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54" indent="-228285" algn="l" defTabSz="9130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46" indent="-228285" algn="l" defTabSz="9130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40" indent="-228285" algn="l" defTabSz="9130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4335" indent="-228285" algn="l" defTabSz="9130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0903" indent="-228285" algn="l" defTabSz="9130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67434" indent="-228285" algn="l" defTabSz="9130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3965" indent="-228285" algn="l" defTabSz="9130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0534" indent="-228285" algn="l" defTabSz="9130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495" algn="l" defTabSz="9130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063" algn="l" defTabSz="9130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69594" algn="l" defTabSz="9130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6125" algn="l" defTabSz="9130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2694" algn="l" defTabSz="9130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39186" algn="l" defTabSz="9130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5680" algn="l" defTabSz="9130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2175" algn="l" defTabSz="9130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33.tiff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f"/><Relationship Id="rId3" Type="http://schemas.openxmlformats.org/officeDocument/2006/relationships/image" Target="../media/image67.tiff"/><Relationship Id="rId7" Type="http://schemas.openxmlformats.org/officeDocument/2006/relationships/image" Target="../media/image7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0.tiff"/><Relationship Id="rId5" Type="http://schemas.openxmlformats.org/officeDocument/2006/relationships/image" Target="../media/image69.tiff"/><Relationship Id="rId4" Type="http://schemas.openxmlformats.org/officeDocument/2006/relationships/image" Target="../media/image68.tiff"/><Relationship Id="rId9" Type="http://schemas.openxmlformats.org/officeDocument/2006/relationships/image" Target="../media/image73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5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7.xml"/><Relationship Id="rId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itle"/>
          <p:cNvSpPr txBox="1">
            <a:spLocks noGrp="1"/>
          </p:cNvSpPr>
          <p:nvPr>
            <p:ph type="title" idx="4294967295"/>
          </p:nvPr>
        </p:nvSpPr>
        <p:spPr>
          <a:xfrm>
            <a:off x="888998" y="2645626"/>
            <a:ext cx="10414001" cy="23241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br>
              <a:rPr lang="fr-CH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</a:br>
            <a:br>
              <a:rPr lang="fr-CH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</a:br>
            <a:r>
              <a:rPr lang="fr-CH" sz="3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Emerging</a:t>
            </a:r>
            <a:r>
              <a:rPr lang="fr-CH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 </a:t>
            </a:r>
            <a:r>
              <a:rPr lang="fr-CH" sz="3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biomarkers</a:t>
            </a:r>
            <a:r>
              <a:rPr lang="fr-CH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 to </a:t>
            </a:r>
            <a:r>
              <a:rPr lang="fr-CH" sz="3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predict</a:t>
            </a:r>
            <a:r>
              <a:rPr lang="fr-CH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 </a:t>
            </a:r>
            <a:r>
              <a:rPr lang="fr-CH" sz="3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responses</a:t>
            </a:r>
            <a:r>
              <a:rPr lang="fr-CH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 to cancer </a:t>
            </a:r>
            <a:r>
              <a:rPr lang="fr-CH" sz="3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immunotherapy</a:t>
            </a:r>
            <a:endParaRPr sz="3800" b="1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cs typeface="Calibri" panose="020F0502020204030204" pitchFamily="34" charset="0"/>
            </a:endParaRPr>
          </a:p>
        </p:txBody>
      </p:sp>
      <p:sp>
        <p:nvSpPr>
          <p:cNvPr id="280" name="Body"/>
          <p:cNvSpPr txBox="1">
            <a:spLocks noGrp="1"/>
          </p:cNvSpPr>
          <p:nvPr>
            <p:ph type="body" sz="quarter" idx="4294967295"/>
          </p:nvPr>
        </p:nvSpPr>
        <p:spPr>
          <a:xfrm>
            <a:off x="888999" y="5068195"/>
            <a:ext cx="10414001" cy="793751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914377">
              <a:spcBef>
                <a:spcPct val="0"/>
              </a:spcBef>
              <a:buNone/>
            </a:pPr>
            <a:r>
              <a:rPr lang="en-AU" altLang="fr-FR" sz="1600" b="1" dirty="0">
                <a:solidFill>
                  <a:srgbClr val="00B050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Solange Peters MD-PhD</a:t>
            </a:r>
          </a:p>
          <a:p>
            <a:pPr defTabSz="914377">
              <a:spcBef>
                <a:spcPct val="0"/>
              </a:spcBef>
              <a:buNone/>
            </a:pPr>
            <a:r>
              <a:rPr lang="en-AU" altLang="fr-FR" sz="1600" b="1" dirty="0">
                <a:solidFill>
                  <a:srgbClr val="00B050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Head Medical Oncology and Thoracic Clinic</a:t>
            </a:r>
          </a:p>
          <a:p>
            <a:pPr defTabSz="914377">
              <a:spcBef>
                <a:spcPct val="0"/>
              </a:spcBef>
              <a:buNone/>
            </a:pPr>
            <a:r>
              <a:rPr lang="en-AU" altLang="fr-FR" sz="1600" b="1" dirty="0">
                <a:solidFill>
                  <a:srgbClr val="00B050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Oncology Department</a:t>
            </a:r>
          </a:p>
          <a:p>
            <a:pPr defTabSz="914377">
              <a:spcBef>
                <a:spcPct val="0"/>
              </a:spcBef>
              <a:buNone/>
            </a:pPr>
            <a:r>
              <a:rPr lang="en-AU" altLang="fr-FR" sz="1600" b="1" dirty="0">
                <a:solidFill>
                  <a:srgbClr val="00B050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Lausanne University Hospital (CHUV)</a:t>
            </a:r>
          </a:p>
          <a:p>
            <a:pPr defTabSz="914377">
              <a:spcBef>
                <a:spcPct val="0"/>
              </a:spcBef>
              <a:buNone/>
            </a:pPr>
            <a:r>
              <a:rPr lang="en-AU" altLang="fr-FR" sz="1600" b="1" dirty="0">
                <a:solidFill>
                  <a:srgbClr val="00B050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Switzerland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D9AFA5-87FB-5C4E-B295-F0B89D6B6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397" y="513446"/>
            <a:ext cx="1838325" cy="16287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FFDC8DC-19E8-F34C-BCA7-1CF5D8554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681" y="647030"/>
            <a:ext cx="2253727" cy="299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2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8498FA-C264-704C-9EC3-BFCE159E5A34}"/>
              </a:ext>
            </a:extLst>
          </p:cNvPr>
          <p:cNvSpPr txBox="1">
            <a:spLocks/>
          </p:cNvSpPr>
          <p:nvPr/>
        </p:nvSpPr>
        <p:spPr bwMode="auto">
          <a:xfrm>
            <a:off x="400424" y="74170"/>
            <a:ext cx="11391152" cy="9175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spc="0" baseline="0">
                <a:solidFill>
                  <a:schemeClr val="bg1"/>
                </a:solidFill>
                <a:latin typeface="Calibri"/>
                <a:ea typeface="ＭＳ Ｐゴシック" panose="020B0600070205080204" pitchFamily="34" charset="-128"/>
                <a:cs typeface="Calibri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PD-L1 expression is differently measured  across cancers</a:t>
            </a:r>
            <a:endParaRPr lang="en-US" altLang="fr-FR" sz="32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rbel" panose="020B0503020204020204" pitchFamily="34" charset="0"/>
              <a:ea typeface="Corbel" charset="0"/>
              <a:cs typeface="Corbel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BD080EF-B4D4-F74E-99D0-583A6A697E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70639"/>
              </p:ext>
            </p:extLst>
          </p:nvPr>
        </p:nvGraphicFramePr>
        <p:xfrm>
          <a:off x="400424" y="991745"/>
          <a:ext cx="11563276" cy="5547823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890819">
                  <a:extLst>
                    <a:ext uri="{9D8B030D-6E8A-4147-A177-3AD203B41FA5}">
                      <a16:colId xmlns:a16="http://schemas.microsoft.com/office/drawing/2014/main" val="1928931141"/>
                    </a:ext>
                  </a:extLst>
                </a:gridCol>
                <a:gridCol w="2890819">
                  <a:extLst>
                    <a:ext uri="{9D8B030D-6E8A-4147-A177-3AD203B41FA5}">
                      <a16:colId xmlns:a16="http://schemas.microsoft.com/office/drawing/2014/main" val="1505284879"/>
                    </a:ext>
                  </a:extLst>
                </a:gridCol>
                <a:gridCol w="2890819">
                  <a:extLst>
                    <a:ext uri="{9D8B030D-6E8A-4147-A177-3AD203B41FA5}">
                      <a16:colId xmlns:a16="http://schemas.microsoft.com/office/drawing/2014/main" val="3492761125"/>
                    </a:ext>
                  </a:extLst>
                </a:gridCol>
                <a:gridCol w="2890819">
                  <a:extLst>
                    <a:ext uri="{9D8B030D-6E8A-4147-A177-3AD203B41FA5}">
                      <a16:colId xmlns:a16="http://schemas.microsoft.com/office/drawing/2014/main" val="1018050131"/>
                    </a:ext>
                  </a:extLst>
                </a:gridCol>
              </a:tblGrid>
              <a:tr h="477983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err="1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Disease</a:t>
                      </a:r>
                      <a:r>
                        <a:rPr lang="fr-FR" sz="1500" b="1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 type</a:t>
                      </a:r>
                    </a:p>
                  </a:txBody>
                  <a:tcPr>
                    <a:solidFill>
                      <a:srgbClr val="22596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PD-L1 </a:t>
                      </a:r>
                      <a:r>
                        <a:rPr lang="fr-FR" sz="1500" b="1" dirty="0" err="1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assessment</a:t>
                      </a:r>
                      <a:endParaRPr lang="fr-FR" sz="1500" b="1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solidFill>
                      <a:srgbClr val="22596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err="1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Threshold</a:t>
                      </a:r>
                      <a:r>
                        <a:rPr lang="fr-FR" sz="1500" b="1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fr-FR" sz="1500" b="1" dirty="0" err="1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used</a:t>
                      </a:r>
                      <a:endParaRPr lang="fr-FR" sz="1500" b="1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solidFill>
                      <a:srgbClr val="22596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err="1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Clinical</a:t>
                      </a:r>
                      <a:r>
                        <a:rPr lang="fr-FR" sz="1500" b="1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fr-FR" sz="1500" b="1" dirty="0" err="1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context</a:t>
                      </a:r>
                      <a:endParaRPr lang="fr-FR" sz="1500" b="1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solidFill>
                      <a:srgbClr val="2259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35474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NSCLC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TC</a:t>
                      </a:r>
                    </a:p>
                    <a:p>
                      <a:pPr algn="ctr"/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IC or TC</a:t>
                      </a:r>
                    </a:p>
                    <a:p>
                      <a:pPr algn="ctr"/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TC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u="sng" dirty="0">
                          <a:latin typeface="Trebuchet MS" panose="020B0703020202090204" pitchFamily="34" charset="0"/>
                        </a:rPr>
                        <a:t>&gt;</a:t>
                      </a:r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50%</a:t>
                      </a:r>
                    </a:p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u="sng" dirty="0">
                          <a:latin typeface="Trebuchet MS" panose="020B0703020202090204" pitchFamily="34" charset="0"/>
                        </a:rPr>
                        <a:t>&gt;</a:t>
                      </a:r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50% or </a:t>
                      </a:r>
                      <a:r>
                        <a:rPr lang="fr-FR" sz="1500" b="1" u="sng" dirty="0">
                          <a:latin typeface="Trebuchet MS" panose="020B0703020202090204" pitchFamily="34" charset="0"/>
                        </a:rPr>
                        <a:t>&gt;</a:t>
                      </a:r>
                      <a:r>
                        <a:rPr lang="fr-FR" sz="1500" b="1" u="none" dirty="0">
                          <a:latin typeface="Trebuchet MS" panose="020B0703020202090204" pitchFamily="34" charset="0"/>
                        </a:rPr>
                        <a:t>1</a:t>
                      </a:r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0%</a:t>
                      </a:r>
                      <a:endParaRPr lang="fr-FR" sz="1500" b="1" u="sng" dirty="0">
                        <a:latin typeface="Trebuchet MS" panose="020B0703020202090204" pitchFamily="34" charset="0"/>
                      </a:endParaRPr>
                    </a:p>
                    <a:p>
                      <a:pPr algn="ctr"/>
                      <a:r>
                        <a:rPr lang="fr-FR" sz="1500" b="1" u="sng" dirty="0">
                          <a:latin typeface="Trebuchet MS" panose="020B0703020202090204" pitchFamily="34" charset="0"/>
                        </a:rPr>
                        <a:t>&gt;</a:t>
                      </a:r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>
                          <a:latin typeface="Trebuchet MS" panose="020B0703020202090204" pitchFamily="34" charset="0"/>
                        </a:rPr>
                        <a:t>Stage IV </a:t>
                      </a:r>
                      <a:r>
                        <a:rPr lang="fr-FR" sz="1500" dirty="0" err="1">
                          <a:latin typeface="Trebuchet MS" panose="020B0703020202090204" pitchFamily="34" charset="0"/>
                        </a:rPr>
                        <a:t>frontline</a:t>
                      </a:r>
                      <a:r>
                        <a:rPr lang="fr-FR" sz="1500" dirty="0">
                          <a:latin typeface="Trebuchet MS" panose="020B0703020202090204" pitchFamily="34" charset="0"/>
                        </a:rPr>
                        <a:t> mono</a:t>
                      </a:r>
                    </a:p>
                    <a:p>
                      <a:pPr algn="ctr"/>
                      <a:r>
                        <a:rPr lang="fr-FR" sz="1500" dirty="0">
                          <a:latin typeface="Trebuchet MS" panose="020B0703020202090204" pitchFamily="34" charset="0"/>
                        </a:rPr>
                        <a:t>Stage III consolidation/ IV </a:t>
                      </a:r>
                      <a:r>
                        <a:rPr lang="fr-FR" sz="1500" dirty="0" err="1">
                          <a:latin typeface="Trebuchet MS" panose="020B0703020202090204" pitchFamily="34" charset="0"/>
                        </a:rPr>
                        <a:t>late</a:t>
                      </a:r>
                      <a:r>
                        <a:rPr lang="fr-FR" sz="1500" dirty="0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fr-FR" sz="1500" dirty="0" err="1">
                          <a:latin typeface="Trebuchet MS" panose="020B0703020202090204" pitchFamily="34" charset="0"/>
                        </a:rPr>
                        <a:t>lines</a:t>
                      </a:r>
                      <a:r>
                        <a:rPr lang="fr-FR" sz="1500" dirty="0">
                          <a:latin typeface="Trebuchet MS" panose="020B0703020202090204" pitchFamily="34" charset="0"/>
                        </a:rPr>
                        <a:t> mono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599209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SCLC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CPS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u="sng" dirty="0">
                          <a:latin typeface="Trebuchet MS" panose="020B0703020202090204" pitchFamily="34" charset="0"/>
                        </a:rPr>
                        <a:t>&gt;</a:t>
                      </a:r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>
                          <a:latin typeface="Trebuchet MS" panose="020B0703020202090204" pitchFamily="34" charset="0"/>
                        </a:rPr>
                        <a:t>Stage IV </a:t>
                      </a:r>
                      <a:r>
                        <a:rPr lang="fr-FR" sz="1500" dirty="0" err="1">
                          <a:latin typeface="Trebuchet MS" panose="020B0703020202090204" pitchFamily="34" charset="0"/>
                        </a:rPr>
                        <a:t>pretreated</a:t>
                      </a:r>
                      <a:r>
                        <a:rPr lang="fr-FR" sz="1500" dirty="0">
                          <a:latin typeface="Trebuchet MS" panose="020B0703020202090204" pitchFamily="34" charset="0"/>
                        </a:rPr>
                        <a:t> mono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021458"/>
                  </a:ext>
                </a:extLst>
              </a:tr>
              <a:tr h="437662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err="1">
                          <a:latin typeface="Trebuchet MS" panose="020B0703020202090204" pitchFamily="34" charset="0"/>
                        </a:rPr>
                        <a:t>Breast</a:t>
                      </a:r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 Cancer (Triple </a:t>
                      </a:r>
                      <a:r>
                        <a:rPr lang="fr-FR" sz="1500" b="1" dirty="0" err="1">
                          <a:latin typeface="Trebuchet MS" panose="020B0703020202090204" pitchFamily="34" charset="0"/>
                        </a:rPr>
                        <a:t>Negative</a:t>
                      </a:r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u="sng" dirty="0">
                          <a:latin typeface="Trebuchet MS" panose="020B0703020202090204" pitchFamily="34" charset="0"/>
                        </a:rPr>
                        <a:t>&gt;</a:t>
                      </a:r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err="1">
                          <a:latin typeface="Trebuchet MS" panose="020B0703020202090204" pitchFamily="34" charset="0"/>
                        </a:rPr>
                        <a:t>Frontline</a:t>
                      </a:r>
                      <a:r>
                        <a:rPr lang="fr-FR" sz="1500" dirty="0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fr-FR" sz="1500" dirty="0" err="1">
                          <a:latin typeface="Trebuchet MS" panose="020B0703020202090204" pitchFamily="34" charset="0"/>
                        </a:rPr>
                        <a:t>neoadjuvant</a:t>
                      </a:r>
                      <a:r>
                        <a:rPr lang="fr-FR" sz="1500" dirty="0">
                          <a:latin typeface="Trebuchet MS" panose="020B0703020202090204" pitchFamily="34" charset="0"/>
                        </a:rPr>
                        <a:t>, stage IV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620709"/>
                  </a:ext>
                </a:extLst>
              </a:tr>
              <a:tr h="422721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Cervical Cancer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CPS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u="sng" dirty="0">
                          <a:latin typeface="Trebuchet MS" panose="020B0703020202090204" pitchFamily="34" charset="0"/>
                        </a:rPr>
                        <a:t>&gt;</a:t>
                      </a:r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>
                          <a:latin typeface="Trebuchet MS" panose="020B0703020202090204" pitchFamily="34" charset="0"/>
                        </a:rPr>
                        <a:t>Stage IV </a:t>
                      </a:r>
                      <a:r>
                        <a:rPr lang="fr-FR" sz="1500" dirty="0" err="1">
                          <a:latin typeface="Trebuchet MS" panose="020B0703020202090204" pitchFamily="34" charset="0"/>
                        </a:rPr>
                        <a:t>pretreated</a:t>
                      </a:r>
                      <a:r>
                        <a:rPr lang="fr-FR" sz="1500" dirty="0">
                          <a:latin typeface="Trebuchet MS" panose="020B0703020202090204" pitchFamily="34" charset="0"/>
                        </a:rPr>
                        <a:t> mono</a:t>
                      </a:r>
                    </a:p>
                    <a:p>
                      <a:pPr algn="ctr"/>
                      <a:endParaRPr lang="fr-FR" sz="1500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62547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err="1">
                          <a:latin typeface="Trebuchet MS" panose="020B0703020202090204" pitchFamily="34" charset="0"/>
                        </a:rPr>
                        <a:t>Gastric</a:t>
                      </a:r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 Cancer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CPS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u="sng" dirty="0">
                          <a:latin typeface="Trebuchet MS" panose="020B0703020202090204" pitchFamily="34" charset="0"/>
                        </a:rPr>
                        <a:t>&gt;</a:t>
                      </a:r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1%; </a:t>
                      </a:r>
                      <a:r>
                        <a:rPr lang="fr-FR" sz="1500" b="1" u="sng" dirty="0">
                          <a:latin typeface="Trebuchet MS" panose="020B0703020202090204" pitchFamily="34" charset="0"/>
                        </a:rPr>
                        <a:t>&gt;</a:t>
                      </a:r>
                      <a:r>
                        <a:rPr lang="fr-FR" sz="1500" b="1" u="none" dirty="0">
                          <a:latin typeface="Trebuchet MS" panose="020B0703020202090204" pitchFamily="34" charset="0"/>
                        </a:rPr>
                        <a:t>5%</a:t>
                      </a:r>
                    </a:p>
                    <a:p>
                      <a:pPr algn="ctr"/>
                      <a:r>
                        <a:rPr lang="fr-FR" sz="1500" b="1" u="sng" dirty="0">
                          <a:latin typeface="Trebuchet MS" panose="020B0703020202090204" pitchFamily="34" charset="0"/>
                        </a:rPr>
                        <a:t>&gt;</a:t>
                      </a:r>
                      <a:r>
                        <a:rPr lang="fr-FR" sz="1500" b="1" u="none" dirty="0">
                          <a:latin typeface="Trebuchet MS" panose="020B0703020202090204" pitchFamily="34" charset="0"/>
                        </a:rPr>
                        <a:t>1</a:t>
                      </a:r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>
                          <a:latin typeface="Trebuchet MS" panose="020B0703020202090204" pitchFamily="34" charset="0"/>
                        </a:rPr>
                        <a:t>Stage IV </a:t>
                      </a:r>
                      <a:r>
                        <a:rPr lang="fr-FR" sz="1500" dirty="0" err="1">
                          <a:latin typeface="Trebuchet MS" panose="020B0703020202090204" pitchFamily="34" charset="0"/>
                        </a:rPr>
                        <a:t>frontline</a:t>
                      </a:r>
                      <a:r>
                        <a:rPr lang="fr-FR" sz="1500" dirty="0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fr-FR" sz="1500" dirty="0" err="1">
                          <a:latin typeface="Trebuchet MS" panose="020B0703020202090204" pitchFamily="34" charset="0"/>
                        </a:rPr>
                        <a:t>with</a:t>
                      </a:r>
                      <a:r>
                        <a:rPr lang="fr-FR" sz="1500" dirty="0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fr-FR" sz="1500" dirty="0" err="1">
                          <a:latin typeface="Trebuchet MS" panose="020B0703020202090204" pitchFamily="34" charset="0"/>
                        </a:rPr>
                        <a:t>chemo</a:t>
                      </a:r>
                      <a:endParaRPr lang="fr-FR" sz="1500" dirty="0">
                        <a:latin typeface="Trebuchet MS" panose="020B0703020202090204" pitchFamily="34" charset="0"/>
                      </a:endParaRPr>
                    </a:p>
                    <a:p>
                      <a:pPr algn="ctr"/>
                      <a:r>
                        <a:rPr lang="fr-FR" sz="1500" dirty="0">
                          <a:latin typeface="Trebuchet MS" panose="020B0703020202090204" pitchFamily="34" charset="0"/>
                        </a:rPr>
                        <a:t>IV </a:t>
                      </a:r>
                      <a:r>
                        <a:rPr lang="fr-FR" sz="1500" dirty="0" err="1">
                          <a:latin typeface="Trebuchet MS" panose="020B0703020202090204" pitchFamily="34" charset="0"/>
                        </a:rPr>
                        <a:t>frontline</a:t>
                      </a:r>
                      <a:r>
                        <a:rPr lang="fr-FR" sz="1500" dirty="0">
                          <a:latin typeface="Trebuchet MS" panose="020B0703020202090204" pitchFamily="34" charset="0"/>
                        </a:rPr>
                        <a:t> mono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078524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err="1">
                          <a:latin typeface="Trebuchet MS" panose="020B0703020202090204" pitchFamily="34" charset="0"/>
                        </a:rPr>
                        <a:t>Oesophageal</a:t>
                      </a:r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 Cancer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CPS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u="sng" dirty="0">
                          <a:latin typeface="Trebuchet MS" panose="020B0703020202090204" pitchFamily="34" charset="0"/>
                        </a:rPr>
                        <a:t>&gt;</a:t>
                      </a:r>
                      <a:r>
                        <a:rPr lang="fr-FR" sz="1500" b="1" u="none" dirty="0">
                          <a:latin typeface="Trebuchet MS" panose="020B0703020202090204" pitchFamily="34" charset="0"/>
                        </a:rPr>
                        <a:t>1</a:t>
                      </a:r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>
                          <a:latin typeface="Trebuchet MS" panose="020B0703020202090204" pitchFamily="34" charset="0"/>
                        </a:rPr>
                        <a:t>Stage IV </a:t>
                      </a:r>
                      <a:r>
                        <a:rPr lang="fr-FR" sz="1500" dirty="0" err="1">
                          <a:latin typeface="Trebuchet MS" panose="020B0703020202090204" pitchFamily="34" charset="0"/>
                        </a:rPr>
                        <a:t>frontline</a:t>
                      </a:r>
                      <a:endParaRPr lang="fr-FR" sz="1500" dirty="0">
                        <a:latin typeface="Trebuchet MS" panose="020B070302020209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 err="1">
                          <a:latin typeface="Trebuchet MS" panose="020B0703020202090204" pitchFamily="34" charset="0"/>
                        </a:rPr>
                        <a:t>Pretreated</a:t>
                      </a:r>
                      <a:r>
                        <a:rPr lang="fr-FR" sz="1500" dirty="0">
                          <a:latin typeface="Trebuchet MS" panose="020B0703020202090204" pitchFamily="34" charset="0"/>
                        </a:rPr>
                        <a:t> mono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007919"/>
                  </a:ext>
                </a:extLst>
              </a:tr>
              <a:tr h="630702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HNSCC </a:t>
                      </a:r>
                      <a:r>
                        <a:rPr lang="fr-FR" sz="1500" b="1" dirty="0" err="1">
                          <a:latin typeface="Trebuchet MS" panose="020B0703020202090204" pitchFamily="34" charset="0"/>
                        </a:rPr>
                        <a:t>carcinoma</a:t>
                      </a:r>
                      <a:endParaRPr lang="fr-FR" sz="1500" b="1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TC</a:t>
                      </a:r>
                    </a:p>
                    <a:p>
                      <a:pPr algn="ctr"/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CPS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u="sng" dirty="0">
                          <a:latin typeface="Trebuchet MS" panose="020B0703020202090204" pitchFamily="34" charset="0"/>
                        </a:rPr>
                        <a:t>&gt;</a:t>
                      </a:r>
                      <a:r>
                        <a:rPr lang="fr-FR" sz="1500" b="1" u="none" dirty="0">
                          <a:latin typeface="Trebuchet MS" panose="020B0703020202090204" pitchFamily="34" charset="0"/>
                        </a:rPr>
                        <a:t>50%</a:t>
                      </a:r>
                      <a:endParaRPr lang="fr-FR" sz="1500" b="1" dirty="0">
                        <a:latin typeface="Trebuchet MS" panose="020B0703020202090204" pitchFamily="34" charset="0"/>
                      </a:endParaRPr>
                    </a:p>
                    <a:p>
                      <a:pPr algn="ctr"/>
                      <a:r>
                        <a:rPr lang="fr-FR" sz="1500" b="1" u="sng" dirty="0">
                          <a:latin typeface="Trebuchet MS" panose="020B0703020202090204" pitchFamily="34" charset="0"/>
                        </a:rPr>
                        <a:t>&gt;</a:t>
                      </a:r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>
                          <a:latin typeface="Trebuchet MS" panose="020B0703020202090204" pitchFamily="34" charset="0"/>
                        </a:rPr>
                        <a:t>Stage IV </a:t>
                      </a:r>
                      <a:r>
                        <a:rPr lang="fr-FR" sz="1500" dirty="0" err="1">
                          <a:latin typeface="Trebuchet MS" panose="020B0703020202090204" pitchFamily="34" charset="0"/>
                        </a:rPr>
                        <a:t>pretreated</a:t>
                      </a:r>
                      <a:r>
                        <a:rPr lang="fr-FR" sz="1500" dirty="0">
                          <a:latin typeface="Trebuchet MS" panose="020B0703020202090204" pitchFamily="34" charset="0"/>
                        </a:rPr>
                        <a:t> mono</a:t>
                      </a:r>
                    </a:p>
                    <a:p>
                      <a:pPr algn="ctr"/>
                      <a:r>
                        <a:rPr lang="fr-FR" sz="1500" dirty="0">
                          <a:latin typeface="Trebuchet MS" panose="020B0703020202090204" pitchFamily="34" charset="0"/>
                        </a:rPr>
                        <a:t>IV </a:t>
                      </a:r>
                      <a:r>
                        <a:rPr lang="fr-FR" sz="1500" dirty="0" err="1">
                          <a:latin typeface="Trebuchet MS" panose="020B0703020202090204" pitchFamily="34" charset="0"/>
                        </a:rPr>
                        <a:t>frontline</a:t>
                      </a:r>
                      <a:r>
                        <a:rPr lang="fr-FR" sz="1500" dirty="0">
                          <a:latin typeface="Trebuchet MS" panose="020B0703020202090204" pitchFamily="34" charset="0"/>
                        </a:rPr>
                        <a:t> mono or </a:t>
                      </a:r>
                      <a:r>
                        <a:rPr lang="fr-FR" sz="1500" dirty="0" err="1">
                          <a:latin typeface="Trebuchet MS" panose="020B0703020202090204" pitchFamily="34" charset="0"/>
                        </a:rPr>
                        <a:t>with</a:t>
                      </a:r>
                      <a:r>
                        <a:rPr lang="fr-FR" sz="1500" dirty="0">
                          <a:latin typeface="Trebuchet MS" panose="020B0703020202090204" pitchFamily="34" charset="0"/>
                        </a:rPr>
                        <a:t> </a:t>
                      </a:r>
                      <a:r>
                        <a:rPr lang="fr-FR" sz="1500" dirty="0" err="1">
                          <a:latin typeface="Trebuchet MS" panose="020B0703020202090204" pitchFamily="34" charset="0"/>
                        </a:rPr>
                        <a:t>chemo</a:t>
                      </a:r>
                      <a:endParaRPr lang="fr-FR" sz="1500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26233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UC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TC</a:t>
                      </a:r>
                    </a:p>
                    <a:p>
                      <a:pPr algn="ctr"/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TC&amp; 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u="sng" dirty="0">
                          <a:latin typeface="Trebuchet MS" panose="020B0703020202090204" pitchFamily="34" charset="0"/>
                        </a:rPr>
                        <a:t>&gt;</a:t>
                      </a:r>
                      <a:r>
                        <a:rPr lang="fr-FR" sz="1500" b="1" u="none" dirty="0">
                          <a:latin typeface="Trebuchet MS" panose="020B0703020202090204" pitchFamily="34" charset="0"/>
                        </a:rPr>
                        <a:t>1%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u="sng" dirty="0">
                          <a:latin typeface="Trebuchet MS" panose="020B0703020202090204" pitchFamily="34" charset="0"/>
                        </a:rPr>
                        <a:t>&gt;</a:t>
                      </a:r>
                      <a:r>
                        <a:rPr lang="fr-FR" sz="1500" b="1" u="none" dirty="0">
                          <a:latin typeface="Trebuchet MS" panose="020B0703020202090204" pitchFamily="34" charset="0"/>
                        </a:rPr>
                        <a:t>25%</a:t>
                      </a:r>
                      <a:endParaRPr lang="fr-FR" sz="1500" b="1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>
                          <a:latin typeface="Trebuchet MS" panose="020B0703020202090204" pitchFamily="34" charset="0"/>
                        </a:rPr>
                        <a:t>Adjuvant </a:t>
                      </a:r>
                    </a:p>
                    <a:p>
                      <a:pPr algn="ctr"/>
                      <a:r>
                        <a:rPr lang="fr-FR" sz="1500" dirty="0">
                          <a:latin typeface="Trebuchet MS" panose="020B0703020202090204" pitchFamily="34" charset="0"/>
                        </a:rPr>
                        <a:t>Consolidation </a:t>
                      </a:r>
                      <a:r>
                        <a:rPr lang="fr-FR" sz="1500" dirty="0" err="1">
                          <a:latin typeface="Trebuchet MS" panose="020B0703020202090204" pitchFamily="34" charset="0"/>
                        </a:rPr>
                        <a:t>frontline</a:t>
                      </a:r>
                      <a:endParaRPr lang="fr-FR" sz="1500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579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 err="1">
                          <a:latin typeface="Trebuchet MS" panose="020B0703020202090204" pitchFamily="34" charset="0"/>
                        </a:rPr>
                        <a:t>Melanoma</a:t>
                      </a:r>
                      <a:endParaRPr lang="fr-FR" sz="1500" b="1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TC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u="sng" dirty="0">
                          <a:latin typeface="Trebuchet MS" panose="020B0703020202090204" pitchFamily="34" charset="0"/>
                        </a:rPr>
                        <a:t>&gt;</a:t>
                      </a:r>
                      <a:r>
                        <a:rPr lang="fr-FR" sz="1500" b="1" dirty="0">
                          <a:latin typeface="Trebuchet MS" panose="020B0703020202090204" pitchFamily="34" charset="0"/>
                        </a:rPr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>
                          <a:latin typeface="Trebuchet MS" panose="020B0703020202090204" pitchFamily="34" charset="0"/>
                        </a:rPr>
                        <a:t>Stage IV </a:t>
                      </a:r>
                      <a:r>
                        <a:rPr lang="fr-FR" sz="1500" dirty="0" err="1">
                          <a:latin typeface="Trebuchet MS" panose="020B0703020202090204" pitchFamily="34" charset="0"/>
                        </a:rPr>
                        <a:t>ipi</a:t>
                      </a:r>
                      <a:r>
                        <a:rPr lang="fr-FR" sz="1500" dirty="0">
                          <a:latin typeface="Trebuchet MS" panose="020B0703020202090204" pitchFamily="34" charset="0"/>
                        </a:rPr>
                        <a:t>/nivo </a:t>
                      </a:r>
                      <a:r>
                        <a:rPr lang="fr-FR" sz="1500" dirty="0" err="1">
                          <a:latin typeface="Trebuchet MS" panose="020B0703020202090204" pitchFamily="34" charset="0"/>
                        </a:rPr>
                        <a:t>frontline</a:t>
                      </a:r>
                      <a:endParaRPr lang="fr-FR" sz="1500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014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975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8C4C68B-4F49-5F47-A753-FDE9CB165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31" y="3875751"/>
            <a:ext cx="4241303" cy="2672975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9F6A795C-9F43-9C40-AC40-CA0D907D0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9531" y="6635431"/>
            <a:ext cx="4107207" cy="21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alt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ＭＳ Ｐゴシック" charset="-128"/>
                <a:cs typeface="+mn-cs"/>
              </a:rPr>
              <a:t>Reck</a:t>
            </a:r>
            <a:r>
              <a:rPr kumimoji="0" lang="en-GB" alt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ＭＳ Ｐゴシック" charset="-128"/>
                <a:cs typeface="+mn-cs"/>
              </a:rPr>
              <a:t>, WCLC 2019; </a:t>
            </a:r>
            <a:r>
              <a:rPr kumimoji="0" lang="en-GB" alt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ＭＳ Ｐゴシック" charset="-128"/>
                <a:cs typeface="+mn-cs"/>
              </a:rPr>
              <a:t>Brahmer</a:t>
            </a:r>
            <a:r>
              <a:rPr kumimoji="0" lang="en-GB" alt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ＭＳ Ｐゴシック" charset="-128"/>
                <a:cs typeface="+mn-cs"/>
              </a:rPr>
              <a:t>, ESMO 2020; Aguilar, Ann Oncol 2019, Herbst, NEJM 2019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A70C163A-F70F-C442-8760-78A228BAF11A}"/>
              </a:ext>
            </a:extLst>
          </p:cNvPr>
          <p:cNvSpPr txBox="1">
            <a:spLocks/>
          </p:cNvSpPr>
          <p:nvPr/>
        </p:nvSpPr>
        <p:spPr bwMode="auto">
          <a:xfrm>
            <a:off x="390530" y="-12728"/>
            <a:ext cx="1142412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1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Trebuchet MS" panose="020B0703020202090204" pitchFamily="34" charset="0"/>
                <a:ea typeface="ＭＳ Ｐゴシック" charset="0"/>
              </a:rPr>
              <a:t>The 50% TC </a:t>
            </a:r>
            <a:r>
              <a:rPr kumimoji="0" lang="fr-CH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Trebuchet MS" panose="020B0703020202090204" pitchFamily="34" charset="0"/>
                <a:ea typeface="ＭＳ Ｐゴシック" charset="0"/>
              </a:rPr>
              <a:t>cut</a:t>
            </a:r>
            <a:r>
              <a:rPr kumimoji="0" lang="fr-CH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Trebuchet MS" panose="020B0703020202090204" pitchFamily="34" charset="0"/>
                <a:ea typeface="ＭＳ Ｐゴシック" charset="0"/>
              </a:rPr>
              <a:t>-off </a:t>
            </a:r>
            <a:r>
              <a:rPr kumimoji="0" lang="fr-CH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Trebuchet MS" panose="020B0703020202090204" pitchFamily="34" charset="0"/>
                <a:ea typeface="ＭＳ Ｐゴシック" charset="0"/>
              </a:rPr>
              <a:t>validated</a:t>
            </a:r>
            <a:r>
              <a:rPr kumimoji="0" lang="fr-CH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Trebuchet MS" panose="020B0703020202090204" pitchFamily="34" charset="0"/>
                <a:ea typeface="ＭＳ Ｐゴシック" charset="0"/>
              </a:rPr>
              <a:t> </a:t>
            </a:r>
            <a:r>
              <a:rPr kumimoji="0" lang="fr-CH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Trebuchet MS" panose="020B0703020202090204" pitchFamily="34" charset="0"/>
                <a:ea typeface="ＭＳ Ｐゴシック" charset="0"/>
              </a:rPr>
              <a:t>frontline</a:t>
            </a:r>
            <a:r>
              <a:rPr kumimoji="0" lang="fr-CH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Trebuchet MS" panose="020B0703020202090204" pitchFamily="34" charset="0"/>
                <a:ea typeface="ＭＳ Ｐゴシック" charset="0"/>
              </a:rPr>
              <a:t> in NSCLC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Trebuchet MS" panose="020B0703020202090204" pitchFamily="34" charset="0"/>
              <a:ea typeface="ＭＳ Ｐゴシック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2951D78-B96A-F148-9397-F0A7CA8FE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752" y="3966611"/>
            <a:ext cx="6617572" cy="266335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B77D19E-12C1-6A44-8F1B-2A578A2E9972}"/>
              </a:ext>
            </a:extLst>
          </p:cNvPr>
          <p:cNvSpPr txBox="1"/>
          <p:nvPr/>
        </p:nvSpPr>
        <p:spPr>
          <a:xfrm>
            <a:off x="5410933" y="3806366"/>
            <a:ext cx="4623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Atezolizumab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TC</a:t>
            </a:r>
            <a:r>
              <a:rPr kumimoji="0" lang="fr-FR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&gt;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50% or IC</a:t>
            </a:r>
            <a:r>
              <a:rPr kumimoji="0" lang="fr-FR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&gt;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10%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07DFFF9-2E14-114F-B1B9-418F2B41B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969" y="827549"/>
            <a:ext cx="6780062" cy="2772849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070CD123-A4A4-2B4B-A3A3-C592ECD515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93" t="12211" r="13868" b="15567"/>
          <a:stretch/>
        </p:blipFill>
        <p:spPr>
          <a:xfrm>
            <a:off x="838200" y="3944768"/>
            <a:ext cx="546415" cy="65960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4DF9139-15DA-5C4B-B9CD-029EA20BD13B}"/>
              </a:ext>
            </a:extLst>
          </p:cNvPr>
          <p:cNvSpPr txBox="1"/>
          <p:nvPr/>
        </p:nvSpPr>
        <p:spPr>
          <a:xfrm>
            <a:off x="1915978" y="3600398"/>
            <a:ext cx="4623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Cemiplimab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13D24B2-51D7-6A4F-BBB7-E603F70FDFCA}"/>
              </a:ext>
            </a:extLst>
          </p:cNvPr>
          <p:cNvSpPr txBox="1"/>
          <p:nvPr/>
        </p:nvSpPr>
        <p:spPr>
          <a:xfrm>
            <a:off x="3240625" y="2848358"/>
            <a:ext cx="3902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Pembrolizumab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TC</a:t>
            </a:r>
            <a:r>
              <a:rPr kumimoji="0" lang="fr-FR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&gt;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50%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440454-DA79-B148-9DFB-E904C27851F9}"/>
              </a:ext>
            </a:extLst>
          </p:cNvPr>
          <p:cNvSpPr txBox="1"/>
          <p:nvPr/>
        </p:nvSpPr>
        <p:spPr>
          <a:xfrm>
            <a:off x="9010473" y="5506736"/>
            <a:ext cx="30588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i="0" u="none" strike="noStrike" kern="1200" baseline="0" dirty="0">
                <a:latin typeface="Arial" panose="020B0604020202020204" pitchFamily="34" charset="0"/>
                <a:cs typeface="Arial" panose="020B0604020202020204" pitchFamily="34" charset="0"/>
              </a:rPr>
              <a:t>HR, 0.59 (95% CI: 0.40, 0.89); </a:t>
            </a:r>
            <a:r>
              <a:rPr lang="en-US" sz="1200" b="1" i="1" u="none" strike="noStrike" kern="1200" baseline="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200" b="1" i="0" u="none" strike="noStrike" kern="1200" baseline="0" dirty="0">
                <a:latin typeface="Arial" panose="020B0604020202020204" pitchFamily="34" charset="0"/>
                <a:cs typeface="Arial" panose="020B0604020202020204" pitchFamily="34" charset="0"/>
              </a:rPr>
              <a:t> = 0.0106</a:t>
            </a:r>
          </a:p>
        </p:txBody>
      </p:sp>
    </p:spTree>
    <p:extLst>
      <p:ext uri="{BB962C8B-B14F-4D97-AF65-F5344CB8AC3E}">
        <p14:creationId xmlns:p14="http://schemas.microsoft.com/office/powerpoint/2010/main" val="2805749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41C1996F-BF72-4B4B-B13B-919B830129FC}"/>
              </a:ext>
            </a:extLst>
          </p:cNvPr>
          <p:cNvSpPr txBox="1">
            <a:spLocks/>
          </p:cNvSpPr>
          <p:nvPr/>
        </p:nvSpPr>
        <p:spPr bwMode="auto">
          <a:xfrm>
            <a:off x="526260" y="0"/>
            <a:ext cx="1165667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1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  <a:ea typeface="ＭＳ Ｐゴシック" charset="0"/>
              </a:rPr>
              <a:t>Thresholds</a:t>
            </a:r>
            <a:r>
              <a:rPr kumimoji="0" lang="fr-C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  <a:ea typeface="ＭＳ Ｐゴシック" charset="0"/>
              </a:rPr>
              <a:t> &lt; 50% do not </a:t>
            </a:r>
            <a:r>
              <a:rPr kumimoji="0" lang="fr-CH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  <a:ea typeface="ＭＳ Ｐゴシック" charset="0"/>
              </a:rPr>
              <a:t>favor</a:t>
            </a:r>
            <a:r>
              <a:rPr kumimoji="0" lang="fr-C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  <a:ea typeface="ＭＳ Ｐゴシック" charset="0"/>
              </a:rPr>
              <a:t> anti-PD(L)-1 </a:t>
            </a:r>
            <a:r>
              <a:rPr kumimoji="0" lang="fr-CH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  <a:ea typeface="ＭＳ Ｐゴシック" charset="0"/>
              </a:rPr>
              <a:t>above</a:t>
            </a:r>
            <a:r>
              <a:rPr kumimoji="0" lang="fr-C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  <a:ea typeface="ＭＳ Ｐゴシック" charset="0"/>
              </a:rPr>
              <a:t> </a:t>
            </a:r>
            <a:r>
              <a:rPr kumimoji="0" lang="fr-CH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  <a:ea typeface="ＭＳ Ｐゴシック" charset="0"/>
              </a:rPr>
              <a:t>chemo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703020202090204" pitchFamily="34" charset="0"/>
              <a:ea typeface="ＭＳ Ｐゴシック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3FB6C56-0D77-974A-BDE4-C45D5BA46FD9}"/>
              </a:ext>
            </a:extLst>
          </p:cNvPr>
          <p:cNvSpPr txBox="1"/>
          <p:nvPr/>
        </p:nvSpPr>
        <p:spPr>
          <a:xfrm>
            <a:off x="1611679" y="3582494"/>
            <a:ext cx="314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CheckMate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026: 5% PD-L1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17B9C51-ACF3-4A4A-A06B-3314578F8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60" y="4265208"/>
            <a:ext cx="5045957" cy="204064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2C5C5FB-05A9-4F42-85F0-E826F2BF16CF}"/>
              </a:ext>
            </a:extLst>
          </p:cNvPr>
          <p:cNvSpPr txBox="1"/>
          <p:nvPr/>
        </p:nvSpPr>
        <p:spPr>
          <a:xfrm>
            <a:off x="1611679" y="6336702"/>
            <a:ext cx="2530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MYSTIC:  25% PD-L1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89F1977-45E7-A34E-9EC7-F223310D0C8F}"/>
              </a:ext>
            </a:extLst>
          </p:cNvPr>
          <p:cNvSpPr txBox="1"/>
          <p:nvPr/>
        </p:nvSpPr>
        <p:spPr>
          <a:xfrm>
            <a:off x="7035562" y="3541321"/>
            <a:ext cx="3541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KEYNOTE-042: PD-L1 1-49%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9A34A19-C1D1-5F4B-A70E-89810B628D9D}"/>
              </a:ext>
            </a:extLst>
          </p:cNvPr>
          <p:cNvSpPr txBox="1"/>
          <p:nvPr/>
        </p:nvSpPr>
        <p:spPr>
          <a:xfrm>
            <a:off x="7035562" y="6326378"/>
            <a:ext cx="433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IMPOWER 110: TC1/2/3 OR IC 1/ 2/3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056E508-B404-FF4B-8122-AC7872B75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03" y="1243535"/>
            <a:ext cx="5398947" cy="22981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DEE6FBC-2CA9-C240-86AA-5B3C12BD0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095" y="1485901"/>
            <a:ext cx="5870759" cy="20557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655C7BB-B7B8-5B45-AC6E-1D8BFAEA9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3712" y="3990954"/>
            <a:ext cx="5457869" cy="22160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345093-4D88-C34F-818E-40AEFC0CB380}"/>
              </a:ext>
            </a:extLst>
          </p:cNvPr>
          <p:cNvSpPr txBox="1"/>
          <p:nvPr/>
        </p:nvSpPr>
        <p:spPr>
          <a:xfrm>
            <a:off x="8950003" y="5008530"/>
            <a:ext cx="30588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i="0" u="none" strike="noStrike" kern="1200" baseline="0" dirty="0">
                <a:latin typeface="Arial" panose="020B0604020202020204" pitchFamily="34" charset="0"/>
                <a:cs typeface="Arial" panose="020B0604020202020204" pitchFamily="34" charset="0"/>
              </a:rPr>
              <a:t>HR, 0.83 (95% CI: 0.65, 1.07); </a:t>
            </a:r>
            <a:r>
              <a:rPr lang="en-US" sz="1200" b="1" i="1" u="none" strike="noStrike" kern="1200" baseline="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200" b="1" i="0" u="none" strike="noStrike" kern="1200" baseline="0" dirty="0">
                <a:latin typeface="Arial" panose="020B0604020202020204" pitchFamily="34" charset="0"/>
                <a:cs typeface="Arial" panose="020B0604020202020204" pitchFamily="34" charset="0"/>
              </a:rPr>
              <a:t> = 0.1481</a:t>
            </a:r>
          </a:p>
        </p:txBody>
      </p:sp>
    </p:spTree>
    <p:extLst>
      <p:ext uri="{BB962C8B-B14F-4D97-AF65-F5344CB8AC3E}">
        <p14:creationId xmlns:p14="http://schemas.microsoft.com/office/powerpoint/2010/main" val="351206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00092353-C2B2-BA43-B276-3345F9D9878F}"/>
              </a:ext>
            </a:extLst>
          </p:cNvPr>
          <p:cNvSpPr txBox="1">
            <a:spLocks/>
          </p:cNvSpPr>
          <p:nvPr/>
        </p:nvSpPr>
        <p:spPr bwMode="auto">
          <a:xfrm>
            <a:off x="580913" y="5685"/>
            <a:ext cx="11382488" cy="63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16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rebuchet MS" panose="020B0703020202090204" pitchFamily="34" charset="0"/>
              </a:rPr>
              <a:t>Clinical continuum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rebuchet MS" panose="020B0703020202090204" pitchFamily="34" charset="0"/>
              </a:rPr>
              <a:t>anti PD(L)-1 in very high PD-L1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8FE7A6-952B-FF4F-BFDF-184131320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918" y="4032539"/>
            <a:ext cx="8027398" cy="28197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CE3194F-F8AE-1543-8C62-12E5C60EB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932" y="641268"/>
            <a:ext cx="5288520" cy="3170711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80F0BE-5D03-B44C-AE59-AE6A1378F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7377" y="6494672"/>
            <a:ext cx="1866024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Heiti SC Light" pitchFamily="2" charset="-122"/>
                <a:cs typeface="Arial" panose="020B0604020202020204" pitchFamily="34" charset="0"/>
                <a:sym typeface="Gill Sans" pitchFamily="2" charset="0"/>
              </a:rPr>
              <a:t>Aguilar, Ann Oncol 2019</a:t>
            </a:r>
          </a:p>
        </p:txBody>
      </p:sp>
    </p:spTree>
    <p:extLst>
      <p:ext uri="{BB962C8B-B14F-4D97-AF65-F5344CB8AC3E}">
        <p14:creationId xmlns:p14="http://schemas.microsoft.com/office/powerpoint/2010/main" val="421720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CD3FBDC-59D1-3940-9F44-A7BE15133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372" y="3562060"/>
            <a:ext cx="6393627" cy="3295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376566-14B8-8D4F-B3F5-A78B83AE8684}"/>
              </a:ext>
            </a:extLst>
          </p:cNvPr>
          <p:cNvSpPr txBox="1"/>
          <p:nvPr/>
        </p:nvSpPr>
        <p:spPr>
          <a:xfrm>
            <a:off x="407369" y="5781963"/>
            <a:ext cx="3047479" cy="54261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Lawrence, et. al., Nature 2013</a:t>
            </a:r>
          </a:p>
          <a:p>
            <a:pPr>
              <a:defRPr/>
            </a:pPr>
            <a:r>
              <a:rPr lang="en-US" sz="14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Alexandrov</a:t>
            </a: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et. al., Nature 2013</a:t>
            </a:r>
          </a:p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Chen and Peters, Ann Oncol 2020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BEA58D1-7FF2-5740-A1A3-E79970C4691C}"/>
              </a:ext>
            </a:extLst>
          </p:cNvPr>
          <p:cNvSpPr txBox="1">
            <a:spLocks/>
          </p:cNvSpPr>
          <p:nvPr/>
        </p:nvSpPr>
        <p:spPr bwMode="auto">
          <a:xfrm>
            <a:off x="-548640" y="125652"/>
            <a:ext cx="1193924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15" tIns="60957" rIns="121915" bIns="60957" numCol="1" anchor="ctr" anchorCtr="0" compatLnSpc="1">
            <a:prstTxWarp prst="textNoShape">
              <a:avLst/>
            </a:prstTxWarp>
          </a:bodyPr>
          <a:lstStyle>
            <a:lvl1pPr algn="ctr" defTabSz="342884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342884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884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884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884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884" algn="ctr" defTabSz="342884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766" algn="ctr" defTabSz="342884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649" algn="ctr" defTabSz="342884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532" algn="ctr" defTabSz="342884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Cancer is characterized by the accumulation of mutations</a:t>
            </a:r>
            <a:b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</a:br>
            <a:endParaRPr lang="fr-FR" sz="3200" b="1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870CBE0-7DFA-8142-96F5-1A27CFA5A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804729"/>
            <a:ext cx="6252926" cy="2981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939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7A877-34FA-284D-8BDB-E5C3DF6AE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" b="1386"/>
          <a:stretch/>
        </p:blipFill>
        <p:spPr>
          <a:xfrm>
            <a:off x="2476734" y="480806"/>
            <a:ext cx="8524293" cy="6263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F87BFE-6FDA-5745-991D-D7FB24750E16}"/>
              </a:ext>
            </a:extLst>
          </p:cNvPr>
          <p:cNvGrpSpPr/>
          <p:nvPr/>
        </p:nvGrpSpPr>
        <p:grpSpPr>
          <a:xfrm>
            <a:off x="5525745" y="1023735"/>
            <a:ext cx="4533894" cy="2874523"/>
            <a:chOff x="5938838" y="500064"/>
            <a:chExt cx="4533894" cy="287452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CB6CBB5-6C4B-1F4F-8DEA-14D3B9DD1BE4}"/>
                </a:ext>
              </a:extLst>
            </p:cNvPr>
            <p:cNvSpPr/>
            <p:nvPr/>
          </p:nvSpPr>
          <p:spPr>
            <a:xfrm>
              <a:off x="8843964" y="500064"/>
              <a:ext cx="1328734" cy="42862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EB2CEB7-530E-4740-BE89-D22F57BA8C09}"/>
                </a:ext>
              </a:extLst>
            </p:cNvPr>
            <p:cNvSpPr/>
            <p:nvPr/>
          </p:nvSpPr>
          <p:spPr>
            <a:xfrm>
              <a:off x="8610599" y="2888812"/>
              <a:ext cx="1862133" cy="48577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A4ADA905-E080-8A45-82B1-8274FDB3FDC6}"/>
                </a:ext>
              </a:extLst>
            </p:cNvPr>
            <p:cNvSpPr/>
            <p:nvPr/>
          </p:nvSpPr>
          <p:spPr>
            <a:xfrm>
              <a:off x="5938838" y="2645925"/>
              <a:ext cx="847724" cy="42588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0C253E88-068B-4CF5-AF6E-E433CEB2E3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504" y="121891"/>
            <a:ext cx="6329174" cy="341313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TMB and Response</a:t>
            </a:r>
            <a:endParaRPr lang="en-GB" sz="3200" b="1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12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F9F7FE4-1FCD-5746-92C1-5BC86652A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21" y="1676645"/>
            <a:ext cx="5495824" cy="37129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4A74B5-E623-D845-A455-7964BEE43D62}"/>
              </a:ext>
            </a:extLst>
          </p:cNvPr>
          <p:cNvSpPr/>
          <p:nvPr/>
        </p:nvSpPr>
        <p:spPr>
          <a:xfrm>
            <a:off x="258081" y="6447576"/>
            <a:ext cx="2255746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1067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Yarchoan</a:t>
            </a:r>
            <a:r>
              <a:rPr lang="en-US" sz="1067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JCI 2019; Peters AACR 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992851-9708-714A-8CD3-5BD5147E0D36}"/>
              </a:ext>
            </a:extLst>
          </p:cNvPr>
          <p:cNvSpPr/>
          <p:nvPr/>
        </p:nvSpPr>
        <p:spPr>
          <a:xfrm>
            <a:off x="451821" y="231013"/>
            <a:ext cx="99989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CH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No </a:t>
            </a:r>
            <a:r>
              <a:rPr lang="fr-CH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relationship</a:t>
            </a:r>
            <a:r>
              <a:rPr lang="fr-CH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fr-CH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between</a:t>
            </a:r>
            <a:r>
              <a:rPr lang="fr-CH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 PD-L1 and TMB for the major </a:t>
            </a:r>
            <a:r>
              <a:rPr lang="fr-CH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tumor</a:t>
            </a:r>
            <a:r>
              <a:rPr lang="fr-CH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 types and NSCLC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531AF34-C110-CB4A-8C2D-BC95DAC18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335" y="3969572"/>
            <a:ext cx="6297644" cy="26062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47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F2363F54-7148-2C4F-B545-3F8BFDD442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651"/>
          <a:stretch/>
        </p:blipFill>
        <p:spPr>
          <a:xfrm>
            <a:off x="146267" y="1346354"/>
            <a:ext cx="5171027" cy="3419423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0B64E675-48A6-164C-9D7D-334771043563}"/>
              </a:ext>
            </a:extLst>
          </p:cNvPr>
          <p:cNvSpPr txBox="1"/>
          <p:nvPr/>
        </p:nvSpPr>
        <p:spPr>
          <a:xfrm>
            <a:off x="8931321" y="6488888"/>
            <a:ext cx="3098383" cy="3691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dirty="0" err="1">
                <a:solidFill>
                  <a:srgbClr val="000000"/>
                </a:solidFill>
                <a:latin typeface="Trebuchet MS" panose="020B0703020202090204" pitchFamily="34" charset="0"/>
                <a:ea typeface="Calibri" charset="0"/>
                <a:cs typeface="Calibri" charset="0"/>
              </a:rPr>
              <a:t>Samstein</a:t>
            </a:r>
            <a:r>
              <a:rPr lang="en-US" sz="1000" dirty="0">
                <a:solidFill>
                  <a:srgbClr val="000000"/>
                </a:solidFill>
                <a:latin typeface="Trebuchet MS" panose="020B0703020202090204" pitchFamily="34" charset="0"/>
                <a:ea typeface="Calibri" charset="0"/>
                <a:cs typeface="Calibri" charset="0"/>
              </a:rPr>
              <a:t>, Nat Gen 2019; </a:t>
            </a:r>
            <a:r>
              <a:rPr lang="fr-FR" sz="1000" dirty="0" err="1">
                <a:solidFill>
                  <a:prstClr val="black"/>
                </a:solidFill>
                <a:latin typeface="Trebuchet MS" panose="020B0703020202090204" pitchFamily="34" charset="0"/>
                <a:ea typeface="Calibri" charset="0"/>
                <a:cs typeface="Calibri" charset="0"/>
              </a:rPr>
              <a:t>Yarchoan</a:t>
            </a:r>
            <a:r>
              <a:rPr lang="fr-FR" sz="1000" dirty="0">
                <a:solidFill>
                  <a:prstClr val="black"/>
                </a:solidFill>
                <a:latin typeface="Trebuchet MS" panose="020B0703020202090204" pitchFamily="34" charset="0"/>
                <a:ea typeface="Calibri" charset="0"/>
                <a:cs typeface="Calibri" charset="0"/>
              </a:rPr>
              <a:t>, NEJM 2017</a:t>
            </a:r>
          </a:p>
          <a:p>
            <a:pPr>
              <a:defRPr/>
            </a:pPr>
            <a:endParaRPr lang="en-US" sz="1000" dirty="0">
              <a:solidFill>
                <a:srgbClr val="000000"/>
              </a:solidFill>
              <a:latin typeface="Trebuchet MS" panose="020B0703020202090204" pitchFamily="34" charset="0"/>
              <a:ea typeface="Calibri" charset="0"/>
              <a:cs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CB921C-E1A8-6744-8D6A-E6184919B1C6}"/>
              </a:ext>
            </a:extLst>
          </p:cNvPr>
          <p:cNvSpPr/>
          <p:nvPr/>
        </p:nvSpPr>
        <p:spPr>
          <a:xfrm>
            <a:off x="441064" y="4973037"/>
            <a:ext cx="45444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600" dirty="0">
                <a:latin typeface="Trebuchet MS" panose="020B0703020202090204" pitchFamily="34" charset="0"/>
              </a:rPr>
              <a:t>TMB: </a:t>
            </a:r>
            <a:r>
              <a:rPr lang="fr-CH" sz="1600" dirty="0" err="1">
                <a:latin typeface="Trebuchet MS" panose="020B0703020202090204" pitchFamily="34" charset="0"/>
              </a:rPr>
              <a:t>significantly</a:t>
            </a:r>
            <a:r>
              <a:rPr lang="fr-CH" sz="1600" dirty="0">
                <a:latin typeface="Trebuchet MS" panose="020B0703020202090204" pitchFamily="34" charset="0"/>
              </a:rPr>
              <a:t> </a:t>
            </a:r>
            <a:r>
              <a:rPr lang="fr-CH" sz="1600" dirty="0" err="1">
                <a:latin typeface="Trebuchet MS" panose="020B0703020202090204" pitchFamily="34" charset="0"/>
              </a:rPr>
              <a:t>associated</a:t>
            </a:r>
            <a:r>
              <a:rPr lang="fr-CH" sz="1600" dirty="0">
                <a:latin typeface="Trebuchet MS" panose="020B0703020202090204" pitchFamily="34" charset="0"/>
              </a:rPr>
              <a:t> </a:t>
            </a:r>
            <a:r>
              <a:rPr lang="fr-CH" sz="1600" dirty="0" err="1">
                <a:latin typeface="Trebuchet MS" panose="020B0703020202090204" pitchFamily="34" charset="0"/>
              </a:rPr>
              <a:t>with</a:t>
            </a:r>
            <a:r>
              <a:rPr lang="fr-CH" sz="1600" dirty="0">
                <a:latin typeface="Trebuchet MS" panose="020B0703020202090204" pitchFamily="34" charset="0"/>
              </a:rPr>
              <a:t> OS as a </a:t>
            </a:r>
            <a:r>
              <a:rPr lang="fr-CH" sz="1600" dirty="0" err="1">
                <a:latin typeface="Trebuchet MS" panose="020B0703020202090204" pitchFamily="34" charset="0"/>
              </a:rPr>
              <a:t>continuous</a:t>
            </a:r>
            <a:r>
              <a:rPr lang="fr-CH" sz="1600" dirty="0">
                <a:latin typeface="Trebuchet MS" panose="020B0703020202090204" pitchFamily="34" charset="0"/>
              </a:rPr>
              <a:t> variable and </a:t>
            </a:r>
            <a:r>
              <a:rPr lang="fr-CH" sz="1600" dirty="0" err="1">
                <a:latin typeface="Trebuchet MS" panose="020B0703020202090204" pitchFamily="34" charset="0"/>
              </a:rPr>
              <a:t>with</a:t>
            </a:r>
            <a:r>
              <a:rPr lang="fr-CH" sz="1600" dirty="0">
                <a:latin typeface="Trebuchet MS" panose="020B0703020202090204" pitchFamily="34" charset="0"/>
              </a:rPr>
              <a:t> a </a:t>
            </a:r>
            <a:r>
              <a:rPr lang="fr-CH" sz="1600" dirty="0" err="1">
                <a:latin typeface="Trebuchet MS" panose="020B0703020202090204" pitchFamily="34" charset="0"/>
              </a:rPr>
              <a:t>binary</a:t>
            </a:r>
            <a:r>
              <a:rPr lang="fr-CH" sz="1600" dirty="0">
                <a:latin typeface="Trebuchet MS" panose="020B0703020202090204" pitchFamily="34" charset="0"/>
              </a:rPr>
              <a:t> </a:t>
            </a:r>
            <a:r>
              <a:rPr lang="fr-CH" sz="1600" dirty="0" err="1">
                <a:latin typeface="Trebuchet MS" panose="020B0703020202090204" pitchFamily="34" charset="0"/>
              </a:rPr>
              <a:t>cutoff</a:t>
            </a:r>
            <a:r>
              <a:rPr lang="fr-CH" sz="1600" dirty="0">
                <a:latin typeface="Trebuchet MS" panose="020B0703020202090204" pitchFamily="34" charset="0"/>
              </a:rPr>
              <a:t> </a:t>
            </a:r>
          </a:p>
          <a:p>
            <a:r>
              <a:rPr lang="fr-CH" sz="1600" dirty="0">
                <a:latin typeface="Trebuchet MS" panose="020B0703020202090204" pitchFamily="34" charset="0"/>
              </a:rPr>
              <a:t>(top 20% of </a:t>
            </a:r>
            <a:r>
              <a:rPr lang="fr-CH" sz="1600" dirty="0" err="1">
                <a:latin typeface="Trebuchet MS" panose="020B0703020202090204" pitchFamily="34" charset="0"/>
              </a:rPr>
              <a:t>each</a:t>
            </a:r>
            <a:r>
              <a:rPr lang="fr-CH" sz="1600" dirty="0">
                <a:latin typeface="Trebuchet MS" panose="020B0703020202090204" pitchFamily="34" charset="0"/>
              </a:rPr>
              <a:t> </a:t>
            </a:r>
            <a:r>
              <a:rPr lang="fr-CH" sz="1600" dirty="0" err="1">
                <a:latin typeface="Trebuchet MS" panose="020B0703020202090204" pitchFamily="34" charset="0"/>
              </a:rPr>
              <a:t>histology</a:t>
            </a:r>
            <a:r>
              <a:rPr lang="fr-CH" sz="1600" dirty="0">
                <a:latin typeface="Trebuchet MS" panose="020B0703020202090204" pitchFamily="34" charset="0"/>
              </a:rPr>
              <a:t>, HR = 0.61)</a:t>
            </a:r>
          </a:p>
          <a:p>
            <a:endParaRPr lang="fr-CH" sz="1600" dirty="0">
              <a:latin typeface="Trebuchet MS" panose="020B070302020209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2F06EE-12B9-F846-ACF9-8EAACC5B25FE}"/>
              </a:ext>
            </a:extLst>
          </p:cNvPr>
          <p:cNvSpPr/>
          <p:nvPr/>
        </p:nvSpPr>
        <p:spPr>
          <a:xfrm>
            <a:off x="441064" y="300283"/>
            <a:ext cx="10351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Highly mutated tumors respond better to IO</a:t>
            </a:r>
            <a:endParaRPr lang="fr-FR" sz="3200" b="1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329ED8-6F26-C64C-AC73-551D2E63B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294" y="885058"/>
            <a:ext cx="6570617" cy="4833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609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727DC4-6AAE-DA4F-A1FA-A38EB1FEBD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8570" y="-7453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What do we know about TMB?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1EE25B-8EDE-1A46-A3A9-1AA1AF150C4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8570" y="1178869"/>
            <a:ext cx="11731660" cy="4270375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rebuchet MS" panose="020B0703020202090204" pitchFamily="34" charset="0"/>
              </a:rPr>
              <a:t>Tumor mutational burden (TMB) is a surrogate for neoantigen load</a:t>
            </a:r>
          </a:p>
          <a:p>
            <a:r>
              <a:rPr lang="en-US" sz="1800" dirty="0">
                <a:latin typeface="Trebuchet MS" panose="020B0703020202090204" pitchFamily="34" charset="0"/>
              </a:rPr>
              <a:t>TMB is defined as  the total number of somatic mutations in a defined region of a tumor genome</a:t>
            </a:r>
          </a:p>
          <a:p>
            <a:pPr lvl="1"/>
            <a:r>
              <a:rPr lang="en-US" sz="1800" dirty="0">
                <a:latin typeface="Trebuchet MS" panose="020B0703020202090204" pitchFamily="34" charset="0"/>
              </a:rPr>
              <a:t>there is no consensus as to which mutations should be included (SNV, indels, silent/synonymous)</a:t>
            </a:r>
          </a:p>
          <a:p>
            <a:r>
              <a:rPr lang="en-US" sz="1800" dirty="0">
                <a:latin typeface="Trebuchet MS" panose="020B0703020202090204" pitchFamily="34" charset="0"/>
              </a:rPr>
              <a:t>There are several methods of measuring tissue TMB ( </a:t>
            </a:r>
            <a:r>
              <a:rPr lang="en-US" sz="1800" dirty="0" err="1">
                <a:latin typeface="Trebuchet MS" panose="020B0703020202090204" pitchFamily="34" charset="0"/>
              </a:rPr>
              <a:t>tTMB</a:t>
            </a:r>
            <a:r>
              <a:rPr lang="en-US" sz="1800" dirty="0">
                <a:latin typeface="Trebuchet MS" panose="020B0703020202090204" pitchFamily="34" charset="0"/>
              </a:rPr>
              <a:t>)</a:t>
            </a:r>
          </a:p>
          <a:p>
            <a:pPr lvl="1"/>
            <a:r>
              <a:rPr lang="en-US" sz="1800" dirty="0">
                <a:latin typeface="Trebuchet MS" panose="020B0703020202090204" pitchFamily="34" charset="0"/>
              </a:rPr>
              <a:t>Whole genome sequencing (WGS)</a:t>
            </a:r>
          </a:p>
          <a:p>
            <a:pPr lvl="1"/>
            <a:r>
              <a:rPr lang="en-US" sz="1800" dirty="0">
                <a:latin typeface="Trebuchet MS" panose="020B0703020202090204" pitchFamily="34" charset="0"/>
              </a:rPr>
              <a:t>Whole exome sequencing (WES) </a:t>
            </a:r>
          </a:p>
          <a:p>
            <a:pPr lvl="1"/>
            <a:r>
              <a:rPr lang="en-US" sz="1800" dirty="0">
                <a:latin typeface="Trebuchet MS" panose="020B0703020202090204" pitchFamily="34" charset="0"/>
              </a:rPr>
              <a:t>Comprehensive genomic profiling (GCP) such as Foundation One </a:t>
            </a:r>
            <a:r>
              <a:rPr lang="en-US" sz="1800" dirty="0" err="1">
                <a:latin typeface="Trebuchet MS" panose="020B0703020202090204" pitchFamily="34" charset="0"/>
              </a:rPr>
              <a:t>CDx</a:t>
            </a:r>
            <a:r>
              <a:rPr lang="en-US" sz="1800" dirty="0">
                <a:latin typeface="Trebuchet MS" panose="020B0703020202090204" pitchFamily="34" charset="0"/>
              </a:rPr>
              <a:t>, MSK-IMPACT</a:t>
            </a:r>
          </a:p>
          <a:p>
            <a:pPr marL="0" indent="0">
              <a:buNone/>
            </a:pPr>
            <a:endParaRPr lang="en-US" sz="1800" dirty="0">
              <a:latin typeface="Trebuchet MS" panose="020B0703020202090204" pitchFamily="34" charset="0"/>
            </a:endParaRPr>
          </a:p>
          <a:p>
            <a:endParaRPr lang="en-US" sz="1800" dirty="0">
              <a:latin typeface="Trebuchet MS" panose="020B0703020202090204" pitchFamily="34" charset="0"/>
            </a:endParaRPr>
          </a:p>
          <a:p>
            <a:endParaRPr lang="en-US" sz="1800" dirty="0">
              <a:latin typeface="Trebuchet MS" panose="020B0703020202090204" pitchFamily="34" charset="0"/>
            </a:endParaRPr>
          </a:p>
          <a:p>
            <a:endParaRPr lang="en-US" sz="1800" dirty="0">
              <a:latin typeface="Trebuchet MS" panose="020B070302020209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41B3B-6BE9-1046-8834-BF728B24F242}"/>
              </a:ext>
            </a:extLst>
          </p:cNvPr>
          <p:cNvSpPr txBox="1"/>
          <p:nvPr/>
        </p:nvSpPr>
        <p:spPr>
          <a:xfrm>
            <a:off x="198570" y="6394827"/>
            <a:ext cx="11731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rebuchet MS" panose="020B0703020202090204" pitchFamily="34" charset="0"/>
              </a:rPr>
              <a:t>Rizvi, N et al, Science 2015; Chalmers et al, Genome Medicine 2017; Rizvi, H et al JCO 2018; Bevins et al Journal for immunotherapy of Cancer 2020: </a:t>
            </a:r>
            <a:r>
              <a:rPr lang="en-US" sz="1000" dirty="0" err="1">
                <a:latin typeface="Trebuchet MS" panose="020B0703020202090204" pitchFamily="34" charset="0"/>
              </a:rPr>
              <a:t>Kazdal</a:t>
            </a:r>
            <a:r>
              <a:rPr lang="en-US" sz="1000" dirty="0">
                <a:latin typeface="Trebuchet MS" panose="020B0703020202090204" pitchFamily="34" charset="0"/>
              </a:rPr>
              <a:t> JTO 2019, Stein JCO precision oncology 2019; </a:t>
            </a:r>
            <a:r>
              <a:rPr lang="en-US" sz="1000" dirty="0" err="1">
                <a:latin typeface="Trebuchet MS" panose="020B0703020202090204" pitchFamily="34" charset="0"/>
              </a:rPr>
              <a:t>Gandara</a:t>
            </a:r>
            <a:r>
              <a:rPr lang="en-US" sz="1000" dirty="0">
                <a:latin typeface="Trebuchet MS" panose="020B0703020202090204" pitchFamily="34" charset="0"/>
              </a:rPr>
              <a:t> et al. Nat Med 2018; </a:t>
            </a:r>
            <a:r>
              <a:rPr lang="en-US" sz="1000" dirty="0" err="1">
                <a:latin typeface="Trebuchet MS" panose="020B0703020202090204" pitchFamily="34" charset="0"/>
              </a:rPr>
              <a:t>Bazhenova</a:t>
            </a:r>
            <a:r>
              <a:rPr lang="en-US" sz="1000" dirty="0">
                <a:latin typeface="Trebuchet MS" panose="020B0703020202090204" pitchFamily="34" charset="0"/>
              </a:rPr>
              <a:t>, ASCO 2020; </a:t>
            </a:r>
            <a:r>
              <a:rPr lang="en-US" sz="1000" dirty="0" err="1">
                <a:latin typeface="Trebuchet MS" panose="020B0703020202090204" pitchFamily="34" charset="0"/>
              </a:rPr>
              <a:t>Steinzinger</a:t>
            </a:r>
            <a:r>
              <a:rPr lang="en-US" sz="1000" dirty="0">
                <a:latin typeface="Trebuchet MS" panose="020B0703020202090204" pitchFamily="34" charset="0"/>
              </a:rPr>
              <a:t>, </a:t>
            </a:r>
            <a:r>
              <a:rPr lang="fr-CH" sz="1000" dirty="0" err="1">
                <a:latin typeface="Trebuchet MS" panose="020B0703020202090204" pitchFamily="34" charset="0"/>
              </a:rPr>
              <a:t>Genes</a:t>
            </a:r>
            <a:r>
              <a:rPr lang="fr-CH" sz="1000" dirty="0">
                <a:latin typeface="Trebuchet MS" panose="020B0703020202090204" pitchFamily="34" charset="0"/>
              </a:rPr>
              <a:t> Chromosomes Cancer 2019</a:t>
            </a:r>
            <a:endParaRPr lang="en-US" sz="1000" dirty="0">
              <a:latin typeface="Trebuchet MS" panose="020B070302020209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0B70FEC-E6C3-9848-A6E2-AC7EBC3176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27"/>
          <a:stretch/>
        </p:blipFill>
        <p:spPr>
          <a:xfrm>
            <a:off x="261769" y="1251030"/>
            <a:ext cx="11338560" cy="560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2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727DC4-6AAE-DA4F-A1FA-A38EB1FEBD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8570" y="91887"/>
            <a:ext cx="10515600" cy="68017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What do we know about TMB?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1EE25B-8EDE-1A46-A3A9-1AA1AF150C4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9697" y="772062"/>
            <a:ext cx="11092606" cy="4270375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rebuchet MS" panose="020B0703020202090204" pitchFamily="34" charset="0"/>
              </a:rPr>
              <a:t>There is a correlation between WES and large targeted sequencing panels </a:t>
            </a:r>
          </a:p>
          <a:p>
            <a:pPr lvl="1"/>
            <a:r>
              <a:rPr lang="en-US" sz="1800" dirty="0">
                <a:latin typeface="Trebuchet MS" panose="020B0703020202090204" pitchFamily="34" charset="0"/>
              </a:rPr>
              <a:t>correlation is lost in more focused gene panels </a:t>
            </a:r>
          </a:p>
          <a:p>
            <a:r>
              <a:rPr lang="en-US" sz="1800" dirty="0">
                <a:latin typeface="Trebuchet MS" panose="020B0703020202090204" pitchFamily="34" charset="0"/>
              </a:rPr>
              <a:t>Evidence of spatial heterogeneity with </a:t>
            </a:r>
            <a:r>
              <a:rPr lang="en-US" sz="1800" dirty="0" err="1">
                <a:latin typeface="Trebuchet MS" panose="020B0703020202090204" pitchFamily="34" charset="0"/>
              </a:rPr>
              <a:t>tTMB</a:t>
            </a:r>
            <a:endParaRPr lang="en-US" sz="1800" dirty="0">
              <a:latin typeface="Trebuchet MS" panose="020B0703020202090204" pitchFamily="34" charset="0"/>
            </a:endParaRPr>
          </a:p>
          <a:p>
            <a:r>
              <a:rPr lang="en-US" sz="1800" dirty="0">
                <a:latin typeface="Trebuchet MS" panose="020B0703020202090204" pitchFamily="34" charset="0"/>
              </a:rPr>
              <a:t>Combined intratumor heterogeneity and the aggregated TMB could result in divergent TMB designation in close to 20% of patients</a:t>
            </a:r>
          </a:p>
          <a:p>
            <a:r>
              <a:rPr lang="en-US" sz="1800" dirty="0">
                <a:latin typeface="Trebuchet MS" panose="020B0703020202090204" pitchFamily="34" charset="0"/>
              </a:rPr>
              <a:t>Blood TMB (</a:t>
            </a:r>
            <a:r>
              <a:rPr lang="en-US" sz="1800" dirty="0" err="1">
                <a:latin typeface="Trebuchet MS" panose="020B0703020202090204" pitchFamily="34" charset="0"/>
              </a:rPr>
              <a:t>bTMB</a:t>
            </a:r>
            <a:r>
              <a:rPr lang="en-US" sz="1800" dirty="0">
                <a:latin typeface="Trebuchet MS" panose="020B0703020202090204" pitchFamily="34" charset="0"/>
              </a:rPr>
              <a:t>) measured from </a:t>
            </a:r>
            <a:r>
              <a:rPr lang="en-US" sz="1800" dirty="0" err="1">
                <a:latin typeface="Trebuchet MS" panose="020B0703020202090204" pitchFamily="34" charset="0"/>
              </a:rPr>
              <a:t>ctDNA</a:t>
            </a:r>
            <a:r>
              <a:rPr lang="en-US" sz="1800" dirty="0">
                <a:latin typeface="Trebuchet MS" panose="020B0703020202090204" pitchFamily="34" charset="0"/>
              </a:rPr>
              <a:t> correlated with </a:t>
            </a:r>
            <a:r>
              <a:rPr lang="en-US" sz="1800" dirty="0" err="1">
                <a:latin typeface="Trebuchet MS" panose="020B0703020202090204" pitchFamily="34" charset="0"/>
              </a:rPr>
              <a:t>tTMB</a:t>
            </a:r>
            <a:r>
              <a:rPr lang="en-US" sz="1800" dirty="0">
                <a:latin typeface="Trebuchet MS" panose="020B0703020202090204" pitchFamily="34" charset="0"/>
              </a:rPr>
              <a:t> and may be more representative of the heterogeneity of metastatic lesions</a:t>
            </a:r>
          </a:p>
          <a:p>
            <a:pPr marL="0" indent="0">
              <a:buNone/>
            </a:pPr>
            <a:endParaRPr lang="en-US" sz="1800" dirty="0">
              <a:latin typeface="Trebuchet MS" panose="020B0703020202090204" pitchFamily="34" charset="0"/>
            </a:endParaRPr>
          </a:p>
          <a:p>
            <a:endParaRPr lang="en-US" sz="1800" dirty="0">
              <a:latin typeface="Trebuchet MS" panose="020B0703020202090204" pitchFamily="34" charset="0"/>
            </a:endParaRPr>
          </a:p>
          <a:p>
            <a:endParaRPr lang="en-US" sz="1800" dirty="0">
              <a:latin typeface="Trebuchet MS" panose="020B0703020202090204" pitchFamily="34" charset="0"/>
            </a:endParaRPr>
          </a:p>
          <a:p>
            <a:endParaRPr lang="en-US" sz="1800" dirty="0">
              <a:latin typeface="Trebuchet MS" panose="020B070302020209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43D539-CD4B-F346-9464-4A2957456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579" y="4096987"/>
            <a:ext cx="4665107" cy="2250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D8851A-13CC-1546-B24F-8E9BDD5CDD02}"/>
              </a:ext>
            </a:extLst>
          </p:cNvPr>
          <p:cNvSpPr txBox="1"/>
          <p:nvPr/>
        </p:nvSpPr>
        <p:spPr>
          <a:xfrm>
            <a:off x="7054834" y="6516464"/>
            <a:ext cx="4938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rebuchet MS" panose="020B0703020202090204" pitchFamily="34" charset="0"/>
              </a:rPr>
              <a:t>Peters et al. AACR 2019; </a:t>
            </a:r>
            <a:r>
              <a:rPr lang="en-US" sz="1200" dirty="0" err="1">
                <a:latin typeface="Trebuchet MS" panose="020B0703020202090204" pitchFamily="34" charset="0"/>
              </a:rPr>
              <a:t>Kuzdal</a:t>
            </a:r>
            <a:r>
              <a:rPr lang="en-US" sz="1200" dirty="0">
                <a:latin typeface="Trebuchet MS" panose="020B0703020202090204" pitchFamily="34" charset="0"/>
              </a:rPr>
              <a:t>, JTO 2019; </a:t>
            </a:r>
            <a:r>
              <a:rPr lang="en-US" sz="1200" dirty="0" err="1">
                <a:latin typeface="Trebuchet MS" panose="020B0703020202090204" pitchFamily="34" charset="0"/>
              </a:rPr>
              <a:t>Budczies</a:t>
            </a:r>
            <a:r>
              <a:rPr lang="en-US" sz="1200" dirty="0">
                <a:latin typeface="Trebuchet MS" panose="020B0703020202090204" pitchFamily="34" charset="0"/>
              </a:rPr>
              <a:t>, Ann Oncol 2019</a:t>
            </a:r>
          </a:p>
          <a:p>
            <a:endParaRPr lang="en-US" sz="1200" dirty="0">
              <a:latin typeface="Trebuchet MS" panose="020B070302020209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AF5EEE0-0621-AF4D-AA64-64F64209B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559" y="3811329"/>
            <a:ext cx="4076020" cy="149992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8E205A8-6ED1-6B4D-845E-34A116F94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38" y="3062302"/>
            <a:ext cx="2923159" cy="37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Freeman 9-18-13-K3mMelRevFig1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3" y="838200"/>
            <a:ext cx="84963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TextBox 1"/>
          <p:cNvSpPr txBox="1">
            <a:spLocks noChangeArrowheads="1"/>
          </p:cNvSpPr>
          <p:nvPr/>
        </p:nvSpPr>
        <p:spPr bwMode="auto">
          <a:xfrm>
            <a:off x="389965" y="152402"/>
            <a:ext cx="10266923" cy="107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19" rIns="91419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914173">
              <a:spcBef>
                <a:spcPct val="0"/>
              </a:spcBef>
              <a:buNone/>
            </a:pPr>
            <a:r>
              <a:rPr lang="en-US" alt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Calibri" charset="0"/>
                <a:cs typeface="Calibri" charset="0"/>
              </a:rPr>
              <a:t>Two synapses for T-cell activation in cancer</a:t>
            </a:r>
          </a:p>
          <a:p>
            <a:pPr defTabSz="914173">
              <a:spcBef>
                <a:spcPct val="0"/>
              </a:spcBef>
              <a:buNone/>
            </a:pPr>
            <a:endParaRPr lang="en-US" altLang="fr-FR" b="1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Calibri" charset="0"/>
              <a:cs typeface="Calibri" charset="0"/>
            </a:endParaRPr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0165223" y="6484285"/>
            <a:ext cx="5683324" cy="297452"/>
          </a:xfrm>
          <a:prstGeom prst="rect">
            <a:avLst/>
          </a:prstGeom>
          <a:noFill/>
          <a:ln>
            <a:noFill/>
          </a:ln>
        </p:spPr>
        <p:txBody>
          <a:bodyPr wrap="square" lIns="91403" tIns="45719" rIns="91403" bIns="45719">
            <a:spAutoFit/>
          </a:bodyPr>
          <a:lstStyle/>
          <a:p>
            <a:pPr defTabSz="914173">
              <a:defRPr/>
            </a:pPr>
            <a:r>
              <a:rPr lang="en-US" sz="1333" dirty="0">
                <a:solidFill>
                  <a:prstClr val="black">
                    <a:lumMod val="95000"/>
                  </a:prstClr>
                </a:solidFill>
                <a:latin typeface="Corbel" panose="020B0503020204020204" pitchFamily="34" charset="0"/>
                <a:ea typeface="ＭＳ Ｐゴシック" charset="0"/>
                <a:cs typeface="Calibri"/>
              </a:rPr>
              <a:t>Freeman, ESMO IO 2015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9890056" y="2969096"/>
            <a:ext cx="2008880" cy="738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19" tIns="45719" rIns="91419" bIns="45719" rtlCol="0">
            <a:spAutoFit/>
          </a:bodyPr>
          <a:lstStyle/>
          <a:p>
            <a:pPr algn="ctr" defTabSz="914173"/>
            <a:r>
              <a:rPr lang="fr-FR" sz="2100" dirty="0" err="1">
                <a:solidFill>
                  <a:prstClr val="black"/>
                </a:solidFill>
                <a:latin typeface="Corbel" panose="020B0503020204020204" pitchFamily="34" charset="0"/>
                <a:ea typeface="Calibri" charset="0"/>
                <a:cs typeface="Calibri" charset="0"/>
              </a:rPr>
              <a:t>Ipilimumab</a:t>
            </a:r>
            <a:endParaRPr lang="fr-FR" sz="2100" dirty="0">
              <a:solidFill>
                <a:prstClr val="black"/>
              </a:solidFill>
              <a:latin typeface="Corbel" panose="020B0503020204020204" pitchFamily="34" charset="0"/>
              <a:ea typeface="Calibri" charset="0"/>
              <a:cs typeface="Calibri" charset="0"/>
            </a:endParaRPr>
          </a:p>
          <a:p>
            <a:pPr algn="ctr" defTabSz="914173"/>
            <a:r>
              <a:rPr lang="fr-FR" sz="2100" dirty="0" err="1">
                <a:solidFill>
                  <a:prstClr val="black"/>
                </a:solidFill>
                <a:latin typeface="Corbel" panose="020B0503020204020204" pitchFamily="34" charset="0"/>
                <a:ea typeface="Calibri" charset="0"/>
                <a:cs typeface="Calibri" charset="0"/>
              </a:rPr>
              <a:t>Tremelimumab</a:t>
            </a:r>
            <a:endParaRPr lang="fr-FR" sz="2100" dirty="0">
              <a:solidFill>
                <a:prstClr val="black"/>
              </a:solidFill>
              <a:latin typeface="Corbel" panose="020B0503020204020204" pitchFamily="34" charset="0"/>
              <a:ea typeface="Calibri" charset="0"/>
              <a:cs typeface="Calibri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E00840A-F6BA-2144-B05F-80D71FCA85BC}"/>
              </a:ext>
            </a:extLst>
          </p:cNvPr>
          <p:cNvSpPr txBox="1"/>
          <p:nvPr/>
        </p:nvSpPr>
        <p:spPr>
          <a:xfrm>
            <a:off x="115796" y="1915417"/>
            <a:ext cx="2362200" cy="4524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19" tIns="45719" rIns="91419" bIns="45719" rtlCol="0">
            <a:spAutoFit/>
          </a:bodyPr>
          <a:lstStyle/>
          <a:p>
            <a:pPr marL="0" marR="0" lvl="0" indent="0" algn="ct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Calibri" charset="0"/>
                <a:cs typeface="Calibri" charset="0"/>
              </a:rPr>
              <a:t>Nivolumab</a:t>
            </a:r>
          </a:p>
          <a:p>
            <a:pPr marL="0" marR="0" lvl="0" indent="0" algn="ct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Calibri" charset="0"/>
                <a:cs typeface="Calibri" charset="0"/>
              </a:rPr>
              <a:t>Pembrolizumab</a:t>
            </a:r>
          </a:p>
          <a:p>
            <a:pPr marL="0" marR="0" lvl="0" indent="0" algn="ct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Calibri" charset="0"/>
                <a:cs typeface="Calibri" charset="0"/>
              </a:rPr>
              <a:t>Cemiplimab</a:t>
            </a:r>
            <a:endParaRPr kumimoji="0" lang="en-CA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Calibri" charset="0"/>
              <a:cs typeface="Calibri" charset="0"/>
            </a:endParaRPr>
          </a:p>
          <a:p>
            <a:pPr marL="0" marR="0" lvl="0" indent="0" algn="ct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Tislelizumab</a:t>
            </a:r>
            <a:endParaRPr kumimoji="0" lang="en-CA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0" marR="0" lvl="0" indent="0" algn="ct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Camrelizumab</a:t>
            </a:r>
            <a:endParaRPr kumimoji="0" lang="en-CA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0" marR="0" lvl="0" indent="0" algn="ct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Pidilizumab</a:t>
            </a:r>
            <a:endParaRPr kumimoji="0" lang="en-CA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0" marR="0" lvl="0" indent="0" algn="ct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>
                <a:solidFill>
                  <a:prstClr val="black"/>
                </a:solidFill>
                <a:latin typeface="Corbel" panose="020B0503020204020204" pitchFamily="34" charset="0"/>
              </a:rPr>
              <a:t>Sintilimab</a:t>
            </a:r>
            <a:endParaRPr kumimoji="0" lang="en-CA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0" marR="0" lvl="0" indent="0" algn="ct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</a:p>
          <a:p>
            <a:pPr marL="0" marR="0" lvl="0" indent="0" algn="ct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Calibri" charset="0"/>
              <a:cs typeface="Calibri" charset="0"/>
            </a:endParaRPr>
          </a:p>
          <a:p>
            <a:pPr marL="0" marR="0" lvl="0" indent="0" algn="ct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Calibri" charset="0"/>
                <a:cs typeface="Calibri" charset="0"/>
              </a:rPr>
              <a:t>CS1001</a:t>
            </a:r>
          </a:p>
          <a:p>
            <a:pPr marL="0" marR="0" lvl="0" indent="0" algn="ct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Calibri" charset="0"/>
                <a:cs typeface="Calibri" charset="0"/>
              </a:rPr>
              <a:t>Atezolizumab</a:t>
            </a:r>
          </a:p>
          <a:p>
            <a:pPr marL="0" marR="0" lvl="0" indent="0" algn="ct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Calibri" charset="0"/>
                <a:cs typeface="Calibri" charset="0"/>
              </a:rPr>
              <a:t>Avelumab</a:t>
            </a:r>
            <a:endParaRPr kumimoji="0" lang="en-CA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Calibri" charset="0"/>
              <a:cs typeface="Calibri" charset="0"/>
            </a:endParaRPr>
          </a:p>
          <a:p>
            <a:pPr marL="0" marR="0" lvl="0" indent="0" algn="ct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Calibri" charset="0"/>
                <a:cs typeface="Calibri" charset="0"/>
              </a:rPr>
              <a:t>Durvalumab</a:t>
            </a:r>
            <a:endParaRPr kumimoji="0" lang="en-CA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Calibri" charset="0"/>
              <a:cs typeface="Calibri" charset="0"/>
            </a:endParaRPr>
          </a:p>
          <a:p>
            <a:pPr marL="0" marR="0" lvl="0" indent="0" algn="ct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Calibri" charset="0"/>
              <a:cs typeface="Calibri" charset="0"/>
            </a:endParaRPr>
          </a:p>
          <a:p>
            <a:pPr marL="0" marR="0" lvl="0" indent="0" algn="ct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Calibri" charset="0"/>
                <a:cs typeface="Calibri" charset="0"/>
              </a:rPr>
              <a:t>50-100 compounds in development</a:t>
            </a:r>
          </a:p>
        </p:txBody>
      </p:sp>
    </p:spTree>
    <p:extLst>
      <p:ext uri="{BB962C8B-B14F-4D97-AF65-F5344CB8AC3E}">
        <p14:creationId xmlns:p14="http://schemas.microsoft.com/office/powerpoint/2010/main" val="836049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DFBD121-EB3B-4847-9EC9-2FF3BFBCA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769214"/>
              </p:ext>
            </p:extLst>
          </p:nvPr>
        </p:nvGraphicFramePr>
        <p:xfrm>
          <a:off x="1327971" y="1454019"/>
          <a:ext cx="9169399" cy="4480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43969">
                  <a:extLst>
                    <a:ext uri="{9D8B030D-6E8A-4147-A177-3AD203B41FA5}">
                      <a16:colId xmlns:a16="http://schemas.microsoft.com/office/drawing/2014/main" val="914727885"/>
                    </a:ext>
                  </a:extLst>
                </a:gridCol>
                <a:gridCol w="1140626">
                  <a:extLst>
                    <a:ext uri="{9D8B030D-6E8A-4147-A177-3AD203B41FA5}">
                      <a16:colId xmlns:a16="http://schemas.microsoft.com/office/drawing/2014/main" val="461434218"/>
                    </a:ext>
                  </a:extLst>
                </a:gridCol>
                <a:gridCol w="1406492">
                  <a:extLst>
                    <a:ext uri="{9D8B030D-6E8A-4147-A177-3AD203B41FA5}">
                      <a16:colId xmlns:a16="http://schemas.microsoft.com/office/drawing/2014/main" val="4214233195"/>
                    </a:ext>
                  </a:extLst>
                </a:gridCol>
                <a:gridCol w="2050895">
                  <a:extLst>
                    <a:ext uri="{9D8B030D-6E8A-4147-A177-3AD203B41FA5}">
                      <a16:colId xmlns:a16="http://schemas.microsoft.com/office/drawing/2014/main" val="1780644094"/>
                    </a:ext>
                  </a:extLst>
                </a:gridCol>
                <a:gridCol w="1927417">
                  <a:extLst>
                    <a:ext uri="{9D8B030D-6E8A-4147-A177-3AD203B41FA5}">
                      <a16:colId xmlns:a16="http://schemas.microsoft.com/office/drawing/2014/main" val="3190834733"/>
                    </a:ext>
                  </a:extLst>
                </a:gridCol>
              </a:tblGrid>
              <a:tr h="1872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PD-L1 selected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TMB assay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TMB cut off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742440"/>
                  </a:ext>
                </a:extLst>
              </a:tr>
              <a:tr h="460602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KEYNOTE-010</a:t>
                      </a:r>
                      <a:r>
                        <a:rPr lang="en-US" sz="18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Pembro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vs. chemo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253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tTMB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WES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175mt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0231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KEYNOTE-042</a:t>
                      </a:r>
                      <a:r>
                        <a:rPr lang="en-US" sz="18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Pembro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vs. chemo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793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tTMB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WES</a:t>
                      </a: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175mt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426601"/>
                  </a:ext>
                </a:extLst>
              </a:tr>
              <a:tr h="460602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POPLAR</a:t>
                      </a:r>
                      <a:r>
                        <a:rPr lang="en-US" sz="1800" b="0" baseline="300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2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</a:endParaRPr>
                    </a:p>
                    <a:p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Atezo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vs. chemo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tTMB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FM1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16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mt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/Mb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092432"/>
                  </a:ext>
                </a:extLst>
              </a:tr>
              <a:tr h="460602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POPLAR</a:t>
                      </a:r>
                      <a:r>
                        <a:rPr lang="en-US" sz="1800" b="0" baseline="300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3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</a:t>
                      </a:r>
                    </a:p>
                    <a:p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Atezo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vs. chemo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bTMB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G Omni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16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mt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/Mb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24689"/>
                  </a:ext>
                </a:extLst>
              </a:tr>
              <a:tr h="460602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OAK</a:t>
                      </a:r>
                      <a:r>
                        <a:rPr lang="en-US" sz="1800" b="0" baseline="300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3</a:t>
                      </a:r>
                    </a:p>
                    <a:p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Atezo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vs. chemo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583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bTMB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G Omni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16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mt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/Mb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4564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CheckMate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026</a:t>
                      </a:r>
                      <a:r>
                        <a:rPr lang="en-US" sz="18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Nivolumab vs chemo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tTMB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 WES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243mt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0428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C4F1ABC-20E2-884F-A7FF-9C4848756219}"/>
              </a:ext>
            </a:extLst>
          </p:cNvPr>
          <p:cNvSpPr txBox="1"/>
          <p:nvPr/>
        </p:nvSpPr>
        <p:spPr>
          <a:xfrm>
            <a:off x="3429665" y="6492875"/>
            <a:ext cx="8762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aseline="30000" dirty="0">
                <a:latin typeface="Trebuchet MS" panose="020B0703020202090204" pitchFamily="34" charset="0"/>
              </a:rPr>
              <a:t>1</a:t>
            </a:r>
            <a:r>
              <a:rPr lang="en-US" sz="1100" dirty="0">
                <a:latin typeface="Trebuchet MS" panose="020B0703020202090204" pitchFamily="34" charset="0"/>
              </a:rPr>
              <a:t> Herbst et al ESMO 2019; </a:t>
            </a:r>
            <a:r>
              <a:rPr lang="en-US" sz="1100" baseline="30000" dirty="0">
                <a:latin typeface="Trebuchet MS" panose="020B0703020202090204" pitchFamily="34" charset="0"/>
              </a:rPr>
              <a:t>2 </a:t>
            </a:r>
            <a:r>
              <a:rPr lang="en-US" sz="1100" dirty="0" err="1">
                <a:latin typeface="Trebuchet MS" panose="020B0703020202090204" pitchFamily="34" charset="0"/>
              </a:rPr>
              <a:t>Kowanetz</a:t>
            </a:r>
            <a:r>
              <a:rPr lang="en-US" sz="1100" dirty="0">
                <a:latin typeface="Trebuchet MS" panose="020B0703020202090204" pitchFamily="34" charset="0"/>
              </a:rPr>
              <a:t> et al WCLC 2016; </a:t>
            </a:r>
            <a:r>
              <a:rPr lang="en-US" sz="1100" baseline="30000" dirty="0">
                <a:latin typeface="Trebuchet MS" panose="020B0703020202090204" pitchFamily="34" charset="0"/>
              </a:rPr>
              <a:t>3 </a:t>
            </a:r>
            <a:r>
              <a:rPr lang="en-US" sz="1100" dirty="0">
                <a:latin typeface="Trebuchet MS" panose="020B0703020202090204" pitchFamily="34" charset="0"/>
              </a:rPr>
              <a:t>Gandara, Nature Medicine 2018; </a:t>
            </a:r>
            <a:r>
              <a:rPr lang="en-US" sz="1100" baseline="30000" dirty="0">
                <a:latin typeface="Trebuchet MS" panose="020B0703020202090204" pitchFamily="34" charset="0"/>
              </a:rPr>
              <a:t>4 </a:t>
            </a:r>
            <a:r>
              <a:rPr lang="en-US" sz="1100" dirty="0">
                <a:latin typeface="Trebuchet MS" panose="020B0703020202090204" pitchFamily="34" charset="0"/>
              </a:rPr>
              <a:t>Carbone, NEJM 2017, </a:t>
            </a:r>
            <a:r>
              <a:rPr lang="en-US" sz="1100" dirty="0" err="1">
                <a:latin typeface="Trebuchet MS" panose="020B0703020202090204" pitchFamily="34" charset="0"/>
                <a:cs typeface="Calibri"/>
              </a:rPr>
              <a:t>Bazhenova</a:t>
            </a:r>
            <a:r>
              <a:rPr lang="en-US" sz="1100" dirty="0">
                <a:latin typeface="Trebuchet MS" panose="020B0703020202090204" pitchFamily="34" charset="0"/>
                <a:cs typeface="Calibri"/>
              </a:rPr>
              <a:t>, ASCO 2020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215014-05D3-134E-9297-C6001E77C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25" y="20431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Randomized IO vs. chemotherapy trials in NSCLC</a:t>
            </a:r>
          </a:p>
        </p:txBody>
      </p:sp>
    </p:spTree>
    <p:extLst>
      <p:ext uri="{BB962C8B-B14F-4D97-AF65-F5344CB8AC3E}">
        <p14:creationId xmlns:p14="http://schemas.microsoft.com/office/powerpoint/2010/main" val="248067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E7DCB-60EB-CE45-A39A-E9F7122C3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6" y="116354"/>
            <a:ext cx="11824444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Randomized 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IO vs. chemo in NSCLC: Impact on PFS &gt; OS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A85789E-415A-EE4B-A3B4-9BA2F056A4F9}"/>
              </a:ext>
            </a:extLst>
          </p:cNvPr>
          <p:cNvGraphicFramePr>
            <a:graphicFrameLocks/>
          </p:cNvGraphicFramePr>
          <p:nvPr/>
        </p:nvGraphicFramePr>
        <p:xfrm>
          <a:off x="985685" y="2033539"/>
          <a:ext cx="5199216" cy="3456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6D7F289-6DE5-DA45-B9C7-7CD659B5B167}"/>
              </a:ext>
            </a:extLst>
          </p:cNvPr>
          <p:cNvSpPr txBox="1"/>
          <p:nvPr/>
        </p:nvSpPr>
        <p:spPr>
          <a:xfrm>
            <a:off x="2131049" y="1748412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rebuchet MS" panose="020B0703020202090204" pitchFamily="34" charset="0"/>
              </a:rPr>
              <a:t>PFS HR ( CI)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B6D951-CF25-154B-85C3-5F82F4271914}"/>
              </a:ext>
            </a:extLst>
          </p:cNvPr>
          <p:cNvSpPr txBox="1"/>
          <p:nvPr/>
        </p:nvSpPr>
        <p:spPr>
          <a:xfrm>
            <a:off x="138531" y="238923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Trebuchet MS" panose="020B0703020202090204" pitchFamily="34" charset="0"/>
              </a:rPr>
              <a:t>KEYNOTE-010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5BE089-20E0-834D-9B48-DE133244A485}"/>
              </a:ext>
            </a:extLst>
          </p:cNvPr>
          <p:cNvSpPr txBox="1"/>
          <p:nvPr/>
        </p:nvSpPr>
        <p:spPr>
          <a:xfrm>
            <a:off x="98790" y="288597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Trebuchet MS" panose="020B0703020202090204" pitchFamily="34" charset="0"/>
              </a:rPr>
              <a:t>KEYNOTE-042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6C045B-45CE-6348-A80E-13BF94AC200A}"/>
              </a:ext>
            </a:extLst>
          </p:cNvPr>
          <p:cNvSpPr txBox="1"/>
          <p:nvPr/>
        </p:nvSpPr>
        <p:spPr>
          <a:xfrm>
            <a:off x="84165" y="3324431"/>
            <a:ext cx="1360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ebuchet MS" panose="020B0703020202090204" pitchFamily="34" charset="0"/>
              </a:rPr>
              <a:t>Poplar </a:t>
            </a:r>
            <a:r>
              <a:rPr lang="en-US" sz="1400" dirty="0" err="1">
                <a:latin typeface="Trebuchet MS" panose="020B0703020202090204" pitchFamily="34" charset="0"/>
              </a:rPr>
              <a:t>tTMB</a:t>
            </a:r>
            <a:endParaRPr lang="en-US" sz="1400" dirty="0">
              <a:latin typeface="Trebuchet MS" panose="020B070302020209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7409BE-A5B1-9C4D-B16D-A8982A798122}"/>
              </a:ext>
            </a:extLst>
          </p:cNvPr>
          <p:cNvSpPr txBox="1"/>
          <p:nvPr/>
        </p:nvSpPr>
        <p:spPr>
          <a:xfrm>
            <a:off x="51036" y="3761755"/>
            <a:ext cx="1273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Trebuchet MS" panose="020B0703020202090204" pitchFamily="34" charset="0"/>
              </a:rPr>
              <a:t>Poplar </a:t>
            </a:r>
            <a:r>
              <a:rPr lang="en-US" sz="1400" dirty="0" err="1">
                <a:solidFill>
                  <a:schemeClr val="accent1"/>
                </a:solidFill>
                <a:latin typeface="Trebuchet MS" panose="020B0703020202090204" pitchFamily="34" charset="0"/>
              </a:rPr>
              <a:t>bTMB</a:t>
            </a:r>
            <a:endParaRPr lang="en-US" sz="1400" dirty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85529F-885F-B146-9AC4-8099AEC747D2}"/>
              </a:ext>
            </a:extLst>
          </p:cNvPr>
          <p:cNvSpPr txBox="1"/>
          <p:nvPr/>
        </p:nvSpPr>
        <p:spPr>
          <a:xfrm>
            <a:off x="200549" y="4199079"/>
            <a:ext cx="974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rebuchet MS" panose="020B0703020202090204" pitchFamily="34" charset="0"/>
              </a:rPr>
              <a:t>Oak </a:t>
            </a:r>
            <a:r>
              <a:rPr lang="en-US" sz="1400" dirty="0" err="1">
                <a:solidFill>
                  <a:srgbClr val="FF0000"/>
                </a:solidFill>
                <a:latin typeface="Trebuchet MS" panose="020B0703020202090204" pitchFamily="34" charset="0"/>
              </a:rPr>
              <a:t>bTMB</a:t>
            </a:r>
            <a:endParaRPr lang="en-US" sz="1400" dirty="0">
              <a:solidFill>
                <a:srgbClr val="FF0000"/>
              </a:solidFill>
              <a:latin typeface="Trebuchet MS" panose="020B070302020209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4C16F4-2E96-794A-B627-B70C8AAAB0DD}"/>
              </a:ext>
            </a:extLst>
          </p:cNvPr>
          <p:cNvSpPr txBox="1"/>
          <p:nvPr/>
        </p:nvSpPr>
        <p:spPr>
          <a:xfrm>
            <a:off x="99579" y="4690636"/>
            <a:ext cx="1393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rebuchet MS" panose="020B0703020202090204" pitchFamily="34" charset="0"/>
              </a:rPr>
              <a:t>CheckMate</a:t>
            </a:r>
            <a:r>
              <a:rPr lang="en-US" sz="1400" dirty="0">
                <a:latin typeface="Trebuchet MS" panose="020B0703020202090204" pitchFamily="34" charset="0"/>
              </a:rPr>
              <a:t> 026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E48D7E-DA9D-774A-A1FD-1A11317FFF0F}"/>
              </a:ext>
            </a:extLst>
          </p:cNvPr>
          <p:cNvSpPr txBox="1"/>
          <p:nvPr/>
        </p:nvSpPr>
        <p:spPr>
          <a:xfrm>
            <a:off x="2135396" y="5983243"/>
            <a:ext cx="7921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rebuchet MS" panose="020B0703020202090204" pitchFamily="34" charset="0"/>
              </a:rPr>
              <a:t>BEP biomarker evaluable population, TMB H tumor mutational burden high, TMB L tumor mutational burden low 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4E69E58-5D41-3B4F-AEA0-D86BF163DA2B}"/>
              </a:ext>
            </a:extLst>
          </p:cNvPr>
          <p:cNvGraphicFramePr>
            <a:graphicFrameLocks/>
          </p:cNvGraphicFramePr>
          <p:nvPr/>
        </p:nvGraphicFramePr>
        <p:xfrm>
          <a:off x="6184901" y="2033539"/>
          <a:ext cx="5582918" cy="3456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5C97D92-DCD2-9C4C-99F8-251595955F07}"/>
              </a:ext>
            </a:extLst>
          </p:cNvPr>
          <p:cNvSpPr txBox="1"/>
          <p:nvPr/>
        </p:nvSpPr>
        <p:spPr>
          <a:xfrm>
            <a:off x="8325439" y="1742059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rebuchet MS" panose="020B0703020202090204" pitchFamily="34" charset="0"/>
              </a:rPr>
              <a:t>OS HR ( CI)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6F16D0-AFA0-EE44-8CD1-876E4E628FB5}"/>
              </a:ext>
            </a:extLst>
          </p:cNvPr>
          <p:cNvSpPr txBox="1"/>
          <p:nvPr/>
        </p:nvSpPr>
        <p:spPr>
          <a:xfrm>
            <a:off x="5622488" y="2392366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Trebuchet MS" panose="020B0703020202090204" pitchFamily="34" charset="0"/>
              </a:rPr>
              <a:t>KEYNOTE-010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63F91C-C8D3-0246-A176-206C30082B10}"/>
              </a:ext>
            </a:extLst>
          </p:cNvPr>
          <p:cNvSpPr txBox="1"/>
          <p:nvPr/>
        </p:nvSpPr>
        <p:spPr>
          <a:xfrm>
            <a:off x="5606406" y="291358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Trebuchet MS" panose="020B0703020202090204" pitchFamily="34" charset="0"/>
              </a:rPr>
              <a:t>KEYNOTE-042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E259A8-5E6A-F74D-A8BF-F5B14AE3D993}"/>
              </a:ext>
            </a:extLst>
          </p:cNvPr>
          <p:cNvSpPr txBox="1"/>
          <p:nvPr/>
        </p:nvSpPr>
        <p:spPr>
          <a:xfrm>
            <a:off x="5573569" y="3364652"/>
            <a:ext cx="1360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ebuchet MS" panose="020B0703020202090204" pitchFamily="34" charset="0"/>
              </a:rPr>
              <a:t>Poplar </a:t>
            </a:r>
            <a:r>
              <a:rPr lang="en-US" sz="1400" dirty="0" err="1">
                <a:latin typeface="Trebuchet MS" panose="020B0703020202090204" pitchFamily="34" charset="0"/>
              </a:rPr>
              <a:t>tTMB</a:t>
            </a:r>
            <a:endParaRPr lang="en-US" sz="1400" dirty="0">
              <a:latin typeface="Trebuchet MS" panose="020B070302020209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0A0D53-BE56-8D4B-9D09-66206EB92EF4}"/>
              </a:ext>
            </a:extLst>
          </p:cNvPr>
          <p:cNvSpPr txBox="1"/>
          <p:nvPr/>
        </p:nvSpPr>
        <p:spPr>
          <a:xfrm>
            <a:off x="5573569" y="3793639"/>
            <a:ext cx="1273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Trebuchet MS" panose="020B0703020202090204" pitchFamily="34" charset="0"/>
              </a:rPr>
              <a:t>Poplar </a:t>
            </a:r>
            <a:r>
              <a:rPr lang="en-US" sz="1400" dirty="0" err="1">
                <a:solidFill>
                  <a:schemeClr val="accent1"/>
                </a:solidFill>
                <a:latin typeface="Trebuchet MS" panose="020B0703020202090204" pitchFamily="34" charset="0"/>
              </a:rPr>
              <a:t>bTMB</a:t>
            </a:r>
            <a:endParaRPr lang="en-US" sz="1400" dirty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B062E7-3000-E748-916A-69146DE465E1}"/>
              </a:ext>
            </a:extLst>
          </p:cNvPr>
          <p:cNvSpPr txBox="1"/>
          <p:nvPr/>
        </p:nvSpPr>
        <p:spPr>
          <a:xfrm>
            <a:off x="5711559" y="4316979"/>
            <a:ext cx="974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rebuchet MS" panose="020B0703020202090204" pitchFamily="34" charset="0"/>
              </a:rPr>
              <a:t>Oak </a:t>
            </a:r>
            <a:r>
              <a:rPr lang="en-US" sz="1400" dirty="0" err="1">
                <a:solidFill>
                  <a:srgbClr val="FF0000"/>
                </a:solidFill>
                <a:latin typeface="Trebuchet MS" panose="020B0703020202090204" pitchFamily="34" charset="0"/>
              </a:rPr>
              <a:t>bTMB</a:t>
            </a:r>
            <a:endParaRPr lang="en-US" sz="1400" dirty="0">
              <a:solidFill>
                <a:srgbClr val="FF0000"/>
              </a:solidFill>
              <a:latin typeface="Trebuchet MS" panose="020B070302020209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A73BD7-D6C9-9F41-8CE7-551E0A78C19D}"/>
              </a:ext>
            </a:extLst>
          </p:cNvPr>
          <p:cNvSpPr txBox="1"/>
          <p:nvPr/>
        </p:nvSpPr>
        <p:spPr>
          <a:xfrm>
            <a:off x="5633325" y="4791201"/>
            <a:ext cx="1393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rebuchet MS" panose="020B0703020202090204" pitchFamily="34" charset="0"/>
              </a:rPr>
              <a:t>CheckMate</a:t>
            </a:r>
            <a:r>
              <a:rPr lang="en-US" sz="1400" dirty="0">
                <a:latin typeface="Trebuchet MS" panose="020B0703020202090204" pitchFamily="34" charset="0"/>
              </a:rPr>
              <a:t> 026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9B7A68-3948-0148-A06E-376C2C10ACC7}"/>
              </a:ext>
            </a:extLst>
          </p:cNvPr>
          <p:cNvSpPr txBox="1"/>
          <p:nvPr/>
        </p:nvSpPr>
        <p:spPr>
          <a:xfrm>
            <a:off x="4002764" y="2267258"/>
            <a:ext cx="113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ebuchet MS" panose="020B0703020202090204" pitchFamily="34" charset="0"/>
              </a:rPr>
              <a:t>BEP</a:t>
            </a:r>
          </a:p>
          <a:p>
            <a:r>
              <a:rPr lang="en-US" sz="1200" dirty="0">
                <a:latin typeface="Trebuchet MS" panose="020B0703020202090204" pitchFamily="34" charset="0"/>
              </a:rPr>
              <a:t>TMB H</a:t>
            </a:r>
          </a:p>
          <a:p>
            <a:r>
              <a:rPr lang="en-US" sz="1200" dirty="0">
                <a:latin typeface="Trebuchet MS" panose="020B0703020202090204" pitchFamily="34" charset="0"/>
              </a:rPr>
              <a:t>TMB 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E78B65-B59D-2944-8C54-12BC4811AD7D}"/>
              </a:ext>
            </a:extLst>
          </p:cNvPr>
          <p:cNvSpPr txBox="1"/>
          <p:nvPr/>
        </p:nvSpPr>
        <p:spPr>
          <a:xfrm>
            <a:off x="1533655" y="5496016"/>
            <a:ext cx="803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rebuchet MS" panose="020B0703020202090204" pitchFamily="34" charset="0"/>
              </a:rPr>
              <a:t>Favor IO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624E6A-14F0-7349-985F-B703662F8C1E}"/>
              </a:ext>
            </a:extLst>
          </p:cNvPr>
          <p:cNvSpPr txBox="1"/>
          <p:nvPr/>
        </p:nvSpPr>
        <p:spPr>
          <a:xfrm>
            <a:off x="7803442" y="5533306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rebuchet MS" panose="020B0703020202090204" pitchFamily="34" charset="0"/>
              </a:rPr>
              <a:t>Favor IO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12E75D-589C-5343-BE67-AEB594A5C6FE}"/>
              </a:ext>
            </a:extLst>
          </p:cNvPr>
          <p:cNvSpPr txBox="1"/>
          <p:nvPr/>
        </p:nvSpPr>
        <p:spPr>
          <a:xfrm>
            <a:off x="3117055" y="5496016"/>
            <a:ext cx="1079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rebuchet MS" panose="020B0703020202090204" pitchFamily="34" charset="0"/>
              </a:rPr>
              <a:t>Favor Chemo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4E14E8-7A18-F64D-AAA1-91277B676FBD}"/>
              </a:ext>
            </a:extLst>
          </p:cNvPr>
          <p:cNvSpPr txBox="1"/>
          <p:nvPr/>
        </p:nvSpPr>
        <p:spPr>
          <a:xfrm>
            <a:off x="9198052" y="5533305"/>
            <a:ext cx="1079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rebuchet MS" panose="020B0703020202090204" pitchFamily="34" charset="0"/>
              </a:rPr>
              <a:t>Favor Chemo</a:t>
            </a:r>
          </a:p>
        </p:txBody>
      </p:sp>
      <p:sp>
        <p:nvSpPr>
          <p:cNvPr id="30" name="TextBox 21">
            <a:extLst>
              <a:ext uri="{FF2B5EF4-FFF2-40B4-BE49-F238E27FC236}">
                <a16:creationId xmlns:a16="http://schemas.microsoft.com/office/drawing/2014/main" id="{E2B0F335-623C-AC4D-8F99-E45E13CF310E}"/>
              </a:ext>
            </a:extLst>
          </p:cNvPr>
          <p:cNvSpPr txBox="1"/>
          <p:nvPr/>
        </p:nvSpPr>
        <p:spPr>
          <a:xfrm>
            <a:off x="9198052" y="6550223"/>
            <a:ext cx="26178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cs typeface="Calibri"/>
              </a:rPr>
              <a:t>Bazhenova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cs typeface="Calibri"/>
              </a:rPr>
              <a:t>, ASCO 2020</a:t>
            </a:r>
          </a:p>
        </p:txBody>
      </p:sp>
    </p:spTree>
    <p:extLst>
      <p:ext uri="{BB962C8B-B14F-4D97-AF65-F5344CB8AC3E}">
        <p14:creationId xmlns:p14="http://schemas.microsoft.com/office/powerpoint/2010/main" val="4086682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Box 5"/>
          <p:cNvSpPr txBox="1">
            <a:spLocks noChangeArrowheads="1"/>
          </p:cNvSpPr>
          <p:nvPr/>
        </p:nvSpPr>
        <p:spPr bwMode="auto">
          <a:xfrm>
            <a:off x="-2875456" y="7222611"/>
            <a:ext cx="1564844" cy="27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Hellmann, NEJM 2018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372A679-A582-8749-BE3F-212BDF5A9BE7}"/>
              </a:ext>
            </a:extLst>
          </p:cNvPr>
          <p:cNvSpPr txBox="1"/>
          <p:nvPr/>
        </p:nvSpPr>
        <p:spPr>
          <a:xfrm>
            <a:off x="1695201" y="5154332"/>
            <a:ext cx="6802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HR 1.07 in &lt;10Mut/Mb (FM1)</a:t>
            </a:r>
          </a:p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noProof="0" dirty="0">
                <a:solidFill>
                  <a:prstClr val="black"/>
                </a:solidFill>
                <a:latin typeface="Corbel" panose="020B0503020204020204" pitchFamily="34" charset="0"/>
              </a:rPr>
              <a:t>No OS </a:t>
            </a:r>
            <a:r>
              <a:rPr lang="fr-FR" sz="2000" noProof="0" dirty="0" err="1">
                <a:solidFill>
                  <a:prstClr val="black"/>
                </a:solidFill>
                <a:latin typeface="Corbel" panose="020B0503020204020204" pitchFamily="34" charset="0"/>
              </a:rPr>
              <a:t>difference</a:t>
            </a:r>
            <a:r>
              <a:rPr lang="fr-FR" sz="2000" noProof="0" dirty="0">
                <a:solidFill>
                  <a:prstClr val="black"/>
                </a:solidFill>
                <a:latin typeface="Corbel" panose="020B0503020204020204" pitchFamily="34" charset="0"/>
              </a:rPr>
              <a:t> (TMB « </a:t>
            </a:r>
            <a:r>
              <a:rPr lang="fr-FR" sz="2000" noProof="0" dirty="0" err="1">
                <a:solidFill>
                  <a:prstClr val="black"/>
                </a:solidFill>
                <a:latin typeface="Corbel" panose="020B0503020204020204" pitchFamily="34" charset="0"/>
              </a:rPr>
              <a:t>prognostic</a:t>
            </a:r>
            <a:r>
              <a:rPr lang="fr-FR" sz="2000" noProof="0" dirty="0">
                <a:solidFill>
                  <a:prstClr val="black"/>
                </a:solidFill>
                <a:latin typeface="Corbel" panose="020B0503020204020204" pitchFamily="34" charset="0"/>
              </a:rPr>
              <a:t> »)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EA1ED0-F5D7-5E49-9433-1E8DD5058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20" y="2028972"/>
            <a:ext cx="6096706" cy="283766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31A2698-D274-C44C-B2F6-499DECB1E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279" y="1242003"/>
            <a:ext cx="5168438" cy="408248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C721714-20B4-E34A-BA67-A5ACDBCB1E7B}"/>
              </a:ext>
            </a:extLst>
          </p:cNvPr>
          <p:cNvSpPr txBox="1"/>
          <p:nvPr/>
        </p:nvSpPr>
        <p:spPr>
          <a:xfrm>
            <a:off x="7745172" y="5385164"/>
            <a:ext cx="3862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HR 1.16 in &lt;20Mut/Mb (G omni)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3747B3-8824-3D48-BC7E-45C4558C4511}"/>
              </a:ext>
            </a:extLst>
          </p:cNvPr>
          <p:cNvSpPr/>
          <p:nvPr/>
        </p:nvSpPr>
        <p:spPr>
          <a:xfrm>
            <a:off x="611967" y="5922894"/>
            <a:ext cx="113459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121917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cs typeface="Times New Roman" panose="02020603050405020304" pitchFamily="18" charset="0"/>
              </a:rPr>
              <a:t>Predictive value of TMB is improved in the presence of a CTLA-4 component</a:t>
            </a:r>
          </a:p>
          <a:p>
            <a:pPr marL="285750" lvl="0" indent="-285750" defTabSz="1219170" eaLnBrk="0" hangingPunct="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rebuchet MS" panose="020B0703020202090204" pitchFamily="34" charset="0"/>
              </a:rPr>
              <a:t>CHEMO/IO trials: impact on PFS or OS is obliterated by chemo </a:t>
            </a:r>
            <a:endParaRPr kumimoji="0" lang="en-GB" alt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70302020209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756A6AA-3BAA-E04B-9522-A06E01ACC8AC}"/>
              </a:ext>
            </a:extLst>
          </p:cNvPr>
          <p:cNvSpPr txBox="1"/>
          <p:nvPr/>
        </p:nvSpPr>
        <p:spPr>
          <a:xfrm>
            <a:off x="10185071" y="6595136"/>
            <a:ext cx="20069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Hellmann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NEJM 2018, Peters AACR 2019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3129291-FA66-334C-88A8-6A12C702986C}"/>
              </a:ext>
            </a:extLst>
          </p:cNvPr>
          <p:cNvSpPr txBox="1">
            <a:spLocks/>
          </p:cNvSpPr>
          <p:nvPr/>
        </p:nvSpPr>
        <p:spPr>
          <a:xfrm>
            <a:off x="152361" y="262864"/>
            <a:ext cx="1182444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Randomized IO/IO vs chemo in NSCLC: Impact on PFS/OS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40B14C-9637-6A47-9831-AF588B9E9180}"/>
              </a:ext>
            </a:extLst>
          </p:cNvPr>
          <p:cNvSpPr txBox="1"/>
          <p:nvPr/>
        </p:nvSpPr>
        <p:spPr>
          <a:xfrm>
            <a:off x="2576688" y="2644685"/>
            <a:ext cx="275573" cy="17343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i="0" u="none" strike="noStrike" kern="1200" baseline="0" dirty="0">
                <a:latin typeface="Arial" panose="020B0604020202020204" pitchFamily="34" charset="0"/>
                <a:cs typeface="Arial" panose="020B0604020202020204" pitchFamily="34" charset="0"/>
              </a:rPr>
              <a:t> HR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E6DD03-E4DA-1740-A3CE-F3FE5C055146}"/>
              </a:ext>
            </a:extLst>
          </p:cNvPr>
          <p:cNvSpPr txBox="1"/>
          <p:nvPr/>
        </p:nvSpPr>
        <p:spPr>
          <a:xfrm>
            <a:off x="2576688" y="2439639"/>
            <a:ext cx="1534674" cy="14437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i="0" u="none" strike="noStrike" kern="1200" baseline="0" dirty="0">
                <a:latin typeface="Arial" panose="020B0604020202020204" pitchFamily="34" charset="0"/>
                <a:cs typeface="Arial" panose="020B0604020202020204" pitchFamily="34" charset="0"/>
              </a:rPr>
              <a:t>Median PFS, </a:t>
            </a:r>
            <a:r>
              <a:rPr lang="en-US" sz="1000" i="0" u="none" strike="noStrike" kern="12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endParaRPr lang="en-US" sz="1000" i="0" u="none" strike="noStrike" kern="12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0861D3-66B3-4640-AAC2-E0EFE944CC3A}"/>
              </a:ext>
            </a:extLst>
          </p:cNvPr>
          <p:cNvSpPr txBox="1"/>
          <p:nvPr/>
        </p:nvSpPr>
        <p:spPr>
          <a:xfrm>
            <a:off x="8141770" y="2423196"/>
            <a:ext cx="768474" cy="14437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b="1" i="0" u="none" strike="noStrike" kern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HR vs 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223759-FF22-354D-BE29-5C47CBCED67B}"/>
              </a:ext>
            </a:extLst>
          </p:cNvPr>
          <p:cNvSpPr txBox="1"/>
          <p:nvPr/>
        </p:nvSpPr>
        <p:spPr>
          <a:xfrm>
            <a:off x="8141770" y="2760080"/>
            <a:ext cx="768474" cy="14437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b="1" i="0" u="none" strike="noStrike" kern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HR vs D</a:t>
            </a:r>
          </a:p>
        </p:txBody>
      </p:sp>
    </p:spTree>
    <p:extLst>
      <p:ext uri="{BB962C8B-B14F-4D97-AF65-F5344CB8AC3E}">
        <p14:creationId xmlns:p14="http://schemas.microsoft.com/office/powerpoint/2010/main" val="4994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749486E-BB59-254E-9BE4-189B7BCADD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77" b="15368"/>
          <a:stretch/>
        </p:blipFill>
        <p:spPr>
          <a:xfrm>
            <a:off x="19708405" y="8200362"/>
            <a:ext cx="8113273" cy="3520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C05FEC-DE87-1344-B20D-FDFA489E61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77" b="15368"/>
          <a:stretch/>
        </p:blipFill>
        <p:spPr>
          <a:xfrm>
            <a:off x="19860805" y="8352762"/>
            <a:ext cx="8113273" cy="35205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03F2A9-0AB1-3240-A797-C2F274C4D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679" y="2531356"/>
            <a:ext cx="7202321" cy="31221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E3A7E4-C7EB-DC4D-A6DF-9351C2577C96}"/>
              </a:ext>
            </a:extLst>
          </p:cNvPr>
          <p:cNvSpPr txBox="1"/>
          <p:nvPr/>
        </p:nvSpPr>
        <p:spPr>
          <a:xfrm>
            <a:off x="7797524" y="6468494"/>
            <a:ext cx="424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 </a:t>
            </a:r>
            <a:r>
              <a:rPr lang="en-US" sz="1200" dirty="0" err="1"/>
              <a:t>Bazhenova</a:t>
            </a:r>
            <a:r>
              <a:rPr lang="en-US" sz="1200" dirty="0"/>
              <a:t> et al. ASCO 2019; Rizvi JCO 2018, Peters, AACR 2017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B7B593-5DE6-0840-B48B-0758C0636C41}"/>
              </a:ext>
            </a:extLst>
          </p:cNvPr>
          <p:cNvSpPr txBox="1"/>
          <p:nvPr/>
        </p:nvSpPr>
        <p:spPr>
          <a:xfrm>
            <a:off x="7459297" y="1754522"/>
            <a:ext cx="328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Lung-MAP Sub-Study S1400I Trial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5FA9F6E-2A80-4C43-A9F4-6059236DA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038" y="4021667"/>
            <a:ext cx="3464717" cy="283633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61A80CF-65F1-474C-8CC6-69FC887386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154" y="1079655"/>
            <a:ext cx="3677964" cy="296704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A3153B3A-E979-D54B-8EB0-5B31FD8E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04" y="-17138"/>
            <a:ext cx="11605726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Combining PD-L1 and TMB? What about double positives?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08F289-FFCE-954B-9C99-C6262B627844}"/>
              </a:ext>
            </a:extLst>
          </p:cNvPr>
          <p:cNvSpPr txBox="1"/>
          <p:nvPr/>
        </p:nvSpPr>
        <p:spPr>
          <a:xfrm>
            <a:off x="4270425" y="2324557"/>
            <a:ext cx="1465401" cy="13442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defTabSz="457200"/>
            <a:r>
              <a:rPr lang="en-US" sz="1100" dirty="0"/>
              <a:t>No durable benefit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3E31F8-7679-7E4F-A607-C86B3B4A2ED7}"/>
              </a:ext>
            </a:extLst>
          </p:cNvPr>
          <p:cNvSpPr txBox="1"/>
          <p:nvPr/>
        </p:nvSpPr>
        <p:spPr>
          <a:xfrm>
            <a:off x="4270425" y="2491014"/>
            <a:ext cx="1465401" cy="13442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defTabSz="457200"/>
            <a:r>
              <a:rPr lang="en-US" sz="1100" dirty="0"/>
              <a:t>Durable clinical benefit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1B70D8-7072-9040-96E9-B548DE9A2E6C}"/>
              </a:ext>
            </a:extLst>
          </p:cNvPr>
          <p:cNvSpPr txBox="1"/>
          <p:nvPr/>
        </p:nvSpPr>
        <p:spPr>
          <a:xfrm>
            <a:off x="7253990" y="2550406"/>
            <a:ext cx="699872" cy="209288"/>
          </a:xfrm>
          <a:prstGeom prst="rect">
            <a:avLst/>
          </a:prstGeom>
          <a:solidFill>
            <a:schemeClr val="bg1"/>
          </a:solidFill>
        </p:spPr>
        <p:txBody>
          <a:bodyPr wrap="none" lIns="0" tIns="27432" bIns="27432" rtlCol="0">
            <a:spAutoFit/>
          </a:bodyPr>
          <a:lstStyle/>
          <a:p>
            <a:pPr defTabSz="457200"/>
            <a:r>
              <a:rPr lang="en-US" sz="1000" b="1" dirty="0"/>
              <a:t>Ipilimumab</a:t>
            </a:r>
          </a:p>
        </p:txBody>
      </p:sp>
    </p:spTree>
    <p:extLst>
      <p:ext uri="{BB962C8B-B14F-4D97-AF65-F5344CB8AC3E}">
        <p14:creationId xmlns:p14="http://schemas.microsoft.com/office/powerpoint/2010/main" val="1020564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4FD1733-3A52-7F4A-B6B3-E2DB26C54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0" y="1571059"/>
            <a:ext cx="7433953" cy="327026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E60625C-5DD8-844C-B059-183B75264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037" y="1308425"/>
            <a:ext cx="4586193" cy="40613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E089398-7821-334D-85AD-B6C95648B5BF}"/>
              </a:ext>
            </a:extLst>
          </p:cNvPr>
          <p:cNvSpPr/>
          <p:nvPr/>
        </p:nvSpPr>
        <p:spPr>
          <a:xfrm>
            <a:off x="7402706" y="5369786"/>
            <a:ext cx="47305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Tumors</a:t>
            </a: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 </a:t>
            </a: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with</a:t>
            </a: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 </a:t>
            </a: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both</a:t>
            </a: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 a high clonal </a:t>
            </a: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neoantigen</a:t>
            </a: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 </a:t>
            </a: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burden</a:t>
            </a: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 and </a:t>
            </a: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low</a:t>
            </a: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 </a:t>
            </a: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neoantigen</a:t>
            </a: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 ITH are </a:t>
            </a: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associated</a:t>
            </a: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 </a:t>
            </a: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with</a:t>
            </a: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 longer PFS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94E943-17A4-314F-AAE1-86F261EFD2C0}"/>
              </a:ext>
            </a:extLst>
          </p:cNvPr>
          <p:cNvSpPr/>
          <p:nvPr/>
        </p:nvSpPr>
        <p:spPr>
          <a:xfrm>
            <a:off x="328062" y="6304002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McGranahan</a:t>
            </a:r>
            <a:r>
              <a:rPr kumimoji="0" lang="fr-CH" sz="1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Science, 2016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Rizvi, Science, 2015</a:t>
            </a:r>
            <a:br>
              <a:rPr kumimoji="0" lang="fr-CH" sz="1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</a:br>
            <a:endParaRPr kumimoji="0" lang="fr-CH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1C21B0-F79F-7A4F-B77D-6E1D348FB5C9}"/>
              </a:ext>
            </a:extLst>
          </p:cNvPr>
          <p:cNvSpPr/>
          <p:nvPr/>
        </p:nvSpPr>
        <p:spPr>
          <a:xfrm>
            <a:off x="328062" y="499455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T</a:t>
            </a: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 </a:t>
            </a: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cells</a:t>
            </a: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 </a:t>
            </a: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reactive</a:t>
            </a: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 to </a:t>
            </a: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subclonal</a:t>
            </a: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 </a:t>
            </a: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neoantigens</a:t>
            </a: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 </a:t>
            </a: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might</a:t>
            </a: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 not </a:t>
            </a: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be</a:t>
            </a: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 </a:t>
            </a: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generated</a:t>
            </a: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 or </a:t>
            </a: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unable</a:t>
            </a: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 to </a:t>
            </a: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target</a:t>
            </a: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 all </a:t>
            </a: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tumor</a:t>
            </a: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 </a:t>
            </a:r>
            <a:r>
              <a:rPr kumimoji="0" lang="fr-C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cs typeface="Calibri" panose="020F0502020204030204" pitchFamily="34" charset="0"/>
              </a:rPr>
              <a:t>cells</a:t>
            </a:r>
            <a:endParaRPr kumimoji="0" lang="fr-C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423875E-A2C0-624A-8BEF-1931E12D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04" y="-17138"/>
            <a:ext cx="11605726" cy="1325563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Some highly mutated NSCLC do not respond to IO</a:t>
            </a:r>
          </a:p>
        </p:txBody>
      </p:sp>
    </p:spTree>
    <p:extLst>
      <p:ext uri="{BB962C8B-B14F-4D97-AF65-F5344CB8AC3E}">
        <p14:creationId xmlns:p14="http://schemas.microsoft.com/office/powerpoint/2010/main" val="2638475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DDA5151-B738-654B-9E40-8DCC945E7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2057"/>
            <a:ext cx="12192000" cy="491388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628566B-D24F-E44C-ABFD-5135186ECFA2}"/>
              </a:ext>
            </a:extLst>
          </p:cNvPr>
          <p:cNvSpPr txBox="1">
            <a:spLocks/>
          </p:cNvSpPr>
          <p:nvPr/>
        </p:nvSpPr>
        <p:spPr>
          <a:xfrm>
            <a:off x="301482" y="247819"/>
            <a:ext cx="11589036" cy="1143000"/>
          </a:xfrm>
          <a:prstGeom prst="rect">
            <a:avLst/>
          </a:prstGeom>
          <a:effectLst/>
        </p:spPr>
        <p:txBody>
          <a:bodyPr/>
          <a:lstStyle>
            <a:lvl1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189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377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566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754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Harmonization efforts are the only way to get final answers </a:t>
            </a:r>
            <a:endParaRPr lang="en-US" sz="3200" b="1" baseline="300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3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628566B-D24F-E44C-ABFD-5135186ECFA2}"/>
              </a:ext>
            </a:extLst>
          </p:cNvPr>
          <p:cNvSpPr txBox="1">
            <a:spLocks/>
          </p:cNvSpPr>
          <p:nvPr/>
        </p:nvSpPr>
        <p:spPr>
          <a:xfrm>
            <a:off x="301482" y="247819"/>
            <a:ext cx="11589036" cy="1143000"/>
          </a:xfrm>
          <a:prstGeom prst="rect">
            <a:avLst/>
          </a:prstGeom>
          <a:effectLst/>
        </p:spPr>
        <p:txBody>
          <a:bodyPr/>
          <a:lstStyle>
            <a:lvl1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189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377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566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754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TMB and KEYNOTE-158</a:t>
            </a:r>
            <a:endParaRPr lang="en-US" sz="3200" b="1" baseline="300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740545-B9AB-5144-B1B7-1DC0A2EB6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773" y="157918"/>
            <a:ext cx="6447745" cy="17254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6A41E1-B310-B646-B18F-1D1C75A043C4}"/>
              </a:ext>
            </a:extLst>
          </p:cNvPr>
          <p:cNvSpPr/>
          <p:nvPr/>
        </p:nvSpPr>
        <p:spPr>
          <a:xfrm>
            <a:off x="452717" y="2103513"/>
            <a:ext cx="550433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dirty="0">
                <a:latin typeface="Trebuchet MS" panose="020B0703020202090204" pitchFamily="34" charset="0"/>
              </a:rPr>
              <a:t>Multi-</a:t>
            </a:r>
            <a:r>
              <a:rPr lang="fr-CH" sz="2000" dirty="0" err="1">
                <a:latin typeface="Trebuchet MS" panose="020B0703020202090204" pitchFamily="34" charset="0"/>
              </a:rPr>
              <a:t>cohort</a:t>
            </a:r>
            <a:r>
              <a:rPr lang="fr-CH" sz="2000" dirty="0">
                <a:latin typeface="Trebuchet MS" panose="020B0703020202090204" pitchFamily="34" charset="0"/>
              </a:rPr>
              <a:t>, open-label, non-</a:t>
            </a:r>
            <a:r>
              <a:rPr lang="fr-CH" sz="2000" dirty="0" err="1">
                <a:latin typeface="Trebuchet MS" panose="020B0703020202090204" pitchFamily="34" charset="0"/>
              </a:rPr>
              <a:t>randomised</a:t>
            </a:r>
            <a:r>
              <a:rPr lang="fr-CH" sz="2000" dirty="0">
                <a:latin typeface="Trebuchet MS" panose="020B0703020202090204" pitchFamily="34" charset="0"/>
              </a:rPr>
              <a:t>, phase 2 KEYNOTE-158 </a:t>
            </a:r>
            <a:r>
              <a:rPr lang="fr-CH" sz="2000" dirty="0" err="1">
                <a:latin typeface="Trebuchet MS" panose="020B0703020202090204" pitchFamily="34" charset="0"/>
              </a:rPr>
              <a:t>study</a:t>
            </a:r>
            <a:r>
              <a:rPr lang="fr-CH" sz="2000" dirty="0">
                <a:latin typeface="Trebuchet MS" panose="020B0703020202090204" pitchFamily="34" charset="0"/>
              </a:rPr>
              <a:t>.</a:t>
            </a:r>
          </a:p>
          <a:p>
            <a:br>
              <a:rPr lang="fr-CH" sz="2000" dirty="0">
                <a:latin typeface="Trebuchet MS" panose="020B0703020202090204" pitchFamily="34" charset="0"/>
              </a:rPr>
            </a:br>
            <a:endParaRPr lang="fr-CH" sz="2000" dirty="0">
              <a:latin typeface="Trebuchet MS" panose="020B0703020202090204" pitchFamily="34" charset="0"/>
            </a:endParaRPr>
          </a:p>
          <a:p>
            <a:r>
              <a:rPr lang="fr-CH" sz="2000" dirty="0">
                <a:latin typeface="Trebuchet MS" panose="020B0703020202090204" pitchFamily="34" charset="0"/>
              </a:rPr>
              <a:t>1066 patients </a:t>
            </a:r>
            <a:r>
              <a:rPr lang="fr-CH" sz="2000" dirty="0" err="1">
                <a:latin typeface="Trebuchet MS" panose="020B0703020202090204" pitchFamily="34" charset="0"/>
              </a:rPr>
              <a:t>enrolled</a:t>
            </a:r>
            <a:r>
              <a:rPr lang="fr-CH" sz="2000" dirty="0">
                <a:latin typeface="Trebuchet MS" panose="020B0703020202090204" pitchFamily="34" charset="0"/>
              </a:rPr>
              <a:t>, of </a:t>
            </a:r>
            <a:r>
              <a:rPr lang="fr-CH" sz="2000" dirty="0" err="1">
                <a:latin typeface="Trebuchet MS" panose="020B0703020202090204" pitchFamily="34" charset="0"/>
              </a:rPr>
              <a:t>whom</a:t>
            </a:r>
            <a:r>
              <a:rPr lang="fr-CH" sz="2000" dirty="0">
                <a:latin typeface="Trebuchet MS" panose="020B0703020202090204" pitchFamily="34" charset="0"/>
              </a:rPr>
              <a:t> 790 (75%) </a:t>
            </a:r>
            <a:r>
              <a:rPr lang="fr-CH" sz="2000" dirty="0" err="1">
                <a:latin typeface="Trebuchet MS" panose="020B0703020202090204" pitchFamily="34" charset="0"/>
              </a:rPr>
              <a:t>were</a:t>
            </a:r>
            <a:r>
              <a:rPr lang="fr-CH" sz="2000" dirty="0">
                <a:latin typeface="Trebuchet MS" panose="020B0703020202090204" pitchFamily="34" charset="0"/>
              </a:rPr>
              <a:t> </a:t>
            </a:r>
            <a:r>
              <a:rPr lang="fr-CH" sz="2000" dirty="0" err="1">
                <a:latin typeface="Trebuchet MS" panose="020B0703020202090204" pitchFamily="34" charset="0"/>
              </a:rPr>
              <a:t>evaluable</a:t>
            </a:r>
            <a:r>
              <a:rPr lang="fr-CH" sz="2000" dirty="0">
                <a:latin typeface="Trebuchet MS" panose="020B0703020202090204" pitchFamily="34" charset="0"/>
              </a:rPr>
              <a:t> for TMB </a:t>
            </a:r>
          </a:p>
          <a:p>
            <a:r>
              <a:rPr lang="fr-CH" sz="2000" dirty="0">
                <a:latin typeface="Trebuchet MS" panose="020B0703020202090204" pitchFamily="34" charset="0"/>
              </a:rPr>
              <a:t>- 102 (13%) of </a:t>
            </a:r>
            <a:r>
              <a:rPr lang="fr-CH" sz="2000" dirty="0" err="1">
                <a:latin typeface="Trebuchet MS" panose="020B0703020202090204" pitchFamily="34" charset="0"/>
              </a:rPr>
              <a:t>these</a:t>
            </a:r>
            <a:r>
              <a:rPr lang="fr-CH" sz="2000" dirty="0">
                <a:latin typeface="Trebuchet MS" panose="020B0703020202090204" pitchFamily="34" charset="0"/>
              </a:rPr>
              <a:t> 790 patients </a:t>
            </a:r>
            <a:r>
              <a:rPr lang="fr-CH" sz="2000" dirty="0" err="1">
                <a:latin typeface="Trebuchet MS" panose="020B0703020202090204" pitchFamily="34" charset="0"/>
              </a:rPr>
              <a:t>had</a:t>
            </a:r>
            <a:r>
              <a:rPr lang="fr-CH" sz="2000" dirty="0">
                <a:latin typeface="Trebuchet MS" panose="020B0703020202090204" pitchFamily="34" charset="0"/>
              </a:rPr>
              <a:t> </a:t>
            </a:r>
            <a:r>
              <a:rPr lang="fr-CH" sz="2000" dirty="0" err="1">
                <a:latin typeface="Trebuchet MS" panose="020B0703020202090204" pitchFamily="34" charset="0"/>
              </a:rPr>
              <a:t>tTMB</a:t>
            </a:r>
            <a:r>
              <a:rPr lang="fr-CH" sz="2000" dirty="0">
                <a:latin typeface="Trebuchet MS" panose="020B0703020202090204" pitchFamily="34" charset="0"/>
              </a:rPr>
              <a:t>-high </a:t>
            </a:r>
            <a:r>
              <a:rPr lang="fr-CH" sz="2000" dirty="0" err="1">
                <a:latin typeface="Trebuchet MS" panose="020B0703020202090204" pitchFamily="34" charset="0"/>
              </a:rPr>
              <a:t>status</a:t>
            </a:r>
            <a:r>
              <a:rPr lang="fr-CH" sz="2000" dirty="0">
                <a:latin typeface="Trebuchet MS" panose="020B0703020202090204" pitchFamily="34" charset="0"/>
              </a:rPr>
              <a:t> (≥10 mutations per </a:t>
            </a:r>
            <a:r>
              <a:rPr lang="fr-CH" sz="2000" dirty="0" err="1">
                <a:latin typeface="Trebuchet MS" panose="020B0703020202090204" pitchFamily="34" charset="0"/>
              </a:rPr>
              <a:t>megabase</a:t>
            </a:r>
            <a:r>
              <a:rPr lang="fr-CH" sz="2000" dirty="0">
                <a:latin typeface="Trebuchet MS" panose="020B0703020202090204" pitchFamily="34" charset="0"/>
              </a:rPr>
              <a:t> </a:t>
            </a:r>
            <a:r>
              <a:rPr lang="fr-CH" sz="2000" dirty="0" err="1">
                <a:latin typeface="Trebuchet MS" panose="020B0703020202090204" pitchFamily="34" charset="0"/>
              </a:rPr>
              <a:t>using</a:t>
            </a:r>
            <a:r>
              <a:rPr lang="fr-CH" sz="2000" dirty="0">
                <a:latin typeface="Trebuchet MS" panose="020B0703020202090204" pitchFamily="34" charset="0"/>
              </a:rPr>
              <a:t> a </a:t>
            </a:r>
            <a:r>
              <a:rPr lang="fr-CH" sz="2000" dirty="0" err="1">
                <a:latin typeface="Trebuchet MS" panose="020B0703020202090204" pitchFamily="34" charset="0"/>
              </a:rPr>
              <a:t>CDx</a:t>
            </a:r>
            <a:r>
              <a:rPr lang="fr-CH" sz="2000" dirty="0">
                <a:latin typeface="Trebuchet MS" panose="020B0703020202090204" pitchFamily="34" charset="0"/>
              </a:rPr>
              <a:t> </a:t>
            </a:r>
            <a:r>
              <a:rPr lang="fr-CH" sz="2000" dirty="0" err="1">
                <a:latin typeface="Trebuchet MS" panose="020B0703020202090204" pitchFamily="34" charset="0"/>
              </a:rPr>
              <a:t>assay</a:t>
            </a:r>
            <a:r>
              <a:rPr lang="fr-CH" sz="2000" dirty="0">
                <a:latin typeface="Trebuchet MS" panose="020B0703020202090204" pitchFamily="34" charset="0"/>
              </a:rPr>
              <a:t>. </a:t>
            </a:r>
          </a:p>
          <a:p>
            <a:r>
              <a:rPr lang="fr-CH" sz="2000" dirty="0">
                <a:latin typeface="Trebuchet MS" panose="020B0703020202090204" pitchFamily="34" charset="0"/>
              </a:rPr>
              <a:t>- 688 (87%) patients </a:t>
            </a:r>
            <a:r>
              <a:rPr lang="fr-CH" sz="2000" dirty="0" err="1">
                <a:latin typeface="Trebuchet MS" panose="020B0703020202090204" pitchFamily="34" charset="0"/>
              </a:rPr>
              <a:t>had</a:t>
            </a:r>
            <a:r>
              <a:rPr lang="fr-CH" sz="2000" dirty="0">
                <a:latin typeface="Trebuchet MS" panose="020B0703020202090204" pitchFamily="34" charset="0"/>
              </a:rPr>
              <a:t> non-</a:t>
            </a:r>
            <a:r>
              <a:rPr lang="fr-CH" sz="2000" dirty="0" err="1">
                <a:latin typeface="Trebuchet MS" panose="020B0703020202090204" pitchFamily="34" charset="0"/>
              </a:rPr>
              <a:t>tTMB</a:t>
            </a:r>
            <a:r>
              <a:rPr lang="fr-CH" sz="2000" dirty="0">
                <a:latin typeface="Trebuchet MS" panose="020B0703020202090204" pitchFamily="34" charset="0"/>
              </a:rPr>
              <a:t>-high </a:t>
            </a:r>
            <a:r>
              <a:rPr lang="fr-CH" sz="2000" dirty="0" err="1">
                <a:latin typeface="Trebuchet MS" panose="020B0703020202090204" pitchFamily="34" charset="0"/>
              </a:rPr>
              <a:t>status</a:t>
            </a:r>
            <a:r>
              <a:rPr lang="fr-CH" sz="2000" dirty="0">
                <a:latin typeface="Trebuchet MS" panose="020B0703020202090204" pitchFamily="34" charset="0"/>
              </a:rPr>
              <a:t> (&lt;10 mutations per </a:t>
            </a:r>
            <a:r>
              <a:rPr lang="fr-CH" sz="2000" dirty="0" err="1">
                <a:latin typeface="Trebuchet MS" panose="020B0703020202090204" pitchFamily="34" charset="0"/>
              </a:rPr>
              <a:t>megabase</a:t>
            </a:r>
            <a:r>
              <a:rPr lang="fr-CH" sz="2000" dirty="0">
                <a:latin typeface="Trebuchet MS" panose="020B0703020202090204" pitchFamily="34" charset="0"/>
              </a:rPr>
              <a:t>) 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C404B80-A610-1049-8A5B-E4AD0F013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021" y="2215626"/>
            <a:ext cx="4782786" cy="387589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1F8B201-BC12-A541-9DCA-24E2FE678EAE}"/>
              </a:ext>
            </a:extLst>
          </p:cNvPr>
          <p:cNvSpPr txBox="1"/>
          <p:nvPr/>
        </p:nvSpPr>
        <p:spPr>
          <a:xfrm>
            <a:off x="9957547" y="6453861"/>
            <a:ext cx="35634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000" i="0" u="none" strike="noStrike" kern="1200" baseline="0" dirty="0" err="1">
                <a:latin typeface="Trebuchet MS" panose="020B0703020202090204" pitchFamily="34" charset="0"/>
                <a:cs typeface="Arial Narrow"/>
              </a:rPr>
              <a:t>Marabelle</a:t>
            </a:r>
            <a:r>
              <a:rPr lang="fr-FR" sz="1000" i="0" u="none" strike="noStrike" kern="1200" baseline="0" dirty="0">
                <a:latin typeface="Trebuchet MS" panose="020B0703020202090204" pitchFamily="34" charset="0"/>
                <a:cs typeface="Arial Narrow"/>
              </a:rPr>
              <a:t>, Lancet </a:t>
            </a:r>
            <a:r>
              <a:rPr lang="fr-FR" sz="1000" i="0" u="none" strike="noStrike" kern="1200" baseline="0" dirty="0" err="1">
                <a:latin typeface="Trebuchet MS" panose="020B0703020202090204" pitchFamily="34" charset="0"/>
                <a:cs typeface="Arial Narrow"/>
              </a:rPr>
              <a:t>Oncol</a:t>
            </a:r>
            <a:r>
              <a:rPr lang="fr-FR" sz="1000" i="0" u="none" strike="noStrike" kern="1200" baseline="0" dirty="0">
                <a:latin typeface="Trebuchet MS" panose="020B0703020202090204" pitchFamily="34" charset="0"/>
                <a:cs typeface="Arial Narrow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05990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628566B-D24F-E44C-ABFD-5135186ECFA2}"/>
              </a:ext>
            </a:extLst>
          </p:cNvPr>
          <p:cNvSpPr txBox="1">
            <a:spLocks/>
          </p:cNvSpPr>
          <p:nvPr/>
        </p:nvSpPr>
        <p:spPr>
          <a:xfrm>
            <a:off x="301482" y="247819"/>
            <a:ext cx="11589036" cy="1143000"/>
          </a:xfrm>
          <a:prstGeom prst="rect">
            <a:avLst/>
          </a:prstGeom>
          <a:effectLst/>
        </p:spPr>
        <p:txBody>
          <a:bodyPr/>
          <a:lstStyle>
            <a:lvl1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189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377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566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754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KEYNOTE-158</a:t>
            </a:r>
            <a:endParaRPr lang="en-US" sz="3200" b="1" baseline="300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E94151F-206A-D241-A624-9B08E3078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463" y="344384"/>
            <a:ext cx="5737658" cy="605641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0D072F4-A2DE-4744-8F90-C439158DE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9652"/>
            <a:ext cx="5962133" cy="240702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2E4A03E-7CDA-DF43-9E8E-DF7768BA07C0}"/>
              </a:ext>
            </a:extLst>
          </p:cNvPr>
          <p:cNvSpPr txBox="1"/>
          <p:nvPr/>
        </p:nvSpPr>
        <p:spPr>
          <a:xfrm>
            <a:off x="9957547" y="6534543"/>
            <a:ext cx="35634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000" i="0" u="none" strike="noStrike" kern="1200" baseline="0" dirty="0" err="1">
                <a:latin typeface="Trebuchet MS" panose="020B0703020202090204" pitchFamily="34" charset="0"/>
                <a:cs typeface="Arial Narrow"/>
              </a:rPr>
              <a:t>Marabelle</a:t>
            </a:r>
            <a:r>
              <a:rPr lang="fr-FR" sz="1000" i="0" u="none" strike="noStrike" kern="1200" baseline="0" dirty="0">
                <a:latin typeface="Trebuchet MS" panose="020B0703020202090204" pitchFamily="34" charset="0"/>
                <a:cs typeface="Arial Narrow"/>
              </a:rPr>
              <a:t>, Lancet </a:t>
            </a:r>
            <a:r>
              <a:rPr lang="fr-FR" sz="1000" i="0" u="none" strike="noStrike" kern="1200" baseline="0" dirty="0" err="1">
                <a:latin typeface="Trebuchet MS" panose="020B0703020202090204" pitchFamily="34" charset="0"/>
                <a:cs typeface="Arial Narrow"/>
              </a:rPr>
              <a:t>Oncol</a:t>
            </a:r>
            <a:r>
              <a:rPr lang="fr-FR" sz="1000" i="0" u="none" strike="noStrike" kern="1200" baseline="0" dirty="0">
                <a:latin typeface="Trebuchet MS" panose="020B0703020202090204" pitchFamily="34" charset="0"/>
                <a:cs typeface="Arial Narrow"/>
              </a:rPr>
              <a:t> 2020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72A24A-9832-A841-8E93-BDE81231C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82" y="4754486"/>
            <a:ext cx="5315971" cy="163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1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BEE680-6942-D643-B431-AB47FF577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5288"/>
            <a:ext cx="10972800" cy="1143000"/>
          </a:xfrm>
          <a:effectLst/>
        </p:spPr>
        <p:txBody>
          <a:bodyPr/>
          <a:lstStyle/>
          <a:p>
            <a:r>
              <a:rPr lang="fr-CH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Deleterious</a:t>
            </a:r>
            <a:r>
              <a:rPr lang="fr-CH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 mutations in </a:t>
            </a:r>
            <a:r>
              <a:rPr lang="fr-CH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specific</a:t>
            </a:r>
            <a:r>
              <a:rPr lang="fr-CH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 DNA </a:t>
            </a:r>
            <a:r>
              <a:rPr lang="fr-CH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repair</a:t>
            </a:r>
            <a:r>
              <a:rPr lang="fr-CH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/</a:t>
            </a:r>
            <a:r>
              <a:rPr lang="fr-CH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replication</a:t>
            </a:r>
            <a:r>
              <a:rPr lang="fr-CH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fr-CH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genes</a:t>
            </a:r>
            <a:r>
              <a:rPr lang="fr-CH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fr-CH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indicate</a:t>
            </a:r>
            <a:r>
              <a:rPr lang="fr-CH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fr-CH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response</a:t>
            </a:r>
            <a:r>
              <a:rPr lang="fr-CH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 to IO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120ACA-ACB1-0047-A73D-138F9E4AE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579137"/>
            <a:ext cx="6171979" cy="40946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08BE34-C521-4B4F-84A7-413C79DD13C1}"/>
              </a:ext>
            </a:extLst>
          </p:cNvPr>
          <p:cNvSpPr/>
          <p:nvPr/>
        </p:nvSpPr>
        <p:spPr>
          <a:xfrm>
            <a:off x="10211897" y="6329577"/>
            <a:ext cx="1370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Rizvi, Science 2015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9BDBCC-7166-C64B-9954-F45DB7146158}"/>
              </a:ext>
            </a:extLst>
          </p:cNvPr>
          <p:cNvSpPr/>
          <p:nvPr/>
        </p:nvSpPr>
        <p:spPr>
          <a:xfrm>
            <a:off x="6946899" y="2274838"/>
            <a:ext cx="51096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Accumutaltion</a:t>
            </a: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of mutations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STING hypothesis: </a:t>
            </a:r>
          </a:p>
          <a:p>
            <a:pPr marL="26670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Detection by </a:t>
            </a: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cGAS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(Cyclic GMP-AMP synthase ), activation of STING and subsequent expression of immune-related genes, including type I interferon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6E6766-C726-EC4B-BDA1-D02FE995AEAC}"/>
              </a:ext>
            </a:extLst>
          </p:cNvPr>
          <p:cNvSpPr/>
          <p:nvPr/>
        </p:nvSpPr>
        <p:spPr>
          <a:xfrm>
            <a:off x="10236305" y="6525427"/>
            <a:ext cx="15093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Ma, Nat </a:t>
            </a:r>
            <a:r>
              <a:rPr kumimoji="0" lang="fr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Comm</a:t>
            </a: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2018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188CCC3-CEE7-B144-9FFA-ACAE4D684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142" y="1674377"/>
            <a:ext cx="6063858" cy="390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3860A9-01FF-A44B-8671-C001433B6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314709"/>
            <a:ext cx="4160142" cy="4660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BED963-A109-E141-B544-E6A933C2C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424" y="1980717"/>
            <a:ext cx="804344" cy="10645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53D0C3-0DD7-7641-A1A6-571F9EC12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6107" y="3351066"/>
            <a:ext cx="944635" cy="765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6BAFCD-4847-F44B-A90D-5C5B9C131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9405" y="4467544"/>
            <a:ext cx="804344" cy="260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1E8698-2EF8-E548-BDC3-340D0AB2BB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9400" y="1565533"/>
            <a:ext cx="890777" cy="1291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81F3D1-7CDD-5D40-BFD6-382AB697A3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4972" y="1216984"/>
            <a:ext cx="643476" cy="348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D7D4B8-4B24-9A42-B588-A553786DEB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7648" y="5623677"/>
            <a:ext cx="926123" cy="9261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8BD557-57A4-474A-B893-C527CD741D23}"/>
              </a:ext>
            </a:extLst>
          </p:cNvPr>
          <p:cNvSpPr txBox="1"/>
          <p:nvPr/>
        </p:nvSpPr>
        <p:spPr>
          <a:xfrm>
            <a:off x="9162701" y="6387067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Conway et al, Genome Medicine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EB3DB8-30CC-3644-94C3-A282C2307335}"/>
              </a:ext>
            </a:extLst>
          </p:cNvPr>
          <p:cNvSpPr txBox="1"/>
          <p:nvPr/>
        </p:nvSpPr>
        <p:spPr>
          <a:xfrm>
            <a:off x="528606" y="178505"/>
            <a:ext cx="8752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rebuchet MS" panose="020B0703020202090204" pitchFamily="34" charset="0"/>
              </a:rPr>
              <a:t>Unique sensitizing and resistance mutations </a:t>
            </a:r>
          </a:p>
        </p:txBody>
      </p:sp>
    </p:spTree>
    <p:extLst>
      <p:ext uri="{BB962C8B-B14F-4D97-AF65-F5344CB8AC3E}">
        <p14:creationId xmlns:p14="http://schemas.microsoft.com/office/powerpoint/2010/main" val="25894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6"/>
          <p:cNvGrpSpPr>
            <a:grpSpLocks/>
          </p:cNvGrpSpPr>
          <p:nvPr/>
        </p:nvGrpSpPr>
        <p:grpSpPr bwMode="auto">
          <a:xfrm>
            <a:off x="2651918" y="1185896"/>
            <a:ext cx="6888163" cy="4646612"/>
            <a:chOff x="1242951" y="1582918"/>
            <a:chExt cx="6887543" cy="4646426"/>
          </a:xfrm>
        </p:grpSpPr>
        <p:grpSp>
          <p:nvGrpSpPr>
            <p:cNvPr id="26629" name="Group 4"/>
            <p:cNvGrpSpPr>
              <a:grpSpLocks/>
            </p:cNvGrpSpPr>
            <p:nvPr/>
          </p:nvGrpSpPr>
          <p:grpSpPr bwMode="auto">
            <a:xfrm>
              <a:off x="1242951" y="1582918"/>
              <a:ext cx="6887543" cy="4646426"/>
              <a:chOff x="2256457" y="1325226"/>
              <a:chExt cx="8585200" cy="6102501"/>
            </a:xfrm>
          </p:grpSpPr>
          <p:sp>
            <p:nvSpPr>
              <p:cNvPr id="20" name="Freeform 19"/>
              <p:cNvSpPr/>
              <p:nvPr/>
            </p:nvSpPr>
            <p:spPr>
              <a:xfrm>
                <a:off x="2256457" y="1514951"/>
                <a:ext cx="8585200" cy="5912776"/>
              </a:xfrm>
              <a:custGeom>
                <a:avLst/>
                <a:gdLst>
                  <a:gd name="connsiteX0" fmla="*/ 0 w 2651919"/>
                  <a:gd name="connsiteY0" fmla="*/ 0 h 1581120"/>
                  <a:gd name="connsiteX1" fmla="*/ 2651919 w 2651919"/>
                  <a:gd name="connsiteY1" fmla="*/ 0 h 1581120"/>
                  <a:gd name="connsiteX2" fmla="*/ 2651919 w 2651919"/>
                  <a:gd name="connsiteY2" fmla="*/ 1581120 h 1581120"/>
                  <a:gd name="connsiteX3" fmla="*/ 0 w 2651919"/>
                  <a:gd name="connsiteY3" fmla="*/ 1581120 h 1581120"/>
                  <a:gd name="connsiteX4" fmla="*/ 0 w 2651919"/>
                  <a:gd name="connsiteY4" fmla="*/ 0 h 158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1919" h="1581120">
                    <a:moveTo>
                      <a:pt x="0" y="0"/>
                    </a:moveTo>
                    <a:lnTo>
                      <a:pt x="2651919" y="0"/>
                    </a:lnTo>
                    <a:lnTo>
                      <a:pt x="2651919" y="1581120"/>
                    </a:lnTo>
                    <a:lnTo>
                      <a:pt x="0" y="15811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 cmpd="sng">
                <a:solidFill>
                  <a:srgbClr val="1F497D"/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365699" tIns="365699" rIns="162503" bIns="81251"/>
              <a:lstStyle/>
              <a:p>
                <a:pPr marL="1414427" indent="-36512" defTabSz="457189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prstClr val="black"/>
                  </a:solidFill>
                  <a:latin typeface="Corbel" panose="020B0503020204020204" pitchFamily="34" charset="0"/>
                  <a:cs typeface="Arial Black"/>
                </a:endParaRPr>
              </a:p>
            </p:txBody>
          </p:sp>
          <p:grpSp>
            <p:nvGrpSpPr>
              <p:cNvPr id="26632" name="Group 20"/>
              <p:cNvGrpSpPr>
                <a:grpSpLocks/>
              </p:cNvGrpSpPr>
              <p:nvPr/>
            </p:nvGrpSpPr>
            <p:grpSpPr bwMode="auto">
              <a:xfrm>
                <a:off x="2836649" y="1325226"/>
                <a:ext cx="7733574" cy="5959737"/>
                <a:chOff x="9284496" y="3611880"/>
                <a:chExt cx="4972004" cy="3831584"/>
              </a:xfrm>
            </p:grpSpPr>
            <p:pic>
              <p:nvPicPr>
                <p:cNvPr id="26633" name="Picture 2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016"/>
                <a:stretch>
                  <a:fillRect/>
                </a:stretch>
              </p:blipFill>
              <p:spPr bwMode="auto">
                <a:xfrm>
                  <a:off x="9284496" y="3611880"/>
                  <a:ext cx="4668557" cy="38315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6634" name="Group 22"/>
                <p:cNvGrpSpPr>
                  <a:grpSpLocks/>
                </p:cNvGrpSpPr>
                <p:nvPr/>
              </p:nvGrpSpPr>
              <p:grpSpPr bwMode="auto">
                <a:xfrm>
                  <a:off x="12509390" y="3968652"/>
                  <a:ext cx="1747110" cy="3437180"/>
                  <a:chOff x="683567" y="2197026"/>
                  <a:chExt cx="2249517" cy="4996326"/>
                </a:xfrm>
              </p:grpSpPr>
              <p:pic>
                <p:nvPicPr>
                  <p:cNvPr id="26635" name="Picture 23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3567" y="2217564"/>
                    <a:ext cx="2249517" cy="48039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6636" name="Picture 24" descr="logos_0001_Layer-5.png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3567" y="2217564"/>
                    <a:ext cx="2249517" cy="48039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6637" name="Picture 25" descr="logos_0003_Layer-3.png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71853" y="2453629"/>
                    <a:ext cx="2072946" cy="427990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6638" name="Picture 36" descr="logos_0004_Layer-2.png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3567" y="2197026"/>
                    <a:ext cx="2249517" cy="48039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6639" name="Picture 38" descr="logos_0000_Layer-1.png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3567" y="2217564"/>
                    <a:ext cx="2249517" cy="48039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6640" name="Picture 40" descr="logos_0002_Layer-4.png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9645" y="2418497"/>
                    <a:ext cx="2235870" cy="47748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sp>
          <p:nvSpPr>
            <p:cNvPr id="6" name="Rectangle 5"/>
            <p:cNvSpPr/>
            <p:nvPr/>
          </p:nvSpPr>
          <p:spPr>
            <a:xfrm>
              <a:off x="4343059" y="2665550"/>
              <a:ext cx="1814350" cy="182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26627" name="Rectangle 29"/>
          <p:cNvSpPr>
            <a:spLocks noChangeArrowheads="1"/>
          </p:cNvSpPr>
          <p:nvPr/>
        </p:nvSpPr>
        <p:spPr bwMode="auto">
          <a:xfrm>
            <a:off x="9215669" y="6587888"/>
            <a:ext cx="266382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0" lvl="1" algn="ctr" defTabSz="45718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1000" err="1">
                <a:solidFill>
                  <a:srgbClr val="000000"/>
                </a:solidFill>
                <a:latin typeface="Corbel" panose="020B0503020204020204" pitchFamily="34" charset="0"/>
                <a:ea typeface="ＭＳ Ｐゴシック" charset="0"/>
                <a:cs typeface="Calibri" charset="0"/>
              </a:rPr>
              <a:t>Modified</a:t>
            </a:r>
            <a:r>
              <a:rPr lang="da-DK" sz="1000">
                <a:solidFill>
                  <a:srgbClr val="000000"/>
                </a:solidFill>
                <a:latin typeface="Corbel" panose="020B0503020204020204" pitchFamily="34" charset="0"/>
                <a:ea typeface="ＭＳ Ｐゴシック" charset="0"/>
                <a:cs typeface="Calibri" charset="0"/>
              </a:rPr>
              <a:t> from D. Chen, </a:t>
            </a:r>
            <a:r>
              <a:rPr lang="da-DK" sz="1000" err="1">
                <a:solidFill>
                  <a:srgbClr val="000000"/>
                </a:solidFill>
                <a:latin typeface="Corbel" panose="020B0503020204020204" pitchFamily="34" charset="0"/>
                <a:ea typeface="ＭＳ Ｐゴシック" charset="0"/>
                <a:cs typeface="Calibri" charset="0"/>
              </a:rPr>
              <a:t>BioScience</a:t>
            </a:r>
            <a:r>
              <a:rPr lang="da-DK" sz="1000">
                <a:solidFill>
                  <a:srgbClr val="000000"/>
                </a:solidFill>
                <a:latin typeface="Corbel" panose="020B0503020204020204" pitchFamily="34" charset="0"/>
                <a:ea typeface="ＭＳ Ｐゴシック" charset="0"/>
                <a:cs typeface="Calibri" charset="0"/>
              </a:rPr>
              <a:t> Forum, 2015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25FE72-ABF9-874A-AB4F-4371819720F3}"/>
              </a:ext>
            </a:extLst>
          </p:cNvPr>
          <p:cNvSpPr/>
          <p:nvPr/>
        </p:nvSpPr>
        <p:spPr>
          <a:xfrm>
            <a:off x="415971" y="5989508"/>
            <a:ext cx="114635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en-US" sz="2200" dirty="0">
                <a:solidFill>
                  <a:prstClr val="black"/>
                </a:solidFill>
                <a:latin typeface="Corbel" panose="020B0503020204020204" pitchFamily="34" charset="0"/>
                <a:ea typeface="ＭＳ Ｐゴシック" charset="0"/>
                <a:cs typeface="Calibri" charset="0"/>
              </a:rPr>
              <a:t>Broad Pan-Tumor Potential with anti-PD-L1/PD-1 inhibitors monotherapy for unselected patients </a:t>
            </a:r>
            <a:endParaRPr lang="fr-FR" sz="2200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3F2442B-F458-3748-996E-9BB3FEA48CD1}"/>
              </a:ext>
            </a:extLst>
          </p:cNvPr>
          <p:cNvSpPr txBox="1">
            <a:spLocks/>
          </p:cNvSpPr>
          <p:nvPr/>
        </p:nvSpPr>
        <p:spPr bwMode="auto">
          <a:xfrm>
            <a:off x="618565" y="142093"/>
            <a:ext cx="11260929" cy="9175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spc="0" baseline="0">
                <a:solidFill>
                  <a:schemeClr val="bg1"/>
                </a:solidFill>
                <a:latin typeface="Calibri"/>
                <a:ea typeface="ＭＳ Ｐゴシック" panose="020B0600070205080204" pitchFamily="34" charset="-128"/>
                <a:cs typeface="Calibri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9pPr>
          </a:lstStyle>
          <a:p>
            <a:pPr defTabSz="457189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Significant clinical activity of PD-1 blockade in cancer</a:t>
            </a:r>
          </a:p>
          <a:p>
            <a:pPr defTabSz="457189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But only in a minority of patients</a:t>
            </a:r>
            <a:endParaRPr lang="en-US" altLang="fr-FR" sz="32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anose="020B0703020202090204" pitchFamily="34" charset="0"/>
              <a:ea typeface="Corbel" charset="0"/>
              <a:cs typeface="Corbe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8509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9D7E8C-E354-E043-A2C4-5B0DBC477B85}"/>
              </a:ext>
            </a:extLst>
          </p:cNvPr>
          <p:cNvSpPr/>
          <p:nvPr/>
        </p:nvSpPr>
        <p:spPr>
          <a:xfrm>
            <a:off x="497541" y="1015331"/>
            <a:ext cx="1119691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dirty="0" err="1">
                <a:latin typeface="Trebuchet MS" panose="020B0703020202090204" pitchFamily="34" charset="0"/>
              </a:rPr>
              <a:t>Mismatch</a:t>
            </a:r>
            <a:r>
              <a:rPr lang="fr-CH" sz="2400" dirty="0">
                <a:latin typeface="Trebuchet MS" panose="020B0703020202090204" pitchFamily="34" charset="0"/>
              </a:rPr>
              <a:t> </a:t>
            </a:r>
            <a:r>
              <a:rPr lang="fr-CH" sz="2400" dirty="0" err="1">
                <a:latin typeface="Trebuchet MS" panose="020B0703020202090204" pitchFamily="34" charset="0"/>
              </a:rPr>
              <a:t>repair</a:t>
            </a:r>
            <a:r>
              <a:rPr lang="fr-CH" sz="2400" dirty="0">
                <a:latin typeface="Trebuchet MS" panose="020B0703020202090204" pitchFamily="34" charset="0"/>
              </a:rPr>
              <a:t> (MMR) </a:t>
            </a:r>
            <a:r>
              <a:rPr lang="fr-CH" sz="2400" dirty="0" err="1">
                <a:latin typeface="Trebuchet MS" panose="020B0703020202090204" pitchFamily="34" charset="0"/>
              </a:rPr>
              <a:t>genes</a:t>
            </a:r>
            <a:r>
              <a:rPr lang="fr-CH" sz="2400" dirty="0">
                <a:latin typeface="Trebuchet MS" panose="020B0703020202090204" pitchFamily="34" charset="0"/>
              </a:rPr>
              <a:t>, </a:t>
            </a:r>
            <a:r>
              <a:rPr lang="fr-CH" sz="2400" dirty="0" err="1">
                <a:latin typeface="Trebuchet MS" panose="020B0703020202090204" pitchFamily="34" charset="0"/>
              </a:rPr>
              <a:t>such</a:t>
            </a:r>
            <a:r>
              <a:rPr lang="fr-CH" sz="2400" dirty="0">
                <a:latin typeface="Trebuchet MS" panose="020B0703020202090204" pitchFamily="34" charset="0"/>
              </a:rPr>
              <a:t> as MLH-1, PMS-2, MSH-2 and MSH-6, </a:t>
            </a:r>
            <a:r>
              <a:rPr lang="fr-CH" sz="2400" dirty="0" err="1">
                <a:latin typeface="Trebuchet MS" panose="020B0703020202090204" pitchFamily="34" charset="0"/>
              </a:rPr>
              <a:t>operate</a:t>
            </a:r>
            <a:r>
              <a:rPr lang="fr-CH" sz="2400" dirty="0">
                <a:latin typeface="Trebuchet MS" panose="020B0703020202090204" pitchFamily="34" charset="0"/>
              </a:rPr>
              <a:t> in DNA </a:t>
            </a:r>
            <a:r>
              <a:rPr lang="fr-CH" sz="2400" dirty="0" err="1">
                <a:latin typeface="Trebuchet MS" panose="020B0703020202090204" pitchFamily="34" charset="0"/>
              </a:rPr>
              <a:t>repair</a:t>
            </a:r>
            <a:r>
              <a:rPr lang="fr-CH" sz="2400" dirty="0">
                <a:latin typeface="Trebuchet MS" panose="020B0703020202090204" pitchFamily="34" charset="0"/>
              </a:rPr>
              <a:t> </a:t>
            </a:r>
            <a:r>
              <a:rPr lang="fr-CH" sz="2400" dirty="0" err="1">
                <a:latin typeface="Trebuchet MS" panose="020B0703020202090204" pitchFamily="34" charset="0"/>
              </a:rPr>
              <a:t>pathways</a:t>
            </a:r>
            <a:endParaRPr lang="fr-CH" sz="2400" dirty="0">
              <a:latin typeface="Trebuchet MS" panose="020B070302020209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400" dirty="0">
              <a:latin typeface="Trebuchet MS" panose="020B070302020209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dirty="0" err="1">
                <a:latin typeface="Trebuchet MS" panose="020B0703020202090204" pitchFamily="34" charset="0"/>
              </a:rPr>
              <a:t>Loss</a:t>
            </a:r>
            <a:r>
              <a:rPr lang="fr-CH" sz="2400" dirty="0">
                <a:latin typeface="Trebuchet MS" panose="020B0703020202090204" pitchFamily="34" charset="0"/>
              </a:rPr>
              <a:t> of </a:t>
            </a:r>
            <a:r>
              <a:rPr lang="fr-CH" sz="2400" dirty="0" err="1">
                <a:latin typeface="Trebuchet MS" panose="020B0703020202090204" pitchFamily="34" charset="0"/>
              </a:rPr>
              <a:t>function</a:t>
            </a:r>
            <a:r>
              <a:rPr lang="fr-CH" sz="2400" dirty="0">
                <a:latin typeface="Trebuchet MS" panose="020B0703020202090204" pitchFamily="34" charset="0"/>
              </a:rPr>
              <a:t> of </a:t>
            </a:r>
            <a:r>
              <a:rPr lang="fr-CH" sz="2400" dirty="0" err="1">
                <a:latin typeface="Trebuchet MS" panose="020B0703020202090204" pitchFamily="34" charset="0"/>
              </a:rPr>
              <a:t>these</a:t>
            </a:r>
            <a:r>
              <a:rPr lang="fr-CH" sz="2400" dirty="0">
                <a:latin typeface="Trebuchet MS" panose="020B0703020202090204" pitchFamily="34" charset="0"/>
              </a:rPr>
              <a:t> </a:t>
            </a:r>
            <a:r>
              <a:rPr lang="fr-CH" sz="2400" dirty="0" err="1">
                <a:latin typeface="Trebuchet MS" panose="020B0703020202090204" pitchFamily="34" charset="0"/>
              </a:rPr>
              <a:t>gene</a:t>
            </a:r>
            <a:r>
              <a:rPr lang="fr-CH" sz="2400" dirty="0">
                <a:latin typeface="Trebuchet MS" panose="020B0703020202090204" pitchFamily="34" charset="0"/>
              </a:rPr>
              <a:t> </a:t>
            </a:r>
            <a:r>
              <a:rPr lang="fr-CH" sz="2400" dirty="0" err="1">
                <a:latin typeface="Trebuchet MS" panose="020B0703020202090204" pitchFamily="34" charset="0"/>
              </a:rPr>
              <a:t>products</a:t>
            </a:r>
            <a:r>
              <a:rPr lang="fr-CH" sz="2400" dirty="0">
                <a:latin typeface="Trebuchet MS" panose="020B0703020202090204" pitchFamily="34" charset="0"/>
              </a:rPr>
              <a:t> </a:t>
            </a:r>
            <a:r>
              <a:rPr lang="fr-CH" sz="2400" dirty="0" err="1">
                <a:latin typeface="Trebuchet MS" panose="020B0703020202090204" pitchFamily="34" charset="0"/>
              </a:rPr>
              <a:t>results</a:t>
            </a:r>
            <a:r>
              <a:rPr lang="fr-CH" sz="2400" dirty="0">
                <a:latin typeface="Trebuchet MS" panose="020B0703020202090204" pitchFamily="34" charset="0"/>
              </a:rPr>
              <a:t> in MMR </a:t>
            </a:r>
            <a:r>
              <a:rPr lang="fr-CH" sz="2400" dirty="0" err="1">
                <a:latin typeface="Trebuchet MS" panose="020B0703020202090204" pitchFamily="34" charset="0"/>
              </a:rPr>
              <a:t>deficiency</a:t>
            </a:r>
            <a:r>
              <a:rPr lang="fr-CH" sz="2400" dirty="0">
                <a:latin typeface="Trebuchet MS" panose="020B0703020202090204" pitchFamily="34" charset="0"/>
              </a:rPr>
              <a:t> (MMR-D) </a:t>
            </a:r>
            <a:r>
              <a:rPr lang="fr-CH" sz="2400" dirty="0" err="1">
                <a:latin typeface="Trebuchet MS" panose="020B0703020202090204" pitchFamily="34" charset="0"/>
              </a:rPr>
              <a:t>which</a:t>
            </a:r>
            <a:r>
              <a:rPr lang="fr-CH" sz="2400" dirty="0">
                <a:latin typeface="Trebuchet MS" panose="020B0703020202090204" pitchFamily="34" charset="0"/>
              </a:rPr>
              <a:t> </a:t>
            </a:r>
            <a:r>
              <a:rPr lang="fr-CH" sz="2400" dirty="0" err="1">
                <a:latin typeface="Trebuchet MS" panose="020B0703020202090204" pitchFamily="34" charset="0"/>
              </a:rPr>
              <a:t>is</a:t>
            </a:r>
            <a:r>
              <a:rPr lang="fr-CH" sz="2400" dirty="0">
                <a:latin typeface="Trebuchet MS" panose="020B0703020202090204" pitchFamily="34" charset="0"/>
              </a:rPr>
              <a:t> </a:t>
            </a:r>
            <a:r>
              <a:rPr lang="fr-CH" sz="2400" dirty="0" err="1">
                <a:latin typeface="Trebuchet MS" panose="020B0703020202090204" pitchFamily="34" charset="0"/>
              </a:rPr>
              <a:t>associated</a:t>
            </a:r>
            <a:r>
              <a:rPr lang="fr-CH" sz="2400" dirty="0">
                <a:latin typeface="Trebuchet MS" panose="020B0703020202090204" pitchFamily="34" charset="0"/>
              </a:rPr>
              <a:t> </a:t>
            </a:r>
            <a:r>
              <a:rPr lang="fr-CH" sz="2400" dirty="0" err="1">
                <a:latin typeface="Trebuchet MS" panose="020B0703020202090204" pitchFamily="34" charset="0"/>
              </a:rPr>
              <a:t>with</a:t>
            </a:r>
            <a:r>
              <a:rPr lang="fr-CH" sz="2400" dirty="0">
                <a:latin typeface="Trebuchet MS" panose="020B0703020202090204" pitchFamily="34" charset="0"/>
              </a:rPr>
              <a:t> </a:t>
            </a:r>
            <a:r>
              <a:rPr lang="fr-CH" sz="2400" dirty="0" err="1">
                <a:latin typeface="Trebuchet MS" panose="020B0703020202090204" pitchFamily="34" charset="0"/>
              </a:rPr>
              <a:t>alterations</a:t>
            </a:r>
            <a:r>
              <a:rPr lang="fr-CH" sz="2400" dirty="0">
                <a:latin typeface="Trebuchet MS" panose="020B0703020202090204" pitchFamily="34" charset="0"/>
              </a:rPr>
              <a:t> in the size of microsatellites, a </a:t>
            </a:r>
            <a:r>
              <a:rPr lang="fr-CH" sz="2400" dirty="0" err="1">
                <a:latin typeface="Trebuchet MS" panose="020B0703020202090204" pitchFamily="34" charset="0"/>
              </a:rPr>
              <a:t>phenomenon</a:t>
            </a:r>
            <a:r>
              <a:rPr lang="fr-CH" sz="2400" dirty="0">
                <a:latin typeface="Trebuchet MS" panose="020B0703020202090204" pitchFamily="34" charset="0"/>
              </a:rPr>
              <a:t> </a:t>
            </a:r>
            <a:r>
              <a:rPr lang="fr-CH" sz="2400" dirty="0" err="1">
                <a:latin typeface="Trebuchet MS" panose="020B0703020202090204" pitchFamily="34" charset="0"/>
              </a:rPr>
              <a:t>known</a:t>
            </a:r>
            <a:r>
              <a:rPr lang="fr-CH" sz="2400" dirty="0">
                <a:latin typeface="Trebuchet MS" panose="020B0703020202090204" pitchFamily="34" charset="0"/>
              </a:rPr>
              <a:t> as microsatellite </a:t>
            </a:r>
            <a:r>
              <a:rPr lang="fr-CH" sz="2400" dirty="0" err="1">
                <a:latin typeface="Trebuchet MS" panose="020B0703020202090204" pitchFamily="34" charset="0"/>
              </a:rPr>
              <a:t>instability</a:t>
            </a:r>
            <a:r>
              <a:rPr lang="fr-CH" sz="2400" dirty="0">
                <a:latin typeface="Trebuchet MS" panose="020B0703020202090204" pitchFamily="34" charset="0"/>
              </a:rPr>
              <a:t> (MSI)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400" dirty="0">
              <a:latin typeface="Trebuchet MS" panose="020B070302020209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dirty="0">
                <a:latin typeface="Trebuchet MS" panose="020B0703020202090204" pitchFamily="34" charset="0"/>
              </a:rPr>
              <a:t>MSI </a:t>
            </a:r>
            <a:r>
              <a:rPr lang="fr-CH" sz="2400" dirty="0" err="1">
                <a:latin typeface="Trebuchet MS" panose="020B0703020202090204" pitchFamily="34" charset="0"/>
              </a:rPr>
              <a:t>is</a:t>
            </a:r>
            <a:r>
              <a:rPr lang="fr-CH" sz="2400" dirty="0">
                <a:latin typeface="Trebuchet MS" panose="020B0703020202090204" pitchFamily="34" charset="0"/>
              </a:rPr>
              <a:t> </a:t>
            </a:r>
            <a:r>
              <a:rPr lang="fr-CH" sz="2400" dirty="0" err="1">
                <a:latin typeface="Trebuchet MS" panose="020B0703020202090204" pitchFamily="34" charset="0"/>
              </a:rPr>
              <a:t>associated</a:t>
            </a:r>
            <a:r>
              <a:rPr lang="fr-CH" sz="2400" dirty="0">
                <a:latin typeface="Trebuchet MS" panose="020B0703020202090204" pitchFamily="34" charset="0"/>
              </a:rPr>
              <a:t> </a:t>
            </a:r>
            <a:r>
              <a:rPr lang="fr-CH" sz="2400" dirty="0" err="1">
                <a:latin typeface="Trebuchet MS" panose="020B0703020202090204" pitchFamily="34" charset="0"/>
              </a:rPr>
              <a:t>with</a:t>
            </a:r>
            <a:r>
              <a:rPr lang="fr-CH" sz="2400" dirty="0">
                <a:latin typeface="Trebuchet MS" panose="020B0703020202090204" pitchFamily="34" charset="0"/>
              </a:rPr>
              <a:t> an </a:t>
            </a:r>
            <a:r>
              <a:rPr lang="fr-CH" sz="2400" dirty="0" err="1">
                <a:latin typeface="Trebuchet MS" panose="020B0703020202090204" pitchFamily="34" charset="0"/>
              </a:rPr>
              <a:t>increased</a:t>
            </a:r>
            <a:r>
              <a:rPr lang="fr-CH" sz="2400" dirty="0">
                <a:latin typeface="Trebuchet MS" panose="020B0703020202090204" pitchFamily="34" charset="0"/>
              </a:rPr>
              <a:t> </a:t>
            </a:r>
            <a:r>
              <a:rPr lang="fr-CH" sz="2400" dirty="0" err="1">
                <a:latin typeface="Trebuchet MS" panose="020B0703020202090204" pitchFamily="34" charset="0"/>
              </a:rPr>
              <a:t>risk</a:t>
            </a:r>
            <a:r>
              <a:rPr lang="fr-CH" sz="2400" dirty="0">
                <a:latin typeface="Trebuchet MS" panose="020B0703020202090204" pitchFamily="34" charset="0"/>
              </a:rPr>
              <a:t> of CRC </a:t>
            </a:r>
            <a:r>
              <a:rPr lang="fr-CH" sz="2400" dirty="0" err="1">
                <a:latin typeface="Trebuchet MS" panose="020B0703020202090204" pitchFamily="34" charset="0"/>
              </a:rPr>
              <a:t>with</a:t>
            </a:r>
            <a:r>
              <a:rPr lang="fr-CH" sz="2400" dirty="0">
                <a:latin typeface="Trebuchet MS" panose="020B0703020202090204" pitchFamily="34" charset="0"/>
              </a:rPr>
              <a:t> unique </a:t>
            </a:r>
            <a:r>
              <a:rPr lang="fr-CH" sz="2400" dirty="0" err="1">
                <a:latin typeface="Trebuchet MS" panose="020B0703020202090204" pitchFamily="34" charset="0"/>
              </a:rPr>
              <a:t>clinical</a:t>
            </a:r>
            <a:r>
              <a:rPr lang="fr-CH" sz="2400" dirty="0">
                <a:latin typeface="Trebuchet MS" panose="020B0703020202090204" pitchFamily="34" charset="0"/>
              </a:rPr>
              <a:t> and </a:t>
            </a:r>
            <a:r>
              <a:rPr lang="fr-CH" sz="2400" dirty="0" err="1">
                <a:latin typeface="Trebuchet MS" panose="020B0703020202090204" pitchFamily="34" charset="0"/>
              </a:rPr>
              <a:t>pathological</a:t>
            </a:r>
            <a:r>
              <a:rPr lang="fr-CH" sz="2400" dirty="0">
                <a:latin typeface="Trebuchet MS" panose="020B0703020202090204" pitchFamily="34" charset="0"/>
              </a:rPr>
              <a:t> </a:t>
            </a:r>
            <a:r>
              <a:rPr lang="fr-CH" sz="2400" dirty="0" err="1">
                <a:latin typeface="Trebuchet MS" panose="020B0703020202090204" pitchFamily="34" charset="0"/>
              </a:rPr>
              <a:t>features</a:t>
            </a:r>
            <a:r>
              <a:rPr lang="fr-CH" sz="2400" dirty="0">
                <a:latin typeface="Trebuchet MS" panose="020B0703020202090204" pitchFamily="34" charset="0"/>
              </a:rPr>
              <a:t>, </a:t>
            </a:r>
            <a:r>
              <a:rPr lang="fr-CH" sz="2400" dirty="0" err="1">
                <a:latin typeface="Trebuchet MS" panose="020B0703020202090204" pitchFamily="34" charset="0"/>
              </a:rPr>
              <a:t>such</a:t>
            </a:r>
            <a:r>
              <a:rPr lang="fr-CH" sz="2400" dirty="0">
                <a:latin typeface="Trebuchet MS" panose="020B0703020202090204" pitchFamily="34" charset="0"/>
              </a:rPr>
              <a:t> as </a:t>
            </a:r>
            <a:r>
              <a:rPr lang="fr-CH" sz="2400" dirty="0" err="1">
                <a:latin typeface="Trebuchet MS" panose="020B0703020202090204" pitchFamily="34" charset="0"/>
              </a:rPr>
              <a:t>increased</a:t>
            </a:r>
            <a:r>
              <a:rPr lang="fr-CH" sz="2400" dirty="0">
                <a:latin typeface="Trebuchet MS" panose="020B0703020202090204" pitchFamily="34" charset="0"/>
              </a:rPr>
              <a:t> </a:t>
            </a:r>
            <a:r>
              <a:rPr lang="fr-CH" sz="2400" dirty="0" err="1">
                <a:latin typeface="Trebuchet MS" panose="020B0703020202090204" pitchFamily="34" charset="0"/>
              </a:rPr>
              <a:t>tumour</a:t>
            </a:r>
            <a:r>
              <a:rPr lang="fr-CH" sz="2400" dirty="0">
                <a:latin typeface="Trebuchet MS" panose="020B0703020202090204" pitchFamily="34" charset="0"/>
              </a:rPr>
              <a:t> </a:t>
            </a:r>
            <a:r>
              <a:rPr lang="fr-CH" sz="2400" dirty="0" err="1">
                <a:latin typeface="Trebuchet MS" panose="020B0703020202090204" pitchFamily="34" charset="0"/>
              </a:rPr>
              <a:t>mutational</a:t>
            </a:r>
            <a:r>
              <a:rPr lang="fr-CH" sz="2400" dirty="0">
                <a:latin typeface="Trebuchet MS" panose="020B0703020202090204" pitchFamily="34" charset="0"/>
              </a:rPr>
              <a:t> </a:t>
            </a:r>
            <a:r>
              <a:rPr lang="fr-CH" sz="2400" dirty="0" err="1">
                <a:latin typeface="Trebuchet MS" panose="020B0703020202090204" pitchFamily="34" charset="0"/>
              </a:rPr>
              <a:t>burden</a:t>
            </a:r>
            <a:r>
              <a:rPr lang="fr-CH" sz="2400" dirty="0">
                <a:latin typeface="Trebuchet MS" panose="020B0703020202090204" pitchFamily="34" charset="0"/>
              </a:rPr>
              <a:t> and </a:t>
            </a:r>
            <a:r>
              <a:rPr lang="fr-CH" sz="2400" dirty="0" err="1">
                <a:latin typeface="Trebuchet MS" panose="020B0703020202090204" pitchFamily="34" charset="0"/>
              </a:rPr>
              <a:t>higher</a:t>
            </a:r>
            <a:r>
              <a:rPr lang="fr-CH" sz="2400" dirty="0">
                <a:latin typeface="Trebuchet MS" panose="020B0703020202090204" pitchFamily="34" charset="0"/>
              </a:rPr>
              <a:t> </a:t>
            </a:r>
            <a:r>
              <a:rPr lang="fr-CH" sz="2400" dirty="0" err="1">
                <a:latin typeface="Trebuchet MS" panose="020B0703020202090204" pitchFamily="34" charset="0"/>
              </a:rPr>
              <a:t>numbers</a:t>
            </a:r>
            <a:r>
              <a:rPr lang="fr-CH" sz="2400" dirty="0">
                <a:latin typeface="Trebuchet MS" panose="020B0703020202090204" pitchFamily="34" charset="0"/>
              </a:rPr>
              <a:t> of </a:t>
            </a:r>
            <a:r>
              <a:rPr lang="fr-CH" sz="2400" dirty="0" err="1">
                <a:latin typeface="Trebuchet MS" panose="020B0703020202090204" pitchFamily="34" charset="0"/>
              </a:rPr>
              <a:t>tumour-infiltrating</a:t>
            </a:r>
            <a:r>
              <a:rPr lang="fr-CH" sz="2400" dirty="0">
                <a:latin typeface="Trebuchet MS" panose="020B0703020202090204" pitchFamily="34" charset="0"/>
              </a:rPr>
              <a:t> lymphocytes (</a:t>
            </a:r>
            <a:r>
              <a:rPr lang="fr-CH" sz="2400" dirty="0" err="1">
                <a:latin typeface="Trebuchet MS" panose="020B0703020202090204" pitchFamily="34" charset="0"/>
              </a:rPr>
              <a:t>TILs</a:t>
            </a:r>
            <a:r>
              <a:rPr lang="fr-CH" sz="2400" dirty="0">
                <a:latin typeface="Trebuchet MS" panose="020B070302020209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400" dirty="0">
              <a:solidFill>
                <a:srgbClr val="0000FF"/>
              </a:solidFill>
              <a:latin typeface="Trebuchet MS" panose="020B070302020209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dirty="0">
                <a:latin typeface="Trebuchet MS" panose="020B0703020202090204" pitchFamily="34" charset="0"/>
              </a:rPr>
              <a:t>CRC </a:t>
            </a:r>
            <a:r>
              <a:rPr lang="fr-CH" sz="2400" dirty="0" err="1">
                <a:latin typeface="Trebuchet MS" panose="020B0703020202090204" pitchFamily="34" charset="0"/>
              </a:rPr>
              <a:t>with</a:t>
            </a:r>
            <a:r>
              <a:rPr lang="fr-CH" sz="2400" dirty="0">
                <a:latin typeface="Trebuchet MS" panose="020B0703020202090204" pitchFamily="34" charset="0"/>
              </a:rPr>
              <a:t> MSI </a:t>
            </a:r>
            <a:r>
              <a:rPr lang="fr-CH" sz="2400" dirty="0" err="1">
                <a:latin typeface="Trebuchet MS" panose="020B0703020202090204" pitchFamily="34" charset="0"/>
              </a:rPr>
              <a:t>can</a:t>
            </a:r>
            <a:r>
              <a:rPr lang="fr-CH" sz="2400" dirty="0">
                <a:latin typeface="Trebuchet MS" panose="020B0703020202090204" pitchFamily="34" charset="0"/>
              </a:rPr>
              <a:t> </a:t>
            </a:r>
            <a:r>
              <a:rPr lang="fr-CH" sz="2400" dirty="0" err="1">
                <a:latin typeface="Trebuchet MS" panose="020B0703020202090204" pitchFamily="34" charset="0"/>
              </a:rPr>
              <a:t>be</a:t>
            </a:r>
            <a:r>
              <a:rPr lang="fr-CH" sz="2400" dirty="0">
                <a:latin typeface="Trebuchet MS" panose="020B0703020202090204" pitchFamily="34" charset="0"/>
              </a:rPr>
              <a:t> </a:t>
            </a:r>
            <a:r>
              <a:rPr lang="fr-CH" sz="2400" dirty="0" err="1">
                <a:latin typeface="Trebuchet MS" panose="020B0703020202090204" pitchFamily="34" charset="0"/>
              </a:rPr>
              <a:t>categorised</a:t>
            </a:r>
            <a:r>
              <a:rPr lang="fr-CH" sz="2400" dirty="0">
                <a:latin typeface="Trebuchet MS" panose="020B0703020202090204" pitchFamily="34" charset="0"/>
              </a:rPr>
              <a:t> </a:t>
            </a:r>
            <a:r>
              <a:rPr lang="fr-CH" sz="2400" dirty="0" err="1">
                <a:latin typeface="Trebuchet MS" panose="020B0703020202090204" pitchFamily="34" charset="0"/>
              </a:rPr>
              <a:t>into</a:t>
            </a:r>
            <a:r>
              <a:rPr lang="fr-CH" sz="2400" dirty="0">
                <a:latin typeface="Trebuchet MS" panose="020B0703020202090204" pitchFamily="34" charset="0"/>
              </a:rPr>
              <a:t> </a:t>
            </a:r>
            <a:r>
              <a:rPr lang="fr-CH" sz="2400" dirty="0" err="1">
                <a:latin typeface="Trebuchet MS" panose="020B0703020202090204" pitchFamily="34" charset="0"/>
              </a:rPr>
              <a:t>two</a:t>
            </a:r>
            <a:r>
              <a:rPr lang="fr-CH" sz="2400" dirty="0">
                <a:latin typeface="Trebuchet MS" panose="020B0703020202090204" pitchFamily="34" charset="0"/>
              </a:rPr>
              <a:t> distinct </a:t>
            </a:r>
            <a:r>
              <a:rPr lang="fr-CH" sz="2400" dirty="0" err="1">
                <a:latin typeface="Trebuchet MS" panose="020B0703020202090204" pitchFamily="34" charset="0"/>
              </a:rPr>
              <a:t>phenotypes</a:t>
            </a:r>
            <a:r>
              <a:rPr lang="fr-CH" sz="2400" dirty="0">
                <a:latin typeface="Trebuchet MS" panose="020B0703020202090204" pitchFamily="34" charset="0"/>
              </a:rPr>
              <a:t>: MSI-high (MSI-H) and MSI-</a:t>
            </a:r>
            <a:r>
              <a:rPr lang="fr-CH" sz="2400" dirty="0" err="1">
                <a:latin typeface="Trebuchet MS" panose="020B0703020202090204" pitchFamily="34" charset="0"/>
              </a:rPr>
              <a:t>low</a:t>
            </a:r>
            <a:r>
              <a:rPr lang="fr-CH" sz="2400" dirty="0">
                <a:latin typeface="Trebuchet MS" panose="020B0703020202090204" pitchFamily="34" charset="0"/>
              </a:rPr>
              <a:t> (MSI-L).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2400" dirty="0">
              <a:effectLst/>
              <a:latin typeface="Trebuchet MS" panose="020B070302020209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F7E72E-A286-114E-A265-6CF08F992E67}"/>
              </a:ext>
            </a:extLst>
          </p:cNvPr>
          <p:cNvSpPr txBox="1">
            <a:spLocks/>
          </p:cNvSpPr>
          <p:nvPr/>
        </p:nvSpPr>
        <p:spPr>
          <a:xfrm>
            <a:off x="301482" y="247819"/>
            <a:ext cx="11589036" cy="1143000"/>
          </a:xfrm>
          <a:prstGeom prst="rect">
            <a:avLst/>
          </a:prstGeom>
          <a:effectLst/>
        </p:spPr>
        <p:txBody>
          <a:bodyPr/>
          <a:lstStyle>
            <a:lvl1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189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377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566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754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MMR/MSI and Immunotherapy</a:t>
            </a:r>
            <a:endParaRPr lang="en-US" sz="3200" b="1" baseline="300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007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AF7E72E-A286-114E-A265-6CF08F992E67}"/>
              </a:ext>
            </a:extLst>
          </p:cNvPr>
          <p:cNvSpPr txBox="1">
            <a:spLocks/>
          </p:cNvSpPr>
          <p:nvPr/>
        </p:nvSpPr>
        <p:spPr>
          <a:xfrm>
            <a:off x="301482" y="247819"/>
            <a:ext cx="11589036" cy="1143000"/>
          </a:xfrm>
          <a:prstGeom prst="rect">
            <a:avLst/>
          </a:prstGeom>
          <a:effectLst/>
        </p:spPr>
        <p:txBody>
          <a:bodyPr/>
          <a:lstStyle>
            <a:lvl1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189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377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566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754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Prevalence of MSI across cancer types</a:t>
            </a:r>
            <a:endParaRPr lang="en-US" sz="3200" b="1" baseline="300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8CD4C2-4686-4B40-82C0-F72AA9489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101" y="1136257"/>
            <a:ext cx="8691593" cy="39820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77E098-71B6-164A-A452-92A815279F86}"/>
              </a:ext>
            </a:extLst>
          </p:cNvPr>
          <p:cNvSpPr/>
          <p:nvPr/>
        </p:nvSpPr>
        <p:spPr>
          <a:xfrm>
            <a:off x="301482" y="5394462"/>
            <a:ext cx="102892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200" dirty="0">
                <a:latin typeface="Trebuchet MS" panose="020B0703020202090204" pitchFamily="34" charset="0"/>
              </a:rPr>
              <a:t>UCEC, </a:t>
            </a:r>
            <a:r>
              <a:rPr lang="fr-CH" sz="1200" dirty="0" err="1">
                <a:latin typeface="Trebuchet MS" panose="020B0703020202090204" pitchFamily="34" charset="0"/>
              </a:rPr>
              <a:t>uterine</a:t>
            </a:r>
            <a:r>
              <a:rPr lang="fr-CH" sz="1200" dirty="0">
                <a:latin typeface="Trebuchet MS" panose="020B0703020202090204" pitchFamily="34" charset="0"/>
              </a:rPr>
              <a:t> corpus </a:t>
            </a:r>
            <a:r>
              <a:rPr lang="fr-CH" sz="1200" dirty="0" err="1">
                <a:latin typeface="Trebuchet MS" panose="020B0703020202090204" pitchFamily="34" charset="0"/>
              </a:rPr>
              <a:t>endometrial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carcinoma</a:t>
            </a:r>
            <a:r>
              <a:rPr lang="fr-CH" sz="1200" dirty="0">
                <a:latin typeface="Trebuchet MS" panose="020B0703020202090204" pitchFamily="34" charset="0"/>
              </a:rPr>
              <a:t> (</a:t>
            </a:r>
            <a:r>
              <a:rPr lang="fr-CH" sz="1200" i="1" dirty="0">
                <a:latin typeface="Trebuchet MS" panose="020B0703020202090204" pitchFamily="34" charset="0"/>
              </a:rPr>
              <a:t>n </a:t>
            </a:r>
            <a:r>
              <a:rPr lang="fr-CH" sz="1200" dirty="0">
                <a:latin typeface="Trebuchet MS" panose="020B0703020202090204" pitchFamily="34" charset="0"/>
              </a:rPr>
              <a:t>= 437); COAD, colon </a:t>
            </a:r>
            <a:r>
              <a:rPr lang="fr-CH" sz="1200" dirty="0" err="1">
                <a:latin typeface="Trebuchet MS" panose="020B0703020202090204" pitchFamily="34" charset="0"/>
              </a:rPr>
              <a:t>adenocarcinoma</a:t>
            </a:r>
            <a:r>
              <a:rPr lang="fr-CH" sz="1200" dirty="0">
                <a:latin typeface="Trebuchet MS" panose="020B0703020202090204" pitchFamily="34" charset="0"/>
              </a:rPr>
              <a:t> (</a:t>
            </a:r>
            <a:r>
              <a:rPr lang="fr-CH" sz="1200" i="1" dirty="0">
                <a:latin typeface="Trebuchet MS" panose="020B0703020202090204" pitchFamily="34" charset="0"/>
              </a:rPr>
              <a:t>n </a:t>
            </a:r>
            <a:r>
              <a:rPr lang="fr-CH" sz="1200" dirty="0">
                <a:latin typeface="Trebuchet MS" panose="020B0703020202090204" pitchFamily="34" charset="0"/>
              </a:rPr>
              <a:t>= 294); STAD, </a:t>
            </a:r>
            <a:r>
              <a:rPr lang="fr-CH" sz="1200" dirty="0" err="1">
                <a:latin typeface="Trebuchet MS" panose="020B0703020202090204" pitchFamily="34" charset="0"/>
              </a:rPr>
              <a:t>stomach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adenocarcinoma</a:t>
            </a:r>
            <a:r>
              <a:rPr lang="fr-CH" sz="1200" dirty="0">
                <a:latin typeface="Trebuchet MS" panose="020B0703020202090204" pitchFamily="34" charset="0"/>
              </a:rPr>
              <a:t> (</a:t>
            </a:r>
            <a:r>
              <a:rPr lang="fr-CH" sz="1200" i="1" dirty="0">
                <a:latin typeface="Trebuchet MS" panose="020B0703020202090204" pitchFamily="34" charset="0"/>
              </a:rPr>
              <a:t>n </a:t>
            </a:r>
            <a:r>
              <a:rPr lang="fr-CH" sz="1200" dirty="0">
                <a:latin typeface="Trebuchet MS" panose="020B0703020202090204" pitchFamily="34" charset="0"/>
              </a:rPr>
              <a:t>= 278); READ, rectal </a:t>
            </a:r>
            <a:r>
              <a:rPr lang="fr-CH" sz="1200" dirty="0" err="1">
                <a:latin typeface="Trebuchet MS" panose="020B0703020202090204" pitchFamily="34" charset="0"/>
              </a:rPr>
              <a:t>adenocarcinoma</a:t>
            </a:r>
            <a:r>
              <a:rPr lang="fr-CH" sz="1200" dirty="0">
                <a:latin typeface="Trebuchet MS" panose="020B0703020202090204" pitchFamily="34" charset="0"/>
              </a:rPr>
              <a:t> (</a:t>
            </a:r>
            <a:r>
              <a:rPr lang="fr-CH" sz="1200" i="1" dirty="0">
                <a:latin typeface="Trebuchet MS" panose="020B0703020202090204" pitchFamily="34" charset="0"/>
              </a:rPr>
              <a:t>n </a:t>
            </a:r>
            <a:r>
              <a:rPr lang="fr-CH" sz="1200" dirty="0">
                <a:latin typeface="Trebuchet MS" panose="020B0703020202090204" pitchFamily="34" charset="0"/>
              </a:rPr>
              <a:t>= 96); KIRC, </a:t>
            </a:r>
            <a:r>
              <a:rPr lang="fr-CH" sz="1200" dirty="0" err="1">
                <a:latin typeface="Trebuchet MS" panose="020B0703020202090204" pitchFamily="34" charset="0"/>
              </a:rPr>
              <a:t>kidney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renal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clear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cell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carcinoma</a:t>
            </a:r>
            <a:r>
              <a:rPr lang="fr-CH" sz="1200" dirty="0">
                <a:latin typeface="Trebuchet MS" panose="020B0703020202090204" pitchFamily="34" charset="0"/>
              </a:rPr>
              <a:t> (</a:t>
            </a:r>
            <a:r>
              <a:rPr lang="fr-CH" sz="1200" i="1" dirty="0">
                <a:latin typeface="Trebuchet MS" panose="020B0703020202090204" pitchFamily="34" charset="0"/>
              </a:rPr>
              <a:t>n </a:t>
            </a:r>
            <a:r>
              <a:rPr lang="fr-CH" sz="1200" dirty="0">
                <a:latin typeface="Trebuchet MS" panose="020B0703020202090204" pitchFamily="34" charset="0"/>
              </a:rPr>
              <a:t>= 279); OV, </a:t>
            </a:r>
            <a:r>
              <a:rPr lang="fr-CH" sz="1200" dirty="0" err="1">
                <a:latin typeface="Trebuchet MS" panose="020B0703020202090204" pitchFamily="34" charset="0"/>
              </a:rPr>
              <a:t>ovarian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serous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cystadenocarcinoma</a:t>
            </a:r>
            <a:r>
              <a:rPr lang="fr-CH" sz="1200" dirty="0">
                <a:latin typeface="Trebuchet MS" panose="020B0703020202090204" pitchFamily="34" charset="0"/>
              </a:rPr>
              <a:t> (</a:t>
            </a:r>
            <a:r>
              <a:rPr lang="fr-CH" sz="1200" i="1" dirty="0">
                <a:latin typeface="Trebuchet MS" panose="020B0703020202090204" pitchFamily="34" charset="0"/>
              </a:rPr>
              <a:t>n </a:t>
            </a:r>
            <a:r>
              <a:rPr lang="fr-CH" sz="1200" dirty="0">
                <a:latin typeface="Trebuchet MS" panose="020B0703020202090204" pitchFamily="34" charset="0"/>
              </a:rPr>
              <a:t>= 63); PRAD, prostate </a:t>
            </a:r>
            <a:r>
              <a:rPr lang="fr-CH" sz="1200" dirty="0" err="1">
                <a:latin typeface="Trebuchet MS" panose="020B0703020202090204" pitchFamily="34" charset="0"/>
              </a:rPr>
              <a:t>adenocarcinoma</a:t>
            </a:r>
            <a:r>
              <a:rPr lang="fr-CH" sz="1200" dirty="0">
                <a:latin typeface="Trebuchet MS" panose="020B0703020202090204" pitchFamily="34" charset="0"/>
              </a:rPr>
              <a:t> (</a:t>
            </a:r>
            <a:r>
              <a:rPr lang="fr-CH" sz="1200" i="1" dirty="0">
                <a:latin typeface="Trebuchet MS" panose="020B0703020202090204" pitchFamily="34" charset="0"/>
              </a:rPr>
              <a:t>n </a:t>
            </a:r>
            <a:r>
              <a:rPr lang="fr-CH" sz="1200" dirty="0">
                <a:latin typeface="Trebuchet MS" panose="020B0703020202090204" pitchFamily="34" charset="0"/>
              </a:rPr>
              <a:t>= 463); LUAD, </a:t>
            </a:r>
            <a:r>
              <a:rPr lang="fr-CH" sz="1200" dirty="0" err="1">
                <a:latin typeface="Trebuchet MS" panose="020B0703020202090204" pitchFamily="34" charset="0"/>
              </a:rPr>
              <a:t>lung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adenocarcinoma</a:t>
            </a:r>
            <a:r>
              <a:rPr lang="fr-CH" sz="1200" dirty="0">
                <a:latin typeface="Trebuchet MS" panose="020B0703020202090204" pitchFamily="34" charset="0"/>
              </a:rPr>
              <a:t> (</a:t>
            </a:r>
            <a:r>
              <a:rPr lang="fr-CH" sz="1200" i="1" dirty="0">
                <a:latin typeface="Trebuchet MS" panose="020B0703020202090204" pitchFamily="34" charset="0"/>
              </a:rPr>
              <a:t>n </a:t>
            </a:r>
            <a:r>
              <a:rPr lang="fr-CH" sz="1200" dirty="0">
                <a:latin typeface="Trebuchet MS" panose="020B0703020202090204" pitchFamily="34" charset="0"/>
              </a:rPr>
              <a:t>= 480); HNSC, </a:t>
            </a:r>
            <a:r>
              <a:rPr lang="fr-CH" sz="1200" dirty="0" err="1">
                <a:latin typeface="Trebuchet MS" panose="020B0703020202090204" pitchFamily="34" charset="0"/>
              </a:rPr>
              <a:t>head</a:t>
            </a:r>
            <a:r>
              <a:rPr lang="fr-CH" sz="1200" dirty="0">
                <a:latin typeface="Trebuchet MS" panose="020B0703020202090204" pitchFamily="34" charset="0"/>
              </a:rPr>
              <a:t> and neck </a:t>
            </a:r>
            <a:r>
              <a:rPr lang="fr-CH" sz="1200" dirty="0" err="1">
                <a:latin typeface="Trebuchet MS" panose="020B0703020202090204" pitchFamily="34" charset="0"/>
              </a:rPr>
              <a:t>squamous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cell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carcinoma</a:t>
            </a:r>
            <a:r>
              <a:rPr lang="fr-CH" sz="1200" dirty="0">
                <a:latin typeface="Trebuchet MS" panose="020B0703020202090204" pitchFamily="34" charset="0"/>
              </a:rPr>
              <a:t> (</a:t>
            </a:r>
            <a:r>
              <a:rPr lang="fr-CH" sz="1200" i="1" dirty="0">
                <a:latin typeface="Trebuchet MS" panose="020B0703020202090204" pitchFamily="34" charset="0"/>
              </a:rPr>
              <a:t>n </a:t>
            </a:r>
            <a:r>
              <a:rPr lang="fr-CH" sz="1200" dirty="0">
                <a:latin typeface="Trebuchet MS" panose="020B0703020202090204" pitchFamily="34" charset="0"/>
              </a:rPr>
              <a:t>= 506); LIHC, </a:t>
            </a:r>
            <a:r>
              <a:rPr lang="fr-CH" sz="1200" dirty="0" err="1">
                <a:latin typeface="Trebuchet MS" panose="020B0703020202090204" pitchFamily="34" charset="0"/>
              </a:rPr>
              <a:t>liver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hepatocellular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carcinoma</a:t>
            </a:r>
            <a:r>
              <a:rPr lang="fr-CH" sz="1200" dirty="0">
                <a:latin typeface="Trebuchet MS" panose="020B0703020202090204" pitchFamily="34" charset="0"/>
              </a:rPr>
              <a:t> (</a:t>
            </a:r>
            <a:r>
              <a:rPr lang="fr-CH" sz="1200" i="1" dirty="0">
                <a:latin typeface="Trebuchet MS" panose="020B0703020202090204" pitchFamily="34" charset="0"/>
              </a:rPr>
              <a:t>n </a:t>
            </a:r>
            <a:r>
              <a:rPr lang="fr-CH" sz="1200" dirty="0">
                <a:latin typeface="Trebuchet MS" panose="020B0703020202090204" pitchFamily="34" charset="0"/>
              </a:rPr>
              <a:t>= 338); LUSC, </a:t>
            </a:r>
            <a:r>
              <a:rPr lang="fr-CH" sz="1200" dirty="0" err="1">
                <a:latin typeface="Trebuchet MS" panose="020B0703020202090204" pitchFamily="34" charset="0"/>
              </a:rPr>
              <a:t>lung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squamous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cell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carcinoma</a:t>
            </a:r>
            <a:r>
              <a:rPr lang="fr-CH" sz="1200" dirty="0">
                <a:latin typeface="Trebuchet MS" panose="020B0703020202090204" pitchFamily="34" charset="0"/>
              </a:rPr>
              <a:t> (</a:t>
            </a:r>
            <a:r>
              <a:rPr lang="fr-CH" sz="1200" i="1" dirty="0">
                <a:latin typeface="Trebuchet MS" panose="020B0703020202090204" pitchFamily="34" charset="0"/>
              </a:rPr>
              <a:t>n </a:t>
            </a:r>
            <a:r>
              <a:rPr lang="fr-CH" sz="1200" dirty="0">
                <a:latin typeface="Trebuchet MS" panose="020B0703020202090204" pitchFamily="34" charset="0"/>
              </a:rPr>
              <a:t>= 443); BLCA, </a:t>
            </a:r>
            <a:r>
              <a:rPr lang="fr-CH" sz="1200" dirty="0" err="1">
                <a:latin typeface="Trebuchet MS" panose="020B0703020202090204" pitchFamily="34" charset="0"/>
              </a:rPr>
              <a:t>bladder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urothelial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carcinoma</a:t>
            </a:r>
            <a:r>
              <a:rPr lang="fr-CH" sz="1200" dirty="0">
                <a:latin typeface="Trebuchet MS" panose="020B0703020202090204" pitchFamily="34" charset="0"/>
              </a:rPr>
              <a:t> (</a:t>
            </a:r>
            <a:r>
              <a:rPr lang="fr-CH" sz="1200" i="1" dirty="0">
                <a:latin typeface="Trebuchet MS" panose="020B0703020202090204" pitchFamily="34" charset="0"/>
              </a:rPr>
              <a:t>n </a:t>
            </a:r>
            <a:r>
              <a:rPr lang="fr-CH" sz="1200" dirty="0">
                <a:latin typeface="Trebuchet MS" panose="020B0703020202090204" pitchFamily="34" charset="0"/>
              </a:rPr>
              <a:t>= 253); GBM, </a:t>
            </a:r>
            <a:r>
              <a:rPr lang="fr-CH" sz="1200" dirty="0" err="1">
                <a:latin typeface="Trebuchet MS" panose="020B0703020202090204" pitchFamily="34" charset="0"/>
              </a:rPr>
              <a:t>glioblastoma</a:t>
            </a:r>
            <a:r>
              <a:rPr lang="fr-CH" sz="1200" dirty="0">
                <a:latin typeface="Trebuchet MS" panose="020B0703020202090204" pitchFamily="34" charset="0"/>
              </a:rPr>
              <a:t> multiforme (</a:t>
            </a:r>
            <a:r>
              <a:rPr lang="fr-CH" sz="1200" i="1" dirty="0">
                <a:latin typeface="Trebuchet MS" panose="020B0703020202090204" pitchFamily="34" charset="0"/>
              </a:rPr>
              <a:t>n </a:t>
            </a:r>
            <a:r>
              <a:rPr lang="fr-CH" sz="1200" dirty="0">
                <a:latin typeface="Trebuchet MS" panose="020B0703020202090204" pitchFamily="34" charset="0"/>
              </a:rPr>
              <a:t>= 262); LGG, </a:t>
            </a:r>
            <a:r>
              <a:rPr lang="fr-CH" sz="1200" dirty="0" err="1">
                <a:latin typeface="Trebuchet MS" panose="020B0703020202090204" pitchFamily="34" charset="0"/>
              </a:rPr>
              <a:t>brain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lower</a:t>
            </a:r>
            <a:r>
              <a:rPr lang="fr-CH" sz="1200" dirty="0">
                <a:latin typeface="Trebuchet MS" panose="020B0703020202090204" pitchFamily="34" charset="0"/>
              </a:rPr>
              <a:t> grade </a:t>
            </a:r>
            <a:r>
              <a:rPr lang="fr-CH" sz="1200" dirty="0" err="1">
                <a:latin typeface="Trebuchet MS" panose="020B0703020202090204" pitchFamily="34" charset="0"/>
              </a:rPr>
              <a:t>glioma</a:t>
            </a:r>
            <a:r>
              <a:rPr lang="fr-CH" sz="1200" dirty="0">
                <a:latin typeface="Trebuchet MS" panose="020B0703020202090204" pitchFamily="34" charset="0"/>
              </a:rPr>
              <a:t> (</a:t>
            </a:r>
            <a:r>
              <a:rPr lang="fr-CH" sz="1200" i="1" dirty="0">
                <a:latin typeface="Trebuchet MS" panose="020B0703020202090204" pitchFamily="34" charset="0"/>
              </a:rPr>
              <a:t>n </a:t>
            </a:r>
            <a:r>
              <a:rPr lang="fr-CH" sz="1200" dirty="0">
                <a:latin typeface="Trebuchet MS" panose="020B0703020202090204" pitchFamily="34" charset="0"/>
              </a:rPr>
              <a:t>= 513); BRCA, </a:t>
            </a:r>
            <a:r>
              <a:rPr lang="fr-CH" sz="1200" dirty="0" err="1">
                <a:latin typeface="Trebuchet MS" panose="020B0703020202090204" pitchFamily="34" charset="0"/>
              </a:rPr>
              <a:t>breast</a:t>
            </a:r>
            <a:r>
              <a:rPr lang="fr-CH" sz="1200" dirty="0">
                <a:latin typeface="Trebuchet MS" panose="020B0703020202090204" pitchFamily="34" charset="0"/>
              </a:rPr>
              <a:t> invasive </a:t>
            </a:r>
            <a:r>
              <a:rPr lang="fr-CH" sz="1200" dirty="0" err="1">
                <a:latin typeface="Trebuchet MS" panose="020B0703020202090204" pitchFamily="34" charset="0"/>
              </a:rPr>
              <a:t>carcinoma</a:t>
            </a:r>
            <a:r>
              <a:rPr lang="fr-CH" sz="1200" dirty="0">
                <a:latin typeface="Trebuchet MS" panose="020B0703020202090204" pitchFamily="34" charset="0"/>
              </a:rPr>
              <a:t> (</a:t>
            </a:r>
            <a:r>
              <a:rPr lang="fr-CH" sz="1200" i="1" dirty="0">
                <a:latin typeface="Trebuchet MS" panose="020B0703020202090204" pitchFamily="34" charset="0"/>
              </a:rPr>
              <a:t>n </a:t>
            </a:r>
            <a:r>
              <a:rPr lang="fr-CH" sz="1200" dirty="0">
                <a:latin typeface="Trebuchet MS" panose="020B0703020202090204" pitchFamily="34" charset="0"/>
              </a:rPr>
              <a:t>= 266); KIRP, </a:t>
            </a:r>
            <a:r>
              <a:rPr lang="fr-CH" sz="1200" dirty="0" err="1">
                <a:latin typeface="Trebuchet MS" panose="020B0703020202090204" pitchFamily="34" charset="0"/>
              </a:rPr>
              <a:t>kidney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renal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papillary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cell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carcinoma</a:t>
            </a:r>
            <a:r>
              <a:rPr lang="fr-CH" sz="1200" dirty="0">
                <a:latin typeface="Trebuchet MS" panose="020B0703020202090204" pitchFamily="34" charset="0"/>
              </a:rPr>
              <a:t> (</a:t>
            </a:r>
            <a:r>
              <a:rPr lang="fr-CH" sz="1200" i="1" dirty="0">
                <a:latin typeface="Trebuchet MS" panose="020B0703020202090204" pitchFamily="34" charset="0"/>
              </a:rPr>
              <a:t>n </a:t>
            </a:r>
            <a:r>
              <a:rPr lang="fr-CH" sz="1200" dirty="0">
                <a:latin typeface="Trebuchet MS" panose="020B0703020202090204" pitchFamily="34" charset="0"/>
              </a:rPr>
              <a:t>= 207); SKCM, skin </a:t>
            </a:r>
            <a:r>
              <a:rPr lang="fr-CH" sz="1200" dirty="0" err="1">
                <a:latin typeface="Trebuchet MS" panose="020B0703020202090204" pitchFamily="34" charset="0"/>
              </a:rPr>
              <a:t>cutaneous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melanoma</a:t>
            </a:r>
            <a:r>
              <a:rPr lang="fr-CH" sz="1200" dirty="0">
                <a:latin typeface="Trebuchet MS" panose="020B0703020202090204" pitchFamily="34" charset="0"/>
              </a:rPr>
              <a:t> (</a:t>
            </a:r>
            <a:r>
              <a:rPr lang="fr-CH" sz="1200" i="1" dirty="0">
                <a:latin typeface="Trebuchet MS" panose="020B0703020202090204" pitchFamily="34" charset="0"/>
              </a:rPr>
              <a:t>n </a:t>
            </a:r>
            <a:r>
              <a:rPr lang="fr-CH" sz="1200" dirty="0">
                <a:latin typeface="Trebuchet MS" panose="020B0703020202090204" pitchFamily="34" charset="0"/>
              </a:rPr>
              <a:t>= 268); THCA, </a:t>
            </a:r>
            <a:r>
              <a:rPr lang="fr-CH" sz="1200" dirty="0" err="1">
                <a:latin typeface="Trebuchet MS" panose="020B0703020202090204" pitchFamily="34" charset="0"/>
              </a:rPr>
              <a:t>thyroid</a:t>
            </a:r>
            <a:r>
              <a:rPr lang="fr-CH" sz="1200" dirty="0">
                <a:latin typeface="Trebuchet MS" panose="020B0703020202090204" pitchFamily="34" charset="0"/>
              </a:rPr>
              <a:t> </a:t>
            </a:r>
            <a:r>
              <a:rPr lang="fr-CH" sz="1200" dirty="0" err="1">
                <a:latin typeface="Trebuchet MS" panose="020B0703020202090204" pitchFamily="34" charset="0"/>
              </a:rPr>
              <a:t>carcinoma</a:t>
            </a:r>
            <a:r>
              <a:rPr lang="fr-CH" sz="1200" dirty="0">
                <a:latin typeface="Trebuchet MS" panose="020B0703020202090204" pitchFamily="34" charset="0"/>
              </a:rPr>
              <a:t> (</a:t>
            </a:r>
            <a:r>
              <a:rPr lang="fr-CH" sz="1200" i="1" dirty="0">
                <a:latin typeface="Trebuchet MS" panose="020B0703020202090204" pitchFamily="34" charset="0"/>
              </a:rPr>
              <a:t>n </a:t>
            </a:r>
            <a:r>
              <a:rPr lang="fr-CH" sz="1200" dirty="0">
                <a:latin typeface="Trebuchet MS" panose="020B0703020202090204" pitchFamily="34" charset="0"/>
              </a:rPr>
              <a:t>= 484).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6C1DA02-0998-2D42-B1E5-A692FDAA036B}"/>
              </a:ext>
            </a:extLst>
          </p:cNvPr>
          <p:cNvSpPr txBox="1"/>
          <p:nvPr/>
        </p:nvSpPr>
        <p:spPr>
          <a:xfrm>
            <a:off x="10340789" y="6456292"/>
            <a:ext cx="33886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200" i="0" u="none" strike="noStrike" kern="1200" baseline="0" dirty="0" err="1">
                <a:latin typeface="Trebuchet MS" panose="020B0703020202090204" pitchFamily="34" charset="0"/>
                <a:cs typeface="Arial Narrow"/>
              </a:rPr>
              <a:t>Hause</a:t>
            </a:r>
            <a:r>
              <a:rPr lang="fr-FR" sz="1200" i="0" u="none" strike="noStrike" kern="1200" baseline="0" dirty="0">
                <a:latin typeface="Trebuchet MS" panose="020B0703020202090204" pitchFamily="34" charset="0"/>
                <a:cs typeface="Arial Narrow"/>
              </a:rPr>
              <a:t>, Nat Med 2016</a:t>
            </a:r>
          </a:p>
        </p:txBody>
      </p:sp>
    </p:spTree>
    <p:extLst>
      <p:ext uri="{BB962C8B-B14F-4D97-AF65-F5344CB8AC3E}">
        <p14:creationId xmlns:p14="http://schemas.microsoft.com/office/powerpoint/2010/main" val="2545699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B1AA360-1964-194D-8567-4D8AE1DD5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04909" y="3631075"/>
            <a:ext cx="4589517" cy="300896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FD60821-51E5-CE4E-A3AB-11912E0FB9D8}"/>
              </a:ext>
            </a:extLst>
          </p:cNvPr>
          <p:cNvSpPr txBox="1"/>
          <p:nvPr/>
        </p:nvSpPr>
        <p:spPr>
          <a:xfrm>
            <a:off x="10645588" y="6523727"/>
            <a:ext cx="30928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000" i="0" u="none" strike="noStrike" kern="1200" baseline="0" dirty="0">
                <a:latin typeface="Trebuchet MS" panose="020B0703020202090204" pitchFamily="34" charset="0"/>
                <a:cs typeface="Arial Narrow"/>
              </a:rPr>
              <a:t>Le, Science 2017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612AF6-C60B-084D-8D39-1F483FF86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69" y="1424988"/>
            <a:ext cx="4623828" cy="44121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E3AD32-89DB-464F-B431-E71A28DBD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909" y="1040029"/>
            <a:ext cx="4589517" cy="29359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BC9C31-5F10-9342-9615-062693C21E8B}"/>
              </a:ext>
            </a:extLst>
          </p:cNvPr>
          <p:cNvSpPr txBox="1">
            <a:spLocks/>
          </p:cNvSpPr>
          <p:nvPr/>
        </p:nvSpPr>
        <p:spPr>
          <a:xfrm>
            <a:off x="301482" y="88052"/>
            <a:ext cx="11589036" cy="1143000"/>
          </a:xfrm>
          <a:prstGeom prst="rect">
            <a:avLst/>
          </a:prstGeom>
          <a:effectLst/>
        </p:spPr>
        <p:txBody>
          <a:bodyPr/>
          <a:lstStyle>
            <a:lvl1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189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377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566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754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Survival and clinical response to pembrolizumab across different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tumour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 types with mismatch repair deficiency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5D6D78-8B5E-EF45-844D-343462E5DB86}"/>
              </a:ext>
            </a:extLst>
          </p:cNvPr>
          <p:cNvSpPr/>
          <p:nvPr/>
        </p:nvSpPr>
        <p:spPr>
          <a:xfrm>
            <a:off x="503188" y="5993709"/>
            <a:ext cx="5285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>
                <a:latin typeface="Trebuchet MS" panose="020B0703020202090204" pitchFamily="34" charset="0"/>
              </a:rPr>
              <a:t>RR 53% of patients and </a:t>
            </a:r>
            <a:r>
              <a:rPr lang="fr-CH" dirty="0" err="1">
                <a:latin typeface="Trebuchet MS" panose="020B0703020202090204" pitchFamily="34" charset="0"/>
              </a:rPr>
              <a:t>complete</a:t>
            </a:r>
            <a:r>
              <a:rPr lang="fr-CH" dirty="0">
                <a:latin typeface="Trebuchet MS" panose="020B0703020202090204" pitchFamily="34" charset="0"/>
              </a:rPr>
              <a:t> </a:t>
            </a:r>
            <a:r>
              <a:rPr lang="fr-CH" dirty="0" err="1">
                <a:latin typeface="Trebuchet MS" panose="020B0703020202090204" pitchFamily="34" charset="0"/>
              </a:rPr>
              <a:t>responses</a:t>
            </a:r>
            <a:r>
              <a:rPr lang="fr-CH" dirty="0">
                <a:latin typeface="Trebuchet MS" panose="020B0703020202090204" pitchFamily="34" charset="0"/>
              </a:rPr>
              <a:t> in 21% of patients </a:t>
            </a:r>
          </a:p>
        </p:txBody>
      </p:sp>
    </p:spTree>
    <p:extLst>
      <p:ext uri="{BB962C8B-B14F-4D97-AF65-F5344CB8AC3E}">
        <p14:creationId xmlns:p14="http://schemas.microsoft.com/office/powerpoint/2010/main" val="12652999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0BC9C31-5F10-9342-9615-062693C21E8B}"/>
              </a:ext>
            </a:extLst>
          </p:cNvPr>
          <p:cNvSpPr txBox="1">
            <a:spLocks/>
          </p:cNvSpPr>
          <p:nvPr/>
        </p:nvSpPr>
        <p:spPr>
          <a:xfrm>
            <a:off x="301482" y="247819"/>
            <a:ext cx="11589036" cy="1143000"/>
          </a:xfrm>
          <a:prstGeom prst="rect">
            <a:avLst/>
          </a:prstGeom>
          <a:effectLst/>
        </p:spPr>
        <p:txBody>
          <a:bodyPr/>
          <a:lstStyle>
            <a:lvl1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189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377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566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754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IO across MSI-H/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dMMR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tumour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 types</a:t>
            </a:r>
            <a:endParaRPr lang="en-US" sz="3200" b="1" baseline="300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900E70-6275-B948-B812-032E5B035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95CAF19-6AED-B141-939E-AD23A29AA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69" y="1172707"/>
            <a:ext cx="9982947" cy="36018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67B1E8-F670-7B4E-8883-957550ECF88D}"/>
              </a:ext>
            </a:extLst>
          </p:cNvPr>
          <p:cNvSpPr/>
          <p:nvPr/>
        </p:nvSpPr>
        <p:spPr>
          <a:xfrm>
            <a:off x="301482" y="4879263"/>
            <a:ext cx="11589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H" dirty="0">
              <a:latin typeface="Trebuchet MS" panose="020B0703020202090204" pitchFamily="34" charset="0"/>
            </a:endParaRPr>
          </a:p>
          <a:p>
            <a:r>
              <a:rPr lang="fr-CH" dirty="0" err="1">
                <a:latin typeface="Trebuchet MS" panose="020B0703020202090204" pitchFamily="34" charset="0"/>
              </a:rPr>
              <a:t>Pembrolizumab</a:t>
            </a:r>
            <a:r>
              <a:rPr lang="fr-CH" dirty="0">
                <a:latin typeface="Trebuchet MS" panose="020B0703020202090204" pitchFamily="34" charset="0"/>
              </a:rPr>
              <a:t> and </a:t>
            </a:r>
            <a:r>
              <a:rPr lang="fr-CH" dirty="0" err="1">
                <a:latin typeface="Trebuchet MS" panose="020B0703020202090204" pitchFamily="34" charset="0"/>
              </a:rPr>
              <a:t>nivolumab</a:t>
            </a:r>
            <a:r>
              <a:rPr lang="fr-CH" dirty="0">
                <a:latin typeface="Trebuchet MS" panose="020B0703020202090204" pitchFamily="34" charset="0"/>
              </a:rPr>
              <a:t> have been </a:t>
            </a:r>
            <a:r>
              <a:rPr lang="fr-CH" dirty="0" err="1">
                <a:latin typeface="Trebuchet MS" panose="020B0703020202090204" pitchFamily="34" charset="0"/>
              </a:rPr>
              <a:t>approved</a:t>
            </a:r>
            <a:r>
              <a:rPr lang="fr-CH" dirty="0">
                <a:latin typeface="Trebuchet MS" panose="020B0703020202090204" pitchFamily="34" charset="0"/>
              </a:rPr>
              <a:t> by the FDA for patients </a:t>
            </a:r>
            <a:r>
              <a:rPr lang="fr-CH" dirty="0" err="1">
                <a:latin typeface="Trebuchet MS" panose="020B0703020202090204" pitchFamily="34" charset="0"/>
              </a:rPr>
              <a:t>with</a:t>
            </a:r>
            <a:r>
              <a:rPr lang="fr-CH" dirty="0">
                <a:latin typeface="Trebuchet MS" panose="020B0703020202090204" pitchFamily="34" charset="0"/>
              </a:rPr>
              <a:t> </a:t>
            </a:r>
            <a:r>
              <a:rPr lang="fr-CH" dirty="0" err="1">
                <a:latin typeface="Trebuchet MS" panose="020B0703020202090204" pitchFamily="34" charset="0"/>
              </a:rPr>
              <a:t>metastatic</a:t>
            </a:r>
            <a:r>
              <a:rPr lang="fr-CH" dirty="0">
                <a:latin typeface="Trebuchet MS" panose="020B0703020202090204" pitchFamily="34" charset="0"/>
              </a:rPr>
              <a:t> CRC </a:t>
            </a:r>
            <a:r>
              <a:rPr lang="fr-CH" dirty="0" err="1">
                <a:latin typeface="Trebuchet MS" panose="020B0703020202090204" pitchFamily="34" charset="0"/>
              </a:rPr>
              <a:t>with</a:t>
            </a:r>
            <a:r>
              <a:rPr lang="fr-CH" dirty="0">
                <a:latin typeface="Trebuchet MS" panose="020B0703020202090204" pitchFamily="34" charset="0"/>
              </a:rPr>
              <a:t> MMR-D or MSI-H. Most </a:t>
            </a:r>
            <a:r>
              <a:rPr lang="fr-CH" dirty="0" err="1">
                <a:latin typeface="Trebuchet MS" panose="020B0703020202090204" pitchFamily="34" charset="0"/>
              </a:rPr>
              <a:t>recently</a:t>
            </a:r>
            <a:r>
              <a:rPr lang="fr-CH" dirty="0">
                <a:latin typeface="Trebuchet MS" panose="020B0703020202090204" pitchFamily="34" charset="0"/>
              </a:rPr>
              <a:t>, </a:t>
            </a:r>
            <a:r>
              <a:rPr lang="fr-CH" dirty="0" err="1">
                <a:latin typeface="Trebuchet MS" panose="020B0703020202090204" pitchFamily="34" charset="0"/>
              </a:rPr>
              <a:t>ipilimumab</a:t>
            </a:r>
            <a:r>
              <a:rPr lang="fr-CH" dirty="0">
                <a:latin typeface="Trebuchet MS" panose="020B0703020202090204" pitchFamily="34" charset="0"/>
              </a:rPr>
              <a:t> </a:t>
            </a:r>
            <a:r>
              <a:rPr lang="fr-CH" dirty="0" err="1">
                <a:latin typeface="Trebuchet MS" panose="020B0703020202090204" pitchFamily="34" charset="0"/>
              </a:rPr>
              <a:t>was</a:t>
            </a:r>
            <a:r>
              <a:rPr lang="fr-CH" dirty="0">
                <a:latin typeface="Trebuchet MS" panose="020B0703020202090204" pitchFamily="34" charset="0"/>
              </a:rPr>
              <a:t> </a:t>
            </a:r>
            <a:r>
              <a:rPr lang="fr-CH" dirty="0" err="1">
                <a:latin typeface="Trebuchet MS" panose="020B0703020202090204" pitchFamily="34" charset="0"/>
              </a:rPr>
              <a:t>granted</a:t>
            </a:r>
            <a:r>
              <a:rPr lang="fr-CH" dirty="0">
                <a:latin typeface="Trebuchet MS" panose="020B0703020202090204" pitchFamily="34" charset="0"/>
              </a:rPr>
              <a:t> </a:t>
            </a:r>
            <a:r>
              <a:rPr lang="fr-CH" dirty="0" err="1">
                <a:latin typeface="Trebuchet MS" panose="020B0703020202090204" pitchFamily="34" charset="0"/>
              </a:rPr>
              <a:t>approval</a:t>
            </a:r>
            <a:r>
              <a:rPr lang="fr-CH" dirty="0">
                <a:latin typeface="Trebuchet MS" panose="020B0703020202090204" pitchFamily="34" charset="0"/>
              </a:rPr>
              <a:t> by the FDA for use in </a:t>
            </a:r>
            <a:r>
              <a:rPr lang="fr-CH" dirty="0" err="1">
                <a:latin typeface="Trebuchet MS" panose="020B0703020202090204" pitchFamily="34" charset="0"/>
              </a:rPr>
              <a:t>combination</a:t>
            </a:r>
            <a:r>
              <a:rPr lang="fr-CH" dirty="0">
                <a:latin typeface="Trebuchet MS" panose="020B0703020202090204" pitchFamily="34" charset="0"/>
              </a:rPr>
              <a:t> </a:t>
            </a:r>
            <a:r>
              <a:rPr lang="fr-CH" dirty="0" err="1">
                <a:latin typeface="Trebuchet MS" panose="020B0703020202090204" pitchFamily="34" charset="0"/>
              </a:rPr>
              <a:t>with</a:t>
            </a:r>
            <a:r>
              <a:rPr lang="fr-CH" dirty="0">
                <a:latin typeface="Trebuchet MS" panose="020B0703020202090204" pitchFamily="34" charset="0"/>
              </a:rPr>
              <a:t> </a:t>
            </a:r>
            <a:r>
              <a:rPr lang="fr-CH" dirty="0" err="1">
                <a:latin typeface="Trebuchet MS" panose="020B0703020202090204" pitchFamily="34" charset="0"/>
              </a:rPr>
              <a:t>nivolumab</a:t>
            </a:r>
            <a:r>
              <a:rPr lang="fr-CH" dirty="0">
                <a:latin typeface="Trebuchet MS" panose="020B0703020202090204" pitchFamily="34" charset="0"/>
              </a:rPr>
              <a:t> for the </a:t>
            </a:r>
            <a:r>
              <a:rPr lang="fr-CH" dirty="0" err="1">
                <a:latin typeface="Trebuchet MS" panose="020B0703020202090204" pitchFamily="34" charset="0"/>
              </a:rPr>
              <a:t>treatment</a:t>
            </a:r>
            <a:r>
              <a:rPr lang="fr-CH" dirty="0">
                <a:latin typeface="Trebuchet MS" panose="020B0703020202090204" pitchFamily="34" charset="0"/>
              </a:rPr>
              <a:t> of MMR-D or MSI-H CRC patients </a:t>
            </a:r>
            <a:r>
              <a:rPr lang="fr-CH" dirty="0" err="1">
                <a:latin typeface="Trebuchet MS" panose="020B0703020202090204" pitchFamily="34" charset="0"/>
              </a:rPr>
              <a:t>who</a:t>
            </a:r>
            <a:r>
              <a:rPr lang="fr-CH" dirty="0">
                <a:latin typeface="Trebuchet MS" panose="020B0703020202090204" pitchFamily="34" charset="0"/>
              </a:rPr>
              <a:t> </a:t>
            </a:r>
            <a:r>
              <a:rPr lang="fr-CH" dirty="0" err="1">
                <a:latin typeface="Trebuchet MS" panose="020B0703020202090204" pitchFamily="34" charset="0"/>
              </a:rPr>
              <a:t>were</a:t>
            </a:r>
            <a:r>
              <a:rPr lang="fr-CH" dirty="0">
                <a:latin typeface="Trebuchet MS" panose="020B0703020202090204" pitchFamily="34" charset="0"/>
              </a:rPr>
              <a:t> </a:t>
            </a:r>
            <a:r>
              <a:rPr lang="fr-CH" dirty="0" err="1">
                <a:latin typeface="Trebuchet MS" panose="020B0703020202090204" pitchFamily="34" charset="0"/>
              </a:rPr>
              <a:t>previously</a:t>
            </a:r>
            <a:r>
              <a:rPr lang="fr-CH" dirty="0">
                <a:latin typeface="Trebuchet MS" panose="020B0703020202090204" pitchFamily="34" charset="0"/>
              </a:rPr>
              <a:t> </a:t>
            </a:r>
            <a:r>
              <a:rPr lang="fr-CH" dirty="0" err="1">
                <a:latin typeface="Trebuchet MS" panose="020B0703020202090204" pitchFamily="34" charset="0"/>
              </a:rPr>
              <a:t>treated</a:t>
            </a:r>
            <a:r>
              <a:rPr lang="fr-CH" dirty="0">
                <a:latin typeface="Trebuchet MS" panose="020B0703020202090204" pitchFamily="34" charset="0"/>
              </a:rPr>
              <a:t> </a:t>
            </a:r>
            <a:r>
              <a:rPr lang="fr-CH" dirty="0" err="1">
                <a:latin typeface="Trebuchet MS" panose="020B0703020202090204" pitchFamily="34" charset="0"/>
              </a:rPr>
              <a:t>with</a:t>
            </a:r>
            <a:endParaRPr lang="fr-CH" dirty="0">
              <a:latin typeface="Trebuchet MS" panose="020B0703020202090204" pitchFamily="34" charset="0"/>
            </a:endParaRPr>
          </a:p>
          <a:p>
            <a:r>
              <a:rPr lang="fr-CH" dirty="0" err="1">
                <a:latin typeface="Trebuchet MS" panose="020B0703020202090204" pitchFamily="34" charset="0"/>
              </a:rPr>
              <a:t>chemotherapy</a:t>
            </a:r>
            <a:r>
              <a:rPr lang="fr-CH" dirty="0">
                <a:latin typeface="Trebuchet MS" panose="020B070302020209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5793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130" y="2514601"/>
            <a:ext cx="7805737" cy="344487"/>
          </a:xfrm>
        </p:spPr>
        <p:txBody>
          <a:bodyPr/>
          <a:lstStyle/>
          <a:p>
            <a:r>
              <a:rPr lang="en-US" sz="700" b="1" dirty="0">
                <a:latin typeface="Arial" charset="0"/>
                <a:ea typeface="+mn-ea"/>
                <a:cs typeface="+mn-cs"/>
              </a:rPr>
              <a:t>KEYNOTE-177 Study Design (NCT02563002)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5" y="443817"/>
            <a:ext cx="10613985" cy="597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35575" y="6436659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lvl="0" algn="l">
              <a:lnSpc>
                <a:spcPct val="100000"/>
              </a:lnSpc>
              <a:buClrTx/>
              <a:buSzTx/>
            </a:pPr>
            <a:r>
              <a:rPr lang="en-US" sz="1600" b="1" dirty="0">
                <a:solidFill>
                  <a:prstClr val="black"/>
                </a:solidFill>
                <a:latin typeface="Trebuchet MS" panose="020B0703020202090204" pitchFamily="34" charset="0"/>
                <a:ea typeface="MS PGothic" panose="020B0600070205080204" pitchFamily="34" charset="-128"/>
                <a:cs typeface="+mn-cs"/>
              </a:rPr>
              <a:t>André T et al. N </a:t>
            </a:r>
            <a:r>
              <a:rPr lang="en-US" sz="1600" b="1" dirty="0" err="1">
                <a:solidFill>
                  <a:prstClr val="black"/>
                </a:solidFill>
                <a:latin typeface="Trebuchet MS" panose="020B0703020202090204" pitchFamily="34" charset="0"/>
                <a:ea typeface="MS PGothic" panose="020B0600070205080204" pitchFamily="34" charset="-128"/>
                <a:cs typeface="+mn-cs"/>
              </a:rPr>
              <a:t>Eng</a:t>
            </a:r>
            <a:r>
              <a:rPr lang="en-US" sz="1600" b="1" dirty="0">
                <a:solidFill>
                  <a:prstClr val="black"/>
                </a:solidFill>
                <a:latin typeface="Trebuchet MS" panose="020B0703020202090204" pitchFamily="34" charset="0"/>
                <a:ea typeface="MS PGothic" panose="020B0600070205080204" pitchFamily="34" charset="-128"/>
                <a:cs typeface="+mn-cs"/>
              </a:rPr>
              <a:t> J Med 2020; 383:2207-2218.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4C142FA-6928-ED41-AAF0-E1AA2FE6490B}"/>
              </a:ext>
            </a:extLst>
          </p:cNvPr>
          <p:cNvSpPr txBox="1"/>
          <p:nvPr/>
        </p:nvSpPr>
        <p:spPr>
          <a:xfrm>
            <a:off x="265149" y="172303"/>
            <a:ext cx="112299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Pembrolizumab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 in </a:t>
            </a:r>
            <a:r>
              <a:rPr lang="es-E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Microsatellite-Instability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–High </a:t>
            </a:r>
            <a:r>
              <a:rPr lang="es-E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Advanced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s-E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Colorectal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 Cancer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i="0" u="none" strike="noStrike" kern="1200" baseline="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703020202090204" pitchFamily="34" charset="0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29687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659874-6908-5447-9E9C-1A978284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233" y="219365"/>
            <a:ext cx="11582400" cy="1143000"/>
          </a:xfrm>
        </p:spPr>
        <p:txBody>
          <a:bodyPr/>
          <a:lstStyle/>
          <a:p>
            <a:r>
              <a:rPr lang="es-E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Pembrolizumab</a:t>
            </a:r>
            <a:r>
              <a:rPr lang="es-E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 in MSI-High </a:t>
            </a:r>
            <a:r>
              <a:rPr lang="es-E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Advanced</a:t>
            </a:r>
            <a:r>
              <a:rPr lang="es-E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s-E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Colorectal</a:t>
            </a:r>
            <a:r>
              <a:rPr lang="es-E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 Cancer</a:t>
            </a:r>
            <a:br>
              <a:rPr lang="es-E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</a:b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AF719B0-381C-A04B-99A5-FC1A4C900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233" y="790865"/>
            <a:ext cx="6956384" cy="562322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00A1F39-F26A-E341-9101-9CADC63E67A9}"/>
              </a:ext>
            </a:extLst>
          </p:cNvPr>
          <p:cNvSpPr txBox="1"/>
          <p:nvPr/>
        </p:nvSpPr>
        <p:spPr>
          <a:xfrm>
            <a:off x="7812911" y="2720051"/>
            <a:ext cx="31666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i="0" u="none" strike="noStrike" kern="1200" baseline="0" dirty="0" err="1">
                <a:latin typeface="Trebuchet MS" panose="020B0703020202090204" pitchFamily="34" charset="0"/>
                <a:cs typeface="Arial Narrow"/>
              </a:rPr>
              <a:t>mPFS</a:t>
            </a:r>
            <a:r>
              <a:rPr lang="en-US" b="1" i="0" u="none" strike="noStrike" kern="1200" baseline="0" dirty="0">
                <a:latin typeface="Trebuchet MS" panose="020B0703020202090204" pitchFamily="34" charset="0"/>
                <a:cs typeface="Arial Narrow"/>
              </a:rPr>
              <a:t> </a:t>
            </a:r>
            <a:r>
              <a:rPr lang="en-US" b="1" i="0" u="none" strike="noStrike" kern="1200" baseline="0" dirty="0" err="1">
                <a:latin typeface="Trebuchet MS" panose="020B0703020202090204" pitchFamily="34" charset="0"/>
                <a:cs typeface="Arial Narrow"/>
              </a:rPr>
              <a:t>Pembro</a:t>
            </a:r>
            <a:r>
              <a:rPr lang="en-US" b="1" i="0" u="none" strike="noStrike" kern="1200" baseline="0" dirty="0">
                <a:latin typeface="Trebuchet MS" panose="020B0703020202090204" pitchFamily="34" charset="0"/>
                <a:cs typeface="Arial Narrow"/>
              </a:rPr>
              <a:t>: 16.5 months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err="1">
                <a:latin typeface="Trebuchet MS" panose="020B0703020202090204" pitchFamily="34" charset="0"/>
                <a:cs typeface="Arial Narrow"/>
              </a:rPr>
              <a:t>mPFS</a:t>
            </a:r>
            <a:r>
              <a:rPr lang="en-US" b="1" dirty="0">
                <a:latin typeface="Trebuchet MS" panose="020B0703020202090204" pitchFamily="34" charset="0"/>
                <a:cs typeface="Arial Narrow"/>
              </a:rPr>
              <a:t> Chemo: 8.2 months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1" i="0" u="none" strike="noStrike" kern="1200" baseline="0" dirty="0">
              <a:latin typeface="Trebuchet MS" panose="020B0703020202090204" pitchFamily="34" charset="0"/>
              <a:cs typeface="Arial Narrow"/>
            </a:endParaRPr>
          </a:p>
          <a:p>
            <a:r>
              <a:rPr lang="en-US" b="1" dirty="0" err="1"/>
              <a:t>mDoR</a:t>
            </a:r>
            <a:r>
              <a:rPr lang="en-US" b="1" dirty="0"/>
              <a:t> </a:t>
            </a:r>
            <a:r>
              <a:rPr lang="en-US" b="1" dirty="0" err="1"/>
              <a:t>Pembro</a:t>
            </a:r>
            <a:r>
              <a:rPr lang="en-US" b="1" dirty="0"/>
              <a:t>: Not reached</a:t>
            </a:r>
          </a:p>
          <a:p>
            <a:r>
              <a:rPr lang="en-US" b="1" dirty="0" err="1"/>
              <a:t>mDoR</a:t>
            </a:r>
            <a:r>
              <a:rPr lang="en-US" b="1" dirty="0"/>
              <a:t> Chemo: 10.6 months</a:t>
            </a:r>
          </a:p>
        </p:txBody>
      </p:sp>
    </p:spTree>
    <p:extLst>
      <p:ext uri="{BB962C8B-B14F-4D97-AF65-F5344CB8AC3E}">
        <p14:creationId xmlns:p14="http://schemas.microsoft.com/office/powerpoint/2010/main" val="3255118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03E56B-6330-D74C-B2E1-AB617AB9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17289F-DDC0-E448-9E8C-8F13A3239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A3E193-B28D-6A45-AFBE-3ED0AC967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4288"/>
            <a:ext cx="12192000" cy="558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91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408E00-9B87-CE41-AE78-0CE39682C0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5333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FE379D-4EEA-0648-98E8-76C259302B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t="5045"/>
          <a:stretch/>
        </p:blipFill>
        <p:spPr>
          <a:xfrm>
            <a:off x="1189152" y="1160220"/>
            <a:ext cx="4083889" cy="53543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F5CBD6-408D-CE47-880B-5DBCD5AB9425}"/>
              </a:ext>
            </a:extLst>
          </p:cNvPr>
          <p:cNvGrpSpPr/>
          <p:nvPr/>
        </p:nvGrpSpPr>
        <p:grpSpPr>
          <a:xfrm>
            <a:off x="6276672" y="1081480"/>
            <a:ext cx="4198608" cy="5511800"/>
            <a:chOff x="4693920" y="990600"/>
            <a:chExt cx="3148956" cy="41338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F51EF85-1AA6-1045-BD6F-001DA220E5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8" t="2690"/>
            <a:stretch/>
          </p:blipFill>
          <p:spPr>
            <a:xfrm>
              <a:off x="4693920" y="990600"/>
              <a:ext cx="3148956" cy="413385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8FDDC3-77DF-FE4D-A1A5-65AE29DCC7FE}"/>
                </a:ext>
              </a:extLst>
            </p:cNvPr>
            <p:cNvSpPr/>
            <p:nvPr/>
          </p:nvSpPr>
          <p:spPr>
            <a:xfrm>
              <a:off x="6172200" y="1108710"/>
              <a:ext cx="1569720" cy="7658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5333" dirty="0">
                <a:solidFill>
                  <a:srgbClr val="FFFFFF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10" name="Rectangle 6">
            <a:extLst>
              <a:ext uri="{FF2B5EF4-FFF2-40B4-BE49-F238E27FC236}">
                <a16:creationId xmlns:a16="http://schemas.microsoft.com/office/drawing/2014/main" id="{9C4E2785-6B1E-3849-9957-ADB04563AF70}"/>
              </a:ext>
            </a:extLst>
          </p:cNvPr>
          <p:cNvSpPr txBox="1">
            <a:spLocks/>
          </p:cNvSpPr>
          <p:nvPr/>
        </p:nvSpPr>
        <p:spPr>
          <a:xfrm>
            <a:off x="426044" y="167360"/>
            <a:ext cx="11665031" cy="825500"/>
          </a:xfrm>
          <a:prstGeom prst="rect">
            <a:avLst/>
          </a:prstGeom>
        </p:spPr>
        <p:txBody>
          <a:bodyPr vert="horz" lIns="91436" tIns="45719" rIns="91436" bIns="45719" rtlCol="0" anchor="ctr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08" fontAlgn="base"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ＭＳ Ｐゴシック"/>
                <a:cs typeface="Arial" charset="0"/>
              </a:rPr>
              <a:t>There is a significant microbial contribution to the total makeup of our cellular composition as well as our DNA that dramatically influences our physiology</a:t>
            </a:r>
          </a:p>
        </p:txBody>
      </p:sp>
    </p:spTree>
    <p:extLst>
      <p:ext uri="{BB962C8B-B14F-4D97-AF65-F5344CB8AC3E}">
        <p14:creationId xmlns:p14="http://schemas.microsoft.com/office/powerpoint/2010/main" val="15834109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60" y="923878"/>
            <a:ext cx="3643838" cy="395032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127" y="2034316"/>
            <a:ext cx="3250293" cy="30371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02641" y="5210317"/>
            <a:ext cx="19188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fr-FR" sz="14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PFS by </a:t>
            </a:r>
            <a:r>
              <a:rPr lang="fr-FR" sz="140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fecal</a:t>
            </a:r>
            <a:r>
              <a:rPr lang="fr-FR" sz="14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diversity</a:t>
            </a:r>
            <a:r>
              <a:rPr lang="fr-FR" sz="14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048" y="3576552"/>
            <a:ext cx="3662456" cy="30371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81D02A-6BED-724B-933F-0C8CE7E1E3C5}"/>
              </a:ext>
            </a:extLst>
          </p:cNvPr>
          <p:cNvSpPr txBox="1">
            <a:spLocks/>
          </p:cNvSpPr>
          <p:nvPr/>
        </p:nvSpPr>
        <p:spPr bwMode="auto">
          <a:xfrm>
            <a:off x="876300" y="52404"/>
            <a:ext cx="7582944" cy="80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Gut microbiome and immunotherapy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A42DFB4B-CAD2-C744-88FA-0B73B2E9E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670489" y="244290"/>
            <a:ext cx="2580508" cy="3037159"/>
          </a:xfrm>
          <a:prstGeom prst="rect">
            <a:avLst/>
          </a:prstGeom>
        </p:spPr>
      </p:pic>
      <p:sp>
        <p:nvSpPr>
          <p:cNvPr id="10" name="Footer Placeholder 12">
            <a:extLst>
              <a:ext uri="{FF2B5EF4-FFF2-40B4-BE49-F238E27FC236}">
                <a16:creationId xmlns:a16="http://schemas.microsoft.com/office/drawing/2014/main" id="{659EBB6D-9ACF-4946-9A2D-FB184CD3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9772" y="6315179"/>
            <a:ext cx="7393462" cy="333311"/>
          </a:xfrm>
        </p:spPr>
        <p:txBody>
          <a:bodyPr/>
          <a:lstStyle/>
          <a:p>
            <a:pPr algn="l" defTabSz="914377">
              <a:defRPr/>
            </a:pPr>
            <a:r>
              <a:rPr lang="fr-CH" dirty="0" err="1">
                <a:solidFill>
                  <a:schemeClr val="tx1"/>
                </a:solidFill>
              </a:rPr>
              <a:t>Routy</a:t>
            </a:r>
            <a:r>
              <a:rPr lang="fr-CH" dirty="0">
                <a:solidFill>
                  <a:schemeClr val="tx1"/>
                </a:solidFill>
              </a:rPr>
              <a:t>, Science 2018, </a:t>
            </a:r>
            <a:r>
              <a:rPr lang="fr-CH" dirty="0" err="1">
                <a:solidFill>
                  <a:schemeClr val="tx1"/>
                </a:solidFill>
              </a:rPr>
              <a:t>Gopalakrishnan</a:t>
            </a:r>
            <a:r>
              <a:rPr lang="fr-CH" dirty="0">
                <a:solidFill>
                  <a:schemeClr val="tx1"/>
                </a:solidFill>
              </a:rPr>
              <a:t>, Science 2018; </a:t>
            </a:r>
            <a:r>
              <a:rPr lang="fr-CH" dirty="0" err="1">
                <a:solidFill>
                  <a:schemeClr val="tx1"/>
                </a:solidFill>
                <a:latin typeface="Candara" panose="020E0502030303020204" pitchFamily="34" charset="0"/>
              </a:rPr>
              <a:t>Cogdill</a:t>
            </a:r>
            <a:r>
              <a:rPr lang="fr-CH" dirty="0">
                <a:solidFill>
                  <a:schemeClr val="tx1"/>
                </a:solidFill>
                <a:latin typeface="Candara" panose="020E0502030303020204" pitchFamily="34" charset="0"/>
              </a:rPr>
              <a:t>, Trends in </a:t>
            </a:r>
            <a:r>
              <a:rPr lang="fr-CH" dirty="0" err="1">
                <a:solidFill>
                  <a:schemeClr val="tx1"/>
                </a:solidFill>
                <a:latin typeface="Candara" panose="020E0502030303020204" pitchFamily="34" charset="0"/>
              </a:rPr>
              <a:t>immunology</a:t>
            </a:r>
            <a:r>
              <a:rPr lang="fr-CH" dirty="0">
                <a:solidFill>
                  <a:schemeClr val="tx1"/>
                </a:solidFill>
                <a:latin typeface="Candara" panose="020E0502030303020204" pitchFamily="34" charset="0"/>
              </a:rPr>
              <a:t> 2018</a:t>
            </a:r>
            <a:endParaRPr lang="fr-FR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4009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B47562-5C90-324E-B6B0-07857E936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H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Current</a:t>
            </a:r>
            <a:r>
              <a:rPr lang="fr-CH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fr-CH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considerations</a:t>
            </a:r>
            <a:r>
              <a:rPr lang="fr-CH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on </a:t>
            </a:r>
            <a:r>
              <a:rPr lang="fr-CH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microbiota</a:t>
            </a:r>
            <a:r>
              <a:rPr lang="fr-CH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and </a:t>
            </a:r>
            <a:r>
              <a:rPr lang="fr-CH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response</a:t>
            </a:r>
            <a:r>
              <a:rPr lang="fr-CH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to IO</a:t>
            </a:r>
            <a:br>
              <a:rPr lang="fr-CH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</a:b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E740B6-D983-4740-B2F6-04CE73EF3258}"/>
              </a:ext>
            </a:extLst>
          </p:cNvPr>
          <p:cNvSpPr/>
          <p:nvPr/>
        </p:nvSpPr>
        <p:spPr>
          <a:xfrm>
            <a:off x="728132" y="1314253"/>
            <a:ext cx="1014306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A broad diversity in microbiome is associated with better outcome with 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Presence or absence of certain bacterial strains is associated with response/non-response to 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Use of probiotics negatively influences the diversity of the microbiome and thus response to IO (?)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Use of antibiotics prior to start of IO negatively influences the microbiome and thus response to 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>
                <a:latin typeface="Trebuchet MS" panose="020B0603020202020204" pitchFamily="34" charset="0"/>
              </a:rPr>
              <a:t>High </a:t>
            </a:r>
            <a:r>
              <a:rPr lang="fr-CH" sz="2000" dirty="0" err="1">
                <a:latin typeface="Trebuchet MS" panose="020B0603020202020204" pitchFamily="34" charset="0"/>
              </a:rPr>
              <a:t>dietary</a:t>
            </a:r>
            <a:r>
              <a:rPr lang="fr-CH" sz="2000" dirty="0">
                <a:latin typeface="Trebuchet MS" panose="020B0603020202020204" pitchFamily="34" charset="0"/>
              </a:rPr>
              <a:t> </a:t>
            </a:r>
            <a:r>
              <a:rPr lang="fr-CH" sz="2000" dirty="0" err="1">
                <a:latin typeface="Trebuchet MS" panose="020B0603020202020204" pitchFamily="34" charset="0"/>
              </a:rPr>
              <a:t>fiber</a:t>
            </a:r>
            <a:r>
              <a:rPr lang="fr-CH" sz="2000" dirty="0">
                <a:latin typeface="Trebuchet MS" panose="020B0603020202020204" pitchFamily="34" charset="0"/>
              </a:rPr>
              <a:t> </a:t>
            </a:r>
            <a:r>
              <a:rPr lang="fr-CH" sz="2000" dirty="0" err="1">
                <a:latin typeface="Trebuchet MS" panose="020B0603020202020204" pitchFamily="34" charset="0"/>
              </a:rPr>
              <a:t>is</a:t>
            </a:r>
            <a:r>
              <a:rPr lang="fr-CH" sz="2000" dirty="0">
                <a:latin typeface="Trebuchet MS" panose="020B0603020202020204" pitchFamily="34" charset="0"/>
              </a:rPr>
              <a:t> </a:t>
            </a:r>
            <a:r>
              <a:rPr lang="fr-CH" sz="2000" dirty="0" err="1">
                <a:latin typeface="Trebuchet MS" panose="020B0603020202020204" pitchFamily="34" charset="0"/>
              </a:rPr>
              <a:t>associated</a:t>
            </a:r>
            <a:r>
              <a:rPr lang="fr-CH" sz="2000" dirty="0">
                <a:latin typeface="Trebuchet MS" panose="020B0603020202020204" pitchFamily="34" charset="0"/>
              </a:rPr>
              <a:t> </a:t>
            </a:r>
            <a:r>
              <a:rPr lang="fr-CH" sz="2000" dirty="0" err="1">
                <a:latin typeface="Trebuchet MS" panose="020B0603020202020204" pitchFamily="34" charset="0"/>
              </a:rPr>
              <a:t>with</a:t>
            </a:r>
            <a:r>
              <a:rPr lang="fr-CH" sz="2000" dirty="0">
                <a:latin typeface="Trebuchet MS" panose="020B0603020202020204" pitchFamily="34" charset="0"/>
              </a:rPr>
              <a:t> a more diverse </a:t>
            </a:r>
            <a:r>
              <a:rPr lang="fr-CH" sz="2000" dirty="0" err="1">
                <a:latin typeface="Trebuchet MS" panose="020B0603020202020204" pitchFamily="34" charset="0"/>
              </a:rPr>
              <a:t>microbiome</a:t>
            </a:r>
            <a:r>
              <a:rPr lang="fr-CH" sz="2000" dirty="0">
                <a:latin typeface="Trebuchet MS" panose="020B0603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PPIs influence the microbiome, but little is known about their effect on IO response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908F87-4179-DA46-9586-5B8AC79A1FB0}"/>
              </a:ext>
            </a:extLst>
          </p:cNvPr>
          <p:cNvSpPr/>
          <p:nvPr/>
        </p:nvSpPr>
        <p:spPr>
          <a:xfrm>
            <a:off x="728132" y="6459380"/>
            <a:ext cx="113114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000" dirty="0" err="1">
                <a:latin typeface="Trebuchet MS" panose="020B0603020202020204" pitchFamily="34" charset="0"/>
              </a:rPr>
              <a:t>Gopalaskrishnan</a:t>
            </a:r>
            <a:r>
              <a:rPr lang="fr-CH" sz="1000" dirty="0">
                <a:latin typeface="Trebuchet MS" panose="020B0603020202020204" pitchFamily="34" charset="0"/>
              </a:rPr>
              <a:t> et al., Science 2018; </a:t>
            </a:r>
            <a:r>
              <a:rPr lang="fr-CH" sz="1000" dirty="0" err="1">
                <a:latin typeface="Trebuchet MS" panose="020B0603020202020204" pitchFamily="34" charset="0"/>
              </a:rPr>
              <a:t>Routy</a:t>
            </a:r>
            <a:r>
              <a:rPr lang="fr-CH" sz="1000" dirty="0">
                <a:latin typeface="Trebuchet MS" panose="020B0603020202020204" pitchFamily="34" charset="0"/>
              </a:rPr>
              <a:t> et a., Science 2018; </a:t>
            </a:r>
            <a:r>
              <a:rPr lang="fr-CH" sz="1000" dirty="0" err="1">
                <a:latin typeface="Trebuchet MS" panose="020B0603020202020204" pitchFamily="34" charset="0"/>
              </a:rPr>
              <a:t>Takagi</a:t>
            </a:r>
            <a:r>
              <a:rPr lang="fr-CH" sz="1000" dirty="0">
                <a:latin typeface="Trebuchet MS" panose="020B0603020202020204" pitchFamily="34" charset="0"/>
              </a:rPr>
              <a:t> et al., J Clin </a:t>
            </a:r>
            <a:r>
              <a:rPr lang="fr-CH" sz="1000" dirty="0" err="1">
                <a:latin typeface="Trebuchet MS" panose="020B0603020202020204" pitchFamily="34" charset="0"/>
              </a:rPr>
              <a:t>Biochem</a:t>
            </a:r>
            <a:r>
              <a:rPr lang="fr-CH" sz="1000" dirty="0">
                <a:latin typeface="Trebuchet MS" panose="020B0603020202020204" pitchFamily="34" charset="0"/>
              </a:rPr>
              <a:t> </a:t>
            </a:r>
            <a:r>
              <a:rPr lang="fr-CH" sz="1000" dirty="0" err="1">
                <a:latin typeface="Trebuchet MS" panose="020B0603020202020204" pitchFamily="34" charset="0"/>
              </a:rPr>
              <a:t>Nutr</a:t>
            </a:r>
            <a:r>
              <a:rPr lang="fr-CH" sz="1000" dirty="0">
                <a:latin typeface="Trebuchet MS" panose="020B0603020202020204" pitchFamily="34" charset="0"/>
              </a:rPr>
              <a:t> 2018; De Filippo et al., PNAS 2010; </a:t>
            </a:r>
            <a:r>
              <a:rPr lang="fr-CH" sz="1000" dirty="0" err="1">
                <a:latin typeface="Trebuchet MS" panose="020B0603020202020204" pitchFamily="34" charset="0"/>
              </a:rPr>
              <a:t>Noh</a:t>
            </a:r>
            <a:r>
              <a:rPr lang="fr-CH" sz="1000" dirty="0">
                <a:latin typeface="Trebuchet MS" panose="020B0603020202020204" pitchFamily="34" charset="0"/>
              </a:rPr>
              <a:t> et al., J </a:t>
            </a:r>
            <a:r>
              <a:rPr lang="fr-CH" sz="1000" dirty="0" err="1">
                <a:latin typeface="Trebuchet MS" panose="020B0603020202020204" pitchFamily="34" charset="0"/>
              </a:rPr>
              <a:t>Neurogastroenterol</a:t>
            </a:r>
            <a:r>
              <a:rPr lang="fr-CH" sz="1000" dirty="0">
                <a:latin typeface="Trebuchet MS" panose="020B0603020202020204" pitchFamily="34" charset="0"/>
              </a:rPr>
              <a:t> </a:t>
            </a:r>
            <a:r>
              <a:rPr lang="fr-CH" sz="1000" dirty="0" err="1">
                <a:latin typeface="Trebuchet MS" panose="020B0603020202020204" pitchFamily="34" charset="0"/>
              </a:rPr>
              <a:t>Motl</a:t>
            </a:r>
            <a:r>
              <a:rPr lang="fr-CH" sz="1000" dirty="0">
                <a:latin typeface="Trebuchet MS" panose="020B0603020202020204" pitchFamily="34" charset="0"/>
              </a:rPr>
              <a:t>. 2018</a:t>
            </a:r>
          </a:p>
        </p:txBody>
      </p:sp>
    </p:spTree>
    <p:extLst>
      <p:ext uri="{BB962C8B-B14F-4D97-AF65-F5344CB8AC3E}">
        <p14:creationId xmlns:p14="http://schemas.microsoft.com/office/powerpoint/2010/main" val="239600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559633" y="1264345"/>
            <a:ext cx="5183571" cy="217312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spcAft>
                <a:spcPts val="800"/>
              </a:spcAft>
              <a:defRPr/>
            </a:pPr>
            <a:r>
              <a:rPr lang="en-GB" sz="3200" dirty="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Not all patients respond to and benefit from these treatments</a:t>
            </a:r>
          </a:p>
          <a:p>
            <a:pPr marL="380981" indent="-380981" defTabSz="1219140">
              <a:spcAft>
                <a:spcPts val="800"/>
              </a:spcAft>
              <a:buFont typeface="Arial" charset="0"/>
              <a:buChar char="•"/>
              <a:defRPr/>
            </a:pPr>
            <a:r>
              <a:rPr lang="en-GB" sz="1867" dirty="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Enrich the treatment population for benefit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673933" y="3583569"/>
            <a:ext cx="5069271" cy="208998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spcAft>
                <a:spcPts val="800"/>
              </a:spcAft>
              <a:defRPr/>
            </a:pPr>
            <a:r>
              <a:rPr lang="en-GB" sz="3200" dirty="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Avoidance of harm?</a:t>
            </a:r>
          </a:p>
          <a:p>
            <a:pPr marL="380981" lvl="1" indent="-380981" defTabSz="1219140">
              <a:spcAft>
                <a:spcPts val="800"/>
              </a:spcAft>
              <a:buFont typeface="Arial" charset="0"/>
              <a:buChar char="•"/>
              <a:defRPr/>
            </a:pPr>
            <a:r>
              <a:rPr lang="en-GB" sz="1867" dirty="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There are toxicities from these drugs</a:t>
            </a:r>
          </a:p>
          <a:p>
            <a:pPr marL="380981" lvl="1" indent="-380981" defTabSz="1219140">
              <a:buFont typeface="Arial" charset="0"/>
              <a:buChar char="•"/>
              <a:defRPr/>
            </a:pPr>
            <a:r>
              <a:rPr lang="en-GB" sz="1867" dirty="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Alternative treatment would be better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673933" y="5848005"/>
            <a:ext cx="5069271" cy="5399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r>
              <a:rPr lang="en-GB" sz="320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Financial burden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903FE5-854B-AA40-9B3B-2683F8DD62E3}"/>
              </a:ext>
            </a:extLst>
          </p:cNvPr>
          <p:cNvSpPr txBox="1">
            <a:spLocks/>
          </p:cNvSpPr>
          <p:nvPr/>
        </p:nvSpPr>
        <p:spPr>
          <a:xfrm>
            <a:off x="510245" y="184569"/>
            <a:ext cx="11063321" cy="91757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fr-F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Corbel" charset="0"/>
                <a:cs typeface="Corbel" charset="0"/>
              </a:rPr>
              <a:t>Biomarkers are needed in patient selection for IO</a:t>
            </a:r>
          </a:p>
        </p:txBody>
      </p:sp>
      <p:sp>
        <p:nvSpPr>
          <p:cNvPr id="11" name="Textfeld 5">
            <a:extLst>
              <a:ext uri="{FF2B5EF4-FFF2-40B4-BE49-F238E27FC236}">
                <a16:creationId xmlns:a16="http://schemas.microsoft.com/office/drawing/2014/main" id="{A2359707-0350-2544-AA4E-9E1051E9658D}"/>
              </a:ext>
            </a:extLst>
          </p:cNvPr>
          <p:cNvSpPr txBox="1"/>
          <p:nvPr/>
        </p:nvSpPr>
        <p:spPr>
          <a:xfrm>
            <a:off x="8237219" y="6562453"/>
            <a:ext cx="382258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33" dirty="0">
                <a:latin typeface="Corbel" panose="020B0503020204020204" pitchFamily="34" charset="0"/>
                <a:ea typeface="ＭＳ Ｐゴシック" charset="-128"/>
                <a:cs typeface="Calibri" panose="020F0502020204030204" pitchFamily="34" charset="0"/>
              </a:rPr>
              <a:t>Kerr, ELCC 2018; Tray, Cancer Immunology Res 2018</a:t>
            </a:r>
          </a:p>
        </p:txBody>
      </p:sp>
    </p:spTree>
    <p:extLst>
      <p:ext uri="{BB962C8B-B14F-4D97-AF65-F5344CB8AC3E}">
        <p14:creationId xmlns:p14="http://schemas.microsoft.com/office/powerpoint/2010/main" val="16975698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554437" y="-8366"/>
            <a:ext cx="10515600" cy="844643"/>
          </a:xfrm>
          <a:prstGeom prst="rect">
            <a:avLst/>
          </a:prstGeom>
        </p:spPr>
        <p:txBody>
          <a:bodyPr vert="horz" lIns="91323" tIns="45719" rIns="91323" bIns="45719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endParaRPr lang="en-US" sz="36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91" name="Title 6"/>
          <p:cNvSpPr>
            <a:spLocks noGrp="1"/>
          </p:cNvSpPr>
          <p:nvPr>
            <p:ph type="title"/>
          </p:nvPr>
        </p:nvSpPr>
        <p:spPr>
          <a:xfrm>
            <a:off x="554436" y="0"/>
            <a:ext cx="11637563" cy="88900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Several different strategies may be used to modulate the gut microbiota</a:t>
            </a:r>
            <a:endParaRPr lang="en-IN" sz="24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655" r="68690">
                        <a14:foregroundMark x1="54621" y1="29931" x2="54621" y2="299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7360" y="798362"/>
            <a:ext cx="5983440" cy="5983439"/>
          </a:xfrm>
          <a:prstGeom prst="rect">
            <a:avLst/>
          </a:prstGeom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8331200" y="1193800"/>
            <a:ext cx="3048000" cy="1241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040"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charset="0"/>
              </a:rPr>
              <a:t>Administration of microbial consortia (and probiotics)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1200" y="1672352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040"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charset="0"/>
              </a:rPr>
              <a:t>Fecal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charset="0"/>
              </a:rPr>
              <a:t>Microbiota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charset="0"/>
              </a:rPr>
              <a:t> Transplant (FMT)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12800" y="40386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040"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charset="0"/>
              </a:rPr>
              <a:t>Diet &amp; supplements</a:t>
            </a:r>
          </a:p>
          <a:p>
            <a:pPr algn="ctr" defTabSz="913040"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charset="0"/>
              </a:rPr>
              <a:t>(probiotics)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331200" y="3632200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040"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charset="0"/>
              </a:rPr>
              <a:t>Targeting of “detrimental” microbes </a:t>
            </a:r>
          </a:p>
          <a:p>
            <a:pPr algn="ctr" defTabSz="913040"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charset="0"/>
              </a:rPr>
              <a:t>(by antibiotics / phage)</a:t>
            </a:r>
          </a:p>
        </p:txBody>
      </p:sp>
      <p:sp>
        <p:nvSpPr>
          <p:cNvPr id="42" name="Curved Left Arrow 41"/>
          <p:cNvSpPr/>
          <p:nvPr/>
        </p:nvSpPr>
        <p:spPr>
          <a:xfrm rot="18146685">
            <a:off x="4503256" y="1215083"/>
            <a:ext cx="693560" cy="2611117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33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Curved Right Arrow 42"/>
          <p:cNvSpPr/>
          <p:nvPr/>
        </p:nvSpPr>
        <p:spPr>
          <a:xfrm rot="15169754">
            <a:off x="3733250" y="2906212"/>
            <a:ext cx="686095" cy="3891265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33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Curved Right Arrow 43"/>
          <p:cNvSpPr/>
          <p:nvPr/>
        </p:nvSpPr>
        <p:spPr>
          <a:xfrm rot="3048546">
            <a:off x="6628994" y="710470"/>
            <a:ext cx="713969" cy="3025361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33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Curved Left Arrow 45"/>
          <p:cNvSpPr/>
          <p:nvPr/>
        </p:nvSpPr>
        <p:spPr>
          <a:xfrm rot="6633071">
            <a:off x="7312406" y="2982959"/>
            <a:ext cx="787293" cy="3980587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33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0379146" y="6535580"/>
            <a:ext cx="1472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 err="1">
                <a:latin typeface="Trebuchet MS" panose="020B0603020202020204" pitchFamily="34" charset="0"/>
              </a:rPr>
              <a:t>Wargo</a:t>
            </a:r>
            <a:r>
              <a:rPr lang="fr-CH" sz="1000" dirty="0">
                <a:latin typeface="Trebuchet MS" panose="020B0603020202020204" pitchFamily="34" charset="0"/>
              </a:rPr>
              <a:t>, ESMO 2020</a:t>
            </a:r>
          </a:p>
        </p:txBody>
      </p:sp>
    </p:spTree>
    <p:extLst>
      <p:ext uri="{BB962C8B-B14F-4D97-AF65-F5344CB8AC3E}">
        <p14:creationId xmlns:p14="http://schemas.microsoft.com/office/powerpoint/2010/main" val="240017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3" grpId="0"/>
      <p:bldP spid="33" grpId="1"/>
      <p:bldP spid="40" grpId="0"/>
      <p:bldP spid="40" grpId="1"/>
      <p:bldP spid="41" grpId="0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939453" y="1274256"/>
            <a:ext cx="102838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200" dirty="0">
                <a:latin typeface="Trebuchet MS" panose="020B0603020202020204" pitchFamily="34" charset="0"/>
              </a:rPr>
              <a:t>06/16 			Diagnosis: </a:t>
            </a:r>
            <a:r>
              <a:rPr lang="de-CH" sz="2200" dirty="0" err="1">
                <a:latin typeface="Trebuchet MS" panose="020B0603020202020204" pitchFamily="34" charset="0"/>
              </a:rPr>
              <a:t>Pleomorphic</a:t>
            </a:r>
            <a:r>
              <a:rPr lang="de-CH" sz="2200" dirty="0">
                <a:latin typeface="Trebuchet MS" panose="020B0603020202020204" pitchFamily="34" charset="0"/>
              </a:rPr>
              <a:t> </a:t>
            </a:r>
            <a:r>
              <a:rPr lang="de-CH" sz="2200" dirty="0" err="1">
                <a:latin typeface="Trebuchet MS" panose="020B0603020202020204" pitchFamily="34" charset="0"/>
              </a:rPr>
              <a:t>Carcinoma</a:t>
            </a:r>
            <a:r>
              <a:rPr lang="de-CH" sz="2200" dirty="0">
                <a:latin typeface="Trebuchet MS" panose="020B0603020202020204" pitchFamily="34" charset="0"/>
              </a:rPr>
              <a:t> </a:t>
            </a:r>
            <a:r>
              <a:rPr lang="de-CH" sz="2200" dirty="0" err="1">
                <a:latin typeface="Trebuchet MS" panose="020B0603020202020204" pitchFamily="34" charset="0"/>
              </a:rPr>
              <a:t>right</a:t>
            </a:r>
            <a:r>
              <a:rPr lang="de-CH" sz="2200" dirty="0">
                <a:latin typeface="Trebuchet MS" panose="020B0603020202020204" pitchFamily="34" charset="0"/>
              </a:rPr>
              <a:t> </a:t>
            </a:r>
            <a:r>
              <a:rPr lang="de-CH" sz="2200" dirty="0" err="1">
                <a:latin typeface="Trebuchet MS" panose="020B0603020202020204" pitchFamily="34" charset="0"/>
              </a:rPr>
              <a:t>upper</a:t>
            </a:r>
            <a:r>
              <a:rPr lang="de-CH" sz="2200" dirty="0">
                <a:latin typeface="Trebuchet MS" panose="020B0603020202020204" pitchFamily="34" charset="0"/>
              </a:rPr>
              <a:t> lobe</a:t>
            </a:r>
          </a:p>
          <a:p>
            <a:r>
              <a:rPr lang="de-CH" sz="2200" dirty="0">
                <a:latin typeface="Trebuchet MS" panose="020B0603020202020204" pitchFamily="34" charset="0"/>
              </a:rPr>
              <a:t>			Initial Stage cT3 cN1-2 cM1</a:t>
            </a:r>
          </a:p>
          <a:p>
            <a:r>
              <a:rPr lang="de-CH" sz="2200" dirty="0">
                <a:latin typeface="Trebuchet MS" panose="020B0603020202020204" pitchFamily="34" charset="0"/>
              </a:rPr>
              <a:t>07/16 - 09/16  	</a:t>
            </a:r>
            <a:r>
              <a:rPr lang="de-CH" sz="2200" dirty="0" err="1">
                <a:latin typeface="Trebuchet MS" panose="020B0603020202020204" pitchFamily="34" charset="0"/>
              </a:rPr>
              <a:t>Cisplatin</a:t>
            </a:r>
            <a:r>
              <a:rPr lang="de-CH" sz="2200" dirty="0">
                <a:latin typeface="Trebuchet MS" panose="020B0603020202020204" pitchFamily="34" charset="0"/>
              </a:rPr>
              <a:t>/</a:t>
            </a:r>
            <a:r>
              <a:rPr lang="de-CH" sz="2200" dirty="0" err="1">
                <a:latin typeface="Trebuchet MS" panose="020B0603020202020204" pitchFamily="34" charset="0"/>
              </a:rPr>
              <a:t>Gemcitabine</a:t>
            </a:r>
            <a:r>
              <a:rPr lang="de-CH" sz="2200" dirty="0">
                <a:latin typeface="Trebuchet MS" panose="020B0603020202020204" pitchFamily="34" charset="0"/>
              </a:rPr>
              <a:t> 3 </a:t>
            </a:r>
            <a:r>
              <a:rPr lang="de-CH" sz="2200" dirty="0" err="1">
                <a:latin typeface="Trebuchet MS" panose="020B0603020202020204" pitchFamily="34" charset="0"/>
              </a:rPr>
              <a:t>cycles</a:t>
            </a:r>
            <a:endParaRPr lang="de-CH" sz="2200" dirty="0">
              <a:latin typeface="Trebuchet MS" panose="020B0603020202020204" pitchFamily="34" charset="0"/>
            </a:endParaRPr>
          </a:p>
          <a:p>
            <a:r>
              <a:rPr lang="de-CH" sz="2200" dirty="0">
                <a:latin typeface="Trebuchet MS" panose="020B0603020202020204" pitchFamily="34" charset="0"/>
              </a:rPr>
              <a:t>28.08.2016 		Re-</a:t>
            </a:r>
            <a:r>
              <a:rPr lang="de-CH" sz="2200" dirty="0" err="1">
                <a:latin typeface="Trebuchet MS" panose="020B0603020202020204" pitchFamily="34" charset="0"/>
              </a:rPr>
              <a:t>Staging</a:t>
            </a:r>
            <a:r>
              <a:rPr lang="de-CH" sz="2200" dirty="0">
                <a:latin typeface="Trebuchet MS" panose="020B0603020202020204" pitchFamily="34" charset="0"/>
              </a:rPr>
              <a:t>: SD </a:t>
            </a:r>
            <a:r>
              <a:rPr lang="de-CH" sz="2200" dirty="0" err="1">
                <a:latin typeface="Trebuchet MS" panose="020B0603020202020204" pitchFamily="34" charset="0"/>
              </a:rPr>
              <a:t>lung</a:t>
            </a:r>
            <a:r>
              <a:rPr lang="de-CH" sz="2200" dirty="0">
                <a:latin typeface="Trebuchet MS" panose="020B0603020202020204" pitchFamily="34" charset="0"/>
              </a:rPr>
              <a:t> partial </a:t>
            </a:r>
            <a:r>
              <a:rPr lang="de-CH" sz="2200" dirty="0" err="1">
                <a:latin typeface="Trebuchet MS" panose="020B0603020202020204" pitchFamily="34" charset="0"/>
              </a:rPr>
              <a:t>response</a:t>
            </a:r>
            <a:r>
              <a:rPr lang="de-CH" sz="2200" dirty="0">
                <a:latin typeface="Trebuchet MS" panose="020B0603020202020204" pitchFamily="34" charset="0"/>
              </a:rPr>
              <a:t> LN, PD </a:t>
            </a:r>
            <a:r>
              <a:rPr lang="de-CH" sz="2200" dirty="0" err="1">
                <a:latin typeface="Trebuchet MS" panose="020B0603020202020204" pitchFamily="34" charset="0"/>
              </a:rPr>
              <a:t>bone</a:t>
            </a:r>
            <a:r>
              <a:rPr lang="de-CH" sz="2200" dirty="0">
                <a:latin typeface="Trebuchet MS" panose="020B0603020202020204" pitchFamily="34" charset="0"/>
              </a:rPr>
              <a:t> (</a:t>
            </a:r>
            <a:r>
              <a:rPr lang="de-CH" sz="2200" dirty="0" err="1">
                <a:latin typeface="Trebuchet MS" panose="020B0603020202020204" pitchFamily="34" charset="0"/>
              </a:rPr>
              <a:t>oligo</a:t>
            </a:r>
            <a:r>
              <a:rPr lang="de-CH" sz="2200" dirty="0">
                <a:latin typeface="Trebuchet MS" panose="020B0603020202020204" pitchFamily="34" charset="0"/>
              </a:rPr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93" y="2997166"/>
            <a:ext cx="3514526" cy="349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64088" y="435187"/>
            <a:ext cx="5285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Case 1: 59-Year-Old Man</a:t>
            </a:r>
          </a:p>
        </p:txBody>
      </p:sp>
    </p:spTree>
    <p:extLst>
      <p:ext uri="{BB962C8B-B14F-4D97-AF65-F5344CB8AC3E}">
        <p14:creationId xmlns:p14="http://schemas.microsoft.com/office/powerpoint/2010/main" val="349351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Shape 1439"/>
          <p:cNvSpPr>
            <a:spLocks noGrp="1"/>
          </p:cNvSpPr>
          <p:nvPr>
            <p:ph type="title" idx="4294967295"/>
          </p:nvPr>
        </p:nvSpPr>
        <p:spPr>
          <a:xfrm>
            <a:off x="1386213" y="1237128"/>
            <a:ext cx="8229600" cy="61856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/>
            </a:pPr>
            <a:r>
              <a:rPr lang="de-CH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Staging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296" y="2062756"/>
            <a:ext cx="2186544" cy="430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8036695" y="1756137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latin typeface="Trebuchet MS" panose="020B0603020202020204" pitchFamily="34" charset="0"/>
              </a:rPr>
              <a:t>08/15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156" y="2125470"/>
            <a:ext cx="2414253" cy="430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3117369" y="169342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latin typeface="Trebuchet MS" panose="020B0603020202020204" pitchFamily="34" charset="0"/>
              </a:rPr>
              <a:t>06/15</a:t>
            </a:r>
          </a:p>
        </p:txBody>
      </p:sp>
      <p:sp>
        <p:nvSpPr>
          <p:cNvPr id="7" name="ZoneTexte 4">
            <a:extLst>
              <a:ext uri="{FF2B5EF4-FFF2-40B4-BE49-F238E27FC236}">
                <a16:creationId xmlns:a16="http://schemas.microsoft.com/office/drawing/2014/main" id="{EEB67FB1-B18D-4E4D-90A1-F62DE1B22290}"/>
              </a:ext>
            </a:extLst>
          </p:cNvPr>
          <p:cNvSpPr txBox="1"/>
          <p:nvPr/>
        </p:nvSpPr>
        <p:spPr>
          <a:xfrm>
            <a:off x="764088" y="435187"/>
            <a:ext cx="5285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Case 1 continued</a:t>
            </a:r>
          </a:p>
        </p:txBody>
      </p:sp>
    </p:spTree>
    <p:extLst>
      <p:ext uri="{BB962C8B-B14F-4D97-AF65-F5344CB8AC3E}">
        <p14:creationId xmlns:p14="http://schemas.microsoft.com/office/powerpoint/2010/main" val="464468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444743" y="1628800"/>
            <a:ext cx="86409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BZ" sz="2200" dirty="0">
                <a:latin typeface="Trebuchet MS" panose="020B0603020202020204" pitchFamily="34" charset="0"/>
              </a:rPr>
              <a:t>Diagnosis: Pleomorphic Carcinoma right upper lobe</a:t>
            </a:r>
          </a:p>
          <a:p>
            <a:pPr marL="285750" indent="-285750">
              <a:buFont typeface="Arial" charset="0"/>
              <a:buChar char="•"/>
            </a:pPr>
            <a:r>
              <a:rPr lang="en-BZ" sz="2200" dirty="0">
                <a:latin typeface="Trebuchet MS" panose="020B0603020202020204" pitchFamily="34" charset="0"/>
              </a:rPr>
              <a:t>Initial Stage cT3 cN1-2 cM0-1 </a:t>
            </a:r>
          </a:p>
          <a:p>
            <a:pPr marL="285750" indent="-285750">
              <a:buFont typeface="Arial" charset="0"/>
              <a:buChar char="•"/>
            </a:pPr>
            <a:r>
              <a:rPr lang="en-BZ" sz="2200" dirty="0">
                <a:latin typeface="Trebuchet MS" panose="020B0603020202020204" pitchFamily="34" charset="0"/>
              </a:rPr>
              <a:t>Cisplatin/Gemcitabine 3 cycles</a:t>
            </a:r>
          </a:p>
          <a:p>
            <a:pPr marL="285750" indent="-285750">
              <a:buFont typeface="Arial" charset="0"/>
              <a:buChar char="•"/>
            </a:pPr>
            <a:r>
              <a:rPr lang="en-BZ" sz="2200" dirty="0">
                <a:latin typeface="Trebuchet MS" panose="020B0603020202020204" pitchFamily="34" charset="0"/>
              </a:rPr>
              <a:t>Re-Staging: SD lung partial response LN, PD bone (oligo)</a:t>
            </a:r>
          </a:p>
          <a:p>
            <a:pPr marL="285750" indent="-285750">
              <a:buFont typeface="Arial" charset="0"/>
              <a:buChar char="•"/>
            </a:pPr>
            <a:r>
              <a:rPr lang="en-BZ" sz="2200" dirty="0">
                <a:latin typeface="Trebuchet MS" panose="020B0603020202020204" pitchFamily="34" charset="0"/>
              </a:rPr>
              <a:t>Upper lobe resection with pathological stage ypT3 ypN1 (1/8) </a:t>
            </a:r>
          </a:p>
        </p:txBody>
      </p:sp>
      <p:sp>
        <p:nvSpPr>
          <p:cNvPr id="4" name="ZoneTexte 4">
            <a:extLst>
              <a:ext uri="{FF2B5EF4-FFF2-40B4-BE49-F238E27FC236}">
                <a16:creationId xmlns:a16="http://schemas.microsoft.com/office/drawing/2014/main" id="{1F79CEF0-AE6D-B84A-B14C-BDB3053F3B9E}"/>
              </a:ext>
            </a:extLst>
          </p:cNvPr>
          <p:cNvSpPr txBox="1"/>
          <p:nvPr/>
        </p:nvSpPr>
        <p:spPr>
          <a:xfrm>
            <a:off x="764088" y="435187"/>
            <a:ext cx="5285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Case 1 continued</a:t>
            </a:r>
          </a:p>
        </p:txBody>
      </p:sp>
    </p:spTree>
    <p:extLst>
      <p:ext uri="{BB962C8B-B14F-4D97-AF65-F5344CB8AC3E}">
        <p14:creationId xmlns:p14="http://schemas.microsoft.com/office/powerpoint/2010/main" val="29337742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444743" y="1628800"/>
            <a:ext cx="864096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BZ" sz="2200" dirty="0">
                <a:latin typeface="Trebuchet MS" panose="020B0603020202020204" pitchFamily="34" charset="0"/>
              </a:rPr>
              <a:t>Diagnosis: Pleomorphic Carcinoma right upper lobe</a:t>
            </a:r>
          </a:p>
          <a:p>
            <a:pPr marL="285750" indent="-285750">
              <a:buFont typeface="Arial" charset="0"/>
              <a:buChar char="•"/>
            </a:pPr>
            <a:r>
              <a:rPr lang="en-BZ" sz="2200" dirty="0">
                <a:latin typeface="Trebuchet MS" panose="020B0603020202020204" pitchFamily="34" charset="0"/>
              </a:rPr>
              <a:t>Initial Stage cT3 cN1-2 cM0-1 </a:t>
            </a:r>
          </a:p>
          <a:p>
            <a:pPr marL="285750" indent="-285750">
              <a:buFont typeface="Arial" charset="0"/>
              <a:buChar char="•"/>
            </a:pPr>
            <a:r>
              <a:rPr lang="en-BZ" sz="2200" dirty="0">
                <a:latin typeface="Trebuchet MS" panose="020B0603020202020204" pitchFamily="34" charset="0"/>
              </a:rPr>
              <a:t>Cisplatin/Gemcitabine 3 cycles</a:t>
            </a:r>
          </a:p>
          <a:p>
            <a:pPr marL="285750" indent="-285750">
              <a:buFont typeface="Arial" charset="0"/>
              <a:buChar char="•"/>
            </a:pPr>
            <a:r>
              <a:rPr lang="en-BZ" sz="2200" dirty="0">
                <a:latin typeface="Trebuchet MS" panose="020B0603020202020204" pitchFamily="34" charset="0"/>
              </a:rPr>
              <a:t>Re-Staging: SD lung partial response LN, PD bone (oligo)</a:t>
            </a:r>
          </a:p>
          <a:p>
            <a:pPr marL="285750" indent="-285750">
              <a:buFont typeface="Arial" charset="0"/>
              <a:buChar char="•"/>
            </a:pPr>
            <a:r>
              <a:rPr lang="en-BZ" sz="2200" dirty="0">
                <a:latin typeface="Trebuchet MS" panose="020B0603020202020204" pitchFamily="34" charset="0"/>
              </a:rPr>
              <a:t>Upper lobe resection with pathological stage ypT3 ypN1 (1/8)</a:t>
            </a:r>
          </a:p>
          <a:p>
            <a:pPr marL="285750" indent="-285750">
              <a:buFont typeface="Arial" charset="0"/>
              <a:buChar char="•"/>
            </a:pPr>
            <a:r>
              <a:rPr lang="de-CH" sz="2400" b="1" dirty="0">
                <a:latin typeface="Calibri" panose="020F0502020204030204" pitchFamily="34" charset="0"/>
              </a:rPr>
              <a:t>Re-</a:t>
            </a:r>
            <a:r>
              <a:rPr lang="de-CH" sz="2400" b="1" dirty="0" err="1">
                <a:latin typeface="Calibri" panose="020F0502020204030204" pitchFamily="34" charset="0"/>
              </a:rPr>
              <a:t>Staging</a:t>
            </a:r>
            <a:r>
              <a:rPr lang="de-CH" sz="2400" b="1" dirty="0">
                <a:latin typeface="Calibri" panose="020F0502020204030204" pitchFamily="34" charset="0"/>
              </a:rPr>
              <a:t>: </a:t>
            </a:r>
            <a:r>
              <a:rPr lang="de-CH" sz="2400" b="1" dirty="0" err="1">
                <a:latin typeface="Calibri" panose="020F0502020204030204" pitchFamily="34" charset="0"/>
              </a:rPr>
              <a:t>progression</a:t>
            </a:r>
            <a:r>
              <a:rPr lang="de-CH" sz="2400" b="1" dirty="0">
                <a:latin typeface="Calibri" panose="020F0502020204030204" pitchFamily="34" charset="0"/>
              </a:rPr>
              <a:t> in </a:t>
            </a:r>
            <a:r>
              <a:rPr lang="de-CH" sz="2400" b="1" dirty="0" err="1">
                <a:latin typeface="Calibri" panose="020F0502020204030204" pitchFamily="34" charset="0"/>
              </a:rPr>
              <a:t>bone</a:t>
            </a:r>
            <a:r>
              <a:rPr lang="de-CH" sz="2400" b="1" dirty="0">
                <a:latin typeface="Calibri" panose="020F0502020204030204" pitchFamily="34" charset="0"/>
              </a:rPr>
              <a:t>, LN</a:t>
            </a:r>
          </a:p>
          <a:p>
            <a:r>
              <a:rPr lang="en-BZ" sz="2200" dirty="0">
                <a:latin typeface="Trebuchet MS" panose="020B0603020202020204" pitchFamily="34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endParaRPr lang="en-BZ" sz="2200" dirty="0">
              <a:latin typeface="Trebuchet MS" panose="020B0603020202020204" pitchFamily="34" charset="0"/>
            </a:endParaRPr>
          </a:p>
        </p:txBody>
      </p:sp>
      <p:sp>
        <p:nvSpPr>
          <p:cNvPr id="4" name="ZoneTexte 4">
            <a:extLst>
              <a:ext uri="{FF2B5EF4-FFF2-40B4-BE49-F238E27FC236}">
                <a16:creationId xmlns:a16="http://schemas.microsoft.com/office/drawing/2014/main" id="{8ABCF65E-5F57-DA4C-AFDB-754AA42547C8}"/>
              </a:ext>
            </a:extLst>
          </p:cNvPr>
          <p:cNvSpPr txBox="1"/>
          <p:nvPr/>
        </p:nvSpPr>
        <p:spPr>
          <a:xfrm>
            <a:off x="764088" y="435187"/>
            <a:ext cx="5285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Case 1 continued</a:t>
            </a:r>
          </a:p>
        </p:txBody>
      </p:sp>
    </p:spTree>
    <p:extLst>
      <p:ext uri="{BB962C8B-B14F-4D97-AF65-F5344CB8AC3E}">
        <p14:creationId xmlns:p14="http://schemas.microsoft.com/office/powerpoint/2010/main" val="40047504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07" y="4793115"/>
            <a:ext cx="2969171" cy="187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" r="3029" b="11042"/>
          <a:stretch/>
        </p:blipFill>
        <p:spPr bwMode="auto">
          <a:xfrm>
            <a:off x="1917540" y="896852"/>
            <a:ext cx="2500133" cy="388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5813635" y="2645894"/>
            <a:ext cx="4244688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200" b="1" dirty="0">
                <a:latin typeface="Trebuchet MS" panose="020B0603020202020204" pitchFamily="34" charset="0"/>
                <a:sym typeface="Wingdings" panose="05000000000000000000" pitchFamily="2" charset="2"/>
              </a:rPr>
              <a:t>Progression in </a:t>
            </a:r>
            <a:r>
              <a:rPr lang="de-CH" sz="2200" b="1" dirty="0" err="1">
                <a:latin typeface="Trebuchet MS" panose="020B0603020202020204" pitchFamily="34" charset="0"/>
                <a:sym typeface="Wingdings" panose="05000000000000000000" pitchFamily="2" charset="2"/>
              </a:rPr>
              <a:t>Bone</a:t>
            </a:r>
            <a:r>
              <a:rPr lang="de-CH" sz="2200" b="1" dirty="0">
                <a:latin typeface="Trebuchet MS" panose="020B0603020202020204" pitchFamily="34" charset="0"/>
                <a:sym typeface="Wingdings" panose="05000000000000000000" pitchFamily="2" charset="2"/>
              </a:rPr>
              <a:t> </a:t>
            </a:r>
            <a:r>
              <a:rPr lang="de-CH" sz="2200" b="1" dirty="0" err="1">
                <a:latin typeface="Trebuchet MS" panose="020B0603020202020204" pitchFamily="34" charset="0"/>
                <a:sym typeface="Wingdings" panose="05000000000000000000" pitchFamily="2" charset="2"/>
              </a:rPr>
              <a:t>and</a:t>
            </a:r>
            <a:r>
              <a:rPr lang="de-CH" sz="2200" b="1" dirty="0">
                <a:latin typeface="Trebuchet MS" panose="020B0603020202020204" pitchFamily="34" charset="0"/>
                <a:sym typeface="Wingdings" panose="05000000000000000000" pitchFamily="2" charset="2"/>
              </a:rPr>
              <a:t> LN</a:t>
            </a:r>
          </a:p>
          <a:p>
            <a:endParaRPr lang="de-CH" sz="2200" b="1" dirty="0">
              <a:latin typeface="Trebuchet MS" panose="020B0603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/>
              <a:buChar char="à"/>
            </a:pPr>
            <a:r>
              <a:rPr lang="de-CH" sz="2200" dirty="0">
                <a:latin typeface="Trebuchet MS" panose="020B0603020202020204" pitchFamily="34" charset="0"/>
              </a:rPr>
              <a:t>RT </a:t>
            </a:r>
            <a:r>
              <a:rPr lang="de-CH" sz="2200" dirty="0" err="1">
                <a:latin typeface="Trebuchet MS" panose="020B0603020202020204" pitchFamily="34" charset="0"/>
              </a:rPr>
              <a:t>Sacrum</a:t>
            </a:r>
            <a:r>
              <a:rPr lang="de-CH" sz="2200" dirty="0">
                <a:latin typeface="Trebuchet MS" panose="020B0603020202020204" pitchFamily="34" charset="0"/>
              </a:rPr>
              <a:t>, paravertebral, Os</a:t>
            </a:r>
          </a:p>
          <a:p>
            <a:pPr marL="285750" indent="-285750">
              <a:buFont typeface="Wingdings"/>
              <a:buChar char="à"/>
            </a:pPr>
            <a:r>
              <a:rPr lang="de-CH" sz="2200" dirty="0">
                <a:latin typeface="Trebuchet MS" panose="020B0603020202020204" pitchFamily="34" charset="0"/>
              </a:rPr>
              <a:t>PD-L1 1%, TMB 15mut/</a:t>
            </a:r>
            <a:r>
              <a:rPr lang="de-CH" sz="2200" dirty="0" err="1">
                <a:latin typeface="Trebuchet MS" panose="020B0603020202020204" pitchFamily="34" charset="0"/>
              </a:rPr>
              <a:t>Mb</a:t>
            </a:r>
            <a:r>
              <a:rPr lang="de-CH" sz="2200" dirty="0">
                <a:latin typeface="Trebuchet MS" panose="020B0603020202020204" pitchFamily="34" charset="0"/>
              </a:rPr>
              <a:t> </a:t>
            </a:r>
          </a:p>
          <a:p>
            <a:pPr marL="285750" indent="-285750">
              <a:buFont typeface="Wingdings"/>
              <a:buChar char="à"/>
            </a:pPr>
            <a:r>
              <a:rPr lang="de-CH" sz="2200" dirty="0" err="1">
                <a:latin typeface="Trebuchet MS" panose="020B0603020202020204" pitchFamily="34" charset="0"/>
              </a:rPr>
              <a:t>Pembrolizumab</a:t>
            </a:r>
            <a:r>
              <a:rPr lang="de-CH" sz="2200" dirty="0">
                <a:latin typeface="Trebuchet MS" panose="020B0603020202020204" pitchFamily="34" charset="0"/>
              </a:rPr>
              <a:t> </a:t>
            </a:r>
            <a:r>
              <a:rPr lang="de-CH" sz="2200" dirty="0" err="1">
                <a:latin typeface="Trebuchet MS" panose="020B0603020202020204" pitchFamily="34" charset="0"/>
              </a:rPr>
              <a:t>monotherapy</a:t>
            </a:r>
            <a:r>
              <a:rPr lang="de-CH" sz="2200" dirty="0">
                <a:latin typeface="Trebuchet MS" panose="020B0603020202020204" pitchFamily="34" charset="0"/>
              </a:rPr>
              <a:t> </a:t>
            </a:r>
          </a:p>
          <a:p>
            <a:r>
              <a:rPr lang="de-CH" sz="2200" dirty="0">
                <a:latin typeface="Trebuchet MS" panose="020B0603020202020204" pitchFamily="34" charset="0"/>
              </a:rPr>
              <a:t>200mg q3w </a:t>
            </a:r>
            <a:r>
              <a:rPr lang="de-CH" sz="2200" dirty="0" err="1">
                <a:latin typeface="Trebuchet MS" panose="020B0603020202020204" pitchFamily="34" charset="0"/>
              </a:rPr>
              <a:t>initiated</a:t>
            </a:r>
            <a:endParaRPr lang="de-CH" sz="2200" dirty="0">
              <a:latin typeface="Trebuchet MS" panose="020B0603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E9B54BB-5CB9-9F4F-8A43-48E4C5CB6ABF}"/>
              </a:ext>
            </a:extLst>
          </p:cNvPr>
          <p:cNvSpPr txBox="1"/>
          <p:nvPr/>
        </p:nvSpPr>
        <p:spPr>
          <a:xfrm>
            <a:off x="764088" y="435187"/>
            <a:ext cx="5285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Case 1 continued</a:t>
            </a:r>
          </a:p>
        </p:txBody>
      </p:sp>
    </p:spTree>
    <p:extLst>
      <p:ext uri="{BB962C8B-B14F-4D97-AF65-F5344CB8AC3E}">
        <p14:creationId xmlns:p14="http://schemas.microsoft.com/office/powerpoint/2010/main" val="26261003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764088" y="1040771"/>
            <a:ext cx="8229600" cy="461666"/>
          </a:xfrm>
        </p:spPr>
        <p:txBody>
          <a:bodyPr>
            <a:normAutofit/>
          </a:bodyPr>
          <a:lstStyle/>
          <a:p>
            <a:r>
              <a:rPr lang="de-CH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Emergency </a:t>
            </a:r>
            <a:r>
              <a:rPr lang="de-CH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hospitalisation</a:t>
            </a:r>
            <a:r>
              <a:rPr lang="de-CH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after 2 </a:t>
            </a:r>
            <a:r>
              <a:rPr lang="de-CH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cycles</a:t>
            </a:r>
            <a:endParaRPr lang="de-CH" sz="2400" b="1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1524001" y="1552136"/>
            <a:ext cx="5770563" cy="820738"/>
          </a:xfrm>
        </p:spPr>
        <p:txBody>
          <a:bodyPr>
            <a:normAutofit/>
          </a:bodyPr>
          <a:lstStyle/>
          <a:p>
            <a:r>
              <a:rPr lang="de-CH" sz="1800" dirty="0" err="1">
                <a:latin typeface="Trebuchet MS" panose="020B0603020202020204" pitchFamily="34" charset="0"/>
              </a:rPr>
              <a:t>Sat</a:t>
            </a:r>
            <a:r>
              <a:rPr lang="de-CH" sz="1800" dirty="0">
                <a:latin typeface="Trebuchet MS" panose="020B0603020202020204" pitchFamily="34" charset="0"/>
              </a:rPr>
              <a:t> O2 77%; </a:t>
            </a:r>
            <a:r>
              <a:rPr lang="de-CH" sz="1800" dirty="0" err="1">
                <a:latin typeface="Trebuchet MS" panose="020B0603020202020204" pitchFamily="34" charset="0"/>
              </a:rPr>
              <a:t>no</a:t>
            </a:r>
            <a:r>
              <a:rPr lang="de-CH" sz="1800" dirty="0">
                <a:latin typeface="Trebuchet MS" panose="020B0603020202020204" pitchFamily="34" charset="0"/>
              </a:rPr>
              <a:t> </a:t>
            </a:r>
            <a:r>
              <a:rPr lang="de-CH" sz="1800" dirty="0" err="1">
                <a:latin typeface="Trebuchet MS" panose="020B0603020202020204" pitchFamily="34" charset="0"/>
              </a:rPr>
              <a:t>fever</a:t>
            </a:r>
            <a:r>
              <a:rPr lang="de-CH" sz="1800" dirty="0">
                <a:latin typeface="Trebuchet MS" panose="020B0603020202020204" pitchFamily="34" charset="0"/>
              </a:rPr>
              <a:t>, ECOG 3-4</a:t>
            </a:r>
          </a:p>
          <a:p>
            <a:r>
              <a:rPr lang="de-CH" sz="1800" dirty="0">
                <a:latin typeface="Trebuchet MS" panose="020B0603020202020204" pitchFamily="34" charset="0"/>
              </a:rPr>
              <a:t>CRP 115, LDH 680; </a:t>
            </a:r>
            <a:r>
              <a:rPr lang="de-CH" sz="1800" dirty="0" err="1">
                <a:latin typeface="Trebuchet MS" panose="020B0603020202020204" pitchFamily="34" charset="0"/>
              </a:rPr>
              <a:t>Leucocytes</a:t>
            </a:r>
            <a:r>
              <a:rPr lang="de-CH" sz="1800" dirty="0">
                <a:latin typeface="Trebuchet MS" panose="020B0603020202020204" pitchFamily="34" charset="0"/>
              </a:rPr>
              <a:t> 11 G/l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" t="3294" b="10470"/>
          <a:stretch/>
        </p:blipFill>
        <p:spPr bwMode="auto">
          <a:xfrm>
            <a:off x="1775520" y="2348881"/>
            <a:ext cx="4048003" cy="282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0" b="1780"/>
          <a:stretch/>
        </p:blipFill>
        <p:spPr bwMode="auto">
          <a:xfrm>
            <a:off x="6096000" y="2221356"/>
            <a:ext cx="4032448" cy="308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1524001" y="5458368"/>
            <a:ext cx="8676456" cy="112474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>
                <a:latin typeface="Trebuchet MS" panose="020B0603020202020204" pitchFamily="34" charset="0"/>
              </a:rPr>
              <a:t>MPDN 250</a:t>
            </a:r>
            <a:r>
              <a:rPr lang="de-CH" dirty="0">
                <a:latin typeface="Trebuchet MS" panose="020B0603020202020204" pitchFamily="34" charset="0"/>
                <a:sym typeface="Wingdings" panose="05000000000000000000" pitchFamily="2" charset="2"/>
              </a:rPr>
              <a:t>mg</a:t>
            </a:r>
            <a:r>
              <a:rPr lang="de-CH" dirty="0">
                <a:latin typeface="Trebuchet MS" panose="020B0603020202020204" pitchFamily="34" charset="0"/>
              </a:rPr>
              <a:t> iv (1d)</a:t>
            </a:r>
          </a:p>
          <a:p>
            <a:r>
              <a:rPr lang="de-CH" dirty="0">
                <a:latin typeface="Trebuchet MS" panose="020B0603020202020204" pitchFamily="34" charset="0"/>
              </a:rPr>
              <a:t>PDN 200mg (2d), 100mg (2d), 50mg (3d), 25mg (3d), 20mg (3d), 10mg (2d), 5mg (2d)</a:t>
            </a:r>
          </a:p>
          <a:p>
            <a:r>
              <a:rPr lang="de-CH" dirty="0">
                <a:latin typeface="Trebuchet MS" panose="020B0603020202020204" pitchFamily="34" charset="0"/>
              </a:rPr>
              <a:t>Large </a:t>
            </a:r>
            <a:r>
              <a:rPr lang="de-CH" dirty="0" err="1">
                <a:latin typeface="Trebuchet MS" panose="020B0603020202020204" pitchFamily="34" charset="0"/>
              </a:rPr>
              <a:t>spectrum</a:t>
            </a:r>
            <a:r>
              <a:rPr lang="de-CH" dirty="0">
                <a:latin typeface="Trebuchet MS" panose="020B0603020202020204" pitchFamily="34" charset="0"/>
              </a:rPr>
              <a:t> </a:t>
            </a:r>
            <a:r>
              <a:rPr lang="de-CH" dirty="0" err="1">
                <a:latin typeface="Trebuchet MS" panose="020B0603020202020204" pitchFamily="34" charset="0"/>
              </a:rPr>
              <a:t>antibiotics</a:t>
            </a:r>
            <a:endParaRPr lang="de-CH" dirty="0">
              <a:latin typeface="Trebuchet MS" panose="020B0603020202020204" pitchFamily="34" charset="0"/>
            </a:endParaRPr>
          </a:p>
        </p:txBody>
      </p:sp>
      <p:sp>
        <p:nvSpPr>
          <p:cNvPr id="7" name="ZoneTexte 4">
            <a:extLst>
              <a:ext uri="{FF2B5EF4-FFF2-40B4-BE49-F238E27FC236}">
                <a16:creationId xmlns:a16="http://schemas.microsoft.com/office/drawing/2014/main" id="{4C2F292C-8A98-D840-8C2F-E2E1F0DA1FBE}"/>
              </a:ext>
            </a:extLst>
          </p:cNvPr>
          <p:cNvSpPr txBox="1"/>
          <p:nvPr/>
        </p:nvSpPr>
        <p:spPr>
          <a:xfrm>
            <a:off x="764088" y="435187"/>
            <a:ext cx="5285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Case 1 continued</a:t>
            </a:r>
          </a:p>
        </p:txBody>
      </p:sp>
    </p:spTree>
    <p:extLst>
      <p:ext uri="{BB962C8B-B14F-4D97-AF65-F5344CB8AC3E}">
        <p14:creationId xmlns:p14="http://schemas.microsoft.com/office/powerpoint/2010/main" val="30597147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 b="5752"/>
          <a:stretch/>
        </p:blipFill>
        <p:spPr bwMode="auto">
          <a:xfrm>
            <a:off x="6593505" y="1973399"/>
            <a:ext cx="2791072" cy="465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" r="3029" b="11042"/>
          <a:stretch/>
        </p:blipFill>
        <p:spPr bwMode="auto">
          <a:xfrm>
            <a:off x="1920651" y="2023645"/>
            <a:ext cx="2962011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hape 1432"/>
          <p:cNvSpPr>
            <a:spLocks noGrp="1"/>
          </p:cNvSpPr>
          <p:nvPr>
            <p:ph type="title" idx="4294967295"/>
          </p:nvPr>
        </p:nvSpPr>
        <p:spPr>
          <a:xfrm>
            <a:off x="839244" y="819436"/>
            <a:ext cx="10860066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342900" lvl="0" indent="-342900">
              <a:buFont typeface="Wingdings" panose="05000000000000000000" pitchFamily="2" charset="2"/>
              <a:buChar char="ü"/>
              <a:defRPr sz="1800" b="0"/>
            </a:pPr>
            <a:r>
              <a:rPr lang="de-CH" sz="2200" dirty="0">
                <a:latin typeface="Trebuchet MS" panose="020B0603020202020204" pitchFamily="34" charset="0"/>
              </a:rPr>
              <a:t>Re-</a:t>
            </a:r>
            <a:r>
              <a:rPr lang="de-CH" sz="2200" dirty="0" err="1">
                <a:latin typeface="Trebuchet MS" panose="020B0603020202020204" pitchFamily="34" charset="0"/>
              </a:rPr>
              <a:t>Staging</a:t>
            </a:r>
            <a:r>
              <a:rPr lang="de-CH" sz="2200" dirty="0">
                <a:latin typeface="Trebuchet MS" panose="020B0603020202020204" pitchFamily="34" charset="0"/>
              </a:rPr>
              <a:t> 2 </a:t>
            </a:r>
            <a:r>
              <a:rPr lang="de-CH" sz="2200" dirty="0" err="1">
                <a:latin typeface="Trebuchet MS" panose="020B0603020202020204" pitchFamily="34" charset="0"/>
              </a:rPr>
              <a:t>months</a:t>
            </a:r>
            <a:r>
              <a:rPr lang="de-CH" sz="2200" dirty="0">
                <a:latin typeface="Trebuchet MS" panose="020B0603020202020204" pitchFamily="34" charset="0"/>
              </a:rPr>
              <a:t> after </a:t>
            </a:r>
            <a:r>
              <a:rPr lang="de-CH" sz="2200" dirty="0" err="1">
                <a:latin typeface="Trebuchet MS" panose="020B0603020202020204" pitchFamily="34" charset="0"/>
              </a:rPr>
              <a:t>complete</a:t>
            </a:r>
            <a:r>
              <a:rPr lang="de-CH" sz="2200" dirty="0">
                <a:latin typeface="Trebuchet MS" panose="020B0603020202020204" pitchFamily="34" charset="0"/>
              </a:rPr>
              <a:t> </a:t>
            </a:r>
            <a:r>
              <a:rPr lang="de-CH" sz="2200" dirty="0" err="1">
                <a:latin typeface="Trebuchet MS" panose="020B0603020202020204" pitchFamily="34" charset="0"/>
              </a:rPr>
              <a:t>resolution</a:t>
            </a:r>
            <a:r>
              <a:rPr lang="de-CH" sz="2200" dirty="0">
                <a:latin typeface="Trebuchet MS" panose="020B0603020202020204" pitchFamily="34" charset="0"/>
              </a:rPr>
              <a:t> of </a:t>
            </a:r>
            <a:r>
              <a:rPr lang="de-CH" sz="2200" dirty="0" err="1">
                <a:latin typeface="Trebuchet MS" panose="020B0603020202020204" pitchFamily="34" charset="0"/>
              </a:rPr>
              <a:t>symptoms</a:t>
            </a:r>
            <a:br>
              <a:rPr lang="de-CH" sz="2200" dirty="0">
                <a:latin typeface="Trebuchet MS" panose="020B0603020202020204" pitchFamily="34" charset="0"/>
              </a:rPr>
            </a:br>
            <a:r>
              <a:rPr lang="de-CH" sz="2200" dirty="0">
                <a:latin typeface="Trebuchet MS" panose="020B0603020202020204" pitchFamily="34" charset="0"/>
              </a:rPr>
              <a:t>CR </a:t>
            </a:r>
            <a:r>
              <a:rPr lang="de-CH" sz="2200" dirty="0" err="1">
                <a:latin typeface="Trebuchet MS" panose="020B0603020202020204" pitchFamily="34" charset="0"/>
              </a:rPr>
              <a:t>lasting</a:t>
            </a:r>
            <a:r>
              <a:rPr lang="de-CH" sz="2200" dirty="0">
                <a:latin typeface="Trebuchet MS" panose="020B0603020202020204" pitchFamily="34" charset="0"/>
              </a:rPr>
              <a:t> </a:t>
            </a:r>
            <a:r>
              <a:rPr lang="de-CH" sz="2200" dirty="0" err="1">
                <a:latin typeface="Trebuchet MS" panose="020B0603020202020204" pitchFamily="34" charset="0"/>
              </a:rPr>
              <a:t>until</a:t>
            </a:r>
            <a:r>
              <a:rPr lang="de-CH" sz="2200" dirty="0">
                <a:latin typeface="Trebuchet MS" panose="020B0603020202020204" pitchFamily="34" charset="0"/>
              </a:rPr>
              <a:t> 2020</a:t>
            </a:r>
            <a:endParaRPr sz="2200" dirty="0">
              <a:latin typeface="Trebuchet MS" panose="020B0603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071664" y="3188242"/>
            <a:ext cx="648072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Rechteck 11"/>
          <p:cNvSpPr/>
          <p:nvPr/>
        </p:nvSpPr>
        <p:spPr>
          <a:xfrm>
            <a:off x="7721842" y="3116234"/>
            <a:ext cx="648072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ZoneTexte 4">
            <a:extLst>
              <a:ext uri="{FF2B5EF4-FFF2-40B4-BE49-F238E27FC236}">
                <a16:creationId xmlns:a16="http://schemas.microsoft.com/office/drawing/2014/main" id="{13B9858F-6DAD-2C4A-BE82-EE28AC6F609F}"/>
              </a:ext>
            </a:extLst>
          </p:cNvPr>
          <p:cNvSpPr txBox="1"/>
          <p:nvPr/>
        </p:nvSpPr>
        <p:spPr>
          <a:xfrm>
            <a:off x="764088" y="435187"/>
            <a:ext cx="5285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Case 1 continued</a:t>
            </a:r>
          </a:p>
        </p:txBody>
      </p:sp>
    </p:spTree>
    <p:extLst>
      <p:ext uri="{BB962C8B-B14F-4D97-AF65-F5344CB8AC3E}">
        <p14:creationId xmlns:p14="http://schemas.microsoft.com/office/powerpoint/2010/main" val="2053822317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DCE14DF-9756-A94B-B78E-B4E5366A0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78" y="363070"/>
            <a:ext cx="5380525" cy="613185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B7477DE-1CB9-474F-9FBB-4470B2B8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3741" y="2285999"/>
            <a:ext cx="11184344" cy="1143000"/>
          </a:xfrm>
          <a:effectLst/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Thanks </a:t>
            </a:r>
            <a:b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</a:b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for your kind attention</a:t>
            </a:r>
            <a:endParaRPr lang="en-US" sz="3600" b="1" baseline="30000" dirty="0">
              <a:solidFill>
                <a:schemeClr val="accent5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490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F228391-4A19-3D41-8387-470D2A386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318" y="180375"/>
            <a:ext cx="8640753" cy="620333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88E5CA1-7F0B-E041-8BC7-A8B62D4D0303}"/>
              </a:ext>
            </a:extLst>
          </p:cNvPr>
          <p:cNvSpPr txBox="1"/>
          <p:nvPr/>
        </p:nvSpPr>
        <p:spPr>
          <a:xfrm>
            <a:off x="7968209" y="6536378"/>
            <a:ext cx="4078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+mj-lt"/>
              </a:rPr>
              <a:t>Havel, Nat Rev Cancer 2019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1B3C72-1D5F-4D4E-B4C0-62D72B200520}"/>
              </a:ext>
            </a:extLst>
          </p:cNvPr>
          <p:cNvSpPr/>
          <p:nvPr/>
        </p:nvSpPr>
        <p:spPr>
          <a:xfrm>
            <a:off x="2544318" y="702128"/>
            <a:ext cx="8640753" cy="1175657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44D72DA-17E0-6243-BF16-5B07B5E45481}"/>
              </a:ext>
            </a:extLst>
          </p:cNvPr>
          <p:cNvSpPr txBox="1"/>
          <p:nvPr/>
        </p:nvSpPr>
        <p:spPr>
          <a:xfrm>
            <a:off x="151148" y="945253"/>
            <a:ext cx="20410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chemeClr val="accent3">
                    <a:lumMod val="75000"/>
                  </a:schemeClr>
                </a:solidFill>
                <a:latin typeface="Trebuchet MS" panose="020B0703020202090204" pitchFamily="34" charset="0"/>
              </a:rPr>
              <a:t>The </a:t>
            </a:r>
            <a:r>
              <a:rPr lang="fr-FR" sz="1500" b="1" dirty="0" err="1">
                <a:solidFill>
                  <a:schemeClr val="accent3">
                    <a:lumMod val="75000"/>
                  </a:schemeClr>
                </a:solidFill>
                <a:latin typeface="Trebuchet MS" panose="020B0703020202090204" pitchFamily="34" charset="0"/>
              </a:rPr>
              <a:t>essentials</a:t>
            </a:r>
            <a:endParaRPr lang="fr-FR" sz="1500" b="1" dirty="0">
              <a:solidFill>
                <a:schemeClr val="accent3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algn="ctr"/>
            <a:r>
              <a:rPr lang="fr-FR" sz="1500" b="1" dirty="0">
                <a:solidFill>
                  <a:schemeClr val="accent3">
                    <a:lumMod val="75000"/>
                  </a:schemeClr>
                </a:solidFill>
                <a:latin typeface="Trebuchet MS" panose="020B0703020202090204" pitchFamily="34" charset="0"/>
              </a:rPr>
              <a:t>PD-L1 and TMB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07C2F7-2EBB-2147-8A68-B7EE853CA189}"/>
              </a:ext>
            </a:extLst>
          </p:cNvPr>
          <p:cNvSpPr/>
          <p:nvPr/>
        </p:nvSpPr>
        <p:spPr>
          <a:xfrm>
            <a:off x="2544318" y="1877785"/>
            <a:ext cx="8640753" cy="1021889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62F37A-C993-8C4B-B386-1A9F93EFDA9E}"/>
              </a:ext>
            </a:extLst>
          </p:cNvPr>
          <p:cNvSpPr/>
          <p:nvPr/>
        </p:nvSpPr>
        <p:spPr>
          <a:xfrm>
            <a:off x="2544318" y="3665767"/>
            <a:ext cx="8640753" cy="661304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F101011-2560-7844-9322-2A1561E49061}"/>
              </a:ext>
            </a:extLst>
          </p:cNvPr>
          <p:cNvSpPr txBox="1"/>
          <p:nvPr/>
        </p:nvSpPr>
        <p:spPr>
          <a:xfrm>
            <a:off x="0" y="1804097"/>
            <a:ext cx="23433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chemeClr val="accent4">
                    <a:lumMod val="75000"/>
                  </a:schemeClr>
                </a:solidFill>
                <a:latin typeface="Trebuchet MS" panose="020B0703020202090204" pitchFamily="34" charset="0"/>
              </a:rPr>
              <a:t>The host</a:t>
            </a:r>
          </a:p>
          <a:p>
            <a:pPr algn="ctr"/>
            <a:r>
              <a:rPr lang="fr-FR" sz="1500" b="1" dirty="0" err="1">
                <a:solidFill>
                  <a:schemeClr val="accent4">
                    <a:lumMod val="75000"/>
                  </a:schemeClr>
                </a:solidFill>
                <a:latin typeface="Trebuchet MS" panose="020B0703020202090204" pitchFamily="34" charset="0"/>
              </a:rPr>
              <a:t>T-cell</a:t>
            </a:r>
            <a:r>
              <a:rPr lang="fr-FR" sz="1500" b="1" dirty="0">
                <a:solidFill>
                  <a:schemeClr val="accent4">
                    <a:lumMod val="7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fr-FR" sz="1500" b="1" dirty="0" err="1">
                <a:solidFill>
                  <a:schemeClr val="accent4">
                    <a:lumMod val="75000"/>
                  </a:schemeClr>
                </a:solidFill>
                <a:latin typeface="Trebuchet MS" panose="020B0703020202090204" pitchFamily="34" charset="0"/>
              </a:rPr>
              <a:t>repertoire</a:t>
            </a:r>
            <a:r>
              <a:rPr lang="fr-FR" sz="1500" b="1" dirty="0">
                <a:solidFill>
                  <a:schemeClr val="accent4">
                    <a:lumMod val="75000"/>
                  </a:schemeClr>
                </a:solidFill>
                <a:latin typeface="Trebuchet MS" panose="020B0703020202090204" pitchFamily="34" charset="0"/>
              </a:rPr>
              <a:t>, HLA and </a:t>
            </a:r>
            <a:r>
              <a:rPr lang="fr-FR" sz="1500" b="1" dirty="0" err="1">
                <a:solidFill>
                  <a:schemeClr val="accent4">
                    <a:lumMod val="75000"/>
                  </a:schemeClr>
                </a:solidFill>
                <a:latin typeface="Trebuchet MS" panose="020B0703020202090204" pitchFamily="34" charset="0"/>
              </a:rPr>
              <a:t>microbiome</a:t>
            </a:r>
            <a:r>
              <a:rPr lang="fr-FR" sz="1500" b="1" dirty="0">
                <a:solidFill>
                  <a:schemeClr val="accent4">
                    <a:lumMod val="75000"/>
                  </a:schemeClr>
                </a:solidFill>
                <a:latin typeface="Trebuchet MS" panose="020B070302020209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1F4BAF-901B-DD42-B350-4F6C7A363A49}"/>
              </a:ext>
            </a:extLst>
          </p:cNvPr>
          <p:cNvSpPr/>
          <p:nvPr/>
        </p:nvSpPr>
        <p:spPr>
          <a:xfrm>
            <a:off x="2544318" y="4694087"/>
            <a:ext cx="8640753" cy="168962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BA941A6-C262-5D41-9A44-11FCEA3BC1C7}"/>
              </a:ext>
            </a:extLst>
          </p:cNvPr>
          <p:cNvSpPr txBox="1"/>
          <p:nvPr/>
        </p:nvSpPr>
        <p:spPr>
          <a:xfrm>
            <a:off x="100475" y="5215733"/>
            <a:ext cx="2343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chemeClr val="accent2"/>
                </a:solidFill>
                <a:latin typeface="Trebuchet MS" panose="020B0703020202090204" pitchFamily="34" charset="0"/>
              </a:rPr>
              <a:t>The </a:t>
            </a:r>
            <a:r>
              <a:rPr lang="fr-FR" sz="1500" b="1" dirty="0" err="1">
                <a:solidFill>
                  <a:schemeClr val="accent2"/>
                </a:solidFill>
                <a:latin typeface="Trebuchet MS" panose="020B0703020202090204" pitchFamily="34" charset="0"/>
              </a:rPr>
              <a:t>genetic</a:t>
            </a:r>
            <a:r>
              <a:rPr lang="fr-FR" sz="1500" b="1" dirty="0">
                <a:solidFill>
                  <a:schemeClr val="accent2"/>
                </a:solidFill>
                <a:latin typeface="Trebuchet MS" panose="020B0703020202090204" pitchFamily="34" charset="0"/>
              </a:rPr>
              <a:t> </a:t>
            </a:r>
            <a:r>
              <a:rPr lang="fr-FR" sz="1500" b="1" dirty="0" err="1">
                <a:solidFill>
                  <a:schemeClr val="accent2"/>
                </a:solidFill>
                <a:latin typeface="Trebuchet MS" panose="020B0703020202090204" pitchFamily="34" charset="0"/>
              </a:rPr>
              <a:t>oncongenic</a:t>
            </a:r>
            <a:r>
              <a:rPr lang="fr-FR" sz="1500" b="1" dirty="0">
                <a:solidFill>
                  <a:schemeClr val="accent2"/>
                </a:solidFill>
                <a:latin typeface="Trebuchet MS" panose="020B0703020202090204" pitchFamily="34" charset="0"/>
              </a:rPr>
              <a:t> contexture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DAF530-B18B-6545-84E7-B48529F72148}"/>
              </a:ext>
            </a:extLst>
          </p:cNvPr>
          <p:cNvSpPr/>
          <p:nvPr/>
        </p:nvSpPr>
        <p:spPr>
          <a:xfrm>
            <a:off x="2544318" y="2936038"/>
            <a:ext cx="8640753" cy="33065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830AD99-F535-254D-8CA7-A5FD37286F88}"/>
              </a:ext>
            </a:extLst>
          </p:cNvPr>
          <p:cNvSpPr txBox="1"/>
          <p:nvPr/>
        </p:nvSpPr>
        <p:spPr>
          <a:xfrm>
            <a:off x="-43330" y="2897358"/>
            <a:ext cx="25876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070C0"/>
                </a:solidFill>
                <a:latin typeface="Trebuchet MS" panose="020B0703020202090204" pitchFamily="34" charset="0"/>
              </a:rPr>
              <a:t>The </a:t>
            </a:r>
            <a:r>
              <a:rPr lang="fr-FR" sz="1500" b="1" dirty="0" err="1">
                <a:solidFill>
                  <a:srgbClr val="0070C0"/>
                </a:solidFill>
                <a:latin typeface="Trebuchet MS" panose="020B0703020202090204" pitchFamily="34" charset="0"/>
              </a:rPr>
              <a:t>microenvironment</a:t>
            </a:r>
            <a:endParaRPr lang="fr-FR" sz="1500" b="1" dirty="0">
              <a:solidFill>
                <a:srgbClr val="0070C0"/>
              </a:solidFill>
              <a:latin typeface="Trebuchet MS" panose="020B0703020202090204" pitchFamily="34" charset="0"/>
            </a:endParaRPr>
          </a:p>
        </p:txBody>
      </p:sp>
      <p:sp>
        <p:nvSpPr>
          <p:cNvPr id="2" name="Accolade fermante 1">
            <a:extLst>
              <a:ext uri="{FF2B5EF4-FFF2-40B4-BE49-F238E27FC236}">
                <a16:creationId xmlns:a16="http://schemas.microsoft.com/office/drawing/2014/main" id="{7E4BBC9C-1E3F-9C47-B7F6-24E707CBC293}"/>
              </a:ext>
            </a:extLst>
          </p:cNvPr>
          <p:cNvSpPr/>
          <p:nvPr/>
        </p:nvSpPr>
        <p:spPr>
          <a:xfrm>
            <a:off x="11311467" y="1877785"/>
            <a:ext cx="372533" cy="4505926"/>
          </a:xfrm>
          <a:prstGeom prst="rightBrac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823B56-99FA-3247-971A-4360E0EB3D59}"/>
              </a:ext>
            </a:extLst>
          </p:cNvPr>
          <p:cNvSpPr txBox="1"/>
          <p:nvPr/>
        </p:nvSpPr>
        <p:spPr>
          <a:xfrm rot="16200000">
            <a:off x="9321822" y="3380782"/>
            <a:ext cx="5240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 FOR RESEARCH NOT DECISON</a:t>
            </a:r>
          </a:p>
        </p:txBody>
      </p:sp>
    </p:spTree>
    <p:extLst>
      <p:ext uri="{BB962C8B-B14F-4D97-AF65-F5344CB8AC3E}">
        <p14:creationId xmlns:p14="http://schemas.microsoft.com/office/powerpoint/2010/main" val="2860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/>
      <p:bldP spid="15" grpId="0" animBg="1"/>
      <p:bldP spid="16" grpId="0"/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F228391-4A19-3D41-8387-470D2A386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318" y="180375"/>
            <a:ext cx="8640753" cy="620333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88E5CA1-7F0B-E041-8BC7-A8B62D4D0303}"/>
              </a:ext>
            </a:extLst>
          </p:cNvPr>
          <p:cNvSpPr txBox="1"/>
          <p:nvPr/>
        </p:nvSpPr>
        <p:spPr>
          <a:xfrm>
            <a:off x="7968209" y="6536378"/>
            <a:ext cx="4078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+mj-lt"/>
              </a:rPr>
              <a:t>Havel, Nat Rev Cancer 2019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1B3C72-1D5F-4D4E-B4C0-62D72B200520}"/>
              </a:ext>
            </a:extLst>
          </p:cNvPr>
          <p:cNvSpPr/>
          <p:nvPr/>
        </p:nvSpPr>
        <p:spPr>
          <a:xfrm>
            <a:off x="2544318" y="702128"/>
            <a:ext cx="8640753" cy="1175657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44D72DA-17E0-6243-BF16-5B07B5E45481}"/>
              </a:ext>
            </a:extLst>
          </p:cNvPr>
          <p:cNvSpPr txBox="1"/>
          <p:nvPr/>
        </p:nvSpPr>
        <p:spPr>
          <a:xfrm>
            <a:off x="151148" y="945253"/>
            <a:ext cx="2041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Trebuchet MS" panose="020B0703020202090204" pitchFamily="34" charset="0"/>
              </a:rPr>
              <a:t>The </a:t>
            </a:r>
            <a:r>
              <a:rPr lang="fr-FR" b="1" dirty="0" err="1">
                <a:solidFill>
                  <a:schemeClr val="accent3">
                    <a:lumMod val="75000"/>
                  </a:schemeClr>
                </a:solidFill>
                <a:latin typeface="Trebuchet MS" panose="020B0703020202090204" pitchFamily="34" charset="0"/>
              </a:rPr>
              <a:t>essentials</a:t>
            </a:r>
            <a:endParaRPr lang="fr-FR" b="1" dirty="0">
              <a:solidFill>
                <a:schemeClr val="accent3">
                  <a:lumMod val="75000"/>
                </a:schemeClr>
              </a:solidFill>
              <a:latin typeface="Trebuchet MS" panose="020B0703020202090204" pitchFamily="34" charset="0"/>
            </a:endParaRPr>
          </a:p>
          <a:p>
            <a:pPr algn="ctr"/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Trebuchet MS" panose="020B0703020202090204" pitchFamily="34" charset="0"/>
              </a:rPr>
              <a:t>PD-L1 and TMB </a:t>
            </a:r>
          </a:p>
        </p:txBody>
      </p:sp>
    </p:spTree>
    <p:extLst>
      <p:ext uri="{BB962C8B-B14F-4D97-AF65-F5344CB8AC3E}">
        <p14:creationId xmlns:p14="http://schemas.microsoft.com/office/powerpoint/2010/main" val="162020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Box 6">
            <a:extLst>
              <a:ext uri="{FF2B5EF4-FFF2-40B4-BE49-F238E27FC236}">
                <a16:creationId xmlns:a16="http://schemas.microsoft.com/office/drawing/2014/main" id="{ED236916-CF05-4388-BB51-882D635ED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9908" y="6332430"/>
            <a:ext cx="2313326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pitchFamily="2" charset="0"/>
                <a:ea typeface="Heiti SC Light" pitchFamily="2" charset="-122"/>
                <a:sym typeface="Gill Sans" pitchFamily="2" charset="0"/>
              </a:defRPr>
            </a:lvl9pPr>
          </a:lstStyle>
          <a:p>
            <a:pPr defTabSz="1219170">
              <a:defRPr/>
            </a:pPr>
            <a:r>
              <a:rPr lang="en-CA" altLang="en-US" sz="1333">
                <a:latin typeface="Corbel" panose="020B0503020204020204" pitchFamily="34" charset="0"/>
                <a:cs typeface="Arial" panose="020B0604020202020204" pitchFamily="34" charset="0"/>
              </a:rPr>
              <a:t>Kerr, JTO 2017 and WCLC 2018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14333C-80C3-495D-B6CD-6488F09EBB78}"/>
              </a:ext>
            </a:extLst>
          </p:cNvPr>
          <p:cNvSpPr txBox="1">
            <a:spLocks/>
          </p:cNvSpPr>
          <p:nvPr/>
        </p:nvSpPr>
        <p:spPr>
          <a:xfrm>
            <a:off x="537882" y="172379"/>
            <a:ext cx="11730318" cy="535517"/>
          </a:xfrm>
          <a:prstGeom prst="rect">
            <a:avLst/>
          </a:prstGeom>
          <a:effectLst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Heiti SC Light" charset="0"/>
                <a:cs typeface="Heiti SC Light" charset="0"/>
                <a:sym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Heiti SC Light" charset="0"/>
                <a:cs typeface="Heiti SC Light" charset="0"/>
                <a:sym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Heiti SC Light" charset="0"/>
                <a:cs typeface="Heiti SC Light" charset="0"/>
                <a:sym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Heiti SC Light" charset="0"/>
                <a:cs typeface="Heiti SC Light" charset="0"/>
                <a:sym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Heiti SC Light" charset="0"/>
                <a:cs typeface="Heiti SC Light" charset="0"/>
                <a:sym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Heiti SC Light" charset="0"/>
                <a:cs typeface="Heiti SC Light" charset="0"/>
                <a:sym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Heiti SC Light" charset="0"/>
                <a:cs typeface="Heiti SC Light" charset="0"/>
                <a:sym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Heiti SC Light" charset="0"/>
                <a:cs typeface="Heiti SC Light" charset="0"/>
                <a:sym typeface="Calibri" charset="0"/>
              </a:defRPr>
            </a:lvl9pPr>
          </a:lstStyle>
          <a:p>
            <a:pPr algn="l" defTabSz="1219170">
              <a:defRPr/>
            </a:pPr>
            <a:r>
              <a:rPr lang="en-US" altLang="de-DE" sz="3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PD-L1 on tumor cells and predictive ability in NSCLC</a:t>
            </a:r>
            <a:endParaRPr lang="en-CA" sz="3200" b="1" kern="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F65CA9-6BAE-2A4B-B4B9-2B24D8D6C3AA}"/>
              </a:ext>
            </a:extLst>
          </p:cNvPr>
          <p:cNvSpPr/>
          <p:nvPr/>
        </p:nvSpPr>
        <p:spPr>
          <a:xfrm>
            <a:off x="691521" y="4527785"/>
            <a:ext cx="111857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orbel" panose="020B0503020204020204" pitchFamily="34" charset="0"/>
                <a:ea typeface="Calibri" charset="0"/>
                <a:cs typeface="Calibri" charset="0"/>
              </a:rPr>
              <a:t>Most NSCLC trials have shown a positive relationship between clinical benefit from PD(L)-1 inhibitors and PD-L1 expression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orbel" panose="020B0503020204020204" pitchFamily="34" charset="0"/>
                <a:sym typeface="Helvetica"/>
              </a:rPr>
              <a:t>FNA, biopsy, large block can all be used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orbel" panose="020B0503020204020204" pitchFamily="34" charset="0"/>
                <a:sym typeface="Helvetica"/>
              </a:rPr>
              <a:t>Heterogeneity is the background 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orbel" panose="020B0503020204020204" pitchFamily="34" charset="0"/>
                <a:sym typeface="Helvetica"/>
              </a:rPr>
              <a:t>PD-L1 expression is a continuum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A050AC0-B045-8644-BD20-EFADA1DDB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034" y="1302119"/>
            <a:ext cx="8094133" cy="273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4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53168" y="6426782"/>
            <a:ext cx="7472596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3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dirty="0" err="1">
                <a:solidFill>
                  <a:prstClr val="black"/>
                </a:solidFill>
                <a:latin typeface="Candara" panose="020E0502030303020204" pitchFamily="34" charset="0"/>
                <a:ea typeface=""/>
                <a:cs typeface="Arial" charset="0"/>
              </a:rPr>
              <a:t>Wolchok</a:t>
            </a:r>
            <a:r>
              <a:rPr lang="en-GB" sz="1000" dirty="0">
                <a:solidFill>
                  <a:prstClr val="black"/>
                </a:solidFill>
                <a:latin typeface="Candara" panose="020E0502030303020204" pitchFamily="34" charset="0"/>
                <a:ea typeface=""/>
                <a:cs typeface="Arial" charset="0"/>
              </a:rPr>
              <a:t> NEJM 2017; </a:t>
            </a:r>
            <a:r>
              <a:rPr lang="en-GB" sz="1000" dirty="0" err="1">
                <a:solidFill>
                  <a:prstClr val="black"/>
                </a:solidFill>
                <a:latin typeface="Candara" panose="020E0502030303020204" pitchFamily="34" charset="0"/>
                <a:ea typeface=""/>
                <a:cs typeface="Arial" charset="0"/>
              </a:rPr>
              <a:t>Garon</a:t>
            </a:r>
            <a:r>
              <a:rPr lang="en-GB" sz="1000" dirty="0">
                <a:solidFill>
                  <a:prstClr val="black"/>
                </a:solidFill>
                <a:latin typeface="Candara" panose="020E0502030303020204" pitchFamily="34" charset="0"/>
                <a:ea typeface=""/>
                <a:cs typeface="Arial" charset="0"/>
              </a:rPr>
              <a:t> NEJM 2015</a:t>
            </a:r>
            <a:endParaRPr lang="en-GB" sz="1000" dirty="0">
              <a:solidFill>
                <a:prstClr val="black"/>
              </a:solidFill>
              <a:latin typeface="Candara" panose="020E0502030303020204" pitchFamily="34" charset="0"/>
              <a:ea typeface=""/>
            </a:endParaRPr>
          </a:p>
          <a:p>
            <a:pPr defTabSz="914332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000" dirty="0">
              <a:solidFill>
                <a:prstClr val="black"/>
              </a:solidFill>
              <a:latin typeface="Candara" panose="020E0502030303020204" pitchFamily="34" charset="0"/>
              <a:ea typeface=""/>
            </a:endParaRPr>
          </a:p>
          <a:p>
            <a:pPr defTabSz="914332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000" dirty="0">
              <a:solidFill>
                <a:prstClr val="black"/>
              </a:solidFill>
              <a:latin typeface="Candara" panose="020E0502030303020204" pitchFamily="34" charset="0"/>
              <a:ea typeface=""/>
              <a:cs typeface="Arial" charset="0"/>
            </a:endParaRPr>
          </a:p>
          <a:p>
            <a:pPr defTabSz="914332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000" dirty="0">
              <a:solidFill>
                <a:prstClr val="black"/>
              </a:solidFill>
              <a:latin typeface="Candara" panose="020E0502030303020204" pitchFamily="34" charset="0"/>
              <a:ea typeface="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6689" y="5502178"/>
            <a:ext cx="11606651" cy="9541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 defTabSz="914332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>
              <a:solidFill>
                <a:prstClr val="black"/>
              </a:solidFill>
              <a:latin typeface="Calibri" pitchFamily="34" charset="0"/>
              <a:ea typeface="Calibri" charset="0"/>
              <a:cs typeface="Calibri" charset="0"/>
            </a:endParaRPr>
          </a:p>
          <a:p>
            <a:pPr defTabSz="914332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320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F0DC7C-9BB2-4042-931A-FCD839D39E62}"/>
              </a:ext>
            </a:extLst>
          </p:cNvPr>
          <p:cNvSpPr txBox="1"/>
          <p:nvPr/>
        </p:nvSpPr>
        <p:spPr>
          <a:xfrm>
            <a:off x="389500" y="5450966"/>
            <a:ext cx="11591364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fr-CH" sz="2400" dirty="0">
                <a:latin typeface="Corbel" panose="020B0503020204020204" pitchFamily="34" charset="0"/>
              </a:rPr>
              <a:t>The </a:t>
            </a:r>
            <a:r>
              <a:rPr lang="fr-CH" sz="2400" dirty="0" err="1">
                <a:latin typeface="Corbel" panose="020B0503020204020204" pitchFamily="34" charset="0"/>
              </a:rPr>
              <a:t>shoulder</a:t>
            </a:r>
            <a:r>
              <a:rPr lang="fr-CH" sz="2400" dirty="0">
                <a:latin typeface="Corbel" panose="020B0503020204020204" pitchFamily="34" charset="0"/>
              </a:rPr>
              <a:t> of the ROC </a:t>
            </a:r>
            <a:r>
              <a:rPr lang="fr-CH" sz="2400" dirty="0" err="1">
                <a:latin typeface="Corbel" panose="020B0503020204020204" pitchFamily="34" charset="0"/>
              </a:rPr>
              <a:t>curve</a:t>
            </a:r>
            <a:r>
              <a:rPr lang="fr-CH" sz="2400" dirty="0">
                <a:latin typeface="Corbel" panose="020B0503020204020204" pitchFamily="34" charset="0"/>
              </a:rPr>
              <a:t> </a:t>
            </a:r>
            <a:r>
              <a:rPr lang="fr-CH" sz="2400" dirty="0" err="1">
                <a:latin typeface="Corbel" panose="020B0503020204020204" pitchFamily="34" charset="0"/>
              </a:rPr>
              <a:t>is</a:t>
            </a:r>
            <a:r>
              <a:rPr lang="fr-CH" sz="2400" dirty="0">
                <a:latin typeface="Corbel" panose="020B0503020204020204" pitchFamily="34" charset="0"/>
              </a:rPr>
              <a:t> </a:t>
            </a:r>
            <a:r>
              <a:rPr lang="fr-CH" sz="2400" dirty="0" err="1">
                <a:latin typeface="Corbel" panose="020B0503020204020204" pitchFamily="34" charset="0"/>
              </a:rPr>
              <a:t>taken</a:t>
            </a:r>
            <a:r>
              <a:rPr lang="fr-CH" sz="2400" dirty="0">
                <a:latin typeface="Corbel" panose="020B0503020204020204" pitchFamily="34" charset="0"/>
              </a:rPr>
              <a:t> to </a:t>
            </a:r>
            <a:r>
              <a:rPr lang="fr-CH" sz="2400" dirty="0" err="1">
                <a:latin typeface="Corbel" panose="020B0503020204020204" pitchFamily="34" charset="0"/>
              </a:rPr>
              <a:t>be</a:t>
            </a:r>
            <a:r>
              <a:rPr lang="fr-CH" sz="2400" dirty="0">
                <a:latin typeface="Corbel" panose="020B0503020204020204" pitchFamily="34" charset="0"/>
              </a:rPr>
              <a:t> the point </a:t>
            </a:r>
            <a:r>
              <a:rPr lang="fr-CH" sz="2400" dirty="0" err="1">
                <a:latin typeface="Corbel" panose="020B0503020204020204" pitchFamily="34" charset="0"/>
              </a:rPr>
              <a:t>that</a:t>
            </a:r>
            <a:r>
              <a:rPr lang="fr-CH" sz="2400" dirty="0">
                <a:latin typeface="Corbel" panose="020B0503020204020204" pitchFamily="34" charset="0"/>
              </a:rPr>
              <a:t> </a:t>
            </a:r>
            <a:r>
              <a:rPr lang="fr-CH" sz="2400" dirty="0" err="1">
                <a:latin typeface="Corbel" panose="020B0503020204020204" pitchFamily="34" charset="0"/>
              </a:rPr>
              <a:t>achieves</a:t>
            </a:r>
            <a:r>
              <a:rPr lang="fr-CH" sz="2400" dirty="0">
                <a:latin typeface="Corbel" panose="020B0503020204020204" pitchFamily="34" charset="0"/>
              </a:rPr>
              <a:t> the best </a:t>
            </a:r>
            <a:r>
              <a:rPr lang="fr-CH" sz="2400" dirty="0" err="1">
                <a:latin typeface="Corbel" panose="020B0503020204020204" pitchFamily="34" charset="0"/>
              </a:rPr>
              <a:t>true</a:t>
            </a:r>
            <a:r>
              <a:rPr lang="fr-CH" sz="2400" dirty="0">
                <a:latin typeface="Corbel" panose="020B0503020204020204" pitchFamily="34" charset="0"/>
              </a:rPr>
              <a:t> positive and the best false positive rate </a:t>
            </a:r>
          </a:p>
          <a:p>
            <a:pPr defTabSz="1219170">
              <a:defRPr/>
            </a:pPr>
            <a:endParaRPr lang="en-US" sz="1867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DB62F2D-0AF7-B149-9BD9-75B7648173DC}"/>
              </a:ext>
            </a:extLst>
          </p:cNvPr>
          <p:cNvSpPr txBox="1">
            <a:spLocks/>
          </p:cNvSpPr>
          <p:nvPr/>
        </p:nvSpPr>
        <p:spPr bwMode="auto">
          <a:xfrm>
            <a:off x="559392" y="-32977"/>
            <a:ext cx="11063321" cy="9175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spc="0" baseline="0">
                <a:solidFill>
                  <a:schemeClr val="bg1"/>
                </a:solidFill>
                <a:latin typeface="Calibri"/>
                <a:ea typeface="ＭＳ Ｐゴシック" panose="020B0600070205080204" pitchFamily="34" charset="-128"/>
                <a:cs typeface="Calibri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1104F"/>
                </a:solidFill>
                <a:latin typeface="Arial Narrow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Performance of PD-L1 is variable across cancer types</a:t>
            </a:r>
            <a:endParaRPr lang="en-US" altLang="fr-FR" sz="32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anose="020B0703020202090204" pitchFamily="34" charset="0"/>
              <a:ea typeface="Corbel" charset="0"/>
              <a:cs typeface="Corbel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9EDE735-7620-544F-85A7-AEFB05CDC50E}"/>
              </a:ext>
            </a:extLst>
          </p:cNvPr>
          <p:cNvGrpSpPr/>
          <p:nvPr/>
        </p:nvGrpSpPr>
        <p:grpSpPr>
          <a:xfrm>
            <a:off x="807866" y="975521"/>
            <a:ext cx="4638488" cy="3954240"/>
            <a:chOff x="807866" y="1106152"/>
            <a:chExt cx="4638488" cy="395424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A79356ED-1E93-B743-AB59-2575F3ED9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7866" y="1310888"/>
              <a:ext cx="4638488" cy="3749504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BF1E9B2-B6E6-D949-94B3-68A0326B9BE7}"/>
                </a:ext>
              </a:extLst>
            </p:cNvPr>
            <p:cNvSpPr txBox="1"/>
            <p:nvPr/>
          </p:nvSpPr>
          <p:spPr>
            <a:xfrm>
              <a:off x="2922609" y="1106152"/>
              <a:ext cx="2164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Candara" panose="020E0502030303020204" pitchFamily="34" charset="0"/>
                </a:rPr>
                <a:t>NSCLC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EA71A2CB-FC5B-864D-83D4-93C7EECC7848}"/>
              </a:ext>
            </a:extLst>
          </p:cNvPr>
          <p:cNvGrpSpPr/>
          <p:nvPr/>
        </p:nvGrpSpPr>
        <p:grpSpPr>
          <a:xfrm>
            <a:off x="6313769" y="975521"/>
            <a:ext cx="4498276" cy="4260689"/>
            <a:chOff x="6313769" y="1106152"/>
            <a:chExt cx="4498276" cy="4260689"/>
          </a:xfrm>
        </p:grpSpPr>
        <p:grpSp>
          <p:nvGrpSpPr>
            <p:cNvPr id="15" name="Group 16">
              <a:extLst>
                <a:ext uri="{FF2B5EF4-FFF2-40B4-BE49-F238E27FC236}">
                  <a16:creationId xmlns:a16="http://schemas.microsoft.com/office/drawing/2014/main" id="{E159A43B-1209-1343-9F3E-F72C68C15B1E}"/>
                </a:ext>
              </a:extLst>
            </p:cNvPr>
            <p:cNvGrpSpPr/>
            <p:nvPr/>
          </p:nvGrpSpPr>
          <p:grpSpPr>
            <a:xfrm>
              <a:off x="6313769" y="1382083"/>
              <a:ext cx="4498276" cy="3984758"/>
              <a:chOff x="4739099" y="989541"/>
              <a:chExt cx="3855815" cy="3637377"/>
            </a:xfrm>
          </p:grpSpPr>
          <p:pic>
            <p:nvPicPr>
              <p:cNvPr id="16" name="Picture 13">
                <a:extLst>
                  <a:ext uri="{FF2B5EF4-FFF2-40B4-BE49-F238E27FC236}">
                    <a16:creationId xmlns:a16="http://schemas.microsoft.com/office/drawing/2014/main" id="{7769BE27-09F8-2845-BB22-DB60F76CE7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04048" y="989541"/>
                <a:ext cx="3590866" cy="3328337"/>
              </a:xfrm>
              <a:prstGeom prst="rect">
                <a:avLst/>
              </a:prstGeom>
            </p:spPr>
          </p:pic>
          <p:sp>
            <p:nvSpPr>
              <p:cNvPr id="17" name="TextBox 14">
                <a:extLst>
                  <a:ext uri="{FF2B5EF4-FFF2-40B4-BE49-F238E27FC236}">
                    <a16:creationId xmlns:a16="http://schemas.microsoft.com/office/drawing/2014/main" id="{90361DAA-5F98-044B-8A81-52CD8F86DB36}"/>
                  </a:ext>
                </a:extLst>
              </p:cNvPr>
              <p:cNvSpPr txBox="1"/>
              <p:nvPr/>
            </p:nvSpPr>
            <p:spPr>
              <a:xfrm>
                <a:off x="6228184" y="4317878"/>
                <a:ext cx="1502118" cy="3090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>
                  <a:defRPr/>
                </a:pPr>
                <a:r>
                  <a:rPr lang="en-US" sz="1600">
                    <a:solidFill>
                      <a:prstClr val="black"/>
                    </a:solidFill>
                    <a:latin typeface="Candara" panose="020E0502030303020204" pitchFamily="34" charset="0"/>
                  </a:rPr>
                  <a:t>False positive rate</a:t>
                </a:r>
              </a:p>
            </p:txBody>
          </p:sp>
          <p:sp>
            <p:nvSpPr>
              <p:cNvPr id="18" name="TextBox 15">
                <a:extLst>
                  <a:ext uri="{FF2B5EF4-FFF2-40B4-BE49-F238E27FC236}">
                    <a16:creationId xmlns:a16="http://schemas.microsoft.com/office/drawing/2014/main" id="{EBDCBC5F-2644-4141-ABD9-6A0B7F2145AE}"/>
                  </a:ext>
                </a:extLst>
              </p:cNvPr>
              <p:cNvSpPr txBox="1"/>
              <p:nvPr/>
            </p:nvSpPr>
            <p:spPr>
              <a:xfrm rot="16200000">
                <a:off x="4109989" y="2508608"/>
                <a:ext cx="1548419" cy="2902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>
                  <a:defRPr/>
                </a:pPr>
                <a:r>
                  <a:rPr lang="en-US" sz="1600">
                    <a:solidFill>
                      <a:prstClr val="black"/>
                    </a:solidFill>
                    <a:latin typeface="Candara" panose="020E0502030303020204" pitchFamily="34" charset="0"/>
                  </a:rPr>
                  <a:t>True positive rate</a:t>
                </a:r>
              </a:p>
            </p:txBody>
          </p:sp>
        </p:grp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0D7B7AC-CAA1-5444-BF24-58862A3F4589}"/>
                </a:ext>
              </a:extLst>
            </p:cNvPr>
            <p:cNvSpPr txBox="1"/>
            <p:nvPr/>
          </p:nvSpPr>
          <p:spPr>
            <a:xfrm>
              <a:off x="8118699" y="1106152"/>
              <a:ext cx="2164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>
                  <a:latin typeface="Candara" panose="020E0502030303020204" pitchFamily="34" charset="0"/>
                </a:rPr>
                <a:t>Melanoma</a:t>
              </a:r>
              <a:endParaRPr lang="fr-FR" dirty="0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439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B4FEEE8-4DE6-C143-981F-11E83BBCC381}"/>
              </a:ext>
            </a:extLst>
          </p:cNvPr>
          <p:cNvSpPr txBox="1"/>
          <p:nvPr/>
        </p:nvSpPr>
        <p:spPr>
          <a:xfrm>
            <a:off x="9767693" y="5949799"/>
            <a:ext cx="4240173" cy="5333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defTabSz="1219170" hangingPunct="0"/>
            <a:r>
              <a:rPr lang="fr-FR" sz="1333" dirty="0" err="1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+mj-cs"/>
                <a:sym typeface="Helvetica"/>
              </a:rPr>
              <a:t>Yarchoan</a:t>
            </a:r>
            <a:r>
              <a:rPr lang="fr-FR" sz="1333" dirty="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+mj-cs"/>
                <a:sym typeface="Helvetica"/>
              </a:rPr>
              <a:t>, JNCI 2019</a:t>
            </a:r>
          </a:p>
          <a:p>
            <a:pPr defTabSz="1219170" hangingPunct="0"/>
            <a:r>
              <a:rPr lang="fr-FR" sz="1333" dirty="0" err="1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+mj-cs"/>
                <a:sym typeface="Helvetica"/>
              </a:rPr>
              <a:t>Tsao</a:t>
            </a:r>
            <a:r>
              <a:rPr lang="fr-FR" sz="1333" dirty="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+mj-cs"/>
                <a:sym typeface="Helvetica"/>
              </a:rPr>
              <a:t>, JTO 2018 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CE2B684-92DD-E84E-AD1B-D392833D49DD}"/>
              </a:ext>
            </a:extLst>
          </p:cNvPr>
          <p:cNvSpPr txBox="1">
            <a:spLocks/>
          </p:cNvSpPr>
          <p:nvPr/>
        </p:nvSpPr>
        <p:spPr>
          <a:xfrm>
            <a:off x="605118" y="70110"/>
            <a:ext cx="11586882" cy="804847"/>
          </a:xfrm>
          <a:prstGeom prst="rect">
            <a:avLst/>
          </a:prstGeom>
          <a:noFill/>
          <a:effectLst/>
        </p:spPr>
        <p:txBody>
          <a:bodyPr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 defTabSz="1219170" hangingPunct="0">
              <a:defRPr/>
            </a:pPr>
            <a:r>
              <a:rPr lang="en-US" sz="3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PD-L1 quantification suffers from  additional complexity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127CF7-263F-804F-9CB0-6D7A3F399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18" y="777257"/>
            <a:ext cx="5769373" cy="31817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710FC4-E20E-0D41-A6D6-D79B58743862}"/>
              </a:ext>
            </a:extLst>
          </p:cNvPr>
          <p:cNvSpPr/>
          <p:nvPr/>
        </p:nvSpPr>
        <p:spPr>
          <a:xfrm>
            <a:off x="6897957" y="1603793"/>
            <a:ext cx="399416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hangingPunct="0">
              <a:defRPr/>
            </a:pPr>
            <a:r>
              <a:rPr lang="en-US" sz="2000" kern="0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1) Distinct prevalence of PD-L1 positivity </a:t>
            </a:r>
            <a:r>
              <a:rPr lang="en-US" sz="2000" b="1" u="sng" kern="0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on TC </a:t>
            </a:r>
            <a:r>
              <a:rPr lang="en-US" sz="2000" kern="0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across tumors</a:t>
            </a:r>
          </a:p>
          <a:p>
            <a:pPr defTabSz="1219170" hangingPunct="0">
              <a:defRPr/>
            </a:pPr>
            <a:endParaRPr lang="en-US" sz="2000" kern="0" dirty="0">
              <a:solidFill>
                <a:schemeClr val="accent5">
                  <a:lumMod val="50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pPr defTabSz="1219170" hangingPunct="0">
              <a:defRPr/>
            </a:pPr>
            <a:endParaRPr lang="en-US" sz="2000" kern="0" dirty="0">
              <a:solidFill>
                <a:schemeClr val="accent5">
                  <a:lumMod val="50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pPr defTabSz="1219170" hangingPunct="0">
              <a:defRPr/>
            </a:pPr>
            <a:endParaRPr lang="en-US" sz="2000" kern="0" dirty="0">
              <a:solidFill>
                <a:schemeClr val="accent5">
                  <a:lumMod val="50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pPr defTabSz="1219170" hangingPunct="0">
              <a:defRPr/>
            </a:pPr>
            <a:endParaRPr lang="en-US" sz="2000" kern="0" dirty="0">
              <a:solidFill>
                <a:schemeClr val="accent5">
                  <a:lumMod val="50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pPr defTabSz="1219170" hangingPunct="0">
              <a:defRPr/>
            </a:pPr>
            <a:r>
              <a:rPr lang="en-US" sz="2000" kern="0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2) Poor reproducibility of IC scoring in NSCLC</a:t>
            </a:r>
          </a:p>
          <a:p>
            <a:pPr defTabSz="1219170" hangingPunct="0">
              <a:defRPr/>
            </a:pPr>
            <a:endParaRPr lang="en-US" sz="2000" kern="0" dirty="0">
              <a:solidFill>
                <a:schemeClr val="accent5">
                  <a:lumMod val="50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pPr defTabSz="1219170" hangingPunct="0">
              <a:defRPr/>
            </a:pPr>
            <a:endParaRPr lang="en-US" sz="2000" kern="0" dirty="0">
              <a:solidFill>
                <a:schemeClr val="accent5">
                  <a:lumMod val="50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pPr defTabSz="1219170" hangingPunct="0">
              <a:defRPr/>
            </a:pPr>
            <a:endParaRPr lang="en-US" sz="2000" kern="0" dirty="0">
              <a:solidFill>
                <a:schemeClr val="accent5">
                  <a:lumMod val="50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pPr defTabSz="1219170" hangingPunct="0">
              <a:defRPr/>
            </a:pPr>
            <a:r>
              <a:rPr lang="en-US" sz="2000" kern="0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3) Development of the new CPS score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6DD81E7-6C62-F34A-8C19-3D7747C564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25"/>
          <a:stretch/>
        </p:blipFill>
        <p:spPr>
          <a:xfrm>
            <a:off x="967375" y="3914491"/>
            <a:ext cx="4633900" cy="294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4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400" b="1" i="0" u="none" strike="noStrike" kern="1200" baseline="0" dirty="0" smtClean="0">
            <a:solidFill>
              <a:srgbClr val="81104F"/>
            </a:solidFill>
            <a:latin typeface="Arial Narrow"/>
            <a:ea typeface="+mn-ea"/>
            <a:cs typeface="Arial Narrow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Annual Meeting 18">
      <a:dk1>
        <a:srgbClr val="113468"/>
      </a:dk1>
      <a:lt1>
        <a:sysClr val="window" lastClr="FFFFFF"/>
      </a:lt1>
      <a:dk2>
        <a:srgbClr val="0076A9"/>
      </a:dk2>
      <a:lt2>
        <a:srgbClr val="E7E6E6"/>
      </a:lt2>
      <a:accent1>
        <a:srgbClr val="008764"/>
      </a:accent1>
      <a:accent2>
        <a:srgbClr val="0076A9"/>
      </a:accent2>
      <a:accent3>
        <a:srgbClr val="00457C"/>
      </a:accent3>
      <a:accent4>
        <a:srgbClr val="39B0FF"/>
      </a:accent4>
      <a:accent5>
        <a:srgbClr val="096F76"/>
      </a:accent5>
      <a:accent6>
        <a:srgbClr val="F2CE47"/>
      </a:accent6>
      <a:hlink>
        <a:srgbClr val="F2CE47"/>
      </a:hlink>
      <a:folHlink>
        <a:srgbClr val="39B0FF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embro 16x9 Slide Template">
  <a:themeElements>
    <a:clrScheme name="Pembro-Merck Colors">
      <a:dk1>
        <a:srgbClr val="000000"/>
      </a:dk1>
      <a:lt1>
        <a:srgbClr val="FFFFFF"/>
      </a:lt1>
      <a:dk2>
        <a:srgbClr val="37424A"/>
      </a:dk2>
      <a:lt2>
        <a:srgbClr val="BFB8AF"/>
      </a:lt2>
      <a:accent1>
        <a:srgbClr val="00877C"/>
      </a:accent1>
      <a:accent2>
        <a:srgbClr val="6ECEB2"/>
      </a:accent2>
      <a:accent3>
        <a:srgbClr val="9AC92E"/>
      </a:accent3>
      <a:accent4>
        <a:srgbClr val="E8C90F"/>
      </a:accent4>
      <a:accent5>
        <a:srgbClr val="66203A"/>
      </a:accent5>
      <a:accent6>
        <a:srgbClr val="F68D2E"/>
      </a:accent6>
      <a:hlink>
        <a:srgbClr val="6ECEB2"/>
      </a:hlink>
      <a:folHlink>
        <a:srgbClr val="00877C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kern="600" spc="3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>
          <a:defRPr kern="600" spc="30" dirty="0" err="1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1_Pembro 16x9 Slide Template">
  <a:themeElements>
    <a:clrScheme name="Pembro-Merck Colors">
      <a:dk1>
        <a:srgbClr val="000000"/>
      </a:dk1>
      <a:lt1>
        <a:srgbClr val="FFFFFF"/>
      </a:lt1>
      <a:dk2>
        <a:srgbClr val="37424A"/>
      </a:dk2>
      <a:lt2>
        <a:srgbClr val="BFB8AF"/>
      </a:lt2>
      <a:accent1>
        <a:srgbClr val="00877C"/>
      </a:accent1>
      <a:accent2>
        <a:srgbClr val="6ECEB2"/>
      </a:accent2>
      <a:accent3>
        <a:srgbClr val="9AC92E"/>
      </a:accent3>
      <a:accent4>
        <a:srgbClr val="E8C90F"/>
      </a:accent4>
      <a:accent5>
        <a:srgbClr val="66203A"/>
      </a:accent5>
      <a:accent6>
        <a:srgbClr val="F68D2E"/>
      </a:accent6>
      <a:hlink>
        <a:srgbClr val="6ECEB2"/>
      </a:hlink>
      <a:folHlink>
        <a:srgbClr val="00877C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kern="600" spc="3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>
          <a:defRPr kern="600" spc="30" dirty="0" err="1" smtClean="0"/>
        </a:defPPr>
      </a:lstStyle>
    </a:tx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400" b="1" i="0" u="none" strike="noStrike" kern="1200" baseline="0" dirty="0" smtClean="0">
            <a:solidFill>
              <a:srgbClr val="81104F"/>
            </a:solidFill>
            <a:latin typeface="Arial Narrow"/>
            <a:ea typeface="+mn-ea"/>
            <a:cs typeface="Arial Narrow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7" ma:contentTypeDescription="Create a new document." ma:contentTypeScope="" ma:versionID="0836c851ab56100df1895fa2a218104e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fd973d22d93f3f1ceb87c2fa5e19ecd8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12D6B587-FEAB-40C2-9FFF-12EBF10998F1}"/>
</file>

<file path=customXml/itemProps2.xml><?xml version="1.0" encoding="utf-8"?>
<ds:datastoreItem xmlns:ds="http://schemas.openxmlformats.org/officeDocument/2006/customXml" ds:itemID="{FC58FD3E-DB13-4E11-9CC1-CB94C591A9EF}"/>
</file>

<file path=customXml/itemProps3.xml><?xml version="1.0" encoding="utf-8"?>
<ds:datastoreItem xmlns:ds="http://schemas.openxmlformats.org/officeDocument/2006/customXml" ds:itemID="{F515956A-98C7-4342-A1D3-059DB64B2FB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3343</Words>
  <Application>Microsoft Macintosh PowerPoint</Application>
  <PresentationFormat>Widescreen</PresentationFormat>
  <Paragraphs>461</Paragraphs>
  <Slides>48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48</vt:i4>
      </vt:variant>
    </vt:vector>
  </HeadingPairs>
  <TitlesOfParts>
    <vt:vector size="69" baseType="lpstr">
      <vt:lpstr>Arial</vt:lpstr>
      <vt:lpstr>Arial Black</vt:lpstr>
      <vt:lpstr>Arial Narrow</vt:lpstr>
      <vt:lpstr>Calibri</vt:lpstr>
      <vt:lpstr>Calibri Light</vt:lpstr>
      <vt:lpstr>Candara</vt:lpstr>
      <vt:lpstr>Corbel</vt:lpstr>
      <vt:lpstr>Imago</vt:lpstr>
      <vt:lpstr>StarSymbol</vt:lpstr>
      <vt:lpstr>Times New Roman</vt:lpstr>
      <vt:lpstr>Trebuchet MS</vt:lpstr>
      <vt:lpstr>Wingdings</vt:lpstr>
      <vt:lpstr>1_Thème Office</vt:lpstr>
      <vt:lpstr>8_Office Theme</vt:lpstr>
      <vt:lpstr>Thème Office</vt:lpstr>
      <vt:lpstr>Custom Design</vt:lpstr>
      <vt:lpstr>1_Custom Design</vt:lpstr>
      <vt:lpstr>Pembro 16x9 Slide Template</vt:lpstr>
      <vt:lpstr>1_Pembro 16x9 Slide Template</vt:lpstr>
      <vt:lpstr>7_Office Theme</vt:lpstr>
      <vt:lpstr>11_Office Theme</vt:lpstr>
      <vt:lpstr>  Emerging biomarkers to predict responses to cancer immunotherapy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TMB and Response</vt:lpstr>
      <vt:lpstr>PowerPoint Presentation</vt:lpstr>
      <vt:lpstr>PowerPoint Presentation</vt:lpstr>
      <vt:lpstr>What do we know about TMB?</vt:lpstr>
      <vt:lpstr>What do we know about TMB?</vt:lpstr>
      <vt:lpstr>Randomized IO vs. chemotherapy trials in NSCLC</vt:lpstr>
      <vt:lpstr>Randomized IO vs. chemo in NSCLC: Impact on PFS &gt; OS</vt:lpstr>
      <vt:lpstr>PowerPoint Presentation</vt:lpstr>
      <vt:lpstr>Combining PD-L1 and TMB? What about double positives?</vt:lpstr>
      <vt:lpstr>Some highly mutated NSCLC do not respond to IO</vt:lpstr>
      <vt:lpstr>PowerPoint Presentation</vt:lpstr>
      <vt:lpstr>PowerPoint Presentation</vt:lpstr>
      <vt:lpstr>PowerPoint Presentation</vt:lpstr>
      <vt:lpstr>Deleterious mutations in specific DNA repair/replication genes indicate response to 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KEYNOTE-177 Study Design (NCT02563002)</vt:lpstr>
      <vt:lpstr>Pembrolizumab in MSI-High Advanced Colorectal Cancer </vt:lpstr>
      <vt:lpstr>PowerPoint Presentation</vt:lpstr>
      <vt:lpstr>PowerPoint Presentation</vt:lpstr>
      <vt:lpstr>PowerPoint Presentation</vt:lpstr>
      <vt:lpstr>Current considerations on microbiota and response to IO </vt:lpstr>
      <vt:lpstr>Several different strategies may be used to modulate the gut microbiota</vt:lpstr>
      <vt:lpstr>PowerPoint Presentation</vt:lpstr>
      <vt:lpstr>Staging</vt:lpstr>
      <vt:lpstr>PowerPoint Presentation</vt:lpstr>
      <vt:lpstr>PowerPoint Presentation</vt:lpstr>
      <vt:lpstr>PowerPoint Presentation</vt:lpstr>
      <vt:lpstr>Emergency hospitalisation after 2 cycles</vt:lpstr>
      <vt:lpstr>Re-Staging 2 months after complete resolution of symptoms CR lasting until 2020</vt:lpstr>
      <vt:lpstr>Thanks  for your kind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Solange Peters</dc:creator>
  <cp:lastModifiedBy>Fernando Rendina</cp:lastModifiedBy>
  <cp:revision>637</cp:revision>
  <dcterms:created xsi:type="dcterms:W3CDTF">2018-04-15T20:27:37Z</dcterms:created>
  <dcterms:modified xsi:type="dcterms:W3CDTF">2021-01-08T16:14:57Z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