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0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7" r:id="rId1"/>
    <p:sldMasterId id="2147484226" r:id="rId2"/>
  </p:sldMasterIdLst>
  <p:notesMasterIdLst>
    <p:notesMasterId r:id="rId29"/>
  </p:notesMasterIdLst>
  <p:sldIdLst>
    <p:sldId id="525" r:id="rId3"/>
    <p:sldId id="261" r:id="rId4"/>
    <p:sldId id="2135714745" r:id="rId5"/>
    <p:sldId id="262" r:id="rId6"/>
    <p:sldId id="2135714717" r:id="rId7"/>
    <p:sldId id="550" r:id="rId8"/>
    <p:sldId id="527" r:id="rId9"/>
    <p:sldId id="528" r:id="rId10"/>
    <p:sldId id="530" r:id="rId11"/>
    <p:sldId id="537" r:id="rId12"/>
    <p:sldId id="531" r:id="rId13"/>
    <p:sldId id="532" r:id="rId14"/>
    <p:sldId id="533" r:id="rId15"/>
    <p:sldId id="535" r:id="rId16"/>
    <p:sldId id="541" r:id="rId17"/>
    <p:sldId id="538" r:id="rId18"/>
    <p:sldId id="539" r:id="rId19"/>
    <p:sldId id="542" r:id="rId20"/>
    <p:sldId id="544" r:id="rId21"/>
    <p:sldId id="540" r:id="rId22"/>
    <p:sldId id="545" r:id="rId23"/>
    <p:sldId id="546" r:id="rId24"/>
    <p:sldId id="548" r:id="rId25"/>
    <p:sldId id="549" r:id="rId26"/>
    <p:sldId id="547" r:id="rId27"/>
    <p:sldId id="543" r:id="rId2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0432FF"/>
    <a:srgbClr val="00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11"/>
    <p:restoredTop sz="95366"/>
  </p:normalViewPr>
  <p:slideViewPr>
    <p:cSldViewPr>
      <p:cViewPr varScale="1">
        <p:scale>
          <a:sx n="106" d="100"/>
          <a:sy n="106" d="100"/>
        </p:scale>
        <p:origin x="52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ustomXml" Target="../customXml/item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F98DC9-FA91-4458-9825-FF217655D119}" type="datetimeFigureOut">
              <a:rPr lang="en-US"/>
              <a:pPr>
                <a:defRPr/>
              </a:pPr>
              <a:t>9/2/21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8E84834-CFFC-477A-8EBA-4522FBE6C3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54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84834-CFFC-477A-8EBA-4522FBE6C3A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85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E84834-CFFC-477A-8EBA-4522FBE6C3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3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84834-CFFC-477A-8EBA-4522FBE6C3AD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184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84834-CFFC-477A-8EBA-4522FBE6C3A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40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84834-CFFC-477A-8EBA-4522FBE6C3A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87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21166" y="0"/>
            <a:ext cx="6076951" cy="685800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37" r="44241" b="20589"/>
          <a:stretch>
            <a:fillRect/>
          </a:stretch>
        </p:blipFill>
        <p:spPr bwMode="auto">
          <a:xfrm>
            <a:off x="-924985" y="0"/>
            <a:ext cx="709718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967" y="306388"/>
            <a:ext cx="3706284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1037" y="4119592"/>
            <a:ext cx="5488163" cy="452408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b="0" i="0" cap="none" spc="0" baseline="0">
                <a:solidFill>
                  <a:schemeClr val="bg1">
                    <a:lumMod val="1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743200" y="1143000"/>
            <a:ext cx="5488163" cy="2941364"/>
          </a:xfrm>
          <a:prstGeom prst="rect">
            <a:avLst/>
          </a:prstGeom>
        </p:spPr>
        <p:txBody>
          <a:bodyPr lIns="274320" anchor="b">
            <a:normAutofit/>
          </a:bodyPr>
          <a:lstStyle>
            <a:lvl1pPr algn="l">
              <a:lnSpc>
                <a:spcPct val="100000"/>
              </a:lnSpc>
              <a:defRPr sz="4000" b="0" i="0" spc="-100" baseline="0">
                <a:solidFill>
                  <a:srgbClr val="80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324540" y="4572000"/>
            <a:ext cx="5486400" cy="6096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tabLst/>
              <a:defRPr sz="2000">
                <a:solidFill>
                  <a:schemeClr val="bg1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-21167" y="6569076"/>
            <a:ext cx="12230100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73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A339E2B2-F6DA-1D45-B9D8-044B10C238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00206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638102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1314573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1868046"/>
      </p:ext>
    </p:extLst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4887963"/>
      </p:ext>
    </p:extLst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0161409"/>
      </p:ext>
    </p:extLst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706567"/>
      </p:ext>
    </p:extLst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652763"/>
      </p:ext>
    </p:extLst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247029"/>
      </p:ext>
    </p:extLst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6529003"/>
      </p:ext>
    </p:extLst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8782133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1600" y="3498851"/>
            <a:ext cx="296333" cy="14827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" name="Straight Connector 6"/>
          <p:cNvCxnSpPr/>
          <p:nvPr userDrawn="1"/>
        </p:nvCxnSpPr>
        <p:spPr>
          <a:xfrm>
            <a:off x="0" y="166687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967" y="306388"/>
            <a:ext cx="3706284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 userDrawn="1"/>
        </p:nvSpPr>
        <p:spPr>
          <a:xfrm>
            <a:off x="10502901" y="1784350"/>
            <a:ext cx="1073151" cy="4819650"/>
          </a:xfrm>
          <a:prstGeom prst="rect">
            <a:avLst/>
          </a:prstGeom>
          <a:solidFill>
            <a:srgbClr val="8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 userDrawn="1"/>
        </p:nvSpPr>
        <p:spPr>
          <a:xfrm>
            <a:off x="11129434" y="1752600"/>
            <a:ext cx="1073151" cy="481965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486399" y="1753047"/>
            <a:ext cx="5642351" cy="481920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" y="2039631"/>
            <a:ext cx="5488163" cy="2941364"/>
          </a:xfrm>
          <a:prstGeom prst="rect">
            <a:avLst/>
          </a:prstGeom>
        </p:spPr>
        <p:txBody>
          <a:bodyPr lIns="274320" anchor="b">
            <a:normAutofit/>
          </a:bodyPr>
          <a:lstStyle>
            <a:lvl1pPr algn="l">
              <a:lnSpc>
                <a:spcPct val="100000"/>
              </a:lnSpc>
              <a:defRPr sz="4000" b="0" i="0" spc="-100" baseline="0">
                <a:solidFill>
                  <a:srgbClr val="80000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914400" y="5105400"/>
            <a:ext cx="4775200" cy="452408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b="0" i="0" cap="none" spc="0" baseline="0">
                <a:solidFill>
                  <a:schemeClr val="bg1">
                    <a:lumMod val="1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915933" y="5557808"/>
            <a:ext cx="4773667" cy="609600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2"/>
              </a:buClr>
              <a:buSzTx/>
              <a:buFont typeface="Wingdings" panose="05000000000000000000" pitchFamily="2" charset="2"/>
              <a:buNone/>
              <a:tabLst/>
              <a:defRPr sz="2000">
                <a:solidFill>
                  <a:schemeClr val="bg1">
                    <a:lumMod val="1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0" y="6569076"/>
            <a:ext cx="12211051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378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2152935"/>
      </p:ext>
    </p:extLst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255142367"/>
      </p:ext>
    </p:extLst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684721"/>
      </p:ext>
    </p:extLst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2403618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296102971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945821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910484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9235403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4"/>
            <a:ext cx="10515600" cy="4348163"/>
          </a:xfrm>
          <a:prstGeom prst="rect">
            <a:avLst/>
          </a:prstGeom>
        </p:spPr>
        <p:txBody>
          <a:bodyPr/>
          <a:lstStyle>
            <a:lvl1pPr>
              <a:buClr>
                <a:srgbClr val="7F358F"/>
              </a:buClr>
              <a:defRPr>
                <a:solidFill>
                  <a:schemeClr val="tx1"/>
                </a:solidFill>
              </a:defRPr>
            </a:lvl1pPr>
            <a:lvl2pPr>
              <a:buClr>
                <a:srgbClr val="7F358F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7F358F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7F358F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7F358F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FDD0E2-6CB1-432A-9358-86D9565BDBC4}" type="datetime1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9/2/21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BA51E9-B33F-9D48-8D99-5D122A0A7D32}" type="slidenum"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135512"/>
            <a:ext cx="12192000" cy="1000275"/>
          </a:xfrm>
          <a:prstGeom prst="rect">
            <a:avLst/>
          </a:prstGeom>
        </p:spPr>
        <p:txBody>
          <a:bodyPr anchor="b"/>
          <a:lstStyle>
            <a:lvl1pPr algn="ctr">
              <a:defRPr sz="3375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44196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0" y="3886200"/>
            <a:ext cx="12192000" cy="0"/>
          </a:xfrm>
          <a:prstGeom prst="line">
            <a:avLst/>
          </a:prstGeom>
          <a:ln w="3175">
            <a:solidFill>
              <a:srgbClr val="7676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996951" y="3352800"/>
            <a:ext cx="10193867" cy="106680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  <p:pic>
        <p:nvPicPr>
          <p:cNvPr id="6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967" y="306388"/>
            <a:ext cx="3706284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Placeholder 12"/>
          <p:cNvSpPr>
            <a:spLocks noGrp="1"/>
          </p:cNvSpPr>
          <p:nvPr>
            <p:ph type="title"/>
          </p:nvPr>
        </p:nvSpPr>
        <p:spPr>
          <a:xfrm>
            <a:off x="1528064" y="3532864"/>
            <a:ext cx="9139937" cy="70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200" b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569076"/>
            <a:ext cx="12211051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91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d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11809" y="1902501"/>
            <a:ext cx="9575292" cy="3299085"/>
          </a:xfrm>
        </p:spPr>
        <p:txBody>
          <a:bodyPr anchor="t">
            <a:normAutofit/>
          </a:bodyPr>
          <a:lstStyle>
            <a:lvl1pPr marL="285750" indent="-285750">
              <a:lnSpc>
                <a:spcPct val="100000"/>
              </a:lnSpc>
              <a:buClrTx/>
              <a:buFont typeface="Wingdings" panose="05000000000000000000" pitchFamily="2" charset="2"/>
              <a:buChar char="§"/>
              <a:defRPr sz="3200" baseline="0"/>
            </a:lvl1pPr>
            <a:lvl2pPr marL="50292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382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0490201" y="1417638"/>
            <a:ext cx="1073151" cy="4819650"/>
          </a:xfrm>
          <a:prstGeom prst="rect">
            <a:avLst/>
          </a:prstGeom>
          <a:solidFill>
            <a:srgbClr val="8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 userDrawn="1"/>
        </p:nvSpPr>
        <p:spPr>
          <a:xfrm>
            <a:off x="11116734" y="1417638"/>
            <a:ext cx="1073151" cy="481965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1" y="1417638"/>
            <a:ext cx="11116019" cy="4819338"/>
          </a:xfrm>
        </p:spPr>
        <p:txBody>
          <a:bodyPr rtlCol="0">
            <a:normAutofit/>
          </a:bodyPr>
          <a:lstStyle>
            <a:lvl1pPr>
              <a:defRPr/>
            </a:lvl1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algn="r"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B28C51D8-0520-4541-8BE8-84C924D8E5F3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21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d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 userDrawn="1"/>
        </p:nvGrpSpPr>
        <p:grpSpPr bwMode="auto">
          <a:xfrm>
            <a:off x="9734551" y="1784350"/>
            <a:ext cx="1382183" cy="3417888"/>
            <a:chOff x="7063151" y="1784404"/>
            <a:chExt cx="1273864" cy="4819338"/>
          </a:xfrm>
        </p:grpSpPr>
        <p:sp>
          <p:nvSpPr>
            <p:cNvPr id="6" name="Rectangle 5"/>
            <p:cNvSpPr/>
            <p:nvPr userDrawn="1"/>
          </p:nvSpPr>
          <p:spPr>
            <a:xfrm>
              <a:off x="7063151" y="1784404"/>
              <a:ext cx="803725" cy="4819338"/>
            </a:xfrm>
            <a:prstGeom prst="rect">
              <a:avLst/>
            </a:prstGeom>
            <a:solidFill>
              <a:srgbClr val="8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 userDrawn="1"/>
          </p:nvSpPr>
          <p:spPr>
            <a:xfrm>
              <a:off x="7533290" y="1784404"/>
              <a:ext cx="803725" cy="481933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487426" y="1785080"/>
            <a:ext cx="4396215" cy="3416459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884334" y="1784404"/>
            <a:ext cx="3850217" cy="3417834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algn="r"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7B23D768-5DC2-4EE4-9FA0-3C73DA044AC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91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569384" y="1066800"/>
            <a:ext cx="11013016" cy="4546600"/>
          </a:xfrm>
          <a:prstGeom prst="rect">
            <a:avLst/>
          </a:prstGeom>
          <a:solidFill>
            <a:srgbClr val="80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Shape 2708"/>
          <p:cNvSpPr/>
          <p:nvPr userDrawn="1"/>
        </p:nvSpPr>
        <p:spPr>
          <a:xfrm>
            <a:off x="10737851" y="4679951"/>
            <a:ext cx="514349" cy="385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miter lim="400000"/>
          </a:ln>
        </p:spPr>
        <p:txBody>
          <a:bodyPr lIns="14284" tIns="14284" rIns="14284" bIns="14284" anchor="ctr"/>
          <a:lstStyle/>
          <a:p>
            <a:pPr defTabSz="171399" fontAlgn="auto">
              <a:spcBef>
                <a:spcPts val="0"/>
              </a:spcBef>
              <a:spcAft>
                <a:spcPts val="0"/>
              </a:spcAft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25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Media Placeholder 2"/>
          <p:cNvSpPr>
            <a:spLocks noGrp="1"/>
          </p:cNvSpPr>
          <p:nvPr>
            <p:ph type="media" sz="quarter" idx="11"/>
          </p:nvPr>
        </p:nvSpPr>
        <p:spPr>
          <a:xfrm>
            <a:off x="837118" y="1252516"/>
            <a:ext cx="9497729" cy="3812788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media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algn="r"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F5CAA021-C81D-4FF5-B499-9D9869F4139F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88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>
          <a:xfrm>
            <a:off x="0" y="2716213"/>
            <a:ext cx="125179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 userDrawn="1"/>
        </p:nvSpPr>
        <p:spPr>
          <a:xfrm>
            <a:off x="996951" y="1901825"/>
            <a:ext cx="10193867" cy="1816100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  <p:pic>
        <p:nvPicPr>
          <p:cNvPr id="6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967" y="306388"/>
            <a:ext cx="3706284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Placeholder 12"/>
          <p:cNvSpPr>
            <a:spLocks noGrp="1"/>
          </p:cNvSpPr>
          <p:nvPr>
            <p:ph type="title"/>
          </p:nvPr>
        </p:nvSpPr>
        <p:spPr>
          <a:xfrm>
            <a:off x="1528063" y="2362733"/>
            <a:ext cx="9559036" cy="70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784349" y="4179223"/>
            <a:ext cx="9302751" cy="2019300"/>
          </a:xfrm>
        </p:spPr>
        <p:txBody>
          <a:bodyPr/>
          <a:lstStyle>
            <a:lvl1pPr marL="0" indent="0">
              <a:buNone/>
              <a:defRPr sz="36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35333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212188-B990-2A4B-9FB1-8AB7A0203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19D98-7959-2F41-BA20-2A79FFB4E615}" type="datetimeFigureOut">
              <a:rPr lang="en-US" smtClean="0"/>
              <a:t>9/2/21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B9A41B-3080-F049-A083-CF6821A10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F54D8-A070-D44D-9E31-4F38D74204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3C6DF-A76B-3844-8BCD-76737C3B1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117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69076"/>
            <a:ext cx="12192000" cy="288925"/>
          </a:xfrm>
          <a:prstGeom prst="rect">
            <a:avLst/>
          </a:prstGeom>
          <a:solidFill>
            <a:srgbClr val="767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D6D6D0"/>
              </a:solidFill>
            </a:endParaRP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7017" y="1768476"/>
            <a:ext cx="9980083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81268" y="6556376"/>
            <a:ext cx="1208617" cy="301625"/>
          </a:xfrm>
          <a:prstGeom prst="rect">
            <a:avLst/>
          </a:prstGeom>
        </p:spPr>
        <p:txBody>
          <a:bodyPr lIns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8E376C17-02CD-47F7-84D0-EC7C5B0DAEE1}" type="slidenum">
              <a:rPr lang="en-US">
                <a:solidFill>
                  <a:srgbClr val="D6D6D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D6D6D0"/>
              </a:solidFill>
            </a:endParaRPr>
          </a:p>
        </p:txBody>
      </p:sp>
      <p:pic>
        <p:nvPicPr>
          <p:cNvPr id="1030" name="Picture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5802314"/>
            <a:ext cx="2252133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281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64" r:id="rId9"/>
  </p:sldLayoutIdLst>
  <p:hf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 kern="1200" spc="-60">
          <a:solidFill>
            <a:srgbClr val="800000"/>
          </a:solidFill>
          <a:latin typeface="Arial" charset="0"/>
          <a:ea typeface="Arial" charset="0"/>
          <a:cs typeface="Arial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Arial" charset="0"/>
          <a:cs typeface="Arial" charset="0"/>
        </a:defRPr>
      </a:lvl9pPr>
    </p:titleStyle>
    <p:bodyStyle>
      <a:lvl1pPr marL="182563" indent="-182563" algn="l" rtl="0" fontAlgn="base">
        <a:lnSpc>
          <a:spcPct val="90000"/>
        </a:lnSpc>
        <a:spcBef>
          <a:spcPts val="1200"/>
        </a:spcBef>
        <a:spcAft>
          <a:spcPct val="0"/>
        </a:spcAft>
        <a:buFont typeface="Wingdings" pitchFamily="2" charset="2"/>
        <a:buChar char="§"/>
        <a:defRPr sz="3200" kern="1200" baseline="0">
          <a:solidFill>
            <a:srgbClr val="171714"/>
          </a:solidFill>
          <a:latin typeface="Arial" charset="0"/>
          <a:ea typeface="Arial" charset="0"/>
          <a:cs typeface="Arial" charset="0"/>
        </a:defRPr>
      </a:lvl1pPr>
      <a:lvl2pPr marL="6858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2pPr>
      <a:lvl3pPr marL="11430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3pPr>
      <a:lvl4pPr marL="16002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4pPr>
      <a:lvl5pPr marL="2057400" indent="-182563" algn="l" rtl="0" fontAlgn="base">
        <a:lnSpc>
          <a:spcPct val="90000"/>
        </a:lnSpc>
        <a:spcBef>
          <a:spcPts val="250"/>
        </a:spcBef>
        <a:spcAft>
          <a:spcPts val="250"/>
        </a:spcAft>
        <a:buFont typeface="Wingdings" pitchFamily="2" charset="2"/>
        <a:buChar char="§"/>
        <a:defRPr sz="2800" kern="1200">
          <a:solidFill>
            <a:srgbClr val="171714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AB0FB4E-0B98-D14C-8FFE-6B84020301A7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44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7" r:id="rId1"/>
    <p:sldLayoutId id="2147484228" r:id="rId2"/>
    <p:sldLayoutId id="2147484229" r:id="rId3"/>
    <p:sldLayoutId id="2147484230" r:id="rId4"/>
    <p:sldLayoutId id="2147484231" r:id="rId5"/>
    <p:sldLayoutId id="2147484232" r:id="rId6"/>
    <p:sldLayoutId id="2147484233" r:id="rId7"/>
    <p:sldLayoutId id="2147484234" r:id="rId8"/>
    <p:sldLayoutId id="2147484235" r:id="rId9"/>
    <p:sldLayoutId id="2147484236" r:id="rId10"/>
    <p:sldLayoutId id="2147484237" r:id="rId11"/>
    <p:sldLayoutId id="2147484238" r:id="rId12"/>
    <p:sldLayoutId id="2147484239" r:id="rId13"/>
    <p:sldLayoutId id="2147484240" r:id="rId14"/>
    <p:sldLayoutId id="2147484241" r:id="rId15"/>
    <p:sldLayoutId id="2147484242" r:id="rId16"/>
    <p:sldLayoutId id="2147484243" r:id="rId17"/>
    <p:sldLayoutId id="2147484244" r:id="rId18"/>
    <p:sldLayoutId id="2147484245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432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002060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rgbClr val="002060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rgbClr val="002060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rgbClr val="002060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rgbClr val="002060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DADC6F-1B64-8B41-963D-EECF8B1F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6600" y="1145098"/>
            <a:ext cx="6858000" cy="294136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Spectrum, Frequency, Severity and Management of Toxicities Associated with Novel Agents and Regimens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68C496-D83A-1F43-A297-AC1B442AE4D8}"/>
              </a:ext>
            </a:extLst>
          </p:cNvPr>
          <p:cNvSpPr txBox="1"/>
          <p:nvPr/>
        </p:nvSpPr>
        <p:spPr>
          <a:xfrm>
            <a:off x="4114800" y="4267200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Sonali M. Smith, MD FASCO</a:t>
            </a:r>
          </a:p>
          <a:p>
            <a:pPr algn="ctr"/>
            <a:r>
              <a:rPr lang="en-US" i="1" dirty="0"/>
              <a:t>Elwood V. Jensen Professor of Medicine</a:t>
            </a:r>
          </a:p>
          <a:p>
            <a:pPr algn="ctr"/>
            <a:r>
              <a:rPr lang="en-US" i="1" dirty="0"/>
              <a:t>Chief, Section of Hematology/Oncology</a:t>
            </a:r>
          </a:p>
          <a:p>
            <a:pPr algn="ctr"/>
            <a:r>
              <a:rPr lang="en-US" i="1" dirty="0"/>
              <a:t>Co-Leader, Cancer Service Line</a:t>
            </a:r>
          </a:p>
          <a:p>
            <a:pPr algn="ctr"/>
            <a:r>
              <a:rPr lang="en-US" i="1" dirty="0"/>
              <a:t>Co-Director, Lymphoma Program </a:t>
            </a:r>
          </a:p>
          <a:p>
            <a:pPr algn="ctr"/>
            <a:r>
              <a:rPr lang="en-US" i="1" dirty="0"/>
              <a:t>The University of Chicago </a:t>
            </a:r>
          </a:p>
        </p:txBody>
      </p:sp>
    </p:spTree>
    <p:extLst>
      <p:ext uri="{BB962C8B-B14F-4D97-AF65-F5344CB8AC3E}">
        <p14:creationId xmlns:p14="http://schemas.microsoft.com/office/powerpoint/2010/main" val="4028440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8EE98-5979-9547-AAB7-4B880773E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discontinuation rates tell us?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1A6A0CF-7227-9342-9DA1-0FBEC32E25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48811"/>
              </p:ext>
            </p:extLst>
          </p:nvPr>
        </p:nvGraphicFramePr>
        <p:xfrm>
          <a:off x="2819400" y="860982"/>
          <a:ext cx="7696200" cy="1483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848100">
                  <a:extLst>
                    <a:ext uri="{9D8B030D-6E8A-4147-A177-3AD203B41FA5}">
                      <a16:colId xmlns:a16="http://schemas.microsoft.com/office/drawing/2014/main" val="3797612770"/>
                    </a:ext>
                  </a:extLst>
                </a:gridCol>
                <a:gridCol w="3848100">
                  <a:extLst>
                    <a:ext uri="{9D8B030D-6E8A-4147-A177-3AD203B41FA5}">
                      <a16:colId xmlns:a16="http://schemas.microsoft.com/office/drawing/2014/main" val="1565447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2"/>
                          </a:solidFill>
                        </a:rPr>
                        <a:t>IBRUTINIB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2"/>
                          </a:solidFill>
                        </a:rPr>
                        <a:t>Discontinuation due to AEs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466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RESONATE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732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Pooled analysis of prospective trials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12% (decreases annually)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6859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RWE ibrutinib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489365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C640A8F-C1A9-5E4F-8969-9C43B45E44B8}"/>
              </a:ext>
            </a:extLst>
          </p:cNvPr>
          <p:cNvSpPr/>
          <p:nvPr/>
        </p:nvSpPr>
        <p:spPr>
          <a:xfrm>
            <a:off x="4724400" y="6019800"/>
            <a:ext cx="579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Munir Am J </a:t>
            </a:r>
            <a:r>
              <a:rPr lang="en-US" sz="1000" dirty="0" err="1"/>
              <a:t>Hematol</a:t>
            </a:r>
            <a:r>
              <a:rPr lang="en-US" sz="1000" dirty="0"/>
              <a:t> 2019 Dec;94(12):1353-1363; </a:t>
            </a:r>
            <a:r>
              <a:rPr lang="en-US" sz="1000" dirty="0" err="1"/>
              <a:t>Coutre</a:t>
            </a:r>
            <a:r>
              <a:rPr lang="en-US" sz="1000" dirty="0"/>
              <a:t> Blood Adv 2019 Jun 25;3(12):1799-1807; Mato </a:t>
            </a:r>
            <a:r>
              <a:rPr lang="en-US" sz="1000" dirty="0" err="1"/>
              <a:t>Haematologica</a:t>
            </a:r>
            <a:r>
              <a:rPr lang="en-US" sz="1000" dirty="0"/>
              <a:t> 2018 May;103(5):874-879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A02A26-F1A8-6F44-9454-414F8FCF83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6999" y="2439971"/>
            <a:ext cx="3907684" cy="35433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53446C-C90A-574C-BC01-261F9DC4D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8020" y="2438400"/>
            <a:ext cx="4077583" cy="35586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C29500-EBDD-AC44-879E-99534FAFB534}"/>
              </a:ext>
            </a:extLst>
          </p:cNvPr>
          <p:cNvSpPr txBox="1"/>
          <p:nvPr/>
        </p:nvSpPr>
        <p:spPr>
          <a:xfrm>
            <a:off x="381000" y="4876800"/>
            <a:ext cx="203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RWE = Real World Experience</a:t>
            </a:r>
          </a:p>
        </p:txBody>
      </p:sp>
    </p:spTree>
    <p:extLst>
      <p:ext uri="{BB962C8B-B14F-4D97-AF65-F5344CB8AC3E}">
        <p14:creationId xmlns:p14="http://schemas.microsoft.com/office/powerpoint/2010/main" val="1477188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0EFA1-E03C-D14F-A126-747523C3C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Pooled analysis of </a:t>
            </a:r>
            <a:r>
              <a:rPr lang="en-US" dirty="0" err="1"/>
              <a:t>acalabrutinib</a:t>
            </a:r>
            <a:r>
              <a:rPr lang="en-US" dirty="0"/>
              <a:t> toxicity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F5AC84-36E9-9A4D-A367-30FDA6387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1" y="1040057"/>
            <a:ext cx="5514010" cy="4553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FC3752-3562-104E-B04A-3D8A6DF67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378" y="1949399"/>
            <a:ext cx="4380855" cy="273507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84B01B9-36C9-6E48-B37A-6D7C4A78DF69}"/>
              </a:ext>
            </a:extLst>
          </p:cNvPr>
          <p:cNvSpPr/>
          <p:nvPr/>
        </p:nvSpPr>
        <p:spPr>
          <a:xfrm>
            <a:off x="6737983" y="5943600"/>
            <a:ext cx="372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Furman Leukemia 2021 Apr 27.</a:t>
            </a:r>
          </a:p>
          <a:p>
            <a:pPr algn="r"/>
            <a:r>
              <a:rPr lang="en-US" sz="1000" dirty="0"/>
              <a:t> </a:t>
            </a:r>
            <a:r>
              <a:rPr lang="en-US" sz="1000" dirty="0" err="1"/>
              <a:t>doi</a:t>
            </a:r>
            <a:r>
              <a:rPr lang="en-US" sz="1000" dirty="0"/>
              <a:t>: 10.1038/s41375-021-01252-y</a:t>
            </a:r>
          </a:p>
        </p:txBody>
      </p:sp>
    </p:spTree>
    <p:extLst>
      <p:ext uri="{BB962C8B-B14F-4D97-AF65-F5344CB8AC3E}">
        <p14:creationId xmlns:p14="http://schemas.microsoft.com/office/powerpoint/2010/main" val="3327776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7E8C04D-B0D6-E642-BEB8-0522234F8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Acalabrutinib</a:t>
            </a:r>
            <a:r>
              <a:rPr lang="en-US" dirty="0"/>
              <a:t> vs. Ibrutinib: no difference in efficacy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EC63BD-7A3A-8A41-A50B-28956F9B1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45" y="914400"/>
            <a:ext cx="5831245" cy="47805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36DB43-5D24-3442-A655-05074C867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768" y="914400"/>
            <a:ext cx="5562600" cy="478053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BB04D1-B810-7243-8126-A964991CC924}"/>
              </a:ext>
            </a:extLst>
          </p:cNvPr>
          <p:cNvSpPr/>
          <p:nvPr/>
        </p:nvSpPr>
        <p:spPr>
          <a:xfrm>
            <a:off x="7620000" y="6172201"/>
            <a:ext cx="27432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Byrd J </a:t>
            </a:r>
            <a:r>
              <a:rPr lang="en-US" sz="1000" dirty="0" err="1"/>
              <a:t>Clin</a:t>
            </a:r>
            <a:r>
              <a:rPr lang="en-US" sz="1000" dirty="0"/>
              <a:t> Oncol 2021 Jul 26;JCO2101210</a:t>
            </a:r>
          </a:p>
        </p:txBody>
      </p:sp>
    </p:spTree>
    <p:extLst>
      <p:ext uri="{BB962C8B-B14F-4D97-AF65-F5344CB8AC3E}">
        <p14:creationId xmlns:p14="http://schemas.microsoft.com/office/powerpoint/2010/main" val="563286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FC228-A759-B948-8F5F-227CC5610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1049000" cy="549115"/>
          </a:xfrm>
        </p:spPr>
        <p:txBody>
          <a:bodyPr/>
          <a:lstStyle/>
          <a:p>
            <a:r>
              <a:rPr lang="en-US" sz="3400" dirty="0" err="1"/>
              <a:t>Acalabrutinib</a:t>
            </a:r>
            <a:r>
              <a:rPr lang="en-US" sz="3400" dirty="0"/>
              <a:t> vs. Ibrutinib: rates of Atrial fib and HTN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665731-CA9F-D648-AE4E-7364694034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8E376C17-02CD-47F7-84D0-EC7C5B0DAEE1}" type="slidenum">
              <a:rPr lang="en-US" smtClean="0">
                <a:solidFill>
                  <a:srgbClr val="D6D6D0"/>
                </a:solidFill>
              </a:rPr>
              <a:pPr>
                <a:defRPr/>
              </a:pPr>
              <a:t>13</a:t>
            </a:fld>
            <a:endParaRPr lang="en-US" dirty="0">
              <a:solidFill>
                <a:srgbClr val="D6D6D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D92BAB-0B84-6E48-8018-4FFE05EE0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60624"/>
            <a:ext cx="9525000" cy="26052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41EF6D-EDAB-D540-93AF-65C3538E60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5"/>
          <a:stretch/>
        </p:blipFill>
        <p:spPr>
          <a:xfrm>
            <a:off x="2715415" y="3429000"/>
            <a:ext cx="6789732" cy="260524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083E3A1-BD57-BF4B-9116-5D659EF2D048}"/>
              </a:ext>
            </a:extLst>
          </p:cNvPr>
          <p:cNvSpPr/>
          <p:nvPr/>
        </p:nvSpPr>
        <p:spPr>
          <a:xfrm>
            <a:off x="7620000" y="6172201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Byrd J </a:t>
            </a:r>
            <a:r>
              <a:rPr lang="en-US" sz="1000" dirty="0" err="1"/>
              <a:t>Clin</a:t>
            </a:r>
            <a:r>
              <a:rPr lang="en-US" sz="1000" dirty="0"/>
              <a:t> Oncol 2021 Jul 26;JCO2101210</a:t>
            </a:r>
          </a:p>
        </p:txBody>
      </p:sp>
    </p:spTree>
    <p:extLst>
      <p:ext uri="{BB962C8B-B14F-4D97-AF65-F5344CB8AC3E}">
        <p14:creationId xmlns:p14="http://schemas.microsoft.com/office/powerpoint/2010/main" val="2188082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9DDD2-2D49-AE4E-8406-E85DFC5CB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do for my patient on longstanding ibrutinib needing discontinuation for AEs?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2E1750-E9F5-8948-A39F-3988C35C2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282" y="1395647"/>
            <a:ext cx="4293918" cy="42474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417A66-6878-E244-A0ED-B78ED98554BD}"/>
              </a:ext>
            </a:extLst>
          </p:cNvPr>
          <p:cNvSpPr txBox="1"/>
          <p:nvPr/>
        </p:nvSpPr>
        <p:spPr>
          <a:xfrm>
            <a:off x="457200" y="1981200"/>
            <a:ext cx="5486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i="1" dirty="0">
                <a:solidFill>
                  <a:srgbClr val="FF0000"/>
                </a:solidFill>
              </a:rPr>
              <a:t>Does the patient need ongoing treatment? 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Change to alternative irreversible </a:t>
            </a:r>
            <a:r>
              <a:rPr lang="en-US" sz="2000" dirty="0" err="1"/>
              <a:t>BTKi</a:t>
            </a:r>
            <a:r>
              <a:rPr lang="en-US" sz="20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Acalabrutinib</a:t>
            </a:r>
            <a:r>
              <a:rPr lang="en-US" sz="2000" dirty="0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Zanubrutinib</a:t>
            </a:r>
            <a:r>
              <a:rPr lang="en-US" sz="2000" dirty="0"/>
              <a:t>? (not approved)</a:t>
            </a:r>
          </a:p>
          <a:p>
            <a:pPr lvl="1"/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Change to reversible </a:t>
            </a:r>
            <a:r>
              <a:rPr lang="en-US" sz="2000" dirty="0" err="1"/>
              <a:t>BTKi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Pirtobrutinib</a:t>
            </a:r>
            <a:r>
              <a:rPr lang="en-US" sz="2000" dirty="0"/>
              <a:t>? (not approved)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581C13-F827-4E45-895B-8D1EFF0334D7}"/>
              </a:ext>
            </a:extLst>
          </p:cNvPr>
          <p:cNvSpPr/>
          <p:nvPr/>
        </p:nvSpPr>
        <p:spPr>
          <a:xfrm>
            <a:off x="3946590" y="5982448"/>
            <a:ext cx="6437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Awan Blood Adv 2019 May 14;3(9):1553-1562; Rogers </a:t>
            </a:r>
            <a:r>
              <a:rPr lang="en-US" sz="1000" dirty="0" err="1"/>
              <a:t>Haematologica</a:t>
            </a:r>
            <a:r>
              <a:rPr lang="en-US" sz="1000" dirty="0"/>
              <a:t>. 2021 Mar 18. </a:t>
            </a:r>
            <a:r>
              <a:rPr lang="en-US" sz="1000" dirty="0" err="1"/>
              <a:t>doi</a:t>
            </a:r>
            <a:r>
              <a:rPr lang="en-US" sz="1000" dirty="0"/>
              <a:t>: 10.3324/haematol.2020.272500</a:t>
            </a:r>
          </a:p>
        </p:txBody>
      </p:sp>
    </p:spTree>
    <p:extLst>
      <p:ext uri="{BB962C8B-B14F-4D97-AF65-F5344CB8AC3E}">
        <p14:creationId xmlns:p14="http://schemas.microsoft.com/office/powerpoint/2010/main" val="894190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DE72B-E6D8-3A41-A46F-AAB47270B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329" y="274638"/>
            <a:ext cx="10972800" cy="1143000"/>
          </a:xfrm>
        </p:spPr>
        <p:txBody>
          <a:bodyPr/>
          <a:lstStyle/>
          <a:p>
            <a:r>
              <a:rPr lang="en-US" dirty="0" err="1"/>
              <a:t>Zanubrutinib</a:t>
            </a:r>
            <a:r>
              <a:rPr lang="en-US" dirty="0"/>
              <a:t>: 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6D5E6-7647-9D48-BBBC-D384F6D59C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4800" y="1066800"/>
            <a:ext cx="5747657" cy="4648200"/>
          </a:xfrm>
        </p:spPr>
        <p:txBody>
          <a:bodyPr>
            <a:noAutofit/>
          </a:bodyPr>
          <a:lstStyle/>
          <a:p>
            <a:r>
              <a:rPr lang="en-US" sz="2300" dirty="0"/>
              <a:t>Currently approved for RR MCL</a:t>
            </a:r>
          </a:p>
          <a:p>
            <a:r>
              <a:rPr lang="en-US" sz="2300" dirty="0"/>
              <a:t>Listed in NCCN as option for ibrutinib intolerance </a:t>
            </a:r>
          </a:p>
          <a:p>
            <a:r>
              <a:rPr lang="en-US" sz="2300" dirty="0"/>
              <a:t>Favorable safety profile: </a:t>
            </a:r>
          </a:p>
          <a:p>
            <a:pPr lvl="1"/>
            <a:r>
              <a:rPr lang="en-US" sz="2300" dirty="0"/>
              <a:t>Most AEs were of grade 1 or 2 severity </a:t>
            </a:r>
          </a:p>
          <a:p>
            <a:pPr lvl="1"/>
            <a:r>
              <a:rPr lang="en-US" sz="2300" dirty="0"/>
              <a:t>Grade 3/4 AEs were uncommon (neutropenia, anemia, pneumonia, disseminated zoster) </a:t>
            </a:r>
          </a:p>
          <a:p>
            <a:pPr lvl="1"/>
            <a:r>
              <a:rPr lang="en-US" sz="2300" dirty="0"/>
              <a:t>1 </a:t>
            </a:r>
            <a:r>
              <a:rPr lang="en-US" sz="2300" dirty="0" err="1"/>
              <a:t>pt</a:t>
            </a:r>
            <a:r>
              <a:rPr lang="en-US" sz="2300" dirty="0"/>
              <a:t> with </a:t>
            </a:r>
            <a:r>
              <a:rPr lang="en-US" sz="2300"/>
              <a:t>atrial fibrillation </a:t>
            </a:r>
            <a:endParaRPr lang="en-US" sz="2300" dirty="0"/>
          </a:p>
          <a:p>
            <a:pPr lvl="1"/>
            <a:r>
              <a:rPr lang="en-US" sz="2300" dirty="0"/>
              <a:t>1 </a:t>
            </a:r>
            <a:r>
              <a:rPr lang="en-US" sz="2300" dirty="0" err="1"/>
              <a:t>pt</a:t>
            </a:r>
            <a:r>
              <a:rPr lang="en-US" sz="2300" dirty="0"/>
              <a:t> with major hemorrhage  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5F159-B07E-4B4E-9219-7AE8F9ABB939}"/>
              </a:ext>
            </a:extLst>
          </p:cNvPr>
          <p:cNvSpPr txBox="1"/>
          <p:nvPr/>
        </p:nvSpPr>
        <p:spPr>
          <a:xfrm>
            <a:off x="6114141" y="5715000"/>
            <a:ext cx="586740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rgbClr val="FF0000"/>
                </a:solidFill>
              </a:rPr>
              <a:t>Comparative trials in </a:t>
            </a:r>
            <a:r>
              <a:rPr lang="en-US" sz="2000" i="1" dirty="0" err="1">
                <a:solidFill>
                  <a:srgbClr val="FF0000"/>
                </a:solidFill>
              </a:rPr>
              <a:t>Waldenstroms</a:t>
            </a:r>
            <a:r>
              <a:rPr lang="en-US" sz="2000" i="1" dirty="0">
                <a:solidFill>
                  <a:srgbClr val="FF0000"/>
                </a:solidFill>
              </a:rPr>
              <a:t> reported!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CEAEA4-89FE-0B47-97AE-BC2419F963BC}"/>
              </a:ext>
            </a:extLst>
          </p:cNvPr>
          <p:cNvSpPr/>
          <p:nvPr/>
        </p:nvSpPr>
        <p:spPr>
          <a:xfrm>
            <a:off x="2590800" y="6254014"/>
            <a:ext cx="2590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Tam Blood 2019 Sep 12;134(11):851-859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0C40E9-CA3B-7249-8FF7-FF253CEFDC2A}"/>
              </a:ext>
            </a:extLst>
          </p:cNvPr>
          <p:cNvSpPr txBox="1"/>
          <p:nvPr/>
        </p:nvSpPr>
        <p:spPr>
          <a:xfrm>
            <a:off x="5976260" y="516611"/>
            <a:ext cx="5486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First Interim Analysis of the Phase III </a:t>
            </a:r>
            <a:r>
              <a:rPr lang="en-US" sz="1600" u="sng" dirty="0">
                <a:solidFill>
                  <a:srgbClr val="FF0000"/>
                </a:solidFill>
              </a:rPr>
              <a:t>ALPINE</a:t>
            </a:r>
            <a:r>
              <a:rPr lang="en-US" sz="1600" dirty="0">
                <a:solidFill>
                  <a:srgbClr val="FF0000"/>
                </a:solidFill>
              </a:rPr>
              <a:t> Study of Zanubrutinib versus Ibrutinib In Patients with Relapsed or Refractory CLL/SLL – </a:t>
            </a:r>
            <a:r>
              <a:rPr lang="en-US" sz="1600" u="sng" dirty="0">
                <a:solidFill>
                  <a:srgbClr val="FF0000"/>
                </a:solidFill>
              </a:rPr>
              <a:t>Results reported at EHA 2021 (Hillmen P et al. EHA 2021;Abstract LB1900)</a:t>
            </a:r>
          </a:p>
        </p:txBody>
      </p:sp>
      <p:pic>
        <p:nvPicPr>
          <p:cNvPr id="11" name="Picture 10" descr="Timeline&#10;&#10;Description automatically generated">
            <a:extLst>
              <a:ext uri="{FF2B5EF4-FFF2-40B4-BE49-F238E27FC236}">
                <a16:creationId xmlns:a16="http://schemas.microsoft.com/office/drawing/2014/main" id="{9DA5D276-F0EF-064E-83D5-2E1FA83953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9"/>
          <a:stretch/>
        </p:blipFill>
        <p:spPr>
          <a:xfrm>
            <a:off x="6074229" y="2063181"/>
            <a:ext cx="5964405" cy="34348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23B513F-0AA5-DC4D-B1FD-0AB80FAAE5DA}"/>
              </a:ext>
            </a:extLst>
          </p:cNvPr>
          <p:cNvSpPr txBox="1"/>
          <p:nvPr/>
        </p:nvSpPr>
        <p:spPr>
          <a:xfrm>
            <a:off x="6052457" y="177001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ALPINE</a:t>
            </a:r>
          </a:p>
        </p:txBody>
      </p:sp>
    </p:spTree>
    <p:extLst>
      <p:ext uri="{BB962C8B-B14F-4D97-AF65-F5344CB8AC3E}">
        <p14:creationId xmlns:p14="http://schemas.microsoft.com/office/powerpoint/2010/main" val="1991886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B1520-E6FE-6F42-BD71-A835D44D9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/>
          <a:lstStyle/>
          <a:p>
            <a:r>
              <a:rPr lang="en-US" dirty="0"/>
              <a:t>Management of AEs of Interest: </a:t>
            </a:r>
            <a:br>
              <a:rPr lang="en-US" dirty="0"/>
            </a:br>
            <a:r>
              <a:rPr lang="en-US" dirty="0" err="1"/>
              <a:t>AFib</a:t>
            </a:r>
            <a:r>
              <a:rPr lang="en-US" dirty="0"/>
              <a:t>, bleeding risk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CB5A96-7625-844A-992A-4A17680117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1200" y="1258094"/>
            <a:ext cx="8223250" cy="3298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622DC1-2C8A-FB42-A24E-64F3771B35BD}"/>
              </a:ext>
            </a:extLst>
          </p:cNvPr>
          <p:cNvSpPr txBox="1"/>
          <p:nvPr/>
        </p:nvSpPr>
        <p:spPr>
          <a:xfrm>
            <a:off x="2958832" y="4557026"/>
            <a:ext cx="69278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KEY POINTS: </a:t>
            </a:r>
          </a:p>
          <a:p>
            <a:r>
              <a:rPr lang="en-US" sz="2000" dirty="0"/>
              <a:t>--use CHA2DS2-VASc score to determine drug hold until AF control vs. discontinuation </a:t>
            </a:r>
          </a:p>
          <a:p>
            <a:r>
              <a:rPr lang="en-US" sz="2000" dirty="0"/>
              <a:t>--</a:t>
            </a:r>
            <a:r>
              <a:rPr lang="en-US" sz="2000" b="1" dirty="0"/>
              <a:t>avoid</a:t>
            </a:r>
            <a:r>
              <a:rPr lang="en-US" sz="2000" dirty="0"/>
              <a:t> vitamin K antagonists for anticoagulation </a:t>
            </a:r>
          </a:p>
          <a:p>
            <a:r>
              <a:rPr lang="en-US" sz="2000" dirty="0"/>
              <a:t>--avoid </a:t>
            </a:r>
            <a:r>
              <a:rPr lang="en-US" sz="2000" dirty="0" err="1"/>
              <a:t>BTKi</a:t>
            </a:r>
            <a:r>
              <a:rPr lang="en-US" sz="2000" dirty="0"/>
              <a:t> when dual antiplatelet therapy is needed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87379D-0342-9B47-9E6F-402C55CFAA3E}"/>
              </a:ext>
            </a:extLst>
          </p:cNvPr>
          <p:cNvSpPr/>
          <p:nvPr/>
        </p:nvSpPr>
        <p:spPr>
          <a:xfrm>
            <a:off x="7600682" y="618892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00" dirty="0"/>
              <a:t>Lipsky and </a:t>
            </a:r>
            <a:r>
              <a:rPr lang="en-US" sz="1000" dirty="0" err="1"/>
              <a:t>Lamanna</a:t>
            </a:r>
            <a:r>
              <a:rPr lang="en-US" sz="1000" dirty="0"/>
              <a:t> Hematology Am </a:t>
            </a:r>
            <a:r>
              <a:rPr lang="en-US" sz="1000" dirty="0" err="1"/>
              <a:t>Soc</a:t>
            </a:r>
            <a:r>
              <a:rPr lang="en-US" sz="1000" dirty="0"/>
              <a:t> </a:t>
            </a:r>
            <a:r>
              <a:rPr lang="en-US" sz="1000" dirty="0" err="1"/>
              <a:t>Hematol</a:t>
            </a:r>
            <a:r>
              <a:rPr lang="en-US" sz="1000" dirty="0"/>
              <a:t> </a:t>
            </a:r>
            <a:r>
              <a:rPr lang="en-US" sz="1000" dirty="0" err="1"/>
              <a:t>Educ</a:t>
            </a:r>
            <a:r>
              <a:rPr lang="en-US" sz="1000" dirty="0"/>
              <a:t> Program (2020) 2020 (1): 336–345</a:t>
            </a:r>
          </a:p>
        </p:txBody>
      </p:sp>
    </p:spTree>
    <p:extLst>
      <p:ext uri="{BB962C8B-B14F-4D97-AF65-F5344CB8AC3E}">
        <p14:creationId xmlns:p14="http://schemas.microsoft.com/office/powerpoint/2010/main" val="2121397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AD631-BF68-DB4F-B89D-975386A7F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of AEs of special interest: HTN, diarrhea, headache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A5956DF-F97C-BC49-8086-C6084B36C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76400" y="1676400"/>
            <a:ext cx="8724900" cy="16002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47DD924-B1C2-1749-8C47-9738A58E85E7}"/>
              </a:ext>
            </a:extLst>
          </p:cNvPr>
          <p:cNvSpPr txBox="1"/>
          <p:nvPr/>
        </p:nvSpPr>
        <p:spPr>
          <a:xfrm>
            <a:off x="2743200" y="3716158"/>
            <a:ext cx="70167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KEY POINTS: </a:t>
            </a:r>
          </a:p>
          <a:p>
            <a:r>
              <a:rPr lang="en-US" sz="2400" dirty="0"/>
              <a:t>--ensure good BP control prior to starting </a:t>
            </a:r>
            <a:r>
              <a:rPr lang="en-US" sz="2400" dirty="0" err="1"/>
              <a:t>BTKi</a:t>
            </a:r>
            <a:endParaRPr lang="en-US" sz="2400" dirty="0"/>
          </a:p>
          <a:p>
            <a:r>
              <a:rPr lang="en-US" sz="2400" dirty="0"/>
              <a:t>--evening dose of </a:t>
            </a:r>
            <a:r>
              <a:rPr lang="en-US" sz="2400" dirty="0" err="1"/>
              <a:t>BTKi</a:t>
            </a:r>
            <a:r>
              <a:rPr lang="en-US" sz="2400" dirty="0"/>
              <a:t> may mitigate diarrhea </a:t>
            </a:r>
          </a:p>
          <a:p>
            <a:r>
              <a:rPr lang="en-US" sz="2400" dirty="0"/>
              <a:t>--acetaminophen or caffeine for headaches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1D4BB2-E75E-4947-BD44-84F8E04B5E9D}"/>
              </a:ext>
            </a:extLst>
          </p:cNvPr>
          <p:cNvSpPr/>
          <p:nvPr/>
        </p:nvSpPr>
        <p:spPr>
          <a:xfrm>
            <a:off x="7473950" y="618892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00" dirty="0"/>
              <a:t>Lipsky and </a:t>
            </a:r>
            <a:r>
              <a:rPr lang="en-US" sz="1000" dirty="0" err="1"/>
              <a:t>Lamanna</a:t>
            </a:r>
            <a:r>
              <a:rPr lang="en-US" sz="1000" dirty="0"/>
              <a:t> Hematology Am </a:t>
            </a:r>
            <a:r>
              <a:rPr lang="en-US" sz="1000" dirty="0" err="1"/>
              <a:t>Soc</a:t>
            </a:r>
            <a:r>
              <a:rPr lang="en-US" sz="1000" dirty="0"/>
              <a:t> </a:t>
            </a:r>
            <a:r>
              <a:rPr lang="en-US" sz="1000" dirty="0" err="1"/>
              <a:t>Hematol</a:t>
            </a:r>
            <a:r>
              <a:rPr lang="en-US" sz="1000" dirty="0"/>
              <a:t> </a:t>
            </a:r>
            <a:r>
              <a:rPr lang="en-US" sz="1000" dirty="0" err="1"/>
              <a:t>Educ</a:t>
            </a:r>
            <a:r>
              <a:rPr lang="en-US" sz="1000" dirty="0"/>
              <a:t> Program (2020) 2020 (1): 336–345</a:t>
            </a:r>
          </a:p>
        </p:txBody>
      </p:sp>
    </p:spTree>
    <p:extLst>
      <p:ext uri="{BB962C8B-B14F-4D97-AF65-F5344CB8AC3E}">
        <p14:creationId xmlns:p14="http://schemas.microsoft.com/office/powerpoint/2010/main" val="10604455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CDEB65-B7C3-BB45-8033-C38EC7F85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Targeting BCL2 in CLL: Focus on toxicity</a:t>
            </a:r>
          </a:p>
        </p:txBody>
      </p:sp>
    </p:spTree>
    <p:extLst>
      <p:ext uri="{BB962C8B-B14F-4D97-AF65-F5344CB8AC3E}">
        <p14:creationId xmlns:p14="http://schemas.microsoft.com/office/powerpoint/2010/main" val="2568650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9B64D2-0175-BA48-9E03-5B6AA1084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CLL14, MURANO: </a:t>
            </a:r>
            <a:r>
              <a:rPr lang="en-US" sz="2800" dirty="0" err="1"/>
              <a:t>Venetoclax</a:t>
            </a:r>
            <a:r>
              <a:rPr lang="en-US" sz="2800" dirty="0"/>
              <a:t> plus anti-CD20 antibody offers fixed duration treatment with manageable toxicity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129DA5-9004-1642-BD02-19702F4CBE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71866" y="1676402"/>
            <a:ext cx="4276535" cy="3886199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sz="5100" b="1" dirty="0">
                <a:solidFill>
                  <a:srgbClr val="FF0000"/>
                </a:solidFill>
              </a:rPr>
              <a:t>CLL14 (TN CLL)</a:t>
            </a:r>
            <a:r>
              <a:rPr lang="en-US" dirty="0"/>
              <a:t>: </a:t>
            </a:r>
          </a:p>
          <a:p>
            <a:r>
              <a:rPr lang="en-US" sz="4200" dirty="0"/>
              <a:t>Fixed duration treatment for 12 cycles </a:t>
            </a:r>
          </a:p>
          <a:p>
            <a:pPr lvl="1"/>
            <a:r>
              <a:rPr lang="en-US" sz="4200" dirty="0" err="1"/>
              <a:t>Obinutuzumab</a:t>
            </a:r>
            <a:r>
              <a:rPr lang="en-US" sz="4200" dirty="0"/>
              <a:t> weekly x 4, then D1 of C2-6</a:t>
            </a:r>
          </a:p>
          <a:p>
            <a:pPr lvl="1"/>
            <a:r>
              <a:rPr lang="en-US" sz="4200" dirty="0" err="1"/>
              <a:t>Venetoclax</a:t>
            </a:r>
            <a:r>
              <a:rPr lang="en-US" sz="4200" dirty="0"/>
              <a:t> started on D22 of C1 with ramp up </a:t>
            </a:r>
          </a:p>
          <a:p>
            <a:r>
              <a:rPr lang="en-US" sz="4200" dirty="0"/>
              <a:t>Major toxicities: </a:t>
            </a:r>
          </a:p>
          <a:p>
            <a:pPr lvl="1"/>
            <a:r>
              <a:rPr lang="en-US" sz="4200" dirty="0">
                <a:solidFill>
                  <a:srgbClr val="FF0000"/>
                </a:solidFill>
              </a:rPr>
              <a:t>NO tumor lysis related to </a:t>
            </a:r>
            <a:r>
              <a:rPr lang="en-US" sz="4200" dirty="0" err="1">
                <a:solidFill>
                  <a:srgbClr val="FF0000"/>
                </a:solidFill>
              </a:rPr>
              <a:t>venetoclax</a:t>
            </a:r>
            <a:r>
              <a:rPr lang="en-US" sz="4200" dirty="0">
                <a:solidFill>
                  <a:srgbClr val="FF0000"/>
                </a:solidFill>
              </a:rPr>
              <a:t> </a:t>
            </a:r>
          </a:p>
          <a:p>
            <a:r>
              <a:rPr lang="en-US" sz="4200" dirty="0"/>
              <a:t>Grade 3 or 4 events: </a:t>
            </a:r>
          </a:p>
          <a:p>
            <a:pPr lvl="1"/>
            <a:r>
              <a:rPr lang="en-US" sz="4200" dirty="0"/>
              <a:t>Febrile neutropenia 5.2%</a:t>
            </a:r>
          </a:p>
          <a:p>
            <a:pPr lvl="1"/>
            <a:r>
              <a:rPr lang="en-US" sz="4200" dirty="0"/>
              <a:t>Infections 17.5%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D57AFE43-2043-5E4B-B4E9-55614FBB477E}"/>
              </a:ext>
            </a:extLst>
          </p:cNvPr>
          <p:cNvSpPr txBox="1">
            <a:spLocks/>
          </p:cNvSpPr>
          <p:nvPr/>
        </p:nvSpPr>
        <p:spPr bwMode="auto">
          <a:xfrm>
            <a:off x="6096001" y="1676400"/>
            <a:ext cx="427653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285750" indent="-285750" algn="l" rtl="0"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§"/>
              <a:defRPr sz="3200" kern="1200" baseline="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1pPr>
            <a:lvl2pPr marL="502920" indent="0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None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400" b="1" dirty="0">
                <a:solidFill>
                  <a:srgbClr val="FF0000"/>
                </a:solidFill>
              </a:rPr>
              <a:t>MURANO (RR CLL): </a:t>
            </a:r>
            <a:endParaRPr lang="en-US" sz="3400" dirty="0"/>
          </a:p>
          <a:p>
            <a:r>
              <a:rPr lang="en-US" sz="2900" dirty="0"/>
              <a:t>Fixed duration treatment for 24 cycles </a:t>
            </a:r>
          </a:p>
          <a:p>
            <a:pPr lvl="1"/>
            <a:r>
              <a:rPr lang="en-US" sz="2900" dirty="0" err="1"/>
              <a:t>Venetoclax</a:t>
            </a:r>
            <a:r>
              <a:rPr lang="en-US" sz="2900" dirty="0"/>
              <a:t> 5-week ramp up, </a:t>
            </a:r>
            <a:r>
              <a:rPr lang="en-US" sz="2900" i="1" dirty="0"/>
              <a:t>then</a:t>
            </a:r>
          </a:p>
          <a:p>
            <a:pPr lvl="1"/>
            <a:r>
              <a:rPr lang="en-US" sz="2900" dirty="0"/>
              <a:t>Rituximab 500 mg/m</a:t>
            </a:r>
            <a:r>
              <a:rPr lang="en-US" sz="2900" baseline="30000" dirty="0"/>
              <a:t>2</a:t>
            </a:r>
            <a:r>
              <a:rPr lang="en-US" sz="2900" dirty="0"/>
              <a:t> C1, 375 mg/m</a:t>
            </a:r>
            <a:r>
              <a:rPr lang="en-US" sz="2900" baseline="30000" dirty="0"/>
              <a:t>2</a:t>
            </a:r>
            <a:r>
              <a:rPr lang="en-US" sz="2900" dirty="0"/>
              <a:t> C2-6 </a:t>
            </a:r>
          </a:p>
          <a:p>
            <a:r>
              <a:rPr lang="en-US" sz="2900" dirty="0"/>
              <a:t>Major toxicities: </a:t>
            </a:r>
          </a:p>
          <a:p>
            <a:pPr lvl="1"/>
            <a:r>
              <a:rPr lang="en-US" sz="2900" dirty="0">
                <a:solidFill>
                  <a:srgbClr val="FF0000"/>
                </a:solidFill>
              </a:rPr>
              <a:t>1 tumor lysis related to </a:t>
            </a:r>
            <a:r>
              <a:rPr lang="en-US" sz="2900" dirty="0" err="1">
                <a:solidFill>
                  <a:srgbClr val="FF0000"/>
                </a:solidFill>
              </a:rPr>
              <a:t>venetoclax</a:t>
            </a:r>
            <a:r>
              <a:rPr lang="en-US" sz="2900" dirty="0">
                <a:solidFill>
                  <a:srgbClr val="FF0000"/>
                </a:solidFill>
              </a:rPr>
              <a:t> </a:t>
            </a:r>
          </a:p>
          <a:p>
            <a:r>
              <a:rPr lang="en-US" sz="2900" dirty="0"/>
              <a:t>Grade 3 or 4 events: </a:t>
            </a:r>
          </a:p>
          <a:p>
            <a:pPr lvl="1"/>
            <a:r>
              <a:rPr lang="en-US" sz="2900" dirty="0"/>
              <a:t>Neutropenia 58% </a:t>
            </a:r>
          </a:p>
          <a:p>
            <a:pPr lvl="1"/>
            <a:r>
              <a:rPr lang="en-US" dirty="0"/>
              <a:t> </a:t>
            </a:r>
            <a:endParaRPr lang="en-US" sz="42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7C6D45-E994-9F45-80E6-4EA7081F5DFF}"/>
              </a:ext>
            </a:extLst>
          </p:cNvPr>
          <p:cNvSpPr/>
          <p:nvPr/>
        </p:nvSpPr>
        <p:spPr>
          <a:xfrm>
            <a:off x="5800535" y="594360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00" dirty="0"/>
              <a:t>Fischer N </a:t>
            </a:r>
            <a:r>
              <a:rPr lang="en-US" sz="1000" dirty="0" err="1"/>
              <a:t>Engl</a:t>
            </a:r>
            <a:r>
              <a:rPr lang="en-US" sz="1000" dirty="0"/>
              <a:t> J Med 2019 Jun 6;380(23):2225-2236; Seymour N </a:t>
            </a:r>
            <a:r>
              <a:rPr lang="en-US" sz="1000" dirty="0" err="1"/>
              <a:t>Engl</a:t>
            </a:r>
            <a:r>
              <a:rPr lang="en-US" sz="1000" dirty="0"/>
              <a:t> J Med. 2018 Mar 22;378(12):1107-1120</a:t>
            </a:r>
          </a:p>
        </p:txBody>
      </p:sp>
    </p:spTree>
    <p:extLst>
      <p:ext uri="{BB962C8B-B14F-4D97-AF65-F5344CB8AC3E}">
        <p14:creationId xmlns:p14="http://schemas.microsoft.com/office/powerpoint/2010/main" val="356613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E7B0BD-FA71-F045-A1C9-AAAE3A6C4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1715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904A5-1EEB-E34A-9D0C-D087DD01F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: TLS mitigation and management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E78B4B-1064-0949-AA76-1EABA2939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971551"/>
            <a:ext cx="8724900" cy="3517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E578A5-551E-134F-9176-D2C55B6F0D7C}"/>
              </a:ext>
            </a:extLst>
          </p:cNvPr>
          <p:cNvSpPr txBox="1"/>
          <p:nvPr/>
        </p:nvSpPr>
        <p:spPr>
          <a:xfrm>
            <a:off x="3048000" y="4599782"/>
            <a:ext cx="647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Approach</a:t>
            </a:r>
            <a:r>
              <a:rPr lang="en-US" dirty="0"/>
              <a:t>: </a:t>
            </a:r>
          </a:p>
          <a:p>
            <a:r>
              <a:rPr lang="en-US" dirty="0"/>
              <a:t>--assess TLS risk category </a:t>
            </a:r>
          </a:p>
          <a:p>
            <a:r>
              <a:rPr lang="en-US" dirty="0"/>
              <a:t>--institute uric acid management (allopurinol vs. </a:t>
            </a:r>
            <a:r>
              <a:rPr lang="en-US" dirty="0" err="1"/>
              <a:t>rasburicase</a:t>
            </a:r>
            <a:r>
              <a:rPr lang="en-US" dirty="0"/>
              <a:t>)</a:t>
            </a:r>
          </a:p>
          <a:p>
            <a:r>
              <a:rPr lang="en-US" dirty="0"/>
              <a:t>--Hydration strategy (oral vs. IV)</a:t>
            </a:r>
          </a:p>
          <a:p>
            <a:r>
              <a:rPr lang="en-US" dirty="0"/>
              <a:t>--Determine treatment setting (inpatient vs. outpatient)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7D174B-0BCA-1E44-B037-A8968AD8B0C8}"/>
              </a:ext>
            </a:extLst>
          </p:cNvPr>
          <p:cNvSpPr/>
          <p:nvPr/>
        </p:nvSpPr>
        <p:spPr>
          <a:xfrm>
            <a:off x="5562600" y="6337141"/>
            <a:ext cx="65320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Fischer Hematology Am </a:t>
            </a:r>
            <a:r>
              <a:rPr lang="en-US" sz="1000" dirty="0" err="1"/>
              <a:t>Soc</a:t>
            </a:r>
            <a:r>
              <a:rPr lang="en-US" sz="1000" dirty="0"/>
              <a:t> </a:t>
            </a:r>
            <a:r>
              <a:rPr lang="en-US" sz="1000" dirty="0" err="1"/>
              <a:t>Hematol</a:t>
            </a:r>
            <a:r>
              <a:rPr lang="en-US" sz="1000" dirty="0"/>
              <a:t> </a:t>
            </a:r>
            <a:r>
              <a:rPr lang="en-US" sz="1000" dirty="0" err="1"/>
              <a:t>Educ</a:t>
            </a:r>
            <a:r>
              <a:rPr lang="en-US" sz="1000" dirty="0"/>
              <a:t> Program2020 Dec 4;2020(1):357-362</a:t>
            </a:r>
          </a:p>
        </p:txBody>
      </p:sp>
    </p:spTree>
    <p:extLst>
      <p:ext uri="{BB962C8B-B14F-4D97-AF65-F5344CB8AC3E}">
        <p14:creationId xmlns:p14="http://schemas.microsoft.com/office/powerpoint/2010/main" val="3364502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89B60-8E7D-934C-AC55-E581EB71E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RWE: </a:t>
            </a:r>
            <a:r>
              <a:rPr lang="en-US" dirty="0" err="1"/>
              <a:t>Venetoclax</a:t>
            </a:r>
            <a:r>
              <a:rPr lang="en-US" dirty="0"/>
              <a:t> toxicity is slightly higher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681496-0355-B146-9D12-159DE1983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169709"/>
            <a:ext cx="10134600" cy="23887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91DCB5-8810-9C47-83FC-218DC0B4BA76}"/>
              </a:ext>
            </a:extLst>
          </p:cNvPr>
          <p:cNvSpPr txBox="1"/>
          <p:nvPr/>
        </p:nvSpPr>
        <p:spPr>
          <a:xfrm>
            <a:off x="4267200" y="3699808"/>
            <a:ext cx="3505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NOTABLE TOXICITIES: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21% discontinuation rate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TLS 13.4%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Neutropenic fevers 11.6%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Grade 2 diarrhea 7.3%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Opportunistic infection 8%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B74EDB-C801-D74E-9CDA-D4E9588F7003}"/>
              </a:ext>
            </a:extLst>
          </p:cNvPr>
          <p:cNvSpPr/>
          <p:nvPr/>
        </p:nvSpPr>
        <p:spPr>
          <a:xfrm>
            <a:off x="7391400" y="632625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000" dirty="0"/>
              <a:t>Mato </a:t>
            </a:r>
            <a:r>
              <a:rPr lang="en-US" sz="1000" dirty="0" err="1"/>
              <a:t>Haematologica</a:t>
            </a:r>
            <a:r>
              <a:rPr lang="en-US" sz="1000" dirty="0"/>
              <a:t> Vol. 103 No. 9 (2018): September, 2018</a:t>
            </a:r>
          </a:p>
        </p:txBody>
      </p:sp>
    </p:spTree>
    <p:extLst>
      <p:ext uri="{BB962C8B-B14F-4D97-AF65-F5344CB8AC3E}">
        <p14:creationId xmlns:p14="http://schemas.microsoft.com/office/powerpoint/2010/main" val="2585034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EC3369-C326-7644-BE21-6C0DAD42E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COVID-19 and CLL Treatment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C10934-442F-2140-BB6E-E2EE7A0830D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981268" y="6556376"/>
            <a:ext cx="1208617" cy="301625"/>
          </a:xfrm>
        </p:spPr>
        <p:txBody>
          <a:bodyPr/>
          <a:lstStyle/>
          <a:p>
            <a:pPr>
              <a:defRPr/>
            </a:pPr>
            <a:fld id="{8E376C17-02CD-47F7-84D0-EC7C5B0DAEE1}" type="slidenum">
              <a:rPr lang="en-US" smtClean="0">
                <a:solidFill>
                  <a:srgbClr val="D6D6D0"/>
                </a:solidFill>
              </a:rPr>
              <a:pPr>
                <a:defRPr/>
              </a:pPr>
              <a:t>22</a:t>
            </a:fld>
            <a:endParaRPr lang="en-US" dirty="0">
              <a:solidFill>
                <a:srgbClr val="D6D6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9341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76FDC-9094-1240-BA51-E905E268C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274638"/>
            <a:ext cx="8610600" cy="1143000"/>
          </a:xfrm>
        </p:spPr>
        <p:txBody>
          <a:bodyPr/>
          <a:lstStyle/>
          <a:p>
            <a:r>
              <a:rPr lang="en-US" sz="3200" dirty="0"/>
              <a:t>Patients with CLL are less likely to respond to vaccination against SARS-CoV-2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222255A-5FB7-FE41-8DFB-99D6BCFC3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443038"/>
            <a:ext cx="4305300" cy="4127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5D93095-EDF6-4744-8E40-4045EC0E2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443038"/>
            <a:ext cx="3276600" cy="41275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20DB402-DE94-504D-B5AE-CE628DA15E02}"/>
              </a:ext>
            </a:extLst>
          </p:cNvPr>
          <p:cNvSpPr/>
          <p:nvPr/>
        </p:nvSpPr>
        <p:spPr>
          <a:xfrm>
            <a:off x="5410200" y="6172200"/>
            <a:ext cx="6705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 err="1"/>
              <a:t>Herishanu</a:t>
            </a:r>
            <a:r>
              <a:rPr lang="en-US" sz="1000" dirty="0"/>
              <a:t> Blood 2021 Jun 10;137(23):3165-3173</a:t>
            </a:r>
          </a:p>
        </p:txBody>
      </p:sp>
    </p:spTree>
    <p:extLst>
      <p:ext uri="{BB962C8B-B14F-4D97-AF65-F5344CB8AC3E}">
        <p14:creationId xmlns:p14="http://schemas.microsoft.com/office/powerpoint/2010/main" val="25130711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E7CFA-BA66-D044-B0DF-12CDE154C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of treatment status and treatment on response to vaccine 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7AAA8C27-3FE7-864D-9472-909B53794E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769641"/>
              </p:ext>
            </p:extLst>
          </p:nvPr>
        </p:nvGraphicFramePr>
        <p:xfrm>
          <a:off x="1828800" y="1417638"/>
          <a:ext cx="7772399" cy="40843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99886">
                  <a:extLst>
                    <a:ext uri="{9D8B030D-6E8A-4147-A177-3AD203B41FA5}">
                      <a16:colId xmlns:a16="http://schemas.microsoft.com/office/drawing/2014/main" val="878668973"/>
                    </a:ext>
                  </a:extLst>
                </a:gridCol>
                <a:gridCol w="1349943">
                  <a:extLst>
                    <a:ext uri="{9D8B030D-6E8A-4147-A177-3AD203B41FA5}">
                      <a16:colId xmlns:a16="http://schemas.microsoft.com/office/drawing/2014/main" val="3040391025"/>
                    </a:ext>
                  </a:extLst>
                </a:gridCol>
                <a:gridCol w="1349943">
                  <a:extLst>
                    <a:ext uri="{9D8B030D-6E8A-4147-A177-3AD203B41FA5}">
                      <a16:colId xmlns:a16="http://schemas.microsoft.com/office/drawing/2014/main" val="3345976697"/>
                    </a:ext>
                  </a:extLst>
                </a:gridCol>
                <a:gridCol w="1411304">
                  <a:extLst>
                    <a:ext uri="{9D8B030D-6E8A-4147-A177-3AD203B41FA5}">
                      <a16:colId xmlns:a16="http://schemas.microsoft.com/office/drawing/2014/main" val="41893756"/>
                    </a:ext>
                  </a:extLst>
                </a:gridCol>
                <a:gridCol w="961323">
                  <a:extLst>
                    <a:ext uri="{9D8B030D-6E8A-4147-A177-3AD203B41FA5}">
                      <a16:colId xmlns:a16="http://schemas.microsoft.com/office/drawing/2014/main" val="3469774275"/>
                    </a:ext>
                  </a:extLst>
                </a:gridCol>
              </a:tblGrid>
              <a:tr h="594360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bg2"/>
                          </a:solidFill>
                        </a:rPr>
                        <a:t>Variable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bg2"/>
                          </a:solidFill>
                        </a:rPr>
                        <a:t>Serologic response , N (%)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bg2"/>
                          </a:solidFill>
                        </a:rPr>
                        <a:t>Total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b="0" dirty="0">
                          <a:solidFill>
                            <a:schemeClr val="bg2"/>
                          </a:solidFill>
                        </a:rPr>
                        <a:t>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5581286"/>
                  </a:ext>
                </a:extLst>
              </a:tr>
              <a:tr h="307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Pos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Neg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3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Treatment Status </a:t>
                      </a:r>
                    </a:p>
                    <a:p>
                      <a:r>
                        <a:rPr lang="en-US" dirty="0"/>
                        <a:t>     Untreated</a:t>
                      </a:r>
                    </a:p>
                    <a:p>
                      <a:r>
                        <a:rPr lang="en-US" dirty="0"/>
                        <a:t>     Treated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58%</a:t>
                      </a:r>
                    </a:p>
                    <a:p>
                      <a:r>
                        <a:rPr lang="en-US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41%</a:t>
                      </a:r>
                    </a:p>
                    <a:p>
                      <a:r>
                        <a:rPr lang="en-US" dirty="0"/>
                        <a:t>84%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92</a:t>
                      </a:r>
                    </a:p>
                    <a:p>
                      <a:r>
                        <a:rPr lang="en-US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&lt;0.001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7700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Treatment protocol</a:t>
                      </a:r>
                    </a:p>
                    <a:p>
                      <a:r>
                        <a:rPr lang="en-US" dirty="0"/>
                        <a:t>     </a:t>
                      </a:r>
                      <a:r>
                        <a:rPr lang="en-US" dirty="0" err="1"/>
                        <a:t>BTKi</a:t>
                      </a:r>
                      <a:endParaRPr lang="en-US" dirty="0"/>
                    </a:p>
                    <a:p>
                      <a:r>
                        <a:rPr lang="en-US" dirty="0"/>
                        <a:t>     Ven +/- anti-CD20 Ab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16%</a:t>
                      </a:r>
                    </a:p>
                    <a:p>
                      <a:r>
                        <a:rPr lang="en-US" dirty="0"/>
                        <a:t>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84%</a:t>
                      </a:r>
                    </a:p>
                    <a:p>
                      <a:r>
                        <a:rPr lang="en-US" dirty="0"/>
                        <a:t>86%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50</a:t>
                      </a:r>
                    </a:p>
                    <a:p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r>
                        <a:rPr lang="en-US" dirty="0"/>
                        <a:t>NS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291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Anti-CD20 Ab (last treatment) </a:t>
                      </a:r>
                    </a:p>
                    <a:p>
                      <a:r>
                        <a:rPr lang="en-US" dirty="0"/>
                        <a:t>     At least 12m later</a:t>
                      </a:r>
                    </a:p>
                    <a:p>
                      <a:r>
                        <a:rPr lang="en-US" dirty="0"/>
                        <a:t>     within &lt;12m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46%</a:t>
                      </a:r>
                    </a:p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55%</a:t>
                      </a:r>
                    </a:p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55</a:t>
                      </a:r>
                    </a:p>
                    <a:p>
                      <a:r>
                        <a:rPr lang="en-US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&lt;0.001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95995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520A4163-E153-9D49-8971-01BADBDC8357}"/>
              </a:ext>
            </a:extLst>
          </p:cNvPr>
          <p:cNvSpPr/>
          <p:nvPr/>
        </p:nvSpPr>
        <p:spPr>
          <a:xfrm>
            <a:off x="5486400" y="6248400"/>
            <a:ext cx="6705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Modified from </a:t>
            </a:r>
            <a:r>
              <a:rPr lang="en-US" sz="1000" dirty="0" err="1"/>
              <a:t>Herishanu</a:t>
            </a:r>
            <a:r>
              <a:rPr lang="en-US" sz="1000" dirty="0"/>
              <a:t> Blood 2021 Jun 10;137(23):3165-3173</a:t>
            </a:r>
          </a:p>
        </p:txBody>
      </p:sp>
    </p:spTree>
    <p:extLst>
      <p:ext uri="{BB962C8B-B14F-4D97-AF65-F5344CB8AC3E}">
        <p14:creationId xmlns:p14="http://schemas.microsoft.com/office/powerpoint/2010/main" val="40793125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AE5842-65AD-E945-80AE-8926169D9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312738"/>
            <a:ext cx="9829800" cy="1143000"/>
          </a:xfrm>
        </p:spPr>
        <p:txBody>
          <a:bodyPr/>
          <a:lstStyle/>
          <a:p>
            <a:r>
              <a:rPr lang="en-US" dirty="0"/>
              <a:t>Treating CLL during the COVID-19 pandemic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77B133-BB7D-3E4B-84B3-E3107427E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694" y="1256100"/>
            <a:ext cx="2190750" cy="21907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9D8C287-63D3-A049-9F01-C9B4AB5320C4}"/>
              </a:ext>
            </a:extLst>
          </p:cNvPr>
          <p:cNvSpPr/>
          <p:nvPr/>
        </p:nvSpPr>
        <p:spPr>
          <a:xfrm>
            <a:off x="6210300" y="6354214"/>
            <a:ext cx="59817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/>
              <a:t>Image from https://</a:t>
            </a:r>
            <a:r>
              <a:rPr lang="en-US" sz="1000" dirty="0" err="1"/>
              <a:t>www.presentermedia.com</a:t>
            </a:r>
            <a:r>
              <a:rPr lang="en-US" sz="1000" dirty="0"/>
              <a:t>/</a:t>
            </a:r>
            <a:r>
              <a:rPr lang="en-US" sz="1000" dirty="0" err="1"/>
              <a:t>powerpoint</a:t>
            </a:r>
            <a:r>
              <a:rPr lang="en-US" sz="1000" dirty="0"/>
              <a:t>-clipart/cost-benefit-risk-red-dice-pid-2631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E6A4D7-3733-944E-A7FC-16667F3A9C17}"/>
              </a:ext>
            </a:extLst>
          </p:cNvPr>
          <p:cNvSpPr txBox="1"/>
          <p:nvPr/>
        </p:nvSpPr>
        <p:spPr>
          <a:xfrm>
            <a:off x="1779588" y="1356852"/>
            <a:ext cx="3048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28% case fatality rate from COVID-19 for CLL pts in GAIA/CLL13 trial (</a:t>
            </a:r>
            <a:r>
              <a:rPr lang="en-US" dirty="0" err="1"/>
              <a:t>venetoclax</a:t>
            </a:r>
            <a:r>
              <a:rPr lang="en-US" dirty="0"/>
              <a:t>-based)</a:t>
            </a:r>
          </a:p>
          <a:p>
            <a:pPr algn="ctr"/>
            <a:r>
              <a:rPr lang="en-US" sz="1000" dirty="0" err="1"/>
              <a:t>Furstineau</a:t>
            </a:r>
            <a:r>
              <a:rPr lang="en-US" sz="1000" dirty="0"/>
              <a:t> Leukemia</a:t>
            </a:r>
            <a:r>
              <a:rPr lang="en-US" sz="1000" cap="small" dirty="0"/>
              <a:t> </a:t>
            </a:r>
            <a:r>
              <a:rPr lang="en-US" sz="1000" dirty="0"/>
              <a:t>2020 Aug;34(8):2225-2229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57CDD7-3FFE-FA48-96A2-DBC0C313F6DD}"/>
              </a:ext>
            </a:extLst>
          </p:cNvPr>
          <p:cNvSpPr/>
          <p:nvPr/>
        </p:nvSpPr>
        <p:spPr>
          <a:xfrm>
            <a:off x="1727200" y="2864420"/>
            <a:ext cx="3200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Ibrutinib interferes with innate immunity in chronic lymphocytic leukemia patients during COVID-19 infection</a:t>
            </a:r>
          </a:p>
          <a:p>
            <a:pPr algn="ctr"/>
            <a:r>
              <a:rPr lang="en-US" sz="1000" dirty="0" err="1"/>
              <a:t>Fiorcari</a:t>
            </a:r>
            <a:r>
              <a:rPr lang="en-US" sz="1000" dirty="0"/>
              <a:t> </a:t>
            </a:r>
            <a:r>
              <a:rPr lang="en-US" sz="1000" dirty="0" err="1"/>
              <a:t>Haematologica</a:t>
            </a:r>
            <a:r>
              <a:rPr lang="en-US" sz="1000" dirty="0"/>
              <a:t> 2021 Mar 11. </a:t>
            </a:r>
            <a:r>
              <a:rPr lang="en-US" sz="1000" dirty="0" err="1"/>
              <a:t>doi</a:t>
            </a:r>
            <a:r>
              <a:rPr lang="en-US" sz="1000" dirty="0"/>
              <a:t>: 10.3324/haematol.2020.277392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3C9BE3B-2427-3F4C-A8FE-AA745EAC7FF6}"/>
              </a:ext>
            </a:extLst>
          </p:cNvPr>
          <p:cNvSpPr/>
          <p:nvPr/>
        </p:nvSpPr>
        <p:spPr>
          <a:xfrm>
            <a:off x="7242969" y="2791559"/>
            <a:ext cx="29702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Protective role of Bruton tyrosine kinase inhibitors in patients with chronic lymphocytic leukemia and COVID-19.</a:t>
            </a:r>
          </a:p>
          <a:p>
            <a:pPr algn="ctr"/>
            <a:r>
              <a:rPr lang="en-US" sz="1000" dirty="0" err="1"/>
              <a:t>Thibaud</a:t>
            </a:r>
            <a:r>
              <a:rPr lang="en-US" sz="1000" dirty="0"/>
              <a:t> Br J </a:t>
            </a:r>
            <a:r>
              <a:rPr lang="en-US" sz="1000" dirty="0" err="1"/>
              <a:t>Haematol</a:t>
            </a:r>
            <a:r>
              <a:rPr lang="en-US" sz="1000" dirty="0"/>
              <a:t>. 2020 Jul;190(2):e73-e76.. </a:t>
            </a:r>
            <a:r>
              <a:rPr lang="en-US" sz="1000" dirty="0" err="1"/>
              <a:t>Epub</a:t>
            </a:r>
            <a:r>
              <a:rPr lang="en-US" sz="1000" dirty="0"/>
              <a:t> 2020 Jun 4.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D4F12A-A72A-EC4B-A5AE-107611A962D8}"/>
              </a:ext>
            </a:extLst>
          </p:cNvPr>
          <p:cNvSpPr/>
          <p:nvPr/>
        </p:nvSpPr>
        <p:spPr>
          <a:xfrm>
            <a:off x="7448550" y="1083667"/>
            <a:ext cx="2895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BTK inhibitor ibrutinib may protect against pulmonary injury in COVID-19-infected patients.</a:t>
            </a:r>
          </a:p>
          <a:p>
            <a:r>
              <a:rPr lang="en-US" sz="1000" dirty="0" err="1"/>
              <a:t>Treon.Blood</a:t>
            </a:r>
            <a:r>
              <a:rPr lang="en-US" sz="1000" dirty="0"/>
              <a:t>. 2020 May 21;135(21):1912-1915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7E8B74-CCD6-0347-B4B7-2C7378A944E0}"/>
              </a:ext>
            </a:extLst>
          </p:cNvPr>
          <p:cNvSpPr/>
          <p:nvPr/>
        </p:nvSpPr>
        <p:spPr>
          <a:xfrm>
            <a:off x="3894138" y="4634678"/>
            <a:ext cx="58658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ERIC analysis: (1) COVID-19 severity increases with age; (2) antileukemic treatment (particularly BTK inhibitors) appears to exert a protective effect; (3) age and comorbidities did not impact on mortality, alluding to a relevant role of CLL and immunodeficiency. </a:t>
            </a:r>
          </a:p>
          <a:p>
            <a:pPr algn="ctr"/>
            <a:r>
              <a:rPr lang="en-US" sz="1000" dirty="0" err="1"/>
              <a:t>Scarfo</a:t>
            </a:r>
            <a:r>
              <a:rPr lang="en-US" sz="1000" dirty="0"/>
              <a:t> Leukemia 2020 Sep;34(9):2354-2363</a:t>
            </a:r>
          </a:p>
        </p:txBody>
      </p:sp>
    </p:spTree>
    <p:extLst>
      <p:ext uri="{BB962C8B-B14F-4D97-AF65-F5344CB8AC3E}">
        <p14:creationId xmlns:p14="http://schemas.microsoft.com/office/powerpoint/2010/main" val="320578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C75F9-048C-D54B-AC09-5ED0C1DC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52A750-8ADE-4744-ABA4-A242E548BF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95400" y="1295400"/>
            <a:ext cx="10134600" cy="4267200"/>
          </a:xfrm>
        </p:spPr>
        <p:txBody>
          <a:bodyPr>
            <a:noAutofit/>
          </a:bodyPr>
          <a:lstStyle/>
          <a:p>
            <a:r>
              <a:rPr lang="en-US" sz="2600" dirty="0"/>
              <a:t>Monotherapy and combination targeted therapy in CLL are here</a:t>
            </a:r>
          </a:p>
          <a:p>
            <a:r>
              <a:rPr lang="en-US" sz="2600" dirty="0"/>
              <a:t>Managing toxicities in acute and chronic settings is critical</a:t>
            </a:r>
          </a:p>
          <a:p>
            <a:r>
              <a:rPr lang="en-US" sz="2600" dirty="0" err="1"/>
              <a:t>BTKi</a:t>
            </a:r>
            <a:r>
              <a:rPr lang="en-US" sz="2600" dirty="0"/>
              <a:t>: toxicity/AEs may prompt change to another </a:t>
            </a:r>
            <a:r>
              <a:rPr lang="en-US" sz="2600" dirty="0" err="1"/>
              <a:t>BTKi</a:t>
            </a:r>
            <a:r>
              <a:rPr lang="en-US" sz="2600" dirty="0"/>
              <a:t> or change to another class of agents</a:t>
            </a:r>
          </a:p>
          <a:p>
            <a:r>
              <a:rPr lang="en-US" sz="2600" dirty="0"/>
              <a:t>BCL2 inhibitors: baseline assessment is key to preventing TLS</a:t>
            </a:r>
          </a:p>
          <a:p>
            <a:r>
              <a:rPr lang="en-US" sz="2600" dirty="0"/>
              <a:t>COVID-19 pandemic is an added wrinkle  </a:t>
            </a:r>
          </a:p>
          <a:p>
            <a:r>
              <a:rPr lang="en-US" sz="2600" b="1" dirty="0">
                <a:solidFill>
                  <a:srgbClr val="FF0000"/>
                </a:solidFill>
              </a:rPr>
              <a:t>NOT ADDRESSED</a:t>
            </a:r>
            <a:r>
              <a:rPr lang="en-US" sz="2600" dirty="0"/>
              <a:t>: financial toxicity </a:t>
            </a:r>
          </a:p>
        </p:txBody>
      </p:sp>
    </p:spTree>
    <p:extLst>
      <p:ext uri="{BB962C8B-B14F-4D97-AF65-F5344CB8AC3E}">
        <p14:creationId xmlns:p14="http://schemas.microsoft.com/office/powerpoint/2010/main" val="1284380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10668000" cy="1926578"/>
          </a:xfrm>
        </p:spPr>
        <p:txBody>
          <a:bodyPr/>
          <a:lstStyle/>
          <a:p>
            <a:r>
              <a:rPr lang="en-US" dirty="0"/>
              <a:t>What is your usual preferred initial regimen for a 75-year-old patient with IGHV-unmutated CLL without del(17p) or TP53 mutation who requires treatment and </a:t>
            </a:r>
            <a:r>
              <a:rPr lang="en-US" u="sng" dirty="0"/>
              <a:t>is receiving anticoagulation for atrial fibrillation</a:t>
            </a:r>
            <a:r>
              <a:rPr lang="en-US" dirty="0"/>
              <a:t>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198" y="3476942"/>
            <a:ext cx="3308643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557" y="4331479"/>
            <a:ext cx="3183284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079" y="2458564"/>
            <a:ext cx="3573761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973095" y="4300350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3973095" y="517713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3973095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3973095" y="345340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636" y="5160946"/>
            <a:ext cx="3334205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Zanubrutinib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8838" y="22098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18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12007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412007" y="345340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850919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289831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728743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167655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606567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045479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212" y="3454721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5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1459" y="4298824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1459" y="5184704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9" name="Picture 1">
            <a:extLst>
              <a:ext uri="{FF2B5EF4-FFF2-40B4-BE49-F238E27FC236}">
                <a16:creationId xmlns:a16="http://schemas.microsoft.com/office/drawing/2014/main" id="{ED6F442A-64C2-CE4E-9064-7749C6DB60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473862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>
            <a:extLst>
              <a:ext uri="{FF2B5EF4-FFF2-40B4-BE49-F238E27FC236}">
                <a16:creationId xmlns:a16="http://schemas.microsoft.com/office/drawing/2014/main" id="{C9C7BDC3-A4D6-BD48-8BED-2F04C86172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912774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">
            <a:extLst>
              <a:ext uri="{FF2B5EF4-FFF2-40B4-BE49-F238E27FC236}">
                <a16:creationId xmlns:a16="http://schemas.microsoft.com/office/drawing/2014/main" id="{2D4C1642-C95F-5E41-B9E8-F3ABD4398DE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351686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>
            <a:extLst>
              <a:ext uri="{FF2B5EF4-FFF2-40B4-BE49-F238E27FC236}">
                <a16:creationId xmlns:a16="http://schemas.microsoft.com/office/drawing/2014/main" id="{64D5A777-E2F6-2A49-9EB1-5DFFA16DE7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855352" y="345340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">
            <a:extLst>
              <a:ext uri="{FF2B5EF4-FFF2-40B4-BE49-F238E27FC236}">
                <a16:creationId xmlns:a16="http://schemas.microsoft.com/office/drawing/2014/main" id="{43127AB4-0C84-3D4F-A30C-F28CC3E307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347252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">
            <a:extLst>
              <a:ext uri="{FF2B5EF4-FFF2-40B4-BE49-F238E27FC236}">
                <a16:creationId xmlns:a16="http://schemas.microsoft.com/office/drawing/2014/main" id="{3366A4FB-F981-CD40-88E2-F56DEF5D2C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786164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">
            <a:extLst>
              <a:ext uri="{FF2B5EF4-FFF2-40B4-BE49-F238E27FC236}">
                <a16:creationId xmlns:a16="http://schemas.microsoft.com/office/drawing/2014/main" id="{BA30F1CF-30E3-DE4F-AE9C-7F8FF422573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225076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">
            <a:extLst>
              <a:ext uri="{FF2B5EF4-FFF2-40B4-BE49-F238E27FC236}">
                <a16:creationId xmlns:a16="http://schemas.microsoft.com/office/drawing/2014/main" id="{88596F8F-2E86-244C-A8BA-8FEAB5D498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9663988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>
            <a:extLst>
              <a:ext uri="{FF2B5EF4-FFF2-40B4-BE49-F238E27FC236}">
                <a16:creationId xmlns:a16="http://schemas.microsoft.com/office/drawing/2014/main" id="{9ABAC053-3BB5-7C48-82E9-9BC4BA3502F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092371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">
            <a:extLst>
              <a:ext uri="{FF2B5EF4-FFF2-40B4-BE49-F238E27FC236}">
                <a16:creationId xmlns:a16="http://schemas.microsoft.com/office/drawing/2014/main" id="{C163218A-168D-9D42-962F-7CA7C04D8BE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285398" y="345340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3">
            <a:extLst>
              <a:ext uri="{FF2B5EF4-FFF2-40B4-BE49-F238E27FC236}">
                <a16:creationId xmlns:a16="http://schemas.microsoft.com/office/drawing/2014/main" id="{DF147BC2-63D6-5748-A744-EE9C4B2C08D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728743" y="345340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">
            <a:extLst>
              <a:ext uri="{FF2B5EF4-FFF2-40B4-BE49-F238E27FC236}">
                <a16:creationId xmlns:a16="http://schemas.microsoft.com/office/drawing/2014/main" id="{34CF6278-039D-2047-9B03-65C79CA3EA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10536825" y="22454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">
            <a:extLst>
              <a:ext uri="{FF2B5EF4-FFF2-40B4-BE49-F238E27FC236}">
                <a16:creationId xmlns:a16="http://schemas.microsoft.com/office/drawing/2014/main" id="{B9832644-12C0-5D47-B314-804F82E0BA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3973095" y="266953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">
            <a:extLst>
              <a:ext uri="{FF2B5EF4-FFF2-40B4-BE49-F238E27FC236}">
                <a16:creationId xmlns:a16="http://schemas.microsoft.com/office/drawing/2014/main" id="{CE8BDE48-611F-F647-B49B-9010BD6FDD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412007" y="266953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544817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DD6583-9E13-0A4D-8AA6-96FDCCB53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0"/>
            <a:ext cx="12171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261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CC504-6E65-794B-A163-E15792AC17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10287000" cy="1926578"/>
          </a:xfrm>
        </p:spPr>
        <p:txBody>
          <a:bodyPr/>
          <a:lstStyle/>
          <a:p>
            <a:r>
              <a:rPr lang="en-US" dirty="0"/>
              <a:t>What is your usual preferred initial regimen for a 75-year-old patient with IGHV-unmutated CLL without del(17p) or TP53 mutation who requires treatment and </a:t>
            </a:r>
            <a:r>
              <a:rPr lang="en-US" u="sng" dirty="0"/>
              <a:t>has bulky disease</a:t>
            </a:r>
            <a:r>
              <a:rPr lang="en-US" dirty="0"/>
              <a:t>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5634FF-817E-6A45-9B12-7604E8992395}"/>
              </a:ext>
            </a:extLst>
          </p:cNvPr>
          <p:cNvSpPr/>
          <p:nvPr/>
        </p:nvSpPr>
        <p:spPr>
          <a:xfrm>
            <a:off x="230079" y="646244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Survey of 25 US-based clinical investigators</a:t>
            </a:r>
          </a:p>
        </p:txBody>
      </p:sp>
      <p:sp>
        <p:nvSpPr>
          <p:cNvPr id="72" name="Text Box 4">
            <a:extLst>
              <a:ext uri="{FF2B5EF4-FFF2-40B4-BE49-F238E27FC236}">
                <a16:creationId xmlns:a16="http://schemas.microsoft.com/office/drawing/2014/main" id="{128DA0B7-2CB3-D44C-ABD1-65C3EB519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480" y="2813318"/>
            <a:ext cx="3678378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3" name="Text Box 4">
            <a:extLst>
              <a:ext uri="{FF2B5EF4-FFF2-40B4-BE49-F238E27FC236}">
                <a16:creationId xmlns:a16="http://schemas.microsoft.com/office/drawing/2014/main" id="{63831789-C9BE-DB4B-9BC1-41F50D773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433357"/>
            <a:ext cx="3756057" cy="3458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Acalabrutinib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4" name="Text Box 4">
            <a:extLst>
              <a:ext uri="{FF2B5EF4-FFF2-40B4-BE49-F238E27FC236}">
                <a16:creationId xmlns:a16="http://schemas.microsoft.com/office/drawing/2014/main" id="{63447936-2682-1A46-8ABB-44C484B67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573" y="2133323"/>
            <a:ext cx="3564283" cy="36685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obinutuzumab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pitchFamily="34" charset="-128"/>
              <a:cs typeface="ＭＳ Ｐゴシック"/>
            </a:endParaRPr>
          </a:p>
        </p:txBody>
      </p:sp>
      <p:sp>
        <p:nvSpPr>
          <p:cNvPr id="79" name="Text Box 4">
            <a:extLst>
              <a:ext uri="{FF2B5EF4-FFF2-40B4-BE49-F238E27FC236}">
                <a16:creationId xmlns:a16="http://schemas.microsoft.com/office/drawing/2014/main" id="{1B263896-8218-0843-AAD6-582A4EBBF4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479" y="4708297"/>
            <a:ext cx="3678378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Ibrutinib + rituximab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2" name="Picture 81">
            <a:extLst>
              <a:ext uri="{FF2B5EF4-FFF2-40B4-BE49-F238E27FC236}">
                <a16:creationId xmlns:a16="http://schemas.microsoft.com/office/drawing/2014/main" id="{7A42EFDB-0DDA-494A-B2D5-401890957E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611111" y="340222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FD5AE06-9E52-B24E-BBA8-D3F88FBB5B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4611111" y="405041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1">
            <a:extLst>
              <a:ext uri="{FF2B5EF4-FFF2-40B4-BE49-F238E27FC236}">
                <a16:creationId xmlns:a16="http://schemas.microsoft.com/office/drawing/2014/main" id="{FA85B736-22B1-A047-B6A5-519143CF9D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4611111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3">
            <a:extLst>
              <a:ext uri="{FF2B5EF4-FFF2-40B4-BE49-F238E27FC236}">
                <a16:creationId xmlns:a16="http://schemas.microsoft.com/office/drawing/2014/main" id="{8052E365-E8A8-E240-A007-94A1A6A9EA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4611111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 Box 4">
            <a:extLst>
              <a:ext uri="{FF2B5EF4-FFF2-40B4-BE49-F238E27FC236}">
                <a16:creationId xmlns:a16="http://schemas.microsoft.com/office/drawing/2014/main" id="{35D05466-EC10-7448-957E-525019EFA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3373" y="4057982"/>
            <a:ext cx="2878484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Ibrutinib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pic>
        <p:nvPicPr>
          <p:cNvPr id="88" name="Picture 87">
            <a:extLst>
              <a:ext uri="{FF2B5EF4-FFF2-40B4-BE49-F238E27FC236}">
                <a16:creationId xmlns:a16="http://schemas.microsoft.com/office/drawing/2014/main" id="{F8535EE2-0D00-DF42-96B1-A7FD91D646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 bwMode="auto">
          <a:xfrm>
            <a:off x="4611111" y="474656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 Box 9">
            <a:extLst>
              <a:ext uri="{FF2B5EF4-FFF2-40B4-BE49-F238E27FC236}">
                <a16:creationId xmlns:a16="http://schemas.microsoft.com/office/drawing/2014/main" id="{D4AEFC4D-FA63-EE4B-8812-F2860EB48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600" y="2057400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9</a:t>
            </a:r>
          </a:p>
        </p:txBody>
      </p:sp>
      <p:pic>
        <p:nvPicPr>
          <p:cNvPr id="96" name="Picture 1">
            <a:extLst>
              <a:ext uri="{FF2B5EF4-FFF2-40B4-BE49-F238E27FC236}">
                <a16:creationId xmlns:a16="http://schemas.microsoft.com/office/drawing/2014/main" id="{D05C7BE9-AF69-DF45-A707-82522DE555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050023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">
            <a:extLst>
              <a:ext uri="{FF2B5EF4-FFF2-40B4-BE49-F238E27FC236}">
                <a16:creationId xmlns:a16="http://schemas.microsoft.com/office/drawing/2014/main" id="{3B21A41D-C38B-FE44-84CC-82BD828A21C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050023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">
            <a:extLst>
              <a:ext uri="{FF2B5EF4-FFF2-40B4-BE49-F238E27FC236}">
                <a16:creationId xmlns:a16="http://schemas.microsoft.com/office/drawing/2014/main" id="{BD51CFC5-79C0-6A49-93BD-3EEFDE33AF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488935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">
            <a:extLst>
              <a:ext uri="{FF2B5EF4-FFF2-40B4-BE49-F238E27FC236}">
                <a16:creationId xmlns:a16="http://schemas.microsoft.com/office/drawing/2014/main" id="{4AF50925-FED1-B34E-8D19-45480E15D1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5927847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">
            <a:extLst>
              <a:ext uri="{FF2B5EF4-FFF2-40B4-BE49-F238E27FC236}">
                <a16:creationId xmlns:a16="http://schemas.microsoft.com/office/drawing/2014/main" id="{BFF3D8E7-957A-6647-947D-E5E8200599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366759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">
            <a:extLst>
              <a:ext uri="{FF2B5EF4-FFF2-40B4-BE49-F238E27FC236}">
                <a16:creationId xmlns:a16="http://schemas.microsoft.com/office/drawing/2014/main" id="{2E78D055-A0DF-874E-8519-BBD84E2C2A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6805671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">
            <a:extLst>
              <a:ext uri="{FF2B5EF4-FFF2-40B4-BE49-F238E27FC236}">
                <a16:creationId xmlns:a16="http://schemas.microsoft.com/office/drawing/2014/main" id="{E27D122F-0FCB-7641-9F69-99B1EE2A3B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244583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">
            <a:extLst>
              <a:ext uri="{FF2B5EF4-FFF2-40B4-BE49-F238E27FC236}">
                <a16:creationId xmlns:a16="http://schemas.microsoft.com/office/drawing/2014/main" id="{733F6D44-6133-6845-960D-61C0234331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7683495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2" name="Text Box 9">
            <a:extLst>
              <a:ext uri="{FF2B5EF4-FFF2-40B4-BE49-F238E27FC236}">
                <a16:creationId xmlns:a16="http://schemas.microsoft.com/office/drawing/2014/main" id="{20141D04-A685-C247-9A6A-D47CB62F1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9628" y="279109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8</a:t>
            </a:r>
          </a:p>
        </p:txBody>
      </p:sp>
      <p:sp>
        <p:nvSpPr>
          <p:cNvPr id="253" name="Text Box 9">
            <a:extLst>
              <a:ext uri="{FF2B5EF4-FFF2-40B4-BE49-F238E27FC236}">
                <a16:creationId xmlns:a16="http://schemas.microsoft.com/office/drawing/2014/main" id="{DA13BDB2-2F8D-6D46-BDA6-F50ECFA6C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8317" y="340070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4</a:t>
            </a:r>
          </a:p>
        </p:txBody>
      </p:sp>
      <p:sp>
        <p:nvSpPr>
          <p:cNvPr id="254" name="Text Box 9">
            <a:extLst>
              <a:ext uri="{FF2B5EF4-FFF2-40B4-BE49-F238E27FC236}">
                <a16:creationId xmlns:a16="http://schemas.microsoft.com/office/drawing/2014/main" id="{207BF136-54CA-F24F-AC68-B16CA3245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090" y="405798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2</a:t>
            </a:r>
          </a:p>
        </p:txBody>
      </p:sp>
      <p:sp>
        <p:nvSpPr>
          <p:cNvPr id="255" name="Text Box 9">
            <a:extLst>
              <a:ext uri="{FF2B5EF4-FFF2-40B4-BE49-F238E27FC236}">
                <a16:creationId xmlns:a16="http://schemas.microsoft.com/office/drawing/2014/main" id="{B06A5FBE-4533-774A-914D-D12BD48DB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3251" y="4746567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sp>
        <p:nvSpPr>
          <p:cNvPr id="37" name="Text Box 4">
            <a:extLst>
              <a:ext uri="{FF2B5EF4-FFF2-40B4-BE49-F238E27FC236}">
                <a16:creationId xmlns:a16="http://schemas.microsoft.com/office/drawing/2014/main" id="{F96B271E-FA03-024A-A0D4-21FEAD40C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653" y="5404362"/>
            <a:ext cx="3334204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Zanubrutinib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50F48BA9-CC2A-614D-84AD-858FB2B7DA0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 bwMode="auto">
          <a:xfrm>
            <a:off x="4611111" y="5401512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9">
            <a:extLst>
              <a:ext uri="{FF2B5EF4-FFF2-40B4-BE49-F238E27FC236}">
                <a16:creationId xmlns:a16="http://schemas.microsoft.com/office/drawing/2014/main" id="{B8090826-4A9E-4E42-9BC7-77C33547A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679" y="5401512"/>
            <a:ext cx="411162" cy="4111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B50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ＭＳ Ｐゴシック"/>
              </a:rPr>
              <a:t>1</a:t>
            </a:r>
          </a:p>
        </p:txBody>
      </p:sp>
      <p:pic>
        <p:nvPicPr>
          <p:cNvPr id="49" name="Picture 1">
            <a:extLst>
              <a:ext uri="{FF2B5EF4-FFF2-40B4-BE49-F238E27FC236}">
                <a16:creationId xmlns:a16="http://schemas.microsoft.com/office/drawing/2014/main" id="{ED6F442A-64C2-CE4E-9064-7749C6DB60D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 bwMode="auto">
          <a:xfrm>
            <a:off x="8111878" y="2093065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>
            <a:extLst>
              <a:ext uri="{FF2B5EF4-FFF2-40B4-BE49-F238E27FC236}">
                <a16:creationId xmlns:a16="http://schemas.microsoft.com/office/drawing/2014/main" id="{64D5A777-E2F6-2A49-9EB1-5DFFA16DE7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493368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94C008E-C2ED-284C-A37E-2ADA2F2452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053977" y="340222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3">
            <a:extLst>
              <a:ext uri="{FF2B5EF4-FFF2-40B4-BE49-F238E27FC236}">
                <a16:creationId xmlns:a16="http://schemas.microsoft.com/office/drawing/2014/main" id="{ACC743BC-ABC1-734D-BD4E-54D8B2CAA6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5936714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70433CB-1389-A54C-83C9-EDAE6C8F72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048433" y="340222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E8F0EC5-338F-D24F-8428-1CA66EDA1D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491299" y="340222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">
            <a:extLst>
              <a:ext uri="{FF2B5EF4-FFF2-40B4-BE49-F238E27FC236}">
                <a16:creationId xmlns:a16="http://schemas.microsoft.com/office/drawing/2014/main" id="{6BB78708-FFCA-0D40-8E91-AF5736D713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366758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0119D9F-7593-184C-9653-BF8573CF3B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5048433" y="4050413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843563C-99CA-6448-A5FE-3B1FC010C4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934165" y="340222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3">
            <a:extLst>
              <a:ext uri="{FF2B5EF4-FFF2-40B4-BE49-F238E27FC236}">
                <a16:creationId xmlns:a16="http://schemas.microsoft.com/office/drawing/2014/main" id="{DEF7D0E6-140D-514F-B01A-50B20CFC44C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6809550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3">
            <a:extLst>
              <a:ext uri="{FF2B5EF4-FFF2-40B4-BE49-F238E27FC236}">
                <a16:creationId xmlns:a16="http://schemas.microsoft.com/office/drawing/2014/main" id="{F9351979-A16B-A348-85A7-BF162DCEC1D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7252896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3">
            <a:extLst>
              <a:ext uri="{FF2B5EF4-FFF2-40B4-BE49-F238E27FC236}">
                <a16:creationId xmlns:a16="http://schemas.microsoft.com/office/drawing/2014/main" id="{8E865388-AF65-1741-8A1B-D10FACAEBF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 bwMode="auto">
          <a:xfrm>
            <a:off x="7682940" y="2789778"/>
            <a:ext cx="411163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3501594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DADC6F-1B64-8B41-963D-EECF8B1F7A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76600" y="1145098"/>
            <a:ext cx="6858000" cy="2941364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Spectrum, Frequency, Severity and Management of Toxicities Associated with Novel Agents and Regimens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68C496-D83A-1F43-A297-AC1B442AE4D8}"/>
              </a:ext>
            </a:extLst>
          </p:cNvPr>
          <p:cNvSpPr txBox="1"/>
          <p:nvPr/>
        </p:nvSpPr>
        <p:spPr>
          <a:xfrm>
            <a:off x="4114800" y="4267200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Sonali M. Smith, MD FASCO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Elwood V. Jensen Professor of Medicine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Chief, Section of Hematology/Oncology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Co-Leader, Cancer Service Line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Co-Director, Lymphoma Program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4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University of Chicago </a:t>
            </a:r>
          </a:p>
        </p:txBody>
      </p:sp>
    </p:spTree>
    <p:extLst>
      <p:ext uri="{BB962C8B-B14F-4D97-AF65-F5344CB8AC3E}">
        <p14:creationId xmlns:p14="http://schemas.microsoft.com/office/powerpoint/2010/main" val="3313870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7F042F2-8BDC-C544-A74B-820BF03B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buckets of agents (for now)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DBE214ED-EB6F-8B40-BA81-27518E7EFD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04512" y="1096350"/>
            <a:ext cx="2486433" cy="21886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BTKi</a:t>
            </a: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dirty="0"/>
              <a:t>Ibrutinib</a:t>
            </a:r>
          </a:p>
          <a:p>
            <a:r>
              <a:rPr lang="en-US" sz="2000" dirty="0" err="1"/>
              <a:t>Acalabrutinib</a:t>
            </a:r>
            <a:endParaRPr lang="en-US" sz="2000" dirty="0"/>
          </a:p>
          <a:p>
            <a:r>
              <a:rPr lang="en-US" sz="2000" dirty="0" err="1"/>
              <a:t>Zanubrutinib</a:t>
            </a:r>
            <a:r>
              <a:rPr lang="en-US" sz="2000" dirty="0"/>
              <a:t>*</a:t>
            </a:r>
          </a:p>
          <a:p>
            <a:r>
              <a:rPr lang="en-US" sz="2000" dirty="0"/>
              <a:t>(</a:t>
            </a:r>
            <a:r>
              <a:rPr lang="en-US" sz="2000" dirty="0" err="1"/>
              <a:t>Pirtobrutinib</a:t>
            </a:r>
            <a:r>
              <a:rPr lang="en-US" sz="2000" dirty="0"/>
              <a:t>*)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B8989B-D9A8-274D-BF92-5A261A1B9040}"/>
              </a:ext>
            </a:extLst>
          </p:cNvPr>
          <p:cNvSpPr txBox="1"/>
          <p:nvPr/>
        </p:nvSpPr>
        <p:spPr>
          <a:xfrm>
            <a:off x="8305801" y="5943601"/>
            <a:ext cx="2179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*not approved for CLL/SLL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79F960-8216-8A48-9538-525BEB92BCE8}"/>
              </a:ext>
            </a:extLst>
          </p:cNvPr>
          <p:cNvSpPr txBox="1"/>
          <p:nvPr/>
        </p:nvSpPr>
        <p:spPr>
          <a:xfrm>
            <a:off x="3555793" y="3501498"/>
            <a:ext cx="5319090" cy="2246769"/>
          </a:xfrm>
          <a:prstGeom prst="rect">
            <a:avLst/>
          </a:prstGeom>
          <a:noFill/>
          <a:ln w="76200">
            <a:solidFill>
              <a:srgbClr val="0432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Key factors impacting treatment selection: </a:t>
            </a:r>
          </a:p>
          <a:p>
            <a:r>
              <a:rPr lang="en-US" sz="2000" dirty="0"/>
              <a:t>--age</a:t>
            </a:r>
          </a:p>
          <a:p>
            <a:r>
              <a:rPr lang="en-US" sz="2000" dirty="0"/>
              <a:t>--comorbidities</a:t>
            </a:r>
          </a:p>
          <a:p>
            <a:r>
              <a:rPr lang="en-US" sz="2000" dirty="0"/>
              <a:t>--</a:t>
            </a:r>
            <a:r>
              <a:rPr lang="en-US" sz="2000" i="1" dirty="0"/>
              <a:t>TP53</a:t>
            </a:r>
            <a:r>
              <a:rPr lang="en-US" sz="2000" dirty="0"/>
              <a:t> status (mutation or del(17p))</a:t>
            </a:r>
          </a:p>
          <a:p>
            <a:r>
              <a:rPr lang="en-US" sz="2000" dirty="0"/>
              <a:t>--IGHV mutation status </a:t>
            </a:r>
          </a:p>
          <a:p>
            <a:r>
              <a:rPr lang="en-US" sz="2000" dirty="0"/>
              <a:t>--TN vs. RR setting (and prior treatment) </a:t>
            </a:r>
          </a:p>
          <a:p>
            <a:r>
              <a:rPr lang="en-US" sz="2000" dirty="0"/>
              <a:t>--?other 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4E7742FC-E733-7D4E-9428-BB0F772D97D7}"/>
              </a:ext>
            </a:extLst>
          </p:cNvPr>
          <p:cNvSpPr txBox="1">
            <a:spLocks/>
          </p:cNvSpPr>
          <p:nvPr/>
        </p:nvSpPr>
        <p:spPr bwMode="auto">
          <a:xfrm>
            <a:off x="4110237" y="1061417"/>
            <a:ext cx="2034210" cy="218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85750" indent="-285750" algn="l" rtl="0"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§"/>
              <a:defRPr sz="3200" kern="1200" baseline="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1pPr>
            <a:lvl2pPr marL="502920" indent="0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None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rgbClr val="FF0000"/>
                </a:solidFill>
              </a:rPr>
              <a:t>BCL2i</a:t>
            </a:r>
          </a:p>
          <a:p>
            <a:r>
              <a:rPr lang="en-US" sz="2000" dirty="0" err="1"/>
              <a:t>venetoclax</a:t>
            </a:r>
            <a:endParaRPr lang="en-US" sz="2000" dirty="0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410E806D-14E7-674B-BB82-099981E656E8}"/>
              </a:ext>
            </a:extLst>
          </p:cNvPr>
          <p:cNvSpPr txBox="1">
            <a:spLocks/>
          </p:cNvSpPr>
          <p:nvPr/>
        </p:nvSpPr>
        <p:spPr bwMode="auto">
          <a:xfrm>
            <a:off x="7772400" y="1044790"/>
            <a:ext cx="2569264" cy="218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85750" indent="-285750" algn="l" rtl="0"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§"/>
              <a:defRPr sz="3200" kern="1200" baseline="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1pPr>
            <a:lvl2pPr marL="502920" indent="0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None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rgbClr val="FF0000"/>
                </a:solidFill>
              </a:rPr>
              <a:t>Anti-CD20</a:t>
            </a:r>
          </a:p>
          <a:p>
            <a:r>
              <a:rPr lang="en-US" sz="2000" dirty="0"/>
              <a:t>Rituximab</a:t>
            </a:r>
          </a:p>
          <a:p>
            <a:r>
              <a:rPr lang="en-US" sz="2000" dirty="0" err="1"/>
              <a:t>Obinutuzumab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6ACED901-B74C-E44A-AE15-B43BF037A720}"/>
              </a:ext>
            </a:extLst>
          </p:cNvPr>
          <p:cNvSpPr txBox="1">
            <a:spLocks/>
          </p:cNvSpPr>
          <p:nvPr/>
        </p:nvSpPr>
        <p:spPr bwMode="auto">
          <a:xfrm>
            <a:off x="5953289" y="1039011"/>
            <a:ext cx="2034210" cy="2188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85750" indent="-285750" algn="l" rtl="0" fontAlgn="base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Font typeface="Wingdings" panose="05000000000000000000" pitchFamily="2" charset="2"/>
              <a:buChar char="§"/>
              <a:defRPr sz="3200" kern="1200" baseline="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1pPr>
            <a:lvl2pPr marL="502920" indent="0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None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182563" algn="l" rtl="0" fontAlgn="base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Font typeface="Wingdings" pitchFamily="2" charset="2"/>
              <a:buChar char="§"/>
              <a:defRPr sz="2800" kern="1200">
                <a:solidFill>
                  <a:srgbClr val="171714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b="1" dirty="0">
                <a:solidFill>
                  <a:srgbClr val="FF0000"/>
                </a:solidFill>
              </a:rPr>
              <a:t>PI3Ki</a:t>
            </a:r>
          </a:p>
          <a:p>
            <a:r>
              <a:rPr lang="en-US" sz="2000" dirty="0" err="1"/>
              <a:t>Idelalisib</a:t>
            </a:r>
            <a:endParaRPr lang="en-US" sz="2000" dirty="0"/>
          </a:p>
          <a:p>
            <a:r>
              <a:rPr lang="en-US" sz="2000" dirty="0" err="1"/>
              <a:t>Duvelisib</a:t>
            </a:r>
            <a:endParaRPr lang="en-US" sz="2000" dirty="0"/>
          </a:p>
          <a:p>
            <a:r>
              <a:rPr lang="en-US" sz="2000" dirty="0" err="1"/>
              <a:t>Umbralisib</a:t>
            </a:r>
            <a:r>
              <a:rPr lang="en-US" sz="2000" dirty="0"/>
              <a:t>* </a:t>
            </a:r>
          </a:p>
        </p:txBody>
      </p:sp>
    </p:spTree>
    <p:extLst>
      <p:ext uri="{BB962C8B-B14F-4D97-AF65-F5344CB8AC3E}">
        <p14:creationId xmlns:p14="http://schemas.microsoft.com/office/powerpoint/2010/main" val="3917515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BD332-8934-AB4F-BC5B-8C66B0608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Combinations are seemingly endless!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73E827-F136-EF43-86B6-CD3A762270EA}"/>
              </a:ext>
            </a:extLst>
          </p:cNvPr>
          <p:cNvSpPr txBox="1"/>
          <p:nvPr/>
        </p:nvSpPr>
        <p:spPr>
          <a:xfrm>
            <a:off x="2743200" y="2286001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Ibrutinib/rituximab</a:t>
            </a:r>
          </a:p>
          <a:p>
            <a:r>
              <a:rPr lang="en-US" dirty="0"/>
              <a:t>Ibrutinib/</a:t>
            </a:r>
            <a:r>
              <a:rPr lang="en-US" dirty="0" err="1"/>
              <a:t>obinutuzumab</a:t>
            </a:r>
            <a:endParaRPr lang="en-US" dirty="0"/>
          </a:p>
          <a:p>
            <a:r>
              <a:rPr lang="en-US" dirty="0"/>
              <a:t>Ibrutinib/</a:t>
            </a:r>
            <a:r>
              <a:rPr lang="en-US" dirty="0" err="1"/>
              <a:t>venetoclax</a:t>
            </a:r>
            <a:endParaRPr lang="en-US" dirty="0"/>
          </a:p>
          <a:p>
            <a:r>
              <a:rPr lang="en-US" dirty="0"/>
              <a:t>Acalabrutinib/</a:t>
            </a:r>
            <a:r>
              <a:rPr lang="en-US" dirty="0" err="1"/>
              <a:t>obinutuzumab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E45E20-5A85-6146-8882-961A37FD116B}"/>
              </a:ext>
            </a:extLst>
          </p:cNvPr>
          <p:cNvSpPr txBox="1"/>
          <p:nvPr/>
        </p:nvSpPr>
        <p:spPr>
          <a:xfrm>
            <a:off x="1752600" y="3604900"/>
            <a:ext cx="90678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432FF"/>
                </a:solidFill>
              </a:rPr>
              <a:t>And the triplets are coming</a:t>
            </a:r>
            <a:r>
              <a:rPr lang="en-US" sz="32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: </a:t>
            </a:r>
          </a:p>
          <a:p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Alliance A041702: RP3 of IO vs. IVO in untreated older patients (≥ 70 Years)  </a:t>
            </a:r>
          </a:p>
          <a:p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en-US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BOVen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(NCT03824483) Ph I/II trial of </a:t>
            </a:r>
            <a:r>
              <a:rPr lang="en-US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zanubrutinib</a:t>
            </a:r>
            <a:r>
              <a:rPr lang="en-US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/Obinutuzumab/</a:t>
            </a:r>
            <a:r>
              <a:rPr lang="en-US" sz="2000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venetoclax</a:t>
            </a:r>
            <a:endParaRPr lang="en-US" sz="20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endParaRPr lang="en-US" sz="32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7B48B2-A059-A944-9392-C438B5804A97}"/>
              </a:ext>
            </a:extLst>
          </p:cNvPr>
          <p:cNvSpPr/>
          <p:nvPr/>
        </p:nvSpPr>
        <p:spPr>
          <a:xfrm>
            <a:off x="6447459" y="2291100"/>
            <a:ext cx="33124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Venetoclax</a:t>
            </a:r>
            <a:r>
              <a:rPr lang="en-US" dirty="0"/>
              <a:t>/</a:t>
            </a:r>
            <a:r>
              <a:rPr lang="en-US" dirty="0" err="1"/>
              <a:t>obinutuzumab</a:t>
            </a:r>
            <a:endParaRPr lang="en-US" dirty="0"/>
          </a:p>
          <a:p>
            <a:r>
              <a:rPr lang="en-US" dirty="0" err="1"/>
              <a:t>Idelalisib</a:t>
            </a:r>
            <a:r>
              <a:rPr lang="en-US" dirty="0"/>
              <a:t>/rituximab</a:t>
            </a:r>
          </a:p>
          <a:p>
            <a:r>
              <a:rPr lang="en-US" dirty="0" err="1"/>
              <a:t>Umbralisib</a:t>
            </a:r>
            <a:r>
              <a:rPr lang="en-US" dirty="0"/>
              <a:t>/</a:t>
            </a:r>
            <a:r>
              <a:rPr lang="en-US" dirty="0" err="1"/>
              <a:t>ublituximab</a:t>
            </a:r>
            <a:endParaRPr lang="en-US" dirty="0"/>
          </a:p>
          <a:p>
            <a:r>
              <a:rPr lang="en-US" dirty="0"/>
              <a:t>Zanubrutinib/</a:t>
            </a:r>
            <a:r>
              <a:rPr lang="en-US" dirty="0" err="1"/>
              <a:t>obinutuzumab</a:t>
            </a:r>
            <a:r>
              <a:rPr lang="en-US" dirty="0"/>
              <a:t> 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18BBDB-8476-444E-BC7E-5E49103218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891859"/>
            <a:ext cx="4876800" cy="136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4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10A89-8053-D44B-A529-1B8A6FF01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0340" y="202407"/>
            <a:ext cx="8229600" cy="1143000"/>
          </a:xfrm>
        </p:spPr>
        <p:txBody>
          <a:bodyPr/>
          <a:lstStyle/>
          <a:p>
            <a:r>
              <a:rPr lang="en-US" sz="2800" dirty="0"/>
              <a:t>Common </a:t>
            </a:r>
            <a:r>
              <a:rPr lang="en-US" sz="2800" dirty="0" err="1"/>
              <a:t>BTKi</a:t>
            </a:r>
            <a:r>
              <a:rPr lang="en-US" sz="2800" dirty="0"/>
              <a:t> adverse effects are likely related to spectrum of off-target kinase inhibition 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5B9D5F6-48A3-0247-808D-8C1F0100D628}"/>
              </a:ext>
            </a:extLst>
          </p:cNvPr>
          <p:cNvSpPr txBox="1"/>
          <p:nvPr/>
        </p:nvSpPr>
        <p:spPr bwMode="auto">
          <a:xfrm>
            <a:off x="6324600" y="5943600"/>
            <a:ext cx="4102100" cy="3317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254000" tIns="0" rIns="0" bIns="63500"/>
          <a:lstStyle/>
          <a:p>
            <a:pPr>
              <a:spcBef>
                <a:spcPct val="20000"/>
              </a:spcBef>
              <a:defRPr kumimoji="0" sz="1800" b="0" i="0" u="none" strike="noStrike" kern="1200" cap="none" spc="0" normalizeH="0" baseline="0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Arial"/>
                <a:sym typeface="Wingdings" charset="2"/>
              </a:defRPr>
            </a:pP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Andrew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Lipsky,Nicole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Lamanna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, Managing toxicities of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Bruton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 tyrosine kinase inhibitors, Hematology Am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Soc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Hematol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 </a:t>
            </a:r>
            <a:r>
              <a:rPr lang="en-US" sz="1000" dirty="0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Educ</a:t>
            </a:r>
            <a:r>
              <a:rPr lang="en-US" sz="1000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Helvetica"/>
                <a:cs typeface="Helvetica"/>
                <a:sym typeface="Wingdings"/>
              </a:rPr>
              <a:t> Program, 2020; Xiao Circulation. 2020 Dec 22;142(25):2443-2455</a:t>
            </a:r>
          </a:p>
        </p:txBody>
      </p:sp>
      <p:pic>
        <p:nvPicPr>
          <p:cNvPr id="6" name="New picture">
            <a:extLst>
              <a:ext uri="{FF2B5EF4-FFF2-40B4-BE49-F238E27FC236}">
                <a16:creationId xmlns:a16="http://schemas.microsoft.com/office/drawing/2014/main" id="{C732197E-171C-8E43-8C70-0C7DC10535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1" t="5926" r="2787" b="48148"/>
          <a:stretch/>
        </p:blipFill>
        <p:spPr bwMode="auto">
          <a:xfrm>
            <a:off x="1928050" y="1524001"/>
            <a:ext cx="8273845" cy="371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BAECE-5A0E-034D-BC99-70E844EEF18B}"/>
              </a:ext>
            </a:extLst>
          </p:cNvPr>
          <p:cNvSpPr txBox="1"/>
          <p:nvPr/>
        </p:nvSpPr>
        <p:spPr>
          <a:xfrm>
            <a:off x="5761512" y="2720898"/>
            <a:ext cx="1010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TEC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ITK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EGFR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CSK</a:t>
            </a:r>
          </a:p>
        </p:txBody>
      </p:sp>
    </p:spTree>
    <p:extLst>
      <p:ext uri="{BB962C8B-B14F-4D97-AF65-F5344CB8AC3E}">
        <p14:creationId xmlns:p14="http://schemas.microsoft.com/office/powerpoint/2010/main" val="399043246"/>
      </p:ext>
    </p:extLst>
  </p:cSld>
  <p:clrMapOvr>
    <a:masterClrMapping/>
  </p:clrMapOvr>
</p:sld>
</file>

<file path=ppt/theme/theme1.xml><?xml version="1.0" encoding="utf-8"?>
<a:theme xmlns:a="http://schemas.openxmlformats.org/drawingml/2006/main" name="UChicago_Medicine_Powerpoint_template">
  <a:themeElements>
    <a:clrScheme name="UCM_colors">
      <a:dk1>
        <a:srgbClr val="400000"/>
      </a:dk1>
      <a:lt1>
        <a:srgbClr val="D6D6D0"/>
      </a:lt1>
      <a:dk2>
        <a:srgbClr val="FFFFFF"/>
      </a:dk2>
      <a:lt2>
        <a:srgbClr val="FFFFFF"/>
      </a:lt2>
      <a:accent1>
        <a:srgbClr val="767676"/>
      </a:accent1>
      <a:accent2>
        <a:srgbClr val="F8A429"/>
      </a:accent2>
      <a:accent3>
        <a:srgbClr val="155F83"/>
      </a:accent3>
      <a:accent4>
        <a:srgbClr val="CFE6F0"/>
      </a:accent4>
      <a:accent5>
        <a:srgbClr val="BA7B76"/>
      </a:accent5>
      <a:accent6>
        <a:srgbClr val="91AB5A"/>
      </a:accent6>
      <a:hlink>
        <a:srgbClr val="5B96AD"/>
      </a:hlink>
      <a:folHlink>
        <a:srgbClr val="725663"/>
      </a:folHlink>
    </a:clrScheme>
    <a:fontScheme name="UChicago Medicine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A41F01E8-01E0-4A2F-A700-8456FDF783CA}"/>
</file>

<file path=customXml/itemProps2.xml><?xml version="1.0" encoding="utf-8"?>
<ds:datastoreItem xmlns:ds="http://schemas.openxmlformats.org/officeDocument/2006/customXml" ds:itemID="{965FDF59-1DBB-4AA0-8DC1-A6B1BD693361}"/>
</file>

<file path=customXml/itemProps3.xml><?xml version="1.0" encoding="utf-8"?>
<ds:datastoreItem xmlns:ds="http://schemas.openxmlformats.org/officeDocument/2006/customXml" ds:itemID="{467FB650-2FA1-4594-B635-087B8E979CDB}"/>
</file>

<file path=docProps/app.xml><?xml version="1.0" encoding="utf-8"?>
<Properties xmlns="http://schemas.openxmlformats.org/officeDocument/2006/extended-properties" xmlns:vt="http://schemas.openxmlformats.org/officeDocument/2006/docPropsVTypes">
  <TotalTime>20113</TotalTime>
  <Words>1402</Words>
  <Application>Microsoft Macintosh PowerPoint</Application>
  <PresentationFormat>Widescreen</PresentationFormat>
  <Paragraphs>251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Gill Sans</vt:lpstr>
      <vt:lpstr>Helvetica</vt:lpstr>
      <vt:lpstr>Wingdings</vt:lpstr>
      <vt:lpstr>Wingdings 2</vt:lpstr>
      <vt:lpstr>UChicago_Medicine_Powerpoint_template</vt:lpstr>
      <vt:lpstr>Blank Presentation</vt:lpstr>
      <vt:lpstr>Spectrum, Frequency, Severity and Management of Toxicities Associated with Novel Agents and Regimens</vt:lpstr>
      <vt:lpstr>PowerPoint Presentation</vt:lpstr>
      <vt:lpstr>What is your usual preferred initial regimen for a 75-year-old patient with IGHV-unmutated CLL without del(17p) or TP53 mutation who requires treatment and is receiving anticoagulation for atrial fibrillation?</vt:lpstr>
      <vt:lpstr>PowerPoint Presentation</vt:lpstr>
      <vt:lpstr>What is your usual preferred initial regimen for a 75-year-old patient with IGHV-unmutated CLL without del(17p) or TP53 mutation who requires treatment and has bulky disease?</vt:lpstr>
      <vt:lpstr>Spectrum, Frequency, Severity and Management of Toxicities Associated with Novel Agents and Regimens</vt:lpstr>
      <vt:lpstr>Four buckets of agents (for now)</vt:lpstr>
      <vt:lpstr>Combinations are seemingly endless!</vt:lpstr>
      <vt:lpstr>Common BTKi adverse effects are likely related to spectrum of off-target kinase inhibition </vt:lpstr>
      <vt:lpstr>What do discontinuation rates tell us? </vt:lpstr>
      <vt:lpstr>Pooled analysis of acalabrutinib toxicity</vt:lpstr>
      <vt:lpstr>Acalabrutinib vs. Ibrutinib: no difference in efficacy</vt:lpstr>
      <vt:lpstr>Acalabrutinib vs. Ibrutinib: rates of Atrial fib and HTN</vt:lpstr>
      <vt:lpstr>What to do for my patient on longstanding ibrutinib needing discontinuation for AEs?</vt:lpstr>
      <vt:lpstr>Zanubrutinib:  </vt:lpstr>
      <vt:lpstr>Management of AEs of Interest:  AFib, bleeding risk  </vt:lpstr>
      <vt:lpstr>Management of AEs of special interest: HTN, diarrhea, headache </vt:lpstr>
      <vt:lpstr>Targeting BCL2 in CLL: Focus on toxicity</vt:lpstr>
      <vt:lpstr>CLL14, MURANO: Venetoclax plus anti-CD20 antibody offers fixed duration treatment with manageable toxicity </vt:lpstr>
      <vt:lpstr>Venetoclax: TLS mitigation and management  </vt:lpstr>
      <vt:lpstr>RWE: Venetoclax toxicity is slightly higher  </vt:lpstr>
      <vt:lpstr>COVID-19 and CLL Treatment </vt:lpstr>
      <vt:lpstr>Patients with CLL are less likely to respond to vaccination against SARS-CoV-2</vt:lpstr>
      <vt:lpstr>Impact of treatment status and treatment on response to vaccine </vt:lpstr>
      <vt:lpstr>Treating CLL during the COVID-19 pandemic</vt:lpstr>
      <vt:lpstr>Summary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469</cp:revision>
  <dcterms:created xsi:type="dcterms:W3CDTF">2012-09-10T02:34:58Z</dcterms:created>
  <dcterms:modified xsi:type="dcterms:W3CDTF">2021-09-02T18:29:57Z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