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notesSlides/notesSlide1.xml" ContentType="application/vnd.openxmlformats-officedocument.presentationml.notesSlide+xml"/>
  <Override PartName="/ppt/slideLayouts/slideLayout64.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6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3.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4.xml" ContentType="application/vnd.openxmlformats-officedocument.presentationml.notesSl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2.xml" ContentType="application/vnd.openxmlformats-officedocument.presentationml.slideLayout+xml"/>
  <Override PartName="/ppt/slideLayouts/slideLayout56.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charts/colors1.xml" ContentType="application/vnd.ms-office.chartcolorstyl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Override3.xml" ContentType="application/vnd.openxmlformats-officedocument.themeOverride+xml"/>
  <Override PartName="/ppt/charts/colors5.xml" ContentType="application/vnd.ms-office.chartcolorstyle+xml"/>
  <Override PartName="/ppt/theme/theme1.xml" ContentType="application/vnd.openxmlformats-officedocument.theme+xml"/>
  <Override PartName="/ppt/charts/style5.xml" ContentType="application/vnd.ms-office.chartstyle+xml"/>
  <Override PartName="/ppt/notesMasters/notesMaster1.xml" ContentType="application/vnd.openxmlformats-officedocument.presentationml.notesMaster+xml"/>
  <Override PartName="/ppt/charts/chart7.xml" ContentType="application/vnd.openxmlformats-officedocument.drawingml.chart+xml"/>
  <Override PartName="/ppt/theme/themeOverride2.xml" ContentType="application/vnd.openxmlformats-officedocument.themeOverride+xml"/>
  <Override PartName="/ppt/charts/colors4.xml" ContentType="application/vnd.ms-office.chartcolorstyle+xml"/>
  <Override PartName="/ppt/charts/style4.xml" ContentType="application/vnd.ms-office.chartstyle+xml"/>
  <Override PartName="/ppt/charts/chart6.xml" ContentType="application/vnd.openxmlformats-officedocument.drawingml.chart+xml"/>
  <Override PartName="/ppt/charts/colors3.xml" ContentType="application/vnd.ms-office.chartcolorstyle+xml"/>
  <Override PartName="/ppt/charts/style3.xml" ContentType="application/vnd.ms-office.chartstyle+xml"/>
  <Override PartName="/ppt/charts/chart5.xml" ContentType="application/vnd.openxmlformats-officedocument.drawingml.chart+xml"/>
  <Override PartName="/ppt/charts/colors2.xml" ContentType="application/vnd.ms-office.chartcolorstyle+xml"/>
  <Override PartName="/ppt/charts/style2.xml" ContentType="application/vnd.ms-office.chartstyle+xml"/>
  <Override PartName="/ppt/charts/chart4.xml" ContentType="application/vnd.openxmlformats-officedocument.drawingml.chart+xml"/>
  <Override PartName="/ppt/charts/style1.xml" ContentType="application/vnd.ms-office.chartstyle+xml"/>
  <Override PartName="/ppt/charts/chart3.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1.xml" ContentType="application/vnd.openxmlformats-officedocument.drawingml.chart+xml"/>
  <Override PartName="/ppt/theme/theme7.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735" r:id="rId3"/>
    <p:sldMasterId id="2147483748" r:id="rId4"/>
    <p:sldMasterId id="2147483816" r:id="rId5"/>
    <p:sldMasterId id="2147483829" r:id="rId6"/>
  </p:sldMasterIdLst>
  <p:notesMasterIdLst>
    <p:notesMasterId r:id="rId82"/>
  </p:notesMasterIdLst>
  <p:sldIdLst>
    <p:sldId id="424" r:id="rId7"/>
    <p:sldId id="272" r:id="rId8"/>
    <p:sldId id="274" r:id="rId9"/>
    <p:sldId id="273" r:id="rId10"/>
    <p:sldId id="1111" r:id="rId11"/>
    <p:sldId id="1274" r:id="rId12"/>
    <p:sldId id="1272" r:id="rId13"/>
    <p:sldId id="275" r:id="rId14"/>
    <p:sldId id="276" r:id="rId15"/>
    <p:sldId id="310" r:id="rId16"/>
    <p:sldId id="417" r:id="rId17"/>
    <p:sldId id="418" r:id="rId18"/>
    <p:sldId id="419" r:id="rId19"/>
    <p:sldId id="258" r:id="rId20"/>
    <p:sldId id="1113" r:id="rId21"/>
    <p:sldId id="1271" r:id="rId22"/>
    <p:sldId id="284" r:id="rId23"/>
    <p:sldId id="285" r:id="rId24"/>
    <p:sldId id="1122" r:id="rId25"/>
    <p:sldId id="311" r:id="rId26"/>
    <p:sldId id="349" r:id="rId27"/>
    <p:sldId id="321" r:id="rId28"/>
    <p:sldId id="353" r:id="rId29"/>
    <p:sldId id="420" r:id="rId30"/>
    <p:sldId id="421" r:id="rId31"/>
    <p:sldId id="422" r:id="rId32"/>
    <p:sldId id="423" r:id="rId33"/>
    <p:sldId id="1131" r:id="rId34"/>
    <p:sldId id="431" r:id="rId35"/>
    <p:sldId id="425" r:id="rId36"/>
    <p:sldId id="367" r:id="rId37"/>
    <p:sldId id="426" r:id="rId38"/>
    <p:sldId id="428" r:id="rId39"/>
    <p:sldId id="430" r:id="rId40"/>
    <p:sldId id="2595" r:id="rId41"/>
    <p:sldId id="2601" r:id="rId42"/>
    <p:sldId id="2602" r:id="rId43"/>
    <p:sldId id="2629" r:id="rId44"/>
    <p:sldId id="264" r:id="rId45"/>
    <p:sldId id="269" r:id="rId46"/>
    <p:sldId id="270" r:id="rId47"/>
    <p:sldId id="1261" r:id="rId48"/>
    <p:sldId id="282" r:id="rId49"/>
    <p:sldId id="1262" r:id="rId50"/>
    <p:sldId id="283" r:id="rId51"/>
    <p:sldId id="369" r:id="rId52"/>
    <p:sldId id="415" r:id="rId53"/>
    <p:sldId id="371" r:id="rId54"/>
    <p:sldId id="1259" r:id="rId55"/>
    <p:sldId id="387" r:id="rId56"/>
    <p:sldId id="388" r:id="rId57"/>
    <p:sldId id="389" r:id="rId58"/>
    <p:sldId id="393" r:id="rId59"/>
    <p:sldId id="2651" r:id="rId60"/>
    <p:sldId id="2652" r:id="rId61"/>
    <p:sldId id="2653" r:id="rId62"/>
    <p:sldId id="2654" r:id="rId63"/>
    <p:sldId id="281" r:id="rId64"/>
    <p:sldId id="403" r:id="rId65"/>
    <p:sldId id="404" r:id="rId66"/>
    <p:sldId id="405" r:id="rId67"/>
    <p:sldId id="416" r:id="rId68"/>
    <p:sldId id="410" r:id="rId69"/>
    <p:sldId id="1263" r:id="rId70"/>
    <p:sldId id="1265" r:id="rId71"/>
    <p:sldId id="2650" r:id="rId72"/>
    <p:sldId id="2649" r:id="rId73"/>
    <p:sldId id="427" r:id="rId74"/>
    <p:sldId id="429" r:id="rId75"/>
    <p:sldId id="372" r:id="rId76"/>
    <p:sldId id="376" r:id="rId77"/>
    <p:sldId id="374" r:id="rId78"/>
    <p:sldId id="373" r:id="rId79"/>
    <p:sldId id="375" r:id="rId80"/>
    <p:sldId id="397"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864"/>
    <a:srgbClr val="2E69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28"/>
    <p:restoredTop sz="93659"/>
  </p:normalViewPr>
  <p:slideViewPr>
    <p:cSldViewPr snapToGrid="0" snapToObjects="1">
      <p:cViewPr>
        <p:scale>
          <a:sx n="125" d="100"/>
          <a:sy n="125" d="100"/>
        </p:scale>
        <p:origin x="-1000" y="-992"/>
      </p:cViewPr>
      <p:guideLst>
        <p:guide orient="horz" pos="2160"/>
        <p:guide pos="3840"/>
      </p:guideLst>
    </p:cSldViewPr>
  </p:slideViewPr>
  <p:notesTextViewPr>
    <p:cViewPr>
      <p:scale>
        <a:sx n="100" d="100"/>
        <a:sy n="100" d="100"/>
      </p:scale>
      <p:origin x="0" y="0"/>
    </p:cViewPr>
  </p:notesTextViewPr>
  <p:sorterViewPr>
    <p:cViewPr>
      <p:scale>
        <a:sx n="1" d="1"/>
        <a:sy n="1" d="1"/>
      </p:scale>
      <p:origin x="0" y="2192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89" Type="http://schemas.openxmlformats.org/officeDocument/2006/relationships/customXml" Target="../customXml/item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customXml" Target="../customXml/item1.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cpavfs1a\cm5\top\cm\users\leuk_d\jshan\NEWLY%20DIAGNOSED%20CML\CML_Prevalence_Projection.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463343781056905E-2"/>
          <c:y val="2.6455026455026499E-2"/>
          <c:w val="0.87783439084677595"/>
          <c:h val="0.88751760196641605"/>
        </c:manualLayout>
      </c:layout>
      <c:lineChart>
        <c:grouping val="standard"/>
        <c:varyColors val="0"/>
        <c:ser>
          <c:idx val="1"/>
          <c:order val="0"/>
          <c:tx>
            <c:strRef>
              <c:f>Prevalence!$B$1</c:f>
              <c:strCache>
                <c:ptCount val="1"/>
                <c:pt idx="0">
                  <c:v>prevalence</c:v>
                </c:pt>
              </c:strCache>
            </c:strRef>
          </c:tx>
          <c:spPr>
            <a:ln>
              <a:solidFill>
                <a:srgbClr val="FFFF00"/>
              </a:solidFill>
            </a:ln>
          </c:spPr>
          <c:marker>
            <c:spPr>
              <a:solidFill>
                <a:srgbClr val="FFFF00"/>
              </a:solidFill>
            </c:spPr>
          </c:marker>
          <c:cat>
            <c:numRef>
              <c:f>Prevalence!$A$2:$A$12</c:f>
              <c:numCache>
                <c:formatCode>General</c:formatCode>
                <c:ptCount val="11"/>
                <c:pt idx="0">
                  <c:v>2000</c:v>
                </c:pt>
                <c:pt idx="1">
                  <c:v>2005</c:v>
                </c:pt>
                <c:pt idx="2">
                  <c:v>2010</c:v>
                </c:pt>
                <c:pt idx="3">
                  <c:v>2015</c:v>
                </c:pt>
                <c:pt idx="4">
                  <c:v>2020</c:v>
                </c:pt>
                <c:pt idx="5">
                  <c:v>2025</c:v>
                </c:pt>
                <c:pt idx="6">
                  <c:v>2030</c:v>
                </c:pt>
                <c:pt idx="7">
                  <c:v>2035</c:v>
                </c:pt>
                <c:pt idx="8">
                  <c:v>2040</c:v>
                </c:pt>
                <c:pt idx="9">
                  <c:v>2045</c:v>
                </c:pt>
                <c:pt idx="10">
                  <c:v>2050</c:v>
                </c:pt>
              </c:numCache>
            </c:numRef>
          </c:cat>
          <c:val>
            <c:numRef>
              <c:f>Prevalence!$B$2:$B$12</c:f>
              <c:numCache>
                <c:formatCode>General</c:formatCode>
                <c:ptCount val="11"/>
                <c:pt idx="0">
                  <c:v>25000</c:v>
                </c:pt>
                <c:pt idx="1">
                  <c:v>48330</c:v>
                </c:pt>
                <c:pt idx="2">
                  <c:v>70965</c:v>
                </c:pt>
                <c:pt idx="3">
                  <c:v>92303</c:v>
                </c:pt>
                <c:pt idx="4">
                  <c:v>111819</c:v>
                </c:pt>
                <c:pt idx="5">
                  <c:v>129116</c:v>
                </c:pt>
                <c:pt idx="6">
                  <c:v>143989</c:v>
                </c:pt>
                <c:pt idx="7">
                  <c:v>156400</c:v>
                </c:pt>
                <c:pt idx="8">
                  <c:v>166536</c:v>
                </c:pt>
                <c:pt idx="9">
                  <c:v>174733</c:v>
                </c:pt>
                <c:pt idx="10">
                  <c:v>181343</c:v>
                </c:pt>
              </c:numCache>
            </c:numRef>
          </c:val>
          <c:smooth val="0"/>
          <c:extLst>
            <c:ext xmlns:c16="http://schemas.microsoft.com/office/drawing/2014/chart" uri="{C3380CC4-5D6E-409C-BE32-E72D297353CC}">
              <c16:uniqueId val="{00000000-8695-0041-9122-FD8E76B9713E}"/>
            </c:ext>
          </c:extLst>
        </c:ser>
        <c:dLbls>
          <c:showLegendKey val="0"/>
          <c:showVal val="0"/>
          <c:showCatName val="0"/>
          <c:showSerName val="0"/>
          <c:showPercent val="0"/>
          <c:showBubbleSize val="0"/>
        </c:dLbls>
        <c:marker val="1"/>
        <c:smooth val="0"/>
        <c:axId val="-1163171384"/>
        <c:axId val="-1163166440"/>
      </c:lineChart>
      <c:catAx>
        <c:axId val="-1163171384"/>
        <c:scaling>
          <c:orientation val="minMax"/>
        </c:scaling>
        <c:delete val="0"/>
        <c:axPos val="b"/>
        <c:numFmt formatCode="General" sourceLinked="1"/>
        <c:majorTickMark val="out"/>
        <c:minorTickMark val="none"/>
        <c:tickLblPos val="nextTo"/>
        <c:spPr>
          <a:ln w="19050"/>
        </c:spPr>
        <c:crossAx val="-1163166440"/>
        <c:crosses val="autoZero"/>
        <c:auto val="1"/>
        <c:lblAlgn val="ctr"/>
        <c:lblOffset val="100"/>
        <c:tickLblSkip val="1"/>
        <c:noMultiLvlLbl val="0"/>
      </c:catAx>
      <c:valAx>
        <c:axId val="-1163166440"/>
        <c:scaling>
          <c:orientation val="minMax"/>
          <c:min val="20000"/>
        </c:scaling>
        <c:delete val="0"/>
        <c:axPos val="l"/>
        <c:majorGridlines>
          <c:spPr>
            <a:ln w="3175">
              <a:solidFill>
                <a:srgbClr val="000000">
                  <a:alpha val="0"/>
                </a:srgbClr>
              </a:solidFill>
              <a:prstDash val="sysDot"/>
            </a:ln>
          </c:spPr>
        </c:majorGridlines>
        <c:numFmt formatCode="General" sourceLinked="1"/>
        <c:majorTickMark val="out"/>
        <c:minorTickMark val="none"/>
        <c:tickLblPos val="nextTo"/>
        <c:spPr>
          <a:ln w="19050"/>
        </c:spPr>
        <c:crossAx val="-1163171384"/>
        <c:crosses val="autoZero"/>
        <c:crossBetween val="midCat"/>
      </c:valAx>
    </c:plotArea>
    <c:plotVisOnly val="1"/>
    <c:dispBlanksAs val="gap"/>
    <c:showDLblsOverMax val="0"/>
  </c:chart>
  <c:txPr>
    <a:bodyPr/>
    <a:lstStyle/>
    <a:p>
      <a:pPr>
        <a:defRPr>
          <a:solidFill>
            <a:schemeClr val="tx1"/>
          </a:solidFill>
          <a:latin typeface="Corbel"/>
          <a:cs typeface="Corbe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Bosutinib </c:v>
                </c:pt>
              </c:strCache>
            </c:strRef>
          </c:tx>
          <c:spPr>
            <a:solidFill>
              <a:schemeClr val="accent1"/>
            </a:solidFill>
            <a:ln>
              <a:noFill/>
            </a:ln>
            <a:effectLst/>
          </c:spPr>
          <c:invertIfNegative val="0"/>
          <c:dPt>
            <c:idx val="1"/>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2-13C0-4E07-A753-B2436B35A177}"/>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3-13C0-4E07-A753-B2436B35A177}"/>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4-13C0-4E07-A753-B2436B35A177}"/>
              </c:ext>
            </c:extLst>
          </c:dPt>
          <c:dPt>
            <c:idx val="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13C0-4E07-A753-B2436B35A17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orbel"/>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MMR (ITT)-12 mo</c:v>
                </c:pt>
                <c:pt idx="1">
                  <c:v>MMR (ITT)-18 mo</c:v>
                </c:pt>
                <c:pt idx="2">
                  <c:v>MMR (mITT)-12 mo</c:v>
                </c:pt>
                <c:pt idx="3">
                  <c:v>MMR (mITT)-18 mo</c:v>
                </c:pt>
                <c:pt idx="4">
                  <c:v>MR4  -12 mo</c:v>
                </c:pt>
                <c:pt idx="5">
                  <c:v>MR4  -18 mo</c:v>
                </c:pt>
                <c:pt idx="6">
                  <c:v>MR4.5  -12 mo</c:v>
                </c:pt>
                <c:pt idx="7">
                  <c:v>MR4.5  -18 mo</c:v>
                </c:pt>
              </c:strCache>
            </c:strRef>
          </c:cat>
          <c:val>
            <c:numRef>
              <c:f>Sheet1!$B$2:$B$9</c:f>
              <c:numCache>
                <c:formatCode>General</c:formatCode>
                <c:ptCount val="8"/>
                <c:pt idx="0">
                  <c:v>46.6</c:v>
                </c:pt>
                <c:pt idx="1">
                  <c:v>56.7</c:v>
                </c:pt>
                <c:pt idx="2">
                  <c:v>47.2</c:v>
                </c:pt>
                <c:pt idx="3">
                  <c:v>56.9</c:v>
                </c:pt>
                <c:pt idx="4">
                  <c:v>20.7</c:v>
                </c:pt>
                <c:pt idx="5">
                  <c:v>24.4</c:v>
                </c:pt>
                <c:pt idx="6">
                  <c:v>8.1</c:v>
                </c:pt>
                <c:pt idx="7">
                  <c:v>11.4</c:v>
                </c:pt>
              </c:numCache>
            </c:numRef>
          </c:val>
          <c:extLst>
            <c:ext xmlns:c16="http://schemas.microsoft.com/office/drawing/2014/chart" uri="{C3380CC4-5D6E-409C-BE32-E72D297353CC}">
              <c16:uniqueId val="{00000000-13C0-4E07-A753-B2436B35A177}"/>
            </c:ext>
          </c:extLst>
        </c:ser>
        <c:ser>
          <c:idx val="1"/>
          <c:order val="1"/>
          <c:tx>
            <c:strRef>
              <c:f>Sheet1!$C$1</c:f>
              <c:strCache>
                <c:ptCount val="1"/>
                <c:pt idx="0">
                  <c:v>Imatinib</c:v>
                </c:pt>
              </c:strCache>
            </c:strRef>
          </c:tx>
          <c:spPr>
            <a:solidFill>
              <a:schemeClr val="accent2"/>
            </a:solidFill>
            <a:ln>
              <a:noFill/>
            </a:ln>
            <a:effectLst/>
          </c:spPr>
          <c:invertIfNegative val="0"/>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6-13C0-4E07-A753-B2436B35A177}"/>
              </c:ext>
            </c:extLst>
          </c:dPt>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7-13C0-4E07-A753-B2436B35A177}"/>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13C0-4E07-A753-B2436B35A177}"/>
              </c:ext>
            </c:extLst>
          </c:dPt>
          <c:dPt>
            <c:idx val="7"/>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9-13C0-4E07-A753-B2436B35A17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orbel"/>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MMR (ITT)-12 mo</c:v>
                </c:pt>
                <c:pt idx="1">
                  <c:v>MMR (ITT)-18 mo</c:v>
                </c:pt>
                <c:pt idx="2">
                  <c:v>MMR (mITT)-12 mo</c:v>
                </c:pt>
                <c:pt idx="3">
                  <c:v>MMR (mITT)-18 mo</c:v>
                </c:pt>
                <c:pt idx="4">
                  <c:v>MR4  -12 mo</c:v>
                </c:pt>
                <c:pt idx="5">
                  <c:v>MR4  -18 mo</c:v>
                </c:pt>
                <c:pt idx="6">
                  <c:v>MR4.5  -12 mo</c:v>
                </c:pt>
                <c:pt idx="7">
                  <c:v>MR4.5  -18 mo</c:v>
                </c:pt>
              </c:strCache>
            </c:strRef>
          </c:cat>
          <c:val>
            <c:numRef>
              <c:f>Sheet1!$C$2:$C$9</c:f>
              <c:numCache>
                <c:formatCode>General</c:formatCode>
                <c:ptCount val="8"/>
                <c:pt idx="0">
                  <c:v>36.200000000000003</c:v>
                </c:pt>
                <c:pt idx="1">
                  <c:v>46.6</c:v>
                </c:pt>
                <c:pt idx="2">
                  <c:v>36.9</c:v>
                </c:pt>
                <c:pt idx="3">
                  <c:v>47.7</c:v>
                </c:pt>
                <c:pt idx="4">
                  <c:v>12</c:v>
                </c:pt>
                <c:pt idx="5">
                  <c:v>18.3</c:v>
                </c:pt>
                <c:pt idx="6">
                  <c:v>3.3</c:v>
                </c:pt>
                <c:pt idx="7">
                  <c:v>7.1</c:v>
                </c:pt>
              </c:numCache>
            </c:numRef>
          </c:val>
          <c:extLst>
            <c:ext xmlns:c16="http://schemas.microsoft.com/office/drawing/2014/chart" uri="{C3380CC4-5D6E-409C-BE32-E72D297353CC}">
              <c16:uniqueId val="{00000001-13C0-4E07-A753-B2436B35A177}"/>
            </c:ext>
          </c:extLst>
        </c:ser>
        <c:dLbls>
          <c:showLegendKey val="0"/>
          <c:showVal val="0"/>
          <c:showCatName val="0"/>
          <c:showSerName val="0"/>
          <c:showPercent val="0"/>
          <c:showBubbleSize val="0"/>
        </c:dLbls>
        <c:gapWidth val="93"/>
        <c:overlap val="-27"/>
        <c:axId val="-1001257656"/>
        <c:axId val="-1033660088"/>
      </c:barChart>
      <c:catAx>
        <c:axId val="-1001257656"/>
        <c:scaling>
          <c:orientation val="minMax"/>
        </c:scaling>
        <c:delete val="1"/>
        <c:axPos val="b"/>
        <c:numFmt formatCode="General" sourceLinked="1"/>
        <c:majorTickMark val="cross"/>
        <c:minorTickMark val="none"/>
        <c:tickLblPos val="nextTo"/>
        <c:crossAx val="-1033660088"/>
        <c:crosses val="autoZero"/>
        <c:auto val="1"/>
        <c:lblAlgn val="ctr"/>
        <c:lblOffset val="100"/>
        <c:noMultiLvlLbl val="0"/>
      </c:catAx>
      <c:valAx>
        <c:axId val="-1033660088"/>
        <c:scaling>
          <c:orientation val="minMax"/>
        </c:scaling>
        <c:delete val="0"/>
        <c:axPos val="l"/>
        <c:numFmt formatCode="General" sourceLinked="1"/>
        <c:majorTickMark val="none"/>
        <c:minorTickMark val="none"/>
        <c:tickLblPos val="nextTo"/>
        <c:spPr>
          <a:noFill/>
          <a:ln w="3175">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001257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j-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Pt>
            <c:idx val="0"/>
            <c:invertIfNegative val="0"/>
            <c:bubble3D val="0"/>
            <c:spPr>
              <a:solidFill>
                <a:srgbClr val="068685"/>
              </a:soli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4-6F79-42B1-8F2A-C3797DC76A6B}"/>
              </c:ext>
            </c:extLst>
          </c:dPt>
          <c:dPt>
            <c:idx val="1"/>
            <c:invertIfNegative val="0"/>
            <c:bubble3D val="0"/>
            <c:spPr>
              <a:solidFill>
                <a:srgbClr val="39A5FA"/>
              </a:solidFill>
              <a:ln w="9525" cap="flat" cmpd="sng" algn="ctr">
                <a:no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6F79-42B1-8F2A-C3797DC76A6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numCache>
            </c:numRef>
          </c:cat>
          <c:val>
            <c:numRef>
              <c:f>Sheet1!$B$2:$B$3</c:f>
              <c:numCache>
                <c:formatCode>General</c:formatCode>
                <c:ptCount val="2"/>
                <c:pt idx="0">
                  <c:v>25.5</c:v>
                </c:pt>
                <c:pt idx="1">
                  <c:v>13.2</c:v>
                </c:pt>
              </c:numCache>
            </c:numRef>
          </c:val>
          <c:extLst>
            <c:ext xmlns:c16="http://schemas.microsoft.com/office/drawing/2014/chart" uri="{C3380CC4-5D6E-409C-BE32-E72D297353CC}">
              <c16:uniqueId val="{00000000-6F79-42B1-8F2A-C3797DC76A6B}"/>
            </c:ext>
          </c:extLst>
        </c:ser>
        <c:dLbls>
          <c:dLblPos val="ctr"/>
          <c:showLegendKey val="0"/>
          <c:showVal val="1"/>
          <c:showCatName val="0"/>
          <c:showSerName val="0"/>
          <c:showPercent val="0"/>
          <c:showBubbleSize val="0"/>
        </c:dLbls>
        <c:gapWidth val="150"/>
        <c:overlap val="100"/>
        <c:axId val="848208608"/>
        <c:axId val="848212216"/>
      </c:barChart>
      <c:catAx>
        <c:axId val="8482086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848212216"/>
        <c:crosses val="autoZero"/>
        <c:auto val="1"/>
        <c:lblAlgn val="ctr"/>
        <c:lblOffset val="100"/>
        <c:noMultiLvlLbl val="0"/>
      </c:catAx>
      <c:valAx>
        <c:axId val="848212216"/>
        <c:scaling>
          <c:orientation val="minMax"/>
        </c:scaling>
        <c:delete val="0"/>
        <c:axPos val="l"/>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48208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068685"/>
              </a:solidFill>
              <a:ln>
                <a:noFill/>
              </a:ln>
              <a:effectLst/>
            </c:spPr>
            <c:extLst>
              <c:ext xmlns:c16="http://schemas.microsoft.com/office/drawing/2014/chart" uri="{C3380CC4-5D6E-409C-BE32-E72D297353CC}">
                <c16:uniqueId val="{00000004-C9F9-4EFE-A39A-E9703F2856F2}"/>
              </c:ext>
            </c:extLst>
          </c:dPt>
          <c:dPt>
            <c:idx val="1"/>
            <c:invertIfNegative val="0"/>
            <c:bubble3D val="0"/>
            <c:spPr>
              <a:solidFill>
                <a:srgbClr val="39A5FA"/>
              </a:solidFill>
              <a:ln>
                <a:noFill/>
              </a:ln>
              <a:effectLst/>
            </c:spPr>
            <c:extLst>
              <c:ext xmlns:c16="http://schemas.microsoft.com/office/drawing/2014/chart" uri="{C3380CC4-5D6E-409C-BE32-E72D297353CC}">
                <c16:uniqueId val="{00000005-C9F9-4EFE-A39A-E9703F2856F2}"/>
              </c:ext>
            </c:extLst>
          </c:dPt>
          <c:cat>
            <c:numRef>
              <c:f>Sheet1!$A$2:$A$3</c:f>
              <c:numCache>
                <c:formatCode>General</c:formatCode>
                <c:ptCount val="2"/>
              </c:numCache>
            </c:numRef>
          </c:cat>
          <c:val>
            <c:numRef>
              <c:f>Sheet1!$B$2:$B$3</c:f>
              <c:numCache>
                <c:formatCode>General</c:formatCode>
                <c:ptCount val="2"/>
                <c:pt idx="0">
                  <c:v>40.799999999999997</c:v>
                </c:pt>
                <c:pt idx="1">
                  <c:v>24.2</c:v>
                </c:pt>
              </c:numCache>
            </c:numRef>
          </c:val>
          <c:extLst>
            <c:ext xmlns:c16="http://schemas.microsoft.com/office/drawing/2014/chart" uri="{C3380CC4-5D6E-409C-BE32-E72D297353CC}">
              <c16:uniqueId val="{00000000-C9F9-4EFE-A39A-E9703F2856F2}"/>
            </c:ext>
          </c:extLst>
        </c:ser>
        <c:dLbls>
          <c:showLegendKey val="0"/>
          <c:showVal val="0"/>
          <c:showCatName val="0"/>
          <c:showSerName val="0"/>
          <c:showPercent val="0"/>
          <c:showBubbleSize val="0"/>
        </c:dLbls>
        <c:gapWidth val="150"/>
        <c:overlap val="100"/>
        <c:axId val="922442064"/>
        <c:axId val="922436816"/>
      </c:barChart>
      <c:catAx>
        <c:axId val="922442064"/>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922436816"/>
        <c:crosses val="autoZero"/>
        <c:auto val="1"/>
        <c:lblAlgn val="ctr"/>
        <c:lblOffset val="100"/>
        <c:noMultiLvlLbl val="0"/>
      </c:catAx>
      <c:valAx>
        <c:axId val="922436816"/>
        <c:scaling>
          <c:orientation val="minMax"/>
          <c:max val="50"/>
          <c:min val="0"/>
        </c:scaling>
        <c:delete val="0"/>
        <c:axPos val="l"/>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2442064"/>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Asciminib</c:v>
                </c:pt>
              </c:strCache>
            </c:strRef>
          </c:tx>
          <c:spPr>
            <a:solidFill>
              <a:srgbClr val="068685"/>
            </a:solidFill>
            <a:ln w="9525" cap="flat" cmpd="sng" algn="ctr">
              <a:noFill/>
              <a:roun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numCache>
            </c:numRef>
          </c:cat>
          <c:val>
            <c:numRef>
              <c:f>Sheet1!$B$2:$B$3</c:f>
              <c:numCache>
                <c:formatCode>General</c:formatCode>
                <c:ptCount val="2"/>
                <c:pt idx="0">
                  <c:v>10.8</c:v>
                </c:pt>
                <c:pt idx="1">
                  <c:v>8.9</c:v>
                </c:pt>
              </c:numCache>
            </c:numRef>
          </c:val>
          <c:extLst>
            <c:ext xmlns:c16="http://schemas.microsoft.com/office/drawing/2014/chart" uri="{C3380CC4-5D6E-409C-BE32-E72D297353CC}">
              <c16:uniqueId val="{00000000-45BB-41F8-A924-81041BBF94BF}"/>
            </c:ext>
          </c:extLst>
        </c:ser>
        <c:ser>
          <c:idx val="1"/>
          <c:order val="1"/>
          <c:tx>
            <c:strRef>
              <c:f>Sheet1!$C$1</c:f>
              <c:strCache>
                <c:ptCount val="1"/>
                <c:pt idx="0">
                  <c:v>Bosutinib</c:v>
                </c:pt>
              </c:strCache>
            </c:strRef>
          </c:tx>
          <c:spPr>
            <a:solidFill>
              <a:srgbClr val="39A5FA"/>
            </a:solidFill>
            <a:ln w="9525" cap="flat" cmpd="sng" algn="ctr">
              <a:noFill/>
              <a:round/>
            </a:ln>
            <a:effectLst>
              <a:outerShdw blurRad="40000" dist="20000" dir="5400000" rotWithShape="0">
                <a:srgbClr val="000000">
                  <a:alpha val="38000"/>
                </a:srgbClr>
              </a:outerShdw>
            </a:effectLst>
          </c:spPr>
          <c:invertIfNegative val="0"/>
          <c:dLbls>
            <c:dLbl>
              <c:idx val="1"/>
              <c:layout>
                <c:manualLayout>
                  <c:x val="3.0138637733573338E-3"/>
                  <c:y val="6.69468993567104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B20-4EA6-945B-0B7DD6E5F6F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numCache>
            </c:numRef>
          </c:cat>
          <c:val>
            <c:numRef>
              <c:f>Sheet1!$C$2:$C$3</c:f>
              <c:numCache>
                <c:formatCode>General</c:formatCode>
                <c:ptCount val="2"/>
                <c:pt idx="0">
                  <c:v>5.3</c:v>
                </c:pt>
                <c:pt idx="1">
                  <c:v>1.3</c:v>
                </c:pt>
              </c:numCache>
            </c:numRef>
          </c:val>
          <c:extLst>
            <c:ext xmlns:c16="http://schemas.microsoft.com/office/drawing/2014/chart" uri="{C3380CC4-5D6E-409C-BE32-E72D297353CC}">
              <c16:uniqueId val="{00000001-45BB-41F8-A924-81041BBF94BF}"/>
            </c:ext>
          </c:extLst>
        </c:ser>
        <c:dLbls>
          <c:dLblPos val="inEnd"/>
          <c:showLegendKey val="0"/>
          <c:showVal val="1"/>
          <c:showCatName val="0"/>
          <c:showSerName val="0"/>
          <c:showPercent val="0"/>
          <c:showBubbleSize val="0"/>
        </c:dLbls>
        <c:gapWidth val="100"/>
        <c:overlap val="-24"/>
        <c:axId val="470396104"/>
        <c:axId val="474748288"/>
      </c:barChart>
      <c:catAx>
        <c:axId val="470396104"/>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74748288"/>
        <c:crosses val="autoZero"/>
        <c:auto val="1"/>
        <c:lblAlgn val="ctr"/>
        <c:lblOffset val="100"/>
        <c:noMultiLvlLbl val="0"/>
      </c:catAx>
      <c:valAx>
        <c:axId val="474748288"/>
        <c:scaling>
          <c:orientation val="minMax"/>
        </c:scaling>
        <c:delete val="0"/>
        <c:axPos val="l"/>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470396104"/>
        <c:crosses val="autoZero"/>
        <c:crossBetween val="between"/>
        <c:majorUnit val="10"/>
      </c:valAx>
      <c:spPr>
        <a:noFill/>
        <a:ln w="25400">
          <a:noFill/>
        </a:ln>
        <a:effectLst/>
      </c:spPr>
    </c:plotArea>
    <c:legend>
      <c:legendPos val="b"/>
      <c:layout>
        <c:manualLayout>
          <c:xMode val="edge"/>
          <c:yMode val="edge"/>
          <c:x val="0.69402614230183268"/>
          <c:y val="3.9573114525634272E-2"/>
          <c:w val="0.25753109975177152"/>
          <c:h val="0.267729248407291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270907619276774E-2"/>
          <c:y val="0"/>
          <c:w val="0.92681197908691171"/>
          <c:h val="0.86357531724394232"/>
        </c:manualLayout>
      </c:layout>
      <c:barChart>
        <c:barDir val="col"/>
        <c:grouping val="clustered"/>
        <c:varyColors val="0"/>
        <c:ser>
          <c:idx val="0"/>
          <c:order val="0"/>
          <c:tx>
            <c:strRef>
              <c:f>Sheet1!$B$1</c:f>
              <c:strCache>
                <c:ptCount val="1"/>
                <c:pt idx="0">
                  <c:v>Asciminib</c:v>
                </c:pt>
              </c:strCache>
            </c:strRef>
          </c:tx>
          <c:spPr>
            <a:solidFill>
              <a:srgbClr val="0686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Thrombocytopenia†</c:v>
                </c:pt>
                <c:pt idx="1">
                  <c:v>Neutropenia‡ </c:v>
                </c:pt>
                <c:pt idx="2">
                  <c:v>Diarrhea</c:v>
                </c:pt>
                <c:pt idx="3">
                  <c:v>Nausea</c:v>
                </c:pt>
                <c:pt idx="4">
                  <c:v>Rash</c:v>
                </c:pt>
                <c:pt idx="5">
                  <c:v>Vomiting</c:v>
                </c:pt>
                <c:pt idx="6">
                  <c:v>Increased ALT</c:v>
                </c:pt>
                <c:pt idx="7">
                  <c:v>Increased AST</c:v>
                </c:pt>
              </c:strCache>
            </c:strRef>
          </c:cat>
          <c:val>
            <c:numRef>
              <c:f>Sheet1!$B$2:$B$9</c:f>
              <c:numCache>
                <c:formatCode>General</c:formatCode>
                <c:ptCount val="8"/>
                <c:pt idx="0">
                  <c:v>28.8</c:v>
                </c:pt>
                <c:pt idx="1">
                  <c:v>21.8</c:v>
                </c:pt>
                <c:pt idx="2">
                  <c:v>11.5</c:v>
                </c:pt>
                <c:pt idx="3">
                  <c:v>11.5</c:v>
                </c:pt>
                <c:pt idx="4">
                  <c:v>7.1</c:v>
                </c:pt>
                <c:pt idx="5">
                  <c:v>7.1</c:v>
                </c:pt>
                <c:pt idx="6">
                  <c:v>3.8</c:v>
                </c:pt>
                <c:pt idx="7">
                  <c:v>3.8</c:v>
                </c:pt>
              </c:numCache>
            </c:numRef>
          </c:val>
          <c:extLst>
            <c:ext xmlns:c16="http://schemas.microsoft.com/office/drawing/2014/chart" uri="{C3380CC4-5D6E-409C-BE32-E72D297353CC}">
              <c16:uniqueId val="{00000000-5B18-487F-9017-9F750219A448}"/>
            </c:ext>
          </c:extLst>
        </c:ser>
        <c:ser>
          <c:idx val="1"/>
          <c:order val="1"/>
          <c:tx>
            <c:strRef>
              <c:f>Sheet1!$C$1</c:f>
              <c:strCache>
                <c:ptCount val="1"/>
                <c:pt idx="0">
                  <c:v>Bosutinib</c:v>
                </c:pt>
              </c:strCache>
            </c:strRef>
          </c:tx>
          <c:spPr>
            <a:solidFill>
              <a:srgbClr val="39A5F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Thrombocytopenia†</c:v>
                </c:pt>
                <c:pt idx="1">
                  <c:v>Neutropenia‡ </c:v>
                </c:pt>
                <c:pt idx="2">
                  <c:v>Diarrhea</c:v>
                </c:pt>
                <c:pt idx="3">
                  <c:v>Nausea</c:v>
                </c:pt>
                <c:pt idx="4">
                  <c:v>Rash</c:v>
                </c:pt>
                <c:pt idx="5">
                  <c:v>Vomiting</c:v>
                </c:pt>
                <c:pt idx="6">
                  <c:v>Increased ALT</c:v>
                </c:pt>
                <c:pt idx="7">
                  <c:v>Increased AST</c:v>
                </c:pt>
              </c:strCache>
            </c:strRef>
          </c:cat>
          <c:val>
            <c:numRef>
              <c:f>Sheet1!$C$2:$C$9</c:f>
              <c:numCache>
                <c:formatCode>General</c:formatCode>
                <c:ptCount val="8"/>
                <c:pt idx="0">
                  <c:v>18.399999999999999</c:v>
                </c:pt>
                <c:pt idx="1">
                  <c:v>21.1</c:v>
                </c:pt>
                <c:pt idx="2">
                  <c:v>71.099999999999994</c:v>
                </c:pt>
                <c:pt idx="3">
                  <c:v>46.1</c:v>
                </c:pt>
                <c:pt idx="4">
                  <c:v>23.7</c:v>
                </c:pt>
                <c:pt idx="5">
                  <c:v>26.3</c:v>
                </c:pt>
                <c:pt idx="6">
                  <c:v>27.6</c:v>
                </c:pt>
                <c:pt idx="7">
                  <c:v>21.1</c:v>
                </c:pt>
              </c:numCache>
            </c:numRef>
          </c:val>
          <c:extLst>
            <c:ext xmlns:c16="http://schemas.microsoft.com/office/drawing/2014/chart" uri="{C3380CC4-5D6E-409C-BE32-E72D297353CC}">
              <c16:uniqueId val="{00000001-5B18-487F-9017-9F750219A448}"/>
            </c:ext>
          </c:extLst>
        </c:ser>
        <c:dLbls>
          <c:dLblPos val="outEnd"/>
          <c:showLegendKey val="0"/>
          <c:showVal val="1"/>
          <c:showCatName val="0"/>
          <c:showSerName val="0"/>
          <c:showPercent val="0"/>
          <c:showBubbleSize val="0"/>
        </c:dLbls>
        <c:gapWidth val="101"/>
        <c:overlap val="-10"/>
        <c:axId val="555872664"/>
        <c:axId val="555878896"/>
      </c:barChart>
      <c:catAx>
        <c:axId val="5558726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55878896"/>
        <c:crosses val="autoZero"/>
        <c:auto val="1"/>
        <c:lblAlgn val="ctr"/>
        <c:lblOffset val="100"/>
        <c:noMultiLvlLbl val="0"/>
      </c:catAx>
      <c:valAx>
        <c:axId val="555878896"/>
        <c:scaling>
          <c:orientation val="minMax"/>
          <c:max val="8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55872664"/>
        <c:crosses val="autoZero"/>
        <c:crossBetween val="between"/>
      </c:valAx>
      <c:spPr>
        <a:noFill/>
        <a:ln>
          <a:noFill/>
        </a:ln>
        <a:effectLst/>
      </c:spPr>
    </c:plotArea>
    <c:legend>
      <c:legendPos val="b"/>
      <c:layout>
        <c:manualLayout>
          <c:xMode val="edge"/>
          <c:yMode val="edge"/>
          <c:x val="0.82211808457112856"/>
          <c:y val="3.7476346779614765E-4"/>
          <c:w val="0.1594709601207534"/>
          <c:h val="7.365230722306501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270907619276774E-2"/>
          <c:y val="0"/>
          <c:w val="0.92681197908691171"/>
          <c:h val="0.86357531724394232"/>
        </c:manualLayout>
      </c:layout>
      <c:barChart>
        <c:barDir val="col"/>
        <c:grouping val="clustered"/>
        <c:varyColors val="0"/>
        <c:ser>
          <c:idx val="0"/>
          <c:order val="0"/>
          <c:tx>
            <c:strRef>
              <c:f>Sheet1!$B$1</c:f>
              <c:strCache>
                <c:ptCount val="1"/>
                <c:pt idx="0">
                  <c:v>Asciminib</c:v>
                </c:pt>
              </c:strCache>
            </c:strRef>
          </c:tx>
          <c:spPr>
            <a:solidFill>
              <a:srgbClr val="0686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6"/>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Thrombocytopenia†</c:v>
                </c:pt>
                <c:pt idx="1">
                  <c:v>Neutropenia‡ </c:v>
                </c:pt>
                <c:pt idx="2">
                  <c:v>Diarrhea</c:v>
                </c:pt>
                <c:pt idx="3">
                  <c:v>Increased ALT</c:v>
                </c:pt>
              </c:strCache>
            </c:strRef>
          </c:cat>
          <c:val>
            <c:numRef>
              <c:f>Sheet1!$B$2:$B$5</c:f>
              <c:numCache>
                <c:formatCode>General</c:formatCode>
                <c:ptCount val="4"/>
                <c:pt idx="0">
                  <c:v>21.8</c:v>
                </c:pt>
                <c:pt idx="1">
                  <c:v>17.899999999999999</c:v>
                </c:pt>
                <c:pt idx="2">
                  <c:v>0</c:v>
                </c:pt>
                <c:pt idx="3">
                  <c:v>0.6</c:v>
                </c:pt>
              </c:numCache>
            </c:numRef>
          </c:val>
          <c:extLst>
            <c:ext xmlns:c16="http://schemas.microsoft.com/office/drawing/2014/chart" uri="{C3380CC4-5D6E-409C-BE32-E72D297353CC}">
              <c16:uniqueId val="{00000000-5B18-487F-9017-9F750219A448}"/>
            </c:ext>
          </c:extLst>
        </c:ser>
        <c:ser>
          <c:idx val="1"/>
          <c:order val="1"/>
          <c:tx>
            <c:strRef>
              <c:f>Sheet1!$C$1</c:f>
              <c:strCache>
                <c:ptCount val="1"/>
                <c:pt idx="0">
                  <c:v>Bosutinib</c:v>
                </c:pt>
              </c:strCache>
            </c:strRef>
          </c:tx>
          <c:spPr>
            <a:solidFill>
              <a:srgbClr val="39A5F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2"/>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Thrombocytopenia†</c:v>
                </c:pt>
                <c:pt idx="1">
                  <c:v>Neutropenia‡ </c:v>
                </c:pt>
                <c:pt idx="2">
                  <c:v>Diarrhea</c:v>
                </c:pt>
                <c:pt idx="3">
                  <c:v>Increased ALT</c:v>
                </c:pt>
              </c:strCache>
            </c:strRef>
          </c:cat>
          <c:val>
            <c:numRef>
              <c:f>Sheet1!$C$2:$C$5</c:f>
              <c:numCache>
                <c:formatCode>General</c:formatCode>
                <c:ptCount val="4"/>
                <c:pt idx="0">
                  <c:v>9.1999999999999993</c:v>
                </c:pt>
                <c:pt idx="1">
                  <c:v>14.5</c:v>
                </c:pt>
                <c:pt idx="2">
                  <c:v>10.5</c:v>
                </c:pt>
                <c:pt idx="3">
                  <c:v>14.5</c:v>
                </c:pt>
              </c:numCache>
            </c:numRef>
          </c:val>
          <c:extLst>
            <c:ext xmlns:c16="http://schemas.microsoft.com/office/drawing/2014/chart" uri="{C3380CC4-5D6E-409C-BE32-E72D297353CC}">
              <c16:uniqueId val="{00000001-5B18-487F-9017-9F750219A448}"/>
            </c:ext>
          </c:extLst>
        </c:ser>
        <c:dLbls>
          <c:dLblPos val="outEnd"/>
          <c:showLegendKey val="0"/>
          <c:showVal val="1"/>
          <c:showCatName val="0"/>
          <c:showSerName val="0"/>
          <c:showPercent val="0"/>
          <c:showBubbleSize val="0"/>
        </c:dLbls>
        <c:gapWidth val="101"/>
        <c:overlap val="-10"/>
        <c:axId val="555872664"/>
        <c:axId val="555878896"/>
      </c:barChart>
      <c:catAx>
        <c:axId val="5558726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55878896"/>
        <c:crosses val="autoZero"/>
        <c:auto val="1"/>
        <c:lblAlgn val="ctr"/>
        <c:lblOffset val="100"/>
        <c:noMultiLvlLbl val="0"/>
      </c:catAx>
      <c:valAx>
        <c:axId val="555878896"/>
        <c:scaling>
          <c:orientation val="minMax"/>
          <c:max val="3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55872664"/>
        <c:crosses val="autoZero"/>
        <c:crossBetween val="between"/>
        <c:majorUnit val="10"/>
      </c:valAx>
      <c:spPr>
        <a:noFill/>
        <a:ln>
          <a:noFill/>
        </a:ln>
        <a:effectLst/>
      </c:spPr>
    </c:plotArea>
    <c:legend>
      <c:legendPos val="b"/>
      <c:layout>
        <c:manualLayout>
          <c:xMode val="edge"/>
          <c:yMode val="edge"/>
          <c:x val="0.65799252404437913"/>
          <c:y val="6.7192847267864828E-2"/>
          <c:w val="0.32359654047143466"/>
          <c:h val="0.1199111412577178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drawings/drawing1.xml><?xml version="1.0" encoding="utf-8"?>
<c:userShapes xmlns:c="http://schemas.openxmlformats.org/drawingml/2006/chart">
  <cdr:relSizeAnchor xmlns:cdr="http://schemas.openxmlformats.org/drawingml/2006/chartDrawing">
    <cdr:from>
      <cdr:x>0.57282</cdr:x>
      <cdr:y>0.68254</cdr:y>
    </cdr:from>
    <cdr:to>
      <cdr:x>0.76699</cdr:x>
      <cdr:y>0.87302</cdr:y>
    </cdr:to>
    <cdr:sp macro="" textlink="">
      <cdr:nvSpPr>
        <cdr:cNvPr id="2" name="TextBox 1"/>
        <cdr:cNvSpPr txBox="1"/>
      </cdr:nvSpPr>
      <cdr:spPr>
        <a:xfrm xmlns:a="http://schemas.openxmlformats.org/drawingml/2006/main">
          <a:off x="4495800" y="3276600"/>
          <a:ext cx="15240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0.37473</cdr:x>
      <cdr:y>0.5549</cdr:y>
    </cdr:from>
    <cdr:to>
      <cdr:x>1</cdr:x>
      <cdr:y>0.83635</cdr:y>
    </cdr:to>
    <cdr:sp macro="" textlink="">
      <cdr:nvSpPr>
        <cdr:cNvPr id="3" name="TextBox 2"/>
        <cdr:cNvSpPr txBox="1"/>
      </cdr:nvSpPr>
      <cdr:spPr>
        <a:xfrm xmlns:a="http://schemas.openxmlformats.org/drawingml/2006/main">
          <a:off x="1384748" y="1651000"/>
          <a:ext cx="2310573" cy="837409"/>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marL="231775" indent="-231775">
            <a:lnSpc>
              <a:spcPct val="50000"/>
            </a:lnSpc>
            <a:spcAft>
              <a:spcPts val="1200"/>
            </a:spcAft>
            <a:buClr>
              <a:srgbClr val="99CCFF"/>
            </a:buClr>
            <a:buSzPct val="125000"/>
            <a:buFont typeface="Arial" pitchFamily="34" charset="0"/>
            <a:buChar char="•"/>
          </a:pPr>
          <a:r>
            <a:rPr lang="en-US" sz="1100" dirty="0">
              <a:solidFill>
                <a:srgbClr val="000000"/>
              </a:solidFill>
              <a:latin typeface="Corbel"/>
              <a:cs typeface="Corbel"/>
            </a:rPr>
            <a:t>Incidence 4700 per year</a:t>
          </a:r>
        </a:p>
        <a:p xmlns:a="http://schemas.openxmlformats.org/drawingml/2006/main">
          <a:pPr marL="231775" indent="-231775">
            <a:lnSpc>
              <a:spcPct val="50000"/>
            </a:lnSpc>
            <a:spcAft>
              <a:spcPts val="1200"/>
            </a:spcAft>
            <a:buClr>
              <a:srgbClr val="99CCFF"/>
            </a:buClr>
            <a:buSzPct val="125000"/>
            <a:buFont typeface="Arial" pitchFamily="34" charset="0"/>
            <a:buChar char="•"/>
          </a:pPr>
          <a:r>
            <a:rPr lang="en-US" sz="1100" dirty="0">
              <a:solidFill>
                <a:srgbClr val="000000"/>
              </a:solidFill>
              <a:latin typeface="Corbel"/>
              <a:cs typeface="Corbel"/>
            </a:rPr>
            <a:t>Age-matched mortality ratio vs normal population = 1.50</a:t>
          </a:r>
        </a:p>
        <a:p xmlns:a="http://schemas.openxmlformats.org/drawingml/2006/main">
          <a:pPr marL="231775" indent="-231775">
            <a:lnSpc>
              <a:spcPct val="50000"/>
            </a:lnSpc>
            <a:spcAft>
              <a:spcPts val="1200"/>
            </a:spcAft>
            <a:buClr>
              <a:srgbClr val="99CCFF"/>
            </a:buClr>
            <a:buSzPct val="125000"/>
            <a:buFont typeface="Arial" pitchFamily="34" charset="0"/>
            <a:buChar char="•"/>
          </a:pPr>
          <a:r>
            <a:rPr lang="en-US" sz="1100" dirty="0">
              <a:solidFill>
                <a:srgbClr val="000000"/>
              </a:solidFill>
              <a:latin typeface="Corbel"/>
              <a:cs typeface="Corbel"/>
            </a:rPr>
            <a:t>Accounts for increased US population to 410 million in 2050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9E179A-A3B7-2241-A9F5-C37E861971E5}" type="datetimeFigureOut">
              <a:rPr lang="en-US" smtClean="0"/>
              <a:t>9/17/21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5631FA-4652-9E43-A78E-CA9E2E63D266}" type="slidenum">
              <a:rPr lang="en-US" smtClean="0"/>
              <a:t>‹#›</a:t>
            </a:fld>
            <a:endParaRPr lang="en-US"/>
          </a:p>
        </p:txBody>
      </p:sp>
    </p:spTree>
    <p:extLst>
      <p:ext uri="{BB962C8B-B14F-4D97-AF65-F5344CB8AC3E}">
        <p14:creationId xmlns:p14="http://schemas.microsoft.com/office/powerpoint/2010/main" val="3221876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10242"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dirty="0">
                <a:latin typeface="Arial" charset="0"/>
                <a:cs typeface="msgothic" charset="0"/>
              </a:rPr>
              <a:t>Patients with </a:t>
            </a:r>
            <a:r>
              <a:rPr lang="en-GB" i="1" dirty="0">
                <a:latin typeface="Arial" charset="0"/>
                <a:cs typeface="msgothic" charset="0"/>
              </a:rPr>
              <a:t>BCR-ABL1</a:t>
            </a:r>
            <a:r>
              <a:rPr lang="en-GB" dirty="0">
                <a:latin typeface="Arial" charset="0"/>
                <a:cs typeface="msgothic" charset="0"/>
              </a:rPr>
              <a:t> values &gt;10% at 3 months had better outcomes if the </a:t>
            </a:r>
            <a:r>
              <a:rPr lang="en-GB" i="1" dirty="0">
                <a:latin typeface="Arial" charset="0"/>
                <a:cs typeface="msgothic" charset="0"/>
              </a:rPr>
              <a:t>BCR-ABL1</a:t>
            </a:r>
            <a:r>
              <a:rPr lang="en-GB" dirty="0">
                <a:latin typeface="Arial" charset="0"/>
                <a:cs typeface="msgothic" charset="0"/>
              </a:rPr>
              <a:t> halving time was ≤76 days. Among the 95 patients with </a:t>
            </a:r>
            <a:r>
              <a:rPr lang="en-GB" i="1" dirty="0">
                <a:latin typeface="Arial" charset="0"/>
                <a:cs typeface="msgothic" charset="0"/>
              </a:rPr>
              <a:t>BCR-ABL1</a:t>
            </a:r>
            <a:r>
              <a:rPr lang="en-GB" dirty="0">
                <a:latin typeface="Arial" charset="0"/>
                <a:cs typeface="msgothic" charset="0"/>
              </a:rPr>
              <a:t> values &gt;10%, the 74 patients with a halving time of ≤76 days had significantly superior (A) OS, (B) PFS, (C) FFS, and (D) MMR compared with the 21 patients with a halving time of &gt;76 days. For some of the patients with an assigned halving time of &gt;76 days, their </a:t>
            </a:r>
            <a:r>
              <a:rPr lang="en-GB" i="1" dirty="0">
                <a:latin typeface="Arial" charset="0"/>
                <a:cs typeface="msgothic" charset="0"/>
              </a:rPr>
              <a:t>BCR-ABL1</a:t>
            </a:r>
            <a:r>
              <a:rPr lang="en-GB" dirty="0">
                <a:latin typeface="Arial" charset="0"/>
                <a:cs typeface="msgothic" charset="0"/>
              </a:rPr>
              <a:t> value did not halve at any time or increased. The outcome for patients with </a:t>
            </a:r>
            <a:r>
              <a:rPr lang="en-GB" i="1" dirty="0">
                <a:latin typeface="Arial" charset="0"/>
                <a:cs typeface="msgothic" charset="0"/>
              </a:rPr>
              <a:t>BCR-ABL1</a:t>
            </a:r>
            <a:r>
              <a:rPr lang="en-GB" dirty="0">
                <a:latin typeface="Arial" charset="0"/>
                <a:cs typeface="msgothic" charset="0"/>
              </a:rPr>
              <a:t> values ≤10% at 3 months are also plotted.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AA9E6-400A-E640-A318-E520058423C6}" type="slidenum">
              <a:rPr lang="en-US" smtClean="0"/>
              <a:pPr/>
              <a:t>35</a:t>
            </a:fld>
            <a:endParaRPr lang="en-US" dirty="0"/>
          </a:p>
        </p:txBody>
      </p:sp>
    </p:spTree>
    <p:extLst>
      <p:ext uri="{BB962C8B-B14F-4D97-AF65-F5344CB8AC3E}">
        <p14:creationId xmlns:p14="http://schemas.microsoft.com/office/powerpoint/2010/main" val="1749106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CBFAA9E6-400A-E640-A318-E520058423C6}" type="slidenum">
              <a:rPr lang="en-US" smtClean="0"/>
              <a:pPr/>
              <a:t>36</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1912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5789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5631FA-4652-9E43-A78E-CA9E2E63D2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051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8361DF-6E1D-408B-9FDC-A78870E3D3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25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631FA-4652-9E43-A78E-CA9E2E63D266}" type="slidenum">
              <a:rPr lang="en-US" smtClean="0"/>
              <a:t>6</a:t>
            </a:fld>
            <a:endParaRPr lang="en-US"/>
          </a:p>
        </p:txBody>
      </p:sp>
    </p:spTree>
    <p:extLst>
      <p:ext uri="{BB962C8B-B14F-4D97-AF65-F5344CB8AC3E}">
        <p14:creationId xmlns:p14="http://schemas.microsoft.com/office/powerpoint/2010/main" val="89888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10242"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Cumulative incidence of response according to CCI.</a:t>
            </a:r>
            <a:r>
              <a:rPr lang="en-GB">
                <a:latin typeface="Arial" charset="0"/>
                <a:cs typeface="msgothic" charset="0"/>
              </a:rPr>
              <a:t> (A) Cumulative incidence of CCyR. (B) Cumulative incidence of MMR.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10242"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Cumulative incidence of response according to CCI.</a:t>
            </a:r>
            <a:r>
              <a:rPr lang="en-GB">
                <a:latin typeface="Arial" charset="0"/>
                <a:cs typeface="msgothic" charset="0"/>
              </a:rPr>
              <a:t> (A) Cumulative incidence of CCyR. (B) Cumulative incidence of MMR.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DF12B3-ECC0-4AE9-A8CA-7AA9232D79D5}" type="slidenum">
              <a:rPr lang="en-US" smtClean="0">
                <a:solidFill>
                  <a:prstClr val="black"/>
                </a:solidFill>
                <a:latin typeface="Calibri"/>
              </a:rPr>
              <a:pPr>
                <a:defRPr/>
              </a:pPr>
              <a:t>18</a:t>
            </a:fld>
            <a:endParaRPr lang="en-US" dirty="0">
              <a:solidFill>
                <a:prstClr val="black"/>
              </a:solidFill>
              <a:latin typeface="Calibri"/>
            </a:endParaRPr>
          </a:p>
        </p:txBody>
      </p:sp>
    </p:spTree>
    <p:extLst>
      <p:ext uri="{BB962C8B-B14F-4D97-AF65-F5344CB8AC3E}">
        <p14:creationId xmlns:p14="http://schemas.microsoft.com/office/powerpoint/2010/main" val="292202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Abbreviations:</a:t>
            </a:r>
            <a:r>
              <a:rPr lang="en-US" b="1" baseline="0" dirty="0"/>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CCyR, complete cytogenetic response; D, dasatinib, I, imatinib</a:t>
            </a:r>
            <a:r>
              <a:rPr lang="en-GB" sz="1200" dirty="0">
                <a:effectLst/>
                <a:latin typeface="Calibri" panose="020F0502020204030204" pitchFamily="34" charset="0"/>
                <a:ea typeface="Calibri" panose="020F0502020204030204" pitchFamily="34" charset="0"/>
                <a:cs typeface="Times New Roman" panose="02020603050405020304" pitchFamily="18" charset="0"/>
              </a:rPr>
              <a:t>; MCyR, major cytogenetic response;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MMR, major molecular response; N, nilotinib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b="1" dirty="0"/>
              <a:t>Prior publications: </a:t>
            </a:r>
            <a:r>
              <a:rPr lang="en-GB" sz="1200" kern="1200" dirty="0">
                <a:solidFill>
                  <a:schemeClr val="tx1"/>
                </a:solidFill>
                <a:effectLst/>
                <a:latin typeface="+mn-lt"/>
                <a:ea typeface="+mn-ea"/>
                <a:cs typeface="+mn-cs"/>
              </a:rPr>
              <a:t>Hochhaus A, et al. </a:t>
            </a:r>
            <a:r>
              <a:rPr lang="en-GB" sz="1200" i="1" kern="1200" dirty="0">
                <a:solidFill>
                  <a:schemeClr val="tx1"/>
                </a:solidFill>
                <a:effectLst/>
                <a:latin typeface="+mn-lt"/>
                <a:ea typeface="+mn-ea"/>
                <a:cs typeface="+mn-cs"/>
              </a:rPr>
              <a:t>Am Soc Hematology Ann Meeting </a:t>
            </a:r>
            <a:r>
              <a:rPr lang="en-GB" sz="1200" kern="1200" dirty="0">
                <a:solidFill>
                  <a:schemeClr val="tx1"/>
                </a:solidFill>
                <a:effectLst/>
                <a:latin typeface="+mn-lt"/>
                <a:ea typeface="+mn-ea"/>
                <a:cs typeface="+mn-cs"/>
              </a:rPr>
              <a:t>2013;Abstr</a:t>
            </a:r>
            <a:r>
              <a:rPr lang="en-GB" sz="1200" kern="1200" baseline="0" dirty="0">
                <a:solidFill>
                  <a:schemeClr val="tx1"/>
                </a:solidFill>
                <a:effectLst/>
                <a:latin typeface="+mn-lt"/>
                <a:ea typeface="+mn-ea"/>
                <a:cs typeface="+mn-cs"/>
              </a:rPr>
              <a:t> 2738</a:t>
            </a:r>
            <a:r>
              <a:rPr lang="en-GB" sz="1200" kern="1200" dirty="0">
                <a:solidFill>
                  <a:schemeClr val="tx1"/>
                </a:solidFill>
                <a:effectLst/>
                <a:latin typeface="+mn-lt"/>
                <a:ea typeface="+mn-ea"/>
                <a:cs typeface="+mn-cs"/>
              </a:rPr>
              <a:t>; Kantarjian, et al. </a:t>
            </a:r>
            <a:r>
              <a:rPr lang="en-GB" sz="1200" i="1" kern="1200" dirty="0">
                <a:solidFill>
                  <a:schemeClr val="tx1"/>
                </a:solidFill>
                <a:effectLst/>
                <a:latin typeface="+mn-lt"/>
                <a:ea typeface="+mn-ea"/>
                <a:cs typeface="+mn-cs"/>
              </a:rPr>
              <a:t>Am Soc Hematology Ann Meeting </a:t>
            </a:r>
            <a:r>
              <a:rPr lang="en-GB" sz="1200" kern="1200" dirty="0">
                <a:solidFill>
                  <a:schemeClr val="tx1"/>
                </a:solidFill>
                <a:effectLst/>
                <a:latin typeface="+mn-lt"/>
                <a:ea typeface="+mn-ea"/>
                <a:cs typeface="+mn-cs"/>
              </a:rPr>
              <a:t>2013;Abstr</a:t>
            </a:r>
            <a:r>
              <a:rPr lang="en-GB" sz="1200" kern="1200" baseline="0" dirty="0">
                <a:solidFill>
                  <a:schemeClr val="tx1"/>
                </a:solidFill>
                <a:effectLst/>
                <a:latin typeface="+mn-lt"/>
                <a:ea typeface="+mn-ea"/>
                <a:cs typeface="+mn-cs"/>
              </a:rPr>
              <a:t> 1498</a:t>
            </a:r>
            <a:endParaRPr lang="en-GB" dirty="0"/>
          </a:p>
          <a:p>
            <a:pPr marL="0" marR="0" indent="0" algn="l" defTabSz="457200" rtl="0" eaLnBrk="0" fontAlgn="base" latinLnBrk="0" hangingPunct="0">
              <a:lnSpc>
                <a:spcPct val="100000"/>
              </a:lnSpc>
              <a:spcBef>
                <a:spcPct val="0"/>
              </a:spcBef>
              <a:spcAft>
                <a:spcPct val="0"/>
              </a:spcAft>
              <a:buClrTx/>
              <a:buSzTx/>
              <a:buFontTx/>
              <a:buNone/>
              <a:tabLst/>
              <a:defRPr/>
            </a:pPr>
            <a:endParaRPr lang="en-US" b="1" dirty="0"/>
          </a:p>
          <a:p>
            <a:pPr>
              <a:spcBef>
                <a:spcPct val="0"/>
              </a:spcBef>
            </a:pPr>
            <a:r>
              <a:rPr lang="en-US" b="1" dirty="0"/>
              <a:t>Data</a:t>
            </a:r>
            <a:r>
              <a:rPr lang="en-US" b="1" baseline="0" dirty="0"/>
              <a:t> sources</a:t>
            </a:r>
          </a:p>
          <a:p>
            <a:pPr marL="171450" indent="-171450">
              <a:spcBef>
                <a:spcPct val="0"/>
              </a:spcBef>
              <a:buFont typeface="Arial" panose="020B0604020202020204" pitchFamily="34" charset="0"/>
              <a:buChar char="•"/>
            </a:pPr>
            <a:r>
              <a:rPr lang="en-GB" sz="1200" b="0" i="0" u="none" strike="noStrike" kern="1200" baseline="0" dirty="0">
                <a:solidFill>
                  <a:schemeClr val="tx1"/>
                </a:solidFill>
                <a:latin typeface="+mn-lt"/>
                <a:ea typeface="+mn-ea"/>
                <a:cs typeface="+mn-cs"/>
              </a:rPr>
              <a:t>t_14_2_4_14_6_resp_nilot (MCyR, CCyR by nilotinib subgroup: I–N, I–D–N)</a:t>
            </a:r>
          </a:p>
          <a:p>
            <a:pPr marL="171450" marR="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t_14_2_4_14_7_resp_dasat (MCyR, CCyR by dasatinib subgroup: I–D, I–N–D)</a:t>
            </a:r>
          </a:p>
          <a:p>
            <a:pPr marL="171450" marR="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t_14_2_7_1_2_mmr_dasat (MMR by dasatinib subgroup: I–D, I–N–D in PBT population)</a:t>
            </a:r>
          </a:p>
          <a:p>
            <a:pPr marL="171450" marR="0" indent="-1714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a:t>
            </a:r>
            <a:r>
              <a:rPr lang="en-GB" sz="1200" b="1" kern="1200" dirty="0">
                <a:solidFill>
                  <a:schemeClr val="tx1"/>
                </a:solidFill>
                <a:effectLst/>
                <a:latin typeface="+mn-lt"/>
                <a:ea typeface="+mn-ea"/>
                <a:cs typeface="+mn-cs"/>
              </a:rPr>
              <a:t>_</a:t>
            </a:r>
            <a:r>
              <a:rPr lang="en-GB" sz="1200" kern="1200" dirty="0">
                <a:solidFill>
                  <a:schemeClr val="tx1"/>
                </a:solidFill>
                <a:effectLst/>
                <a:latin typeface="+mn-lt"/>
                <a:ea typeface="+mn-ea"/>
                <a:cs typeface="+mn-cs"/>
              </a:rPr>
              <a:t>14_2_7_1_1_mmr_nilot (</a:t>
            </a:r>
            <a:r>
              <a:rPr lang="en-GB" sz="1200" b="0" i="0" u="none" strike="noStrike" kern="1200" baseline="0" dirty="0">
                <a:solidFill>
                  <a:schemeClr val="tx1"/>
                </a:solidFill>
                <a:latin typeface="+mn-lt"/>
                <a:ea typeface="+mn-ea"/>
                <a:cs typeface="+mn-cs"/>
              </a:rPr>
              <a:t>MMR by nilotinib subgroup: I–N, I–D–N in PBT population)</a:t>
            </a:r>
          </a:p>
          <a:p>
            <a:pPr marL="171450" indent="-171450">
              <a:spcBef>
                <a:spcPct val="0"/>
              </a:spcBef>
              <a:buFont typeface="Arial" panose="020B0604020202020204" pitchFamily="34" charset="0"/>
              <a:buChar char="•"/>
            </a:pPr>
            <a:endParaRPr lang="en-US" b="1" baseline="0" dirty="0"/>
          </a:p>
          <a:p>
            <a:pPr>
              <a:spcBef>
                <a:spcPct val="0"/>
              </a:spcBef>
            </a:pPr>
            <a:endParaRPr lang="en-US" b="1" dirty="0"/>
          </a:p>
        </p:txBody>
      </p:sp>
      <p:sp>
        <p:nvSpPr>
          <p:cNvPr id="645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Light" pitchFamily="34" charset="0"/>
              </a:defRPr>
            </a:lvl1pPr>
            <a:lvl2pPr marL="734203" indent="-282385">
              <a:defRPr>
                <a:solidFill>
                  <a:schemeClr val="tx1"/>
                </a:solidFill>
                <a:latin typeface="Calibri Light" pitchFamily="34" charset="0"/>
              </a:defRPr>
            </a:lvl2pPr>
            <a:lvl3pPr marL="1129543" indent="-225908">
              <a:defRPr>
                <a:solidFill>
                  <a:schemeClr val="tx1"/>
                </a:solidFill>
                <a:latin typeface="Calibri Light" pitchFamily="34" charset="0"/>
              </a:defRPr>
            </a:lvl3pPr>
            <a:lvl4pPr marL="1581360" indent="-225908">
              <a:defRPr>
                <a:solidFill>
                  <a:schemeClr val="tx1"/>
                </a:solidFill>
                <a:latin typeface="Calibri Light" pitchFamily="34" charset="0"/>
              </a:defRPr>
            </a:lvl4pPr>
            <a:lvl5pPr marL="2033177" indent="-225908">
              <a:defRPr>
                <a:solidFill>
                  <a:schemeClr val="tx1"/>
                </a:solidFill>
                <a:latin typeface="Calibri Light" pitchFamily="34" charset="0"/>
              </a:defRPr>
            </a:lvl5pPr>
            <a:lvl6pPr marL="2484993" indent="-225908" fontAlgn="base">
              <a:spcBef>
                <a:spcPct val="0"/>
              </a:spcBef>
              <a:spcAft>
                <a:spcPct val="0"/>
              </a:spcAft>
              <a:defRPr>
                <a:solidFill>
                  <a:schemeClr val="tx1"/>
                </a:solidFill>
                <a:latin typeface="Calibri Light" pitchFamily="34" charset="0"/>
              </a:defRPr>
            </a:lvl6pPr>
            <a:lvl7pPr marL="2936810" indent="-225908" fontAlgn="base">
              <a:spcBef>
                <a:spcPct val="0"/>
              </a:spcBef>
              <a:spcAft>
                <a:spcPct val="0"/>
              </a:spcAft>
              <a:defRPr>
                <a:solidFill>
                  <a:schemeClr val="tx1"/>
                </a:solidFill>
                <a:latin typeface="Calibri Light" pitchFamily="34" charset="0"/>
              </a:defRPr>
            </a:lvl7pPr>
            <a:lvl8pPr marL="3388628" indent="-225908" fontAlgn="base">
              <a:spcBef>
                <a:spcPct val="0"/>
              </a:spcBef>
              <a:spcAft>
                <a:spcPct val="0"/>
              </a:spcAft>
              <a:defRPr>
                <a:solidFill>
                  <a:schemeClr val="tx1"/>
                </a:solidFill>
                <a:latin typeface="Calibri Light" pitchFamily="34" charset="0"/>
              </a:defRPr>
            </a:lvl8pPr>
            <a:lvl9pPr marL="3840445" indent="-225908" fontAlgn="base">
              <a:spcBef>
                <a:spcPct val="0"/>
              </a:spcBef>
              <a:spcAft>
                <a:spcPct val="0"/>
              </a:spcAft>
              <a:defRPr>
                <a:solidFill>
                  <a:schemeClr val="tx1"/>
                </a:solidFill>
                <a:latin typeface="Calibri Light" pitchFamily="34" charset="0"/>
              </a:defRPr>
            </a:lvl9pPr>
          </a:lstStyle>
          <a:p>
            <a:fld id="{2D7B62CE-1965-4078-9EF9-8424D1B58580}" type="slidenum">
              <a:rPr lang="en-US">
                <a:solidFill>
                  <a:srgbClr val="000000"/>
                </a:solidFill>
                <a:latin typeface="Calibri" pitchFamily="34" charset="0"/>
              </a:rPr>
              <a:pPr/>
              <a:t>27</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2585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5000"/>
              </a:lnSpc>
              <a:spcBef>
                <a:spcPts val="600"/>
              </a:spcBef>
            </a:pPr>
            <a:r>
              <a:rPr lang="en-US" altLang="fr-FR" dirty="0"/>
              <a:t>Median time to onset of ATEs in CP-CML: 430 (8-1339) days</a:t>
            </a:r>
          </a:p>
          <a:p>
            <a:pPr eaLnBrk="1" hangingPunct="1">
              <a:lnSpc>
                <a:spcPct val="85000"/>
              </a:lnSpc>
              <a:spcBef>
                <a:spcPts val="600"/>
              </a:spcBef>
            </a:pPr>
            <a:r>
              <a:rPr lang="en-US" altLang="fr-FR" dirty="0"/>
              <a:t>Median time to onset of VTEs in CP-CML: 677 (62-1222) days</a:t>
            </a:r>
          </a:p>
          <a:p>
            <a:pPr eaLnBrk="1" hangingPunct="1">
              <a:spcBef>
                <a:spcPct val="0"/>
              </a:spcBef>
            </a:pPr>
            <a:endParaRPr lang="en-GB" altLang="fr-FR" b="1" dirty="0"/>
          </a:p>
          <a:p>
            <a:pPr eaLnBrk="1" hangingPunct="1">
              <a:spcBef>
                <a:spcPct val="0"/>
              </a:spcBef>
            </a:pPr>
            <a:r>
              <a:rPr lang="en-GB" altLang="fr-FR" b="1" dirty="0"/>
              <a:t>Abbreviations: </a:t>
            </a:r>
            <a:r>
              <a:rPr lang="en-US" altLang="fr-FR" dirty="0"/>
              <a:t>AE, adverse event; CP-CML, chronic-phase chronic myeloid leukemia; SAE, serious adverse event</a:t>
            </a:r>
          </a:p>
          <a:p>
            <a:pPr eaLnBrk="1" hangingPunct="1">
              <a:spcBef>
                <a:spcPct val="0"/>
              </a:spcBef>
            </a:pPr>
            <a:endParaRPr lang="en-GB" altLang="fr-FR" b="1" dirty="0"/>
          </a:p>
          <a:p>
            <a:pPr eaLnBrk="1" hangingPunct="1">
              <a:spcBef>
                <a:spcPct val="0"/>
              </a:spcBef>
            </a:pPr>
            <a:r>
              <a:rPr lang="en-GB" altLang="fr-FR" b="1" dirty="0"/>
              <a:t>Data sources</a:t>
            </a:r>
          </a:p>
          <a:p>
            <a:pPr eaLnBrk="1" hangingPunct="1">
              <a:spcBef>
                <a:spcPct val="0"/>
              </a:spcBef>
              <a:buFontTx/>
              <a:buChar char="•"/>
            </a:pPr>
            <a:r>
              <a:rPr lang="en-US" altLang="fr-FR" dirty="0"/>
              <a:t>t</a:t>
            </a:r>
            <a:r>
              <a:rPr lang="en-GB" altLang="fr-FR" dirty="0"/>
              <a:t>_2_ischemia_sum</a:t>
            </a:r>
            <a:r>
              <a:rPr lang="en-US" altLang="fr-FR" dirty="0"/>
              <a:t> (incidence of ATEs)</a:t>
            </a:r>
          </a:p>
          <a:p>
            <a:pPr eaLnBrk="1" hangingPunct="1">
              <a:spcBef>
                <a:spcPct val="0"/>
              </a:spcBef>
              <a:buFontTx/>
              <a:buChar char="•"/>
            </a:pPr>
            <a:r>
              <a:rPr lang="en-US" altLang="fr-FR" dirty="0"/>
              <a:t>t_2_1_vo_expadj (cumulative exposure time, exposure-adjusted incidence)</a:t>
            </a:r>
          </a:p>
          <a:p>
            <a:pPr eaLnBrk="1" hangingPunct="1">
              <a:spcBef>
                <a:spcPct val="0"/>
              </a:spcBef>
              <a:buFontTx/>
              <a:buChar char="•"/>
            </a:pPr>
            <a:r>
              <a:rPr lang="en-US" altLang="fr-FR" dirty="0"/>
              <a:t>t_11_4_1_sel_ae4_cp (time to onset of ATEs in CP-CML)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D6A330-3C0E-49E4-8027-9A0074730AF0}" type="slidenum">
              <a:rPr lang="en-US" altLang="fr-FR">
                <a:solidFill>
                  <a:srgbClr val="000000"/>
                </a:solidFill>
              </a:rPr>
              <a:pPr eaLnBrk="1" hangingPunct="1"/>
              <a:t>28</a:t>
            </a:fld>
            <a:endParaRPr lang="en-US" altLang="fr-FR" dirty="0">
              <a:solidFill>
                <a:srgbClr val="000000"/>
              </a:solidFill>
            </a:endParaRPr>
          </a:p>
        </p:txBody>
      </p:sp>
    </p:spTree>
    <p:extLst>
      <p:ext uri="{BB962C8B-B14F-4D97-AF65-F5344CB8AC3E}">
        <p14:creationId xmlns:p14="http://schemas.microsoft.com/office/powerpoint/2010/main" val="353106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81000" y="685800"/>
            <a:ext cx="6096000" cy="3429000"/>
          </a:xfrm>
          <a:ln/>
        </p:spPr>
      </p:sp>
      <p:sp>
        <p:nvSpPr>
          <p:cNvPr id="460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cs typeface="Arial" pitchFamily="34" charset="0"/>
            </a:endParaRPr>
          </a:p>
        </p:txBody>
      </p:sp>
      <p:sp>
        <p:nvSpPr>
          <p:cNvPr id="460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386" eaLnBrk="0" hangingPunct="0">
              <a:lnSpc>
                <a:spcPct val="95000"/>
              </a:lnSpc>
              <a:spcBef>
                <a:spcPct val="60000"/>
              </a:spcBef>
              <a:defRPr sz="1200">
                <a:solidFill>
                  <a:schemeClr val="tx1"/>
                </a:solidFill>
                <a:latin typeface="Arial" pitchFamily="34" charset="0"/>
              </a:defRPr>
            </a:lvl1pPr>
            <a:lvl2pPr marL="729017" indent="-280391" defTabSz="914386" eaLnBrk="0" hangingPunct="0">
              <a:lnSpc>
                <a:spcPct val="95000"/>
              </a:lnSpc>
              <a:spcBef>
                <a:spcPct val="40000"/>
              </a:spcBef>
              <a:buChar char="•"/>
              <a:defRPr sz="1200">
                <a:solidFill>
                  <a:schemeClr val="tx1"/>
                </a:solidFill>
                <a:latin typeface="Arial" pitchFamily="34" charset="0"/>
              </a:defRPr>
            </a:lvl2pPr>
            <a:lvl3pPr marL="1121564" indent="-224312" defTabSz="914386" eaLnBrk="0" hangingPunct="0">
              <a:lnSpc>
                <a:spcPct val="95000"/>
              </a:lnSpc>
              <a:spcBef>
                <a:spcPct val="20000"/>
              </a:spcBef>
              <a:buChar char="•"/>
              <a:defRPr sz="1000">
                <a:solidFill>
                  <a:schemeClr val="tx1"/>
                </a:solidFill>
                <a:latin typeface="Arial" pitchFamily="34" charset="0"/>
              </a:defRPr>
            </a:lvl3pPr>
            <a:lvl4pPr marL="1570189" indent="-224312" defTabSz="914386" eaLnBrk="0" hangingPunct="0">
              <a:lnSpc>
                <a:spcPct val="95000"/>
              </a:lnSpc>
              <a:spcBef>
                <a:spcPct val="20000"/>
              </a:spcBef>
              <a:buChar char="•"/>
              <a:defRPr sz="900">
                <a:solidFill>
                  <a:schemeClr val="tx1"/>
                </a:solidFill>
                <a:latin typeface="Arial" pitchFamily="34" charset="0"/>
              </a:defRPr>
            </a:lvl4pPr>
            <a:lvl5pPr marL="2018816" indent="-224312" defTabSz="914386" eaLnBrk="0" hangingPunct="0">
              <a:lnSpc>
                <a:spcPct val="95000"/>
              </a:lnSpc>
              <a:spcBef>
                <a:spcPct val="20000"/>
              </a:spcBef>
              <a:buChar char="•"/>
              <a:defRPr sz="900">
                <a:solidFill>
                  <a:schemeClr val="tx1"/>
                </a:solidFill>
                <a:latin typeface="Arial" pitchFamily="34" charset="0"/>
              </a:defRPr>
            </a:lvl5pPr>
            <a:lvl6pPr marL="2467441" indent="-224312" defTabSz="914386" eaLnBrk="0" fontAlgn="base" hangingPunct="0">
              <a:lnSpc>
                <a:spcPct val="95000"/>
              </a:lnSpc>
              <a:spcBef>
                <a:spcPct val="20000"/>
              </a:spcBef>
              <a:spcAft>
                <a:spcPct val="0"/>
              </a:spcAft>
              <a:buChar char="•"/>
              <a:defRPr sz="900">
                <a:solidFill>
                  <a:schemeClr val="tx1"/>
                </a:solidFill>
                <a:latin typeface="Arial" pitchFamily="34" charset="0"/>
              </a:defRPr>
            </a:lvl6pPr>
            <a:lvl7pPr marL="2916065" indent="-224312" defTabSz="914386" eaLnBrk="0" fontAlgn="base" hangingPunct="0">
              <a:lnSpc>
                <a:spcPct val="95000"/>
              </a:lnSpc>
              <a:spcBef>
                <a:spcPct val="20000"/>
              </a:spcBef>
              <a:spcAft>
                <a:spcPct val="0"/>
              </a:spcAft>
              <a:buChar char="•"/>
              <a:defRPr sz="900">
                <a:solidFill>
                  <a:schemeClr val="tx1"/>
                </a:solidFill>
                <a:latin typeface="Arial" pitchFamily="34" charset="0"/>
              </a:defRPr>
            </a:lvl7pPr>
            <a:lvl8pPr marL="3364692" indent="-224312" defTabSz="914386" eaLnBrk="0" fontAlgn="base" hangingPunct="0">
              <a:lnSpc>
                <a:spcPct val="95000"/>
              </a:lnSpc>
              <a:spcBef>
                <a:spcPct val="20000"/>
              </a:spcBef>
              <a:spcAft>
                <a:spcPct val="0"/>
              </a:spcAft>
              <a:buChar char="•"/>
              <a:defRPr sz="900">
                <a:solidFill>
                  <a:schemeClr val="tx1"/>
                </a:solidFill>
                <a:latin typeface="Arial" pitchFamily="34" charset="0"/>
              </a:defRPr>
            </a:lvl8pPr>
            <a:lvl9pPr marL="3813317" indent="-224312" defTabSz="914386" eaLnBrk="0" fontAlgn="base" hangingPunct="0">
              <a:lnSpc>
                <a:spcPct val="95000"/>
              </a:lnSpc>
              <a:spcBef>
                <a:spcPct val="20000"/>
              </a:spcBef>
              <a:spcAft>
                <a:spcPct val="0"/>
              </a:spcAft>
              <a:buChar char="•"/>
              <a:defRPr sz="900">
                <a:solidFill>
                  <a:schemeClr val="tx1"/>
                </a:solidFill>
                <a:latin typeface="Arial" pitchFamily="34" charset="0"/>
              </a:defRPr>
            </a:lvl9pPr>
          </a:lstStyle>
          <a:p>
            <a:pPr eaLnBrk="1" hangingPunct="1">
              <a:lnSpc>
                <a:spcPct val="100000"/>
              </a:lnSpc>
              <a:spcBef>
                <a:spcPct val="0"/>
              </a:spcBef>
            </a:pPr>
            <a:fld id="{D96632B4-55EF-4CA4-9AED-145EB647C705}" type="slidenum">
              <a:rPr lang="en-US" altLang="en-US" sz="1300">
                <a:solidFill>
                  <a:srgbClr val="000000"/>
                </a:solidFill>
                <a:cs typeface="Arial" pitchFamily="34" charset="0"/>
              </a:rPr>
              <a:pPr eaLnBrk="1" hangingPunct="1">
                <a:lnSpc>
                  <a:spcPct val="100000"/>
                </a:lnSpc>
                <a:spcBef>
                  <a:spcPct val="0"/>
                </a:spcBef>
              </a:pPr>
              <a:t>31</a:t>
            </a:fld>
            <a:endParaRPr lang="en-US" altLang="en-US" sz="1300" dirty="0">
              <a:solidFill>
                <a:srgbClr val="000000"/>
              </a:solidFill>
              <a:cs typeface="Arial" pitchFamily="34" charset="0"/>
            </a:endParaRPr>
          </a:p>
        </p:txBody>
      </p:sp>
    </p:spTree>
    <p:extLst>
      <p:ext uri="{BB962C8B-B14F-4D97-AF65-F5344CB8AC3E}">
        <p14:creationId xmlns:p14="http://schemas.microsoft.com/office/powerpoint/2010/main" val="313001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0F45E-37E8-144D-9D73-920153332AE9}" type="slidenum">
              <a:rPr lang="en-US" smtClean="0"/>
              <a:t>34</a:t>
            </a:fld>
            <a:endParaRPr lang="en-US"/>
          </a:p>
        </p:txBody>
      </p:sp>
    </p:spTree>
    <p:extLst>
      <p:ext uri="{BB962C8B-B14F-4D97-AF65-F5344CB8AC3E}">
        <p14:creationId xmlns:p14="http://schemas.microsoft.com/office/powerpoint/2010/main" val="222410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33AC34-E43E-834A-882E-E5E688222293}" type="datetimeFigureOut">
              <a:rPr lang="en-US" smtClean="0"/>
              <a:t>9/17/21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257277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3AC34-E43E-834A-882E-E5E688222293}" type="datetimeFigureOut">
              <a:rPr lang="en-US" smtClean="0"/>
              <a:t>9/17/21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168230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3AC34-E43E-834A-882E-E5E688222293}" type="datetimeFigureOut">
              <a:rPr lang="en-US" smtClean="0"/>
              <a:t>9/17/21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1799362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492876"/>
            <a:ext cx="2844800" cy="365125"/>
          </a:xfrm>
          <a:prstGeom prst="rect">
            <a:avLst/>
          </a:prstGeom>
        </p:spPr>
        <p:txBody>
          <a:bodyPr/>
          <a:lstStyle/>
          <a:p>
            <a:fld id="{96090422-FAC2-1B47-B696-15B7C4FF0E2E}" type="datetime1">
              <a:rPr lang="en-US" smtClean="0"/>
              <a:pPr/>
              <a:t>9/17/21</a:t>
            </a:fld>
            <a:endParaRPr lang="en-US"/>
          </a:p>
        </p:txBody>
      </p:sp>
      <p:sp>
        <p:nvSpPr>
          <p:cNvPr id="4" name="Footer Placeholder 3"/>
          <p:cNvSpPr>
            <a:spLocks noGrp="1"/>
          </p:cNvSpPr>
          <p:nvPr>
            <p:ph type="ftr" sz="quarter" idx="11"/>
          </p:nvPr>
        </p:nvSpPr>
        <p:spPr>
          <a:xfrm>
            <a:off x="4165600" y="6492876"/>
            <a:ext cx="3860800" cy="365125"/>
          </a:xfrm>
          <a:prstGeom prst="rect">
            <a:avLst/>
          </a:prstGeom>
        </p:spPr>
        <p:txBody>
          <a:bodyPr/>
          <a:lstStyle/>
          <a:p>
            <a:pPr>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492876"/>
            <a:ext cx="2844800" cy="365125"/>
          </a:xfrm>
          <a:prstGeom prst="rect">
            <a:avLst/>
          </a:prstGeom>
        </p:spPr>
        <p:txBody>
          <a:bodyPr/>
          <a:lstStyle/>
          <a:p>
            <a:fld id="{B0ABAB64-726D-C943-9B15-2E81C6025A8E}" type="slidenum">
              <a:rPr lang="en-US" smtClean="0"/>
              <a:pPr/>
              <a:t>‹#›</a:t>
            </a:fld>
            <a:endParaRPr lang="en-US"/>
          </a:p>
        </p:txBody>
      </p:sp>
      <p:sp>
        <p:nvSpPr>
          <p:cNvPr id="6" name="Title 1"/>
          <p:cNvSpPr>
            <a:spLocks noGrp="1"/>
          </p:cNvSpPr>
          <p:nvPr>
            <p:ph type="title"/>
          </p:nvPr>
        </p:nvSpPr>
        <p:spPr>
          <a:xfrm>
            <a:off x="609600" y="490453"/>
            <a:ext cx="10972800" cy="713538"/>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1"/>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46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1788CEF-DDFC-9947-BDB9-6A889CF3B6E3}" type="datetime1">
              <a:rPr lang="en-US" smtClean="0">
                <a:solidFill>
                  <a:prstClr val="black"/>
                </a:solidFill>
                <a:latin typeface="Calibri"/>
              </a:rPr>
              <a:pPr/>
              <a:t>9/17/21</a:t>
            </a:fld>
            <a:endParaRPr lang="en-US">
              <a:solidFill>
                <a:prstClr val="black"/>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87621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4700EC-CABF-514E-BB7A-9A0DD2224373}" type="datetime1">
              <a:rPr lang="en-US" smtClean="0">
                <a:solidFill>
                  <a:prstClr val="black"/>
                </a:solidFill>
                <a:latin typeface="Calibri"/>
              </a:rPr>
              <a:pPr/>
              <a:t>9/17/21</a:t>
            </a:fld>
            <a:endParaRPr lang="en-US">
              <a:solidFill>
                <a:prstClr val="black"/>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563322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383FA1C-1F27-4246-9D9A-DF4A49F126A3}" type="datetime1">
              <a:rPr lang="en-US" smtClean="0">
                <a:solidFill>
                  <a:prstClr val="black"/>
                </a:solidFill>
                <a:latin typeface="Calibri"/>
              </a:rPr>
              <a:pPr/>
              <a:t>9/17/21</a:t>
            </a:fld>
            <a:endParaRPr lang="en-US">
              <a:solidFill>
                <a:prstClr val="black"/>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022367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E44EAFF-0213-304F-B94D-A36FAFD501D4}" type="datetime1">
              <a:rPr lang="en-US" smtClean="0">
                <a:solidFill>
                  <a:prstClr val="black"/>
                </a:solidFill>
                <a:latin typeface="Calibri"/>
              </a:rPr>
              <a:pPr/>
              <a:t>9/17/21</a:t>
            </a:fld>
            <a:endParaRPr lang="en-US">
              <a:solidFill>
                <a:prstClr val="black"/>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720127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32B5F884-7D16-314B-8014-CE71216AD807}" type="datetime1">
              <a:rPr lang="en-US" smtClean="0">
                <a:solidFill>
                  <a:prstClr val="black"/>
                </a:solidFill>
                <a:latin typeface="Calibri"/>
              </a:rPr>
              <a:pPr/>
              <a:t>9/17/21</a:t>
            </a:fld>
            <a:endParaRPr lang="en-US">
              <a:solidFill>
                <a:prstClr val="black"/>
              </a:solidFill>
              <a:latin typeface="Calibri"/>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847521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3BE42B5C-0FB7-304F-82DB-938F955AE45E}" type="datetime1">
              <a:rPr lang="en-US" smtClean="0">
                <a:solidFill>
                  <a:prstClr val="black"/>
                </a:solidFill>
                <a:latin typeface="Calibri"/>
              </a:rPr>
              <a:pPr/>
              <a:t>9/17/21</a:t>
            </a:fld>
            <a:endParaRPr lang="en-US">
              <a:solidFill>
                <a:prstClr val="black"/>
              </a:solidFill>
              <a:latin typeface="Calibri"/>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545960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FBFB9BB-ABA3-7E47-8363-67010DB62A58}" type="datetime1">
              <a:rPr lang="en-US" smtClean="0">
                <a:solidFill>
                  <a:prstClr val="black"/>
                </a:solidFill>
                <a:latin typeface="Calibri"/>
              </a:rPr>
              <a:pPr/>
              <a:t>9/17/21</a:t>
            </a:fld>
            <a:endParaRPr lang="en-US">
              <a:solidFill>
                <a:prstClr val="black"/>
              </a:solidFill>
              <a:latin typeface="Calibri"/>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89720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3AC34-E43E-834A-882E-E5E688222293}" type="datetimeFigureOut">
              <a:rPr lang="en-US" smtClean="0"/>
              <a:t>9/17/21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2162570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3131E6A-1F7B-3441-ADD3-48AF1709E507}" type="datetime1">
              <a:rPr lang="en-US" smtClean="0">
                <a:solidFill>
                  <a:prstClr val="black"/>
                </a:solidFill>
                <a:latin typeface="Calibri"/>
              </a:rPr>
              <a:pPr/>
              <a:t>9/17/21</a:t>
            </a:fld>
            <a:endParaRPr lang="en-US">
              <a:solidFill>
                <a:prstClr val="black"/>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269156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7E2D01BA-E25B-3E42-B4B3-E7DE12FACA5E}" type="datetime1">
              <a:rPr lang="en-US" smtClean="0">
                <a:solidFill>
                  <a:prstClr val="black"/>
                </a:solidFill>
                <a:latin typeface="Calibri"/>
              </a:rPr>
              <a:pPr/>
              <a:t>9/17/21</a:t>
            </a:fld>
            <a:endParaRPr lang="en-US">
              <a:solidFill>
                <a:prstClr val="black"/>
              </a:solidFill>
              <a:latin typeface="Calibri"/>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334542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6B14BE8-7AEC-7046-962E-DBFD596530D2}" type="datetime1">
              <a:rPr lang="en-US" smtClean="0">
                <a:solidFill>
                  <a:prstClr val="black"/>
                </a:solidFill>
                <a:latin typeface="Calibri"/>
              </a:rPr>
              <a:pPr/>
              <a:t>9/17/21</a:t>
            </a:fld>
            <a:endParaRPr lang="en-US">
              <a:solidFill>
                <a:prstClr val="black"/>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13751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00C718FC-9F12-1D44-AB26-8F2125F3AAA6}" type="datetime1">
              <a:rPr lang="en-US" smtClean="0">
                <a:solidFill>
                  <a:prstClr val="black"/>
                </a:solidFill>
                <a:latin typeface="Calibri"/>
              </a:rPr>
              <a:pPr/>
              <a:t>9/17/21</a:t>
            </a:fld>
            <a:endParaRPr lang="en-US">
              <a:solidFill>
                <a:prstClr val="black"/>
              </a:solidFill>
              <a:latin typeface="Calibri"/>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3667773-CC7B-7942-A0F3-9055FB55F81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953260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22352" y="219075"/>
            <a:ext cx="10164233" cy="895350"/>
          </a:xfrm>
        </p:spPr>
        <p:txBody>
          <a:bodyPr/>
          <a:lstStyle/>
          <a:p>
            <a:r>
              <a:rPr lang="en-US"/>
              <a:t>Click to edit Master title style</a:t>
            </a:r>
          </a:p>
        </p:txBody>
      </p:sp>
      <p:sp>
        <p:nvSpPr>
          <p:cNvPr id="3" name="Table Placeholder 2"/>
          <p:cNvSpPr>
            <a:spLocks noGrp="1"/>
          </p:cNvSpPr>
          <p:nvPr>
            <p:ph type="tbl" idx="1"/>
          </p:nvPr>
        </p:nvSpPr>
        <p:spPr>
          <a:xfrm>
            <a:off x="971551" y="1455738"/>
            <a:ext cx="10826749" cy="4705350"/>
          </a:xfrm>
        </p:spPr>
        <p:txBody>
          <a:bodyPr/>
          <a:lstStyle/>
          <a:p>
            <a:pPr lvl="0"/>
            <a:endParaRPr lang="en-US" noProof="0"/>
          </a:p>
        </p:txBody>
      </p:sp>
    </p:spTree>
    <p:extLst>
      <p:ext uri="{BB962C8B-B14F-4D97-AF65-F5344CB8AC3E}">
        <p14:creationId xmlns:p14="http://schemas.microsoft.com/office/powerpoint/2010/main" val="1834322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009152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492876"/>
            <a:ext cx="2844800" cy="365125"/>
          </a:xfrm>
          <a:prstGeom prst="rect">
            <a:avLst/>
          </a:prstGeom>
        </p:spPr>
        <p:txBody>
          <a:bodyPr/>
          <a:lstStyle/>
          <a:p>
            <a:fld id="{96090422-FAC2-1B47-B696-15B7C4FF0E2E}" type="datetime1">
              <a:rPr lang="en-US" smtClean="0">
                <a:solidFill>
                  <a:prstClr val="black"/>
                </a:solidFill>
                <a:latin typeface="Calibri"/>
              </a:rPr>
              <a:pPr/>
              <a:t>9/17/21</a:t>
            </a:fld>
            <a:endParaRPr lang="en-US">
              <a:solidFill>
                <a:prstClr val="black"/>
              </a:solidFill>
              <a:latin typeface="Calibri"/>
            </a:endParaRPr>
          </a:p>
        </p:txBody>
      </p:sp>
      <p:sp>
        <p:nvSpPr>
          <p:cNvPr id="4" name="Footer Placeholder 3"/>
          <p:cNvSpPr>
            <a:spLocks noGrp="1"/>
          </p:cNvSpPr>
          <p:nvPr>
            <p:ph type="ftr" sz="quarter" idx="11"/>
          </p:nvPr>
        </p:nvSpPr>
        <p:spPr>
          <a:xfrm>
            <a:off x="4165600" y="6492876"/>
            <a:ext cx="3860800" cy="365125"/>
          </a:xfrm>
          <a:prstGeom prst="rect">
            <a:avLst/>
          </a:prstGeom>
        </p:spPr>
        <p:txBody>
          <a:bodyPr/>
          <a:lstStyle/>
          <a:p>
            <a:pPr>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737600" y="6492876"/>
            <a:ext cx="2844800" cy="365125"/>
          </a:xfrm>
          <a:prstGeom prst="rect">
            <a:avLst/>
          </a:prstGeom>
        </p:spPr>
        <p:txBody>
          <a:bodyPr/>
          <a:lstStyle/>
          <a:p>
            <a:fld id="{B0ABAB64-726D-C943-9B15-2E81C6025A8E}" type="slidenum">
              <a:rPr lang="en-US" smtClean="0">
                <a:solidFill>
                  <a:prstClr val="black"/>
                </a:solidFill>
                <a:latin typeface="Calibri"/>
              </a:rPr>
              <a:pPr/>
              <a:t>‹#›</a:t>
            </a:fld>
            <a:endParaRPr lang="en-US">
              <a:solidFill>
                <a:prstClr val="black"/>
              </a:solidFill>
              <a:latin typeface="Calibri"/>
            </a:endParaRPr>
          </a:p>
        </p:txBody>
      </p:sp>
      <p:sp>
        <p:nvSpPr>
          <p:cNvPr id="6" name="Title 1"/>
          <p:cNvSpPr>
            <a:spLocks noGrp="1"/>
          </p:cNvSpPr>
          <p:nvPr>
            <p:ph type="title"/>
          </p:nvPr>
        </p:nvSpPr>
        <p:spPr>
          <a:xfrm>
            <a:off x="609600" y="490453"/>
            <a:ext cx="10972800" cy="713538"/>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1"/>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1378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8"/>
          <p:cNvSpPr>
            <a:spLocks noGrp="1"/>
          </p:cNvSpPr>
          <p:nvPr>
            <p:ph type="body" sz="quarter" idx="13"/>
          </p:nvPr>
        </p:nvSpPr>
        <p:spPr>
          <a:xfrm>
            <a:off x="1" y="6399212"/>
            <a:ext cx="5135033" cy="458788"/>
          </a:xfrm>
          <a:ln>
            <a:noFill/>
          </a:ln>
        </p:spPr>
        <p:txBody>
          <a:bodyPr anchor="b"/>
          <a:lstStyle>
            <a:lvl1pPr marL="0" indent="0">
              <a:spcBef>
                <a:spcPts val="0"/>
              </a:spcBef>
              <a:spcAft>
                <a:spcPts val="0"/>
              </a:spcAft>
              <a:buNone/>
              <a:defRPr sz="1200"/>
            </a:lvl1pPr>
          </a:lstStyle>
          <a:p>
            <a:pPr lvl="0"/>
            <a:r>
              <a:rPr lang="en-US" dirty="0"/>
              <a:t>Click to edit Master text styles</a:t>
            </a:r>
          </a:p>
        </p:txBody>
      </p:sp>
      <p:sp>
        <p:nvSpPr>
          <p:cNvPr id="6" name="Text Placeholder 8"/>
          <p:cNvSpPr>
            <a:spLocks noGrp="1"/>
          </p:cNvSpPr>
          <p:nvPr>
            <p:ph type="body" sz="quarter" idx="14"/>
          </p:nvPr>
        </p:nvSpPr>
        <p:spPr>
          <a:xfrm>
            <a:off x="7045176" y="6399212"/>
            <a:ext cx="5135033" cy="458788"/>
          </a:xfrm>
          <a:ln>
            <a:noFill/>
          </a:ln>
        </p:spPr>
        <p:txBody>
          <a:bodyPr anchor="b"/>
          <a:lstStyle>
            <a:lvl1pPr marL="0" indent="0" algn="r">
              <a:spcBef>
                <a:spcPts val="0"/>
              </a:spcBef>
              <a:spcAft>
                <a:spcPts val="0"/>
              </a:spcAft>
              <a:buNone/>
              <a:defRPr sz="1200"/>
            </a:lvl1pPr>
          </a:lstStyle>
          <a:p>
            <a:pPr lvl="0"/>
            <a:r>
              <a:rPr lang="en-US" dirty="0"/>
              <a:t>Click to edit Master text styles</a:t>
            </a:r>
          </a:p>
        </p:txBody>
      </p:sp>
    </p:spTree>
    <p:extLst>
      <p:ext uri="{BB962C8B-B14F-4D97-AF65-F5344CB8AC3E}">
        <p14:creationId xmlns:p14="http://schemas.microsoft.com/office/powerpoint/2010/main" val="3760958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9/17/21</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dirty="0"/>
              <a:t>Click to edit Master title style</a:t>
            </a:r>
          </a:p>
        </p:txBody>
      </p:sp>
      <p:sp>
        <p:nvSpPr>
          <p:cNvPr id="8" name="Content Placeholder 2"/>
          <p:cNvSpPr>
            <a:spLocks noGrp="1"/>
          </p:cNvSpPr>
          <p:nvPr>
            <p:ph idx="1"/>
          </p:nvPr>
        </p:nvSpPr>
        <p:spPr>
          <a:xfrm>
            <a:off x="609600" y="1368923"/>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6702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349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33AC34-E43E-834A-882E-E5E688222293}" type="datetimeFigureOut">
              <a:rPr lang="en-US" smtClean="0"/>
              <a:t>9/17/21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635113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7555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9555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8189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2014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8824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9697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1523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8153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1726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1069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33AC34-E43E-834A-882E-E5E688222293}" type="datetimeFigureOut">
              <a:rPr lang="en-US" smtClean="0"/>
              <a:t>9/17/21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4103134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ABAB64-726D-C943-9B15-2E81C6025A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Title 1"/>
          <p:cNvSpPr>
            <a:spLocks noGrp="1"/>
          </p:cNvSpPr>
          <p:nvPr>
            <p:ph type="title"/>
          </p:nvPr>
        </p:nvSpPr>
        <p:spPr>
          <a:xfrm>
            <a:off x="609600" y="490454"/>
            <a:ext cx="10972800" cy="713539"/>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3"/>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0356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9370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1931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9064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6347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6004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1971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039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28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115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3AC34-E43E-834A-882E-E5E688222293}" type="datetimeFigureOut">
              <a:rPr lang="en-US" smtClean="0"/>
              <a:t>9/17/21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4018551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6172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33997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ABAB64-726D-C943-9B15-2E81C6025A8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Title 1"/>
          <p:cNvSpPr>
            <a:spLocks noGrp="1"/>
          </p:cNvSpPr>
          <p:nvPr>
            <p:ph type="title"/>
          </p:nvPr>
        </p:nvSpPr>
        <p:spPr>
          <a:xfrm>
            <a:off x="609600" y="490454"/>
            <a:ext cx="10972800" cy="713539"/>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3"/>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3697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3440" y="548640"/>
            <a:ext cx="10485120" cy="914400"/>
          </a:xfrm>
          <a:noFill/>
          <a:ln>
            <a:noFill/>
          </a:ln>
        </p:spPr>
        <p:txBody>
          <a:bodyPr vert="horz" wrap="square" lIns="0" tIns="0" rIns="0" bIns="18288" numCol="1" anchor="t"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853440" y="1737360"/>
            <a:ext cx="10485120" cy="4227576"/>
          </a:xfrm>
          <a:noFill/>
          <a:ln>
            <a:noFill/>
          </a:ln>
        </p:spPr>
        <p:txBody>
          <a:bodyPr vert="horz" wrap="square" lIns="0" tIns="0" rIns="0" bIns="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853440" y="6248400"/>
            <a:ext cx="10363200" cy="253868"/>
          </a:xfrm>
        </p:spPr>
        <p:txBody>
          <a:bodyPr lIns="0" tIns="0" rIns="0" bIns="0" anchor="b"/>
          <a:lstStyle>
            <a:lvl1pPr marL="0" indent="0">
              <a:buNone/>
              <a:defRPr lang="en-US" sz="800" kern="1200" dirty="0">
                <a:solidFill>
                  <a:schemeClr val="tx1">
                    <a:lumMod val="50000"/>
                    <a:lumOff val="50000"/>
                  </a:schemeClr>
                </a:solidFill>
              </a:defRPr>
            </a:lvl1pPr>
          </a:lstStyle>
          <a:p>
            <a:pPr lvl="0"/>
            <a:r>
              <a:rPr lang="en-US" dirty="0"/>
              <a:t>Click to edit Source text styles</a:t>
            </a:r>
          </a:p>
        </p:txBody>
      </p:sp>
      <p:sp>
        <p:nvSpPr>
          <p:cNvPr id="7" name="Slide Number Placeholder 6"/>
          <p:cNvSpPr>
            <a:spLocks noGrp="1" noChangeArrowheads="1"/>
          </p:cNvSpPr>
          <p:nvPr>
            <p:ph type="sldNum" sz="quarter" idx="4"/>
          </p:nvPr>
        </p:nvSpPr>
        <p:spPr bwMode="auto">
          <a:xfrm>
            <a:off x="11904031" y="6626676"/>
            <a:ext cx="100990" cy="123111"/>
          </a:xfrm>
          <a:prstGeom prst="rect">
            <a:avLst/>
          </a:prstGeom>
          <a:noFill/>
          <a:ln w="9525">
            <a:noFill/>
            <a:miter lim="800000"/>
            <a:headEnd/>
            <a:tailEnd/>
          </a:ln>
          <a:effectLst/>
        </p:spPr>
        <p:txBody>
          <a:bodyPr vert="horz" wrap="none" lIns="0" tIns="0" rIns="0" bIns="0" numCol="1" anchor="ctr" anchorCtr="0" compatLnSpc="1">
            <a:prstTxWarp prst="textNoShape">
              <a:avLst/>
            </a:prstTxWarp>
            <a:spAutoFit/>
          </a:bodyPr>
          <a:lstStyle>
            <a:lvl1pPr algn="ctr">
              <a:defRPr sz="800" u="none">
                <a:solidFill>
                  <a:schemeClr val="accent1"/>
                </a:solidFill>
                <a:latin typeface="Arial Narrow" pitchFamily="34" charset="0"/>
                <a:ea typeface="MS PGothic" pitchFamily="34" charset="-128"/>
                <a:cs typeface="+mn-cs"/>
              </a:defRPr>
            </a:lvl1pPr>
          </a:lstStyle>
          <a:p>
            <a:pPr>
              <a:defRPr/>
            </a:pPr>
            <a:fld id="{C3817077-4FCA-43EE-9607-6D58E1BA7421}" type="slidenum">
              <a:rPr lang="en-US" smtClean="0">
                <a:solidFill>
                  <a:srgbClr val="FFCD03"/>
                </a:solidFill>
              </a:rPr>
              <a:pPr>
                <a:defRPr/>
              </a:pPr>
              <a:t>‹#›</a:t>
            </a:fld>
            <a:endParaRPr lang="en-US" dirty="0">
              <a:solidFill>
                <a:srgbClr val="FFCD03"/>
              </a:solidFill>
            </a:endParaRPr>
          </a:p>
        </p:txBody>
      </p:sp>
    </p:spTree>
    <p:extLst>
      <p:ext uri="{BB962C8B-B14F-4D97-AF65-F5344CB8AC3E}">
        <p14:creationId xmlns:p14="http://schemas.microsoft.com/office/powerpoint/2010/main" val="2854342653"/>
      </p:ext>
    </p:extLst>
  </p:cSld>
  <p:clrMapOvr>
    <a:masterClrMapping/>
  </p:clrMapOvr>
  <p:transition spd="med" advClick="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9498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8109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05410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46291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6832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744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3AC34-E43E-834A-882E-E5E688222293}" type="datetimeFigureOut">
              <a:rPr lang="en-US" smtClean="0"/>
              <a:t>9/17/21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25260982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0664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6042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4243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0933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2798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0"/>
          </a:xfrm>
        </p:spPr>
        <p:txBody>
          <a:bodyPr>
            <a:normAutofit/>
          </a:bodyPr>
          <a:lstStyle>
            <a:lvl1pPr algn="ctr">
              <a:defRPr sz="4000" b="0" i="0">
                <a:solidFill>
                  <a:srgbClr val="CD113B"/>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738671" y="5429210"/>
            <a:ext cx="8534400" cy="1073769"/>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9/17/21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1436919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D113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87DE6A48-BD34-9247-8CD2-A207D07E22B4}" type="datetime1">
              <a:rPr lang="en-US"/>
              <a:pPr/>
              <a:t>9/17/21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Tree>
    <p:extLst>
      <p:ext uri="{BB962C8B-B14F-4D97-AF65-F5344CB8AC3E}">
        <p14:creationId xmlns:p14="http://schemas.microsoft.com/office/powerpoint/2010/main" val="3063709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pPr/>
              <a:t>9/17/21</a:t>
            </a:fld>
            <a:endParaRPr lang="en-US"/>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0ABAB64-726D-C943-9B15-2E81C6025A8E}" type="slidenum">
              <a:rPr lang="en-US" smtClean="0"/>
              <a:pPr/>
              <a:t>‹#›</a:t>
            </a:fld>
            <a:endParaRPr lang="en-US"/>
          </a:p>
        </p:txBody>
      </p:sp>
      <p:sp>
        <p:nvSpPr>
          <p:cNvPr id="6" name="Title 1"/>
          <p:cNvSpPr>
            <a:spLocks noGrp="1"/>
          </p:cNvSpPr>
          <p:nvPr>
            <p:ph type="title"/>
          </p:nvPr>
        </p:nvSpPr>
        <p:spPr>
          <a:xfrm>
            <a:off x="609600" y="490453"/>
            <a:ext cx="10972800" cy="713538"/>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1"/>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5724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9/17/21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4147735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D113B"/>
                </a:solidFill>
              </a:defRPr>
            </a:lvl1pPr>
          </a:lstStyle>
          <a:p>
            <a:r>
              <a:rPr lang="en-US" dirty="0"/>
              <a:t>Click to edit Master title style</a:t>
            </a:r>
          </a:p>
        </p:txBody>
      </p:sp>
      <p:sp>
        <p:nvSpPr>
          <p:cNvPr id="3" name="Content Placeholder 2"/>
          <p:cNvSpPr>
            <a:spLocks noGrp="1"/>
          </p:cNvSpPr>
          <p:nvPr>
            <p:ph sz="half" idx="1"/>
          </p:nvPr>
        </p:nvSpPr>
        <p:spPr>
          <a:xfrm>
            <a:off x="609600" y="2588565"/>
            <a:ext cx="5384800" cy="35375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88565"/>
            <a:ext cx="5384800" cy="35375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9/17/21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Tree>
    <p:extLst>
      <p:ext uri="{BB962C8B-B14F-4D97-AF65-F5344CB8AC3E}">
        <p14:creationId xmlns:p14="http://schemas.microsoft.com/office/powerpoint/2010/main" val="128648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3AC34-E43E-834A-882E-E5E688222293}" type="datetimeFigureOut">
              <a:rPr lang="en-US" smtClean="0"/>
              <a:t>9/17/21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178067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154113"/>
            <a:ext cx="12192000" cy="570388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en-US" sz="1800">
              <a:solidFill>
                <a:prstClr val="white"/>
              </a:solidFill>
              <a:latin typeface="Calibri"/>
              <a:ea typeface="Geneva" charset="0"/>
              <a:cs typeface="Geneva" charset="0"/>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43935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3079118"/>
            <a:ext cx="5386917" cy="32295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439357"/>
            <a:ext cx="5389033" cy="5527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3079119"/>
            <a:ext cx="5389033" cy="3413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p:txBody>
          <a:bodyPr/>
          <a:lstStyle>
            <a:lvl1pPr>
              <a:defRPr/>
            </a:lvl1pPr>
          </a:lstStyle>
          <a:p>
            <a:fld id="{D52BA450-71FD-9942-8270-D5CA8842F7D9}" type="datetime1">
              <a:rPr lang="en-US"/>
              <a:pPr/>
              <a:t>9/17/21</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10" name="Slide Number Placeholder 5"/>
          <p:cNvSpPr>
            <a:spLocks noGrp="1"/>
          </p:cNvSpPr>
          <p:nvPr>
            <p:ph type="sldNum" sz="quarter" idx="12"/>
          </p:nvPr>
        </p:nvSpPr>
        <p:spPr/>
        <p:txBody>
          <a:bodyPr/>
          <a:lstStyle>
            <a:lvl1pPr>
              <a:defRPr/>
            </a:lvl1pPr>
          </a:lstStyle>
          <a:p>
            <a:fld id="{2939816D-E0BB-3C42-AAB0-B7861CA7F427}" type="slidenum">
              <a:rPr lang="en-US"/>
              <a:pPr/>
              <a:t>‹#›</a:t>
            </a:fld>
            <a:endParaRPr lang="en-US"/>
          </a:p>
        </p:txBody>
      </p:sp>
    </p:spTree>
    <p:extLst>
      <p:ext uri="{BB962C8B-B14F-4D97-AF65-F5344CB8AC3E}">
        <p14:creationId xmlns:p14="http://schemas.microsoft.com/office/powerpoint/2010/main" val="3403634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598E1D7-994E-D349-BA70-864DB4C10606}" type="datetime1">
              <a:rPr lang="en-US"/>
              <a:pPr/>
              <a:t>9/17/21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556451F8-756F-BB4E-845F-D2F68FD5170D}" type="slidenum">
              <a:rPr lang="en-US"/>
              <a:pPr/>
              <a:t>‹#›</a:t>
            </a:fld>
            <a:endParaRPr lang="en-US"/>
          </a:p>
        </p:txBody>
      </p:sp>
    </p:spTree>
    <p:extLst>
      <p:ext uri="{BB962C8B-B14F-4D97-AF65-F5344CB8AC3E}">
        <p14:creationId xmlns:p14="http://schemas.microsoft.com/office/powerpoint/2010/main" val="2368814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2CE9C8A-AE92-184B-AD47-7CC5EB34B77F}" type="datetime1">
              <a:rPr lang="en-US"/>
              <a:pPr/>
              <a:t>9/17/21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9F2F890B-22CC-2246-8194-71A211E47A34}" type="slidenum">
              <a:rPr lang="en-US"/>
              <a:pPr/>
              <a:t>‹#›</a:t>
            </a:fld>
            <a:endParaRPr lang="en-US"/>
          </a:p>
        </p:txBody>
      </p:sp>
    </p:spTree>
    <p:extLst>
      <p:ext uri="{BB962C8B-B14F-4D97-AF65-F5344CB8AC3E}">
        <p14:creationId xmlns:p14="http://schemas.microsoft.com/office/powerpoint/2010/main" val="187578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601661"/>
            <a:ext cx="7315200" cy="312591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925BE30-18F9-E140-A267-EABB0CD34C41}" type="datetime1">
              <a:rPr lang="en-US"/>
              <a:pPr/>
              <a:t>9/17/21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Tree>
    <p:extLst>
      <p:ext uri="{BB962C8B-B14F-4D97-AF65-F5344CB8AC3E}">
        <p14:creationId xmlns:p14="http://schemas.microsoft.com/office/powerpoint/2010/main" val="2815081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916331" y="6403151"/>
            <a:ext cx="8636000" cy="250825"/>
          </a:xfrm>
          <a:prstGeom prst="rect">
            <a:avLst/>
          </a:prstGeom>
        </p:spPr>
        <p:txBody>
          <a:bodyPr/>
          <a:lstStyle>
            <a:lvl1pPr>
              <a:defRPr sz="900"/>
            </a:lvl1pPr>
          </a:lstStyle>
          <a:p>
            <a:r>
              <a:rPr lang="en-US" dirty="0">
                <a:solidFill>
                  <a:prstClr val="black">
                    <a:tint val="75000"/>
                  </a:prstClr>
                </a:solidFill>
                <a:latin typeface="Calibri"/>
              </a:rPr>
              <a:t>| Presentation Title | Presenter Name | Date | Subject | Business Use Only</a:t>
            </a:r>
          </a:p>
        </p:txBody>
      </p:sp>
      <p:sp>
        <p:nvSpPr>
          <p:cNvPr id="8" name="Slide Number Placeholder 5"/>
          <p:cNvSpPr>
            <a:spLocks noGrp="1"/>
          </p:cNvSpPr>
          <p:nvPr>
            <p:ph type="sldNum" sz="quarter" idx="4"/>
          </p:nvPr>
        </p:nvSpPr>
        <p:spPr>
          <a:xfrm>
            <a:off x="717489" y="6403151"/>
            <a:ext cx="533380" cy="247031"/>
          </a:xfrm>
          <a:prstGeom prst="rect">
            <a:avLst/>
          </a:prstGeom>
        </p:spPr>
        <p:txBody>
          <a:bodyPr/>
          <a:lstStyle>
            <a:lvl1pPr>
              <a:defRPr sz="900"/>
            </a:lvl1pPr>
          </a:lstStyle>
          <a:p>
            <a:fld id="{E66AA3EA-0569-43EF-BBA3-83FDB109D582}" type="slidenum">
              <a:rPr lang="en-US" smtClean="0"/>
              <a:pPr/>
              <a:t>‹#›</a:t>
            </a:fld>
            <a:endParaRPr lang="en-US" dirty="0"/>
          </a:p>
        </p:txBody>
      </p:sp>
      <p:sp>
        <p:nvSpPr>
          <p:cNvPr id="10" name="Textplatzhalter 9" descr="Subtitle" title="Subtitle"/>
          <p:cNvSpPr>
            <a:spLocks noGrp="1"/>
          </p:cNvSpPr>
          <p:nvPr>
            <p:ph type="body" sz="quarter" idx="10" hasCustomPrompt="1"/>
          </p:nvPr>
        </p:nvSpPr>
        <p:spPr>
          <a:xfrm>
            <a:off x="720000" y="738555"/>
            <a:ext cx="11081856"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a:t>Subtitle</a:t>
            </a:r>
          </a:p>
        </p:txBody>
      </p:sp>
      <p:sp>
        <p:nvSpPr>
          <p:cNvPr id="11" name="Title 1"/>
          <p:cNvSpPr>
            <a:spLocks noGrp="1"/>
          </p:cNvSpPr>
          <p:nvPr>
            <p:ph type="title" hasCustomPrompt="1"/>
          </p:nvPr>
        </p:nvSpPr>
        <p:spPr>
          <a:xfrm>
            <a:off x="719667" y="305999"/>
            <a:ext cx="11091373" cy="802800"/>
          </a:xfrm>
          <a:prstGeom prst="rect">
            <a:avLst/>
          </a:prstGeom>
        </p:spPr>
        <p:txBody>
          <a:bodyPr tIns="126000" anchor="t" anchorCtr="0"/>
          <a:lstStyle>
            <a:lvl1pPr>
              <a:lnSpc>
                <a:spcPct val="75000"/>
              </a:lnSpc>
              <a:defRPr>
                <a:solidFill>
                  <a:schemeClr val="accent4"/>
                </a:solidFill>
              </a:defRPr>
            </a:lvl1pPr>
          </a:lstStyle>
          <a:p>
            <a:r>
              <a:rPr lang="en-US" noProof="0" dirty="0"/>
              <a:t>Title</a:t>
            </a:r>
          </a:p>
        </p:txBody>
      </p:sp>
    </p:spTree>
    <p:extLst>
      <p:ext uri="{BB962C8B-B14F-4D97-AF65-F5344CB8AC3E}">
        <p14:creationId xmlns:p14="http://schemas.microsoft.com/office/powerpoint/2010/main" val="11462753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282B-6411-42F7-9139-0FB19A3634AF}"/>
              </a:ext>
            </a:extLst>
          </p:cNvPr>
          <p:cNvSpPr>
            <a:spLocks noGrp="1"/>
          </p:cNvSpPr>
          <p:nvPr>
            <p:ph type="title"/>
          </p:nvPr>
        </p:nvSpPr>
        <p:spPr>
          <a:xfrm>
            <a:off x="290969" y="304672"/>
            <a:ext cx="11562048" cy="450888"/>
          </a:xfrm>
        </p:spPr>
        <p:txBody>
          <a:bodyPr>
            <a:noAutofit/>
          </a:bodyPr>
          <a:lstStyle>
            <a:lvl1pPr>
              <a:defRPr sz="21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5" name="Content Placeholder 14">
            <a:extLst>
              <a:ext uri="{FF2B5EF4-FFF2-40B4-BE49-F238E27FC236}">
                <a16:creationId xmlns:a16="http://schemas.microsoft.com/office/drawing/2014/main" id="{DA7E4252-9FC0-4914-A2C0-12B2E25756A7}"/>
              </a:ext>
            </a:extLst>
          </p:cNvPr>
          <p:cNvSpPr>
            <a:spLocks noGrp="1"/>
          </p:cNvSpPr>
          <p:nvPr>
            <p:ph sz="quarter" idx="14"/>
          </p:nvPr>
        </p:nvSpPr>
        <p:spPr>
          <a:xfrm>
            <a:off x="439737" y="1565235"/>
            <a:ext cx="11413280" cy="4827023"/>
          </a:xfrm>
          <a:prstGeom prst="rect">
            <a:avLst/>
          </a:prstGeom>
        </p:spPr>
        <p:txBody>
          <a:bodyPr/>
          <a:lstStyle>
            <a:lvl1pPr>
              <a:defRPr lang="en-US" dirty="0" smtClean="0">
                <a:latin typeface="Arial" panose="020B0604020202020204" pitchFamily="34" charset="0"/>
                <a:cs typeface="Arial" panose="020B0604020202020204" pitchFamily="34" charset="0"/>
              </a:defRPr>
            </a:lvl1pPr>
            <a:lvl2pPr>
              <a:defRPr lang="en-US" dirty="0" smtClean="0">
                <a:latin typeface="Arial" panose="020B0604020202020204" pitchFamily="34" charset="0"/>
                <a:cs typeface="Arial" panose="020B0604020202020204" pitchFamily="34" charset="0"/>
              </a:defRPr>
            </a:lvl2pPr>
            <a:lvl3pPr>
              <a:defRPr lang="en-US" dirty="0" smtClean="0">
                <a:latin typeface="Arial" panose="020B0604020202020204" pitchFamily="34" charset="0"/>
                <a:cs typeface="Arial" panose="020B0604020202020204" pitchFamily="34" charset="0"/>
              </a:defRPr>
            </a:lvl3pPr>
            <a:lvl4pPr>
              <a:defRPr lang="en-US" dirty="0" smtClean="0">
                <a:latin typeface="Arial" panose="020B0604020202020204" pitchFamily="34" charset="0"/>
                <a:cs typeface="Arial" panose="020B0604020202020204" pitchFamily="34" charset="0"/>
              </a:defRPr>
            </a:lvl4pPr>
            <a:lvl5pPr>
              <a:defRPr lang="en-US" dirty="0">
                <a:latin typeface="Arial" panose="020B0604020202020204" pitchFamily="34" charset="0"/>
                <a:cs typeface="Arial" panose="020B0604020202020204" pitchFamily="34" charset="0"/>
              </a:defRPr>
            </a:lvl5pPr>
          </a:lstStyle>
          <a:p>
            <a:pPr lvl="0">
              <a:buClr>
                <a:srgbClr val="C00000"/>
              </a:buClr>
              <a:buSzPct val="120000"/>
            </a:pPr>
            <a:r>
              <a:rPr lang="en-US" dirty="0"/>
              <a:t>Edit Master text styles</a:t>
            </a:r>
          </a:p>
          <a:p>
            <a:pPr lvl="1">
              <a:buSzPct val="90000"/>
              <a:buFont typeface="Courier New" panose="02070309020205020404" pitchFamily="49" charset="0"/>
              <a:buChar char="o"/>
            </a:pPr>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B49FABF1-AFAD-4607-84F1-06E305EDBC52}"/>
              </a:ext>
            </a:extLst>
          </p:cNvPr>
          <p:cNvSpPr>
            <a:spLocks noGrp="1"/>
          </p:cNvSpPr>
          <p:nvPr>
            <p:ph type="body" sz="quarter" idx="15"/>
          </p:nvPr>
        </p:nvSpPr>
        <p:spPr>
          <a:xfrm>
            <a:off x="440268" y="6537325"/>
            <a:ext cx="11412752" cy="288925"/>
          </a:xfrm>
        </p:spPr>
        <p:txBody>
          <a:bodyPr anchor="b">
            <a:noAutofit/>
          </a:bodyPr>
          <a:lstStyle>
            <a:lvl1pPr marL="0" indent="0">
              <a:lnSpc>
                <a:spcPct val="100000"/>
              </a:lnSpc>
              <a:spcBef>
                <a:spcPts val="0"/>
              </a:spcBef>
              <a:buNone/>
              <a:defRPr sz="700">
                <a:latin typeface="Arial" panose="020B0604020202020204" pitchFamily="34" charset="0"/>
                <a:cs typeface="Arial" panose="020B0604020202020204" pitchFamily="34" charset="0"/>
              </a:defRPr>
            </a:lvl1pPr>
          </a:lstStyle>
          <a:p>
            <a:pPr lvl="0"/>
            <a:r>
              <a:rPr lang="en-US" dirty="0"/>
              <a:t>Edit Master text styles</a:t>
            </a:r>
          </a:p>
        </p:txBody>
      </p:sp>
    </p:spTree>
    <p:extLst>
      <p:ext uri="{BB962C8B-B14F-4D97-AF65-F5344CB8AC3E}">
        <p14:creationId xmlns:p14="http://schemas.microsoft.com/office/powerpoint/2010/main" val="4187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3AC34-E43E-834A-882E-E5E688222293}" type="datetimeFigureOut">
              <a:rPr lang="en-US" smtClean="0"/>
              <a:t>9/17/21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32683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3AC34-E43E-834A-882E-E5E688222293}" type="datetimeFigureOut">
              <a:rPr lang="en-US" smtClean="0"/>
              <a:t>9/17/21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D648D-F0EB-D841-8970-FC9F5C0D32A7}" type="slidenum">
              <a:rPr lang="en-US" smtClean="0"/>
              <a:t>‹#›</a:t>
            </a:fld>
            <a:endParaRPr lang="en-US"/>
          </a:p>
        </p:txBody>
      </p:sp>
    </p:spTree>
    <p:extLst>
      <p:ext uri="{BB962C8B-B14F-4D97-AF65-F5344CB8AC3E}">
        <p14:creationId xmlns:p14="http://schemas.microsoft.com/office/powerpoint/2010/main" val="151240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3AC34-E43E-834A-882E-E5E688222293}" type="datetimeFigureOut">
              <a:rPr lang="en-US" smtClean="0"/>
              <a:t>9/17/21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D648D-F0EB-D841-8970-FC9F5C0D32A7}" type="slidenum">
              <a:rPr lang="en-US" smtClean="0"/>
              <a:t>‹#›</a:t>
            </a:fld>
            <a:endParaRPr lang="en-US"/>
          </a:p>
        </p:txBody>
      </p:sp>
    </p:spTree>
    <p:extLst>
      <p:ext uri="{BB962C8B-B14F-4D97-AF65-F5344CB8AC3E}">
        <p14:creationId xmlns:p14="http://schemas.microsoft.com/office/powerpoint/2010/main" val="328317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3960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841" r:id="rId16"/>
  </p:sldLayoutIdLst>
  <p:hf sldNum="0" hdr="0" ftr="0" dt="0"/>
  <p:txStyles>
    <p:titleStyle>
      <a:lvl1pPr algn="ctr" defTabSz="457200" rtl="0" eaLnBrk="1" latinLnBrk="0" hangingPunct="1">
        <a:spcBef>
          <a:spcPct val="0"/>
        </a:spcBef>
        <a:buNone/>
        <a:defRPr sz="3200" kern="1200">
          <a:solidFill>
            <a:schemeClr val="tx2">
              <a:lumMod val="50000"/>
            </a:schemeClr>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2800" kern="1200">
          <a:solidFill>
            <a:schemeClr val="tx2">
              <a:lumMod val="50000"/>
            </a:schemeClr>
          </a:solidFill>
          <a:latin typeface="Calibri"/>
          <a:ea typeface="+mn-ea"/>
          <a:cs typeface="Calibri"/>
        </a:defRPr>
      </a:lvl1pPr>
      <a:lvl2pPr marL="742950" indent="-285750" algn="l" defTabSz="457200" rtl="0" eaLnBrk="1" latinLnBrk="0" hangingPunct="1">
        <a:spcBef>
          <a:spcPct val="20000"/>
        </a:spcBef>
        <a:buFont typeface="Arial"/>
        <a:buChar char="–"/>
        <a:defRPr sz="2400" kern="1200">
          <a:solidFill>
            <a:schemeClr val="tx2">
              <a:lumMod val="50000"/>
            </a:schemeClr>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chemeClr val="tx2">
              <a:lumMod val="50000"/>
            </a:schemeClr>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2">
              <a:lumMod val="50000"/>
            </a:schemeClr>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chemeClr val="tx2">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206155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7651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1C600-24C0-2B4D-A137-47BDED8748C5}" type="datetimeFigureOut">
              <a:rPr lang="en-US" smtClean="0">
                <a:solidFill>
                  <a:prstClr val="black">
                    <a:tint val="75000"/>
                  </a:prstClr>
                </a:solidFill>
                <a:latin typeface="Calibri"/>
              </a:rPr>
              <a:pPr/>
              <a:t>9/17/21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F0945-4C4A-CE48-B23E-C962A1BE708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457323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04772"/>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2767367"/>
            <a:ext cx="10972800" cy="3725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92876"/>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96090422-FAC2-1B47-B696-15B7C4FF0E2E}" type="datetime1">
              <a:rPr lang="en-US">
                <a:ea typeface="Geneva" charset="0"/>
                <a:cs typeface="Geneva" charset="0"/>
              </a:rPr>
              <a:pPr fontAlgn="base">
                <a:spcBef>
                  <a:spcPct val="0"/>
                </a:spcBef>
                <a:spcAft>
                  <a:spcPct val="0"/>
                </a:spcAft>
              </a:pPr>
              <a:t>9/17/21</a:t>
            </a:fld>
            <a:endParaRPr lang="en-US">
              <a:ea typeface="Geneva" charset="0"/>
              <a:cs typeface="Geneva" charset="0"/>
            </a:endParaRPr>
          </a:p>
        </p:txBody>
      </p:sp>
      <p:sp>
        <p:nvSpPr>
          <p:cNvPr id="5" name="Footer Placeholder 4"/>
          <p:cNvSpPr>
            <a:spLocks noGrp="1"/>
          </p:cNvSpPr>
          <p:nvPr>
            <p:ph type="ftr" sz="quarter" idx="3"/>
          </p:nvPr>
        </p:nvSpPr>
        <p:spPr>
          <a:xfrm>
            <a:off x="4165600" y="6492876"/>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0ABAB64-726D-C943-9B15-2E81C6025A8E}" type="slidenum">
              <a:rPr lang="en-US">
                <a:ea typeface="Geneva" charset="0"/>
                <a:cs typeface="Geneva" charset="0"/>
              </a:rPr>
              <a:pPr fontAlgn="base">
                <a:spcBef>
                  <a:spcPct val="0"/>
                </a:spcBef>
                <a:spcAft>
                  <a:spcPct val="0"/>
                </a:spcAft>
              </a:pPr>
              <a:t>‹#›</a:t>
            </a:fld>
            <a:endParaRPr lang="en-US">
              <a:ea typeface="Geneva" charset="0"/>
              <a:cs typeface="Geneva" charset="0"/>
            </a:endParaRPr>
          </a:p>
        </p:txBody>
      </p:sp>
    </p:spTree>
    <p:extLst>
      <p:ext uri="{BB962C8B-B14F-4D97-AF65-F5344CB8AC3E}">
        <p14:creationId xmlns:p14="http://schemas.microsoft.com/office/powerpoint/2010/main" val="137868905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2" r:id="rId11"/>
  </p:sldLayoutIdLst>
  <p:txStyles>
    <p:title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hyperlink" Target="http://www.nccn.org/" TargetMode="External"/><Relationship Id="rId2" Type="http://schemas.openxmlformats.org/officeDocument/2006/relationships/image" Target="../media/image37.tiff"/><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jpe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jpe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jpeg"/><Relationship Id="rId1" Type="http://schemas.openxmlformats.org/officeDocument/2006/relationships/slideLayout" Target="../slideLayouts/slideLayout72.xml"/><Relationship Id="rId5" Type="http://schemas.microsoft.com/office/2007/relationships/hdphoto" Target="../media/hdphoto9.wdp"/><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7" Type="http://schemas.microsoft.com/office/2007/relationships/hdphoto" Target="../media/hdphoto13.wdp"/><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microsoft.com/office/2007/relationships/hdphoto" Target="../media/hdphoto12.wdp"/><Relationship Id="rId5" Type="http://schemas.microsoft.com/office/2007/relationships/hdphoto" Target="../media/hdphoto11.wdp"/><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openxmlformats.org/officeDocument/2006/relationships/image" Target="../media/image57.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6.jpe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0.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5.jpeg"/><Relationship Id="rId1" Type="http://schemas.openxmlformats.org/officeDocument/2006/relationships/slideLayout" Target="../slideLayouts/slideLayout30.xml"/><Relationship Id="rId5" Type="http://schemas.microsoft.com/office/2007/relationships/hdphoto" Target="../media/hdphoto16.wdp"/><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hyperlink" Target="http://www.nccn.org/" TargetMode="External"/></Relationships>
</file>

<file path=ppt/slides/_rels/slide6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7.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 Id="rId5" Type="http://schemas.openxmlformats.org/officeDocument/2006/relationships/image" Target="../media/image8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 Id="rId4" Type="http://schemas.microsoft.com/office/2007/relationships/hdphoto" Target="../media/hdphoto18.wdp"/></Relationships>
</file>

<file path=ppt/slides/_rels/slide6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5.jpeg"/><Relationship Id="rId1" Type="http://schemas.openxmlformats.org/officeDocument/2006/relationships/slideLayout" Target="../slideLayouts/slideLayout14.xml"/><Relationship Id="rId5" Type="http://schemas.openxmlformats.org/officeDocument/2006/relationships/image" Target="../media/image87.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71.xml"/><Relationship Id="rId4" Type="http://schemas.microsoft.com/office/2007/relationships/hdphoto" Target="../media/hdphoto21.wdp"/></Relationships>
</file>

<file path=ppt/slides/_rels/slide6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9.jpe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hyperlink" Target="http://www.nccn.org/" TargetMode="External"/><Relationship Id="rId2" Type="http://schemas.openxmlformats.org/officeDocument/2006/relationships/image" Target="../media/image30.tiff"/><Relationship Id="rId1" Type="http://schemas.openxmlformats.org/officeDocument/2006/relationships/slideLayout" Target="../slideLayouts/slideLayout66.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93.emf"/></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 Id="rId5" Type="http://schemas.openxmlformats.org/officeDocument/2006/relationships/image" Target="../media/image97.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jpe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70000" contrast="-70000"/>
          </a:blip>
          <a:srcRect l="439"/>
          <a:stretch/>
        </p:blipFill>
        <p:spPr>
          <a:xfrm>
            <a:off x="1524000" y="797437"/>
            <a:ext cx="9103896" cy="4643067"/>
          </a:xfrm>
          <a:prstGeom prst="rect">
            <a:avLst/>
          </a:prstGeom>
        </p:spPr>
      </p:pic>
      <p:pic>
        <p:nvPicPr>
          <p:cNvPr id="11" name="Picture 10"/>
          <p:cNvPicPr>
            <a:picLocks noChangeAspect="1"/>
          </p:cNvPicPr>
          <p:nvPr/>
        </p:nvPicPr>
        <p:blipFill>
          <a:blip r:embed="rId4">
            <a:duotone>
              <a:prstClr val="black"/>
              <a:schemeClr val="accent6">
                <a:tint val="45000"/>
                <a:satMod val="400000"/>
              </a:schemeClr>
            </a:duotone>
          </a:blip>
          <a:stretch>
            <a:fillRect/>
          </a:stretch>
        </p:blipFill>
        <p:spPr>
          <a:xfrm>
            <a:off x="1591419" y="6172200"/>
            <a:ext cx="2066187" cy="612648"/>
          </a:xfrm>
          <a:prstGeom prst="rect">
            <a:avLst/>
          </a:prstGeom>
        </p:spPr>
      </p:pic>
      <p:pic>
        <p:nvPicPr>
          <p:cNvPr id="12"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498" b="9850"/>
          <a:stretch/>
        </p:blipFill>
        <p:spPr bwMode="auto">
          <a:xfrm>
            <a:off x="3657614" y="6239768"/>
            <a:ext cx="2802965" cy="618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6"/>
          <a:srcRect l="20559" r="20458"/>
          <a:stretch/>
        </p:blipFill>
        <p:spPr>
          <a:xfrm>
            <a:off x="9525000" y="5777388"/>
            <a:ext cx="1143000" cy="1080635"/>
          </a:xfrm>
          <a:prstGeom prst="rect">
            <a:avLst/>
          </a:prstGeom>
        </p:spPr>
      </p:pic>
      <p:pic>
        <p:nvPicPr>
          <p:cNvPr id="14" name="Picture 13"/>
          <p:cNvPicPr>
            <a:picLocks noChangeAspect="1"/>
          </p:cNvPicPr>
          <p:nvPr/>
        </p:nvPicPr>
        <p:blipFill>
          <a:blip r:embed="rId7"/>
          <a:stretch>
            <a:fillRect/>
          </a:stretch>
        </p:blipFill>
        <p:spPr>
          <a:xfrm>
            <a:off x="1524000" y="5396691"/>
            <a:ext cx="3352800" cy="748204"/>
          </a:xfrm>
          <a:prstGeom prst="rect">
            <a:avLst/>
          </a:prstGeom>
        </p:spPr>
      </p:pic>
      <p:pic>
        <p:nvPicPr>
          <p:cNvPr id="15" name="Picture 14"/>
          <p:cNvPicPr>
            <a:picLocks noChangeAspect="1"/>
          </p:cNvPicPr>
          <p:nvPr/>
        </p:nvPicPr>
        <p:blipFill>
          <a:blip r:embed="rId8"/>
          <a:stretch>
            <a:fillRect/>
          </a:stretch>
        </p:blipFill>
        <p:spPr>
          <a:xfrm>
            <a:off x="5385612" y="5483916"/>
            <a:ext cx="3314700" cy="580227"/>
          </a:xfrm>
          <a:prstGeom prst="rect">
            <a:avLst/>
          </a:prstGeom>
        </p:spPr>
      </p:pic>
      <p:pic>
        <p:nvPicPr>
          <p:cNvPr id="16" name="Picture 9" descr="PowerpointTemplate NCMLS2.jpg"/>
          <p:cNvPicPr>
            <a:picLocks noChangeAspect="1"/>
          </p:cNvPicPr>
          <p:nvPr/>
        </p:nvPicPr>
        <p:blipFill>
          <a:blip r:embed="rId9">
            <a:extLst>
              <a:ext uri="{28A0092B-C50C-407E-A947-70E740481C1C}">
                <a14:useLocalDpi xmlns:a14="http://schemas.microsoft.com/office/drawing/2010/main" val="0"/>
              </a:ext>
            </a:extLst>
          </a:blip>
          <a:srcRect r="44791" b="78435"/>
          <a:stretch>
            <a:fillRect/>
          </a:stretch>
        </p:blipFill>
        <p:spPr bwMode="auto">
          <a:xfrm>
            <a:off x="3657600" y="5716094"/>
            <a:ext cx="1828800" cy="618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0"/>
          <a:stretch>
            <a:fillRect/>
          </a:stretch>
        </p:blipFill>
        <p:spPr>
          <a:xfrm>
            <a:off x="8534414" y="5602304"/>
            <a:ext cx="1255721" cy="1255721"/>
          </a:xfrm>
          <a:prstGeom prst="ellipse">
            <a:avLst/>
          </a:prstGeom>
        </p:spPr>
      </p:pic>
      <p:pic>
        <p:nvPicPr>
          <p:cNvPr id="18" name="Picture 17"/>
          <p:cNvPicPr>
            <a:picLocks noChangeAspect="1"/>
          </p:cNvPicPr>
          <p:nvPr/>
        </p:nvPicPr>
        <p:blipFill>
          <a:blip r:embed="rId11"/>
          <a:stretch>
            <a:fillRect/>
          </a:stretch>
        </p:blipFill>
        <p:spPr>
          <a:xfrm>
            <a:off x="6400801" y="6172220"/>
            <a:ext cx="2288342" cy="629295"/>
          </a:xfrm>
          <a:prstGeom prst="rect">
            <a:avLst/>
          </a:prstGeom>
        </p:spPr>
      </p:pic>
      <p:pic>
        <p:nvPicPr>
          <p:cNvPr id="31" name="Picture 30"/>
          <p:cNvPicPr>
            <a:picLocks noChangeAspect="1"/>
          </p:cNvPicPr>
          <p:nvPr/>
        </p:nvPicPr>
        <p:blipFill>
          <a:blip r:embed="rId12"/>
          <a:stretch>
            <a:fillRect/>
          </a:stretch>
        </p:blipFill>
        <p:spPr>
          <a:xfrm>
            <a:off x="3657606" y="5479009"/>
            <a:ext cx="1915455" cy="259759"/>
          </a:xfrm>
          <a:prstGeom prst="rect">
            <a:avLst/>
          </a:prstGeom>
        </p:spPr>
      </p:pic>
      <p:sp>
        <p:nvSpPr>
          <p:cNvPr id="34" name="TextBox 33"/>
          <p:cNvSpPr txBox="1"/>
          <p:nvPr/>
        </p:nvSpPr>
        <p:spPr>
          <a:xfrm>
            <a:off x="9293553" y="5357400"/>
            <a:ext cx="1442021" cy="400110"/>
          </a:xfrm>
          <a:prstGeom prst="rect">
            <a:avLst/>
          </a:prstGeom>
          <a:noFill/>
        </p:spPr>
        <p:txBody>
          <a:bodyPr wrap="none" rtlCol="0">
            <a:spAutoFit/>
          </a:bodyPr>
          <a:lstStyle/>
          <a:p>
            <a:r>
              <a:rPr lang="en-US" sz="2000" b="1" dirty="0">
                <a:ln w="3175">
                  <a:solidFill>
                    <a:srgbClr val="FFFF00"/>
                  </a:solidFill>
                </a:ln>
                <a:solidFill>
                  <a:srgbClr val="376092"/>
                </a:solidFill>
                <a:latin typeface="Cooper Black"/>
                <a:cs typeface="Cooper Black"/>
              </a:rPr>
              <a:t>TEAM922</a:t>
            </a:r>
          </a:p>
        </p:txBody>
      </p:sp>
      <p:sp>
        <p:nvSpPr>
          <p:cNvPr id="6" name="Title 1"/>
          <p:cNvSpPr txBox="1">
            <a:spLocks/>
          </p:cNvSpPr>
          <p:nvPr/>
        </p:nvSpPr>
        <p:spPr>
          <a:xfrm>
            <a:off x="1524000" y="596020"/>
            <a:ext cx="9144000" cy="713539"/>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4000" b="1" dirty="0">
                <a:solidFill>
                  <a:srgbClr val="993333"/>
                </a:solidFill>
                <a:latin typeface="Corbel"/>
                <a:cs typeface="Corbel"/>
              </a:rPr>
              <a:t>Chronic Myeloid Leukemia</a:t>
            </a:r>
            <a:endParaRPr lang="en-US" sz="4000" b="1" i="1" dirty="0">
              <a:solidFill>
                <a:schemeClr val="accent1">
                  <a:lumMod val="75000"/>
                </a:schemeClr>
              </a:solidFill>
              <a:latin typeface="Corbel"/>
              <a:cs typeface="Corbel"/>
            </a:endParaRPr>
          </a:p>
        </p:txBody>
      </p:sp>
      <p:sp>
        <p:nvSpPr>
          <p:cNvPr id="8" name="Content Placeholder 2"/>
          <p:cNvSpPr txBox="1">
            <a:spLocks/>
          </p:cNvSpPr>
          <p:nvPr/>
        </p:nvSpPr>
        <p:spPr>
          <a:xfrm>
            <a:off x="1524000" y="1924838"/>
            <a:ext cx="9144000" cy="311922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latin typeface="Corbel"/>
                <a:cs typeface="Corbel"/>
              </a:rPr>
              <a:t>Michael J. Mauro, MD</a:t>
            </a:r>
          </a:p>
          <a:p>
            <a:pPr marL="0" indent="0" algn="ctr">
              <a:buNone/>
            </a:pPr>
            <a:r>
              <a:rPr lang="en-US" sz="1600" i="1" dirty="0">
                <a:latin typeface="Corbel"/>
                <a:cs typeface="Corbel"/>
              </a:rPr>
              <a:t>Leader,</a:t>
            </a:r>
            <a:r>
              <a:rPr lang="en-US" sz="1600" dirty="0">
                <a:latin typeface="Corbel"/>
                <a:cs typeface="Corbel"/>
              </a:rPr>
              <a:t> </a:t>
            </a:r>
            <a:r>
              <a:rPr lang="en-US" sz="1600" dirty="0" err="1">
                <a:latin typeface="Corbel"/>
                <a:cs typeface="Corbel"/>
              </a:rPr>
              <a:t>Myeloproliferative</a:t>
            </a:r>
            <a:r>
              <a:rPr lang="en-US" sz="1600" dirty="0">
                <a:latin typeface="Corbel"/>
                <a:cs typeface="Corbel"/>
              </a:rPr>
              <a:t> Neoplasms Program</a:t>
            </a:r>
          </a:p>
          <a:p>
            <a:pPr marL="0" indent="0" algn="ctr">
              <a:buNone/>
            </a:pPr>
            <a:r>
              <a:rPr lang="en-US" sz="1800" b="1" dirty="0">
                <a:latin typeface="Corbel"/>
                <a:cs typeface="Corbel"/>
              </a:rPr>
              <a:t>Memorial Sloan Kettering Cancer Center</a:t>
            </a:r>
          </a:p>
        </p:txBody>
      </p:sp>
      <p:sp>
        <p:nvSpPr>
          <p:cNvPr id="3" name="TextBox 2"/>
          <p:cNvSpPr txBox="1"/>
          <p:nvPr/>
        </p:nvSpPr>
        <p:spPr>
          <a:xfrm>
            <a:off x="3495662" y="195775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p:nvPicPr>
        <p:blipFill rotWithShape="1">
          <a:blip r:embed="rId13"/>
          <a:srcRect l="4124" t="6483" r="70150" b="6745"/>
          <a:stretch/>
        </p:blipFill>
        <p:spPr>
          <a:xfrm>
            <a:off x="10496049" y="93046"/>
            <a:ext cx="1492371" cy="1719489"/>
          </a:xfrm>
          <a:prstGeom prst="rect">
            <a:avLst/>
          </a:prstGeom>
        </p:spPr>
      </p:pic>
      <p:pic>
        <p:nvPicPr>
          <p:cNvPr id="2050" name="Picture 2" descr="May be an image of text that says 'RTP RESEARCH TO PRACTICE'">
            <a:extLst>
              <a:ext uri="{FF2B5EF4-FFF2-40B4-BE49-F238E27FC236}">
                <a16:creationId xmlns:a16="http://schemas.microsoft.com/office/drawing/2014/main" id="{F9876369-5312-BF42-8B95-E3D9C37FEB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086" y="39056"/>
            <a:ext cx="1957753" cy="195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26281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524001" y="91986"/>
            <a:ext cx="9125795" cy="838076"/>
          </a:xfrm>
          <a:prstGeom prst="rect">
            <a:avLst/>
          </a:prstGeom>
          <a:noFill/>
          <a:ln w="9525">
            <a:noFill/>
            <a:miter lim="800000"/>
            <a:headEnd/>
            <a:tailEnd/>
          </a:ln>
        </p:spPr>
        <p:txBody>
          <a:bodyPr wrap="square" lIns="0" tIns="0" rIns="0" bIns="0">
            <a:spAutoFit/>
          </a:bodyPr>
          <a:lstStyle/>
          <a:p>
            <a:pPr algn="ctr">
              <a:lnSpc>
                <a:spcPct val="97000"/>
              </a:lnSpc>
              <a:buClr>
                <a:srgbClr val="FFFFFF"/>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800" b="1" dirty="0">
                <a:solidFill>
                  <a:srgbClr val="000000"/>
                </a:solidFill>
                <a:latin typeface="Corbel"/>
                <a:cs typeface="Corbel"/>
              </a:rPr>
              <a:t>IRIS 10+ year data:</a:t>
            </a:r>
          </a:p>
          <a:p>
            <a:pPr algn="ctr">
              <a:lnSpc>
                <a:spcPct val="97000"/>
              </a:lnSpc>
              <a:buClr>
                <a:srgbClr val="FFFFFF"/>
              </a:buClr>
              <a:buSzPct val="45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800" b="1" dirty="0">
                <a:solidFill>
                  <a:srgbClr val="000000"/>
                </a:solidFill>
                <a:latin typeface="Corbel"/>
                <a:cs typeface="Corbel"/>
              </a:rPr>
              <a:t>K–M Estimated Overall Survival Rates @ 10 Years (ITT)</a:t>
            </a:r>
          </a:p>
        </p:txBody>
      </p:sp>
      <p:pic>
        <p:nvPicPr>
          <p:cNvPr id="5" name="Picture 2"/>
          <p:cNvPicPr>
            <a:picLocks noChangeAspect="1" noChangeArrowheads="1"/>
          </p:cNvPicPr>
          <p:nvPr/>
        </p:nvPicPr>
        <p:blipFill>
          <a:blip r:embed="rId2" cstate="print"/>
          <a:srcRect/>
          <a:stretch>
            <a:fillRect/>
          </a:stretch>
        </p:blipFill>
        <p:spPr bwMode="auto">
          <a:xfrm>
            <a:off x="9235333" y="6343546"/>
            <a:ext cx="2828925" cy="476250"/>
          </a:xfrm>
          <a:prstGeom prst="rect">
            <a:avLst/>
          </a:prstGeom>
          <a:noFill/>
        </p:spPr>
      </p:pic>
      <p:sp>
        <p:nvSpPr>
          <p:cNvPr id="6" name="Text Box 4"/>
          <p:cNvSpPr txBox="1">
            <a:spLocks noChangeArrowheads="1"/>
          </p:cNvSpPr>
          <p:nvPr/>
        </p:nvSpPr>
        <p:spPr bwMode="auto">
          <a:xfrm>
            <a:off x="318053" y="6555957"/>
            <a:ext cx="6593085" cy="210057"/>
          </a:xfrm>
          <a:prstGeom prst="rect">
            <a:avLst/>
          </a:prstGeom>
          <a:noFill/>
          <a:ln w="9525">
            <a:noFill/>
            <a:miter lim="800000"/>
            <a:headEnd/>
            <a:tailEnd/>
          </a:ln>
        </p:spPr>
        <p:txBody>
          <a:bodyPr lIns="0" tIns="0" rIns="0" bIns="0">
            <a:spAutoFit/>
          </a:bodyPr>
          <a:lstStyle/>
          <a:p>
            <a:pPr>
              <a:lnSpc>
                <a:spcPct val="97000"/>
              </a:lnSpc>
              <a:buClr>
                <a:srgbClr val="FFFFFF"/>
              </a:buClr>
              <a:buSzPct val="45000"/>
              <a:tabLst>
                <a:tab pos="723900" algn="l"/>
                <a:tab pos="1447800" algn="l"/>
                <a:tab pos="2171700" algn="l"/>
                <a:tab pos="2895600" algn="l"/>
                <a:tab pos="3619500" algn="l"/>
              </a:tabLst>
            </a:pPr>
            <a:r>
              <a:rPr lang="en-GB" sz="1400" b="1" dirty="0" err="1">
                <a:solidFill>
                  <a:srgbClr val="000000"/>
                </a:solidFill>
                <a:latin typeface="Corbel"/>
                <a:cs typeface="Corbel"/>
              </a:rPr>
              <a:t>Hochhaus</a:t>
            </a:r>
            <a:r>
              <a:rPr lang="en-GB" sz="1400" b="1" dirty="0">
                <a:solidFill>
                  <a:srgbClr val="000000"/>
                </a:solidFill>
                <a:latin typeface="Corbel"/>
                <a:cs typeface="Corbel"/>
              </a:rPr>
              <a:t> A et al. N </a:t>
            </a:r>
            <a:r>
              <a:rPr lang="en-GB" sz="1400" b="1" dirty="0" err="1">
                <a:solidFill>
                  <a:srgbClr val="000000"/>
                </a:solidFill>
                <a:latin typeface="Corbel"/>
                <a:cs typeface="Corbel"/>
              </a:rPr>
              <a:t>Engl</a:t>
            </a:r>
            <a:r>
              <a:rPr lang="en-GB" sz="1400" b="1" dirty="0">
                <a:solidFill>
                  <a:srgbClr val="000000"/>
                </a:solidFill>
                <a:latin typeface="Corbel"/>
                <a:cs typeface="Corbel"/>
              </a:rPr>
              <a:t> J Med 2017;376:917-927</a:t>
            </a:r>
          </a:p>
        </p:txBody>
      </p:sp>
      <p:pic>
        <p:nvPicPr>
          <p:cNvPr id="7" name="Picture 6" descr="Image"/>
          <p:cNvPicPr>
            <a:picLocks noChangeAspect="1"/>
          </p:cNvPicPr>
          <p:nvPr/>
        </p:nvPicPr>
        <p:blipFill rotWithShape="1">
          <a:blip r:embed="rId3" cstate="print"/>
          <a:srcRect l="1729" t="1948" r="1262" b="1208"/>
          <a:stretch/>
        </p:blipFill>
        <p:spPr>
          <a:xfrm>
            <a:off x="2280082" y="956237"/>
            <a:ext cx="6678388" cy="5548008"/>
          </a:xfrm>
          <a:prstGeom prst="rect">
            <a:avLst/>
          </a:prstGeom>
        </p:spPr>
      </p:pic>
      <p:sp>
        <p:nvSpPr>
          <p:cNvPr id="8" name="Rectangle 7"/>
          <p:cNvSpPr/>
          <p:nvPr/>
        </p:nvSpPr>
        <p:spPr>
          <a:xfrm>
            <a:off x="9347720" y="930063"/>
            <a:ext cx="564198" cy="5339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56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a:solidFill>
                  <a:srgbClr val="800000"/>
                </a:solidFill>
                <a:latin typeface="Corbel"/>
                <a:cs typeface="Corbel"/>
              </a:rPr>
              <a:t>Dasatinib</a:t>
            </a:r>
            <a:r>
              <a:rPr lang="en-US" sz="3200" b="1" dirty="0">
                <a:solidFill>
                  <a:srgbClr val="800000"/>
                </a:solidFill>
                <a:latin typeface="Corbel"/>
                <a:cs typeface="Corbel"/>
              </a:rPr>
              <a:t> </a:t>
            </a:r>
            <a:r>
              <a:rPr lang="en-US" sz="3200" b="1" i="1" dirty="0" err="1">
                <a:solidFill>
                  <a:srgbClr val="800000"/>
                </a:solidFill>
                <a:latin typeface="Corbel"/>
                <a:cs typeface="Corbel"/>
              </a:rPr>
              <a:t>vs</a:t>
            </a:r>
            <a:r>
              <a:rPr lang="en-US" sz="3200" b="1" i="1" dirty="0">
                <a:solidFill>
                  <a:srgbClr val="800000"/>
                </a:solidFill>
                <a:latin typeface="Corbel"/>
                <a:cs typeface="Corbel"/>
              </a:rPr>
              <a:t> </a:t>
            </a:r>
            <a:r>
              <a:rPr lang="en-US" sz="3200" b="1" dirty="0" err="1">
                <a:solidFill>
                  <a:srgbClr val="800000"/>
                </a:solidFill>
                <a:latin typeface="Corbel"/>
                <a:cs typeface="Corbel"/>
              </a:rPr>
              <a:t>Imatinib</a:t>
            </a:r>
            <a:r>
              <a:rPr lang="en-US" sz="3200" b="1" dirty="0">
                <a:solidFill>
                  <a:srgbClr val="800000"/>
                </a:solidFill>
                <a:latin typeface="Corbel"/>
                <a:cs typeface="Corbel"/>
              </a:rPr>
              <a:t> (DASISION): 5y data</a:t>
            </a:r>
          </a:p>
        </p:txBody>
      </p:sp>
      <p:graphicFrame>
        <p:nvGraphicFramePr>
          <p:cNvPr id="4" name="Content Placeholder 3">
            <a:extLst>
              <a:ext uri="{FF2B5EF4-FFF2-40B4-BE49-F238E27FC236}">
                <a16:creationId xmlns:a16="http://schemas.microsoft.com/office/drawing/2014/main" id="{C5EAB6C8-556C-474C-B3D6-90A067B605FE}"/>
              </a:ext>
            </a:extLst>
          </p:cNvPr>
          <p:cNvGraphicFramePr>
            <a:graphicFrameLocks noGrp="1"/>
          </p:cNvGraphicFramePr>
          <p:nvPr>
            <p:ph idx="4294967295"/>
            <p:extLst>
              <p:ext uri="{D42A27DB-BD31-4B8C-83A1-F6EECF244321}">
                <p14:modId xmlns:p14="http://schemas.microsoft.com/office/powerpoint/2010/main" val="1624647024"/>
              </p:ext>
            </p:extLst>
          </p:nvPr>
        </p:nvGraphicFramePr>
        <p:xfrm>
          <a:off x="1152939" y="1653075"/>
          <a:ext cx="6862244" cy="3168396"/>
        </p:xfrm>
        <a:graphic>
          <a:graphicData uri="http://schemas.openxmlformats.org/drawingml/2006/table">
            <a:tbl>
              <a:tblPr firstRow="1" bandRow="1">
                <a:tableStyleId>{3B4B98B0-60AC-42C2-AFA5-B58CD77FA1E5}</a:tableStyleId>
              </a:tblPr>
              <a:tblGrid>
                <a:gridCol w="1715561">
                  <a:extLst>
                    <a:ext uri="{9D8B030D-6E8A-4147-A177-3AD203B41FA5}">
                      <a16:colId xmlns:a16="http://schemas.microsoft.com/office/drawing/2014/main" val="20000"/>
                    </a:ext>
                  </a:extLst>
                </a:gridCol>
                <a:gridCol w="1715561">
                  <a:extLst>
                    <a:ext uri="{9D8B030D-6E8A-4147-A177-3AD203B41FA5}">
                      <a16:colId xmlns:a16="http://schemas.microsoft.com/office/drawing/2014/main" val="20001"/>
                    </a:ext>
                  </a:extLst>
                </a:gridCol>
                <a:gridCol w="1715561">
                  <a:extLst>
                    <a:ext uri="{9D8B030D-6E8A-4147-A177-3AD203B41FA5}">
                      <a16:colId xmlns:a16="http://schemas.microsoft.com/office/drawing/2014/main" val="20002"/>
                    </a:ext>
                  </a:extLst>
                </a:gridCol>
                <a:gridCol w="1715561">
                  <a:extLst>
                    <a:ext uri="{9D8B030D-6E8A-4147-A177-3AD203B41FA5}">
                      <a16:colId xmlns:a16="http://schemas.microsoft.com/office/drawing/2014/main" val="20003"/>
                    </a:ext>
                  </a:extLst>
                </a:gridCol>
              </a:tblGrid>
              <a:tr h="303202">
                <a:tc>
                  <a:txBody>
                    <a:bodyPr/>
                    <a:lstStyle/>
                    <a:p>
                      <a:pPr>
                        <a:lnSpc>
                          <a:spcPct val="95000"/>
                        </a:lnSpc>
                      </a:pPr>
                      <a:r>
                        <a:rPr lang="en-US" sz="1800" dirty="0">
                          <a:solidFill>
                            <a:schemeClr val="accent1"/>
                          </a:solidFill>
                          <a:latin typeface="Corbel"/>
                          <a:cs typeface="Corbel"/>
                        </a:rPr>
                        <a:t>Outcome (%)</a:t>
                      </a:r>
                      <a:endParaRPr lang="en-US" sz="1800" b="0" dirty="0">
                        <a:solidFill>
                          <a:schemeClr val="accent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solidFill>
                            <a:schemeClr val="accent1"/>
                          </a:solidFill>
                          <a:latin typeface="Corbel"/>
                          <a:cs typeface="Corbel"/>
                        </a:rPr>
                        <a:t>Dasatinib</a:t>
                      </a:r>
                      <a:endParaRPr lang="en-US" sz="1800" b="0" dirty="0">
                        <a:solidFill>
                          <a:schemeClr val="accent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solidFill>
                            <a:schemeClr val="accent1"/>
                          </a:solidFill>
                          <a:latin typeface="Corbel"/>
                          <a:cs typeface="Corbel"/>
                        </a:rPr>
                        <a:t>Imatinib</a:t>
                      </a:r>
                      <a:endParaRPr lang="en-US" sz="1800" b="0" dirty="0">
                        <a:solidFill>
                          <a:schemeClr val="accent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solidFill>
                            <a:schemeClr val="accent1"/>
                          </a:solidFill>
                          <a:latin typeface="Corbel"/>
                          <a:cs typeface="Corbel"/>
                        </a:rPr>
                        <a:t>P value or HR</a:t>
                      </a:r>
                      <a:endParaRPr lang="en-US" sz="1800" b="0" dirty="0">
                        <a:solidFill>
                          <a:schemeClr val="accent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32291">
                <a:tc>
                  <a:txBody>
                    <a:bodyPr/>
                    <a:lstStyle/>
                    <a:p>
                      <a:pPr>
                        <a:lnSpc>
                          <a:spcPct val="95000"/>
                        </a:lnSpc>
                      </a:pPr>
                      <a:r>
                        <a:rPr lang="en-US" sz="1800" dirty="0">
                          <a:latin typeface="Corbel"/>
                          <a:cs typeface="Corbel"/>
                        </a:rPr>
                        <a:t>Discontinued</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39</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37</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32291">
                <a:tc>
                  <a:txBody>
                    <a:bodyPr/>
                    <a:lstStyle/>
                    <a:p>
                      <a:pPr>
                        <a:lnSpc>
                          <a:spcPct val="95000"/>
                        </a:lnSpc>
                      </a:pPr>
                      <a:r>
                        <a:rPr lang="en-US" sz="1800" dirty="0">
                          <a:latin typeface="Corbel"/>
                          <a:cs typeface="Corbel"/>
                        </a:rPr>
                        <a:t>12m </a:t>
                      </a:r>
                      <a:r>
                        <a:rPr lang="en-US" sz="1800" dirty="0" err="1">
                          <a:latin typeface="Corbel"/>
                          <a:cs typeface="Corbel"/>
                        </a:rPr>
                        <a:t>cCCyR</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77</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66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P=0.007</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32291">
                <a:tc>
                  <a:txBody>
                    <a:bodyPr/>
                    <a:lstStyle/>
                    <a:p>
                      <a:pPr>
                        <a:lnSpc>
                          <a:spcPct val="95000"/>
                        </a:lnSpc>
                      </a:pPr>
                      <a:r>
                        <a:rPr lang="en-US" sz="1800" dirty="0">
                          <a:latin typeface="Corbel"/>
                          <a:cs typeface="Corbel"/>
                        </a:rPr>
                        <a:t>5y MMR</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76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64</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P=0.0022</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332291">
                <a:tc>
                  <a:txBody>
                    <a:bodyPr/>
                    <a:lstStyle/>
                    <a:p>
                      <a:pPr>
                        <a:lnSpc>
                          <a:spcPct val="95000"/>
                        </a:lnSpc>
                      </a:pPr>
                      <a:r>
                        <a:rPr lang="en-US" sz="1800" dirty="0">
                          <a:latin typeface="Corbel"/>
                          <a:cs typeface="Corbel"/>
                        </a:rPr>
                        <a:t>5y MR4.5</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42</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33</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P=0.025</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332291">
                <a:tc>
                  <a:txBody>
                    <a:bodyPr/>
                    <a:lstStyle/>
                    <a:p>
                      <a:pPr>
                        <a:lnSpc>
                          <a:spcPct val="95000"/>
                        </a:lnSpc>
                      </a:pPr>
                      <a:r>
                        <a:rPr lang="en-US" sz="1800" dirty="0">
                          <a:latin typeface="Corbel"/>
                          <a:cs typeface="Corbel"/>
                        </a:rPr>
                        <a:t>3m &lt;10%</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84</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64</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332291">
                <a:tc>
                  <a:txBody>
                    <a:bodyPr/>
                    <a:lstStyle/>
                    <a:p>
                      <a:pPr>
                        <a:lnSpc>
                          <a:spcPct val="95000"/>
                        </a:lnSpc>
                      </a:pPr>
                      <a:r>
                        <a:rPr lang="en-US" sz="1800" dirty="0">
                          <a:latin typeface="Corbel"/>
                          <a:cs typeface="Corbel"/>
                        </a:rPr>
                        <a:t>5y AP/BP</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4.6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7.3</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7"/>
                  </a:ext>
                </a:extLst>
              </a:tr>
              <a:tr h="332291">
                <a:tc>
                  <a:txBody>
                    <a:bodyPr/>
                    <a:lstStyle/>
                    <a:p>
                      <a:pPr>
                        <a:lnSpc>
                          <a:spcPct val="95000"/>
                        </a:lnSpc>
                      </a:pPr>
                      <a:r>
                        <a:rPr lang="en-US" sz="1800" dirty="0">
                          <a:latin typeface="Corbel"/>
                          <a:cs typeface="Corbel"/>
                        </a:rPr>
                        <a:t>5y OS</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91</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90</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HR 1.01</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8"/>
                  </a:ext>
                </a:extLst>
              </a:tr>
              <a:tr h="332291">
                <a:tc>
                  <a:txBody>
                    <a:bodyPr/>
                    <a:lstStyle/>
                    <a:p>
                      <a:pPr>
                        <a:lnSpc>
                          <a:spcPct val="95000"/>
                        </a:lnSpc>
                      </a:pPr>
                      <a:r>
                        <a:rPr lang="en-US" sz="1800" dirty="0">
                          <a:latin typeface="Corbel"/>
                          <a:cs typeface="Corbel"/>
                        </a:rPr>
                        <a:t>5y PFS</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85</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86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5000"/>
                        </a:lnSpc>
                      </a:pPr>
                      <a:r>
                        <a:rPr lang="en-US" sz="1800" dirty="0">
                          <a:latin typeface="Corbel"/>
                          <a:cs typeface="Corbel"/>
                        </a:rPr>
                        <a:t>HR 1.06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sp>
        <p:nvSpPr>
          <p:cNvPr id="5" name="Content Placeholder 4">
            <a:extLst>
              <a:ext uri="{FF2B5EF4-FFF2-40B4-BE49-F238E27FC236}">
                <a16:creationId xmlns:a16="http://schemas.microsoft.com/office/drawing/2014/main" id="{BB87AD24-8AF0-46E8-A7BD-7338D443720B}"/>
              </a:ext>
            </a:extLst>
          </p:cNvPr>
          <p:cNvSpPr txBox="1">
            <a:spLocks/>
          </p:cNvSpPr>
          <p:nvPr/>
        </p:nvSpPr>
        <p:spPr>
          <a:xfrm>
            <a:off x="8388742" y="1922204"/>
            <a:ext cx="3193658" cy="2332472"/>
          </a:xfrm>
          <a:prstGeom prst="rect">
            <a:avLst/>
          </a:prstGeom>
        </p:spPr>
        <p:txBody>
          <a:bodyPr lIns="0" tIns="0" rIns="0" bIns="0"/>
          <a:lstStyle>
            <a:lvl1pPr marL="228600" indent="-223838" algn="l" defTabSz="685800" rtl="0" eaLnBrk="1" latinLnBrk="0" hangingPunct="1">
              <a:lnSpc>
                <a:spcPct val="95000"/>
              </a:lnSpc>
              <a:spcBef>
                <a:spcPts val="600"/>
              </a:spcBef>
              <a:spcAft>
                <a:spcPts val="300"/>
              </a:spcAft>
              <a:buClr>
                <a:schemeClr val="accent6"/>
              </a:buClr>
              <a:buFont typeface="Arial" panose="020B0604020202020204" pitchFamily="34" charset="0"/>
              <a:buChar char="•"/>
              <a:tabLst/>
              <a:defRPr sz="2000" kern="1200">
                <a:solidFill>
                  <a:schemeClr val="tx1"/>
                </a:solidFill>
                <a:latin typeface="+mn-lt"/>
                <a:ea typeface="Arial Narrow" charset="0"/>
                <a:cs typeface="Arial Narrow" charset="0"/>
              </a:defRPr>
            </a:lvl1pPr>
            <a:lvl2pPr marL="457200"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800" kern="1200">
                <a:solidFill>
                  <a:schemeClr val="tx1"/>
                </a:solidFill>
                <a:latin typeface="+mn-lt"/>
                <a:ea typeface="Arial Narrow" charset="0"/>
                <a:cs typeface="Arial Narrow" charset="0"/>
              </a:defRPr>
            </a:lvl2pPr>
            <a:lvl3pPr marL="687388" indent="-230188"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800" kern="1200">
                <a:solidFill>
                  <a:schemeClr val="tx1"/>
                </a:solidFill>
                <a:latin typeface="+mn-lt"/>
                <a:ea typeface="Arial Narrow" charset="0"/>
                <a:cs typeface="Arial Narrow" charset="0"/>
              </a:defRPr>
            </a:lvl3pPr>
            <a:lvl4pPr marL="915988"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600" kern="1200">
                <a:solidFill>
                  <a:schemeClr val="tx1"/>
                </a:solidFill>
                <a:latin typeface="+mn-lt"/>
                <a:ea typeface="Arial Narrow" charset="0"/>
                <a:cs typeface="Arial Narrow" charset="0"/>
              </a:defRPr>
            </a:lvl4pPr>
            <a:lvl5pPr marL="1144588" indent="-228600"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600" kern="1200">
                <a:solidFill>
                  <a:schemeClr val="tx1"/>
                </a:solidFill>
                <a:latin typeface="+mn-lt"/>
                <a:ea typeface="Arial Narrow" charset="0"/>
                <a:cs typeface="Arial Narrow"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1125" indent="-106363">
              <a:lnSpc>
                <a:spcPct val="90000"/>
              </a:lnSpc>
              <a:spcBef>
                <a:spcPts val="0"/>
              </a:spcBef>
              <a:spcAft>
                <a:spcPts val="600"/>
              </a:spcAft>
            </a:pPr>
            <a:r>
              <a:rPr lang="en-US" dirty="0">
                <a:latin typeface="Corbel"/>
                <a:cs typeface="Corbel"/>
              </a:rPr>
              <a:t>519 pts randomized </a:t>
            </a:r>
            <a:br>
              <a:rPr lang="en-US" dirty="0">
                <a:latin typeface="Corbel"/>
                <a:cs typeface="Corbel"/>
              </a:rPr>
            </a:br>
            <a:r>
              <a:rPr lang="en-US" dirty="0">
                <a:latin typeface="Corbel"/>
                <a:cs typeface="Corbel"/>
              </a:rPr>
              <a:t>to </a:t>
            </a:r>
            <a:r>
              <a:rPr lang="en-US" dirty="0" err="1">
                <a:latin typeface="Corbel"/>
                <a:cs typeface="Corbel"/>
              </a:rPr>
              <a:t>dasatinib</a:t>
            </a:r>
            <a:r>
              <a:rPr lang="en-US" dirty="0">
                <a:latin typeface="Corbel"/>
                <a:cs typeface="Corbel"/>
              </a:rPr>
              <a:t> (n=259) or imatinib (n=260)</a:t>
            </a:r>
          </a:p>
          <a:p>
            <a:pPr marL="111125" indent="-106363">
              <a:lnSpc>
                <a:spcPct val="90000"/>
              </a:lnSpc>
              <a:spcBef>
                <a:spcPts val="0"/>
              </a:spcBef>
              <a:spcAft>
                <a:spcPts val="600"/>
              </a:spcAft>
            </a:pPr>
            <a:r>
              <a:rPr lang="en-US" dirty="0">
                <a:latin typeface="Corbel"/>
                <a:cs typeface="Corbel"/>
              </a:rPr>
              <a:t>Minimum follow-up: 5 </a:t>
            </a:r>
            <a:r>
              <a:rPr lang="en-US" dirty="0" err="1">
                <a:latin typeface="Corbel"/>
                <a:cs typeface="Corbel"/>
              </a:rPr>
              <a:t>yrs</a:t>
            </a:r>
            <a:endParaRPr lang="en-US" dirty="0">
              <a:latin typeface="Corbel"/>
              <a:cs typeface="Corbel"/>
            </a:endParaRPr>
          </a:p>
          <a:p>
            <a:endParaRPr lang="en-US" dirty="0">
              <a:latin typeface="Corbel"/>
              <a:cs typeface="Corbel"/>
            </a:endParaRPr>
          </a:p>
        </p:txBody>
      </p:sp>
      <p:sp>
        <p:nvSpPr>
          <p:cNvPr id="6" name="Rectangle 4">
            <a:extLst>
              <a:ext uri="{FF2B5EF4-FFF2-40B4-BE49-F238E27FC236}">
                <a16:creationId xmlns:a16="http://schemas.microsoft.com/office/drawing/2014/main" id="{7350167E-0638-4A59-BD7A-136F03EEB794}"/>
              </a:ext>
            </a:extLst>
          </p:cNvPr>
          <p:cNvSpPr>
            <a:spLocks noChangeArrowheads="1"/>
          </p:cNvSpPr>
          <p:nvPr/>
        </p:nvSpPr>
        <p:spPr bwMode="auto">
          <a:xfrm>
            <a:off x="1152938" y="5010054"/>
            <a:ext cx="86439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rgbClr val="F2F2F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F2F2F2"/>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rgbClr val="F2F2F2"/>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rgbClr val="F2F2F2"/>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F2F2F2"/>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F2F2F2"/>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F2F2F2"/>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F2F2F2"/>
                </a:solidFill>
                <a:latin typeface="Calibri" panose="020F0502020204030204" pitchFamily="34" charset="0"/>
                <a:ea typeface="MS PGothic" panose="020B0600070205080204" pitchFamily="34" charset="-128"/>
              </a:defRPr>
            </a:lvl9pPr>
          </a:lstStyle>
          <a:p>
            <a:pPr defTabSz="914400">
              <a:spcBef>
                <a:spcPct val="0"/>
              </a:spcBef>
              <a:buNone/>
            </a:pPr>
            <a:r>
              <a:rPr lang="en-US" altLang="en-US" sz="1400" dirty="0">
                <a:solidFill>
                  <a:schemeClr val="tx1"/>
                </a:solidFill>
                <a:latin typeface="Corbel"/>
                <a:cs typeface="Corbel"/>
              </a:rPr>
              <a:t>AP = accelerated phase, BC = blast crisis, </a:t>
            </a:r>
            <a:r>
              <a:rPr lang="en-US" altLang="en-US" sz="1400" dirty="0" err="1">
                <a:solidFill>
                  <a:schemeClr val="tx1"/>
                </a:solidFill>
                <a:latin typeface="Corbel"/>
                <a:cs typeface="Corbel"/>
              </a:rPr>
              <a:t>cCCyR</a:t>
            </a:r>
            <a:r>
              <a:rPr lang="en-US" altLang="en-US" sz="1400" dirty="0">
                <a:solidFill>
                  <a:schemeClr val="tx1"/>
                </a:solidFill>
                <a:latin typeface="Corbel"/>
                <a:cs typeface="Corbel"/>
              </a:rPr>
              <a:t> = confirmed complete cytogenetic response, HR = hazard ratio, </a:t>
            </a:r>
          </a:p>
          <a:p>
            <a:pPr defTabSz="914400">
              <a:spcBef>
                <a:spcPct val="0"/>
              </a:spcBef>
              <a:buNone/>
            </a:pPr>
            <a:r>
              <a:rPr lang="en-US" altLang="en-US" sz="1400" dirty="0">
                <a:solidFill>
                  <a:schemeClr val="tx1"/>
                </a:solidFill>
                <a:latin typeface="Corbel"/>
                <a:cs typeface="Corbel"/>
              </a:rPr>
              <a:t>MMR = major molecular response, OS = overall survival, PFS = progression-free survival </a:t>
            </a:r>
          </a:p>
        </p:txBody>
      </p:sp>
      <p:sp>
        <p:nvSpPr>
          <p:cNvPr id="7" name="TextBox 4">
            <a:extLst>
              <a:ext uri="{FF2B5EF4-FFF2-40B4-BE49-F238E27FC236}">
                <a16:creationId xmlns:a16="http://schemas.microsoft.com/office/drawing/2014/main" id="{643DBCDA-7E65-483E-97BA-E22BC9A6EF09}"/>
              </a:ext>
            </a:extLst>
          </p:cNvPr>
          <p:cNvSpPr txBox="1">
            <a:spLocks noChangeArrowheads="1"/>
          </p:cNvSpPr>
          <p:nvPr/>
        </p:nvSpPr>
        <p:spPr bwMode="auto">
          <a:xfrm>
            <a:off x="384314" y="6584551"/>
            <a:ext cx="3586163"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eaLnBrk="1" hangingPunct="1">
              <a:spcBef>
                <a:spcPct val="0"/>
              </a:spcBef>
              <a:buClrTx/>
              <a:buSzTx/>
              <a:buFontTx/>
              <a:buNone/>
            </a:pPr>
            <a:r>
              <a:rPr lang="en-US" altLang="en-US" sz="1200" dirty="0">
                <a:solidFill>
                  <a:schemeClr val="tx1"/>
                </a:solidFill>
                <a:latin typeface="Corbel"/>
                <a:cs typeface="Corbel"/>
              </a:rPr>
              <a:t>Cortes. JCO.  34: 2333; 2016</a:t>
            </a:r>
          </a:p>
        </p:txBody>
      </p:sp>
      <p:sp>
        <p:nvSpPr>
          <p:cNvPr id="8" name="Rectangle 7"/>
          <p:cNvSpPr/>
          <p:nvPr/>
        </p:nvSpPr>
        <p:spPr>
          <a:xfrm>
            <a:off x="1157318" y="3088440"/>
            <a:ext cx="6862243" cy="308113"/>
          </a:xfrm>
          <a:prstGeom prst="rect">
            <a:avLst/>
          </a:prstGeom>
          <a:solidFill>
            <a:srgbClr val="FFFF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152938" y="3429000"/>
            <a:ext cx="6862243" cy="308113"/>
          </a:xfrm>
          <a:prstGeom prst="rect">
            <a:avLst/>
          </a:prstGeom>
          <a:solidFill>
            <a:srgbClr val="FFFF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72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CD820007-2D9A-45B5-A949-90D215AD0A5D}"/>
              </a:ext>
            </a:extLst>
          </p:cNvPr>
          <p:cNvGraphicFramePr>
            <a:graphicFrameLocks/>
          </p:cNvGraphicFramePr>
          <p:nvPr>
            <p:extLst>
              <p:ext uri="{D42A27DB-BD31-4B8C-83A1-F6EECF244321}">
                <p14:modId xmlns:p14="http://schemas.microsoft.com/office/powerpoint/2010/main" val="3464088259"/>
              </p:ext>
            </p:extLst>
          </p:nvPr>
        </p:nvGraphicFramePr>
        <p:xfrm>
          <a:off x="1046922" y="1731651"/>
          <a:ext cx="6502565" cy="2961366"/>
        </p:xfrm>
        <a:graphic>
          <a:graphicData uri="http://schemas.openxmlformats.org/drawingml/2006/table">
            <a:tbl>
              <a:tblPr firstRow="1" bandRow="1">
                <a:tableStyleId>{3B4B98B0-60AC-42C2-AFA5-B58CD77FA1E5}</a:tableStyleId>
              </a:tblPr>
              <a:tblGrid>
                <a:gridCol w="1538163">
                  <a:extLst>
                    <a:ext uri="{9D8B030D-6E8A-4147-A177-3AD203B41FA5}">
                      <a16:colId xmlns:a16="http://schemas.microsoft.com/office/drawing/2014/main" val="20000"/>
                    </a:ext>
                  </a:extLst>
                </a:gridCol>
                <a:gridCol w="1089127">
                  <a:extLst>
                    <a:ext uri="{9D8B030D-6E8A-4147-A177-3AD203B41FA5}">
                      <a16:colId xmlns:a16="http://schemas.microsoft.com/office/drawing/2014/main" val="20001"/>
                    </a:ext>
                  </a:extLst>
                </a:gridCol>
                <a:gridCol w="1097352">
                  <a:extLst>
                    <a:ext uri="{9D8B030D-6E8A-4147-A177-3AD203B41FA5}">
                      <a16:colId xmlns:a16="http://schemas.microsoft.com/office/drawing/2014/main" val="20002"/>
                    </a:ext>
                  </a:extLst>
                </a:gridCol>
                <a:gridCol w="1119445">
                  <a:extLst>
                    <a:ext uri="{9D8B030D-6E8A-4147-A177-3AD203B41FA5}">
                      <a16:colId xmlns:a16="http://schemas.microsoft.com/office/drawing/2014/main" val="20003"/>
                    </a:ext>
                  </a:extLst>
                </a:gridCol>
                <a:gridCol w="1658478">
                  <a:extLst>
                    <a:ext uri="{9D8B030D-6E8A-4147-A177-3AD203B41FA5}">
                      <a16:colId xmlns:a16="http://schemas.microsoft.com/office/drawing/2014/main" val="20004"/>
                    </a:ext>
                  </a:extLst>
                </a:gridCol>
              </a:tblGrid>
              <a:tr h="396025">
                <a:tc>
                  <a:txBody>
                    <a:bodyPr/>
                    <a:lstStyle/>
                    <a:p>
                      <a:pPr>
                        <a:lnSpc>
                          <a:spcPct val="90000"/>
                        </a:lnSpc>
                      </a:pPr>
                      <a:r>
                        <a:rPr lang="en-US" sz="1800" dirty="0">
                          <a:solidFill>
                            <a:schemeClr val="accent1"/>
                          </a:solidFill>
                          <a:latin typeface="Corbel"/>
                          <a:cs typeface="Corbel"/>
                        </a:rPr>
                        <a:t>Outcome (%)</a:t>
                      </a:r>
                      <a:endParaRPr lang="en-US" sz="1800" b="0" dirty="0">
                        <a:solidFill>
                          <a:schemeClr val="accent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solidFill>
                            <a:schemeClr val="accent1"/>
                          </a:solidFill>
                          <a:latin typeface="Corbel"/>
                          <a:cs typeface="Corbel"/>
                        </a:rPr>
                        <a:t>Nil 600</a:t>
                      </a:r>
                    </a:p>
                    <a:p>
                      <a:pPr algn="ctr">
                        <a:lnSpc>
                          <a:spcPct val="90000"/>
                        </a:lnSpc>
                      </a:pPr>
                      <a:r>
                        <a:rPr lang="en-US" sz="1800" b="0" dirty="0">
                          <a:solidFill>
                            <a:schemeClr val="accent1"/>
                          </a:solidFill>
                          <a:latin typeface="Corbel"/>
                          <a:cs typeface="Corbel"/>
                        </a:rPr>
                        <a:t>(300 BID)</a:t>
                      </a: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solidFill>
                            <a:schemeClr val="accent1"/>
                          </a:solidFill>
                          <a:latin typeface="Corbel"/>
                          <a:cs typeface="Corbel"/>
                        </a:rPr>
                        <a:t>Nil 800</a:t>
                      </a:r>
                    </a:p>
                    <a:p>
                      <a:pPr algn="ctr">
                        <a:lnSpc>
                          <a:spcPct val="90000"/>
                        </a:lnSpc>
                      </a:pPr>
                      <a:r>
                        <a:rPr lang="en-US" sz="1800" b="0" dirty="0">
                          <a:solidFill>
                            <a:schemeClr val="accent1"/>
                          </a:solidFill>
                          <a:latin typeface="Corbel"/>
                          <a:cs typeface="Corbel"/>
                        </a:rPr>
                        <a:t>(400 BID)</a:t>
                      </a: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solidFill>
                            <a:schemeClr val="accent1"/>
                          </a:solidFill>
                          <a:latin typeface="Corbel"/>
                          <a:cs typeface="Corbel"/>
                        </a:rPr>
                        <a:t>Imatinib</a:t>
                      </a:r>
                      <a:endParaRPr lang="en-US" sz="1800" b="0" dirty="0">
                        <a:solidFill>
                          <a:schemeClr val="accent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solidFill>
                            <a:schemeClr val="accent1"/>
                          </a:solidFill>
                          <a:latin typeface="Corbel"/>
                          <a:cs typeface="Corbel"/>
                        </a:rPr>
                        <a:t>P value or HR</a:t>
                      </a:r>
                      <a:endParaRPr lang="en-US" sz="1800" b="0" dirty="0">
                        <a:solidFill>
                          <a:schemeClr val="accent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396025">
                <a:tc>
                  <a:txBody>
                    <a:bodyPr/>
                    <a:lstStyle/>
                    <a:p>
                      <a:pPr>
                        <a:lnSpc>
                          <a:spcPct val="90000"/>
                        </a:lnSpc>
                      </a:pPr>
                      <a:r>
                        <a:rPr lang="en-US" sz="1800" dirty="0">
                          <a:latin typeface="Corbel"/>
                          <a:cs typeface="Corbel"/>
                        </a:rPr>
                        <a:t>Discontinued*</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40</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38</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50</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396025">
                <a:tc>
                  <a:txBody>
                    <a:bodyPr/>
                    <a:lstStyle/>
                    <a:p>
                      <a:pPr>
                        <a:lnSpc>
                          <a:spcPct val="90000"/>
                        </a:lnSpc>
                      </a:pPr>
                      <a:r>
                        <a:rPr lang="en-US" sz="1800" dirty="0">
                          <a:latin typeface="Corbel"/>
                          <a:cs typeface="Corbel"/>
                        </a:rPr>
                        <a:t>5y MMR*</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77</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77</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60</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P&lt;0.0001</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396025">
                <a:tc>
                  <a:txBody>
                    <a:bodyPr/>
                    <a:lstStyle/>
                    <a:p>
                      <a:pPr>
                        <a:lnSpc>
                          <a:spcPct val="90000"/>
                        </a:lnSpc>
                      </a:pPr>
                      <a:r>
                        <a:rPr lang="en-US" sz="1800" dirty="0">
                          <a:latin typeface="Corbel"/>
                          <a:cs typeface="Corbel"/>
                        </a:rPr>
                        <a:t>6y MR4.5</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56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55</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33</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P&lt;0.0001</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396025">
                <a:tc>
                  <a:txBody>
                    <a:bodyPr/>
                    <a:lstStyle/>
                    <a:p>
                      <a:pPr>
                        <a:lnSpc>
                          <a:spcPct val="90000"/>
                        </a:lnSpc>
                      </a:pPr>
                      <a:r>
                        <a:rPr lang="en-US" sz="1800" dirty="0">
                          <a:latin typeface="Corbel"/>
                          <a:cs typeface="Corbel"/>
                        </a:rPr>
                        <a:t>3m &lt;10%</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91</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89</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67</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396025">
                <a:tc>
                  <a:txBody>
                    <a:bodyPr/>
                    <a:lstStyle/>
                    <a:p>
                      <a:pPr>
                        <a:lnSpc>
                          <a:spcPct val="90000"/>
                        </a:lnSpc>
                      </a:pPr>
                      <a:r>
                        <a:rPr lang="en-US" sz="1800" dirty="0">
                          <a:latin typeface="Corbel"/>
                          <a:cs typeface="Corbel"/>
                        </a:rPr>
                        <a:t>6y AP/BP</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3.9</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2.1</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7.4</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P=0.06/0.003</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396025">
                <a:tc>
                  <a:txBody>
                    <a:bodyPr/>
                    <a:lstStyle/>
                    <a:p>
                      <a:pPr>
                        <a:lnSpc>
                          <a:spcPct val="90000"/>
                        </a:lnSpc>
                      </a:pPr>
                      <a:r>
                        <a:rPr lang="en-US" sz="1800" dirty="0">
                          <a:latin typeface="Corbel"/>
                          <a:cs typeface="Corbel"/>
                        </a:rPr>
                        <a:t>6y OS</a:t>
                      </a:r>
                      <a:endParaRPr lang="en-US" sz="1800" b="0" dirty="0">
                        <a:solidFill>
                          <a:schemeClr val="tx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92</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96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92</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90000"/>
                        </a:lnSpc>
                      </a:pPr>
                      <a:r>
                        <a:rPr lang="en-US" sz="1800" dirty="0">
                          <a:latin typeface="Corbel"/>
                          <a:cs typeface="Corbel"/>
                        </a:rPr>
                        <a:t>HR 0.9/0.46</a:t>
                      </a:r>
                      <a:endParaRPr lang="en-US" sz="1800" b="0" dirty="0">
                        <a:solidFill>
                          <a:schemeClr val="tx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9" name="Content Placeholder 4">
            <a:extLst>
              <a:ext uri="{FF2B5EF4-FFF2-40B4-BE49-F238E27FC236}">
                <a16:creationId xmlns:a16="http://schemas.microsoft.com/office/drawing/2014/main" id="{BB87AD24-8AF0-46E8-A7BD-7338D443720B}"/>
              </a:ext>
            </a:extLst>
          </p:cNvPr>
          <p:cNvSpPr txBox="1">
            <a:spLocks/>
          </p:cNvSpPr>
          <p:nvPr/>
        </p:nvSpPr>
        <p:spPr>
          <a:xfrm>
            <a:off x="7986315" y="1731651"/>
            <a:ext cx="3158763" cy="2332472"/>
          </a:xfrm>
          <a:prstGeom prst="rect">
            <a:avLst/>
          </a:prstGeom>
        </p:spPr>
        <p:txBody>
          <a:bodyPr lIns="0" tIns="0" rIns="0" bIns="0"/>
          <a:lstStyle>
            <a:lvl1pPr marL="228600" indent="-223838" algn="l" defTabSz="685800" rtl="0" eaLnBrk="1" latinLnBrk="0" hangingPunct="1">
              <a:lnSpc>
                <a:spcPct val="95000"/>
              </a:lnSpc>
              <a:spcBef>
                <a:spcPts val="600"/>
              </a:spcBef>
              <a:spcAft>
                <a:spcPts val="300"/>
              </a:spcAft>
              <a:buClr>
                <a:schemeClr val="accent6"/>
              </a:buClr>
              <a:buFont typeface="Arial" panose="020B0604020202020204" pitchFamily="34" charset="0"/>
              <a:buChar char="•"/>
              <a:tabLst/>
              <a:defRPr sz="2000" kern="1200">
                <a:solidFill>
                  <a:schemeClr val="tx1"/>
                </a:solidFill>
                <a:latin typeface="+mn-lt"/>
                <a:ea typeface="Arial Narrow" charset="0"/>
                <a:cs typeface="Arial Narrow" charset="0"/>
              </a:defRPr>
            </a:lvl1pPr>
            <a:lvl2pPr marL="457200"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800" kern="1200">
                <a:solidFill>
                  <a:schemeClr val="tx1"/>
                </a:solidFill>
                <a:latin typeface="+mn-lt"/>
                <a:ea typeface="Arial Narrow" charset="0"/>
                <a:cs typeface="Arial Narrow" charset="0"/>
              </a:defRPr>
            </a:lvl2pPr>
            <a:lvl3pPr marL="687388" indent="-230188"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800" kern="1200">
                <a:solidFill>
                  <a:schemeClr val="tx1"/>
                </a:solidFill>
                <a:latin typeface="+mn-lt"/>
                <a:ea typeface="Arial Narrow" charset="0"/>
                <a:cs typeface="Arial Narrow" charset="0"/>
              </a:defRPr>
            </a:lvl3pPr>
            <a:lvl4pPr marL="915988"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600" kern="1200">
                <a:solidFill>
                  <a:schemeClr val="tx1"/>
                </a:solidFill>
                <a:latin typeface="+mn-lt"/>
                <a:ea typeface="Arial Narrow" charset="0"/>
                <a:cs typeface="Arial Narrow" charset="0"/>
              </a:defRPr>
            </a:lvl4pPr>
            <a:lvl5pPr marL="1144588" indent="-228600"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600" kern="1200">
                <a:solidFill>
                  <a:schemeClr val="tx1"/>
                </a:solidFill>
                <a:latin typeface="+mn-lt"/>
                <a:ea typeface="Arial Narrow" charset="0"/>
                <a:cs typeface="Arial Narrow"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11125" indent="-106363">
              <a:lnSpc>
                <a:spcPct val="90000"/>
              </a:lnSpc>
              <a:spcBef>
                <a:spcPts val="0"/>
              </a:spcBef>
            </a:pPr>
            <a:r>
              <a:rPr lang="en-US" sz="1800" dirty="0">
                <a:latin typeface="Corbel"/>
                <a:cs typeface="Corbel"/>
              </a:rPr>
              <a:t>846 pts</a:t>
            </a:r>
          </a:p>
          <a:p>
            <a:pPr marL="339725" lvl="1" indent="-106363">
              <a:lnSpc>
                <a:spcPct val="90000"/>
              </a:lnSpc>
            </a:pPr>
            <a:r>
              <a:rPr lang="en-US" dirty="0">
                <a:latin typeface="Corbel"/>
                <a:cs typeface="Corbel"/>
              </a:rPr>
              <a:t>nilotinib 600 (n=282)</a:t>
            </a:r>
          </a:p>
          <a:p>
            <a:pPr marL="339725" lvl="1" indent="-106363">
              <a:lnSpc>
                <a:spcPct val="90000"/>
              </a:lnSpc>
            </a:pPr>
            <a:r>
              <a:rPr lang="en-US" dirty="0">
                <a:latin typeface="Corbel"/>
                <a:cs typeface="Corbel"/>
              </a:rPr>
              <a:t>nilotinib 800 (n=281) or </a:t>
            </a:r>
          </a:p>
          <a:p>
            <a:pPr marL="339725" lvl="1" indent="-106363">
              <a:lnSpc>
                <a:spcPct val="90000"/>
              </a:lnSpc>
            </a:pPr>
            <a:r>
              <a:rPr lang="en-US" dirty="0">
                <a:latin typeface="Corbel"/>
                <a:cs typeface="Corbel"/>
              </a:rPr>
              <a:t>imatinib (n=283)</a:t>
            </a:r>
          </a:p>
          <a:p>
            <a:pPr marL="111125" indent="-106363">
              <a:lnSpc>
                <a:spcPct val="90000"/>
              </a:lnSpc>
              <a:spcBef>
                <a:spcPts val="0"/>
              </a:spcBef>
            </a:pPr>
            <a:r>
              <a:rPr lang="en-US" sz="1800" dirty="0">
                <a:latin typeface="Corbel"/>
                <a:cs typeface="Corbel"/>
              </a:rPr>
              <a:t>Minimum follow-up: 6 </a:t>
            </a:r>
            <a:r>
              <a:rPr lang="en-US" sz="1800" dirty="0" err="1">
                <a:latin typeface="Corbel"/>
                <a:cs typeface="Corbel"/>
              </a:rPr>
              <a:t>yrs</a:t>
            </a:r>
            <a:endParaRPr lang="en-US" sz="1800" dirty="0">
              <a:latin typeface="Corbel"/>
              <a:cs typeface="Corbel"/>
            </a:endParaRPr>
          </a:p>
        </p:txBody>
      </p:sp>
      <p:sp>
        <p:nvSpPr>
          <p:cNvPr id="10" name="TextBox 4">
            <a:extLst>
              <a:ext uri="{FF2B5EF4-FFF2-40B4-BE49-F238E27FC236}">
                <a16:creationId xmlns:a16="http://schemas.microsoft.com/office/drawing/2014/main" id="{643DBCDA-7E65-483E-97BA-E22BC9A6EF09}"/>
              </a:ext>
            </a:extLst>
          </p:cNvPr>
          <p:cNvSpPr txBox="1">
            <a:spLocks noChangeArrowheads="1"/>
          </p:cNvSpPr>
          <p:nvPr/>
        </p:nvSpPr>
        <p:spPr bwMode="auto">
          <a:xfrm>
            <a:off x="0" y="6363162"/>
            <a:ext cx="35861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a:spcBef>
                <a:spcPct val="0"/>
              </a:spcBef>
              <a:buClrTx/>
              <a:buSzTx/>
              <a:buNone/>
            </a:pPr>
            <a:r>
              <a:rPr lang="en-US" altLang="en-US" sz="1200" dirty="0">
                <a:solidFill>
                  <a:schemeClr val="tx1"/>
                </a:solidFill>
                <a:latin typeface="Corbel"/>
                <a:cs typeface="Corbel"/>
              </a:rPr>
              <a:t>5-yr data from Larson et al ASCO 2014; Abstract #7073</a:t>
            </a:r>
          </a:p>
          <a:p>
            <a:pPr>
              <a:spcBef>
                <a:spcPct val="0"/>
              </a:spcBef>
              <a:buClrTx/>
              <a:buSzTx/>
              <a:buNone/>
            </a:pPr>
            <a:r>
              <a:rPr lang="de-DE" altLang="en-US" sz="1200" dirty="0">
                <a:solidFill>
                  <a:schemeClr val="tx1"/>
                </a:solidFill>
                <a:latin typeface="Corbel"/>
                <a:cs typeface="Corbel"/>
              </a:rPr>
              <a:t>Hochhaus. Leukemia 30: 1044; 2016</a:t>
            </a:r>
          </a:p>
        </p:txBody>
      </p:sp>
      <p:sp>
        <p:nvSpPr>
          <p:cNvPr id="11" name="Title 1"/>
          <p:cNvSpPr>
            <a:spLocks noGrp="1"/>
          </p:cNvSpPr>
          <p:nvPr>
            <p:ph type="title"/>
          </p:nvPr>
        </p:nvSpPr>
        <p:spPr>
          <a:xfrm>
            <a:off x="1981200" y="274638"/>
            <a:ext cx="8229600" cy="1143000"/>
          </a:xfrm>
        </p:spPr>
        <p:txBody>
          <a:bodyPr>
            <a:normAutofit/>
          </a:bodyPr>
          <a:lstStyle/>
          <a:p>
            <a:r>
              <a:rPr lang="en-US" sz="3200" b="1" dirty="0">
                <a:solidFill>
                  <a:srgbClr val="800000"/>
                </a:solidFill>
                <a:latin typeface="Corbel"/>
                <a:cs typeface="Corbel"/>
              </a:rPr>
              <a:t>Nilotinib </a:t>
            </a:r>
            <a:r>
              <a:rPr lang="en-US" sz="3200" b="1" i="1" dirty="0">
                <a:solidFill>
                  <a:srgbClr val="800000"/>
                </a:solidFill>
                <a:latin typeface="Corbel"/>
                <a:cs typeface="Corbel"/>
              </a:rPr>
              <a:t>vs </a:t>
            </a:r>
            <a:r>
              <a:rPr lang="en-US" sz="3200" b="1" dirty="0">
                <a:solidFill>
                  <a:srgbClr val="800000"/>
                </a:solidFill>
                <a:latin typeface="Corbel"/>
                <a:cs typeface="Corbel"/>
              </a:rPr>
              <a:t>Imatinib (</a:t>
            </a:r>
            <a:r>
              <a:rPr lang="en-US" sz="3200" b="1" dirty="0" err="1">
                <a:solidFill>
                  <a:srgbClr val="800000"/>
                </a:solidFill>
                <a:latin typeface="Corbel"/>
                <a:cs typeface="Corbel"/>
              </a:rPr>
              <a:t>ENESTnd</a:t>
            </a:r>
            <a:r>
              <a:rPr lang="en-US" sz="3200" b="1" dirty="0">
                <a:solidFill>
                  <a:srgbClr val="800000"/>
                </a:solidFill>
                <a:latin typeface="Corbel"/>
                <a:cs typeface="Corbel"/>
              </a:rPr>
              <a:t>): 6y data</a:t>
            </a:r>
          </a:p>
        </p:txBody>
      </p:sp>
      <p:sp>
        <p:nvSpPr>
          <p:cNvPr id="12" name="Rectangle 11"/>
          <p:cNvSpPr/>
          <p:nvPr/>
        </p:nvSpPr>
        <p:spPr>
          <a:xfrm>
            <a:off x="1066980" y="3094409"/>
            <a:ext cx="6502565" cy="387600"/>
          </a:xfrm>
          <a:prstGeom prst="rect">
            <a:avLst/>
          </a:prstGeom>
          <a:solidFill>
            <a:srgbClr val="FFFF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046922" y="3482008"/>
            <a:ext cx="6502565" cy="427383"/>
          </a:xfrm>
          <a:prstGeom prst="rect">
            <a:avLst/>
          </a:prstGeom>
          <a:solidFill>
            <a:srgbClr val="FFFF00">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5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0A0F0311-D4DF-4199-82DF-BD38823EA32D}"/>
              </a:ext>
            </a:extLst>
          </p:cNvPr>
          <p:cNvSpPr>
            <a:spLocks noGrp="1"/>
          </p:cNvSpPr>
          <p:nvPr>
            <p:ph type="title"/>
          </p:nvPr>
        </p:nvSpPr>
        <p:spPr>
          <a:xfrm>
            <a:off x="1812235" y="270200"/>
            <a:ext cx="8567530" cy="828700"/>
          </a:xfrm>
        </p:spPr>
        <p:txBody>
          <a:bodyPr>
            <a:noAutofit/>
          </a:bodyPr>
          <a:lstStyle/>
          <a:p>
            <a:r>
              <a:rPr lang="en-US" altLang="en-US" sz="2800" b="1" dirty="0">
                <a:solidFill>
                  <a:srgbClr val="800000"/>
                </a:solidFill>
                <a:latin typeface="Corbel"/>
                <a:cs typeface="Corbel"/>
              </a:rPr>
              <a:t>First-line Bosutinib Versus Imatinib in CML (BFORE)</a:t>
            </a:r>
            <a:br>
              <a:rPr lang="en-US" altLang="en-US" sz="2800" b="1" dirty="0">
                <a:solidFill>
                  <a:srgbClr val="800000"/>
                </a:solidFill>
                <a:latin typeface="Corbel"/>
                <a:cs typeface="Corbel"/>
              </a:rPr>
            </a:br>
            <a:r>
              <a:rPr lang="en-GB" altLang="en-US" sz="2800" b="1" dirty="0">
                <a:solidFill>
                  <a:srgbClr val="800000"/>
                </a:solidFill>
                <a:latin typeface="Corbel"/>
                <a:cs typeface="Corbel"/>
              </a:rPr>
              <a:t>Molecular Response at 12 and 18 Months</a:t>
            </a:r>
            <a:endParaRPr lang="en-US" sz="2800" b="1" dirty="0">
              <a:solidFill>
                <a:srgbClr val="800000"/>
              </a:solidFill>
              <a:latin typeface="Corbel"/>
              <a:cs typeface="Corbel"/>
            </a:endParaRPr>
          </a:p>
        </p:txBody>
      </p:sp>
      <p:sp>
        <p:nvSpPr>
          <p:cNvPr id="23" name="TextBox 4">
            <a:extLst>
              <a:ext uri="{FF2B5EF4-FFF2-40B4-BE49-F238E27FC236}">
                <a16:creationId xmlns:a16="http://schemas.microsoft.com/office/drawing/2014/main" id="{B32D9B28-1B8A-44FB-94CE-95B8BB28858C}"/>
              </a:ext>
            </a:extLst>
          </p:cNvPr>
          <p:cNvSpPr txBox="1">
            <a:spLocks noChangeArrowheads="1"/>
          </p:cNvSpPr>
          <p:nvPr/>
        </p:nvSpPr>
        <p:spPr bwMode="auto">
          <a:xfrm>
            <a:off x="273751" y="6568008"/>
            <a:ext cx="3586163"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a:spcBef>
                <a:spcPct val="0"/>
              </a:spcBef>
              <a:buClrTx/>
              <a:buSzTx/>
              <a:buNone/>
            </a:pPr>
            <a:r>
              <a:rPr lang="en-US" altLang="en-US" sz="1200" dirty="0" err="1">
                <a:solidFill>
                  <a:schemeClr val="tx1"/>
                </a:solidFill>
                <a:latin typeface="+mn-lt"/>
              </a:rPr>
              <a:t>Gambacorti-Passerini</a:t>
            </a:r>
            <a:r>
              <a:rPr lang="en-US" altLang="en-US" sz="1200" dirty="0">
                <a:solidFill>
                  <a:schemeClr val="tx1"/>
                </a:solidFill>
                <a:latin typeface="+mn-lt"/>
              </a:rPr>
              <a:t> et al. ASH 2017; abstract #896</a:t>
            </a:r>
          </a:p>
        </p:txBody>
      </p:sp>
      <p:grpSp>
        <p:nvGrpSpPr>
          <p:cNvPr id="34" name="Group 33">
            <a:extLst>
              <a:ext uri="{FF2B5EF4-FFF2-40B4-BE49-F238E27FC236}">
                <a16:creationId xmlns:a16="http://schemas.microsoft.com/office/drawing/2014/main" id="{7F95CBBB-F0CC-42FC-AAF9-E4A6C689181C}"/>
              </a:ext>
            </a:extLst>
          </p:cNvPr>
          <p:cNvGrpSpPr/>
          <p:nvPr/>
        </p:nvGrpSpPr>
        <p:grpSpPr>
          <a:xfrm>
            <a:off x="5408232" y="1980111"/>
            <a:ext cx="1539658" cy="874342"/>
            <a:chOff x="3874398" y="1387221"/>
            <a:chExt cx="1539658" cy="874342"/>
          </a:xfrm>
        </p:grpSpPr>
        <p:sp>
          <p:nvSpPr>
            <p:cNvPr id="39" name="TextBox 32">
              <a:extLst>
                <a:ext uri="{FF2B5EF4-FFF2-40B4-BE49-F238E27FC236}">
                  <a16:creationId xmlns:a16="http://schemas.microsoft.com/office/drawing/2014/main" id="{F38E514C-4F28-4897-8979-14FFE2B43AE5}"/>
                </a:ext>
              </a:extLst>
            </p:cNvPr>
            <p:cNvSpPr txBox="1">
              <a:spLocks noChangeArrowheads="1"/>
            </p:cNvSpPr>
            <p:nvPr/>
          </p:nvSpPr>
          <p:spPr bwMode="auto">
            <a:xfrm>
              <a:off x="4017735" y="1387221"/>
              <a:ext cx="1396321" cy="874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spcBef>
                  <a:spcPct val="0"/>
                </a:spcBef>
                <a:spcAft>
                  <a:spcPts val="400"/>
                </a:spcAft>
                <a:buClrTx/>
                <a:buSzTx/>
                <a:buNone/>
              </a:pPr>
              <a:r>
                <a:rPr lang="en-GB" altLang="en-US" sz="1200" b="1" dirty="0">
                  <a:solidFill>
                    <a:schemeClr val="tx1"/>
                  </a:solidFill>
                  <a:latin typeface="Corbel"/>
                  <a:cs typeface="Corbel"/>
                </a:rPr>
                <a:t>Bosutinib</a:t>
              </a:r>
            </a:p>
            <a:p>
              <a:pPr>
                <a:spcBef>
                  <a:spcPct val="0"/>
                </a:spcBef>
                <a:spcAft>
                  <a:spcPts val="400"/>
                </a:spcAft>
                <a:buClrTx/>
                <a:buSzTx/>
                <a:buNone/>
              </a:pPr>
              <a:r>
                <a:rPr lang="en-GB" altLang="en-US" sz="1050" dirty="0">
                  <a:solidFill>
                    <a:schemeClr val="tx1"/>
                  </a:solidFill>
                  <a:latin typeface="Corbel"/>
                  <a:cs typeface="Corbel"/>
                </a:rPr>
                <a:t>ITT: n=268</a:t>
              </a:r>
              <a:br>
                <a:rPr lang="en-GB" altLang="en-US" sz="1050" dirty="0">
                  <a:solidFill>
                    <a:schemeClr val="tx1"/>
                  </a:solidFill>
                  <a:latin typeface="Corbel"/>
                  <a:cs typeface="Corbel"/>
                </a:rPr>
              </a:br>
              <a:r>
                <a:rPr lang="en-GB" altLang="en-US" sz="1050" dirty="0" err="1">
                  <a:solidFill>
                    <a:schemeClr val="tx1"/>
                  </a:solidFill>
                  <a:latin typeface="Corbel"/>
                  <a:cs typeface="Corbel"/>
                </a:rPr>
                <a:t>mITT</a:t>
              </a:r>
              <a:r>
                <a:rPr lang="en-GB" altLang="en-US" sz="1050" dirty="0">
                  <a:solidFill>
                    <a:schemeClr val="tx1"/>
                  </a:solidFill>
                  <a:latin typeface="Corbel"/>
                  <a:cs typeface="Corbel"/>
                </a:rPr>
                <a:t>: n=246</a:t>
              </a:r>
            </a:p>
            <a:p>
              <a:pPr>
                <a:spcBef>
                  <a:spcPct val="0"/>
                </a:spcBef>
                <a:spcAft>
                  <a:spcPts val="400"/>
                </a:spcAft>
                <a:buClrTx/>
                <a:buSzTx/>
                <a:buNone/>
              </a:pPr>
              <a:r>
                <a:rPr lang="en-GB" altLang="en-US" sz="1050" b="1" dirty="0">
                  <a:solidFill>
                    <a:schemeClr val="tx1"/>
                  </a:solidFill>
                  <a:latin typeface="Corbel"/>
                  <a:cs typeface="Corbel"/>
                </a:rPr>
                <a:t>12 months</a:t>
              </a:r>
              <a:br>
                <a:rPr lang="en-GB" altLang="en-US" sz="1050" b="1" dirty="0">
                  <a:solidFill>
                    <a:schemeClr val="tx1"/>
                  </a:solidFill>
                  <a:latin typeface="Corbel"/>
                  <a:cs typeface="Corbel"/>
                </a:rPr>
              </a:br>
              <a:r>
                <a:rPr lang="en-GB" altLang="en-US" sz="1050" b="1" dirty="0">
                  <a:solidFill>
                    <a:schemeClr val="tx1"/>
                  </a:solidFill>
                  <a:latin typeface="Corbel"/>
                  <a:cs typeface="Corbel"/>
                </a:rPr>
                <a:t>18 months</a:t>
              </a:r>
              <a:r>
                <a:rPr lang="en-GB" altLang="en-US" sz="1100" dirty="0">
                  <a:solidFill>
                    <a:schemeClr val="tx1"/>
                  </a:solidFill>
                  <a:latin typeface="Corbel"/>
                  <a:cs typeface="Corbel"/>
                </a:rPr>
                <a:t>	</a:t>
              </a:r>
            </a:p>
          </p:txBody>
        </p:sp>
        <p:sp>
          <p:nvSpPr>
            <p:cNvPr id="40" name="Rectangle 39">
              <a:extLst>
                <a:ext uri="{FF2B5EF4-FFF2-40B4-BE49-F238E27FC236}">
                  <a16:creationId xmlns:a16="http://schemas.microsoft.com/office/drawing/2014/main" id="{7DA9AB1A-BE4F-4BD6-8327-8CC025FFC34E}"/>
                </a:ext>
              </a:extLst>
            </p:cNvPr>
            <p:cNvSpPr/>
            <p:nvPr/>
          </p:nvSpPr>
          <p:spPr>
            <a:xfrm>
              <a:off x="3874398" y="1882588"/>
              <a:ext cx="109728" cy="109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orbel"/>
                <a:cs typeface="Corbel"/>
              </a:endParaRPr>
            </a:p>
          </p:txBody>
        </p:sp>
        <p:sp>
          <p:nvSpPr>
            <p:cNvPr id="41" name="Rectangle 40">
              <a:extLst>
                <a:ext uri="{FF2B5EF4-FFF2-40B4-BE49-F238E27FC236}">
                  <a16:creationId xmlns:a16="http://schemas.microsoft.com/office/drawing/2014/main" id="{5E49B271-EE09-4756-A9F7-32341C54014E}"/>
                </a:ext>
              </a:extLst>
            </p:cNvPr>
            <p:cNvSpPr/>
            <p:nvPr/>
          </p:nvSpPr>
          <p:spPr>
            <a:xfrm>
              <a:off x="3874398" y="2028584"/>
              <a:ext cx="109728" cy="10972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orbel"/>
                <a:cs typeface="Corbel"/>
              </a:endParaRPr>
            </a:p>
          </p:txBody>
        </p:sp>
      </p:grpSp>
      <p:grpSp>
        <p:nvGrpSpPr>
          <p:cNvPr id="35" name="Group 34">
            <a:extLst>
              <a:ext uri="{FF2B5EF4-FFF2-40B4-BE49-F238E27FC236}">
                <a16:creationId xmlns:a16="http://schemas.microsoft.com/office/drawing/2014/main" id="{FD5F9ED7-947B-4BEC-A7A7-AABB5F24F884}"/>
              </a:ext>
            </a:extLst>
          </p:cNvPr>
          <p:cNvGrpSpPr/>
          <p:nvPr/>
        </p:nvGrpSpPr>
        <p:grpSpPr>
          <a:xfrm>
            <a:off x="6311669" y="1980111"/>
            <a:ext cx="1539658" cy="874342"/>
            <a:chOff x="3874398" y="1387221"/>
            <a:chExt cx="1539658" cy="874342"/>
          </a:xfrm>
        </p:grpSpPr>
        <p:sp>
          <p:nvSpPr>
            <p:cNvPr id="36" name="TextBox 32">
              <a:extLst>
                <a:ext uri="{FF2B5EF4-FFF2-40B4-BE49-F238E27FC236}">
                  <a16:creationId xmlns:a16="http://schemas.microsoft.com/office/drawing/2014/main" id="{7169DE85-C304-4B2D-B0BB-313AF44E51F7}"/>
                </a:ext>
              </a:extLst>
            </p:cNvPr>
            <p:cNvSpPr txBox="1">
              <a:spLocks noChangeArrowheads="1"/>
            </p:cNvSpPr>
            <p:nvPr/>
          </p:nvSpPr>
          <p:spPr bwMode="auto">
            <a:xfrm>
              <a:off x="4017735" y="1387221"/>
              <a:ext cx="1396321" cy="874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spcBef>
                  <a:spcPct val="0"/>
                </a:spcBef>
                <a:spcAft>
                  <a:spcPts val="400"/>
                </a:spcAft>
                <a:buClrTx/>
                <a:buSzTx/>
                <a:buNone/>
              </a:pPr>
              <a:r>
                <a:rPr lang="en-GB" altLang="en-US" sz="1200" b="1" dirty="0">
                  <a:solidFill>
                    <a:schemeClr val="tx1"/>
                  </a:solidFill>
                  <a:latin typeface="Corbel"/>
                  <a:cs typeface="Corbel"/>
                </a:rPr>
                <a:t>Imatinib</a:t>
              </a:r>
            </a:p>
            <a:p>
              <a:pPr>
                <a:spcBef>
                  <a:spcPct val="0"/>
                </a:spcBef>
                <a:spcAft>
                  <a:spcPts val="400"/>
                </a:spcAft>
                <a:buClrTx/>
                <a:buSzTx/>
                <a:buNone/>
              </a:pPr>
              <a:r>
                <a:rPr lang="en-GB" altLang="en-US" sz="1050" dirty="0">
                  <a:solidFill>
                    <a:schemeClr val="tx1"/>
                  </a:solidFill>
                  <a:latin typeface="Corbel"/>
                  <a:cs typeface="Corbel"/>
                </a:rPr>
                <a:t>ITT: n=268</a:t>
              </a:r>
              <a:br>
                <a:rPr lang="en-GB" altLang="en-US" sz="1050" dirty="0">
                  <a:solidFill>
                    <a:schemeClr val="tx1"/>
                  </a:solidFill>
                  <a:latin typeface="Corbel"/>
                  <a:cs typeface="Corbel"/>
                </a:rPr>
              </a:br>
              <a:r>
                <a:rPr lang="en-GB" altLang="en-US" sz="1050" dirty="0" err="1">
                  <a:solidFill>
                    <a:schemeClr val="tx1"/>
                  </a:solidFill>
                  <a:latin typeface="Corbel"/>
                  <a:cs typeface="Corbel"/>
                </a:rPr>
                <a:t>mITT</a:t>
              </a:r>
              <a:r>
                <a:rPr lang="en-GB" altLang="en-US" sz="1050" dirty="0">
                  <a:solidFill>
                    <a:schemeClr val="tx1"/>
                  </a:solidFill>
                  <a:latin typeface="Corbel"/>
                  <a:cs typeface="Corbel"/>
                </a:rPr>
                <a:t>: n=241</a:t>
              </a:r>
            </a:p>
            <a:p>
              <a:pPr>
                <a:spcBef>
                  <a:spcPct val="0"/>
                </a:spcBef>
                <a:spcAft>
                  <a:spcPts val="400"/>
                </a:spcAft>
                <a:buClrTx/>
                <a:buSzTx/>
                <a:buNone/>
              </a:pPr>
              <a:r>
                <a:rPr lang="en-GB" altLang="en-US" sz="1050" b="1" dirty="0">
                  <a:solidFill>
                    <a:schemeClr val="tx1"/>
                  </a:solidFill>
                  <a:latin typeface="Corbel"/>
                  <a:cs typeface="Corbel"/>
                </a:rPr>
                <a:t>12 months</a:t>
              </a:r>
              <a:br>
                <a:rPr lang="en-GB" altLang="en-US" sz="1050" b="1" dirty="0">
                  <a:solidFill>
                    <a:schemeClr val="tx1"/>
                  </a:solidFill>
                  <a:latin typeface="Corbel"/>
                  <a:cs typeface="Corbel"/>
                </a:rPr>
              </a:br>
              <a:r>
                <a:rPr lang="en-GB" altLang="en-US" sz="1050" b="1" dirty="0">
                  <a:solidFill>
                    <a:schemeClr val="tx1"/>
                  </a:solidFill>
                  <a:latin typeface="Corbel"/>
                  <a:cs typeface="Corbel"/>
                </a:rPr>
                <a:t>18 months</a:t>
              </a:r>
              <a:r>
                <a:rPr lang="en-GB" altLang="en-US" sz="1100" dirty="0">
                  <a:solidFill>
                    <a:schemeClr val="tx1"/>
                  </a:solidFill>
                  <a:latin typeface="Corbel"/>
                  <a:cs typeface="Corbel"/>
                </a:rPr>
                <a:t>	</a:t>
              </a:r>
            </a:p>
          </p:txBody>
        </p:sp>
        <p:sp>
          <p:nvSpPr>
            <p:cNvPr id="37" name="Rectangle 36">
              <a:extLst>
                <a:ext uri="{FF2B5EF4-FFF2-40B4-BE49-F238E27FC236}">
                  <a16:creationId xmlns:a16="http://schemas.microsoft.com/office/drawing/2014/main" id="{7025DFBA-753D-41BB-B87D-F4E170E1E7A1}"/>
                </a:ext>
              </a:extLst>
            </p:cNvPr>
            <p:cNvSpPr/>
            <p:nvPr/>
          </p:nvSpPr>
          <p:spPr>
            <a:xfrm>
              <a:off x="3874398" y="1882588"/>
              <a:ext cx="109728" cy="109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orbel"/>
                <a:cs typeface="Corbel"/>
              </a:endParaRPr>
            </a:p>
          </p:txBody>
        </p:sp>
        <p:sp>
          <p:nvSpPr>
            <p:cNvPr id="38" name="Rectangle 37">
              <a:extLst>
                <a:ext uri="{FF2B5EF4-FFF2-40B4-BE49-F238E27FC236}">
                  <a16:creationId xmlns:a16="http://schemas.microsoft.com/office/drawing/2014/main" id="{BFA2306F-6EFB-491B-9F3E-008E1F35BEC2}"/>
                </a:ext>
              </a:extLst>
            </p:cNvPr>
            <p:cNvSpPr/>
            <p:nvPr/>
          </p:nvSpPr>
          <p:spPr>
            <a:xfrm>
              <a:off x="3874398" y="2028584"/>
              <a:ext cx="109728" cy="1097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orbel"/>
                <a:cs typeface="Corbel"/>
              </a:endParaRPr>
            </a:p>
          </p:txBody>
        </p:sp>
      </p:grpSp>
      <p:sp>
        <p:nvSpPr>
          <p:cNvPr id="70" name="Content Placeholder 4">
            <a:extLst>
              <a:ext uri="{FF2B5EF4-FFF2-40B4-BE49-F238E27FC236}">
                <a16:creationId xmlns:a16="http://schemas.microsoft.com/office/drawing/2014/main" id="{471FE9C9-E259-4E16-9D77-84534582F9D6}"/>
              </a:ext>
            </a:extLst>
          </p:cNvPr>
          <p:cNvSpPr txBox="1">
            <a:spLocks/>
          </p:cNvSpPr>
          <p:nvPr/>
        </p:nvSpPr>
        <p:spPr>
          <a:xfrm>
            <a:off x="8630747" y="2041483"/>
            <a:ext cx="2919047" cy="1972057"/>
          </a:xfrm>
          <a:prstGeom prst="rect">
            <a:avLst/>
          </a:prstGeom>
        </p:spPr>
        <p:txBody>
          <a:bodyPr lIns="0" tIns="0" rIns="0"/>
          <a:lstStyle>
            <a:lvl1pPr marL="228600" indent="-223838" algn="l" defTabSz="685800" rtl="0" eaLnBrk="1" latinLnBrk="0" hangingPunct="1">
              <a:lnSpc>
                <a:spcPct val="95000"/>
              </a:lnSpc>
              <a:spcBef>
                <a:spcPts val="600"/>
              </a:spcBef>
              <a:spcAft>
                <a:spcPts val="300"/>
              </a:spcAft>
              <a:buClr>
                <a:schemeClr val="accent6"/>
              </a:buClr>
              <a:buFont typeface="Arial" panose="020B0604020202020204" pitchFamily="34" charset="0"/>
              <a:buChar char="•"/>
              <a:tabLst/>
              <a:defRPr sz="2000" kern="1200">
                <a:solidFill>
                  <a:schemeClr val="tx1"/>
                </a:solidFill>
                <a:latin typeface="+mn-lt"/>
                <a:ea typeface="Arial Narrow" charset="0"/>
                <a:cs typeface="Arial Narrow" charset="0"/>
              </a:defRPr>
            </a:lvl1pPr>
            <a:lvl2pPr marL="457200"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800" kern="1200">
                <a:solidFill>
                  <a:schemeClr val="tx1"/>
                </a:solidFill>
                <a:latin typeface="+mn-lt"/>
                <a:ea typeface="Arial Narrow" charset="0"/>
                <a:cs typeface="Arial Narrow" charset="0"/>
              </a:defRPr>
            </a:lvl2pPr>
            <a:lvl3pPr marL="687388" indent="-230188"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800" kern="1200">
                <a:solidFill>
                  <a:schemeClr val="tx1"/>
                </a:solidFill>
                <a:latin typeface="+mn-lt"/>
                <a:ea typeface="Arial Narrow" charset="0"/>
                <a:cs typeface="Arial Narrow" charset="0"/>
              </a:defRPr>
            </a:lvl3pPr>
            <a:lvl4pPr marL="915988"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600" kern="1200">
                <a:solidFill>
                  <a:schemeClr val="tx1"/>
                </a:solidFill>
                <a:latin typeface="+mn-lt"/>
                <a:ea typeface="Arial Narrow" charset="0"/>
                <a:cs typeface="Arial Narrow" charset="0"/>
              </a:defRPr>
            </a:lvl4pPr>
            <a:lvl5pPr marL="1144588" indent="-228600"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600" kern="1200">
                <a:solidFill>
                  <a:schemeClr val="tx1"/>
                </a:solidFill>
                <a:latin typeface="+mn-lt"/>
                <a:ea typeface="Arial Narrow" charset="0"/>
                <a:cs typeface="Arial Narrow"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en-US" sz="1900" dirty="0"/>
              <a:t>Randomized frontline pivotal study</a:t>
            </a:r>
          </a:p>
          <a:p>
            <a:r>
              <a:rPr lang="en-US" altLang="en-US" sz="1900" dirty="0" err="1"/>
              <a:t>Bosutinib</a:t>
            </a:r>
            <a:r>
              <a:rPr lang="en-US" altLang="en-US" sz="1900" dirty="0"/>
              <a:t> 400 mg (n=268) </a:t>
            </a:r>
            <a:r>
              <a:rPr lang="en-US" altLang="en-US" sz="1900" dirty="0" err="1"/>
              <a:t>vs</a:t>
            </a:r>
            <a:r>
              <a:rPr lang="en-US" altLang="en-US" sz="1900" dirty="0"/>
              <a:t> </a:t>
            </a:r>
            <a:r>
              <a:rPr lang="en-US" altLang="en-US" sz="1900" dirty="0" err="1"/>
              <a:t>imatinib</a:t>
            </a:r>
            <a:r>
              <a:rPr lang="en-US" altLang="en-US" sz="1900" dirty="0"/>
              <a:t> 400 mg (n=268)</a:t>
            </a:r>
          </a:p>
          <a:p>
            <a:r>
              <a:rPr lang="en-US" altLang="en-US" sz="1900" dirty="0"/>
              <a:t>Stratified by </a:t>
            </a:r>
            <a:r>
              <a:rPr lang="en-US" altLang="en-US" sz="1900" dirty="0" err="1"/>
              <a:t>Sokal</a:t>
            </a:r>
            <a:r>
              <a:rPr lang="en-US" altLang="en-US" sz="1900" dirty="0"/>
              <a:t> and geographic area</a:t>
            </a:r>
            <a:endParaRPr lang="en-US" sz="1900" dirty="0"/>
          </a:p>
        </p:txBody>
      </p:sp>
      <p:graphicFrame>
        <p:nvGraphicFramePr>
          <p:cNvPr id="71" name="Table 70">
            <a:extLst>
              <a:ext uri="{FF2B5EF4-FFF2-40B4-BE49-F238E27FC236}">
                <a16:creationId xmlns:a16="http://schemas.microsoft.com/office/drawing/2014/main" id="{4B4D9AD7-2636-48FC-960F-D387B7B54517}"/>
              </a:ext>
            </a:extLst>
          </p:cNvPr>
          <p:cNvGraphicFramePr>
            <a:graphicFrameLocks noGrp="1"/>
          </p:cNvGraphicFramePr>
          <p:nvPr>
            <p:extLst>
              <p:ext uri="{D42A27DB-BD31-4B8C-83A1-F6EECF244321}">
                <p14:modId xmlns:p14="http://schemas.microsoft.com/office/powerpoint/2010/main" val="2903081228"/>
              </p:ext>
            </p:extLst>
          </p:nvPr>
        </p:nvGraphicFramePr>
        <p:xfrm>
          <a:off x="8954283" y="5790535"/>
          <a:ext cx="2402830" cy="942909"/>
        </p:xfrm>
        <a:graphic>
          <a:graphicData uri="http://schemas.openxmlformats.org/drawingml/2006/table">
            <a:tbl>
              <a:tblPr firstRow="1" bandRow="1">
                <a:tableStyleId>{3B4B98B0-60AC-42C2-AFA5-B58CD77FA1E5}</a:tableStyleId>
              </a:tblPr>
              <a:tblGrid>
                <a:gridCol w="514142">
                  <a:extLst>
                    <a:ext uri="{9D8B030D-6E8A-4147-A177-3AD203B41FA5}">
                      <a16:colId xmlns:a16="http://schemas.microsoft.com/office/drawing/2014/main" val="20000"/>
                    </a:ext>
                  </a:extLst>
                </a:gridCol>
                <a:gridCol w="771212">
                  <a:extLst>
                    <a:ext uri="{9D8B030D-6E8A-4147-A177-3AD203B41FA5}">
                      <a16:colId xmlns:a16="http://schemas.microsoft.com/office/drawing/2014/main" val="20001"/>
                    </a:ext>
                  </a:extLst>
                </a:gridCol>
                <a:gridCol w="685523">
                  <a:extLst>
                    <a:ext uri="{9D8B030D-6E8A-4147-A177-3AD203B41FA5}">
                      <a16:colId xmlns:a16="http://schemas.microsoft.com/office/drawing/2014/main" val="20002"/>
                    </a:ext>
                  </a:extLst>
                </a:gridCol>
                <a:gridCol w="431953">
                  <a:extLst>
                    <a:ext uri="{9D8B030D-6E8A-4147-A177-3AD203B41FA5}">
                      <a16:colId xmlns:a16="http://schemas.microsoft.com/office/drawing/2014/main" val="20003"/>
                    </a:ext>
                  </a:extLst>
                </a:gridCol>
              </a:tblGrid>
              <a:tr h="273015">
                <a:tc gridSpan="4">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solidFill>
                            <a:schemeClr val="accent1"/>
                          </a:solidFill>
                          <a:latin typeface="+mj-lt"/>
                        </a:rPr>
                        <a:t>MR</a:t>
                      </a:r>
                      <a:r>
                        <a:rPr lang="en-GB" sz="1200" baseline="30000" dirty="0">
                          <a:solidFill>
                            <a:schemeClr val="accent1"/>
                          </a:solidFill>
                          <a:latin typeface="+mj-lt"/>
                        </a:rPr>
                        <a:t>4.5</a:t>
                      </a:r>
                      <a:r>
                        <a:rPr lang="en-GB" sz="1200" baseline="0" dirty="0">
                          <a:solidFill>
                            <a:schemeClr val="accent1"/>
                          </a:solidFill>
                          <a:latin typeface="+mj-lt"/>
                        </a:rPr>
                        <a:t> (ITT), %</a:t>
                      </a:r>
                      <a:endParaRPr lang="en-GB" sz="1200" b="1" dirty="0">
                        <a:solidFill>
                          <a:schemeClr val="accent1"/>
                        </a:solidFill>
                        <a:latin typeface="+mj-lt"/>
                        <a:cs typeface="Arial" panose="020B0604020202020204" pitchFamily="34" charset="0"/>
                      </a:endParaRPr>
                    </a:p>
                  </a:txBody>
                  <a:tcPr marL="0" marR="0" marT="0" marB="0" anchor="ctr"/>
                </a:tc>
                <a:tc hMerge="1">
                  <a:txBody>
                    <a:bodyPr/>
                    <a:lstStyle/>
                    <a:p>
                      <a:pPr algn="ctr">
                        <a:lnSpc>
                          <a:spcPct val="50000"/>
                        </a:lnSpc>
                      </a:pPr>
                      <a:endParaRPr lang="en-GB" sz="1200" b="1" dirty="0">
                        <a:solidFill>
                          <a:schemeClr val="tx1"/>
                        </a:solidFill>
                        <a:latin typeface="Arial" panose="020B0604020202020204" pitchFamily="34" charset="0"/>
                        <a:cs typeface="Arial" panose="020B0604020202020204" pitchFamily="34" charset="0"/>
                      </a:endParaRPr>
                    </a:p>
                  </a:txBody>
                  <a:tcPr marL="45720" marR="4572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hMerge="1">
                  <a:txBody>
                    <a:bodyPr/>
                    <a:lstStyle/>
                    <a:p>
                      <a:pPr algn="ctr">
                        <a:lnSpc>
                          <a:spcPct val="50000"/>
                        </a:lnSpc>
                      </a:pPr>
                      <a:endParaRPr lang="en-GB" sz="1200" b="1" dirty="0">
                        <a:solidFill>
                          <a:schemeClr val="tx1"/>
                        </a:solidFill>
                        <a:latin typeface="Arial" panose="020B0604020202020204" pitchFamily="34" charset="0"/>
                        <a:cs typeface="Arial" panose="020B0604020202020204" pitchFamily="34" charset="0"/>
                      </a:endParaRPr>
                    </a:p>
                  </a:txBody>
                  <a:tcPr marL="45720" marR="4572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hMerge="1">
                  <a:txBody>
                    <a:bodyPr/>
                    <a:lstStyle/>
                    <a:p>
                      <a:pPr algn="ctr">
                        <a:lnSpc>
                          <a:spcPct val="50000"/>
                        </a:lnSpc>
                      </a:pPr>
                      <a:endParaRPr lang="en-GB" sz="1200" b="1" dirty="0">
                        <a:solidFill>
                          <a:schemeClr val="tx1"/>
                        </a:solidFill>
                        <a:latin typeface="Arial" panose="020B0604020202020204" pitchFamily="34" charset="0"/>
                        <a:cs typeface="Arial" panose="020B0604020202020204" pitchFamily="34" charset="0"/>
                      </a:endParaRPr>
                    </a:p>
                  </a:txBody>
                  <a:tcPr marL="45720" marR="4572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3298">
                <a:tc>
                  <a:txBody>
                    <a:bodyPr/>
                    <a:lstStyle/>
                    <a:p>
                      <a:pPr algn="ctr">
                        <a:lnSpc>
                          <a:spcPct val="85000"/>
                        </a:lnSpc>
                      </a:pPr>
                      <a:endParaRPr lang="en-GB" sz="1200" b="1" dirty="0">
                        <a:solidFill>
                          <a:srgbClr val="99CCFF"/>
                        </a:solidFill>
                        <a:latin typeface="+mj-lt"/>
                        <a:cs typeface="Arial" panose="020B0604020202020204" pitchFamily="34" charset="0"/>
                      </a:endParaRPr>
                    </a:p>
                  </a:txBody>
                  <a:tcPr marL="0" marR="0" marT="0" marB="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b="1" dirty="0">
                          <a:latin typeface="+mj-lt"/>
                        </a:rPr>
                        <a:t>Bosutinib</a:t>
                      </a:r>
                      <a:endParaRPr lang="en-GB" sz="1200" b="1" dirty="0">
                        <a:solidFill>
                          <a:srgbClr val="99CCFF"/>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b="1" dirty="0">
                          <a:latin typeface="+mj-lt"/>
                        </a:rPr>
                        <a:t>Imatinib</a:t>
                      </a:r>
                      <a:endParaRPr lang="en-GB" sz="1200" b="1" dirty="0">
                        <a:solidFill>
                          <a:srgbClr val="99CCFF"/>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b="1" dirty="0">
                          <a:latin typeface="+mj-lt"/>
                        </a:rPr>
                        <a:t>P</a:t>
                      </a:r>
                      <a:endParaRPr lang="en-GB" sz="1200" b="1" dirty="0">
                        <a:solidFill>
                          <a:srgbClr val="99CCFF"/>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223298">
                <a:tc>
                  <a:txBody>
                    <a:bodyPr/>
                    <a:lstStyle/>
                    <a:p>
                      <a:pPr algn="ctr">
                        <a:lnSpc>
                          <a:spcPct val="85000"/>
                        </a:lnSpc>
                      </a:pPr>
                      <a:r>
                        <a:rPr lang="en-GB" sz="1200" dirty="0">
                          <a:latin typeface="+mj-lt"/>
                        </a:rPr>
                        <a:t>12 mo</a:t>
                      </a:r>
                      <a:endParaRPr lang="en-GB" sz="1200" b="1" dirty="0">
                        <a:solidFill>
                          <a:schemeClr val="bg1"/>
                        </a:solidFill>
                        <a:latin typeface="+mj-lt"/>
                        <a:cs typeface="Arial" panose="020B0604020202020204" pitchFamily="34" charset="0"/>
                      </a:endParaRPr>
                    </a:p>
                  </a:txBody>
                  <a:tcPr marL="0" marR="0" marT="0" marB="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7.5</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3.0</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0.02</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223298">
                <a:tc>
                  <a:txBody>
                    <a:bodyPr/>
                    <a:lstStyle/>
                    <a:p>
                      <a:pPr algn="ctr">
                        <a:lnSpc>
                          <a:spcPct val="85000"/>
                        </a:lnSpc>
                      </a:pPr>
                      <a:r>
                        <a:rPr lang="en-GB" sz="1200" dirty="0">
                          <a:latin typeface="+mj-lt"/>
                        </a:rPr>
                        <a:t>18 mo</a:t>
                      </a:r>
                      <a:endParaRPr lang="en-GB" sz="1200" b="1" dirty="0">
                        <a:solidFill>
                          <a:schemeClr val="bg1"/>
                        </a:solidFill>
                        <a:latin typeface="+mj-lt"/>
                        <a:cs typeface="Arial" panose="020B0604020202020204" pitchFamily="34" charset="0"/>
                      </a:endParaRPr>
                    </a:p>
                  </a:txBody>
                  <a:tcPr marL="0" marR="0" marT="0" marB="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11.9</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8.2</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0.16</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72" name="Table 71">
            <a:extLst>
              <a:ext uri="{FF2B5EF4-FFF2-40B4-BE49-F238E27FC236}">
                <a16:creationId xmlns:a16="http://schemas.microsoft.com/office/drawing/2014/main" id="{E2A5F356-AAC5-4DD7-B935-678BC63F6BCD}"/>
              </a:ext>
            </a:extLst>
          </p:cNvPr>
          <p:cNvGraphicFramePr>
            <a:graphicFrameLocks noGrp="1"/>
          </p:cNvGraphicFramePr>
          <p:nvPr>
            <p:extLst>
              <p:ext uri="{D42A27DB-BD31-4B8C-83A1-F6EECF244321}">
                <p14:modId xmlns:p14="http://schemas.microsoft.com/office/powerpoint/2010/main" val="325701205"/>
              </p:ext>
            </p:extLst>
          </p:nvPr>
        </p:nvGraphicFramePr>
        <p:xfrm>
          <a:off x="6670196" y="5807042"/>
          <a:ext cx="2157180" cy="926400"/>
        </p:xfrm>
        <a:graphic>
          <a:graphicData uri="http://schemas.openxmlformats.org/drawingml/2006/table">
            <a:tbl>
              <a:tblPr firstRow="1" bandRow="1">
                <a:tableStyleId>{3B4B98B0-60AC-42C2-AFA5-B58CD77FA1E5}</a:tableStyleId>
              </a:tblPr>
              <a:tblGrid>
                <a:gridCol w="442431">
                  <a:extLst>
                    <a:ext uri="{9D8B030D-6E8A-4147-A177-3AD203B41FA5}">
                      <a16:colId xmlns:a16="http://schemas.microsoft.com/office/drawing/2014/main" val="20000"/>
                    </a:ext>
                  </a:extLst>
                </a:gridCol>
                <a:gridCol w="663647">
                  <a:extLst>
                    <a:ext uri="{9D8B030D-6E8A-4147-A177-3AD203B41FA5}">
                      <a16:colId xmlns:a16="http://schemas.microsoft.com/office/drawing/2014/main" val="20001"/>
                    </a:ext>
                  </a:extLst>
                </a:gridCol>
                <a:gridCol w="589905">
                  <a:extLst>
                    <a:ext uri="{9D8B030D-6E8A-4147-A177-3AD203B41FA5}">
                      <a16:colId xmlns:a16="http://schemas.microsoft.com/office/drawing/2014/main" val="20002"/>
                    </a:ext>
                  </a:extLst>
                </a:gridCol>
                <a:gridCol w="461197">
                  <a:extLst>
                    <a:ext uri="{9D8B030D-6E8A-4147-A177-3AD203B41FA5}">
                      <a16:colId xmlns:a16="http://schemas.microsoft.com/office/drawing/2014/main" val="20003"/>
                    </a:ext>
                  </a:extLst>
                </a:gridCol>
              </a:tblGrid>
              <a:tr h="223182">
                <a:tc gridSpan="4">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GB" sz="1200" dirty="0">
                          <a:solidFill>
                            <a:schemeClr val="accent1"/>
                          </a:solidFill>
                          <a:latin typeface="+mj-lt"/>
                        </a:rPr>
                        <a:t>MR</a:t>
                      </a:r>
                      <a:r>
                        <a:rPr lang="en-GB" sz="1200" baseline="30000" dirty="0">
                          <a:solidFill>
                            <a:schemeClr val="accent1"/>
                          </a:solidFill>
                          <a:latin typeface="+mj-lt"/>
                        </a:rPr>
                        <a:t>4</a:t>
                      </a:r>
                      <a:r>
                        <a:rPr lang="en-GB" sz="1200" baseline="0" dirty="0">
                          <a:solidFill>
                            <a:schemeClr val="accent1"/>
                          </a:solidFill>
                          <a:latin typeface="+mj-lt"/>
                        </a:rPr>
                        <a:t> (ITT), %</a:t>
                      </a:r>
                      <a:endParaRPr lang="en-GB" sz="1200" b="1" dirty="0">
                        <a:solidFill>
                          <a:schemeClr val="accent1"/>
                        </a:solidFill>
                        <a:latin typeface="+mj-lt"/>
                        <a:cs typeface="Arial" panose="020B0604020202020204" pitchFamily="34" charset="0"/>
                      </a:endParaRPr>
                    </a:p>
                  </a:txBody>
                  <a:tcPr marL="0" marR="0" marT="0" marB="0" anchor="ctr"/>
                </a:tc>
                <a:tc hMerge="1">
                  <a:txBody>
                    <a:bodyPr/>
                    <a:lstStyle/>
                    <a:p>
                      <a:pPr algn="ctr">
                        <a:lnSpc>
                          <a:spcPct val="50000"/>
                        </a:lnSpc>
                      </a:pPr>
                      <a:endParaRPr lang="en-GB" sz="1200" b="1" dirty="0">
                        <a:solidFill>
                          <a:schemeClr val="tx1"/>
                        </a:solidFill>
                        <a:latin typeface="Arial" panose="020B0604020202020204" pitchFamily="34" charset="0"/>
                        <a:cs typeface="Arial" panose="020B0604020202020204" pitchFamily="34" charset="0"/>
                      </a:endParaRPr>
                    </a:p>
                  </a:txBody>
                  <a:tcPr marL="45720" marR="4572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hMerge="1">
                  <a:txBody>
                    <a:bodyPr/>
                    <a:lstStyle/>
                    <a:p>
                      <a:pPr algn="ctr">
                        <a:lnSpc>
                          <a:spcPct val="50000"/>
                        </a:lnSpc>
                      </a:pPr>
                      <a:endParaRPr lang="en-GB" sz="1200" b="1" dirty="0">
                        <a:solidFill>
                          <a:schemeClr val="tx1"/>
                        </a:solidFill>
                        <a:latin typeface="Arial" panose="020B0604020202020204" pitchFamily="34" charset="0"/>
                        <a:cs typeface="Arial" panose="020B0604020202020204" pitchFamily="34" charset="0"/>
                      </a:endParaRPr>
                    </a:p>
                  </a:txBody>
                  <a:tcPr marL="45720" marR="4572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hMerge="1">
                  <a:txBody>
                    <a:bodyPr/>
                    <a:lstStyle/>
                    <a:p>
                      <a:pPr algn="ctr">
                        <a:lnSpc>
                          <a:spcPct val="50000"/>
                        </a:lnSpc>
                      </a:pPr>
                      <a:endParaRPr lang="en-GB" sz="1200" b="1" dirty="0">
                        <a:solidFill>
                          <a:schemeClr val="tx1"/>
                        </a:solidFill>
                        <a:latin typeface="Arial" panose="020B0604020202020204" pitchFamily="34" charset="0"/>
                        <a:cs typeface="Arial" panose="020B0604020202020204" pitchFamily="34" charset="0"/>
                      </a:endParaRPr>
                    </a:p>
                  </a:txBody>
                  <a:tcPr marL="45720" marR="4572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6854">
                <a:tc>
                  <a:txBody>
                    <a:bodyPr/>
                    <a:lstStyle/>
                    <a:p>
                      <a:pPr algn="ctr">
                        <a:lnSpc>
                          <a:spcPct val="85000"/>
                        </a:lnSpc>
                      </a:pPr>
                      <a:endParaRPr lang="en-GB" sz="1200" b="1" dirty="0">
                        <a:solidFill>
                          <a:srgbClr val="99CCFF"/>
                        </a:solidFill>
                        <a:latin typeface="+mj-lt"/>
                        <a:cs typeface="Arial" panose="020B0604020202020204" pitchFamily="34" charset="0"/>
                      </a:endParaRPr>
                    </a:p>
                  </a:txBody>
                  <a:tcPr marL="0" marR="0" marT="0" marB="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b="1" dirty="0">
                          <a:latin typeface="+mj-lt"/>
                        </a:rPr>
                        <a:t>Bosutinib</a:t>
                      </a:r>
                      <a:endParaRPr lang="en-GB" sz="1200" b="1" dirty="0">
                        <a:solidFill>
                          <a:srgbClr val="99CCFF"/>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b="1" dirty="0">
                          <a:latin typeface="+mj-lt"/>
                        </a:rPr>
                        <a:t>Imatinib</a:t>
                      </a:r>
                      <a:endParaRPr lang="en-GB" sz="1200" b="1" dirty="0">
                        <a:solidFill>
                          <a:srgbClr val="99CCFF"/>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b="1" dirty="0">
                          <a:latin typeface="+mj-lt"/>
                        </a:rPr>
                        <a:t>P</a:t>
                      </a:r>
                      <a:endParaRPr lang="en-GB" sz="1200" b="1" dirty="0">
                        <a:solidFill>
                          <a:srgbClr val="99CCFF"/>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223182">
                <a:tc>
                  <a:txBody>
                    <a:bodyPr/>
                    <a:lstStyle/>
                    <a:p>
                      <a:pPr algn="ctr">
                        <a:lnSpc>
                          <a:spcPct val="85000"/>
                        </a:lnSpc>
                      </a:pPr>
                      <a:r>
                        <a:rPr lang="en-GB" sz="1200" dirty="0">
                          <a:latin typeface="+mj-lt"/>
                        </a:rPr>
                        <a:t>12 mo</a:t>
                      </a:r>
                      <a:endParaRPr lang="en-GB" sz="1200" b="1" dirty="0">
                        <a:solidFill>
                          <a:schemeClr val="bg1"/>
                        </a:solidFill>
                        <a:latin typeface="+mj-lt"/>
                        <a:cs typeface="Arial" panose="020B0604020202020204" pitchFamily="34" charset="0"/>
                      </a:endParaRPr>
                    </a:p>
                  </a:txBody>
                  <a:tcPr marL="0" marR="0" marT="0" marB="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20.5</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11.6</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&lt;0.01</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223182">
                <a:tc>
                  <a:txBody>
                    <a:bodyPr/>
                    <a:lstStyle/>
                    <a:p>
                      <a:pPr algn="ctr">
                        <a:lnSpc>
                          <a:spcPct val="85000"/>
                        </a:lnSpc>
                      </a:pPr>
                      <a:r>
                        <a:rPr lang="en-GB" sz="1200" dirty="0">
                          <a:latin typeface="+mj-lt"/>
                        </a:rPr>
                        <a:t>18 mo</a:t>
                      </a:r>
                      <a:endParaRPr lang="en-GB" sz="1200" b="1" dirty="0">
                        <a:solidFill>
                          <a:schemeClr val="bg1"/>
                        </a:solidFill>
                        <a:latin typeface="+mj-lt"/>
                        <a:cs typeface="Arial" panose="020B0604020202020204" pitchFamily="34" charset="0"/>
                      </a:endParaRPr>
                    </a:p>
                  </a:txBody>
                  <a:tcPr marL="0" marR="0" marT="0" marB="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24.6</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18.3</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GB" sz="1200" dirty="0">
                          <a:latin typeface="+mj-lt"/>
                        </a:rPr>
                        <a:t>0.08</a:t>
                      </a:r>
                      <a:endParaRPr lang="en-GB" sz="1200" b="1" dirty="0">
                        <a:solidFill>
                          <a:schemeClr val="bg1"/>
                        </a:solidFill>
                        <a:latin typeface="+mj-lt"/>
                        <a:cs typeface="Arial" panose="020B0604020202020204" pitchFamily="34" charset="0"/>
                      </a:endParaRPr>
                    </a:p>
                  </a:txBody>
                  <a:tcPr marL="0" marR="0" marT="0" marB="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
        <p:nvSpPr>
          <p:cNvPr id="4" name="Rectangle: Top Corners Rounded 196">
            <a:extLst>
              <a:ext uri="{FF2B5EF4-FFF2-40B4-BE49-F238E27FC236}">
                <a16:creationId xmlns:a16="http://schemas.microsoft.com/office/drawing/2014/main" id="{B5895E9E-4B5C-4477-B777-C3708E1E04A6}"/>
              </a:ext>
            </a:extLst>
          </p:cNvPr>
          <p:cNvSpPr/>
          <p:nvPr/>
        </p:nvSpPr>
        <p:spPr>
          <a:xfrm>
            <a:off x="3662178" y="2211263"/>
            <a:ext cx="747732" cy="3053228"/>
          </a:xfrm>
          <a:prstGeom prst="round2SameRect">
            <a:avLst/>
          </a:prstGeom>
          <a:solidFill>
            <a:srgbClr val="FFC000">
              <a:alpha val="35000"/>
            </a:srgb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orbel"/>
              <a:cs typeface="Corbel"/>
            </a:endParaRPr>
          </a:p>
        </p:txBody>
      </p:sp>
      <p:grpSp>
        <p:nvGrpSpPr>
          <p:cNvPr id="5" name="Group 4">
            <a:extLst>
              <a:ext uri="{FF2B5EF4-FFF2-40B4-BE49-F238E27FC236}">
                <a16:creationId xmlns:a16="http://schemas.microsoft.com/office/drawing/2014/main" id="{B7774BE5-90A9-49D7-9EB1-98D229286FC9}"/>
              </a:ext>
            </a:extLst>
          </p:cNvPr>
          <p:cNvGrpSpPr/>
          <p:nvPr/>
        </p:nvGrpSpPr>
        <p:grpSpPr>
          <a:xfrm>
            <a:off x="1524001" y="1568353"/>
            <a:ext cx="6715283" cy="3982001"/>
            <a:chOff x="0" y="1017667"/>
            <a:chExt cx="5747657" cy="3490248"/>
          </a:xfrm>
        </p:grpSpPr>
        <p:graphicFrame>
          <p:nvGraphicFramePr>
            <p:cNvPr id="6" name="Chart 5">
              <a:extLst>
                <a:ext uri="{FF2B5EF4-FFF2-40B4-BE49-F238E27FC236}">
                  <a16:creationId xmlns:a16="http://schemas.microsoft.com/office/drawing/2014/main" id="{EFEA6DE0-3E1F-4B63-BB6A-DEB351A112E3}"/>
                </a:ext>
              </a:extLst>
            </p:cNvPr>
            <p:cNvGraphicFramePr/>
            <p:nvPr>
              <p:extLst>
                <p:ext uri="{D42A27DB-BD31-4B8C-83A1-F6EECF244321}">
                  <p14:modId xmlns:p14="http://schemas.microsoft.com/office/powerpoint/2010/main" val="4121635886"/>
                </p:ext>
              </p:extLst>
            </p:nvPr>
          </p:nvGraphicFramePr>
          <p:xfrm>
            <a:off x="245808" y="1453103"/>
            <a:ext cx="5501849" cy="2822335"/>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a:extLst>
                <a:ext uri="{FF2B5EF4-FFF2-40B4-BE49-F238E27FC236}">
                  <a16:creationId xmlns:a16="http://schemas.microsoft.com/office/drawing/2014/main" id="{140B2FBD-F388-45E2-8938-69164A47CD37}"/>
                </a:ext>
              </a:extLst>
            </p:cNvPr>
            <p:cNvGrpSpPr/>
            <p:nvPr/>
          </p:nvGrpSpPr>
          <p:grpSpPr>
            <a:xfrm>
              <a:off x="621642" y="4338045"/>
              <a:ext cx="4926022" cy="169870"/>
              <a:chOff x="621642" y="4338045"/>
              <a:chExt cx="4926022" cy="169870"/>
            </a:xfrm>
          </p:grpSpPr>
          <p:grpSp>
            <p:nvGrpSpPr>
              <p:cNvPr id="9" name="Group 8">
                <a:extLst>
                  <a:ext uri="{FF2B5EF4-FFF2-40B4-BE49-F238E27FC236}">
                    <a16:creationId xmlns:a16="http://schemas.microsoft.com/office/drawing/2014/main" id="{256C32A0-D745-4093-BCDA-F146F8BD7E7E}"/>
                  </a:ext>
                </a:extLst>
              </p:cNvPr>
              <p:cNvGrpSpPr/>
              <p:nvPr/>
            </p:nvGrpSpPr>
            <p:grpSpPr>
              <a:xfrm>
                <a:off x="621642" y="4338045"/>
                <a:ext cx="1143000" cy="169870"/>
                <a:chOff x="621642" y="4338045"/>
                <a:chExt cx="1143000" cy="169870"/>
              </a:xfrm>
            </p:grpSpPr>
            <p:sp>
              <p:nvSpPr>
                <p:cNvPr id="19" name="TextBox 18">
                  <a:extLst>
                    <a:ext uri="{FF2B5EF4-FFF2-40B4-BE49-F238E27FC236}">
                      <a16:creationId xmlns:a16="http://schemas.microsoft.com/office/drawing/2014/main" id="{7EF02AF5-DFAC-467F-9C00-9571D216239A}"/>
                    </a:ext>
                  </a:extLst>
                </p:cNvPr>
                <p:cNvSpPr txBox="1"/>
                <p:nvPr/>
              </p:nvSpPr>
              <p:spPr>
                <a:xfrm>
                  <a:off x="621642" y="4359542"/>
                  <a:ext cx="1143000" cy="148373"/>
                </a:xfrm>
                <a:prstGeom prst="rect">
                  <a:avLst/>
                </a:prstGeom>
                <a:noFill/>
              </p:spPr>
              <p:txBody>
                <a:bodyPr wrap="square" lIns="0" tIns="0" rIns="0" bIns="0" rtlCol="0">
                  <a:spAutoFit/>
                </a:bodyPr>
                <a:lstStyle/>
                <a:p>
                  <a:pPr algn="ctr"/>
                  <a:r>
                    <a:rPr lang="en-US" sz="1100" b="1" dirty="0">
                      <a:latin typeface="Corbel"/>
                      <a:cs typeface="Corbel"/>
                    </a:rPr>
                    <a:t>MMR (ITT)</a:t>
                  </a:r>
                </a:p>
              </p:txBody>
            </p:sp>
            <p:cxnSp>
              <p:nvCxnSpPr>
                <p:cNvPr id="20" name="Straight Connector 19">
                  <a:extLst>
                    <a:ext uri="{FF2B5EF4-FFF2-40B4-BE49-F238E27FC236}">
                      <a16:creationId xmlns:a16="http://schemas.microsoft.com/office/drawing/2014/main" id="{2DC739A6-4843-470B-8603-126BE0287C01}"/>
                    </a:ext>
                  </a:extLst>
                </p:cNvPr>
                <p:cNvCxnSpPr/>
                <p:nvPr/>
              </p:nvCxnSpPr>
              <p:spPr>
                <a:xfrm>
                  <a:off x="621642" y="4338045"/>
                  <a:ext cx="1143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25DBB67-318A-47E3-8B38-875CF68A0DA9}"/>
                  </a:ext>
                </a:extLst>
              </p:cNvPr>
              <p:cNvGrpSpPr/>
              <p:nvPr/>
            </p:nvGrpSpPr>
            <p:grpSpPr>
              <a:xfrm>
                <a:off x="1882649" y="4338045"/>
                <a:ext cx="1143000" cy="155398"/>
                <a:chOff x="1879002" y="4338045"/>
                <a:chExt cx="1143000" cy="155398"/>
              </a:xfrm>
            </p:grpSpPr>
            <p:sp>
              <p:nvSpPr>
                <p:cNvPr id="17" name="TextBox 16">
                  <a:extLst>
                    <a:ext uri="{FF2B5EF4-FFF2-40B4-BE49-F238E27FC236}">
                      <a16:creationId xmlns:a16="http://schemas.microsoft.com/office/drawing/2014/main" id="{B915CB6F-7C2F-4A7B-8EC1-44EBA9E98B13}"/>
                    </a:ext>
                  </a:extLst>
                </p:cNvPr>
                <p:cNvSpPr txBox="1"/>
                <p:nvPr/>
              </p:nvSpPr>
              <p:spPr>
                <a:xfrm>
                  <a:off x="1879002" y="4345071"/>
                  <a:ext cx="1143000" cy="148372"/>
                </a:xfrm>
                <a:prstGeom prst="rect">
                  <a:avLst/>
                </a:prstGeom>
                <a:noFill/>
              </p:spPr>
              <p:txBody>
                <a:bodyPr wrap="square" lIns="0" tIns="0" rIns="0" bIns="0" rtlCol="0">
                  <a:spAutoFit/>
                </a:bodyPr>
                <a:lstStyle/>
                <a:p>
                  <a:pPr algn="ctr"/>
                  <a:r>
                    <a:rPr lang="en-US" sz="1100" b="1" dirty="0">
                      <a:latin typeface="Corbel"/>
                      <a:cs typeface="Corbel"/>
                    </a:rPr>
                    <a:t>MMR (</a:t>
                  </a:r>
                  <a:r>
                    <a:rPr lang="en-US" sz="1100" b="1" dirty="0" err="1">
                      <a:latin typeface="Corbel"/>
                      <a:cs typeface="Corbel"/>
                    </a:rPr>
                    <a:t>mITT</a:t>
                  </a:r>
                  <a:r>
                    <a:rPr lang="en-US" sz="1100" b="1" dirty="0">
                      <a:latin typeface="Corbel"/>
                      <a:cs typeface="Corbel"/>
                    </a:rPr>
                    <a:t>)</a:t>
                  </a:r>
                </a:p>
              </p:txBody>
            </p:sp>
            <p:cxnSp>
              <p:nvCxnSpPr>
                <p:cNvPr id="18" name="Straight Connector 17">
                  <a:extLst>
                    <a:ext uri="{FF2B5EF4-FFF2-40B4-BE49-F238E27FC236}">
                      <a16:creationId xmlns:a16="http://schemas.microsoft.com/office/drawing/2014/main" id="{8A6FB49B-2E2C-4A50-AFCC-A61BD17912C9}"/>
                    </a:ext>
                  </a:extLst>
                </p:cNvPr>
                <p:cNvCxnSpPr/>
                <p:nvPr/>
              </p:nvCxnSpPr>
              <p:spPr>
                <a:xfrm>
                  <a:off x="1879002" y="4338045"/>
                  <a:ext cx="1143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29E8721-74DC-4834-B4A2-A60E6A3003B8}"/>
                  </a:ext>
                </a:extLst>
              </p:cNvPr>
              <p:cNvGrpSpPr/>
              <p:nvPr/>
            </p:nvGrpSpPr>
            <p:grpSpPr>
              <a:xfrm>
                <a:off x="3143656" y="4338045"/>
                <a:ext cx="1143000" cy="169869"/>
                <a:chOff x="3124809" y="4338045"/>
                <a:chExt cx="1143000" cy="169869"/>
              </a:xfrm>
            </p:grpSpPr>
            <p:sp>
              <p:nvSpPr>
                <p:cNvPr id="15" name="TextBox 14">
                  <a:extLst>
                    <a:ext uri="{FF2B5EF4-FFF2-40B4-BE49-F238E27FC236}">
                      <a16:creationId xmlns:a16="http://schemas.microsoft.com/office/drawing/2014/main" id="{2B2F7AD4-72AD-4003-9F5A-64B19E9FC5AF}"/>
                    </a:ext>
                  </a:extLst>
                </p:cNvPr>
                <p:cNvSpPr txBox="1"/>
                <p:nvPr/>
              </p:nvSpPr>
              <p:spPr>
                <a:xfrm>
                  <a:off x="3124809" y="4359542"/>
                  <a:ext cx="1143000" cy="148372"/>
                </a:xfrm>
                <a:prstGeom prst="rect">
                  <a:avLst/>
                </a:prstGeom>
                <a:noFill/>
              </p:spPr>
              <p:txBody>
                <a:bodyPr wrap="square" lIns="0" tIns="0" rIns="0" bIns="0" rtlCol="0">
                  <a:spAutoFit/>
                </a:bodyPr>
                <a:lstStyle/>
                <a:p>
                  <a:pPr algn="ctr"/>
                  <a:r>
                    <a:rPr lang="en-US" sz="1100" b="1" dirty="0">
                      <a:latin typeface="Corbel"/>
                      <a:cs typeface="Corbel"/>
                    </a:rPr>
                    <a:t>MR</a:t>
                  </a:r>
                  <a:r>
                    <a:rPr lang="en-US" sz="1100" b="1" baseline="30000" dirty="0">
                      <a:latin typeface="Corbel"/>
                      <a:cs typeface="Corbel"/>
                    </a:rPr>
                    <a:t>4</a:t>
                  </a:r>
                  <a:r>
                    <a:rPr lang="en-US" sz="1100" b="1" dirty="0">
                      <a:latin typeface="Corbel"/>
                      <a:cs typeface="Corbel"/>
                    </a:rPr>
                    <a:t> (</a:t>
                  </a:r>
                  <a:r>
                    <a:rPr lang="en-US" sz="1100" b="1" dirty="0" err="1">
                      <a:latin typeface="Corbel"/>
                      <a:cs typeface="Corbel"/>
                    </a:rPr>
                    <a:t>mITT</a:t>
                  </a:r>
                  <a:r>
                    <a:rPr lang="en-US" sz="1100" b="1" dirty="0">
                      <a:latin typeface="Corbel"/>
                      <a:cs typeface="Corbel"/>
                    </a:rPr>
                    <a:t>)</a:t>
                  </a:r>
                </a:p>
              </p:txBody>
            </p:sp>
            <p:cxnSp>
              <p:nvCxnSpPr>
                <p:cNvPr id="16" name="Straight Connector 15">
                  <a:extLst>
                    <a:ext uri="{FF2B5EF4-FFF2-40B4-BE49-F238E27FC236}">
                      <a16:creationId xmlns:a16="http://schemas.microsoft.com/office/drawing/2014/main" id="{11F737E0-2F7F-4D72-AF94-50661989E4A6}"/>
                    </a:ext>
                  </a:extLst>
                </p:cNvPr>
                <p:cNvCxnSpPr/>
                <p:nvPr/>
              </p:nvCxnSpPr>
              <p:spPr>
                <a:xfrm>
                  <a:off x="3124809" y="4338045"/>
                  <a:ext cx="1143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18FD6D94-3FBE-4393-B22A-E2210C51C89D}"/>
                  </a:ext>
                </a:extLst>
              </p:cNvPr>
              <p:cNvGrpSpPr/>
              <p:nvPr/>
            </p:nvGrpSpPr>
            <p:grpSpPr>
              <a:xfrm>
                <a:off x="4404664" y="4338045"/>
                <a:ext cx="1143000" cy="169869"/>
                <a:chOff x="4385208" y="4338045"/>
                <a:chExt cx="1143000" cy="169869"/>
              </a:xfrm>
            </p:grpSpPr>
            <p:sp>
              <p:nvSpPr>
                <p:cNvPr id="13" name="TextBox 12">
                  <a:extLst>
                    <a:ext uri="{FF2B5EF4-FFF2-40B4-BE49-F238E27FC236}">
                      <a16:creationId xmlns:a16="http://schemas.microsoft.com/office/drawing/2014/main" id="{18F84A3D-D96E-43A6-9527-049F204ADEB0}"/>
                    </a:ext>
                  </a:extLst>
                </p:cNvPr>
                <p:cNvSpPr txBox="1"/>
                <p:nvPr/>
              </p:nvSpPr>
              <p:spPr>
                <a:xfrm>
                  <a:off x="4385208" y="4359542"/>
                  <a:ext cx="1143000" cy="148372"/>
                </a:xfrm>
                <a:prstGeom prst="rect">
                  <a:avLst/>
                </a:prstGeom>
                <a:noFill/>
              </p:spPr>
              <p:txBody>
                <a:bodyPr wrap="square" lIns="0" tIns="0" rIns="0" bIns="0" rtlCol="0">
                  <a:spAutoFit/>
                </a:bodyPr>
                <a:lstStyle/>
                <a:p>
                  <a:pPr algn="ctr"/>
                  <a:r>
                    <a:rPr lang="en-US" sz="1100" b="1" dirty="0">
                      <a:latin typeface="Corbel"/>
                      <a:cs typeface="Corbel"/>
                    </a:rPr>
                    <a:t>MR</a:t>
                  </a:r>
                  <a:r>
                    <a:rPr lang="en-US" sz="1100" b="1" baseline="30000" dirty="0">
                      <a:latin typeface="Corbel"/>
                      <a:cs typeface="Corbel"/>
                    </a:rPr>
                    <a:t>4.5</a:t>
                  </a:r>
                  <a:r>
                    <a:rPr lang="en-US" sz="1100" b="1" dirty="0">
                      <a:latin typeface="Corbel"/>
                      <a:cs typeface="Corbel"/>
                    </a:rPr>
                    <a:t> (</a:t>
                  </a:r>
                  <a:r>
                    <a:rPr lang="en-US" sz="1100" b="1" dirty="0" err="1">
                      <a:latin typeface="Corbel"/>
                      <a:cs typeface="Corbel"/>
                    </a:rPr>
                    <a:t>mITT</a:t>
                  </a:r>
                  <a:r>
                    <a:rPr lang="en-US" sz="1100" b="1" dirty="0">
                      <a:latin typeface="Corbel"/>
                      <a:cs typeface="Corbel"/>
                    </a:rPr>
                    <a:t>)</a:t>
                  </a:r>
                </a:p>
              </p:txBody>
            </p:sp>
            <p:cxnSp>
              <p:nvCxnSpPr>
                <p:cNvPr id="14" name="Straight Connector 13">
                  <a:extLst>
                    <a:ext uri="{FF2B5EF4-FFF2-40B4-BE49-F238E27FC236}">
                      <a16:creationId xmlns:a16="http://schemas.microsoft.com/office/drawing/2014/main" id="{0F4F0A0E-3513-4E56-948F-C581733B73D5}"/>
                    </a:ext>
                  </a:extLst>
                </p:cNvPr>
                <p:cNvCxnSpPr/>
                <p:nvPr/>
              </p:nvCxnSpPr>
              <p:spPr>
                <a:xfrm>
                  <a:off x="4385208" y="4338045"/>
                  <a:ext cx="114300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8" name="TextBox 7">
              <a:extLst>
                <a:ext uri="{FF2B5EF4-FFF2-40B4-BE49-F238E27FC236}">
                  <a16:creationId xmlns:a16="http://schemas.microsoft.com/office/drawing/2014/main" id="{F073E62A-C3EC-42B3-8167-73C781132D83}"/>
                </a:ext>
              </a:extLst>
            </p:cNvPr>
            <p:cNvSpPr txBox="1"/>
            <p:nvPr/>
          </p:nvSpPr>
          <p:spPr>
            <a:xfrm>
              <a:off x="0" y="1017667"/>
              <a:ext cx="1522590" cy="161861"/>
            </a:xfrm>
            <a:prstGeom prst="rect">
              <a:avLst/>
            </a:prstGeom>
            <a:noFill/>
          </p:spPr>
          <p:txBody>
            <a:bodyPr wrap="square" lIns="0" tIns="0" rIns="0" bIns="0" rtlCol="0">
              <a:spAutoFit/>
            </a:bodyPr>
            <a:lstStyle/>
            <a:p>
              <a:pPr algn="ctr"/>
              <a:r>
                <a:rPr lang="en-US" sz="1200" b="1" dirty="0">
                  <a:latin typeface="Corbel"/>
                  <a:cs typeface="Corbel"/>
                </a:rPr>
                <a:t>Molecular response (%)</a:t>
              </a:r>
            </a:p>
          </p:txBody>
        </p:sp>
      </p:grpSp>
      <p:grpSp>
        <p:nvGrpSpPr>
          <p:cNvPr id="24" name="Group 23">
            <a:extLst>
              <a:ext uri="{FF2B5EF4-FFF2-40B4-BE49-F238E27FC236}">
                <a16:creationId xmlns:a16="http://schemas.microsoft.com/office/drawing/2014/main" id="{D7B08A4B-D384-4296-86C1-5C927E4E2080}"/>
              </a:ext>
            </a:extLst>
          </p:cNvPr>
          <p:cNvGrpSpPr/>
          <p:nvPr/>
        </p:nvGrpSpPr>
        <p:grpSpPr>
          <a:xfrm>
            <a:off x="2264850" y="5098480"/>
            <a:ext cx="5721608" cy="161583"/>
            <a:chOff x="634099" y="4165881"/>
            <a:chExt cx="4897164" cy="141628"/>
          </a:xfrm>
        </p:grpSpPr>
        <p:sp>
          <p:nvSpPr>
            <p:cNvPr id="25" name="TextBox 24">
              <a:extLst>
                <a:ext uri="{FF2B5EF4-FFF2-40B4-BE49-F238E27FC236}">
                  <a16:creationId xmlns:a16="http://schemas.microsoft.com/office/drawing/2014/main" id="{9152259B-3CAB-434D-B465-94FD61012479}"/>
                </a:ext>
              </a:extLst>
            </p:cNvPr>
            <p:cNvSpPr txBox="1"/>
            <p:nvPr/>
          </p:nvSpPr>
          <p:spPr>
            <a:xfrm>
              <a:off x="634099" y="4165881"/>
              <a:ext cx="457200" cy="141628"/>
            </a:xfrm>
            <a:prstGeom prst="rect">
              <a:avLst/>
            </a:prstGeom>
            <a:noFill/>
          </p:spPr>
          <p:txBody>
            <a:bodyPr wrap="square" lIns="0" tIns="0" rIns="0" bIns="0" rtlCol="0">
              <a:spAutoFit/>
            </a:bodyPr>
            <a:lstStyle/>
            <a:p>
              <a:pPr algn="ctr"/>
              <a:r>
                <a:rPr lang="en-US" sz="1050" dirty="0">
                  <a:latin typeface="Corbel"/>
                  <a:cs typeface="Corbel"/>
                </a:rPr>
                <a:t>Month 12</a:t>
              </a:r>
            </a:p>
          </p:txBody>
        </p:sp>
        <p:sp>
          <p:nvSpPr>
            <p:cNvPr id="26" name="TextBox 25">
              <a:extLst>
                <a:ext uri="{FF2B5EF4-FFF2-40B4-BE49-F238E27FC236}">
                  <a16:creationId xmlns:a16="http://schemas.microsoft.com/office/drawing/2014/main" id="{703B5B59-B359-49CD-AF17-34AB96241D27}"/>
                </a:ext>
              </a:extLst>
            </p:cNvPr>
            <p:cNvSpPr txBox="1"/>
            <p:nvPr/>
          </p:nvSpPr>
          <p:spPr>
            <a:xfrm>
              <a:off x="1301364" y="4165881"/>
              <a:ext cx="457200" cy="141628"/>
            </a:xfrm>
            <a:prstGeom prst="rect">
              <a:avLst/>
            </a:prstGeom>
            <a:noFill/>
          </p:spPr>
          <p:txBody>
            <a:bodyPr wrap="square" lIns="0" tIns="0" rIns="0" bIns="0" rtlCol="0">
              <a:spAutoFit/>
            </a:bodyPr>
            <a:lstStyle/>
            <a:p>
              <a:pPr algn="ctr"/>
              <a:r>
                <a:rPr lang="en-US" sz="1050" dirty="0">
                  <a:latin typeface="Corbel"/>
                  <a:cs typeface="Corbel"/>
                </a:rPr>
                <a:t>Month 18</a:t>
              </a:r>
            </a:p>
          </p:txBody>
        </p:sp>
        <p:sp>
          <p:nvSpPr>
            <p:cNvPr id="27" name="TextBox 26">
              <a:extLst>
                <a:ext uri="{FF2B5EF4-FFF2-40B4-BE49-F238E27FC236}">
                  <a16:creationId xmlns:a16="http://schemas.microsoft.com/office/drawing/2014/main" id="{62242301-3863-427B-8BB6-C5ED559FE4D5}"/>
                </a:ext>
              </a:extLst>
            </p:cNvPr>
            <p:cNvSpPr txBox="1"/>
            <p:nvPr/>
          </p:nvSpPr>
          <p:spPr>
            <a:xfrm>
              <a:off x="1890704" y="4165881"/>
              <a:ext cx="457200" cy="141628"/>
            </a:xfrm>
            <a:prstGeom prst="rect">
              <a:avLst/>
            </a:prstGeom>
            <a:noFill/>
          </p:spPr>
          <p:txBody>
            <a:bodyPr wrap="square" lIns="0" tIns="0" rIns="0" bIns="0" rtlCol="0">
              <a:spAutoFit/>
            </a:bodyPr>
            <a:lstStyle/>
            <a:p>
              <a:pPr algn="ctr"/>
              <a:r>
                <a:rPr lang="en-US" sz="1050" dirty="0">
                  <a:latin typeface="Corbel"/>
                  <a:cs typeface="Corbel"/>
                </a:rPr>
                <a:t>Month 12</a:t>
              </a:r>
            </a:p>
          </p:txBody>
        </p:sp>
        <p:sp>
          <p:nvSpPr>
            <p:cNvPr id="28" name="TextBox 27">
              <a:extLst>
                <a:ext uri="{FF2B5EF4-FFF2-40B4-BE49-F238E27FC236}">
                  <a16:creationId xmlns:a16="http://schemas.microsoft.com/office/drawing/2014/main" id="{AF9989AC-94AD-4FB6-B791-BDE921B77A74}"/>
                </a:ext>
              </a:extLst>
            </p:cNvPr>
            <p:cNvSpPr txBox="1"/>
            <p:nvPr/>
          </p:nvSpPr>
          <p:spPr>
            <a:xfrm>
              <a:off x="2537189" y="4165881"/>
              <a:ext cx="457200" cy="141628"/>
            </a:xfrm>
            <a:prstGeom prst="rect">
              <a:avLst/>
            </a:prstGeom>
            <a:noFill/>
          </p:spPr>
          <p:txBody>
            <a:bodyPr wrap="square" lIns="0" tIns="0" rIns="0" bIns="0" rtlCol="0">
              <a:spAutoFit/>
            </a:bodyPr>
            <a:lstStyle/>
            <a:p>
              <a:pPr algn="ctr"/>
              <a:r>
                <a:rPr lang="en-US" sz="1050" dirty="0">
                  <a:latin typeface="Corbel"/>
                  <a:cs typeface="Corbel"/>
                </a:rPr>
                <a:t>Month 18</a:t>
              </a:r>
            </a:p>
          </p:txBody>
        </p:sp>
        <p:sp>
          <p:nvSpPr>
            <p:cNvPr id="29" name="TextBox 28">
              <a:extLst>
                <a:ext uri="{FF2B5EF4-FFF2-40B4-BE49-F238E27FC236}">
                  <a16:creationId xmlns:a16="http://schemas.microsoft.com/office/drawing/2014/main" id="{8F5D6342-1E76-464A-A4D3-A3FA675044FA}"/>
                </a:ext>
              </a:extLst>
            </p:cNvPr>
            <p:cNvSpPr txBox="1"/>
            <p:nvPr/>
          </p:nvSpPr>
          <p:spPr>
            <a:xfrm>
              <a:off x="3162894" y="4165881"/>
              <a:ext cx="457200" cy="141628"/>
            </a:xfrm>
            <a:prstGeom prst="rect">
              <a:avLst/>
            </a:prstGeom>
            <a:noFill/>
          </p:spPr>
          <p:txBody>
            <a:bodyPr wrap="square" lIns="0" tIns="0" rIns="0" bIns="0" rtlCol="0">
              <a:spAutoFit/>
            </a:bodyPr>
            <a:lstStyle/>
            <a:p>
              <a:pPr algn="ctr"/>
              <a:r>
                <a:rPr lang="en-US" sz="1050" dirty="0">
                  <a:latin typeface="Corbel"/>
                  <a:cs typeface="Corbel"/>
                </a:rPr>
                <a:t>Month 12</a:t>
              </a:r>
            </a:p>
          </p:txBody>
        </p:sp>
        <p:sp>
          <p:nvSpPr>
            <p:cNvPr id="30" name="TextBox 29">
              <a:extLst>
                <a:ext uri="{FF2B5EF4-FFF2-40B4-BE49-F238E27FC236}">
                  <a16:creationId xmlns:a16="http://schemas.microsoft.com/office/drawing/2014/main" id="{7F5D2E88-C58D-4834-A417-2D6105B63DE9}"/>
                </a:ext>
              </a:extLst>
            </p:cNvPr>
            <p:cNvSpPr txBox="1"/>
            <p:nvPr/>
          </p:nvSpPr>
          <p:spPr>
            <a:xfrm>
              <a:off x="3797997" y="4165881"/>
              <a:ext cx="457200" cy="141628"/>
            </a:xfrm>
            <a:prstGeom prst="rect">
              <a:avLst/>
            </a:prstGeom>
            <a:noFill/>
          </p:spPr>
          <p:txBody>
            <a:bodyPr wrap="square" lIns="0" tIns="0" rIns="0" bIns="0" rtlCol="0">
              <a:spAutoFit/>
            </a:bodyPr>
            <a:lstStyle/>
            <a:p>
              <a:pPr algn="ctr"/>
              <a:r>
                <a:rPr lang="en-US" sz="1050" dirty="0">
                  <a:latin typeface="Corbel"/>
                  <a:cs typeface="Corbel"/>
                </a:rPr>
                <a:t>Month 18</a:t>
              </a:r>
            </a:p>
          </p:txBody>
        </p:sp>
        <p:sp>
          <p:nvSpPr>
            <p:cNvPr id="31" name="TextBox 30">
              <a:extLst>
                <a:ext uri="{FF2B5EF4-FFF2-40B4-BE49-F238E27FC236}">
                  <a16:creationId xmlns:a16="http://schemas.microsoft.com/office/drawing/2014/main" id="{7A71BFBE-2342-4B62-B903-E11DA53AE373}"/>
                </a:ext>
              </a:extLst>
            </p:cNvPr>
            <p:cNvSpPr txBox="1"/>
            <p:nvPr/>
          </p:nvSpPr>
          <p:spPr>
            <a:xfrm>
              <a:off x="4432007" y="4165881"/>
              <a:ext cx="457200" cy="141628"/>
            </a:xfrm>
            <a:prstGeom prst="rect">
              <a:avLst/>
            </a:prstGeom>
            <a:noFill/>
          </p:spPr>
          <p:txBody>
            <a:bodyPr wrap="square" lIns="0" tIns="0" rIns="0" bIns="0" rtlCol="0">
              <a:spAutoFit/>
            </a:bodyPr>
            <a:lstStyle/>
            <a:p>
              <a:pPr algn="ctr"/>
              <a:r>
                <a:rPr lang="en-US" sz="1050" dirty="0">
                  <a:latin typeface="Corbel"/>
                  <a:cs typeface="Corbel"/>
                </a:rPr>
                <a:t>Month 12</a:t>
              </a:r>
            </a:p>
          </p:txBody>
        </p:sp>
        <p:sp>
          <p:nvSpPr>
            <p:cNvPr id="32" name="TextBox 31">
              <a:extLst>
                <a:ext uri="{FF2B5EF4-FFF2-40B4-BE49-F238E27FC236}">
                  <a16:creationId xmlns:a16="http://schemas.microsoft.com/office/drawing/2014/main" id="{B04A2244-2E72-43A2-8093-BC379E39E57D}"/>
                </a:ext>
              </a:extLst>
            </p:cNvPr>
            <p:cNvSpPr txBox="1"/>
            <p:nvPr/>
          </p:nvSpPr>
          <p:spPr>
            <a:xfrm>
              <a:off x="5074063" y="4165881"/>
              <a:ext cx="457200" cy="141628"/>
            </a:xfrm>
            <a:prstGeom prst="rect">
              <a:avLst/>
            </a:prstGeom>
            <a:noFill/>
          </p:spPr>
          <p:txBody>
            <a:bodyPr wrap="square" lIns="0" tIns="0" rIns="0" bIns="0" rtlCol="0">
              <a:spAutoFit/>
            </a:bodyPr>
            <a:lstStyle/>
            <a:p>
              <a:pPr algn="ctr"/>
              <a:r>
                <a:rPr lang="en-US" sz="1050" dirty="0">
                  <a:latin typeface="Corbel"/>
                  <a:cs typeface="Corbel"/>
                </a:rPr>
                <a:t>Month 18</a:t>
              </a:r>
            </a:p>
          </p:txBody>
        </p:sp>
      </p:grpSp>
      <p:grpSp>
        <p:nvGrpSpPr>
          <p:cNvPr id="42" name="Group 41">
            <a:extLst>
              <a:ext uri="{FF2B5EF4-FFF2-40B4-BE49-F238E27FC236}">
                <a16:creationId xmlns:a16="http://schemas.microsoft.com/office/drawing/2014/main" id="{761F1465-3693-4D92-AB5E-0FB8D09C3D99}"/>
              </a:ext>
            </a:extLst>
          </p:cNvPr>
          <p:cNvGrpSpPr/>
          <p:nvPr/>
        </p:nvGrpSpPr>
        <p:grpSpPr>
          <a:xfrm>
            <a:off x="2338977" y="2370021"/>
            <a:ext cx="540041" cy="964623"/>
            <a:chOff x="668215" y="1485720"/>
            <a:chExt cx="462225" cy="845498"/>
          </a:xfrm>
        </p:grpSpPr>
        <p:sp>
          <p:nvSpPr>
            <p:cNvPr id="43" name="Freeform: Shape 100">
              <a:extLst>
                <a:ext uri="{FF2B5EF4-FFF2-40B4-BE49-F238E27FC236}">
                  <a16:creationId xmlns:a16="http://schemas.microsoft.com/office/drawing/2014/main" id="{672B81FD-27E9-4222-80BF-703AB0EF9E5F}"/>
                </a:ext>
              </a:extLst>
            </p:cNvPr>
            <p:cNvSpPr/>
            <p:nvPr/>
          </p:nvSpPr>
          <p:spPr>
            <a:xfrm>
              <a:off x="668215" y="1657978"/>
              <a:ext cx="462225" cy="67324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44" name="TextBox 16">
              <a:extLst>
                <a:ext uri="{FF2B5EF4-FFF2-40B4-BE49-F238E27FC236}">
                  <a16:creationId xmlns:a16="http://schemas.microsoft.com/office/drawing/2014/main" id="{3AEA8845-E25B-4D9C-9F62-352F4C520E1A}"/>
                </a:ext>
              </a:extLst>
            </p:cNvPr>
            <p:cNvSpPr txBox="1">
              <a:spLocks noChangeArrowheads="1"/>
            </p:cNvSpPr>
            <p:nvPr/>
          </p:nvSpPr>
          <p:spPr bwMode="auto">
            <a:xfrm>
              <a:off x="668215" y="1485720"/>
              <a:ext cx="328722"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eaLnBrk="1" hangingPunct="1">
                <a:lnSpc>
                  <a:spcPct val="100000"/>
                </a:lnSpc>
                <a:spcBef>
                  <a:spcPct val="0"/>
                </a:spcBef>
                <a:buClrTx/>
                <a:buSzTx/>
                <a:buFont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=0.01</a:t>
              </a:r>
            </a:p>
          </p:txBody>
        </p:sp>
      </p:grpSp>
      <p:grpSp>
        <p:nvGrpSpPr>
          <p:cNvPr id="45" name="Group 44">
            <a:extLst>
              <a:ext uri="{FF2B5EF4-FFF2-40B4-BE49-F238E27FC236}">
                <a16:creationId xmlns:a16="http://schemas.microsoft.com/office/drawing/2014/main" id="{AC7A94ED-BF82-41AB-B24B-C9ACDF535A71}"/>
              </a:ext>
            </a:extLst>
          </p:cNvPr>
          <p:cNvGrpSpPr/>
          <p:nvPr/>
        </p:nvGrpSpPr>
        <p:grpSpPr>
          <a:xfrm>
            <a:off x="3044451" y="1865556"/>
            <a:ext cx="540041" cy="965992"/>
            <a:chOff x="1311309" y="1042393"/>
            <a:chExt cx="462225" cy="846698"/>
          </a:xfrm>
        </p:grpSpPr>
        <p:sp>
          <p:nvSpPr>
            <p:cNvPr id="46" name="Freeform: Shape 101">
              <a:extLst>
                <a:ext uri="{FF2B5EF4-FFF2-40B4-BE49-F238E27FC236}">
                  <a16:creationId xmlns:a16="http://schemas.microsoft.com/office/drawing/2014/main" id="{06D6A40D-CA81-4BD8-81FC-99A858BB53CA}"/>
                </a:ext>
              </a:extLst>
            </p:cNvPr>
            <p:cNvSpPr/>
            <p:nvPr/>
          </p:nvSpPr>
          <p:spPr>
            <a:xfrm>
              <a:off x="1311309" y="1215851"/>
              <a:ext cx="462225" cy="67324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47" name="TextBox 16">
              <a:extLst>
                <a:ext uri="{FF2B5EF4-FFF2-40B4-BE49-F238E27FC236}">
                  <a16:creationId xmlns:a16="http://schemas.microsoft.com/office/drawing/2014/main" id="{E027EA61-C06C-4DC8-BF71-B9240D70A91B}"/>
                </a:ext>
              </a:extLst>
            </p:cNvPr>
            <p:cNvSpPr txBox="1">
              <a:spLocks noChangeArrowheads="1"/>
            </p:cNvSpPr>
            <p:nvPr/>
          </p:nvSpPr>
          <p:spPr bwMode="auto">
            <a:xfrm>
              <a:off x="1333880" y="1042393"/>
              <a:ext cx="325303"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=0.02</a:t>
              </a:r>
            </a:p>
          </p:txBody>
        </p:sp>
      </p:grpSp>
      <p:grpSp>
        <p:nvGrpSpPr>
          <p:cNvPr id="48" name="Group 47">
            <a:extLst>
              <a:ext uri="{FF2B5EF4-FFF2-40B4-BE49-F238E27FC236}">
                <a16:creationId xmlns:a16="http://schemas.microsoft.com/office/drawing/2014/main" id="{1A13F2A3-E00C-4906-87EE-7545A2756A21}"/>
              </a:ext>
            </a:extLst>
          </p:cNvPr>
          <p:cNvGrpSpPr/>
          <p:nvPr/>
        </p:nvGrpSpPr>
        <p:grpSpPr>
          <a:xfrm>
            <a:off x="3783951" y="2374576"/>
            <a:ext cx="540041" cy="924751"/>
            <a:chOff x="1934307" y="1530716"/>
            <a:chExt cx="462225" cy="810550"/>
          </a:xfrm>
        </p:grpSpPr>
        <p:sp>
          <p:nvSpPr>
            <p:cNvPr id="49" name="Freeform: Shape 102">
              <a:extLst>
                <a:ext uri="{FF2B5EF4-FFF2-40B4-BE49-F238E27FC236}">
                  <a16:creationId xmlns:a16="http://schemas.microsoft.com/office/drawing/2014/main" id="{5CBC2D51-B7E2-4313-845B-6F23CF39A1E9}"/>
                </a:ext>
              </a:extLst>
            </p:cNvPr>
            <p:cNvSpPr/>
            <p:nvPr/>
          </p:nvSpPr>
          <p:spPr>
            <a:xfrm>
              <a:off x="1934307" y="1668026"/>
              <a:ext cx="462225" cy="67324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50" name="TextBox 16">
              <a:extLst>
                <a:ext uri="{FF2B5EF4-FFF2-40B4-BE49-F238E27FC236}">
                  <a16:creationId xmlns:a16="http://schemas.microsoft.com/office/drawing/2014/main" id="{854F5800-AB75-43DD-AD4F-08042A06F0FE}"/>
                </a:ext>
              </a:extLst>
            </p:cNvPr>
            <p:cNvSpPr txBox="1">
              <a:spLocks noChangeArrowheads="1"/>
            </p:cNvSpPr>
            <p:nvPr/>
          </p:nvSpPr>
          <p:spPr bwMode="auto">
            <a:xfrm>
              <a:off x="1973579" y="1530716"/>
              <a:ext cx="332367"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=0.04</a:t>
              </a:r>
            </a:p>
          </p:txBody>
        </p:sp>
      </p:grpSp>
      <p:grpSp>
        <p:nvGrpSpPr>
          <p:cNvPr id="51" name="Group 50">
            <a:extLst>
              <a:ext uri="{FF2B5EF4-FFF2-40B4-BE49-F238E27FC236}">
                <a16:creationId xmlns:a16="http://schemas.microsoft.com/office/drawing/2014/main" id="{9FC25DA7-F36C-462C-A3AD-5665CA489EFE}"/>
              </a:ext>
            </a:extLst>
          </p:cNvPr>
          <p:cNvGrpSpPr/>
          <p:nvPr/>
        </p:nvGrpSpPr>
        <p:grpSpPr>
          <a:xfrm>
            <a:off x="4535221" y="1887595"/>
            <a:ext cx="558930" cy="951300"/>
            <a:chOff x="2547257" y="1065319"/>
            <a:chExt cx="478392" cy="833820"/>
          </a:xfrm>
        </p:grpSpPr>
        <p:sp>
          <p:nvSpPr>
            <p:cNvPr id="52" name="Freeform: Shape 103">
              <a:extLst>
                <a:ext uri="{FF2B5EF4-FFF2-40B4-BE49-F238E27FC236}">
                  <a16:creationId xmlns:a16="http://schemas.microsoft.com/office/drawing/2014/main" id="{DD4587EB-1A90-4A66-AC91-1A4B623F6730}"/>
                </a:ext>
              </a:extLst>
            </p:cNvPr>
            <p:cNvSpPr/>
            <p:nvPr/>
          </p:nvSpPr>
          <p:spPr>
            <a:xfrm>
              <a:off x="2547257" y="1225899"/>
              <a:ext cx="478392" cy="67324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53" name="TextBox 16">
              <a:extLst>
                <a:ext uri="{FF2B5EF4-FFF2-40B4-BE49-F238E27FC236}">
                  <a16:creationId xmlns:a16="http://schemas.microsoft.com/office/drawing/2014/main" id="{8640C1E1-4C05-4AEC-9B4C-CB2AD165CA9D}"/>
                </a:ext>
              </a:extLst>
            </p:cNvPr>
            <p:cNvSpPr txBox="1">
              <a:spLocks noChangeArrowheads="1"/>
            </p:cNvSpPr>
            <p:nvPr/>
          </p:nvSpPr>
          <p:spPr bwMode="auto">
            <a:xfrm>
              <a:off x="2592926" y="1065319"/>
              <a:ext cx="328722"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=0.01</a:t>
              </a:r>
            </a:p>
          </p:txBody>
        </p:sp>
      </p:grpSp>
      <p:grpSp>
        <p:nvGrpSpPr>
          <p:cNvPr id="54" name="Group 53">
            <a:extLst>
              <a:ext uri="{FF2B5EF4-FFF2-40B4-BE49-F238E27FC236}">
                <a16:creationId xmlns:a16="http://schemas.microsoft.com/office/drawing/2014/main" id="{33FC9411-E717-4B5B-8447-63393B48257F}"/>
              </a:ext>
            </a:extLst>
          </p:cNvPr>
          <p:cNvGrpSpPr/>
          <p:nvPr/>
        </p:nvGrpSpPr>
        <p:grpSpPr>
          <a:xfrm>
            <a:off x="5238261" y="3632905"/>
            <a:ext cx="558930" cy="941869"/>
            <a:chOff x="3179062" y="2795574"/>
            <a:chExt cx="478392" cy="825554"/>
          </a:xfrm>
        </p:grpSpPr>
        <p:sp>
          <p:nvSpPr>
            <p:cNvPr id="55" name="Freeform: Shape 120">
              <a:extLst>
                <a:ext uri="{FF2B5EF4-FFF2-40B4-BE49-F238E27FC236}">
                  <a16:creationId xmlns:a16="http://schemas.microsoft.com/office/drawing/2014/main" id="{1B7E3415-E937-4897-B074-15D27F41432F}"/>
                </a:ext>
              </a:extLst>
            </p:cNvPr>
            <p:cNvSpPr/>
            <p:nvPr/>
          </p:nvSpPr>
          <p:spPr>
            <a:xfrm>
              <a:off x="3179062" y="2947888"/>
              <a:ext cx="478392" cy="67324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56" name="TextBox 16">
              <a:extLst>
                <a:ext uri="{FF2B5EF4-FFF2-40B4-BE49-F238E27FC236}">
                  <a16:creationId xmlns:a16="http://schemas.microsoft.com/office/drawing/2014/main" id="{19B19C39-31EC-48D8-944B-A14F5AF3F931}"/>
                </a:ext>
              </a:extLst>
            </p:cNvPr>
            <p:cNvSpPr txBox="1">
              <a:spLocks noChangeArrowheads="1"/>
            </p:cNvSpPr>
            <p:nvPr/>
          </p:nvSpPr>
          <p:spPr bwMode="auto">
            <a:xfrm>
              <a:off x="3223688" y="2795574"/>
              <a:ext cx="325303"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=0.02</a:t>
              </a:r>
            </a:p>
          </p:txBody>
        </p:sp>
      </p:grpSp>
      <p:grpSp>
        <p:nvGrpSpPr>
          <p:cNvPr id="57" name="Group 56">
            <a:extLst>
              <a:ext uri="{FF2B5EF4-FFF2-40B4-BE49-F238E27FC236}">
                <a16:creationId xmlns:a16="http://schemas.microsoft.com/office/drawing/2014/main" id="{C9203273-8913-49F0-BF01-D4F6F7344F6C}"/>
              </a:ext>
            </a:extLst>
          </p:cNvPr>
          <p:cNvGrpSpPr/>
          <p:nvPr/>
        </p:nvGrpSpPr>
        <p:grpSpPr>
          <a:xfrm>
            <a:off x="5972012" y="3427320"/>
            <a:ext cx="558930" cy="957698"/>
            <a:chOff x="3807084" y="2605854"/>
            <a:chExt cx="478392" cy="839428"/>
          </a:xfrm>
        </p:grpSpPr>
        <p:sp>
          <p:nvSpPr>
            <p:cNvPr id="58" name="Freeform: Shape 121">
              <a:extLst>
                <a:ext uri="{FF2B5EF4-FFF2-40B4-BE49-F238E27FC236}">
                  <a16:creationId xmlns:a16="http://schemas.microsoft.com/office/drawing/2014/main" id="{2CAFD240-E9BC-4DFB-A639-77273601C406}"/>
                </a:ext>
              </a:extLst>
            </p:cNvPr>
            <p:cNvSpPr/>
            <p:nvPr/>
          </p:nvSpPr>
          <p:spPr>
            <a:xfrm>
              <a:off x="3807084" y="2772042"/>
              <a:ext cx="478392" cy="67324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59" name="TextBox 16">
              <a:extLst>
                <a:ext uri="{FF2B5EF4-FFF2-40B4-BE49-F238E27FC236}">
                  <a16:creationId xmlns:a16="http://schemas.microsoft.com/office/drawing/2014/main" id="{F2713B56-B30C-4395-A670-87EAC86F82C1}"/>
                </a:ext>
              </a:extLst>
            </p:cNvPr>
            <p:cNvSpPr txBox="1">
              <a:spLocks noChangeArrowheads="1"/>
            </p:cNvSpPr>
            <p:nvPr/>
          </p:nvSpPr>
          <p:spPr bwMode="auto">
            <a:xfrm>
              <a:off x="3849266" y="2605854"/>
              <a:ext cx="326471"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=0.11</a:t>
              </a:r>
            </a:p>
          </p:txBody>
        </p:sp>
      </p:grpSp>
      <p:grpSp>
        <p:nvGrpSpPr>
          <p:cNvPr id="64" name="Group 63">
            <a:extLst>
              <a:ext uri="{FF2B5EF4-FFF2-40B4-BE49-F238E27FC236}">
                <a16:creationId xmlns:a16="http://schemas.microsoft.com/office/drawing/2014/main" id="{1BEFB83B-C3B3-4154-930F-B68F93A48A31}"/>
              </a:ext>
            </a:extLst>
          </p:cNvPr>
          <p:cNvGrpSpPr/>
          <p:nvPr/>
        </p:nvGrpSpPr>
        <p:grpSpPr>
          <a:xfrm>
            <a:off x="6723372" y="4205103"/>
            <a:ext cx="558930" cy="821944"/>
            <a:chOff x="4450178" y="3382835"/>
            <a:chExt cx="478392" cy="720439"/>
          </a:xfrm>
        </p:grpSpPr>
        <p:sp>
          <p:nvSpPr>
            <p:cNvPr id="65" name="Freeform: Shape 122">
              <a:extLst>
                <a:ext uri="{FF2B5EF4-FFF2-40B4-BE49-F238E27FC236}">
                  <a16:creationId xmlns:a16="http://schemas.microsoft.com/office/drawing/2014/main" id="{3CD60341-2E6B-433F-8D2D-188F7F1D7B58}"/>
                </a:ext>
              </a:extLst>
            </p:cNvPr>
            <p:cNvSpPr/>
            <p:nvPr/>
          </p:nvSpPr>
          <p:spPr>
            <a:xfrm>
              <a:off x="4450178" y="3555814"/>
              <a:ext cx="478392" cy="54746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66" name="TextBox 16">
              <a:extLst>
                <a:ext uri="{FF2B5EF4-FFF2-40B4-BE49-F238E27FC236}">
                  <a16:creationId xmlns:a16="http://schemas.microsoft.com/office/drawing/2014/main" id="{64CA01FD-0CDE-420F-8FB7-65E956955317}"/>
                </a:ext>
              </a:extLst>
            </p:cNvPr>
            <p:cNvSpPr txBox="1">
              <a:spLocks noChangeArrowheads="1"/>
            </p:cNvSpPr>
            <p:nvPr/>
          </p:nvSpPr>
          <p:spPr bwMode="auto">
            <a:xfrm>
              <a:off x="4467191" y="3382835"/>
              <a:ext cx="325303"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=0.02</a:t>
              </a:r>
            </a:p>
          </p:txBody>
        </p:sp>
      </p:grpSp>
      <p:grpSp>
        <p:nvGrpSpPr>
          <p:cNvPr id="67" name="Group 66">
            <a:extLst>
              <a:ext uri="{FF2B5EF4-FFF2-40B4-BE49-F238E27FC236}">
                <a16:creationId xmlns:a16="http://schemas.microsoft.com/office/drawing/2014/main" id="{9B1AC2BA-4ABC-4C13-964A-30D84D3243DB}"/>
              </a:ext>
            </a:extLst>
          </p:cNvPr>
          <p:cNvGrpSpPr/>
          <p:nvPr/>
        </p:nvGrpSpPr>
        <p:grpSpPr>
          <a:xfrm>
            <a:off x="7462992" y="4119059"/>
            <a:ext cx="558930" cy="811499"/>
            <a:chOff x="5083224" y="3231216"/>
            <a:chExt cx="478392" cy="711284"/>
          </a:xfrm>
        </p:grpSpPr>
        <p:sp>
          <p:nvSpPr>
            <p:cNvPr id="68" name="Freeform: Shape 123">
              <a:extLst>
                <a:ext uri="{FF2B5EF4-FFF2-40B4-BE49-F238E27FC236}">
                  <a16:creationId xmlns:a16="http://schemas.microsoft.com/office/drawing/2014/main" id="{AF44D07A-B817-4EBB-A8E1-FC84AA410846}"/>
                </a:ext>
              </a:extLst>
            </p:cNvPr>
            <p:cNvSpPr/>
            <p:nvPr/>
          </p:nvSpPr>
          <p:spPr>
            <a:xfrm>
              <a:off x="5083224" y="3395040"/>
              <a:ext cx="478392" cy="547460"/>
            </a:xfrm>
            <a:custGeom>
              <a:avLst/>
              <a:gdLst>
                <a:gd name="connsiteX0" fmla="*/ 0 w 462225"/>
                <a:gd name="connsiteY0" fmla="*/ 0 h 673240"/>
                <a:gd name="connsiteX1" fmla="*/ 462225 w 462225"/>
                <a:gd name="connsiteY1" fmla="*/ 0 h 673240"/>
                <a:gd name="connsiteX2" fmla="*/ 462225 w 462225"/>
                <a:gd name="connsiteY2" fmla="*/ 673240 h 673240"/>
              </a:gdLst>
              <a:ahLst/>
              <a:cxnLst>
                <a:cxn ang="0">
                  <a:pos x="connsiteX0" y="connsiteY0"/>
                </a:cxn>
                <a:cxn ang="0">
                  <a:pos x="connsiteX1" y="connsiteY1"/>
                </a:cxn>
                <a:cxn ang="0">
                  <a:pos x="connsiteX2" y="connsiteY2"/>
                </a:cxn>
              </a:cxnLst>
              <a:rect l="l" t="t" r="r" b="b"/>
              <a:pathLst>
                <a:path w="462225" h="673240">
                  <a:moveTo>
                    <a:pt x="0" y="0"/>
                  </a:moveTo>
                  <a:lnTo>
                    <a:pt x="462225" y="0"/>
                  </a:lnTo>
                  <a:lnTo>
                    <a:pt x="462225" y="673240"/>
                  </a:lnTo>
                </a:path>
              </a:pathLst>
            </a:custGeom>
            <a:noFill/>
            <a:ln w="6350">
              <a:solidFill>
                <a:schemeClr val="tx2">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Corbel"/>
                <a:cs typeface="Corbel"/>
              </a:endParaRPr>
            </a:p>
          </p:txBody>
        </p:sp>
        <p:sp>
          <p:nvSpPr>
            <p:cNvPr id="69" name="TextBox 16">
              <a:extLst>
                <a:ext uri="{FF2B5EF4-FFF2-40B4-BE49-F238E27FC236}">
                  <a16:creationId xmlns:a16="http://schemas.microsoft.com/office/drawing/2014/main" id="{E96EA2CC-666C-4E23-8EFA-F79C7A9A290C}"/>
                </a:ext>
              </a:extLst>
            </p:cNvPr>
            <p:cNvSpPr txBox="1">
              <a:spLocks noChangeArrowheads="1"/>
            </p:cNvSpPr>
            <p:nvPr/>
          </p:nvSpPr>
          <p:spPr bwMode="auto">
            <a:xfrm>
              <a:off x="5092769" y="3231216"/>
              <a:ext cx="326471" cy="13488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b" anchorCtr="0">
              <a:spAutoFit/>
            </a:bodyPr>
            <a:lstStyle>
              <a:lvl1pPr>
                <a:lnSpc>
                  <a:spcPct val="90000"/>
                </a:lnSpc>
                <a:spcBef>
                  <a:spcPts val="1000"/>
                </a:spcBef>
                <a:buClr>
                  <a:srgbClr val="99CCFF"/>
                </a:buClr>
                <a:buSzPct val="125000"/>
                <a:buFont typeface="Arial" panose="020B0604020202020204" pitchFamily="34" charset="0"/>
                <a:buChar char="•"/>
                <a:defRPr sz="2800">
                  <a:solidFill>
                    <a:schemeClr val="bg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99CCFF"/>
                </a:buClr>
                <a:buSzPct val="125000"/>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99CCFF"/>
                </a:buClr>
                <a:buSzPct val="125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99CCFF"/>
                </a:buClr>
                <a:buSzPct val="75000"/>
                <a:buFont typeface="Wingdings" panose="05000000000000000000" pitchFamily="2" charset="2"/>
                <a:buChar char="Ø"/>
                <a:defRPr>
                  <a:solidFill>
                    <a:schemeClr val="bg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99CCFF"/>
                </a:buClr>
                <a:buSzPct val="125000"/>
                <a:buFont typeface="Courier New" panose="02070309020205020404" pitchFamily="49" charset="0"/>
                <a:buChar char="o"/>
                <a:defRPr>
                  <a:solidFill>
                    <a:schemeClr val="bg1"/>
                  </a:solidFill>
                  <a:latin typeface="Arial" panose="020B0604020202020204" pitchFamily="34" charset="0"/>
                  <a:cs typeface="Arial" panose="020B0604020202020204" pitchFamily="34" charset="0"/>
                </a:defRPr>
              </a:lvl9pPr>
            </a:lstStyle>
            <a:p>
              <a:pPr>
                <a:lnSpc>
                  <a:spcPct val="100000"/>
                </a:lnSpc>
                <a:spcBef>
                  <a:spcPct val="0"/>
                </a:spcBef>
                <a:buClrTx/>
                <a:buSzTx/>
                <a:buNone/>
              </a:pPr>
              <a:r>
                <a:rPr lang="en-GB" altLang="en-US" sz="1000" b="1" i="1" dirty="0">
                  <a:solidFill>
                    <a:schemeClr val="tx1"/>
                  </a:solidFill>
                  <a:latin typeface="Corbel"/>
                  <a:cs typeface="Corbel"/>
                </a:rPr>
                <a:t>P</a:t>
              </a:r>
              <a:r>
                <a:rPr lang="en-GB" altLang="en-US" sz="1000" b="1" dirty="0">
                  <a:solidFill>
                    <a:schemeClr val="tx1"/>
                  </a:solidFill>
                  <a:latin typeface="Corbel"/>
                  <a:cs typeface="Corbel"/>
                </a:rPr>
                <a:t>=0.11</a:t>
              </a:r>
            </a:p>
          </p:txBody>
        </p:sp>
      </p:grpSp>
      <p:grpSp>
        <p:nvGrpSpPr>
          <p:cNvPr id="73" name="Group 72">
            <a:extLst>
              <a:ext uri="{FF2B5EF4-FFF2-40B4-BE49-F238E27FC236}">
                <a16:creationId xmlns:a16="http://schemas.microsoft.com/office/drawing/2014/main" id="{307B452F-E36C-4DA7-AA03-AB500B5B597F}"/>
              </a:ext>
            </a:extLst>
          </p:cNvPr>
          <p:cNvGrpSpPr/>
          <p:nvPr/>
        </p:nvGrpSpPr>
        <p:grpSpPr>
          <a:xfrm>
            <a:off x="2101512" y="2189542"/>
            <a:ext cx="100167" cy="2395762"/>
            <a:chOff x="801119" y="1724033"/>
            <a:chExt cx="85734" cy="2099900"/>
          </a:xfrm>
        </p:grpSpPr>
        <p:cxnSp>
          <p:nvCxnSpPr>
            <p:cNvPr id="74" name="Straight Connector 73">
              <a:extLst>
                <a:ext uri="{FF2B5EF4-FFF2-40B4-BE49-F238E27FC236}">
                  <a16:creationId xmlns:a16="http://schemas.microsoft.com/office/drawing/2014/main" id="{D90192F3-72BE-4104-AD95-EEB997B70D61}"/>
                </a:ext>
              </a:extLst>
            </p:cNvPr>
            <p:cNvCxnSpPr>
              <a:cxnSpLocks/>
            </p:cNvCxnSpPr>
            <p:nvPr/>
          </p:nvCxnSpPr>
          <p:spPr>
            <a:xfrm>
              <a:off x="801119" y="1724033"/>
              <a:ext cx="829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6086DFD-227E-4F2E-9C6A-FE848A7066C0}"/>
                </a:ext>
              </a:extLst>
            </p:cNvPr>
            <p:cNvCxnSpPr>
              <a:cxnSpLocks/>
            </p:cNvCxnSpPr>
            <p:nvPr/>
          </p:nvCxnSpPr>
          <p:spPr>
            <a:xfrm>
              <a:off x="801119" y="2144013"/>
              <a:ext cx="829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B1ED8E-B449-40C4-9D4E-4544E22C39F7}"/>
                </a:ext>
              </a:extLst>
            </p:cNvPr>
            <p:cNvCxnSpPr>
              <a:cxnSpLocks/>
            </p:cNvCxnSpPr>
            <p:nvPr/>
          </p:nvCxnSpPr>
          <p:spPr>
            <a:xfrm>
              <a:off x="801119" y="2563993"/>
              <a:ext cx="829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332FABE-7F40-42E9-BFDB-0DBFAD10ADE5}"/>
                </a:ext>
              </a:extLst>
            </p:cNvPr>
            <p:cNvCxnSpPr>
              <a:cxnSpLocks/>
            </p:cNvCxnSpPr>
            <p:nvPr/>
          </p:nvCxnSpPr>
          <p:spPr>
            <a:xfrm>
              <a:off x="801119" y="2983973"/>
              <a:ext cx="829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FDBC938-1761-44D5-9EE6-43003F544E0E}"/>
                </a:ext>
              </a:extLst>
            </p:cNvPr>
            <p:cNvCxnSpPr>
              <a:cxnSpLocks/>
            </p:cNvCxnSpPr>
            <p:nvPr/>
          </p:nvCxnSpPr>
          <p:spPr>
            <a:xfrm>
              <a:off x="801119" y="3403953"/>
              <a:ext cx="829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CEC59DE-810B-44DB-9C8A-60E598F6835C}"/>
                </a:ext>
              </a:extLst>
            </p:cNvPr>
            <p:cNvCxnSpPr>
              <a:cxnSpLocks/>
            </p:cNvCxnSpPr>
            <p:nvPr/>
          </p:nvCxnSpPr>
          <p:spPr>
            <a:xfrm>
              <a:off x="801119" y="3823933"/>
              <a:ext cx="85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4555394E-018B-4999-ACEB-9AE733C039EC}"/>
              </a:ext>
            </a:extLst>
          </p:cNvPr>
          <p:cNvCxnSpPr>
            <a:cxnSpLocks/>
          </p:cNvCxnSpPr>
          <p:nvPr/>
        </p:nvCxnSpPr>
        <p:spPr>
          <a:xfrm>
            <a:off x="2101512" y="5034084"/>
            <a:ext cx="1001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239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90453"/>
            <a:ext cx="8978893" cy="713538"/>
          </a:xfrm>
        </p:spPr>
        <p:txBody>
          <a:bodyPr>
            <a:noAutofit/>
          </a:bodyPr>
          <a:lstStyle/>
          <a:p>
            <a:pPr algn="ctr"/>
            <a:r>
              <a:rPr lang="en-US" sz="2700" b="1" dirty="0">
                <a:solidFill>
                  <a:schemeClr val="tx1"/>
                </a:solidFill>
                <a:latin typeface="Corbel"/>
                <a:cs typeface="Corbel"/>
              </a:rPr>
              <a:t>What is the standard?</a:t>
            </a:r>
            <a:br>
              <a:rPr lang="en-US" sz="2700" b="1" dirty="0">
                <a:solidFill>
                  <a:schemeClr val="tx1"/>
                </a:solidFill>
                <a:latin typeface="Corbel"/>
                <a:cs typeface="Corbel"/>
              </a:rPr>
            </a:br>
            <a:r>
              <a:rPr lang="en-US" sz="2700" b="1" dirty="0">
                <a:solidFill>
                  <a:schemeClr val="tx1"/>
                </a:solidFill>
                <a:latin typeface="Corbel"/>
                <a:cs typeface="Corbel"/>
              </a:rPr>
              <a:t>Comparative results: </a:t>
            </a:r>
            <a:r>
              <a:rPr lang="en-US" sz="2700" b="1" dirty="0" err="1">
                <a:solidFill>
                  <a:schemeClr val="tx1"/>
                </a:solidFill>
                <a:latin typeface="Corbel"/>
                <a:cs typeface="Corbel"/>
              </a:rPr>
              <a:t>imatinib</a:t>
            </a:r>
            <a:r>
              <a:rPr lang="en-US" sz="2700" b="1" dirty="0">
                <a:solidFill>
                  <a:schemeClr val="tx1"/>
                </a:solidFill>
                <a:latin typeface="Corbel"/>
                <a:cs typeface="Corbel"/>
              </a:rPr>
              <a:t> 400/600, </a:t>
            </a:r>
            <a:r>
              <a:rPr lang="en-US" sz="2700" b="1" dirty="0" err="1">
                <a:solidFill>
                  <a:schemeClr val="tx1"/>
                </a:solidFill>
                <a:latin typeface="Corbel"/>
                <a:cs typeface="Corbel"/>
              </a:rPr>
              <a:t>nilotinib</a:t>
            </a:r>
            <a:r>
              <a:rPr lang="en-US" sz="2700" b="1" dirty="0">
                <a:solidFill>
                  <a:schemeClr val="tx1"/>
                </a:solidFill>
                <a:latin typeface="Corbel"/>
                <a:cs typeface="Corbel"/>
              </a:rPr>
              <a:t>, </a:t>
            </a:r>
            <a:r>
              <a:rPr lang="en-US" sz="2700" b="1" dirty="0" err="1">
                <a:solidFill>
                  <a:schemeClr val="tx1"/>
                </a:solidFill>
                <a:latin typeface="Corbel"/>
                <a:cs typeface="Corbel"/>
              </a:rPr>
              <a:t>dasatinib</a:t>
            </a:r>
            <a:endParaRPr lang="en-US" sz="2700" b="1" dirty="0">
              <a:solidFill>
                <a:schemeClr val="tx1"/>
              </a:solidFill>
              <a:latin typeface="Corbel"/>
              <a:cs typeface="Corbel"/>
            </a:endParaRPr>
          </a:p>
        </p:txBody>
      </p:sp>
      <p:graphicFrame>
        <p:nvGraphicFramePr>
          <p:cNvPr id="4" name="Table 3"/>
          <p:cNvGraphicFramePr>
            <a:graphicFrameLocks noGrp="1"/>
          </p:cNvGraphicFramePr>
          <p:nvPr>
            <p:extLst>
              <p:ext uri="{D42A27DB-BD31-4B8C-83A1-F6EECF244321}">
                <p14:modId xmlns:p14="http://schemas.microsoft.com/office/powerpoint/2010/main" val="3162528440"/>
              </p:ext>
            </p:extLst>
          </p:nvPr>
        </p:nvGraphicFramePr>
        <p:xfrm>
          <a:off x="1600201" y="1905000"/>
          <a:ext cx="8991593" cy="3662680"/>
        </p:xfrm>
        <a:graphic>
          <a:graphicData uri="http://schemas.openxmlformats.org/drawingml/2006/table">
            <a:tbl>
              <a:tblPr firstRow="1" bandRow="1">
                <a:tableStyleId>{3C2FFA5D-87B4-456A-9821-1D502468CF0F}</a:tableStyleId>
              </a:tblPr>
              <a:tblGrid>
                <a:gridCol w="1651519">
                  <a:extLst>
                    <a:ext uri="{9D8B030D-6E8A-4147-A177-3AD203B41FA5}">
                      <a16:colId xmlns:a16="http://schemas.microsoft.com/office/drawing/2014/main" val="20000"/>
                    </a:ext>
                  </a:extLst>
                </a:gridCol>
                <a:gridCol w="1048582">
                  <a:extLst>
                    <a:ext uri="{9D8B030D-6E8A-4147-A177-3AD203B41FA5}">
                      <a16:colId xmlns:a16="http://schemas.microsoft.com/office/drawing/2014/main" val="20001"/>
                    </a:ext>
                  </a:extLst>
                </a:gridCol>
                <a:gridCol w="1048582">
                  <a:extLst>
                    <a:ext uri="{9D8B030D-6E8A-4147-A177-3AD203B41FA5}">
                      <a16:colId xmlns:a16="http://schemas.microsoft.com/office/drawing/2014/main" val="20002"/>
                    </a:ext>
                  </a:extLst>
                </a:gridCol>
                <a:gridCol w="1048582">
                  <a:extLst>
                    <a:ext uri="{9D8B030D-6E8A-4147-A177-3AD203B41FA5}">
                      <a16:colId xmlns:a16="http://schemas.microsoft.com/office/drawing/2014/main" val="20003"/>
                    </a:ext>
                  </a:extLst>
                </a:gridCol>
                <a:gridCol w="1048582">
                  <a:extLst>
                    <a:ext uri="{9D8B030D-6E8A-4147-A177-3AD203B41FA5}">
                      <a16:colId xmlns:a16="http://schemas.microsoft.com/office/drawing/2014/main" val="20004"/>
                    </a:ext>
                  </a:extLst>
                </a:gridCol>
                <a:gridCol w="1048582">
                  <a:extLst>
                    <a:ext uri="{9D8B030D-6E8A-4147-A177-3AD203B41FA5}">
                      <a16:colId xmlns:a16="http://schemas.microsoft.com/office/drawing/2014/main" val="20005"/>
                    </a:ext>
                  </a:extLst>
                </a:gridCol>
                <a:gridCol w="1048582">
                  <a:extLst>
                    <a:ext uri="{9D8B030D-6E8A-4147-A177-3AD203B41FA5}">
                      <a16:colId xmlns:a16="http://schemas.microsoft.com/office/drawing/2014/main" val="20006"/>
                    </a:ext>
                  </a:extLst>
                </a:gridCol>
                <a:gridCol w="1048582">
                  <a:extLst>
                    <a:ext uri="{9D8B030D-6E8A-4147-A177-3AD203B41FA5}">
                      <a16:colId xmlns:a16="http://schemas.microsoft.com/office/drawing/2014/main" val="20007"/>
                    </a:ext>
                  </a:extLst>
                </a:gridCol>
              </a:tblGrid>
              <a:tr h="304800">
                <a:tc>
                  <a:txBody>
                    <a:bodyPr/>
                    <a:lstStyle/>
                    <a:p>
                      <a:pPr algn="ctr"/>
                      <a:endParaRPr lang="en-US" sz="1600" b="1" dirty="0">
                        <a:latin typeface="Corbel"/>
                        <a:cs typeface="Corbel"/>
                      </a:endParaRPr>
                    </a:p>
                  </a:txBody>
                  <a:tcPr/>
                </a:tc>
                <a:tc>
                  <a:txBody>
                    <a:bodyPr/>
                    <a:lstStyle/>
                    <a:p>
                      <a:pPr algn="ctr"/>
                      <a:endParaRPr lang="en-US" sz="1600" b="1" dirty="0">
                        <a:latin typeface="Corbel"/>
                        <a:cs typeface="Corbel"/>
                      </a:endParaRPr>
                    </a:p>
                  </a:txBody>
                  <a:tcPr/>
                </a:tc>
                <a:tc>
                  <a:txBody>
                    <a:bodyPr/>
                    <a:lstStyle/>
                    <a:p>
                      <a:pPr algn="ctr"/>
                      <a:endParaRPr lang="en-US" sz="1600" b="1" dirty="0">
                        <a:latin typeface="Corbel"/>
                        <a:cs typeface="Corbel"/>
                      </a:endParaRPr>
                    </a:p>
                  </a:txBody>
                  <a:tcPr/>
                </a:tc>
                <a:tc>
                  <a:txBody>
                    <a:bodyPr/>
                    <a:lstStyle/>
                    <a:p>
                      <a:pPr algn="ctr"/>
                      <a:endParaRPr lang="en-US" sz="1600" b="1">
                        <a:latin typeface="Corbel"/>
                        <a:cs typeface="Corbel"/>
                      </a:endParaRPr>
                    </a:p>
                  </a:txBody>
                  <a:tcPr/>
                </a:tc>
                <a:tc>
                  <a:txBody>
                    <a:bodyPr/>
                    <a:lstStyle/>
                    <a:p>
                      <a:pPr algn="ctr"/>
                      <a:endParaRPr lang="en-US" sz="1600" b="1" dirty="0">
                        <a:latin typeface="Corbel"/>
                        <a:cs typeface="Corbel"/>
                      </a:endParaRPr>
                    </a:p>
                  </a:txBody>
                  <a:tcPr/>
                </a:tc>
                <a:tc>
                  <a:txBody>
                    <a:bodyPr/>
                    <a:lstStyle/>
                    <a:p>
                      <a:pPr algn="ctr"/>
                      <a:endParaRPr lang="en-US" sz="1600" b="1">
                        <a:latin typeface="Corbel"/>
                        <a:cs typeface="Corbel"/>
                      </a:endParaRPr>
                    </a:p>
                  </a:txBody>
                  <a:tcPr/>
                </a:tc>
                <a:tc>
                  <a:txBody>
                    <a:bodyPr/>
                    <a:lstStyle/>
                    <a:p>
                      <a:pPr algn="ctr"/>
                      <a:endParaRPr lang="en-US" sz="1600" b="1">
                        <a:latin typeface="Corbel"/>
                        <a:cs typeface="Corbel"/>
                      </a:endParaRPr>
                    </a:p>
                  </a:txBody>
                  <a:tcPr/>
                </a:tc>
                <a:tc>
                  <a:txBody>
                    <a:bodyPr/>
                    <a:lstStyle/>
                    <a:p>
                      <a:pPr algn="ctr"/>
                      <a:endParaRPr lang="en-US" sz="1600" b="1">
                        <a:latin typeface="Corbel"/>
                        <a:cs typeface="Corbel"/>
                      </a:endParaRPr>
                    </a:p>
                  </a:txBody>
                  <a:tcPr/>
                </a:tc>
                <a:extLst>
                  <a:ext uri="{0D108BD9-81ED-4DB2-BD59-A6C34878D82A}">
                    <a16:rowId xmlns:a16="http://schemas.microsoft.com/office/drawing/2014/main" val="10000"/>
                  </a:ext>
                </a:extLst>
              </a:tr>
              <a:tr h="370840">
                <a:tc>
                  <a:txBody>
                    <a:bodyPr/>
                    <a:lstStyle/>
                    <a:p>
                      <a:pPr algn="ctr"/>
                      <a:endParaRPr lang="en-US" sz="1400" b="1" dirty="0">
                        <a:latin typeface="Corbel"/>
                        <a:cs typeface="Corbel"/>
                      </a:endParaRPr>
                    </a:p>
                  </a:txBody>
                  <a:tcPr>
                    <a:solidFill>
                      <a:schemeClr val="accent1">
                        <a:lumMod val="40000"/>
                        <a:lumOff val="60000"/>
                        <a:alpha val="40000"/>
                      </a:schemeClr>
                    </a:solidFill>
                  </a:tcPr>
                </a:tc>
                <a:tc>
                  <a:txBody>
                    <a:bodyPr/>
                    <a:lstStyle/>
                    <a:p>
                      <a:pPr algn="ctr"/>
                      <a:r>
                        <a:rPr lang="en-US" sz="1400" b="1" dirty="0">
                          <a:latin typeface="Corbel"/>
                          <a:cs typeface="Corbel"/>
                        </a:rPr>
                        <a:t>IRIS</a:t>
                      </a:r>
                    </a:p>
                    <a:p>
                      <a:pPr algn="ctr"/>
                      <a:r>
                        <a:rPr lang="en-US" sz="1400" b="1" dirty="0">
                          <a:latin typeface="Corbel"/>
                          <a:cs typeface="Corbel"/>
                        </a:rPr>
                        <a:t>(IM400)</a:t>
                      </a:r>
                    </a:p>
                  </a:txBody>
                  <a:tcPr>
                    <a:solidFill>
                      <a:schemeClr val="accent1">
                        <a:lumMod val="40000"/>
                        <a:lumOff val="60000"/>
                        <a:alpha val="40000"/>
                      </a:schemeClr>
                    </a:solidFill>
                  </a:tcPr>
                </a:tc>
                <a:tc>
                  <a:txBody>
                    <a:bodyPr/>
                    <a:lstStyle/>
                    <a:p>
                      <a:pPr algn="ctr"/>
                      <a:r>
                        <a:rPr lang="en-US" sz="1400" b="1" dirty="0">
                          <a:latin typeface="Corbel"/>
                          <a:cs typeface="Corbel"/>
                        </a:rPr>
                        <a:t>IM400</a:t>
                      </a:r>
                      <a:endParaRPr lang="en-US" sz="1400" b="1" baseline="0" dirty="0">
                        <a:latin typeface="Corbel"/>
                        <a:cs typeface="Corbel"/>
                      </a:endParaRPr>
                    </a:p>
                    <a:p>
                      <a:pPr algn="ctr"/>
                      <a:r>
                        <a:rPr lang="en-US" sz="1400" b="1" baseline="0" dirty="0">
                          <a:latin typeface="Corbel"/>
                          <a:cs typeface="Corbel"/>
                        </a:rPr>
                        <a:t>ENEST/DASISION</a:t>
                      </a:r>
                      <a:endParaRPr lang="en-US" sz="1400" b="1" dirty="0">
                        <a:latin typeface="Corbel"/>
                        <a:cs typeface="Corbel"/>
                      </a:endParaRPr>
                    </a:p>
                  </a:txBody>
                  <a:tcPr>
                    <a:solidFill>
                      <a:schemeClr val="accent1">
                        <a:lumMod val="40000"/>
                        <a:lumOff val="60000"/>
                        <a:alpha val="40000"/>
                      </a:schemeClr>
                    </a:solidFill>
                  </a:tcPr>
                </a:tc>
                <a:tc>
                  <a:txBody>
                    <a:bodyPr/>
                    <a:lstStyle/>
                    <a:p>
                      <a:pPr algn="ctr"/>
                      <a:r>
                        <a:rPr lang="en-US" sz="1400" b="1" dirty="0">
                          <a:latin typeface="Corbel"/>
                          <a:cs typeface="Corbel"/>
                        </a:rPr>
                        <a:t>TIDEL I</a:t>
                      </a:r>
                    </a:p>
                    <a:p>
                      <a:pPr algn="ctr"/>
                      <a:r>
                        <a:rPr lang="en-US" sz="1400" b="1" dirty="0">
                          <a:latin typeface="Corbel"/>
                          <a:cs typeface="Corbel"/>
                        </a:rPr>
                        <a:t>(IM600)</a:t>
                      </a:r>
                    </a:p>
                  </a:txBody>
                  <a:tcPr>
                    <a:solidFill>
                      <a:schemeClr val="accent1">
                        <a:lumMod val="40000"/>
                        <a:lumOff val="60000"/>
                        <a:alpha val="40000"/>
                      </a:schemeClr>
                    </a:solidFill>
                  </a:tcPr>
                </a:tc>
                <a:tc>
                  <a:txBody>
                    <a:bodyPr/>
                    <a:lstStyle/>
                    <a:p>
                      <a:pPr algn="ctr"/>
                      <a:r>
                        <a:rPr lang="en-US" sz="1400" b="1" dirty="0">
                          <a:latin typeface="Corbel"/>
                          <a:cs typeface="Corbel"/>
                        </a:rPr>
                        <a:t>TIDEL II</a:t>
                      </a:r>
                    </a:p>
                    <a:p>
                      <a:pPr algn="ctr"/>
                      <a:r>
                        <a:rPr lang="en-US" sz="1400" b="1" dirty="0">
                          <a:latin typeface="Corbel"/>
                          <a:cs typeface="Corbel"/>
                        </a:rPr>
                        <a:t>(IM600)</a:t>
                      </a:r>
                    </a:p>
                  </a:txBody>
                  <a:tcPr>
                    <a:solidFill>
                      <a:schemeClr val="accent1">
                        <a:lumMod val="40000"/>
                        <a:lumOff val="60000"/>
                        <a:alpha val="40000"/>
                      </a:schemeClr>
                    </a:solidFill>
                  </a:tcPr>
                </a:tc>
                <a:tc>
                  <a:txBody>
                    <a:bodyPr/>
                    <a:lstStyle/>
                    <a:p>
                      <a:pPr algn="ctr"/>
                      <a:r>
                        <a:rPr lang="en-US" sz="1400" b="1" dirty="0">
                          <a:latin typeface="Corbel"/>
                          <a:cs typeface="Corbel"/>
                        </a:rPr>
                        <a:t>SPIRIT FRANCE</a:t>
                      </a:r>
                    </a:p>
                    <a:p>
                      <a:pPr algn="ctr"/>
                      <a:r>
                        <a:rPr lang="en-US" sz="1400" b="1" dirty="0">
                          <a:latin typeface="Corbel"/>
                          <a:cs typeface="Corbel"/>
                        </a:rPr>
                        <a:t>(IM600)</a:t>
                      </a:r>
                    </a:p>
                  </a:txBody>
                  <a:tcPr>
                    <a:solidFill>
                      <a:schemeClr val="accent1">
                        <a:lumMod val="40000"/>
                        <a:lumOff val="60000"/>
                        <a:alpha val="40000"/>
                      </a:schemeClr>
                    </a:solidFill>
                  </a:tcPr>
                </a:tc>
                <a:tc>
                  <a:txBody>
                    <a:bodyPr/>
                    <a:lstStyle/>
                    <a:p>
                      <a:pPr algn="ctr"/>
                      <a:r>
                        <a:rPr lang="en-US" sz="1400" b="1" dirty="0" err="1">
                          <a:latin typeface="Corbel"/>
                          <a:cs typeface="Corbel"/>
                        </a:rPr>
                        <a:t>ENESTnd</a:t>
                      </a:r>
                      <a:endParaRPr lang="en-US" sz="1400" b="1" dirty="0">
                        <a:latin typeface="Corbel"/>
                        <a:cs typeface="Corbel"/>
                      </a:endParaRPr>
                    </a:p>
                    <a:p>
                      <a:pPr algn="ctr"/>
                      <a:r>
                        <a:rPr lang="en-US" sz="1400" b="1" dirty="0">
                          <a:latin typeface="Corbel"/>
                          <a:cs typeface="Corbel"/>
                        </a:rPr>
                        <a:t>(NIL)</a:t>
                      </a:r>
                    </a:p>
                  </a:txBody>
                  <a:tcPr>
                    <a:solidFill>
                      <a:schemeClr val="accent1">
                        <a:lumMod val="40000"/>
                        <a:lumOff val="60000"/>
                        <a:alpha val="40000"/>
                      </a:schemeClr>
                    </a:solidFill>
                  </a:tcPr>
                </a:tc>
                <a:tc>
                  <a:txBody>
                    <a:bodyPr/>
                    <a:lstStyle/>
                    <a:p>
                      <a:pPr algn="ctr"/>
                      <a:r>
                        <a:rPr lang="en-US" sz="1400" b="1" dirty="0">
                          <a:latin typeface="Corbel"/>
                          <a:cs typeface="Corbel"/>
                        </a:rPr>
                        <a:t>DASISION</a:t>
                      </a:r>
                    </a:p>
                    <a:p>
                      <a:pPr algn="ctr"/>
                      <a:r>
                        <a:rPr lang="en-US" sz="1400" b="1" dirty="0">
                          <a:latin typeface="Corbel"/>
                          <a:cs typeface="Corbel"/>
                        </a:rPr>
                        <a:t>(DAS)</a:t>
                      </a:r>
                    </a:p>
                  </a:txBody>
                  <a:tcPr>
                    <a:solidFill>
                      <a:schemeClr val="accent1">
                        <a:lumMod val="40000"/>
                        <a:lumOff val="60000"/>
                        <a:alpha val="40000"/>
                      </a:schemeClr>
                    </a:solidFill>
                  </a:tcPr>
                </a:tc>
                <a:extLst>
                  <a:ext uri="{0D108BD9-81ED-4DB2-BD59-A6C34878D82A}">
                    <a16:rowId xmlns:a16="http://schemas.microsoft.com/office/drawing/2014/main" val="10001"/>
                  </a:ext>
                </a:extLst>
              </a:tr>
              <a:tr h="370840">
                <a:tc>
                  <a:txBody>
                    <a:bodyPr/>
                    <a:lstStyle/>
                    <a:p>
                      <a:pPr algn="ctr"/>
                      <a:r>
                        <a:rPr lang="en-US" sz="1400" b="1" dirty="0">
                          <a:latin typeface="Corbel"/>
                          <a:cs typeface="Corbel"/>
                        </a:rPr>
                        <a:t>&gt;10%@3mo</a:t>
                      </a:r>
                    </a:p>
                  </a:txBody>
                  <a:tcPr>
                    <a:solidFill>
                      <a:schemeClr val="accent1">
                        <a:lumMod val="20000"/>
                        <a:lumOff val="80000"/>
                      </a:schemeClr>
                    </a:solidFill>
                  </a:tcPr>
                </a:tc>
                <a:tc>
                  <a:txBody>
                    <a:bodyPr/>
                    <a:lstStyle/>
                    <a:p>
                      <a:pPr algn="ctr"/>
                      <a:r>
                        <a:rPr lang="en-US" sz="1400" b="1" baseline="0" dirty="0">
                          <a:latin typeface="Corbel"/>
                          <a:cs typeface="Corbel"/>
                        </a:rPr>
                        <a:t>---</a:t>
                      </a:r>
                      <a:endParaRPr lang="en-US" sz="1400" b="1" dirty="0">
                        <a:latin typeface="Corbel"/>
                        <a:cs typeface="Corbel"/>
                      </a:endParaRPr>
                    </a:p>
                  </a:txBody>
                  <a:tcPr>
                    <a:solidFill>
                      <a:schemeClr val="accent1">
                        <a:lumMod val="20000"/>
                        <a:lumOff val="80000"/>
                      </a:schemeClr>
                    </a:solidFill>
                  </a:tcPr>
                </a:tc>
                <a:tc>
                  <a:txBody>
                    <a:bodyPr/>
                    <a:lstStyle/>
                    <a:p>
                      <a:pPr algn="ctr"/>
                      <a:r>
                        <a:rPr lang="en-US" sz="1400" b="1" dirty="0">
                          <a:latin typeface="Corbel"/>
                          <a:cs typeface="Corbel"/>
                        </a:rPr>
                        <a:t>33%/36%</a:t>
                      </a:r>
                    </a:p>
                  </a:txBody>
                  <a:tcPr>
                    <a:solidFill>
                      <a:schemeClr val="accent1">
                        <a:lumMod val="20000"/>
                        <a:lumOff val="80000"/>
                      </a:schemeClr>
                    </a:solidFill>
                  </a:tcPr>
                </a:tc>
                <a:tc>
                  <a:txBody>
                    <a:bodyPr/>
                    <a:lstStyle/>
                    <a:p>
                      <a:pPr algn="ctr"/>
                      <a:r>
                        <a:rPr lang="en-US" sz="1400" b="1" dirty="0">
                          <a:latin typeface="Corbel"/>
                          <a:cs typeface="Corbel"/>
                        </a:rPr>
                        <a:t>24%</a:t>
                      </a:r>
                    </a:p>
                  </a:txBody>
                  <a:tcPr>
                    <a:solidFill>
                      <a:schemeClr val="accent1">
                        <a:lumMod val="20000"/>
                        <a:lumOff val="80000"/>
                      </a:schemeClr>
                    </a:solidFill>
                  </a:tcPr>
                </a:tc>
                <a:tc>
                  <a:txBody>
                    <a:bodyPr/>
                    <a:lstStyle/>
                    <a:p>
                      <a:pPr algn="ctr"/>
                      <a:r>
                        <a:rPr lang="en-US" sz="1400" b="1" dirty="0">
                          <a:latin typeface="Corbel"/>
                          <a:cs typeface="Corbel"/>
                        </a:rPr>
                        <a:t>12%</a:t>
                      </a:r>
                    </a:p>
                  </a:txBody>
                  <a:tcPr>
                    <a:solidFill>
                      <a:schemeClr val="accent1">
                        <a:lumMod val="20000"/>
                        <a:lumOff val="80000"/>
                      </a:schemeClr>
                    </a:solidFill>
                  </a:tcPr>
                </a:tc>
                <a:tc>
                  <a:txBody>
                    <a:bodyPr/>
                    <a:lstStyle/>
                    <a:p>
                      <a:pPr algn="ctr"/>
                      <a:r>
                        <a:rPr lang="en-US" sz="1400" b="1" dirty="0">
                          <a:latin typeface="Corbel"/>
                          <a:cs typeface="Corbel"/>
                        </a:rPr>
                        <a:t>---</a:t>
                      </a:r>
                    </a:p>
                  </a:txBody>
                  <a:tcPr>
                    <a:solidFill>
                      <a:schemeClr val="accent1">
                        <a:lumMod val="20000"/>
                        <a:lumOff val="80000"/>
                      </a:schemeClr>
                    </a:solidFill>
                  </a:tcPr>
                </a:tc>
                <a:tc>
                  <a:txBody>
                    <a:bodyPr/>
                    <a:lstStyle/>
                    <a:p>
                      <a:pPr algn="ctr"/>
                      <a:r>
                        <a:rPr lang="en-US" sz="1400" b="1" dirty="0">
                          <a:latin typeface="Corbel"/>
                          <a:cs typeface="Corbel"/>
                        </a:rPr>
                        <a:t>9%</a:t>
                      </a:r>
                    </a:p>
                  </a:txBody>
                  <a:tcPr>
                    <a:solidFill>
                      <a:schemeClr val="accent1">
                        <a:lumMod val="20000"/>
                        <a:lumOff val="80000"/>
                      </a:schemeClr>
                    </a:solidFill>
                  </a:tcPr>
                </a:tc>
                <a:tc>
                  <a:txBody>
                    <a:bodyPr/>
                    <a:lstStyle/>
                    <a:p>
                      <a:pPr algn="ctr"/>
                      <a:r>
                        <a:rPr lang="en-US" sz="1400" b="1" dirty="0">
                          <a:latin typeface="Corbel"/>
                          <a:cs typeface="Corbel"/>
                        </a:rPr>
                        <a:t>16%</a:t>
                      </a:r>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1400" b="1" dirty="0" err="1">
                          <a:latin typeface="Corbel"/>
                          <a:cs typeface="Corbel"/>
                        </a:rPr>
                        <a:t>CCyR</a:t>
                      </a:r>
                      <a:r>
                        <a:rPr lang="en-US" sz="1400" b="1" baseline="0" dirty="0">
                          <a:latin typeface="Corbel"/>
                          <a:cs typeface="Corbel"/>
                        </a:rPr>
                        <a:t> @12mo</a:t>
                      </a:r>
                      <a:endParaRPr lang="en-US" sz="1400" b="1" dirty="0">
                        <a:latin typeface="Corbel"/>
                        <a:cs typeface="Corbel"/>
                      </a:endParaRPr>
                    </a:p>
                  </a:txBody>
                  <a:tcPr>
                    <a:solidFill>
                      <a:schemeClr val="tx2">
                        <a:lumMod val="20000"/>
                        <a:lumOff val="80000"/>
                      </a:schemeClr>
                    </a:solidFill>
                  </a:tcPr>
                </a:tc>
                <a:tc>
                  <a:txBody>
                    <a:bodyPr/>
                    <a:lstStyle/>
                    <a:p>
                      <a:pPr algn="ctr"/>
                      <a:r>
                        <a:rPr lang="en-US" sz="1400" b="1" dirty="0">
                          <a:latin typeface="Corbel"/>
                          <a:cs typeface="Corbel"/>
                        </a:rPr>
                        <a:t>69%</a:t>
                      </a:r>
                    </a:p>
                  </a:txBody>
                  <a:tcPr>
                    <a:solidFill>
                      <a:schemeClr val="tx2">
                        <a:lumMod val="20000"/>
                        <a:lumOff val="80000"/>
                      </a:schemeClr>
                    </a:solidFill>
                  </a:tcPr>
                </a:tc>
                <a:tc>
                  <a:txBody>
                    <a:bodyPr/>
                    <a:lstStyle/>
                    <a:p>
                      <a:pPr algn="ctr"/>
                      <a:r>
                        <a:rPr lang="en-US" sz="1400" b="1" dirty="0">
                          <a:latin typeface="Corbel"/>
                          <a:cs typeface="Corbel"/>
                        </a:rPr>
                        <a:t>65%/73%</a:t>
                      </a:r>
                    </a:p>
                  </a:txBody>
                  <a:tcPr>
                    <a:solidFill>
                      <a:schemeClr val="tx2">
                        <a:lumMod val="20000"/>
                        <a:lumOff val="80000"/>
                      </a:schemeClr>
                    </a:solidFill>
                  </a:tcPr>
                </a:tc>
                <a:tc>
                  <a:txBody>
                    <a:bodyPr/>
                    <a:lstStyle/>
                    <a:p>
                      <a:pPr algn="ctr"/>
                      <a:r>
                        <a:rPr lang="en-US" sz="1400" b="1" dirty="0">
                          <a:latin typeface="Corbel"/>
                          <a:cs typeface="Corbel"/>
                        </a:rPr>
                        <a:t>88%</a:t>
                      </a:r>
                    </a:p>
                  </a:txBody>
                  <a:tcPr>
                    <a:solidFill>
                      <a:schemeClr val="tx2">
                        <a:lumMod val="20000"/>
                        <a:lumOff val="80000"/>
                      </a:schemeClr>
                    </a:solidFill>
                  </a:tcPr>
                </a:tc>
                <a:tc>
                  <a:txBody>
                    <a:bodyPr/>
                    <a:lstStyle/>
                    <a:p>
                      <a:pPr algn="ctr"/>
                      <a:r>
                        <a:rPr lang="en-US" sz="1400" b="1" dirty="0">
                          <a:latin typeface="Corbel"/>
                          <a:cs typeface="Corbel"/>
                        </a:rPr>
                        <a:t>87%</a:t>
                      </a:r>
                      <a:r>
                        <a:rPr lang="en-US" sz="1400" b="1" baseline="30000" dirty="0">
                          <a:latin typeface="Corbel"/>
                          <a:cs typeface="Corbel"/>
                        </a:rPr>
                        <a:t>1</a:t>
                      </a:r>
                      <a:endParaRPr lang="en-US" sz="1400" b="1" dirty="0">
                        <a:latin typeface="Corbel"/>
                        <a:cs typeface="Corbel"/>
                      </a:endParaRPr>
                    </a:p>
                  </a:txBody>
                  <a:tcPr>
                    <a:solidFill>
                      <a:schemeClr val="tx2">
                        <a:lumMod val="20000"/>
                        <a:lumOff val="80000"/>
                      </a:schemeClr>
                    </a:solidFill>
                  </a:tcPr>
                </a:tc>
                <a:tc>
                  <a:txBody>
                    <a:bodyPr/>
                    <a:lstStyle/>
                    <a:p>
                      <a:pPr algn="ctr"/>
                      <a:r>
                        <a:rPr lang="en-US" sz="1400" b="1" dirty="0">
                          <a:latin typeface="Corbel"/>
                          <a:cs typeface="Corbel"/>
                        </a:rPr>
                        <a:t>65%</a:t>
                      </a:r>
                    </a:p>
                  </a:txBody>
                  <a:tcPr>
                    <a:solidFill>
                      <a:schemeClr val="tx2">
                        <a:lumMod val="20000"/>
                        <a:lumOff val="80000"/>
                      </a:schemeClr>
                    </a:solidFill>
                  </a:tcPr>
                </a:tc>
                <a:tc>
                  <a:txBody>
                    <a:bodyPr/>
                    <a:lstStyle/>
                    <a:p>
                      <a:pPr algn="ctr"/>
                      <a:r>
                        <a:rPr lang="en-US" sz="1400" b="1" dirty="0">
                          <a:latin typeface="Corbel"/>
                          <a:cs typeface="Corbel"/>
                        </a:rPr>
                        <a:t>80%</a:t>
                      </a:r>
                    </a:p>
                  </a:txBody>
                  <a:tcPr>
                    <a:solidFill>
                      <a:schemeClr val="tx2">
                        <a:lumMod val="20000"/>
                        <a:lumOff val="80000"/>
                      </a:schemeClr>
                    </a:solidFill>
                  </a:tcPr>
                </a:tc>
                <a:tc>
                  <a:txBody>
                    <a:bodyPr/>
                    <a:lstStyle/>
                    <a:p>
                      <a:pPr algn="ctr"/>
                      <a:r>
                        <a:rPr lang="en-US" sz="1400" b="1" dirty="0">
                          <a:latin typeface="Corbel"/>
                          <a:cs typeface="Corbel"/>
                        </a:rPr>
                        <a:t>85%</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1400" b="1" dirty="0">
                          <a:latin typeface="Corbel"/>
                          <a:cs typeface="Corbel"/>
                        </a:rPr>
                        <a:t>MMR@12mo</a:t>
                      </a:r>
                    </a:p>
                  </a:txBody>
                  <a:tcPr>
                    <a:solidFill>
                      <a:schemeClr val="accent1">
                        <a:lumMod val="20000"/>
                        <a:lumOff val="80000"/>
                      </a:schemeClr>
                    </a:solidFill>
                  </a:tcPr>
                </a:tc>
                <a:tc>
                  <a:txBody>
                    <a:bodyPr/>
                    <a:lstStyle/>
                    <a:p>
                      <a:pPr algn="ctr"/>
                      <a:r>
                        <a:rPr lang="en-US" sz="1400" b="1" dirty="0">
                          <a:latin typeface="Corbel"/>
                          <a:cs typeface="Corbel"/>
                        </a:rPr>
                        <a:t>40%</a:t>
                      </a:r>
                    </a:p>
                  </a:txBody>
                  <a:tcPr>
                    <a:solidFill>
                      <a:schemeClr val="accent1">
                        <a:lumMod val="20000"/>
                        <a:lumOff val="80000"/>
                      </a:schemeClr>
                    </a:solidFill>
                  </a:tcPr>
                </a:tc>
                <a:tc>
                  <a:txBody>
                    <a:bodyPr/>
                    <a:lstStyle/>
                    <a:p>
                      <a:pPr algn="ctr"/>
                      <a:r>
                        <a:rPr lang="en-US" sz="1400" b="1" dirty="0">
                          <a:latin typeface="Corbel"/>
                          <a:cs typeface="Corbel"/>
                        </a:rPr>
                        <a:t>27%/28%</a:t>
                      </a:r>
                    </a:p>
                  </a:txBody>
                  <a:tcPr>
                    <a:solidFill>
                      <a:schemeClr val="accent1">
                        <a:lumMod val="20000"/>
                        <a:lumOff val="80000"/>
                      </a:schemeClr>
                    </a:solidFill>
                  </a:tcPr>
                </a:tc>
                <a:tc>
                  <a:txBody>
                    <a:bodyPr/>
                    <a:lstStyle/>
                    <a:p>
                      <a:pPr algn="ctr"/>
                      <a:r>
                        <a:rPr lang="en-US" sz="1400" b="1" dirty="0">
                          <a:latin typeface="Corbel"/>
                          <a:cs typeface="Corbel"/>
                        </a:rPr>
                        <a:t>47%</a:t>
                      </a:r>
                    </a:p>
                  </a:txBody>
                  <a:tcPr>
                    <a:solidFill>
                      <a:schemeClr val="accent1">
                        <a:lumMod val="20000"/>
                        <a:lumOff val="80000"/>
                      </a:schemeClr>
                    </a:solidFill>
                  </a:tcPr>
                </a:tc>
                <a:tc>
                  <a:txBody>
                    <a:bodyPr/>
                    <a:lstStyle/>
                    <a:p>
                      <a:pPr algn="ctr"/>
                      <a:r>
                        <a:rPr lang="en-US" sz="1400" b="1" dirty="0">
                          <a:latin typeface="Corbel"/>
                          <a:cs typeface="Corbel"/>
                        </a:rPr>
                        <a:t>64%</a:t>
                      </a:r>
                    </a:p>
                  </a:txBody>
                  <a:tcPr>
                    <a:solidFill>
                      <a:schemeClr val="accent1">
                        <a:lumMod val="20000"/>
                        <a:lumOff val="80000"/>
                      </a:schemeClr>
                    </a:solidFill>
                  </a:tcPr>
                </a:tc>
                <a:tc>
                  <a:txBody>
                    <a:bodyPr/>
                    <a:lstStyle/>
                    <a:p>
                      <a:pPr algn="ctr"/>
                      <a:r>
                        <a:rPr lang="en-US" sz="1400" b="1" dirty="0">
                          <a:latin typeface="Corbel"/>
                          <a:cs typeface="Corbel"/>
                        </a:rPr>
                        <a:t>49%</a:t>
                      </a:r>
                    </a:p>
                  </a:txBody>
                  <a:tcPr>
                    <a:solidFill>
                      <a:schemeClr val="accent1">
                        <a:lumMod val="20000"/>
                        <a:lumOff val="80000"/>
                      </a:schemeClr>
                    </a:solidFill>
                  </a:tcPr>
                </a:tc>
                <a:tc>
                  <a:txBody>
                    <a:bodyPr/>
                    <a:lstStyle/>
                    <a:p>
                      <a:pPr algn="ctr"/>
                      <a:r>
                        <a:rPr lang="en-US" sz="1400" b="1" dirty="0">
                          <a:latin typeface="Corbel"/>
                          <a:cs typeface="Corbel"/>
                        </a:rPr>
                        <a:t>55%</a:t>
                      </a:r>
                    </a:p>
                  </a:txBody>
                  <a:tcPr>
                    <a:solidFill>
                      <a:schemeClr val="accent1">
                        <a:lumMod val="20000"/>
                        <a:lumOff val="80000"/>
                      </a:schemeClr>
                    </a:solidFill>
                  </a:tcPr>
                </a:tc>
                <a:tc>
                  <a:txBody>
                    <a:bodyPr/>
                    <a:lstStyle/>
                    <a:p>
                      <a:pPr algn="ctr"/>
                      <a:r>
                        <a:rPr lang="en-US" sz="1400" b="1" dirty="0">
                          <a:latin typeface="Corbel"/>
                          <a:cs typeface="Corbel"/>
                        </a:rPr>
                        <a:t>46%</a:t>
                      </a:r>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1400" b="1" dirty="0">
                          <a:latin typeface="Corbel"/>
                          <a:cs typeface="Corbel"/>
                        </a:rPr>
                        <a:t>MMR@24mo</a:t>
                      </a:r>
                    </a:p>
                  </a:txBody>
                  <a:tcPr>
                    <a:solidFill>
                      <a:schemeClr val="tx2">
                        <a:lumMod val="20000"/>
                        <a:lumOff val="80000"/>
                      </a:schemeClr>
                    </a:solidFill>
                  </a:tcPr>
                </a:tc>
                <a:tc>
                  <a:txBody>
                    <a:bodyPr/>
                    <a:lstStyle/>
                    <a:p>
                      <a:pPr algn="ctr"/>
                      <a:r>
                        <a:rPr lang="en-US" sz="1400" b="1" dirty="0">
                          <a:latin typeface="Corbel"/>
                          <a:cs typeface="Corbel"/>
                        </a:rPr>
                        <a:t>55%</a:t>
                      </a:r>
                    </a:p>
                  </a:txBody>
                  <a:tcPr>
                    <a:solidFill>
                      <a:schemeClr val="tx2">
                        <a:lumMod val="20000"/>
                        <a:lumOff val="80000"/>
                      </a:schemeClr>
                    </a:solidFill>
                  </a:tcPr>
                </a:tc>
                <a:tc>
                  <a:txBody>
                    <a:bodyPr/>
                    <a:lstStyle/>
                    <a:p>
                      <a:pPr algn="ctr"/>
                      <a:r>
                        <a:rPr lang="en-US" sz="1400" b="1" dirty="0">
                          <a:latin typeface="Corbel"/>
                          <a:cs typeface="Corbel"/>
                        </a:rPr>
                        <a:t>44%/46%</a:t>
                      </a:r>
                    </a:p>
                  </a:txBody>
                  <a:tcPr>
                    <a:solidFill>
                      <a:schemeClr val="tx2">
                        <a:lumMod val="20000"/>
                        <a:lumOff val="80000"/>
                      </a:schemeClr>
                    </a:solidFill>
                  </a:tcPr>
                </a:tc>
                <a:tc>
                  <a:txBody>
                    <a:bodyPr/>
                    <a:lstStyle/>
                    <a:p>
                      <a:pPr algn="ctr"/>
                      <a:r>
                        <a:rPr lang="en-US" sz="1400" b="1" dirty="0">
                          <a:latin typeface="Corbel"/>
                          <a:cs typeface="Corbel"/>
                        </a:rPr>
                        <a:t>73%</a:t>
                      </a:r>
                    </a:p>
                  </a:txBody>
                  <a:tcPr>
                    <a:solidFill>
                      <a:schemeClr val="tx2">
                        <a:lumMod val="20000"/>
                        <a:lumOff val="80000"/>
                      </a:schemeClr>
                    </a:solidFill>
                  </a:tcPr>
                </a:tc>
                <a:tc>
                  <a:txBody>
                    <a:bodyPr/>
                    <a:lstStyle/>
                    <a:p>
                      <a:pPr algn="ctr"/>
                      <a:r>
                        <a:rPr lang="en-US" sz="1400" b="1" dirty="0">
                          <a:latin typeface="Corbel"/>
                          <a:cs typeface="Corbel"/>
                        </a:rPr>
                        <a:t>73%</a:t>
                      </a:r>
                    </a:p>
                  </a:txBody>
                  <a:tcPr>
                    <a:solidFill>
                      <a:schemeClr val="tx2">
                        <a:lumMod val="20000"/>
                        <a:lumOff val="80000"/>
                      </a:schemeClr>
                    </a:solidFill>
                  </a:tcPr>
                </a:tc>
                <a:tc>
                  <a:txBody>
                    <a:bodyPr/>
                    <a:lstStyle/>
                    <a:p>
                      <a:pPr algn="ctr"/>
                      <a:r>
                        <a:rPr lang="en-US" sz="1400" b="1" dirty="0">
                          <a:latin typeface="Corbel"/>
                          <a:cs typeface="Corbel"/>
                        </a:rPr>
                        <a:t>53%</a:t>
                      </a:r>
                    </a:p>
                  </a:txBody>
                  <a:tcPr>
                    <a:solidFill>
                      <a:schemeClr val="tx2">
                        <a:lumMod val="20000"/>
                        <a:lumOff val="80000"/>
                      </a:schemeClr>
                    </a:solidFill>
                  </a:tcPr>
                </a:tc>
                <a:tc>
                  <a:txBody>
                    <a:bodyPr/>
                    <a:lstStyle/>
                    <a:p>
                      <a:pPr algn="ctr"/>
                      <a:r>
                        <a:rPr lang="en-US" sz="1400" b="1" dirty="0">
                          <a:latin typeface="Corbel"/>
                          <a:cs typeface="Corbel"/>
                        </a:rPr>
                        <a:t>71%</a:t>
                      </a:r>
                    </a:p>
                  </a:txBody>
                  <a:tcPr>
                    <a:solidFill>
                      <a:schemeClr val="tx2">
                        <a:lumMod val="20000"/>
                        <a:lumOff val="80000"/>
                      </a:schemeClr>
                    </a:solidFill>
                  </a:tcPr>
                </a:tc>
                <a:tc>
                  <a:txBody>
                    <a:bodyPr/>
                    <a:lstStyle/>
                    <a:p>
                      <a:pPr algn="ctr"/>
                      <a:r>
                        <a:rPr lang="en-US" sz="1400" b="1" dirty="0">
                          <a:latin typeface="Corbel"/>
                          <a:cs typeface="Corbel"/>
                        </a:rPr>
                        <a:t>64%</a:t>
                      </a:r>
                    </a:p>
                  </a:txBody>
                  <a:tcPr>
                    <a:solidFill>
                      <a:schemeClr val="tx2">
                        <a:lumMod val="20000"/>
                        <a:lumOff val="80000"/>
                      </a:schemeClr>
                    </a:solidFill>
                  </a:tcPr>
                </a:tc>
                <a:extLst>
                  <a:ext uri="{0D108BD9-81ED-4DB2-BD59-A6C34878D82A}">
                    <a16:rowId xmlns:a16="http://schemas.microsoft.com/office/drawing/2014/main" val="10005"/>
                  </a:ext>
                </a:extLst>
              </a:tr>
              <a:tr h="370840">
                <a:tc>
                  <a:txBody>
                    <a:bodyPr/>
                    <a:lstStyle/>
                    <a:p>
                      <a:pPr algn="ctr"/>
                      <a:r>
                        <a:rPr lang="en-US" sz="1400" b="1" dirty="0">
                          <a:latin typeface="Corbel"/>
                          <a:cs typeface="Corbel"/>
                        </a:rPr>
                        <a:t>MR4.5</a:t>
                      </a:r>
                      <a:r>
                        <a:rPr lang="en-US" sz="1400" b="1" baseline="0" dirty="0">
                          <a:latin typeface="Corbel"/>
                          <a:cs typeface="Corbel"/>
                        </a:rPr>
                        <a:t>@12mo</a:t>
                      </a:r>
                      <a:endParaRPr lang="en-US" sz="1400" b="1" dirty="0">
                        <a:latin typeface="Corbel"/>
                        <a:cs typeface="Corbel"/>
                      </a:endParaRPr>
                    </a:p>
                  </a:txBody>
                  <a:tcPr>
                    <a:solidFill>
                      <a:schemeClr val="accent1">
                        <a:lumMod val="20000"/>
                        <a:lumOff val="80000"/>
                      </a:schemeClr>
                    </a:solidFill>
                  </a:tcPr>
                </a:tc>
                <a:tc>
                  <a:txBody>
                    <a:bodyPr/>
                    <a:lstStyle/>
                    <a:p>
                      <a:pPr algn="ctr"/>
                      <a:r>
                        <a:rPr lang="en-US" sz="1400" b="1" dirty="0">
                          <a:latin typeface="Corbel"/>
                          <a:cs typeface="Corbel"/>
                        </a:rPr>
                        <a:t>---</a:t>
                      </a:r>
                    </a:p>
                  </a:txBody>
                  <a:tcPr>
                    <a:solidFill>
                      <a:schemeClr val="accent1">
                        <a:lumMod val="20000"/>
                        <a:lumOff val="80000"/>
                      </a:schemeClr>
                    </a:solidFill>
                  </a:tcPr>
                </a:tc>
                <a:tc>
                  <a:txBody>
                    <a:bodyPr/>
                    <a:lstStyle/>
                    <a:p>
                      <a:pPr algn="ctr"/>
                      <a:r>
                        <a:rPr lang="en-US" sz="1400" b="1" dirty="0">
                          <a:latin typeface="Corbel"/>
                          <a:cs typeface="Corbel"/>
                        </a:rPr>
                        <a:t>4%/---</a:t>
                      </a:r>
                    </a:p>
                  </a:txBody>
                  <a:tcPr>
                    <a:solidFill>
                      <a:schemeClr val="accent1">
                        <a:lumMod val="20000"/>
                        <a:lumOff val="80000"/>
                      </a:schemeClr>
                    </a:solidFill>
                  </a:tcPr>
                </a:tc>
                <a:tc>
                  <a:txBody>
                    <a:bodyPr/>
                    <a:lstStyle/>
                    <a:p>
                      <a:pPr algn="ctr"/>
                      <a:r>
                        <a:rPr lang="en-US" sz="1400" b="1" dirty="0">
                          <a:latin typeface="Corbel"/>
                          <a:cs typeface="Corbel"/>
                        </a:rPr>
                        <a:t>18%</a:t>
                      </a:r>
                      <a:r>
                        <a:rPr lang="en-US" sz="1400" b="1" baseline="30000" dirty="0">
                          <a:latin typeface="Corbel"/>
                          <a:cs typeface="Corbel"/>
                        </a:rPr>
                        <a:t>2</a:t>
                      </a:r>
                      <a:endParaRPr lang="en-US" sz="1400" b="1" dirty="0">
                        <a:latin typeface="Corbel"/>
                        <a:cs typeface="Corbel"/>
                      </a:endParaRPr>
                    </a:p>
                  </a:txBody>
                  <a:tcPr>
                    <a:solidFill>
                      <a:schemeClr val="accent1">
                        <a:lumMod val="20000"/>
                        <a:lumOff val="80000"/>
                      </a:schemeClr>
                    </a:solidFill>
                  </a:tcPr>
                </a:tc>
                <a:tc>
                  <a:txBody>
                    <a:bodyPr/>
                    <a:lstStyle/>
                    <a:p>
                      <a:pPr algn="ctr"/>
                      <a:r>
                        <a:rPr lang="en-US" sz="1400" b="1" dirty="0">
                          <a:latin typeface="Corbel"/>
                          <a:cs typeface="Corbel"/>
                        </a:rPr>
                        <a:t>19%</a:t>
                      </a:r>
                    </a:p>
                  </a:txBody>
                  <a:tcPr>
                    <a:solidFill>
                      <a:schemeClr val="accent1">
                        <a:lumMod val="20000"/>
                        <a:lumOff val="80000"/>
                      </a:schemeClr>
                    </a:solidFill>
                  </a:tcPr>
                </a:tc>
                <a:tc>
                  <a:txBody>
                    <a:bodyPr/>
                    <a:lstStyle/>
                    <a:p>
                      <a:pPr algn="ctr"/>
                      <a:r>
                        <a:rPr lang="en-US" sz="1400" b="1" dirty="0">
                          <a:latin typeface="Corbel"/>
                          <a:cs typeface="Corbel"/>
                        </a:rPr>
                        <a:t>22%</a:t>
                      </a:r>
                      <a:r>
                        <a:rPr lang="en-US" sz="1400" b="1" baseline="30000" dirty="0">
                          <a:latin typeface="Corbel"/>
                          <a:cs typeface="Corbel"/>
                        </a:rPr>
                        <a:t>2</a:t>
                      </a:r>
                      <a:endParaRPr lang="en-US" sz="1400" b="1" dirty="0">
                        <a:latin typeface="Corbel"/>
                        <a:cs typeface="Corbel"/>
                      </a:endParaRPr>
                    </a:p>
                  </a:txBody>
                  <a:tcPr>
                    <a:solidFill>
                      <a:schemeClr val="accent1">
                        <a:lumMod val="20000"/>
                        <a:lumOff val="80000"/>
                      </a:schemeClr>
                    </a:solidFill>
                  </a:tcPr>
                </a:tc>
                <a:tc>
                  <a:txBody>
                    <a:bodyPr/>
                    <a:lstStyle/>
                    <a:p>
                      <a:pPr algn="ctr"/>
                      <a:r>
                        <a:rPr lang="en-US" sz="1400" b="1" dirty="0">
                          <a:latin typeface="Corbel"/>
                          <a:cs typeface="Corbel"/>
                        </a:rPr>
                        <a:t>11%</a:t>
                      </a:r>
                    </a:p>
                  </a:txBody>
                  <a:tcPr>
                    <a:solidFill>
                      <a:schemeClr val="accent1">
                        <a:lumMod val="20000"/>
                        <a:lumOff val="80000"/>
                      </a:schemeClr>
                    </a:solidFill>
                  </a:tcPr>
                </a:tc>
                <a:tc>
                  <a:txBody>
                    <a:bodyPr/>
                    <a:lstStyle/>
                    <a:p>
                      <a:pPr algn="ctr"/>
                      <a:r>
                        <a:rPr lang="en-US" sz="1400" b="1" dirty="0">
                          <a:latin typeface="Corbel"/>
                          <a:cs typeface="Corbel"/>
                        </a:rPr>
                        <a:t>5%</a:t>
                      </a:r>
                    </a:p>
                  </a:txBody>
                  <a:tcPr>
                    <a:solidFill>
                      <a:schemeClr val="accent1">
                        <a:lumMod val="20000"/>
                        <a:lumOff val="80000"/>
                      </a:schemeClr>
                    </a:solidFill>
                  </a:tcPr>
                </a:tc>
                <a:extLst>
                  <a:ext uri="{0D108BD9-81ED-4DB2-BD59-A6C34878D82A}">
                    <a16:rowId xmlns:a16="http://schemas.microsoft.com/office/drawing/2014/main" val="10006"/>
                  </a:ext>
                </a:extLst>
              </a:tr>
              <a:tr h="370840">
                <a:tc>
                  <a:txBody>
                    <a:bodyPr/>
                    <a:lstStyle/>
                    <a:p>
                      <a:pPr algn="ctr"/>
                      <a:r>
                        <a:rPr lang="en-US" sz="1400" b="1" dirty="0">
                          <a:latin typeface="Corbel"/>
                          <a:cs typeface="Corbel"/>
                        </a:rPr>
                        <a:t>MR4.5@24mo</a:t>
                      </a:r>
                    </a:p>
                  </a:txBody>
                  <a:tcPr>
                    <a:solidFill>
                      <a:schemeClr val="tx2">
                        <a:lumMod val="20000"/>
                        <a:lumOff val="80000"/>
                      </a:schemeClr>
                    </a:solidFill>
                  </a:tcPr>
                </a:tc>
                <a:tc>
                  <a:txBody>
                    <a:bodyPr/>
                    <a:lstStyle/>
                    <a:p>
                      <a:pPr algn="ctr"/>
                      <a:r>
                        <a:rPr lang="en-US" sz="1400" b="1" dirty="0">
                          <a:latin typeface="Corbel"/>
                          <a:cs typeface="Corbel"/>
                        </a:rPr>
                        <a:t>---</a:t>
                      </a:r>
                    </a:p>
                  </a:txBody>
                  <a:tcPr>
                    <a:solidFill>
                      <a:schemeClr val="tx2">
                        <a:lumMod val="20000"/>
                        <a:lumOff val="80000"/>
                      </a:schemeClr>
                    </a:solidFill>
                  </a:tcPr>
                </a:tc>
                <a:tc>
                  <a:txBody>
                    <a:bodyPr/>
                    <a:lstStyle/>
                    <a:p>
                      <a:pPr algn="ctr"/>
                      <a:r>
                        <a:rPr lang="en-US" sz="1400" b="1" dirty="0">
                          <a:latin typeface="Corbel"/>
                          <a:cs typeface="Corbel"/>
                        </a:rPr>
                        <a:t>9%/8%</a:t>
                      </a:r>
                    </a:p>
                  </a:txBody>
                  <a:tcPr>
                    <a:solidFill>
                      <a:schemeClr val="tx2">
                        <a:lumMod val="20000"/>
                        <a:lumOff val="80000"/>
                      </a:schemeClr>
                    </a:solidFill>
                  </a:tcPr>
                </a:tc>
                <a:tc>
                  <a:txBody>
                    <a:bodyPr/>
                    <a:lstStyle/>
                    <a:p>
                      <a:pPr algn="ctr"/>
                      <a:r>
                        <a:rPr lang="en-US" sz="1400" b="1" dirty="0">
                          <a:latin typeface="Corbel"/>
                          <a:cs typeface="Corbel"/>
                        </a:rPr>
                        <a:t>---</a:t>
                      </a:r>
                    </a:p>
                  </a:txBody>
                  <a:tcPr>
                    <a:solidFill>
                      <a:schemeClr val="tx2">
                        <a:lumMod val="20000"/>
                        <a:lumOff val="80000"/>
                      </a:schemeClr>
                    </a:solidFill>
                  </a:tcPr>
                </a:tc>
                <a:tc>
                  <a:txBody>
                    <a:bodyPr/>
                    <a:lstStyle/>
                    <a:p>
                      <a:pPr algn="ctr"/>
                      <a:r>
                        <a:rPr lang="en-US" sz="1400" b="1" dirty="0">
                          <a:latin typeface="Corbel"/>
                          <a:cs typeface="Corbel"/>
                        </a:rPr>
                        <a:t>34%</a:t>
                      </a:r>
                    </a:p>
                  </a:txBody>
                  <a:tcPr>
                    <a:solidFill>
                      <a:schemeClr val="tx2">
                        <a:lumMod val="20000"/>
                        <a:lumOff val="80000"/>
                      </a:schemeClr>
                    </a:solidFill>
                  </a:tcPr>
                </a:tc>
                <a:tc>
                  <a:txBody>
                    <a:bodyPr/>
                    <a:lstStyle/>
                    <a:p>
                      <a:pPr algn="ctr"/>
                      <a:r>
                        <a:rPr lang="en-US" sz="1400" b="1" dirty="0">
                          <a:latin typeface="Corbel"/>
                          <a:cs typeface="Corbel"/>
                        </a:rPr>
                        <a:t>26%</a:t>
                      </a:r>
                      <a:r>
                        <a:rPr lang="en-US" sz="1400" b="1" baseline="30000" dirty="0">
                          <a:latin typeface="Corbel"/>
                          <a:cs typeface="Corbel"/>
                        </a:rPr>
                        <a:t>2</a:t>
                      </a:r>
                      <a:endParaRPr lang="en-US" sz="1400" b="1" dirty="0">
                        <a:latin typeface="Corbel"/>
                        <a:cs typeface="Corbel"/>
                      </a:endParaRPr>
                    </a:p>
                  </a:txBody>
                  <a:tcPr>
                    <a:solidFill>
                      <a:schemeClr val="tx2">
                        <a:lumMod val="20000"/>
                        <a:lumOff val="80000"/>
                      </a:schemeClr>
                    </a:solidFill>
                  </a:tcPr>
                </a:tc>
                <a:tc>
                  <a:txBody>
                    <a:bodyPr/>
                    <a:lstStyle/>
                    <a:p>
                      <a:pPr algn="ctr"/>
                      <a:r>
                        <a:rPr lang="en-US" sz="1400" b="1" dirty="0">
                          <a:latin typeface="Corbel"/>
                          <a:cs typeface="Corbel"/>
                        </a:rPr>
                        <a:t>25%</a:t>
                      </a:r>
                    </a:p>
                  </a:txBody>
                  <a:tcPr>
                    <a:solidFill>
                      <a:schemeClr val="tx2">
                        <a:lumMod val="20000"/>
                        <a:lumOff val="80000"/>
                      </a:schemeClr>
                    </a:solidFill>
                  </a:tcPr>
                </a:tc>
                <a:tc>
                  <a:txBody>
                    <a:bodyPr/>
                    <a:lstStyle/>
                    <a:p>
                      <a:pPr algn="ctr"/>
                      <a:r>
                        <a:rPr lang="en-US" sz="1400" b="1" dirty="0">
                          <a:latin typeface="Corbel"/>
                          <a:cs typeface="Corbel"/>
                        </a:rPr>
                        <a:t>17%</a:t>
                      </a:r>
                    </a:p>
                  </a:txBody>
                  <a:tcPr>
                    <a:solidFill>
                      <a:schemeClr val="tx2">
                        <a:lumMod val="20000"/>
                        <a:lumOff val="80000"/>
                      </a:schemeClr>
                    </a:solidFill>
                  </a:tcPr>
                </a:tc>
                <a:extLst>
                  <a:ext uri="{0D108BD9-81ED-4DB2-BD59-A6C34878D82A}">
                    <a16:rowId xmlns:a16="http://schemas.microsoft.com/office/drawing/2014/main" val="10007"/>
                  </a:ext>
                </a:extLst>
              </a:tr>
              <a:tr h="370840">
                <a:tc>
                  <a:txBody>
                    <a:bodyPr/>
                    <a:lstStyle/>
                    <a:p>
                      <a:pPr algn="ctr"/>
                      <a:r>
                        <a:rPr lang="en-US" sz="1400" b="1" dirty="0">
                          <a:latin typeface="Corbel"/>
                          <a:cs typeface="Corbel"/>
                        </a:rPr>
                        <a:t>OS@3y</a:t>
                      </a:r>
                    </a:p>
                  </a:txBody>
                  <a:tcPr>
                    <a:solidFill>
                      <a:schemeClr val="accent1">
                        <a:lumMod val="20000"/>
                        <a:lumOff val="80000"/>
                      </a:schemeClr>
                    </a:solidFill>
                  </a:tcPr>
                </a:tc>
                <a:tc>
                  <a:txBody>
                    <a:bodyPr/>
                    <a:lstStyle/>
                    <a:p>
                      <a:pPr algn="ctr"/>
                      <a:r>
                        <a:rPr lang="en-US" sz="1400" b="1" dirty="0">
                          <a:latin typeface="Corbel"/>
                          <a:cs typeface="Corbel"/>
                        </a:rPr>
                        <a:t>92%</a:t>
                      </a:r>
                    </a:p>
                  </a:txBody>
                  <a:tcPr>
                    <a:solidFill>
                      <a:schemeClr val="accent1">
                        <a:lumMod val="20000"/>
                        <a:lumOff val="80000"/>
                      </a:schemeClr>
                    </a:solidFill>
                  </a:tcPr>
                </a:tc>
                <a:tc>
                  <a:txBody>
                    <a:bodyPr/>
                    <a:lstStyle/>
                    <a:p>
                      <a:pPr algn="ctr"/>
                      <a:r>
                        <a:rPr lang="en-US" sz="1400" b="1" dirty="0">
                          <a:latin typeface="Corbel"/>
                          <a:cs typeface="Corbel"/>
                        </a:rPr>
                        <a:t>94%/93%</a:t>
                      </a:r>
                    </a:p>
                  </a:txBody>
                  <a:tcPr>
                    <a:solidFill>
                      <a:schemeClr val="accent1">
                        <a:lumMod val="20000"/>
                        <a:lumOff val="80000"/>
                      </a:schemeClr>
                    </a:solidFill>
                  </a:tcPr>
                </a:tc>
                <a:tc>
                  <a:txBody>
                    <a:bodyPr/>
                    <a:lstStyle/>
                    <a:p>
                      <a:pPr algn="ctr"/>
                      <a:r>
                        <a:rPr lang="en-US" sz="1400" b="1" dirty="0">
                          <a:latin typeface="Corbel"/>
                          <a:cs typeface="Corbel"/>
                        </a:rPr>
                        <a:t>---</a:t>
                      </a:r>
                    </a:p>
                  </a:txBody>
                  <a:tcPr>
                    <a:solidFill>
                      <a:schemeClr val="accent1">
                        <a:lumMod val="20000"/>
                        <a:lumOff val="80000"/>
                      </a:schemeClr>
                    </a:solidFill>
                  </a:tcPr>
                </a:tc>
                <a:tc>
                  <a:txBody>
                    <a:bodyPr/>
                    <a:lstStyle/>
                    <a:p>
                      <a:pPr algn="ctr"/>
                      <a:r>
                        <a:rPr lang="en-US" sz="1400" b="1" dirty="0">
                          <a:latin typeface="Corbel"/>
                          <a:cs typeface="Corbel"/>
                        </a:rPr>
                        <a:t>96%</a:t>
                      </a:r>
                    </a:p>
                  </a:txBody>
                  <a:tcPr>
                    <a:solidFill>
                      <a:schemeClr val="accent1">
                        <a:lumMod val="20000"/>
                        <a:lumOff val="80000"/>
                      </a:schemeClr>
                    </a:solidFill>
                  </a:tcPr>
                </a:tc>
                <a:tc>
                  <a:txBody>
                    <a:bodyPr/>
                    <a:lstStyle/>
                    <a:p>
                      <a:pPr algn="ctr"/>
                      <a:r>
                        <a:rPr lang="en-US" sz="1400" b="1" dirty="0">
                          <a:latin typeface="Corbel"/>
                          <a:cs typeface="Corbel"/>
                        </a:rPr>
                        <a:t>---</a:t>
                      </a:r>
                    </a:p>
                  </a:txBody>
                  <a:tcPr>
                    <a:solidFill>
                      <a:schemeClr val="accent1">
                        <a:lumMod val="20000"/>
                        <a:lumOff val="80000"/>
                      </a:schemeClr>
                    </a:solidFill>
                  </a:tcPr>
                </a:tc>
                <a:tc>
                  <a:txBody>
                    <a:bodyPr/>
                    <a:lstStyle/>
                    <a:p>
                      <a:pPr algn="ctr"/>
                      <a:r>
                        <a:rPr lang="en-US" sz="1400" b="1" dirty="0">
                          <a:latin typeface="Corbel"/>
                          <a:cs typeface="Corbel"/>
                        </a:rPr>
                        <a:t>95%</a:t>
                      </a:r>
                    </a:p>
                  </a:txBody>
                  <a:tcPr>
                    <a:solidFill>
                      <a:schemeClr val="accent1">
                        <a:lumMod val="20000"/>
                        <a:lumOff val="80000"/>
                      </a:schemeClr>
                    </a:solidFill>
                  </a:tcPr>
                </a:tc>
                <a:tc>
                  <a:txBody>
                    <a:bodyPr/>
                    <a:lstStyle/>
                    <a:p>
                      <a:pPr algn="ctr"/>
                      <a:r>
                        <a:rPr lang="en-US" sz="1400" b="1" dirty="0">
                          <a:latin typeface="Corbel"/>
                          <a:cs typeface="Corbel"/>
                        </a:rPr>
                        <a:t>94%</a:t>
                      </a:r>
                    </a:p>
                  </a:txBody>
                  <a:tcPr>
                    <a:solidFill>
                      <a:schemeClr val="accent1">
                        <a:lumMod val="20000"/>
                        <a:lumOff val="80000"/>
                      </a:schemeClr>
                    </a:solidFill>
                  </a:tcPr>
                </a:tc>
                <a:extLst>
                  <a:ext uri="{0D108BD9-81ED-4DB2-BD59-A6C34878D82A}">
                    <a16:rowId xmlns:a16="http://schemas.microsoft.com/office/drawing/2014/main" val="10008"/>
                  </a:ext>
                </a:extLst>
              </a:tr>
            </a:tbl>
          </a:graphicData>
        </a:graphic>
      </p:graphicFrame>
      <p:sp>
        <p:nvSpPr>
          <p:cNvPr id="5" name="TextBox 4"/>
          <p:cNvSpPr txBox="1"/>
          <p:nvPr/>
        </p:nvSpPr>
        <p:spPr>
          <a:xfrm>
            <a:off x="1600200" y="5648960"/>
            <a:ext cx="2198038" cy="523220"/>
          </a:xfrm>
          <a:prstGeom prst="rect">
            <a:avLst/>
          </a:prstGeom>
          <a:noFill/>
        </p:spPr>
        <p:txBody>
          <a:bodyPr wrap="none" rtlCol="0">
            <a:spAutoFit/>
          </a:bodyPr>
          <a:lstStyle/>
          <a:p>
            <a:pPr fontAlgn="base">
              <a:spcBef>
                <a:spcPct val="0"/>
              </a:spcBef>
              <a:spcAft>
                <a:spcPct val="0"/>
              </a:spcAft>
            </a:pPr>
            <a:r>
              <a:rPr lang="en-US" sz="1400" b="1" baseline="30000" dirty="0">
                <a:solidFill>
                  <a:prstClr val="black"/>
                </a:solidFill>
                <a:latin typeface="Corbel"/>
                <a:ea typeface="Geneva" charset="0"/>
                <a:cs typeface="Corbel"/>
              </a:rPr>
              <a:t>1</a:t>
            </a:r>
            <a:r>
              <a:rPr lang="en-US" sz="1400" b="1" dirty="0">
                <a:solidFill>
                  <a:prstClr val="black"/>
                </a:solidFill>
                <a:latin typeface="Corbel"/>
                <a:ea typeface="Geneva" charset="0"/>
                <a:cs typeface="Corbel"/>
              </a:rPr>
              <a:t>Inferred from MR2.0</a:t>
            </a:r>
          </a:p>
          <a:p>
            <a:pPr fontAlgn="base">
              <a:spcBef>
                <a:spcPct val="0"/>
              </a:spcBef>
              <a:spcAft>
                <a:spcPct val="0"/>
              </a:spcAft>
            </a:pPr>
            <a:r>
              <a:rPr lang="en-US" sz="1400" b="1" baseline="30000" dirty="0">
                <a:solidFill>
                  <a:prstClr val="black"/>
                </a:solidFill>
                <a:latin typeface="Corbel"/>
                <a:ea typeface="Geneva" charset="0"/>
                <a:cs typeface="Corbel"/>
              </a:rPr>
              <a:t>2</a:t>
            </a:r>
            <a:r>
              <a:rPr lang="en-US" sz="1400" b="1" dirty="0">
                <a:solidFill>
                  <a:prstClr val="black"/>
                </a:solidFill>
                <a:latin typeface="Corbel"/>
                <a:ea typeface="Geneva" charset="0"/>
                <a:cs typeface="Corbel"/>
              </a:rPr>
              <a:t>MR4.0 rather than MR4.5</a:t>
            </a:r>
            <a:endParaRPr lang="en-US" sz="1400" b="1" baseline="30000" dirty="0">
              <a:solidFill>
                <a:prstClr val="black"/>
              </a:solidFill>
              <a:latin typeface="Corbel"/>
              <a:ea typeface="Geneva" charset="0"/>
              <a:cs typeface="Corbel"/>
            </a:endParaRPr>
          </a:p>
        </p:txBody>
      </p:sp>
      <p:sp>
        <p:nvSpPr>
          <p:cNvPr id="8" name="Rounded Rectangle 7"/>
          <p:cNvSpPr/>
          <p:nvPr/>
        </p:nvSpPr>
        <p:spPr>
          <a:xfrm>
            <a:off x="3276600" y="3733800"/>
            <a:ext cx="2070102" cy="685800"/>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noFill/>
              <a:latin typeface="Calibri"/>
            </a:endParaRPr>
          </a:p>
        </p:txBody>
      </p:sp>
      <p:sp>
        <p:nvSpPr>
          <p:cNvPr id="9" name="Rounded Rectangle 8"/>
          <p:cNvSpPr/>
          <p:nvPr/>
        </p:nvSpPr>
        <p:spPr>
          <a:xfrm>
            <a:off x="3276600" y="3352800"/>
            <a:ext cx="7302493" cy="335280"/>
          </a:xfrm>
          <a:prstGeom prst="roundRect">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ounded Rectangle 9"/>
          <p:cNvSpPr/>
          <p:nvPr/>
        </p:nvSpPr>
        <p:spPr>
          <a:xfrm>
            <a:off x="3274136" y="5224779"/>
            <a:ext cx="7317656" cy="342900"/>
          </a:xfrm>
          <a:prstGeom prst="round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ounded Rectangle 14"/>
          <p:cNvSpPr/>
          <p:nvPr/>
        </p:nvSpPr>
        <p:spPr>
          <a:xfrm>
            <a:off x="8521693" y="3733800"/>
            <a:ext cx="2070102" cy="685800"/>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noFill/>
              <a:latin typeface="Calibri"/>
            </a:endParaRPr>
          </a:p>
        </p:txBody>
      </p:sp>
      <p:sp>
        <p:nvSpPr>
          <p:cNvPr id="16" name="Rounded Rectangle 15"/>
          <p:cNvSpPr/>
          <p:nvPr/>
        </p:nvSpPr>
        <p:spPr>
          <a:xfrm>
            <a:off x="6400800" y="3733800"/>
            <a:ext cx="990600" cy="685800"/>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noFill/>
              <a:latin typeface="Calibri"/>
            </a:endParaRPr>
          </a:p>
        </p:txBody>
      </p:sp>
    </p:spTree>
    <p:extLst>
      <p:ext uri="{BB962C8B-B14F-4D97-AF65-F5344CB8AC3E}">
        <p14:creationId xmlns:p14="http://schemas.microsoft.com/office/powerpoint/2010/main" val="425789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a:spLocks noGrp="1"/>
          </p:cNvSpPr>
          <p:nvPr>
            <p:ph type="title"/>
          </p:nvPr>
        </p:nvSpPr>
        <p:spPr>
          <a:xfrm>
            <a:off x="1981200" y="0"/>
            <a:ext cx="8229600" cy="560422"/>
          </a:xfrm>
        </p:spPr>
        <p:txBody>
          <a:bodyPr>
            <a:normAutofit/>
          </a:bodyPr>
          <a:lstStyle/>
          <a:p>
            <a:pPr algn="ctr"/>
            <a:r>
              <a:rPr lang="en-US" sz="2800" b="1" dirty="0">
                <a:solidFill>
                  <a:srgbClr val="C0504D"/>
                </a:solidFill>
                <a:latin typeface="Corbel"/>
                <a:cs typeface="Corbel"/>
              </a:rPr>
              <a:t>Choosing your tools: comparing TKI toxicity in CML</a:t>
            </a:r>
          </a:p>
        </p:txBody>
      </p:sp>
      <p:graphicFrame>
        <p:nvGraphicFramePr>
          <p:cNvPr id="6" name="Content Placeholder 10">
            <a:extLst>
              <a:ext uri="{FF2B5EF4-FFF2-40B4-BE49-F238E27FC236}">
                <a16:creationId xmlns:a16="http://schemas.microsoft.com/office/drawing/2014/main" id="{F42B9A52-62C6-0649-B1D8-9CBC1645FB69}"/>
              </a:ext>
            </a:extLst>
          </p:cNvPr>
          <p:cNvGraphicFramePr>
            <a:graphicFrameLocks/>
          </p:cNvGraphicFramePr>
          <p:nvPr>
            <p:extLst>
              <p:ext uri="{D42A27DB-BD31-4B8C-83A1-F6EECF244321}">
                <p14:modId xmlns:p14="http://schemas.microsoft.com/office/powerpoint/2010/main" val="3200381655"/>
              </p:ext>
            </p:extLst>
          </p:nvPr>
        </p:nvGraphicFramePr>
        <p:xfrm>
          <a:off x="1640732" y="560422"/>
          <a:ext cx="8929990" cy="6245880"/>
        </p:xfrm>
        <a:graphic>
          <a:graphicData uri="http://schemas.openxmlformats.org/drawingml/2006/table">
            <a:tbl>
              <a:tblPr firstRow="1" bandRow="1">
                <a:tableStyleId>{B301B821-A1FF-4177-AEE7-76D212191A09}</a:tableStyleId>
              </a:tblPr>
              <a:tblGrid>
                <a:gridCol w="1154741">
                  <a:extLst>
                    <a:ext uri="{9D8B030D-6E8A-4147-A177-3AD203B41FA5}">
                      <a16:colId xmlns:a16="http://schemas.microsoft.com/office/drawing/2014/main" val="20000"/>
                    </a:ext>
                  </a:extLst>
                </a:gridCol>
                <a:gridCol w="1321536">
                  <a:extLst>
                    <a:ext uri="{9D8B030D-6E8A-4147-A177-3AD203B41FA5}">
                      <a16:colId xmlns:a16="http://schemas.microsoft.com/office/drawing/2014/main" val="20001"/>
                    </a:ext>
                  </a:extLst>
                </a:gridCol>
                <a:gridCol w="1488332">
                  <a:extLst>
                    <a:ext uri="{9D8B030D-6E8A-4147-A177-3AD203B41FA5}">
                      <a16:colId xmlns:a16="http://schemas.microsoft.com/office/drawing/2014/main" val="20002"/>
                    </a:ext>
                  </a:extLst>
                </a:gridCol>
                <a:gridCol w="1462670">
                  <a:extLst>
                    <a:ext uri="{9D8B030D-6E8A-4147-A177-3AD203B41FA5}">
                      <a16:colId xmlns:a16="http://schemas.microsoft.com/office/drawing/2014/main" val="20003"/>
                    </a:ext>
                  </a:extLst>
                </a:gridCol>
                <a:gridCol w="1334366">
                  <a:extLst>
                    <a:ext uri="{9D8B030D-6E8A-4147-A177-3AD203B41FA5}">
                      <a16:colId xmlns:a16="http://schemas.microsoft.com/office/drawing/2014/main" val="20004"/>
                    </a:ext>
                  </a:extLst>
                </a:gridCol>
                <a:gridCol w="2168345">
                  <a:extLst>
                    <a:ext uri="{9D8B030D-6E8A-4147-A177-3AD203B41FA5}">
                      <a16:colId xmlns:a16="http://schemas.microsoft.com/office/drawing/2014/main" val="20005"/>
                    </a:ext>
                  </a:extLst>
                </a:gridCol>
              </a:tblGrid>
              <a:tr h="371937">
                <a:tc>
                  <a:txBody>
                    <a:bodyPr/>
                    <a:lstStyle/>
                    <a:p>
                      <a:r>
                        <a:rPr lang="en-US" dirty="0"/>
                        <a:t>Issue</a:t>
                      </a:r>
                      <a:endParaRPr lang="en-US" dirty="0">
                        <a:latin typeface="Arial" panose="020B0604020202020204" pitchFamily="34" charset="0"/>
                        <a:cs typeface="Arial" panose="020B0604020202020204" pitchFamily="34" charset="0"/>
                      </a:endParaRPr>
                    </a:p>
                  </a:txBody>
                  <a:tcPr/>
                </a:tc>
                <a:tc>
                  <a:txBody>
                    <a:bodyPr/>
                    <a:lstStyle/>
                    <a:p>
                      <a:r>
                        <a:rPr lang="en-US" err="1"/>
                        <a:t>Imatinib</a:t>
                      </a:r>
                      <a:endParaRPr lang="en-US">
                        <a:solidFill>
                          <a:srgbClr val="FF8000"/>
                        </a:solidFill>
                        <a:latin typeface="Arial" panose="020B0604020202020204" pitchFamily="34" charset="0"/>
                        <a:cs typeface="Arial" panose="020B0604020202020204" pitchFamily="34" charset="0"/>
                      </a:endParaRPr>
                    </a:p>
                  </a:txBody>
                  <a:tcPr/>
                </a:tc>
                <a:tc>
                  <a:txBody>
                    <a:bodyPr/>
                    <a:lstStyle/>
                    <a:p>
                      <a:r>
                        <a:rPr lang="en-US" err="1"/>
                        <a:t>Nilotinib</a:t>
                      </a:r>
                      <a:endParaRPr lang="en-US">
                        <a:solidFill>
                          <a:schemeClr val="accent4">
                            <a:lumMod val="60000"/>
                            <a:lumOff val="40000"/>
                          </a:schemeClr>
                        </a:solidFill>
                        <a:latin typeface="Arial" panose="020B0604020202020204" pitchFamily="34" charset="0"/>
                        <a:cs typeface="Arial" panose="020B0604020202020204" pitchFamily="34" charset="0"/>
                      </a:endParaRPr>
                    </a:p>
                  </a:txBody>
                  <a:tcPr/>
                </a:tc>
                <a:tc>
                  <a:txBody>
                    <a:bodyPr/>
                    <a:lstStyle/>
                    <a:p>
                      <a:r>
                        <a:rPr lang="en-US" err="1"/>
                        <a:t>Dasatinib</a:t>
                      </a:r>
                      <a:endParaRPr lang="en-US">
                        <a:solidFill>
                          <a:srgbClr val="6699FF"/>
                        </a:solidFill>
                        <a:latin typeface="Arial" panose="020B0604020202020204" pitchFamily="34" charset="0"/>
                        <a:cs typeface="Arial" panose="020B0604020202020204" pitchFamily="34" charset="0"/>
                      </a:endParaRPr>
                    </a:p>
                  </a:txBody>
                  <a:tcPr/>
                </a:tc>
                <a:tc>
                  <a:txBody>
                    <a:bodyPr/>
                    <a:lstStyle/>
                    <a:p>
                      <a:r>
                        <a:rPr lang="en-US" err="1"/>
                        <a:t>Bosutinib</a:t>
                      </a:r>
                      <a:endParaRPr lang="en-US">
                        <a:solidFill>
                          <a:srgbClr val="FF00FF"/>
                        </a:solidFill>
                        <a:latin typeface="Arial" panose="020B0604020202020204" pitchFamily="34" charset="0"/>
                        <a:cs typeface="Arial" panose="020B0604020202020204" pitchFamily="34" charset="0"/>
                      </a:endParaRPr>
                    </a:p>
                  </a:txBody>
                  <a:tcPr/>
                </a:tc>
                <a:tc>
                  <a:txBody>
                    <a:bodyPr/>
                    <a:lstStyle/>
                    <a:p>
                      <a:r>
                        <a:rPr lang="en-US" err="1"/>
                        <a:t>Ponatinib</a:t>
                      </a:r>
                      <a:endParaRPr lang="en-US">
                        <a:solidFill>
                          <a:srgbClr val="3399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586416">
                <a:tc>
                  <a:txBody>
                    <a:bodyPr/>
                    <a:lstStyle/>
                    <a:p>
                      <a:r>
                        <a:rPr lang="en-US" sz="1600"/>
                        <a:t>Dosing</a:t>
                      </a:r>
                      <a:endParaRPr lang="en-US" sz="1600" b="1">
                        <a:solidFill>
                          <a:schemeClr val="tx1"/>
                        </a:solidFill>
                        <a:latin typeface="Arial" panose="020B0604020202020204" pitchFamily="34" charset="0"/>
                        <a:cs typeface="Arial" panose="020B0604020202020204" pitchFamily="34" charset="0"/>
                      </a:endParaRPr>
                    </a:p>
                  </a:txBody>
                  <a:tcPr/>
                </a:tc>
                <a:tc>
                  <a:txBody>
                    <a:bodyPr/>
                    <a:lstStyle/>
                    <a:p>
                      <a:r>
                        <a:rPr lang="en-US" sz="1600"/>
                        <a:t>QD/BID,</a:t>
                      </a:r>
                      <a:r>
                        <a:rPr lang="en-US" sz="1600" baseline="0"/>
                        <a:t> with food</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BID,</a:t>
                      </a:r>
                      <a:r>
                        <a:rPr lang="en-US" sz="1600" baseline="0"/>
                        <a:t> </a:t>
                      </a:r>
                      <a:r>
                        <a:rPr lang="en-US" sz="1600"/>
                        <a:t>without food (2h)</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QD, w/ or</a:t>
                      </a:r>
                    </a:p>
                    <a:p>
                      <a:r>
                        <a:rPr lang="en-US" sz="1600"/>
                        <a:t>w/o food</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a:t>QD,</a:t>
                      </a:r>
                      <a:r>
                        <a:rPr lang="en-US" sz="1600" baseline="0"/>
                        <a:t> with food</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QD, w/ or</a:t>
                      </a:r>
                    </a:p>
                    <a:p>
                      <a:r>
                        <a:rPr lang="en-US" sz="1600"/>
                        <a:t>w/o food</a:t>
                      </a:r>
                      <a:endParaRPr lang="en-US" sz="16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833327">
                <a:tc>
                  <a:txBody>
                    <a:bodyPr/>
                    <a:lstStyle/>
                    <a:p>
                      <a:r>
                        <a:rPr lang="en-US" sz="1600"/>
                        <a:t>Long</a:t>
                      </a:r>
                      <a:r>
                        <a:rPr lang="en-US" sz="1600" baseline="0"/>
                        <a:t> term safety</a:t>
                      </a:r>
                      <a:endParaRPr lang="en-US" sz="1600" b="1">
                        <a:solidFill>
                          <a:schemeClr val="tx1"/>
                        </a:solidFill>
                        <a:latin typeface="Arial" panose="020B0604020202020204" pitchFamily="34" charset="0"/>
                        <a:cs typeface="Arial" panose="020B0604020202020204" pitchFamily="34" charset="0"/>
                      </a:endParaRPr>
                    </a:p>
                  </a:txBody>
                  <a:tcPr/>
                </a:tc>
                <a:tc>
                  <a:txBody>
                    <a:bodyPr/>
                    <a:lstStyle/>
                    <a:p>
                      <a:r>
                        <a:rPr lang="en-US" sz="1600"/>
                        <a:t>Most</a:t>
                      </a:r>
                      <a:r>
                        <a:rPr lang="en-US" sz="1600" baseline="0"/>
                        <a:t> extensive</a:t>
                      </a:r>
                      <a:endParaRPr lang="en-US" sz="1600" baseline="0">
                        <a:solidFill>
                          <a:schemeClr val="tx1"/>
                        </a:solidFill>
                        <a:latin typeface="Arial" panose="020B0604020202020204" pitchFamily="34" charset="0"/>
                        <a:cs typeface="Arial" panose="020B0604020202020204" pitchFamily="34" charset="0"/>
                      </a:endParaRPr>
                    </a:p>
                  </a:txBody>
                  <a:tcPr/>
                </a:tc>
                <a:tc>
                  <a:txBody>
                    <a:bodyPr/>
                    <a:lstStyle/>
                    <a:p>
                      <a:r>
                        <a:rPr lang="en-US" sz="1600"/>
                        <a:t>Extensive;</a:t>
                      </a:r>
                    </a:p>
                    <a:p>
                      <a:r>
                        <a:rPr lang="en-US" sz="1600"/>
                        <a:t>Emerging toxicity</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Extensive;</a:t>
                      </a:r>
                    </a:p>
                    <a:p>
                      <a:r>
                        <a:rPr lang="en-US" sz="1600"/>
                        <a:t>Emerging toxicity</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Extensive,</a:t>
                      </a:r>
                    </a:p>
                    <a:p>
                      <a:r>
                        <a:rPr lang="en-US" sz="1600"/>
                        <a:t>No emerging toxicity</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baseline="0"/>
                        <a:t>More limited but increasing;</a:t>
                      </a:r>
                    </a:p>
                    <a:p>
                      <a:r>
                        <a:rPr lang="en-US" sz="1600" baseline="0"/>
                        <a:t>Emerging toxicity</a:t>
                      </a:r>
                      <a:endParaRPr lang="en-US" sz="16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080238">
                <a:tc>
                  <a:txBody>
                    <a:bodyPr/>
                    <a:lstStyle/>
                    <a:p>
                      <a:r>
                        <a:rPr lang="en-US" sz="1600" err="1"/>
                        <a:t>Heme</a:t>
                      </a:r>
                      <a:r>
                        <a:rPr lang="en-US" sz="1600"/>
                        <a:t> toxicity</a:t>
                      </a:r>
                      <a:endParaRPr lang="en-US" sz="1600" b="1">
                        <a:solidFill>
                          <a:schemeClr val="tx1"/>
                        </a:solidFill>
                        <a:latin typeface="Arial" panose="020B0604020202020204" pitchFamily="34" charset="0"/>
                        <a:cs typeface="Arial" panose="020B0604020202020204" pitchFamily="34" charset="0"/>
                      </a:endParaRPr>
                    </a:p>
                  </a:txBody>
                  <a:tcPr/>
                </a:tc>
                <a:tc>
                  <a:txBody>
                    <a:bodyPr/>
                    <a:lstStyle/>
                    <a:p>
                      <a:r>
                        <a:rPr lang="en-US" sz="1600"/>
                        <a:t>Intermediate</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Least</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Most</a:t>
                      </a:r>
                      <a:r>
                        <a:rPr lang="en-US" sz="1600" baseline="0"/>
                        <a:t> severe; ASA-like effect;</a:t>
                      </a:r>
                    </a:p>
                    <a:p>
                      <a:r>
                        <a:rPr lang="en-US" sz="1600" baseline="0"/>
                        <a:t>lymphocytosis</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t>~</a:t>
                      </a:r>
                      <a:r>
                        <a:rPr lang="en-US" sz="1600" err="1"/>
                        <a:t>dasatinb</a:t>
                      </a:r>
                      <a:r>
                        <a:rPr lang="en-US" sz="1600"/>
                        <a:t> in 2</a:t>
                      </a:r>
                      <a:r>
                        <a:rPr lang="en-US" sz="1600" baseline="30000"/>
                        <a:t>nd</a:t>
                      </a:r>
                      <a:r>
                        <a:rPr lang="en-US" sz="1600"/>
                        <a:t>, 3</a:t>
                      </a:r>
                      <a:r>
                        <a:rPr lang="en-US" sz="1600" baseline="30000"/>
                        <a:t>rd</a:t>
                      </a:r>
                      <a:r>
                        <a:rPr lang="en-US" sz="1600"/>
                        <a:t> line;</a:t>
                      </a:r>
                    </a:p>
                    <a:p>
                      <a:r>
                        <a:rPr lang="en-US" sz="1600"/>
                        <a:t>~</a:t>
                      </a:r>
                      <a:r>
                        <a:rPr lang="en-US" sz="1600" err="1"/>
                        <a:t>nilotinib</a:t>
                      </a:r>
                      <a:r>
                        <a:rPr lang="en-US" sz="1600"/>
                        <a:t> in 1</a:t>
                      </a:r>
                      <a:r>
                        <a:rPr lang="en-US" sz="1600" baseline="30000"/>
                        <a:t>st</a:t>
                      </a:r>
                      <a:r>
                        <a:rPr lang="en-US" sz="1600"/>
                        <a:t> line</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a:sym typeface="Wingdings"/>
                        </a:rPr>
                        <a:t></a:t>
                      </a:r>
                      <a:r>
                        <a:rPr lang="en-US" sz="1600" baseline="0">
                          <a:sym typeface="Wingdings"/>
                        </a:rPr>
                        <a:t>Thrombocytopenia</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a:sym typeface="Wingdings"/>
                        </a:rPr>
                        <a:t>ASA-like effect</a:t>
                      </a:r>
                      <a:endParaRPr lang="en-US" sz="16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2063322">
                <a:tc>
                  <a:txBody>
                    <a:bodyPr/>
                    <a:lstStyle/>
                    <a:p>
                      <a:r>
                        <a:rPr lang="en-US" sz="1600"/>
                        <a:t>Non-</a:t>
                      </a:r>
                      <a:r>
                        <a:rPr lang="en-US" sz="1600" err="1"/>
                        <a:t>Heme</a:t>
                      </a:r>
                      <a:r>
                        <a:rPr lang="en-US" sz="1600"/>
                        <a:t> toxicity</a:t>
                      </a:r>
                      <a:endParaRPr lang="en-US" sz="1600" b="1">
                        <a:solidFill>
                          <a:schemeClr val="tx1"/>
                        </a:solidFill>
                        <a:latin typeface="Arial" panose="020B0604020202020204" pitchFamily="34" charset="0"/>
                        <a:cs typeface="Arial" panose="020B0604020202020204" pitchFamily="34" charset="0"/>
                      </a:endParaRPr>
                    </a:p>
                  </a:txBody>
                  <a:tcPr/>
                </a:tc>
                <a:tc>
                  <a:txBody>
                    <a:bodyPr/>
                    <a:lstStyle/>
                    <a:p>
                      <a:r>
                        <a:rPr lang="en-US" sz="1600"/>
                        <a:t>Edema, GI effects (diarrhea, nausea),</a:t>
                      </a:r>
                    </a:p>
                    <a:p>
                      <a:r>
                        <a:rPr lang="en-US" sz="1600"/>
                        <a:t>Muscle cramps, </a:t>
                      </a:r>
                      <a:r>
                        <a:rPr lang="en-US" sz="1600">
                          <a:sym typeface="Wingdings"/>
                        </a:rPr>
                        <a:t></a:t>
                      </a:r>
                      <a:r>
                        <a:rPr lang="en-US" sz="1600" err="1">
                          <a:sym typeface="Wingdings"/>
                        </a:rPr>
                        <a:t>Phos</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sym typeface="Wingdings"/>
                        </a:rPr>
                        <a:t></a:t>
                      </a:r>
                      <a:r>
                        <a:rPr lang="en-US" sz="1600" baseline="0">
                          <a:sym typeface="Wingdings"/>
                        </a:rPr>
                        <a:t>Lipase, </a:t>
                      </a:r>
                      <a:r>
                        <a:rPr lang="en-US" sz="1600">
                          <a:sym typeface="Wingdings"/>
                        </a:rPr>
                        <a:t></a:t>
                      </a:r>
                      <a:r>
                        <a:rPr lang="en-US" sz="1600" baseline="0">
                          <a:sym typeface="Wingdings"/>
                        </a:rPr>
                        <a:t>Bili,</a:t>
                      </a:r>
                    </a:p>
                    <a:p>
                      <a:r>
                        <a:rPr lang="en-US" sz="1600">
                          <a:sym typeface="Wingdings"/>
                        </a:rPr>
                        <a:t></a:t>
                      </a:r>
                      <a:r>
                        <a:rPr lang="en-US" sz="1600" baseline="0">
                          <a:sym typeface="Wingdings"/>
                        </a:rPr>
                        <a:t>Chol, </a:t>
                      </a:r>
                      <a:r>
                        <a:rPr lang="en-US" sz="1600">
                          <a:sym typeface="Wingdings"/>
                        </a:rPr>
                        <a:t></a:t>
                      </a:r>
                      <a:r>
                        <a:rPr lang="en-US" sz="1600" baseline="0" err="1">
                          <a:sym typeface="Wingdings"/>
                        </a:rPr>
                        <a:t>Glu</a:t>
                      </a:r>
                      <a:r>
                        <a:rPr lang="en-US" sz="1600" baseline="0">
                          <a:sym typeface="Wingdings"/>
                        </a:rPr>
                        <a:t>,</a:t>
                      </a:r>
                    </a:p>
                    <a:p>
                      <a:r>
                        <a:rPr lang="en-US" sz="1600" baseline="0">
                          <a:sym typeface="Wingdings"/>
                        </a:rPr>
                        <a:t>Fatigue, </a:t>
                      </a:r>
                      <a:r>
                        <a:rPr lang="en-US" sz="1600" baseline="0" err="1">
                          <a:sym typeface="Wingdings"/>
                        </a:rPr>
                        <a:t>Musculo</a:t>
                      </a:r>
                      <a:r>
                        <a:rPr lang="en-US" sz="1600" baseline="0">
                          <a:sym typeface="Wingdings"/>
                        </a:rPr>
                        <a:t>-skeletal symptoms</a:t>
                      </a:r>
                    </a:p>
                    <a:p>
                      <a:r>
                        <a:rPr lang="en-US" sz="1600" baseline="0">
                          <a:sym typeface="Wingdings"/>
                        </a:rPr>
                        <a:t>Black box: QT prolongation</a:t>
                      </a:r>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dirty="0"/>
                        <a:t>Headache (early/ transient)</a:t>
                      </a:r>
                    </a:p>
                    <a:p>
                      <a:r>
                        <a:rPr lang="en-US" sz="1600" dirty="0"/>
                        <a:t>Pleural</a:t>
                      </a:r>
                      <a:r>
                        <a:rPr lang="en-US" sz="1600" baseline="0" dirty="0"/>
                        <a:t> / pericardial effusions</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r>
                        <a:rPr lang="en-US" sz="1600"/>
                        <a:t>Diarrhea; Transaminitis</a:t>
                      </a:r>
                      <a:endParaRPr lang="en-US" sz="1600" baseline="0"/>
                    </a:p>
                    <a:p>
                      <a:endParaRPr lang="en-US" sz="1600">
                        <a:solidFill>
                          <a:schemeClr val="tx1"/>
                        </a:solidFill>
                        <a:latin typeface="Arial" panose="020B0604020202020204" pitchFamily="34" charset="0"/>
                        <a:cs typeface="Arial" panose="020B0604020202020204" pitchFamily="34" charset="0"/>
                      </a:endParaRPr>
                    </a:p>
                  </a:txBody>
                  <a:tcPr/>
                </a:tc>
                <a:tc>
                  <a:txBody>
                    <a:bodyPr/>
                    <a:lstStyle/>
                    <a:p>
                      <a:r>
                        <a:rPr lang="en-US" sz="1600">
                          <a:sym typeface="Wingdings"/>
                        </a:rPr>
                        <a:t></a:t>
                      </a:r>
                      <a:r>
                        <a:rPr lang="en-US" sz="1600" baseline="0">
                          <a:sym typeface="Wingdings"/>
                        </a:rPr>
                        <a:t>Lipase, Pancreatitis, Rash, Hypertension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a:sym typeface="Wingdings"/>
                        </a:rPr>
                        <a:t>Black box: </a:t>
                      </a:r>
                      <a:r>
                        <a:rPr lang="en-US" sz="1600"/>
                        <a:t>vascular occlusion, heart failure, and hepatotoxicity</a:t>
                      </a:r>
                      <a:endParaRPr lang="en-US" sz="16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1080238">
                <a:tc>
                  <a:txBody>
                    <a:bodyPr/>
                    <a:lstStyle/>
                    <a:p>
                      <a:pPr algn="l"/>
                      <a:r>
                        <a:rPr lang="en-US" sz="1600">
                          <a:solidFill>
                            <a:schemeClr val="accent2"/>
                          </a:solidFill>
                        </a:rPr>
                        <a:t>Emerging toxicities</a:t>
                      </a:r>
                      <a:endParaRPr lang="en-US" sz="1600" b="1">
                        <a:solidFill>
                          <a:schemeClr val="accent2"/>
                        </a:solidFill>
                        <a:latin typeface="Arial" panose="020B0604020202020204" pitchFamily="34" charset="0"/>
                        <a:cs typeface="Arial" panose="020B0604020202020204" pitchFamily="34" charset="0"/>
                      </a:endParaRPr>
                    </a:p>
                  </a:txBody>
                  <a:tcPr/>
                </a:tc>
                <a:tc>
                  <a:txBody>
                    <a:bodyPr/>
                    <a:lstStyle/>
                    <a:p>
                      <a:pPr algn="l"/>
                      <a:r>
                        <a:rPr lang="en-US" sz="1600">
                          <a:solidFill>
                            <a:schemeClr val="accent2"/>
                          </a:solidFill>
                        </a:rPr>
                        <a:t>Early question re: CHF</a:t>
                      </a:r>
                    </a:p>
                    <a:p>
                      <a:pPr algn="l"/>
                      <a:r>
                        <a:rPr lang="en-US" sz="1600">
                          <a:solidFill>
                            <a:schemeClr val="accent2"/>
                          </a:solidFill>
                        </a:rPr>
                        <a:t>?late renal effects</a:t>
                      </a:r>
                      <a:endParaRPr lang="en-US" sz="1600">
                        <a:solidFill>
                          <a:schemeClr val="accent2"/>
                        </a:solidFill>
                        <a:latin typeface="Arial" panose="020B0604020202020204" pitchFamily="34" charset="0"/>
                        <a:cs typeface="Arial" panose="020B0604020202020204" pitchFamily="34" charset="0"/>
                      </a:endParaRPr>
                    </a:p>
                  </a:txBody>
                  <a:tcPr/>
                </a:tc>
                <a:tc>
                  <a:txBody>
                    <a:bodyPr/>
                    <a:lstStyle/>
                    <a:p>
                      <a:pPr algn="l"/>
                      <a:r>
                        <a:rPr lang="en-US" sz="1600" baseline="0">
                          <a:solidFill>
                            <a:schemeClr val="accent2"/>
                          </a:solidFill>
                        </a:rPr>
                        <a:t>Vascular events (ICVE, IHD, PAD)</a:t>
                      </a:r>
                    </a:p>
                    <a:p>
                      <a:pPr algn="l"/>
                      <a:endParaRPr lang="en-US" sz="1600">
                        <a:solidFill>
                          <a:schemeClr val="accent2"/>
                        </a:solidFill>
                        <a:latin typeface="Arial" panose="020B0604020202020204" pitchFamily="34" charset="0"/>
                        <a:cs typeface="Arial" panose="020B0604020202020204" pitchFamily="34" charset="0"/>
                      </a:endParaRPr>
                    </a:p>
                  </a:txBody>
                  <a:tcPr/>
                </a:tc>
                <a:tc>
                  <a:txBody>
                    <a:bodyPr/>
                    <a:lstStyle/>
                    <a:p>
                      <a:pPr algn="l"/>
                      <a:r>
                        <a:rPr lang="en-US" sz="1600">
                          <a:solidFill>
                            <a:schemeClr val="accent2"/>
                          </a:solidFill>
                        </a:rPr>
                        <a:t>?PAH (pulmonary arterial</a:t>
                      </a:r>
                      <a:r>
                        <a:rPr lang="en-US" sz="1600" baseline="0">
                          <a:solidFill>
                            <a:schemeClr val="accent2"/>
                          </a:solidFill>
                        </a:rPr>
                        <a:t> hypertension)</a:t>
                      </a:r>
                      <a:endParaRPr lang="en-US" sz="1600" baseline="0">
                        <a:solidFill>
                          <a:schemeClr val="accent2"/>
                        </a:solidFill>
                        <a:latin typeface="Arial" panose="020B0604020202020204" pitchFamily="34" charset="0"/>
                        <a:cs typeface="Arial" panose="020B0604020202020204" pitchFamily="34" charset="0"/>
                      </a:endParaRPr>
                    </a:p>
                  </a:txBody>
                  <a:tcPr/>
                </a:tc>
                <a:tc>
                  <a:txBody>
                    <a:bodyPr/>
                    <a:lstStyle/>
                    <a:p>
                      <a:pPr algn="l"/>
                      <a:r>
                        <a:rPr lang="en-US" sz="1600" dirty="0">
                          <a:solidFill>
                            <a:schemeClr val="accent2"/>
                          </a:solidFill>
                        </a:rPr>
                        <a:t>?</a:t>
                      </a:r>
                      <a:r>
                        <a:rPr lang="en-US" sz="1600" baseline="0" dirty="0">
                          <a:solidFill>
                            <a:schemeClr val="accent2"/>
                          </a:solidFill>
                        </a:rPr>
                        <a:t> Mild renal effects</a:t>
                      </a:r>
                    </a:p>
                    <a:p>
                      <a:pPr algn="l"/>
                      <a:endParaRPr lang="en-US" sz="1600" dirty="0">
                        <a:solidFill>
                          <a:schemeClr val="accent2"/>
                        </a:solidFill>
                        <a:latin typeface="Arial" panose="020B0604020202020204" pitchFamily="34" charset="0"/>
                        <a:cs typeface="Arial" panose="020B0604020202020204" pitchFamily="34" charset="0"/>
                      </a:endParaRPr>
                    </a:p>
                  </a:txBody>
                  <a:tcPr/>
                </a:tc>
                <a:tc>
                  <a:txBody>
                    <a:bodyPr/>
                    <a:lstStyle/>
                    <a:p>
                      <a:pPr algn="l"/>
                      <a:r>
                        <a:rPr lang="en-US" sz="1600" baseline="0" dirty="0">
                          <a:solidFill>
                            <a:schemeClr val="accent2"/>
                          </a:solidFill>
                        </a:rPr>
                        <a:t>Vascular events (ICVE, IHD, PAD, VTE)</a:t>
                      </a:r>
                      <a:endParaRPr lang="en-US" sz="1600" baseline="0" dirty="0">
                        <a:solidFill>
                          <a:schemeClr val="accent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537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26F6A-B8B5-7D4E-8EE7-030C3FDB14FE}"/>
              </a:ext>
            </a:extLst>
          </p:cNvPr>
          <p:cNvPicPr>
            <a:picLocks noChangeAspect="1"/>
          </p:cNvPicPr>
          <p:nvPr/>
        </p:nvPicPr>
        <p:blipFill>
          <a:blip r:embed="rId2"/>
          <a:stretch>
            <a:fillRect/>
          </a:stretch>
        </p:blipFill>
        <p:spPr>
          <a:xfrm>
            <a:off x="1524000" y="3592"/>
            <a:ext cx="9144000" cy="6640957"/>
          </a:xfrm>
          <a:prstGeom prst="rect">
            <a:avLst/>
          </a:prstGeom>
        </p:spPr>
      </p:pic>
      <p:sp>
        <p:nvSpPr>
          <p:cNvPr id="5" name="Text Placeholder 1">
            <a:extLst>
              <a:ext uri="{FF2B5EF4-FFF2-40B4-BE49-F238E27FC236}">
                <a16:creationId xmlns:a16="http://schemas.microsoft.com/office/drawing/2014/main" id="{56E5068F-C00B-FE42-8910-73EB223CCB2A}"/>
              </a:ext>
            </a:extLst>
          </p:cNvPr>
          <p:cNvSpPr txBox="1">
            <a:spLocks/>
          </p:cNvSpPr>
          <p:nvPr/>
        </p:nvSpPr>
        <p:spPr>
          <a:xfrm>
            <a:off x="1524000" y="6592862"/>
            <a:ext cx="9144000" cy="4000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Corbel" panose="020B0503020204020204" pitchFamily="34" charset="0"/>
              </a:rPr>
              <a:t>NCCN CML Guidelines, Version 3.2021, Accessed with permission, </a:t>
            </a:r>
            <a:r>
              <a:rPr lang="en-US" sz="1200" dirty="0">
                <a:latin typeface="Corbel" panose="020B0503020204020204" pitchFamily="34" charset="0"/>
                <a:hlinkClick r:id="rId3"/>
              </a:rPr>
              <a:t>www.nccn.org</a:t>
            </a:r>
            <a:r>
              <a:rPr lang="en-US" sz="1200" dirty="0">
                <a:latin typeface="Corbel" panose="020B0503020204020204" pitchFamily="34" charset="0"/>
              </a:rPr>
              <a:t> 5/1/2021</a:t>
            </a:r>
          </a:p>
        </p:txBody>
      </p:sp>
      <p:sp>
        <p:nvSpPr>
          <p:cNvPr id="6" name="Rectangle 5">
            <a:extLst>
              <a:ext uri="{FF2B5EF4-FFF2-40B4-BE49-F238E27FC236}">
                <a16:creationId xmlns:a16="http://schemas.microsoft.com/office/drawing/2014/main" id="{40A0BA1B-981E-E343-AB9F-CEF8FA7995D1}"/>
              </a:ext>
            </a:extLst>
          </p:cNvPr>
          <p:cNvSpPr/>
          <p:nvPr/>
        </p:nvSpPr>
        <p:spPr>
          <a:xfrm>
            <a:off x="7205579" y="94396"/>
            <a:ext cx="3431078" cy="582705"/>
          </a:xfrm>
          <a:prstGeom prst="rect">
            <a:avLst/>
          </a:prstGeom>
          <a:gradFill flip="none" rotWithShape="1">
            <a:gsLst>
              <a:gs pos="0">
                <a:srgbClr val="0075A8"/>
              </a:gs>
              <a:gs pos="48000">
                <a:srgbClr val="008CBD"/>
              </a:gs>
              <a:gs pos="100000">
                <a:srgbClr val="29B5E3"/>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orbel" panose="020B0503020204020204" pitchFamily="34" charset="0"/>
              </a:rPr>
              <a:t>Response Milestones</a:t>
            </a:r>
            <a:endParaRPr lang="en-US" sz="2000" dirty="0">
              <a:latin typeface="Corbel" panose="020B0503020204020204" pitchFamily="34" charset="0"/>
            </a:endParaRPr>
          </a:p>
        </p:txBody>
      </p:sp>
    </p:spTree>
    <p:extLst>
      <p:ext uri="{BB962C8B-B14F-4D97-AF65-F5344CB8AC3E}">
        <p14:creationId xmlns:p14="http://schemas.microsoft.com/office/powerpoint/2010/main" val="731889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p:cNvGrpSpPr/>
          <p:nvPr/>
        </p:nvGrpSpPr>
        <p:grpSpPr>
          <a:xfrm>
            <a:off x="1575030" y="970122"/>
            <a:ext cx="9110009" cy="3860655"/>
            <a:chOff x="35349" y="-311142"/>
            <a:chExt cx="9110009" cy="4114571"/>
          </a:xfrm>
        </p:grpSpPr>
        <p:sp>
          <p:nvSpPr>
            <p:cNvPr id="81" name="Freeform 80"/>
            <p:cNvSpPr/>
            <p:nvPr/>
          </p:nvSpPr>
          <p:spPr>
            <a:xfrm>
              <a:off x="2952894" y="-5767"/>
              <a:ext cx="2810439" cy="724040"/>
            </a:xfrm>
            <a:custGeom>
              <a:avLst/>
              <a:gdLst>
                <a:gd name="connsiteX0" fmla="*/ 0 w 4656667"/>
                <a:gd name="connsiteY0" fmla="*/ 1735669 h 1735669"/>
                <a:gd name="connsiteX1" fmla="*/ 536222 w 4656667"/>
                <a:gd name="connsiteY1" fmla="*/ 1058336 h 1735669"/>
                <a:gd name="connsiteX2" fmla="*/ 945445 w 4656667"/>
                <a:gd name="connsiteY2" fmla="*/ 1580447 h 1735669"/>
                <a:gd name="connsiteX3" fmla="*/ 1270000 w 4656667"/>
                <a:gd name="connsiteY3" fmla="*/ 2 h 1735669"/>
                <a:gd name="connsiteX4" fmla="*/ 1538111 w 4656667"/>
                <a:gd name="connsiteY4" fmla="*/ 1594558 h 1735669"/>
                <a:gd name="connsiteX5" fmla="*/ 2808111 w 4656667"/>
                <a:gd name="connsiteY5" fmla="*/ 564447 h 1735669"/>
                <a:gd name="connsiteX6" fmla="*/ 4656667 w 4656667"/>
                <a:gd name="connsiteY6" fmla="*/ 1707447 h 1735669"/>
                <a:gd name="connsiteX7" fmla="*/ 4656667 w 4656667"/>
                <a:gd name="connsiteY7" fmla="*/ 1707447 h 173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667" h="1735669">
                  <a:moveTo>
                    <a:pt x="0" y="1735669"/>
                  </a:moveTo>
                  <a:cubicBezTo>
                    <a:pt x="189324" y="1409937"/>
                    <a:pt x="378648" y="1084206"/>
                    <a:pt x="536222" y="1058336"/>
                  </a:cubicBezTo>
                  <a:cubicBezTo>
                    <a:pt x="693796" y="1032466"/>
                    <a:pt x="823149" y="1756836"/>
                    <a:pt x="945445" y="1580447"/>
                  </a:cubicBezTo>
                  <a:cubicBezTo>
                    <a:pt x="1067741" y="1404058"/>
                    <a:pt x="1171222" y="-2350"/>
                    <a:pt x="1270000" y="2"/>
                  </a:cubicBezTo>
                  <a:cubicBezTo>
                    <a:pt x="1368778" y="2354"/>
                    <a:pt x="1281759" y="1500484"/>
                    <a:pt x="1538111" y="1594558"/>
                  </a:cubicBezTo>
                  <a:cubicBezTo>
                    <a:pt x="1794463" y="1688632"/>
                    <a:pt x="2288352" y="545632"/>
                    <a:pt x="2808111" y="564447"/>
                  </a:cubicBezTo>
                  <a:cubicBezTo>
                    <a:pt x="3327870" y="583262"/>
                    <a:pt x="4656667" y="1707447"/>
                    <a:pt x="4656667" y="1707447"/>
                  </a:cubicBezTo>
                  <a:lnTo>
                    <a:pt x="4656667" y="1707447"/>
                  </a:lnTo>
                </a:path>
              </a:pathLst>
            </a:custGeom>
            <a:blipFill rotWithShape="1">
              <a:blip r:embed="rId2"/>
              <a:tile tx="0" ty="0" sx="100000" sy="100000" flip="none" algn="tl"/>
            </a:blip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solidFill>
                  <a:prstClr val="black"/>
                </a:solidFill>
                <a:latin typeface="Corbel"/>
                <a:cs typeface="Corbel"/>
              </a:endParaRPr>
            </a:p>
          </p:txBody>
        </p:sp>
        <p:sp>
          <p:nvSpPr>
            <p:cNvPr id="82" name="Isosceles Triangle 81"/>
            <p:cNvSpPr/>
            <p:nvPr/>
          </p:nvSpPr>
          <p:spPr>
            <a:xfrm rot="10800000">
              <a:off x="2954887" y="713400"/>
              <a:ext cx="3333914" cy="257003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prstClr val="white"/>
                </a:solidFill>
                <a:latin typeface="Corbel"/>
                <a:cs typeface="Corbel"/>
              </a:endParaRPr>
            </a:p>
          </p:txBody>
        </p:sp>
        <p:cxnSp>
          <p:nvCxnSpPr>
            <p:cNvPr id="83" name="Straight Connector 82"/>
            <p:cNvCxnSpPr/>
            <p:nvPr/>
          </p:nvCxnSpPr>
          <p:spPr>
            <a:xfrm>
              <a:off x="3261910" y="1089600"/>
              <a:ext cx="28263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436062" y="1475104"/>
              <a:ext cx="23272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705263" y="1887198"/>
              <a:ext cx="17923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965510" y="2285998"/>
              <a:ext cx="12693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705264" y="1947594"/>
              <a:ext cx="1818054" cy="723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1919728" y="191023"/>
              <a:ext cx="1675959" cy="459227"/>
            </a:xfrm>
            <a:prstGeom prst="rect">
              <a:avLst/>
            </a:prstGeom>
            <a:noFill/>
          </p:spPr>
          <p:txBody>
            <a:bodyPr wrap="square" rtlCol="0">
              <a:spAutoFit/>
            </a:bodyPr>
            <a:lstStyle/>
            <a:p>
              <a:pPr algn="ctr"/>
              <a:r>
                <a:rPr lang="en-US" sz="1100" b="1" dirty="0">
                  <a:solidFill>
                    <a:prstClr val="black"/>
                  </a:solidFill>
                  <a:latin typeface="Corbel"/>
                  <a:cs typeface="Corbel"/>
                </a:rPr>
                <a:t>International Standard (IS) </a:t>
              </a:r>
              <a:r>
                <a:rPr lang="en-US" sz="1100" b="1" dirty="0" err="1">
                  <a:solidFill>
                    <a:prstClr val="black"/>
                  </a:solidFill>
                  <a:latin typeface="Corbel"/>
                  <a:cs typeface="Corbel"/>
                </a:rPr>
                <a:t>qPCR</a:t>
              </a:r>
              <a:endParaRPr lang="en-US" sz="1100" b="1" dirty="0">
                <a:solidFill>
                  <a:prstClr val="black"/>
                </a:solidFill>
                <a:latin typeface="Corbel"/>
                <a:cs typeface="Corbel"/>
              </a:endParaRPr>
            </a:p>
          </p:txBody>
        </p:sp>
        <p:sp>
          <p:nvSpPr>
            <p:cNvPr id="89" name="TextBox 88"/>
            <p:cNvSpPr txBox="1"/>
            <p:nvPr/>
          </p:nvSpPr>
          <p:spPr>
            <a:xfrm>
              <a:off x="2510849" y="976702"/>
              <a:ext cx="571687" cy="328020"/>
            </a:xfrm>
            <a:prstGeom prst="rect">
              <a:avLst/>
            </a:prstGeom>
            <a:noFill/>
          </p:spPr>
          <p:txBody>
            <a:bodyPr wrap="square" rtlCol="0">
              <a:spAutoFit/>
            </a:bodyPr>
            <a:lstStyle/>
            <a:p>
              <a:pPr algn="ctr"/>
              <a:r>
                <a:rPr lang="en-US" sz="1400" b="1" dirty="0">
                  <a:solidFill>
                    <a:prstClr val="black"/>
                  </a:solidFill>
                  <a:latin typeface="Corbel"/>
                  <a:cs typeface="Corbel"/>
                </a:rPr>
                <a:t>10%</a:t>
              </a:r>
            </a:p>
          </p:txBody>
        </p:sp>
        <p:sp>
          <p:nvSpPr>
            <p:cNvPr id="90" name="TextBox 89"/>
            <p:cNvSpPr txBox="1"/>
            <p:nvPr/>
          </p:nvSpPr>
          <p:spPr>
            <a:xfrm>
              <a:off x="2522761" y="1362206"/>
              <a:ext cx="577626" cy="328020"/>
            </a:xfrm>
            <a:prstGeom prst="rect">
              <a:avLst/>
            </a:prstGeom>
            <a:noFill/>
          </p:spPr>
          <p:txBody>
            <a:bodyPr wrap="square" rtlCol="0">
              <a:spAutoFit/>
            </a:bodyPr>
            <a:lstStyle/>
            <a:p>
              <a:pPr algn="ctr"/>
              <a:r>
                <a:rPr lang="en-US" sz="1400" b="1" dirty="0">
                  <a:solidFill>
                    <a:prstClr val="black"/>
                  </a:solidFill>
                  <a:latin typeface="Corbel"/>
                  <a:cs typeface="Corbel"/>
                </a:rPr>
                <a:t>1%</a:t>
              </a:r>
            </a:p>
          </p:txBody>
        </p:sp>
        <p:sp>
          <p:nvSpPr>
            <p:cNvPr id="91" name="TextBox 90"/>
            <p:cNvSpPr txBox="1"/>
            <p:nvPr/>
          </p:nvSpPr>
          <p:spPr>
            <a:xfrm>
              <a:off x="2438400" y="1769426"/>
              <a:ext cx="748036" cy="328020"/>
            </a:xfrm>
            <a:prstGeom prst="rect">
              <a:avLst/>
            </a:prstGeom>
            <a:noFill/>
          </p:spPr>
          <p:txBody>
            <a:bodyPr wrap="square" rtlCol="0">
              <a:spAutoFit/>
            </a:bodyPr>
            <a:lstStyle/>
            <a:p>
              <a:pPr algn="ctr"/>
              <a:r>
                <a:rPr lang="en-US" sz="1400" b="1" dirty="0">
                  <a:solidFill>
                    <a:prstClr val="black"/>
                  </a:solidFill>
                  <a:latin typeface="Corbel"/>
                  <a:cs typeface="Corbel"/>
                </a:rPr>
                <a:t>0.1%</a:t>
              </a:r>
            </a:p>
          </p:txBody>
        </p:sp>
        <p:sp>
          <p:nvSpPr>
            <p:cNvPr id="92" name="TextBox 91"/>
            <p:cNvSpPr txBox="1"/>
            <p:nvPr/>
          </p:nvSpPr>
          <p:spPr>
            <a:xfrm>
              <a:off x="2463340" y="2173100"/>
              <a:ext cx="737060" cy="328020"/>
            </a:xfrm>
            <a:prstGeom prst="rect">
              <a:avLst/>
            </a:prstGeom>
            <a:noFill/>
          </p:spPr>
          <p:txBody>
            <a:bodyPr wrap="square" rtlCol="0">
              <a:spAutoFit/>
            </a:bodyPr>
            <a:lstStyle/>
            <a:p>
              <a:pPr algn="ctr"/>
              <a:r>
                <a:rPr lang="en-US" sz="1400" b="1" dirty="0">
                  <a:solidFill>
                    <a:prstClr val="black"/>
                  </a:solidFill>
                  <a:latin typeface="Corbel"/>
                  <a:cs typeface="Corbel"/>
                </a:rPr>
                <a:t>0.01%</a:t>
              </a:r>
            </a:p>
          </p:txBody>
        </p:sp>
        <p:cxnSp>
          <p:nvCxnSpPr>
            <p:cNvPr id="93" name="Straight Connector 92"/>
            <p:cNvCxnSpPr/>
            <p:nvPr/>
          </p:nvCxnSpPr>
          <p:spPr>
            <a:xfrm>
              <a:off x="4140569" y="2556043"/>
              <a:ext cx="924244" cy="0"/>
            </a:xfrm>
            <a:prstGeom prst="line">
              <a:avLst/>
            </a:prstGeom>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2446604" y="2437009"/>
              <a:ext cx="906196" cy="328020"/>
            </a:xfrm>
            <a:prstGeom prst="rect">
              <a:avLst/>
            </a:prstGeom>
            <a:noFill/>
          </p:spPr>
          <p:txBody>
            <a:bodyPr wrap="square" rtlCol="0">
              <a:spAutoFit/>
            </a:bodyPr>
            <a:lstStyle/>
            <a:p>
              <a:pPr algn="ctr"/>
              <a:r>
                <a:rPr lang="en-US" sz="1400" b="1" dirty="0">
                  <a:solidFill>
                    <a:prstClr val="black"/>
                  </a:solidFill>
                  <a:latin typeface="Corbel"/>
                  <a:cs typeface="Corbel"/>
                </a:rPr>
                <a:t>0.0032%</a:t>
              </a:r>
            </a:p>
          </p:txBody>
        </p:sp>
        <p:cxnSp>
          <p:nvCxnSpPr>
            <p:cNvPr id="95" name="Straight Arrow Connector 94"/>
            <p:cNvCxnSpPr/>
            <p:nvPr/>
          </p:nvCxnSpPr>
          <p:spPr>
            <a:xfrm>
              <a:off x="2785415" y="632970"/>
              <a:ext cx="0" cy="346981"/>
            </a:xfrm>
            <a:prstGeom prst="straightConnector1">
              <a:avLst/>
            </a:prstGeom>
            <a:ln w="57150" cmpd="sng">
              <a:headEnd type="none"/>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a:off x="3015542" y="1479346"/>
              <a:ext cx="363143" cy="98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rot="10800000">
              <a:off x="2295456" y="1489191"/>
              <a:ext cx="3583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a:off x="3100383" y="1887198"/>
              <a:ext cx="506606" cy="4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a:off x="2042258" y="1884842"/>
              <a:ext cx="555771" cy="72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3189222" y="2300085"/>
              <a:ext cx="69723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H="1" flipV="1">
              <a:off x="1883985" y="2290873"/>
              <a:ext cx="683404" cy="9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3278187" y="2577356"/>
              <a:ext cx="8005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H="1">
              <a:off x="1689952" y="2577357"/>
              <a:ext cx="81306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3035624" y="1132560"/>
              <a:ext cx="16477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H="1">
              <a:off x="2362200" y="1132560"/>
              <a:ext cx="18027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6" name="Isosceles Triangle 105"/>
            <p:cNvSpPr/>
            <p:nvPr/>
          </p:nvSpPr>
          <p:spPr>
            <a:xfrm rot="10800000">
              <a:off x="2319468" y="3087417"/>
              <a:ext cx="885465" cy="716012"/>
            </a:xfrm>
            <a:prstGeom prst="triangle">
              <a:avLst/>
            </a:prstGeom>
            <a:gradFill>
              <a:gsLst>
                <a:gs pos="0">
                  <a:schemeClr val="accent1">
                    <a:tint val="100000"/>
                    <a:shade val="100000"/>
                    <a:satMod val="130000"/>
                  </a:schemeClr>
                </a:gs>
                <a:gs pos="4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prstClr val="white"/>
                </a:solidFill>
                <a:latin typeface="Corbel"/>
                <a:cs typeface="Corbel"/>
              </a:endParaRPr>
            </a:p>
          </p:txBody>
        </p:sp>
        <p:cxnSp>
          <p:nvCxnSpPr>
            <p:cNvPr id="107" name="Straight Arrow Connector 106"/>
            <p:cNvCxnSpPr/>
            <p:nvPr/>
          </p:nvCxnSpPr>
          <p:spPr>
            <a:xfrm flipH="1">
              <a:off x="6019378" y="932375"/>
              <a:ext cx="164537" cy="14924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6046298" y="699528"/>
              <a:ext cx="505256" cy="225180"/>
            </a:xfrm>
            <a:custGeom>
              <a:avLst/>
              <a:gdLst>
                <a:gd name="connsiteX0" fmla="*/ 0 w 606778"/>
                <a:gd name="connsiteY0" fmla="*/ 0 h 310458"/>
                <a:gd name="connsiteX1" fmla="*/ 282222 w 606778"/>
                <a:gd name="connsiteY1" fmla="*/ 310445 h 310458"/>
                <a:gd name="connsiteX2" fmla="*/ 606778 w 606778"/>
                <a:gd name="connsiteY2" fmla="*/ 14112 h 310458"/>
                <a:gd name="connsiteX3" fmla="*/ 606778 w 606778"/>
                <a:gd name="connsiteY3" fmla="*/ 14112 h 310458"/>
              </a:gdLst>
              <a:ahLst/>
              <a:cxnLst>
                <a:cxn ang="0">
                  <a:pos x="connsiteX0" y="connsiteY0"/>
                </a:cxn>
                <a:cxn ang="0">
                  <a:pos x="connsiteX1" y="connsiteY1"/>
                </a:cxn>
                <a:cxn ang="0">
                  <a:pos x="connsiteX2" y="connsiteY2"/>
                </a:cxn>
                <a:cxn ang="0">
                  <a:pos x="connsiteX3" y="connsiteY3"/>
                </a:cxn>
              </a:cxnLst>
              <a:rect l="l" t="t" r="r" b="b"/>
              <a:pathLst>
                <a:path w="606778" h="310458">
                  <a:moveTo>
                    <a:pt x="0" y="0"/>
                  </a:moveTo>
                  <a:cubicBezTo>
                    <a:pt x="90546" y="154046"/>
                    <a:pt x="181092" y="308093"/>
                    <a:pt x="282222" y="310445"/>
                  </a:cubicBezTo>
                  <a:cubicBezTo>
                    <a:pt x="383352" y="312797"/>
                    <a:pt x="606778" y="14112"/>
                    <a:pt x="606778" y="14112"/>
                  </a:cubicBezTo>
                  <a:lnTo>
                    <a:pt x="606778" y="14112"/>
                  </a:lnTo>
                </a:path>
              </a:pathLst>
            </a:custGeom>
            <a:blipFill rotWithShape="1">
              <a:blip r:embed="rId2"/>
              <a:srcRect/>
              <a:stretch>
                <a:fillRect t="-4786"/>
              </a:stretch>
            </a:blip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solidFill>
                  <a:prstClr val="black"/>
                </a:solidFill>
                <a:latin typeface="Corbel"/>
                <a:cs typeface="Corbel"/>
              </a:endParaRPr>
            </a:p>
          </p:txBody>
        </p:sp>
        <p:cxnSp>
          <p:nvCxnSpPr>
            <p:cNvPr id="109" name="Straight Connector 108"/>
            <p:cNvCxnSpPr>
              <a:endCxn id="106" idx="2"/>
            </p:cNvCxnSpPr>
            <p:nvPr/>
          </p:nvCxnSpPr>
          <p:spPr>
            <a:xfrm>
              <a:off x="2316897" y="3080649"/>
              <a:ext cx="888035" cy="67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2787537" y="2711069"/>
              <a:ext cx="0" cy="2721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3991144" y="-310256"/>
              <a:ext cx="184666" cy="270616"/>
            </a:xfrm>
            <a:prstGeom prst="rect">
              <a:avLst/>
            </a:prstGeom>
            <a:noFill/>
          </p:spPr>
          <p:txBody>
            <a:bodyPr wrap="none" rtlCol="0">
              <a:spAutoFit/>
            </a:bodyPr>
            <a:lstStyle/>
            <a:p>
              <a:endParaRPr lang="en-US" sz="1050" b="1" dirty="0">
                <a:solidFill>
                  <a:prstClr val="black"/>
                </a:solidFill>
                <a:latin typeface="Corbel"/>
                <a:cs typeface="Corbel"/>
              </a:endParaRPr>
            </a:p>
          </p:txBody>
        </p:sp>
        <p:sp>
          <p:nvSpPr>
            <p:cNvPr id="112" name="TextBox 111"/>
            <p:cNvSpPr txBox="1"/>
            <p:nvPr/>
          </p:nvSpPr>
          <p:spPr>
            <a:xfrm>
              <a:off x="84968" y="787246"/>
              <a:ext cx="2210126" cy="590435"/>
            </a:xfrm>
            <a:prstGeom prst="rect">
              <a:avLst/>
            </a:prstGeom>
            <a:noFill/>
          </p:spPr>
          <p:txBody>
            <a:bodyPr wrap="square" rtlCol="0">
              <a:spAutoFit/>
            </a:bodyPr>
            <a:lstStyle/>
            <a:p>
              <a:pPr algn="ctr"/>
              <a:r>
                <a:rPr lang="en-US" sz="1000" b="1" dirty="0">
                  <a:solidFill>
                    <a:prstClr val="black"/>
                  </a:solidFill>
                  <a:latin typeface="Corbel"/>
                  <a:cs typeface="Corbel"/>
                </a:rPr>
                <a:t>Early Molecular Response:</a:t>
              </a:r>
            </a:p>
            <a:p>
              <a:pPr algn="ctr"/>
              <a:r>
                <a:rPr lang="en-US" sz="1000" b="1" dirty="0">
                  <a:solidFill>
                    <a:prstClr val="black"/>
                  </a:solidFill>
                  <a:latin typeface="Corbel"/>
                  <a:cs typeface="Corbel"/>
                </a:rPr>
                <a:t> &lt;10% or 1-log (10x) drop from starting level</a:t>
              </a:r>
            </a:p>
          </p:txBody>
        </p:sp>
        <p:sp>
          <p:nvSpPr>
            <p:cNvPr id="113" name="TextBox 112"/>
            <p:cNvSpPr txBox="1"/>
            <p:nvPr/>
          </p:nvSpPr>
          <p:spPr>
            <a:xfrm>
              <a:off x="35349" y="1323720"/>
              <a:ext cx="2005139" cy="426425"/>
            </a:xfrm>
            <a:prstGeom prst="rect">
              <a:avLst/>
            </a:prstGeom>
            <a:noFill/>
          </p:spPr>
          <p:txBody>
            <a:bodyPr wrap="none" rtlCol="0">
              <a:spAutoFit/>
            </a:bodyPr>
            <a:lstStyle/>
            <a:p>
              <a:pPr algn="ctr"/>
              <a:r>
                <a:rPr lang="en-US" sz="1000" b="1" dirty="0">
                  <a:solidFill>
                    <a:prstClr val="black"/>
                  </a:solidFill>
                  <a:latin typeface="Corbel"/>
                  <a:cs typeface="Corbel"/>
                </a:rPr>
                <a:t>Complete Cytogenetic Response:</a:t>
              </a:r>
            </a:p>
            <a:p>
              <a:pPr algn="ctr"/>
              <a:r>
                <a:rPr lang="en-US" sz="1000" b="1" dirty="0">
                  <a:solidFill>
                    <a:prstClr val="black"/>
                  </a:solidFill>
                  <a:latin typeface="Corbel"/>
                  <a:cs typeface="Corbel"/>
                </a:rPr>
                <a:t> &lt;1% or 2-log (100x) drop</a:t>
              </a:r>
            </a:p>
          </p:txBody>
        </p:sp>
        <p:sp>
          <p:nvSpPr>
            <p:cNvPr id="114" name="TextBox 113"/>
            <p:cNvSpPr txBox="1"/>
            <p:nvPr/>
          </p:nvSpPr>
          <p:spPr>
            <a:xfrm>
              <a:off x="236869" y="1734170"/>
              <a:ext cx="1690737" cy="426425"/>
            </a:xfrm>
            <a:prstGeom prst="rect">
              <a:avLst/>
            </a:prstGeom>
            <a:noFill/>
          </p:spPr>
          <p:txBody>
            <a:bodyPr wrap="none" rtlCol="0">
              <a:spAutoFit/>
            </a:bodyPr>
            <a:lstStyle/>
            <a:p>
              <a:r>
                <a:rPr lang="en-US" sz="1000" b="1" dirty="0">
                  <a:solidFill>
                    <a:prstClr val="black"/>
                  </a:solidFill>
                  <a:latin typeface="Corbel"/>
                  <a:cs typeface="Corbel"/>
                </a:rPr>
                <a:t>Major Molecular Response:</a:t>
              </a:r>
            </a:p>
            <a:p>
              <a:r>
                <a:rPr lang="en-US" sz="1000" b="1" dirty="0">
                  <a:solidFill>
                    <a:prstClr val="black"/>
                  </a:solidFill>
                  <a:latin typeface="Corbel"/>
                  <a:cs typeface="Corbel"/>
                </a:rPr>
                <a:t>&lt;0.1% or 3-log (1000x) drop</a:t>
              </a:r>
            </a:p>
          </p:txBody>
        </p:sp>
        <p:sp>
          <p:nvSpPr>
            <p:cNvPr id="115" name="TextBox 114"/>
            <p:cNvSpPr txBox="1"/>
            <p:nvPr/>
          </p:nvSpPr>
          <p:spPr>
            <a:xfrm>
              <a:off x="467936" y="2164981"/>
              <a:ext cx="1264752" cy="262415"/>
            </a:xfrm>
            <a:prstGeom prst="rect">
              <a:avLst/>
            </a:prstGeom>
            <a:noFill/>
          </p:spPr>
          <p:txBody>
            <a:bodyPr wrap="none" rtlCol="0">
              <a:spAutoFit/>
            </a:bodyPr>
            <a:lstStyle/>
            <a:p>
              <a:r>
                <a:rPr lang="en-US" sz="1000" b="1" dirty="0">
                  <a:solidFill>
                    <a:prstClr val="black"/>
                  </a:solidFill>
                  <a:latin typeface="Corbel"/>
                  <a:cs typeface="Corbel"/>
                </a:rPr>
                <a:t>4-log drop (&lt;0.01%)</a:t>
              </a:r>
            </a:p>
          </p:txBody>
        </p:sp>
        <p:sp>
          <p:nvSpPr>
            <p:cNvPr id="116" name="TextBox 115"/>
            <p:cNvSpPr txBox="1"/>
            <p:nvPr/>
          </p:nvSpPr>
          <p:spPr>
            <a:xfrm>
              <a:off x="88328" y="2457696"/>
              <a:ext cx="1925615" cy="754444"/>
            </a:xfrm>
            <a:prstGeom prst="rect">
              <a:avLst/>
            </a:prstGeom>
            <a:noFill/>
          </p:spPr>
          <p:txBody>
            <a:bodyPr wrap="none" rtlCol="0">
              <a:spAutoFit/>
            </a:bodyPr>
            <a:lstStyle/>
            <a:p>
              <a:pPr algn="ctr"/>
              <a:r>
                <a:rPr lang="en-US" sz="1000" b="1" dirty="0">
                  <a:solidFill>
                    <a:prstClr val="black"/>
                  </a:solidFill>
                  <a:latin typeface="Corbel"/>
                  <a:cs typeface="Corbel"/>
                </a:rPr>
                <a:t>4.5 log drop, ‘MR4.5’,</a:t>
              </a:r>
            </a:p>
            <a:p>
              <a:pPr algn="ctr"/>
              <a:r>
                <a:rPr lang="en-US" sz="1000" b="1" dirty="0">
                  <a:solidFill>
                    <a:prstClr val="black"/>
                  </a:solidFill>
                  <a:latin typeface="Corbel"/>
                  <a:cs typeface="Corbel"/>
                </a:rPr>
                <a:t>Complete Molecular Remission:</a:t>
              </a:r>
            </a:p>
            <a:p>
              <a:pPr algn="ctr"/>
              <a:r>
                <a:rPr lang="en-US" sz="1000" b="1" dirty="0">
                  <a:solidFill>
                    <a:prstClr val="black"/>
                  </a:solidFill>
                  <a:latin typeface="Corbel"/>
                  <a:cs typeface="Corbel"/>
                </a:rPr>
                <a:t>&lt;0.0032%; below the level of</a:t>
              </a:r>
            </a:p>
            <a:p>
              <a:pPr algn="ctr"/>
              <a:r>
                <a:rPr lang="en-US" sz="1000" b="1" dirty="0">
                  <a:solidFill>
                    <a:prstClr val="black"/>
                  </a:solidFill>
                  <a:latin typeface="Corbel"/>
                  <a:cs typeface="Corbel"/>
                </a:rPr>
                <a:t>detection for standard labs</a:t>
              </a:r>
            </a:p>
          </p:txBody>
        </p:sp>
        <p:sp>
          <p:nvSpPr>
            <p:cNvPr id="117" name="TextBox 116"/>
            <p:cNvSpPr txBox="1"/>
            <p:nvPr/>
          </p:nvSpPr>
          <p:spPr>
            <a:xfrm>
              <a:off x="3750027" y="1077169"/>
              <a:ext cx="1736373" cy="278816"/>
            </a:xfrm>
            <a:prstGeom prst="rect">
              <a:avLst/>
            </a:prstGeom>
            <a:noFill/>
          </p:spPr>
          <p:txBody>
            <a:bodyPr wrap="none" rtlCol="0">
              <a:spAutoFit/>
            </a:bodyPr>
            <a:lstStyle/>
            <a:p>
              <a:r>
                <a:rPr lang="en-US" sz="1100" b="1" dirty="0">
                  <a:solidFill>
                    <a:prstClr val="white"/>
                  </a:solidFill>
                  <a:latin typeface="Corbel"/>
                  <a:cs typeface="Corbel"/>
                </a:rPr>
                <a:t>Early Molecular Response</a:t>
              </a:r>
            </a:p>
          </p:txBody>
        </p:sp>
        <p:sp>
          <p:nvSpPr>
            <p:cNvPr id="118" name="TextBox 117"/>
            <p:cNvSpPr txBox="1"/>
            <p:nvPr/>
          </p:nvSpPr>
          <p:spPr>
            <a:xfrm>
              <a:off x="3581400" y="1437360"/>
              <a:ext cx="2146742" cy="278816"/>
            </a:xfrm>
            <a:prstGeom prst="rect">
              <a:avLst/>
            </a:prstGeom>
            <a:noFill/>
          </p:spPr>
          <p:txBody>
            <a:bodyPr wrap="none" rtlCol="0">
              <a:spAutoFit/>
            </a:bodyPr>
            <a:lstStyle/>
            <a:p>
              <a:r>
                <a:rPr lang="en-US" sz="1100" b="1" dirty="0">
                  <a:solidFill>
                    <a:prstClr val="black"/>
                  </a:solidFill>
                  <a:latin typeface="Corbel"/>
                  <a:cs typeface="Corbel"/>
                </a:rPr>
                <a:t>Complete Cytogenetic Response</a:t>
              </a:r>
            </a:p>
          </p:txBody>
        </p:sp>
        <p:sp>
          <p:nvSpPr>
            <p:cNvPr id="119" name="TextBox 118"/>
            <p:cNvSpPr txBox="1"/>
            <p:nvPr/>
          </p:nvSpPr>
          <p:spPr>
            <a:xfrm>
              <a:off x="3733800" y="1927515"/>
              <a:ext cx="1787669" cy="278816"/>
            </a:xfrm>
            <a:prstGeom prst="rect">
              <a:avLst/>
            </a:prstGeom>
            <a:noFill/>
          </p:spPr>
          <p:txBody>
            <a:bodyPr wrap="none" rtlCol="0">
              <a:spAutoFit/>
            </a:bodyPr>
            <a:lstStyle/>
            <a:p>
              <a:r>
                <a:rPr lang="en-US" sz="1100" b="1" dirty="0">
                  <a:solidFill>
                    <a:prstClr val="black"/>
                  </a:solidFill>
                  <a:latin typeface="Corbel"/>
                  <a:cs typeface="Corbel"/>
                </a:rPr>
                <a:t>Major Molecular Response</a:t>
              </a:r>
            </a:p>
          </p:txBody>
        </p:sp>
        <p:sp>
          <p:nvSpPr>
            <p:cNvPr id="120" name="TextBox 119"/>
            <p:cNvSpPr txBox="1"/>
            <p:nvPr/>
          </p:nvSpPr>
          <p:spPr>
            <a:xfrm>
              <a:off x="4409396" y="2273567"/>
              <a:ext cx="466794" cy="278816"/>
            </a:xfrm>
            <a:prstGeom prst="rect">
              <a:avLst/>
            </a:prstGeom>
            <a:noFill/>
          </p:spPr>
          <p:txBody>
            <a:bodyPr wrap="none" rtlCol="0">
              <a:spAutoFit/>
            </a:bodyPr>
            <a:lstStyle/>
            <a:p>
              <a:r>
                <a:rPr lang="en-US" sz="1100" b="1" dirty="0">
                  <a:solidFill>
                    <a:prstClr val="black"/>
                  </a:solidFill>
                  <a:latin typeface="Corbel"/>
                  <a:cs typeface="Corbel"/>
                </a:rPr>
                <a:t>MR4</a:t>
              </a:r>
            </a:p>
          </p:txBody>
        </p:sp>
        <p:sp>
          <p:nvSpPr>
            <p:cNvPr id="121" name="TextBox 120"/>
            <p:cNvSpPr txBox="1"/>
            <p:nvPr/>
          </p:nvSpPr>
          <p:spPr>
            <a:xfrm>
              <a:off x="2423793" y="3087417"/>
              <a:ext cx="688710" cy="295217"/>
            </a:xfrm>
            <a:prstGeom prst="rect">
              <a:avLst/>
            </a:prstGeom>
            <a:noFill/>
          </p:spPr>
          <p:txBody>
            <a:bodyPr wrap="none" rtlCol="0">
              <a:spAutoFit/>
            </a:bodyPr>
            <a:lstStyle/>
            <a:p>
              <a:pPr algn="ctr"/>
              <a:r>
                <a:rPr lang="en-US" sz="1200" b="1" dirty="0">
                  <a:solidFill>
                    <a:prstClr val="black"/>
                  </a:solidFill>
                  <a:latin typeface="Corbel"/>
                  <a:cs typeface="Corbel"/>
                </a:rPr>
                <a:t>MR5-6?</a:t>
              </a:r>
            </a:p>
          </p:txBody>
        </p:sp>
        <p:sp>
          <p:nvSpPr>
            <p:cNvPr id="122" name="TextBox 121"/>
            <p:cNvSpPr txBox="1"/>
            <p:nvPr/>
          </p:nvSpPr>
          <p:spPr>
            <a:xfrm>
              <a:off x="4324047" y="2526176"/>
              <a:ext cx="582211" cy="459227"/>
            </a:xfrm>
            <a:prstGeom prst="rect">
              <a:avLst/>
            </a:prstGeom>
            <a:noFill/>
          </p:spPr>
          <p:txBody>
            <a:bodyPr wrap="none" rtlCol="0">
              <a:spAutoFit/>
            </a:bodyPr>
            <a:lstStyle/>
            <a:p>
              <a:r>
                <a:rPr lang="en-US" sz="1100" b="1" dirty="0">
                  <a:solidFill>
                    <a:prstClr val="black"/>
                  </a:solidFill>
                  <a:latin typeface="Corbel"/>
                  <a:cs typeface="Corbel"/>
                </a:rPr>
                <a:t>MR4.5</a:t>
              </a:r>
            </a:p>
            <a:p>
              <a:r>
                <a:rPr lang="en-US" sz="1100" b="1" dirty="0">
                  <a:solidFill>
                    <a:prstClr val="black"/>
                  </a:solidFill>
                  <a:latin typeface="Corbel"/>
                  <a:cs typeface="Corbel"/>
                </a:rPr>
                <a:t>‘CMR’</a:t>
              </a:r>
            </a:p>
          </p:txBody>
        </p:sp>
        <p:sp>
          <p:nvSpPr>
            <p:cNvPr id="123" name="Right Arrow 122"/>
            <p:cNvSpPr/>
            <p:nvPr/>
          </p:nvSpPr>
          <p:spPr>
            <a:xfrm rot="9593684">
              <a:off x="3048213" y="3133829"/>
              <a:ext cx="1360745" cy="2520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prstClr val="white"/>
                </a:solidFill>
                <a:latin typeface="Corbel"/>
                <a:cs typeface="Corbel"/>
              </a:endParaRPr>
            </a:p>
          </p:txBody>
        </p:sp>
        <p:sp>
          <p:nvSpPr>
            <p:cNvPr id="124" name="TextBox 123"/>
            <p:cNvSpPr txBox="1"/>
            <p:nvPr/>
          </p:nvSpPr>
          <p:spPr>
            <a:xfrm rot="20417464">
              <a:off x="3251134" y="2896899"/>
              <a:ext cx="949520" cy="278816"/>
            </a:xfrm>
            <a:prstGeom prst="rect">
              <a:avLst/>
            </a:prstGeom>
            <a:noFill/>
          </p:spPr>
          <p:txBody>
            <a:bodyPr wrap="square" rtlCol="0">
              <a:spAutoFit/>
            </a:bodyPr>
            <a:lstStyle/>
            <a:p>
              <a:pPr algn="ctr"/>
              <a:r>
                <a:rPr lang="en-US" sz="1100" b="1" dirty="0">
                  <a:solidFill>
                    <a:prstClr val="black"/>
                  </a:solidFill>
                  <a:latin typeface="Corbel"/>
                  <a:cs typeface="Corbel"/>
                </a:rPr>
                <a:t>The Future ?</a:t>
              </a:r>
            </a:p>
          </p:txBody>
        </p:sp>
        <p:sp>
          <p:nvSpPr>
            <p:cNvPr id="125" name="Freeform 124"/>
            <p:cNvSpPr/>
            <p:nvPr/>
          </p:nvSpPr>
          <p:spPr>
            <a:xfrm>
              <a:off x="5831346" y="-6653"/>
              <a:ext cx="2810439" cy="724040"/>
            </a:xfrm>
            <a:custGeom>
              <a:avLst/>
              <a:gdLst>
                <a:gd name="connsiteX0" fmla="*/ 0 w 4656667"/>
                <a:gd name="connsiteY0" fmla="*/ 1735669 h 1735669"/>
                <a:gd name="connsiteX1" fmla="*/ 536222 w 4656667"/>
                <a:gd name="connsiteY1" fmla="*/ 1058336 h 1735669"/>
                <a:gd name="connsiteX2" fmla="*/ 945445 w 4656667"/>
                <a:gd name="connsiteY2" fmla="*/ 1580447 h 1735669"/>
                <a:gd name="connsiteX3" fmla="*/ 1270000 w 4656667"/>
                <a:gd name="connsiteY3" fmla="*/ 2 h 1735669"/>
                <a:gd name="connsiteX4" fmla="*/ 1538111 w 4656667"/>
                <a:gd name="connsiteY4" fmla="*/ 1594558 h 1735669"/>
                <a:gd name="connsiteX5" fmla="*/ 2808111 w 4656667"/>
                <a:gd name="connsiteY5" fmla="*/ 564447 h 1735669"/>
                <a:gd name="connsiteX6" fmla="*/ 4656667 w 4656667"/>
                <a:gd name="connsiteY6" fmla="*/ 1707447 h 1735669"/>
                <a:gd name="connsiteX7" fmla="*/ 4656667 w 4656667"/>
                <a:gd name="connsiteY7" fmla="*/ 1707447 h 173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6667" h="1735669">
                  <a:moveTo>
                    <a:pt x="0" y="1735669"/>
                  </a:moveTo>
                  <a:cubicBezTo>
                    <a:pt x="189324" y="1409937"/>
                    <a:pt x="378648" y="1084206"/>
                    <a:pt x="536222" y="1058336"/>
                  </a:cubicBezTo>
                  <a:cubicBezTo>
                    <a:pt x="693796" y="1032466"/>
                    <a:pt x="823149" y="1756836"/>
                    <a:pt x="945445" y="1580447"/>
                  </a:cubicBezTo>
                  <a:cubicBezTo>
                    <a:pt x="1067741" y="1404058"/>
                    <a:pt x="1171222" y="-2350"/>
                    <a:pt x="1270000" y="2"/>
                  </a:cubicBezTo>
                  <a:cubicBezTo>
                    <a:pt x="1368778" y="2354"/>
                    <a:pt x="1281759" y="1500484"/>
                    <a:pt x="1538111" y="1594558"/>
                  </a:cubicBezTo>
                  <a:cubicBezTo>
                    <a:pt x="1794463" y="1688632"/>
                    <a:pt x="2288352" y="545632"/>
                    <a:pt x="2808111" y="564447"/>
                  </a:cubicBezTo>
                  <a:cubicBezTo>
                    <a:pt x="3327870" y="583262"/>
                    <a:pt x="4656667" y="1707447"/>
                    <a:pt x="4656667" y="1707447"/>
                  </a:cubicBezTo>
                  <a:lnTo>
                    <a:pt x="4656667" y="1707447"/>
                  </a:lnTo>
                </a:path>
              </a:pathLst>
            </a:custGeom>
            <a:blipFill rotWithShape="1">
              <a:blip r:embed="rId2"/>
              <a:tile tx="0" ty="0" sx="100000" sy="100000" flip="none" algn="tl"/>
            </a:blip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solidFill>
                  <a:prstClr val="black"/>
                </a:solidFill>
                <a:latin typeface="Corbel"/>
                <a:cs typeface="Corbel"/>
              </a:endParaRPr>
            </a:p>
          </p:txBody>
        </p:sp>
        <p:sp>
          <p:nvSpPr>
            <p:cNvPr id="126" name="Isosceles Triangle 125"/>
            <p:cNvSpPr/>
            <p:nvPr/>
          </p:nvSpPr>
          <p:spPr>
            <a:xfrm rot="10800000">
              <a:off x="5811443" y="712514"/>
              <a:ext cx="3333914" cy="2570034"/>
            </a:xfrm>
            <a:prstGeom prst="triangl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prstClr val="white"/>
                </a:solidFill>
                <a:latin typeface="Corbel"/>
                <a:cs typeface="Corbel"/>
              </a:endParaRPr>
            </a:p>
          </p:txBody>
        </p:sp>
        <p:cxnSp>
          <p:nvCxnSpPr>
            <p:cNvPr id="127" name="Straight Connector 126"/>
            <p:cNvCxnSpPr/>
            <p:nvPr/>
          </p:nvCxnSpPr>
          <p:spPr>
            <a:xfrm>
              <a:off x="6063726" y="1088714"/>
              <a:ext cx="28263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6314514" y="1474218"/>
              <a:ext cx="23272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6583715" y="1886312"/>
              <a:ext cx="17923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6843962" y="2285112"/>
              <a:ext cx="12693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583716" y="1924810"/>
              <a:ext cx="1818054" cy="723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7019021" y="2555157"/>
              <a:ext cx="924244" cy="0"/>
            </a:xfrm>
            <a:prstGeom prst="line">
              <a:avLst/>
            </a:prstGeom>
          </p:spPr>
          <p:style>
            <a:lnRef idx="2">
              <a:schemeClr val="accent1"/>
            </a:lnRef>
            <a:fillRef idx="0">
              <a:schemeClr val="accent1"/>
            </a:fillRef>
            <a:effectRef idx="1">
              <a:schemeClr val="accent1"/>
            </a:effectRef>
            <a:fontRef idx="minor">
              <a:schemeClr val="tx1"/>
            </a:fontRef>
          </p:style>
        </p:cxnSp>
        <p:sp>
          <p:nvSpPr>
            <p:cNvPr id="133" name="Freeform 132"/>
            <p:cNvSpPr/>
            <p:nvPr/>
          </p:nvSpPr>
          <p:spPr>
            <a:xfrm>
              <a:off x="8640102" y="698642"/>
              <a:ext cx="505256" cy="225180"/>
            </a:xfrm>
            <a:custGeom>
              <a:avLst/>
              <a:gdLst>
                <a:gd name="connsiteX0" fmla="*/ 0 w 606778"/>
                <a:gd name="connsiteY0" fmla="*/ 0 h 310458"/>
                <a:gd name="connsiteX1" fmla="*/ 282222 w 606778"/>
                <a:gd name="connsiteY1" fmla="*/ 310445 h 310458"/>
                <a:gd name="connsiteX2" fmla="*/ 606778 w 606778"/>
                <a:gd name="connsiteY2" fmla="*/ 14112 h 310458"/>
                <a:gd name="connsiteX3" fmla="*/ 606778 w 606778"/>
                <a:gd name="connsiteY3" fmla="*/ 14112 h 310458"/>
              </a:gdLst>
              <a:ahLst/>
              <a:cxnLst>
                <a:cxn ang="0">
                  <a:pos x="connsiteX0" y="connsiteY0"/>
                </a:cxn>
                <a:cxn ang="0">
                  <a:pos x="connsiteX1" y="connsiteY1"/>
                </a:cxn>
                <a:cxn ang="0">
                  <a:pos x="connsiteX2" y="connsiteY2"/>
                </a:cxn>
                <a:cxn ang="0">
                  <a:pos x="connsiteX3" y="connsiteY3"/>
                </a:cxn>
              </a:cxnLst>
              <a:rect l="l" t="t" r="r" b="b"/>
              <a:pathLst>
                <a:path w="606778" h="310458">
                  <a:moveTo>
                    <a:pt x="0" y="0"/>
                  </a:moveTo>
                  <a:cubicBezTo>
                    <a:pt x="90546" y="154046"/>
                    <a:pt x="181092" y="308093"/>
                    <a:pt x="282222" y="310445"/>
                  </a:cubicBezTo>
                  <a:cubicBezTo>
                    <a:pt x="383352" y="312797"/>
                    <a:pt x="606778" y="14112"/>
                    <a:pt x="606778" y="14112"/>
                  </a:cubicBezTo>
                  <a:lnTo>
                    <a:pt x="606778" y="14112"/>
                  </a:lnTo>
                </a:path>
              </a:pathLst>
            </a:custGeom>
            <a:blipFill rotWithShape="1">
              <a:blip r:embed="rId2"/>
              <a:srcRect/>
              <a:stretch>
                <a:fillRect t="-4786"/>
              </a:stretch>
            </a:blip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solidFill>
                  <a:prstClr val="black"/>
                </a:solidFill>
                <a:latin typeface="Corbel"/>
                <a:cs typeface="Corbel"/>
              </a:endParaRPr>
            </a:p>
          </p:txBody>
        </p:sp>
        <p:sp>
          <p:nvSpPr>
            <p:cNvPr id="134" name="TextBox 133"/>
            <p:cNvSpPr txBox="1"/>
            <p:nvPr/>
          </p:nvSpPr>
          <p:spPr>
            <a:xfrm>
              <a:off x="6606844" y="-311142"/>
              <a:ext cx="184666" cy="270616"/>
            </a:xfrm>
            <a:prstGeom prst="rect">
              <a:avLst/>
            </a:prstGeom>
            <a:noFill/>
          </p:spPr>
          <p:txBody>
            <a:bodyPr wrap="none" rtlCol="0">
              <a:spAutoFit/>
            </a:bodyPr>
            <a:lstStyle/>
            <a:p>
              <a:endParaRPr lang="en-US" sz="1050" b="1" dirty="0">
                <a:solidFill>
                  <a:prstClr val="black"/>
                </a:solidFill>
                <a:latin typeface="Corbel"/>
                <a:cs typeface="Corbel"/>
              </a:endParaRPr>
            </a:p>
          </p:txBody>
        </p:sp>
        <p:sp>
          <p:nvSpPr>
            <p:cNvPr id="135" name="TextBox 134"/>
            <p:cNvSpPr txBox="1"/>
            <p:nvPr/>
          </p:nvSpPr>
          <p:spPr>
            <a:xfrm>
              <a:off x="6629400" y="1076283"/>
              <a:ext cx="1736373" cy="278816"/>
            </a:xfrm>
            <a:prstGeom prst="rect">
              <a:avLst/>
            </a:prstGeom>
            <a:noFill/>
          </p:spPr>
          <p:txBody>
            <a:bodyPr wrap="none" rtlCol="0">
              <a:spAutoFit/>
            </a:bodyPr>
            <a:lstStyle/>
            <a:p>
              <a:r>
                <a:rPr lang="en-US" sz="1100" b="1" dirty="0">
                  <a:solidFill>
                    <a:prstClr val="black"/>
                  </a:solidFill>
                  <a:latin typeface="Corbel"/>
                  <a:cs typeface="Corbel"/>
                </a:rPr>
                <a:t>Early Molecular Response</a:t>
              </a:r>
            </a:p>
          </p:txBody>
        </p:sp>
        <p:sp>
          <p:nvSpPr>
            <p:cNvPr id="136" name="TextBox 135"/>
            <p:cNvSpPr txBox="1"/>
            <p:nvPr/>
          </p:nvSpPr>
          <p:spPr>
            <a:xfrm>
              <a:off x="6400800" y="1438234"/>
              <a:ext cx="2146742" cy="278816"/>
            </a:xfrm>
            <a:prstGeom prst="rect">
              <a:avLst/>
            </a:prstGeom>
            <a:noFill/>
          </p:spPr>
          <p:txBody>
            <a:bodyPr wrap="none" rtlCol="0">
              <a:spAutoFit/>
            </a:bodyPr>
            <a:lstStyle/>
            <a:p>
              <a:r>
                <a:rPr lang="en-US" sz="1100" b="1" dirty="0">
                  <a:solidFill>
                    <a:prstClr val="black"/>
                  </a:solidFill>
                  <a:latin typeface="Corbel"/>
                  <a:cs typeface="Corbel"/>
                </a:rPr>
                <a:t>Complete Cytogenetic Response</a:t>
              </a:r>
            </a:p>
          </p:txBody>
        </p:sp>
        <p:sp>
          <p:nvSpPr>
            <p:cNvPr id="137" name="TextBox 136"/>
            <p:cNvSpPr txBox="1"/>
            <p:nvPr/>
          </p:nvSpPr>
          <p:spPr>
            <a:xfrm>
              <a:off x="6594331" y="1894560"/>
              <a:ext cx="1787669" cy="278816"/>
            </a:xfrm>
            <a:prstGeom prst="rect">
              <a:avLst/>
            </a:prstGeom>
            <a:noFill/>
          </p:spPr>
          <p:txBody>
            <a:bodyPr wrap="none" rtlCol="0">
              <a:spAutoFit/>
            </a:bodyPr>
            <a:lstStyle/>
            <a:p>
              <a:r>
                <a:rPr lang="en-US" sz="1100" b="1" dirty="0">
                  <a:solidFill>
                    <a:prstClr val="black"/>
                  </a:solidFill>
                  <a:latin typeface="Corbel"/>
                  <a:cs typeface="Corbel"/>
                </a:rPr>
                <a:t>Major Molecular Response</a:t>
              </a:r>
            </a:p>
          </p:txBody>
        </p:sp>
        <p:sp>
          <p:nvSpPr>
            <p:cNvPr id="138" name="TextBox 137"/>
            <p:cNvSpPr txBox="1"/>
            <p:nvPr/>
          </p:nvSpPr>
          <p:spPr>
            <a:xfrm>
              <a:off x="7287848" y="2272681"/>
              <a:ext cx="466794" cy="278816"/>
            </a:xfrm>
            <a:prstGeom prst="rect">
              <a:avLst/>
            </a:prstGeom>
            <a:noFill/>
          </p:spPr>
          <p:txBody>
            <a:bodyPr wrap="none" rtlCol="0">
              <a:spAutoFit/>
            </a:bodyPr>
            <a:lstStyle/>
            <a:p>
              <a:r>
                <a:rPr lang="en-US" sz="1100" b="1" dirty="0">
                  <a:solidFill>
                    <a:prstClr val="black"/>
                  </a:solidFill>
                  <a:latin typeface="Corbel"/>
                  <a:cs typeface="Corbel"/>
                </a:rPr>
                <a:t>MR4</a:t>
              </a:r>
            </a:p>
          </p:txBody>
        </p:sp>
        <p:sp>
          <p:nvSpPr>
            <p:cNvPr id="139" name="TextBox 138"/>
            <p:cNvSpPr txBox="1"/>
            <p:nvPr/>
          </p:nvSpPr>
          <p:spPr>
            <a:xfrm>
              <a:off x="7202499" y="2525290"/>
              <a:ext cx="582211" cy="459227"/>
            </a:xfrm>
            <a:prstGeom prst="rect">
              <a:avLst/>
            </a:prstGeom>
            <a:noFill/>
          </p:spPr>
          <p:txBody>
            <a:bodyPr wrap="none" rtlCol="0">
              <a:spAutoFit/>
            </a:bodyPr>
            <a:lstStyle/>
            <a:p>
              <a:r>
                <a:rPr lang="en-US" sz="1100" b="1" dirty="0">
                  <a:solidFill>
                    <a:prstClr val="black"/>
                  </a:solidFill>
                  <a:latin typeface="Corbel"/>
                  <a:cs typeface="Corbel"/>
                </a:rPr>
                <a:t>MR4.5</a:t>
              </a:r>
            </a:p>
            <a:p>
              <a:r>
                <a:rPr lang="en-US" sz="1100" b="1" dirty="0">
                  <a:solidFill>
                    <a:prstClr val="black"/>
                  </a:solidFill>
                  <a:latin typeface="Corbel"/>
                  <a:cs typeface="Corbel"/>
                </a:rPr>
                <a:t>‘CMR’</a:t>
              </a:r>
            </a:p>
          </p:txBody>
        </p:sp>
        <p:cxnSp>
          <p:nvCxnSpPr>
            <p:cNvPr id="140" name="Straight Arrow Connector 139"/>
            <p:cNvCxnSpPr/>
            <p:nvPr/>
          </p:nvCxnSpPr>
          <p:spPr>
            <a:xfrm>
              <a:off x="6123596" y="435722"/>
              <a:ext cx="582004" cy="645902"/>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6629400" y="-5766"/>
              <a:ext cx="278476" cy="1087390"/>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flipH="1">
              <a:off x="8686800" y="902164"/>
              <a:ext cx="203290" cy="174119"/>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3629063" y="1060229"/>
              <a:ext cx="1933537" cy="377131"/>
            </a:xfrm>
            <a:prstGeom prst="ellipse">
              <a:avLst/>
            </a:prstGeom>
            <a:noFill/>
            <a:ln w="38100" cmpd="sng">
              <a:solidFill>
                <a:srgbClr val="FF008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4" name="Oval 143"/>
            <p:cNvSpPr/>
            <p:nvPr/>
          </p:nvSpPr>
          <p:spPr>
            <a:xfrm>
              <a:off x="3705263" y="1898429"/>
              <a:ext cx="1933537" cy="377131"/>
            </a:xfrm>
            <a:prstGeom prst="ellipse">
              <a:avLst/>
            </a:prstGeom>
            <a:noFill/>
            <a:ln w="38100" cmpd="sng">
              <a:solidFill>
                <a:srgbClr val="FF008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5" name="Isosceles Triangle 144"/>
            <p:cNvSpPr/>
            <p:nvPr/>
          </p:nvSpPr>
          <p:spPr>
            <a:xfrm rot="10800000">
              <a:off x="6858000" y="2275560"/>
              <a:ext cx="1255335" cy="1048961"/>
            </a:xfrm>
            <a:prstGeom prst="triangle">
              <a:avLst/>
            </a:prstGeom>
            <a:noFill/>
            <a:ln w="38100" cmpd="sng">
              <a:solidFill>
                <a:srgbClr val="FF008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6" name="Isosceles Triangle 145"/>
            <p:cNvSpPr/>
            <p:nvPr/>
          </p:nvSpPr>
          <p:spPr>
            <a:xfrm rot="10800000">
              <a:off x="2295093" y="3080649"/>
              <a:ext cx="939739" cy="722780"/>
            </a:xfrm>
            <a:prstGeom prst="triangle">
              <a:avLst/>
            </a:prstGeom>
            <a:noFill/>
            <a:ln w="38100" cmpd="sng">
              <a:solidFill>
                <a:srgbClr val="FF008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7" name="Right Brace 146"/>
            <p:cNvSpPr/>
            <p:nvPr/>
          </p:nvSpPr>
          <p:spPr>
            <a:xfrm rot="1956944">
              <a:off x="4941344" y="2313483"/>
              <a:ext cx="328626" cy="1137910"/>
            </a:xfrm>
            <a:prstGeom prst="rightBrace">
              <a:avLst/>
            </a:prstGeom>
            <a:ln w="38100" cmpd="sng">
              <a:solidFill>
                <a:srgbClr val="A10E2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148" name="TextBox 147"/>
            <p:cNvSpPr txBox="1"/>
            <p:nvPr/>
          </p:nvSpPr>
          <p:spPr>
            <a:xfrm>
              <a:off x="5204162" y="2836917"/>
              <a:ext cx="1915909" cy="688840"/>
            </a:xfrm>
            <a:prstGeom prst="rect">
              <a:avLst/>
            </a:prstGeom>
            <a:noFill/>
          </p:spPr>
          <p:txBody>
            <a:bodyPr wrap="none" rtlCol="0">
              <a:spAutoFit/>
            </a:bodyPr>
            <a:lstStyle/>
            <a:p>
              <a:r>
                <a:rPr lang="en-US" sz="1200" b="1" dirty="0">
                  <a:solidFill>
                    <a:prstClr val="black"/>
                  </a:solidFill>
                  <a:latin typeface="Corbel"/>
                  <a:cs typeface="Corbel"/>
                </a:rPr>
                <a:t>eligible for</a:t>
              </a:r>
            </a:p>
            <a:p>
              <a:r>
                <a:rPr lang="en-US" sz="1200" b="1" dirty="0">
                  <a:solidFill>
                    <a:prstClr val="black"/>
                  </a:solidFill>
                  <a:latin typeface="Corbel"/>
                  <a:cs typeface="Corbel"/>
                </a:rPr>
                <a:t>‘treatment free remission’</a:t>
              </a:r>
            </a:p>
            <a:p>
              <a:r>
                <a:rPr lang="en-US" sz="1200" b="1" dirty="0">
                  <a:solidFill>
                    <a:prstClr val="black"/>
                  </a:solidFill>
                  <a:latin typeface="Corbel"/>
                  <a:cs typeface="Corbel"/>
                </a:rPr>
                <a:t>trials</a:t>
              </a:r>
            </a:p>
          </p:txBody>
        </p:sp>
      </p:grpSp>
      <p:sp>
        <p:nvSpPr>
          <p:cNvPr id="152" name="Title 151"/>
          <p:cNvSpPr>
            <a:spLocks noGrp="1"/>
          </p:cNvSpPr>
          <p:nvPr>
            <p:ph type="title"/>
          </p:nvPr>
        </p:nvSpPr>
        <p:spPr>
          <a:xfrm>
            <a:off x="2007616" y="14470"/>
            <a:ext cx="8229600" cy="1143000"/>
          </a:xfrm>
        </p:spPr>
        <p:txBody>
          <a:bodyPr>
            <a:normAutofit/>
          </a:bodyPr>
          <a:lstStyle/>
          <a:p>
            <a:r>
              <a:rPr lang="en-US" sz="2800" b="1" dirty="0">
                <a:solidFill>
                  <a:schemeClr val="accent2"/>
                </a:solidFill>
                <a:latin typeface="Corbel"/>
                <a:cs typeface="Corbel"/>
              </a:rPr>
              <a:t>‘Shrinking the iceberg’: </a:t>
            </a:r>
            <a:r>
              <a:rPr lang="en-US" sz="2800" b="1" dirty="0">
                <a:solidFill>
                  <a:schemeClr val="accent1">
                    <a:lumMod val="50000"/>
                  </a:schemeClr>
                </a:solidFill>
                <a:latin typeface="Corbel"/>
                <a:cs typeface="Corbel"/>
              </a:rPr>
              <a:t>response expectations</a:t>
            </a:r>
            <a:endParaRPr lang="en-US" sz="2800" dirty="0">
              <a:solidFill>
                <a:schemeClr val="accent1">
                  <a:lumMod val="50000"/>
                </a:schemeClr>
              </a:solidFill>
            </a:endParaRPr>
          </a:p>
        </p:txBody>
      </p:sp>
      <p:sp>
        <p:nvSpPr>
          <p:cNvPr id="2" name="TextBox 1"/>
          <p:cNvSpPr txBox="1"/>
          <p:nvPr/>
        </p:nvSpPr>
        <p:spPr>
          <a:xfrm>
            <a:off x="1540781" y="4782973"/>
            <a:ext cx="8981946" cy="1815882"/>
          </a:xfrm>
          <a:prstGeom prst="rect">
            <a:avLst/>
          </a:prstGeom>
          <a:noFill/>
        </p:spPr>
        <p:txBody>
          <a:bodyPr wrap="none" rtlCol="0">
            <a:spAutoFit/>
          </a:bodyPr>
          <a:lstStyle/>
          <a:p>
            <a:r>
              <a:rPr lang="en-US" sz="1600" dirty="0">
                <a:solidFill>
                  <a:srgbClr val="4F81BD">
                    <a:lumMod val="50000"/>
                  </a:srgbClr>
                </a:solidFill>
                <a:latin typeface="Corbel"/>
                <a:cs typeface="Corbel"/>
              </a:rPr>
              <a:t>Plainly stated:</a:t>
            </a:r>
          </a:p>
          <a:p>
            <a:pPr marL="342900" indent="-342900">
              <a:buFont typeface="+mj-lt"/>
              <a:buAutoNum type="arabicPeriod"/>
            </a:pPr>
            <a:r>
              <a:rPr lang="en-US" sz="1600" dirty="0">
                <a:solidFill>
                  <a:srgbClr val="4F81BD">
                    <a:lumMod val="50000"/>
                  </a:srgbClr>
                </a:solidFill>
                <a:latin typeface="Corbel"/>
                <a:cs typeface="Corbel"/>
              </a:rPr>
              <a:t>PCR at diagnosis = very important, like a timing chip when you run a race (where did </a:t>
            </a:r>
            <a:r>
              <a:rPr lang="en-US" sz="1600">
                <a:solidFill>
                  <a:srgbClr val="4F81BD">
                    <a:lumMod val="50000"/>
                  </a:srgbClr>
                </a:solidFill>
                <a:latin typeface="Corbel"/>
                <a:cs typeface="Corbel"/>
              </a:rPr>
              <a:t>you start?)</a:t>
            </a:r>
            <a:endParaRPr lang="en-US" sz="1600" dirty="0">
              <a:solidFill>
                <a:srgbClr val="4F81BD">
                  <a:lumMod val="50000"/>
                </a:srgbClr>
              </a:solidFill>
              <a:latin typeface="Corbel"/>
              <a:cs typeface="Corbel"/>
            </a:endParaRPr>
          </a:p>
          <a:p>
            <a:pPr marL="342900" indent="-342900">
              <a:buFont typeface="+mj-lt"/>
              <a:buAutoNum type="arabicPeriod"/>
            </a:pPr>
            <a:r>
              <a:rPr lang="en-US" sz="1600" dirty="0">
                <a:solidFill>
                  <a:srgbClr val="4F81BD">
                    <a:lumMod val="50000"/>
                  </a:srgbClr>
                </a:solidFill>
                <a:latin typeface="Corbel"/>
                <a:cs typeface="Corbel"/>
              </a:rPr>
              <a:t>Early response at 3mo should be ‘on track’, 10x lower than start, ~10% (if you start ~100%)</a:t>
            </a:r>
          </a:p>
          <a:p>
            <a:pPr marL="342900" indent="-342900">
              <a:buFont typeface="+mj-lt"/>
              <a:buAutoNum type="arabicPeriod"/>
            </a:pPr>
            <a:r>
              <a:rPr lang="en-US" sz="1600" dirty="0">
                <a:solidFill>
                  <a:srgbClr val="4F81BD">
                    <a:lumMod val="50000"/>
                  </a:srgbClr>
                </a:solidFill>
                <a:latin typeface="Corbel"/>
                <a:cs typeface="Corbel"/>
              </a:rPr>
              <a:t>Complete cytogenetic response (~1% on the PCR scale; 100x lower) is very important and protective</a:t>
            </a:r>
          </a:p>
          <a:p>
            <a:pPr marL="342900" indent="-342900">
              <a:buFont typeface="+mj-lt"/>
              <a:buAutoNum type="arabicPeriod"/>
            </a:pPr>
            <a:r>
              <a:rPr lang="en-US" sz="1600" dirty="0">
                <a:solidFill>
                  <a:srgbClr val="4F81BD">
                    <a:lumMod val="50000"/>
                  </a:srgbClr>
                </a:solidFill>
                <a:latin typeface="Corbel"/>
                <a:cs typeface="Corbel"/>
              </a:rPr>
              <a:t>Major molecular response (MMR, ~0.1% on the PCR scale; 1000x lower) adds further protection</a:t>
            </a:r>
          </a:p>
          <a:p>
            <a:pPr marL="342900" indent="-342900">
              <a:buFont typeface="+mj-lt"/>
              <a:buAutoNum type="arabicPeriod"/>
            </a:pPr>
            <a:r>
              <a:rPr lang="en-US" sz="1600" dirty="0">
                <a:solidFill>
                  <a:srgbClr val="4F81BD">
                    <a:lumMod val="50000"/>
                  </a:srgbClr>
                </a:solidFill>
                <a:latin typeface="Corbel"/>
                <a:cs typeface="Corbel"/>
              </a:rPr>
              <a:t>Deep Molecular remission: aiming for 0.01% or lower (10,000x lower than start) and staying that way</a:t>
            </a:r>
          </a:p>
          <a:p>
            <a:pPr marL="342900" indent="-342900">
              <a:buFont typeface="+mj-lt"/>
              <a:buAutoNum type="arabicPeriod"/>
            </a:pPr>
            <a:endParaRPr lang="en-US" sz="1600" dirty="0">
              <a:solidFill>
                <a:prstClr val="black"/>
              </a:solidFill>
              <a:latin typeface="Corbel"/>
              <a:cs typeface="Corbel"/>
            </a:endParaRPr>
          </a:p>
        </p:txBody>
      </p:sp>
    </p:spTree>
    <p:extLst>
      <p:ext uri="{BB962C8B-B14F-4D97-AF65-F5344CB8AC3E}">
        <p14:creationId xmlns:p14="http://schemas.microsoft.com/office/powerpoint/2010/main" val="117908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65004" y="5376191"/>
            <a:ext cx="8587692" cy="707886"/>
          </a:xfrm>
          <a:prstGeom prst="rect">
            <a:avLst/>
          </a:prstGeom>
        </p:spPr>
        <p:txBody>
          <a:bodyPr wrap="square">
            <a:spAutoFit/>
          </a:bodyPr>
          <a:lstStyle/>
          <a:p>
            <a:pPr marL="228600" indent="-228600" defTabSz="932449">
              <a:buFont typeface="+mj-lt"/>
              <a:buAutoNum type="arabicPeriod"/>
              <a:defRPr/>
            </a:pPr>
            <a:r>
              <a:rPr lang="pt-BR" sz="1000" dirty="0">
                <a:solidFill>
                  <a:prstClr val="black"/>
                </a:solidFill>
                <a:latin typeface="Calibri"/>
                <a:ea typeface="ＭＳ Ｐゴシック" charset="-128"/>
              </a:rPr>
              <a:t>Goldberg SL, Cortes J, Gambacorti-Passerini C, et al. Cytogenetic and molecular testing in patients with chronic myeloid leukemia (CML) in a prospective observational study (SIMPLICITY). J Clin Oncol. 2014;32:5s (suppl; abstr 7050).</a:t>
            </a:r>
          </a:p>
          <a:p>
            <a:pPr marL="228600" indent="-228600" defTabSz="932449">
              <a:buFont typeface="+mj-lt"/>
              <a:buAutoNum type="arabicPeriod"/>
              <a:defRPr/>
            </a:pPr>
            <a:r>
              <a:rPr lang="en-US" sz="1000" dirty="0">
                <a:solidFill>
                  <a:prstClr val="black"/>
                </a:solidFill>
                <a:latin typeface="Calibri"/>
                <a:ea typeface="ＭＳ Ｐゴシック" charset="-128"/>
              </a:rPr>
              <a:t>Goldberg SL, Cortes J, Gambacorti-Passerini C, et al. Predictors of performing response monitoring in patients with chronic-phase chronic myeloid leukemia (CP-CML) in a prospective observational study (SIMPLICITY). J </a:t>
            </a:r>
            <a:r>
              <a:rPr lang="en-US" sz="1000" dirty="0" err="1">
                <a:solidFill>
                  <a:prstClr val="black"/>
                </a:solidFill>
                <a:latin typeface="Calibri"/>
                <a:ea typeface="ＭＳ Ｐゴシック" charset="-128"/>
              </a:rPr>
              <a:t>Clin</a:t>
            </a:r>
            <a:r>
              <a:rPr lang="en-US" sz="1000" dirty="0">
                <a:solidFill>
                  <a:prstClr val="black"/>
                </a:solidFill>
                <a:latin typeface="Calibri"/>
                <a:ea typeface="ＭＳ Ｐゴシック" charset="-128"/>
              </a:rPr>
              <a:t> </a:t>
            </a:r>
            <a:r>
              <a:rPr lang="en-US" sz="1000" dirty="0" err="1">
                <a:solidFill>
                  <a:prstClr val="black"/>
                </a:solidFill>
                <a:latin typeface="Calibri"/>
                <a:ea typeface="ＭＳ Ｐゴシック" charset="-128"/>
              </a:rPr>
              <a:t>Oncol</a:t>
            </a:r>
            <a:r>
              <a:rPr lang="en-US" sz="1000" dirty="0">
                <a:solidFill>
                  <a:prstClr val="black"/>
                </a:solidFill>
                <a:latin typeface="Calibri"/>
                <a:ea typeface="ＭＳ Ｐゴシック" charset="-128"/>
              </a:rPr>
              <a:t>. 2014;32:(</a:t>
            </a:r>
            <a:r>
              <a:rPr lang="en-US" sz="1000" dirty="0" err="1">
                <a:solidFill>
                  <a:prstClr val="black"/>
                </a:solidFill>
                <a:latin typeface="Calibri"/>
                <a:ea typeface="ＭＳ Ｐゴシック" charset="-128"/>
              </a:rPr>
              <a:t>suppl</a:t>
            </a:r>
            <a:r>
              <a:rPr lang="en-US" sz="1000" dirty="0">
                <a:solidFill>
                  <a:prstClr val="black"/>
                </a:solidFill>
                <a:latin typeface="Calibri"/>
                <a:ea typeface="ＭＳ Ｐゴシック" charset="-128"/>
              </a:rPr>
              <a:t> 30; </a:t>
            </a:r>
            <a:r>
              <a:rPr lang="en-US" sz="1000" dirty="0" err="1">
                <a:solidFill>
                  <a:prstClr val="black"/>
                </a:solidFill>
                <a:latin typeface="Calibri"/>
                <a:ea typeface="ＭＳ Ｐゴシック" charset="-128"/>
              </a:rPr>
              <a:t>abstr</a:t>
            </a:r>
            <a:r>
              <a:rPr lang="en-US" sz="1000" dirty="0">
                <a:solidFill>
                  <a:prstClr val="black"/>
                </a:solidFill>
                <a:latin typeface="Calibri"/>
                <a:ea typeface="ＭＳ Ｐゴシック" charset="-128"/>
              </a:rPr>
              <a:t> 116).</a:t>
            </a:r>
          </a:p>
        </p:txBody>
      </p:sp>
      <p:grpSp>
        <p:nvGrpSpPr>
          <p:cNvPr id="4" name="Group 3"/>
          <p:cNvGrpSpPr/>
          <p:nvPr/>
        </p:nvGrpSpPr>
        <p:grpSpPr>
          <a:xfrm>
            <a:off x="1895358" y="1752600"/>
            <a:ext cx="4734043" cy="2514600"/>
            <a:chOff x="371357" y="1752600"/>
            <a:chExt cx="4734043" cy="2514600"/>
          </a:xfrm>
        </p:grpSpPr>
        <p:sp>
          <p:nvSpPr>
            <p:cNvPr id="13" name="TextBox 12"/>
            <p:cNvSpPr txBox="1"/>
            <p:nvPr/>
          </p:nvSpPr>
          <p:spPr>
            <a:xfrm>
              <a:off x="3946607" y="3837465"/>
              <a:ext cx="1158793" cy="276999"/>
            </a:xfrm>
            <a:prstGeom prst="rect">
              <a:avLst/>
            </a:prstGeom>
            <a:noFill/>
          </p:spPr>
          <p:txBody>
            <a:bodyPr wrap="square" rtlCol="0">
              <a:spAutoFit/>
            </a:bodyPr>
            <a:lstStyle/>
            <a:p>
              <a:r>
                <a:rPr lang="en-US" sz="1200" b="1" dirty="0">
                  <a:solidFill>
                    <a:srgbClr val="D60093"/>
                  </a:solidFill>
                  <a:latin typeface="Calibri"/>
                </a:rPr>
                <a:t>58%</a:t>
              </a:r>
            </a:p>
          </p:txBody>
        </p:sp>
        <p:grpSp>
          <p:nvGrpSpPr>
            <p:cNvPr id="15" name="Group 14"/>
            <p:cNvGrpSpPr/>
            <p:nvPr/>
          </p:nvGrpSpPr>
          <p:grpSpPr>
            <a:xfrm>
              <a:off x="371357" y="1752600"/>
              <a:ext cx="4734043" cy="2514600"/>
              <a:chOff x="371357" y="2035242"/>
              <a:chExt cx="4734043" cy="2555075"/>
            </a:xfrm>
          </p:grpSpPr>
          <p:sp>
            <p:nvSpPr>
              <p:cNvPr id="16" name="Pentagon 15"/>
              <p:cNvSpPr/>
              <p:nvPr/>
            </p:nvSpPr>
            <p:spPr>
              <a:xfrm>
                <a:off x="459499" y="2430853"/>
                <a:ext cx="2969501" cy="582534"/>
              </a:xfrm>
              <a:prstGeom prst="homePlate">
                <a:avLst>
                  <a:gd name="adj" fmla="val 68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2" name="Pentagon 1"/>
              <p:cNvSpPr/>
              <p:nvPr/>
            </p:nvSpPr>
            <p:spPr>
              <a:xfrm>
                <a:off x="459499" y="3224656"/>
                <a:ext cx="2283701" cy="582534"/>
              </a:xfrm>
              <a:prstGeom prst="homePlate">
                <a:avLst>
                  <a:gd name="adj" fmla="val 6864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9" name="TextBox 8"/>
              <p:cNvSpPr txBox="1"/>
              <p:nvPr/>
            </p:nvSpPr>
            <p:spPr>
              <a:xfrm>
                <a:off x="3946607" y="2560022"/>
                <a:ext cx="1158793" cy="281458"/>
              </a:xfrm>
              <a:prstGeom prst="rect">
                <a:avLst/>
              </a:prstGeom>
              <a:noFill/>
            </p:spPr>
            <p:txBody>
              <a:bodyPr wrap="square" rtlCol="0">
                <a:spAutoFit/>
              </a:bodyPr>
              <a:lstStyle/>
              <a:p>
                <a:r>
                  <a:rPr lang="en-US" sz="1200" b="1" dirty="0">
                    <a:solidFill>
                      <a:srgbClr val="C0504D"/>
                    </a:solidFill>
                    <a:latin typeface="Calibri"/>
                  </a:rPr>
                  <a:t>51%</a:t>
                </a:r>
              </a:p>
            </p:txBody>
          </p:sp>
          <p:sp>
            <p:nvSpPr>
              <p:cNvPr id="10" name="TextBox 9"/>
              <p:cNvSpPr txBox="1"/>
              <p:nvPr/>
            </p:nvSpPr>
            <p:spPr>
              <a:xfrm>
                <a:off x="3946607" y="3353967"/>
                <a:ext cx="1158793" cy="281458"/>
              </a:xfrm>
              <a:prstGeom prst="rect">
                <a:avLst/>
              </a:prstGeom>
              <a:noFill/>
            </p:spPr>
            <p:txBody>
              <a:bodyPr wrap="square" rtlCol="0">
                <a:spAutoFit/>
              </a:bodyPr>
              <a:lstStyle/>
              <a:p>
                <a:r>
                  <a:rPr lang="en-US" sz="1200" b="1" dirty="0">
                    <a:solidFill>
                      <a:srgbClr val="002060"/>
                    </a:solidFill>
                    <a:latin typeface="Calibri"/>
                  </a:rPr>
                  <a:t>38%</a:t>
                </a:r>
              </a:p>
            </p:txBody>
          </p:sp>
          <p:sp>
            <p:nvSpPr>
              <p:cNvPr id="11" name="Pentagon 10"/>
              <p:cNvSpPr/>
              <p:nvPr/>
            </p:nvSpPr>
            <p:spPr>
              <a:xfrm>
                <a:off x="459499" y="4007783"/>
                <a:ext cx="3513306" cy="582534"/>
              </a:xfrm>
              <a:prstGeom prst="homePlate">
                <a:avLst>
                  <a:gd name="adj" fmla="val 68644"/>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14" name="TextBox 13"/>
              <p:cNvSpPr txBox="1"/>
              <p:nvPr/>
            </p:nvSpPr>
            <p:spPr>
              <a:xfrm>
                <a:off x="371357" y="2035242"/>
                <a:ext cx="4037271" cy="344003"/>
              </a:xfrm>
              <a:prstGeom prst="rect">
                <a:avLst/>
              </a:prstGeom>
              <a:noFill/>
            </p:spPr>
            <p:txBody>
              <a:bodyPr wrap="square" rtlCol="0">
                <a:spAutoFit/>
              </a:bodyPr>
              <a:lstStyle/>
              <a:p>
                <a:r>
                  <a:rPr lang="en-US" sz="1600" b="1" i="1" u="sng" dirty="0">
                    <a:solidFill>
                      <a:prstClr val="black"/>
                    </a:solidFill>
                    <a:latin typeface="Calibri"/>
                  </a:rPr>
                  <a:t>Patients not tested for CyR at 12 months</a:t>
                </a:r>
                <a:r>
                  <a:rPr lang="en-US" sz="1600" b="1" i="1" u="sng" baseline="30000" dirty="0">
                    <a:solidFill>
                      <a:prstClr val="black"/>
                    </a:solidFill>
                    <a:latin typeface="Calibri"/>
                  </a:rPr>
                  <a:t>1</a:t>
                </a:r>
              </a:p>
            </p:txBody>
          </p:sp>
        </p:grpSp>
      </p:grpSp>
      <p:sp>
        <p:nvSpPr>
          <p:cNvPr id="26" name="Rectangle 25"/>
          <p:cNvSpPr/>
          <p:nvPr/>
        </p:nvSpPr>
        <p:spPr>
          <a:xfrm>
            <a:off x="1895358" y="112693"/>
            <a:ext cx="8436045" cy="523220"/>
          </a:xfrm>
          <a:prstGeom prst="rect">
            <a:avLst/>
          </a:prstGeom>
          <a:noFill/>
        </p:spPr>
        <p:txBody>
          <a:bodyPr wrap="square">
            <a:spAutoFit/>
          </a:bodyPr>
          <a:lstStyle/>
          <a:p>
            <a:pPr algn="ctr" fontAlgn="base">
              <a:spcBef>
                <a:spcPct val="0"/>
              </a:spcBef>
              <a:spcAft>
                <a:spcPct val="0"/>
              </a:spcAft>
            </a:pPr>
            <a:r>
              <a:rPr lang="en-GB" sz="2800" b="1" dirty="0">
                <a:solidFill>
                  <a:srgbClr val="C0504D"/>
                </a:solidFill>
                <a:latin typeface="Calibri"/>
                <a:ea typeface="ＭＳ Ｐゴシック" pitchFamily="34" charset="-128"/>
              </a:rPr>
              <a:t>Monitoring for CML response needs improvement</a:t>
            </a:r>
          </a:p>
        </p:txBody>
      </p:sp>
      <p:grpSp>
        <p:nvGrpSpPr>
          <p:cNvPr id="5" name="Group 4"/>
          <p:cNvGrpSpPr/>
          <p:nvPr/>
        </p:nvGrpSpPr>
        <p:grpSpPr>
          <a:xfrm>
            <a:off x="6258850" y="1752601"/>
            <a:ext cx="3770342" cy="2500474"/>
            <a:chOff x="4734850" y="1752601"/>
            <a:chExt cx="3770342" cy="2500474"/>
          </a:xfrm>
        </p:grpSpPr>
        <p:grpSp>
          <p:nvGrpSpPr>
            <p:cNvPr id="27" name="Group 26"/>
            <p:cNvGrpSpPr/>
            <p:nvPr/>
          </p:nvGrpSpPr>
          <p:grpSpPr>
            <a:xfrm>
              <a:off x="4734850" y="1752601"/>
              <a:ext cx="3770342" cy="2500474"/>
              <a:chOff x="316579" y="1951293"/>
              <a:chExt cx="3770342" cy="2639024"/>
            </a:xfrm>
          </p:grpSpPr>
          <p:sp>
            <p:nvSpPr>
              <p:cNvPr id="28" name="Pentagon 27"/>
              <p:cNvSpPr/>
              <p:nvPr/>
            </p:nvSpPr>
            <p:spPr>
              <a:xfrm>
                <a:off x="459500" y="2430853"/>
                <a:ext cx="913430" cy="582534"/>
              </a:xfrm>
              <a:prstGeom prst="homePlate">
                <a:avLst>
                  <a:gd name="adj" fmla="val 68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29" name="Pentagon 28"/>
              <p:cNvSpPr/>
              <p:nvPr/>
            </p:nvSpPr>
            <p:spPr>
              <a:xfrm>
                <a:off x="459500" y="3224656"/>
                <a:ext cx="837230" cy="582534"/>
              </a:xfrm>
              <a:prstGeom prst="homePlate">
                <a:avLst>
                  <a:gd name="adj" fmla="val 6864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32" name="TextBox 31"/>
              <p:cNvSpPr txBox="1"/>
              <p:nvPr/>
            </p:nvSpPr>
            <p:spPr>
              <a:xfrm>
                <a:off x="1814336" y="2582844"/>
                <a:ext cx="1158793" cy="292347"/>
              </a:xfrm>
              <a:prstGeom prst="rect">
                <a:avLst/>
              </a:prstGeom>
              <a:noFill/>
            </p:spPr>
            <p:txBody>
              <a:bodyPr wrap="square" rtlCol="0">
                <a:spAutoFit/>
              </a:bodyPr>
              <a:lstStyle/>
              <a:p>
                <a:r>
                  <a:rPr lang="en-US" sz="1200" b="1" dirty="0">
                    <a:solidFill>
                      <a:srgbClr val="C0504D"/>
                    </a:solidFill>
                    <a:latin typeface="Calibri"/>
                  </a:rPr>
                  <a:t>17%</a:t>
                </a:r>
              </a:p>
            </p:txBody>
          </p:sp>
          <p:sp>
            <p:nvSpPr>
              <p:cNvPr id="33" name="TextBox 32"/>
              <p:cNvSpPr txBox="1"/>
              <p:nvPr/>
            </p:nvSpPr>
            <p:spPr>
              <a:xfrm>
                <a:off x="1814336" y="3372135"/>
                <a:ext cx="1158793" cy="292347"/>
              </a:xfrm>
              <a:prstGeom prst="rect">
                <a:avLst/>
              </a:prstGeom>
              <a:noFill/>
            </p:spPr>
            <p:txBody>
              <a:bodyPr wrap="square" rtlCol="0">
                <a:spAutoFit/>
              </a:bodyPr>
              <a:lstStyle/>
              <a:p>
                <a:r>
                  <a:rPr lang="en-US" sz="1200" b="1" dirty="0">
                    <a:solidFill>
                      <a:srgbClr val="002060"/>
                    </a:solidFill>
                    <a:latin typeface="Calibri"/>
                  </a:rPr>
                  <a:t>13%</a:t>
                </a:r>
              </a:p>
            </p:txBody>
          </p:sp>
          <p:sp>
            <p:nvSpPr>
              <p:cNvPr id="34" name="Pentagon 33"/>
              <p:cNvSpPr/>
              <p:nvPr/>
            </p:nvSpPr>
            <p:spPr>
              <a:xfrm>
                <a:off x="459499" y="4007783"/>
                <a:ext cx="1253231" cy="582534"/>
              </a:xfrm>
              <a:prstGeom prst="homePlate">
                <a:avLst>
                  <a:gd name="adj" fmla="val 68644"/>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36" name="TextBox 35"/>
              <p:cNvSpPr txBox="1"/>
              <p:nvPr/>
            </p:nvSpPr>
            <p:spPr>
              <a:xfrm>
                <a:off x="316579" y="1951293"/>
                <a:ext cx="3770342" cy="357313"/>
              </a:xfrm>
              <a:prstGeom prst="rect">
                <a:avLst/>
              </a:prstGeom>
              <a:noFill/>
            </p:spPr>
            <p:txBody>
              <a:bodyPr wrap="square" rtlCol="0">
                <a:spAutoFit/>
              </a:bodyPr>
              <a:lstStyle/>
              <a:p>
                <a:r>
                  <a:rPr lang="en-US" sz="1600" b="1" i="1" u="sng" dirty="0">
                    <a:solidFill>
                      <a:prstClr val="black"/>
                    </a:solidFill>
                    <a:latin typeface="Calibri"/>
                  </a:rPr>
                  <a:t>Patients not tested for MR by 12 months</a:t>
                </a:r>
                <a:r>
                  <a:rPr lang="en-US" sz="1600" b="1" i="1" u="sng" baseline="30000" dirty="0">
                    <a:solidFill>
                      <a:prstClr val="black"/>
                    </a:solidFill>
                    <a:latin typeface="Calibri"/>
                  </a:rPr>
                  <a:t>1</a:t>
                </a:r>
              </a:p>
            </p:txBody>
          </p:sp>
        </p:grpSp>
        <p:sp>
          <p:nvSpPr>
            <p:cNvPr id="62" name="TextBox 61"/>
            <p:cNvSpPr txBox="1"/>
            <p:nvPr/>
          </p:nvSpPr>
          <p:spPr>
            <a:xfrm>
              <a:off x="6232607" y="3837801"/>
              <a:ext cx="1158793" cy="276999"/>
            </a:xfrm>
            <a:prstGeom prst="rect">
              <a:avLst/>
            </a:prstGeom>
            <a:noFill/>
          </p:spPr>
          <p:txBody>
            <a:bodyPr wrap="square" rtlCol="0">
              <a:spAutoFit/>
            </a:bodyPr>
            <a:lstStyle/>
            <a:p>
              <a:r>
                <a:rPr lang="en-US" sz="1200" b="1" dirty="0">
                  <a:solidFill>
                    <a:srgbClr val="D60093"/>
                  </a:solidFill>
                  <a:latin typeface="Calibri"/>
                </a:rPr>
                <a:t>19%</a:t>
              </a:r>
            </a:p>
          </p:txBody>
        </p:sp>
      </p:grpSp>
      <p:sp>
        <p:nvSpPr>
          <p:cNvPr id="6" name="Rectangle 5"/>
          <p:cNvSpPr/>
          <p:nvPr/>
        </p:nvSpPr>
        <p:spPr>
          <a:xfrm>
            <a:off x="2013982" y="4612971"/>
            <a:ext cx="8196819" cy="555712"/>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black"/>
                </a:solidFill>
                <a:latin typeface="Calibri"/>
              </a:rPr>
              <a:t>Age &lt;65 years at initiation of first-line TKI, patients who had switched from first-line TKI and those seen in academic centres were more likely to be monitored by 12 months (p&lt;0.05)</a:t>
            </a:r>
            <a:r>
              <a:rPr lang="en-GB" sz="1400" baseline="30000" dirty="0">
                <a:solidFill>
                  <a:prstClr val="black"/>
                </a:solidFill>
                <a:latin typeface="Calibri"/>
              </a:rPr>
              <a:t>2</a:t>
            </a:r>
          </a:p>
        </p:txBody>
      </p:sp>
      <p:sp>
        <p:nvSpPr>
          <p:cNvPr id="30" name="TextBox 153"/>
          <p:cNvSpPr txBox="1">
            <a:spLocks noChangeArrowheads="1"/>
          </p:cNvSpPr>
          <p:nvPr/>
        </p:nvSpPr>
        <p:spPr bwMode="auto">
          <a:xfrm>
            <a:off x="1895357" y="1140023"/>
            <a:ext cx="787491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sz="1400" b="1" dirty="0">
                <a:solidFill>
                  <a:prstClr val="black"/>
                </a:solidFill>
              </a:rPr>
              <a:t>About 1 in every 5 patients are not tested for MR at 12 months and almost half are not tested for CyR </a:t>
            </a:r>
          </a:p>
        </p:txBody>
      </p:sp>
      <p:sp>
        <p:nvSpPr>
          <p:cNvPr id="40" name="TextBox 39"/>
          <p:cNvSpPr txBox="1"/>
          <p:nvPr/>
        </p:nvSpPr>
        <p:spPr>
          <a:xfrm>
            <a:off x="2013982" y="2226123"/>
            <a:ext cx="1158793" cy="253916"/>
          </a:xfrm>
          <a:prstGeom prst="rect">
            <a:avLst/>
          </a:prstGeom>
          <a:noFill/>
        </p:spPr>
        <p:txBody>
          <a:bodyPr wrap="square" rtlCol="0">
            <a:spAutoFit/>
          </a:bodyPr>
          <a:lstStyle/>
          <a:p>
            <a:r>
              <a:rPr lang="en-US" sz="1050" b="1" dirty="0">
                <a:solidFill>
                  <a:prstClr val="white"/>
                </a:solidFill>
                <a:latin typeface="Calibri"/>
              </a:rPr>
              <a:t>Overall (N=862)</a:t>
            </a:r>
          </a:p>
        </p:txBody>
      </p:sp>
      <p:sp>
        <p:nvSpPr>
          <p:cNvPr id="41" name="TextBox 40"/>
          <p:cNvSpPr txBox="1"/>
          <p:nvPr/>
        </p:nvSpPr>
        <p:spPr>
          <a:xfrm>
            <a:off x="2013982" y="3009642"/>
            <a:ext cx="2654013" cy="415498"/>
          </a:xfrm>
          <a:prstGeom prst="rect">
            <a:avLst/>
          </a:prstGeom>
          <a:noFill/>
        </p:spPr>
        <p:txBody>
          <a:bodyPr wrap="square" rtlCol="0">
            <a:spAutoFit/>
          </a:bodyPr>
          <a:lstStyle/>
          <a:p>
            <a:r>
              <a:rPr lang="en-US" sz="1050" b="1" dirty="0">
                <a:solidFill>
                  <a:prstClr val="white"/>
                </a:solidFill>
                <a:latin typeface="Calibri"/>
              </a:rPr>
              <a:t>US</a:t>
            </a:r>
            <a:br>
              <a:rPr lang="en-US" sz="1050" b="1" dirty="0">
                <a:solidFill>
                  <a:prstClr val="white"/>
                </a:solidFill>
                <a:latin typeface="Calibri"/>
              </a:rPr>
            </a:br>
            <a:r>
              <a:rPr lang="en-US" sz="1050" b="1" dirty="0">
                <a:solidFill>
                  <a:prstClr val="white"/>
                </a:solidFill>
                <a:latin typeface="Calibri"/>
              </a:rPr>
              <a:t>(n=573)</a:t>
            </a:r>
          </a:p>
        </p:txBody>
      </p:sp>
      <p:sp>
        <p:nvSpPr>
          <p:cNvPr id="42" name="TextBox 41"/>
          <p:cNvSpPr txBox="1"/>
          <p:nvPr/>
        </p:nvSpPr>
        <p:spPr>
          <a:xfrm>
            <a:off x="2013981" y="3782954"/>
            <a:ext cx="3150354" cy="415498"/>
          </a:xfrm>
          <a:prstGeom prst="rect">
            <a:avLst/>
          </a:prstGeom>
          <a:noFill/>
        </p:spPr>
        <p:txBody>
          <a:bodyPr wrap="square" rtlCol="0">
            <a:spAutoFit/>
          </a:bodyPr>
          <a:lstStyle/>
          <a:p>
            <a:r>
              <a:rPr lang="en-US" sz="1050" b="1" dirty="0">
                <a:solidFill>
                  <a:prstClr val="white"/>
                </a:solidFill>
                <a:latin typeface="Calibri"/>
              </a:rPr>
              <a:t>Europe</a:t>
            </a:r>
            <a:br>
              <a:rPr lang="en-US" sz="1050" b="1" dirty="0">
                <a:solidFill>
                  <a:prstClr val="white"/>
                </a:solidFill>
                <a:latin typeface="Calibri"/>
              </a:rPr>
            </a:br>
            <a:r>
              <a:rPr lang="en-US" sz="1050" b="1" dirty="0">
                <a:solidFill>
                  <a:prstClr val="white"/>
                </a:solidFill>
                <a:latin typeface="Calibri"/>
              </a:rPr>
              <a:t>(n=289)</a:t>
            </a:r>
          </a:p>
        </p:txBody>
      </p:sp>
      <p:sp>
        <p:nvSpPr>
          <p:cNvPr id="43" name="TextBox 42"/>
          <p:cNvSpPr txBox="1"/>
          <p:nvPr/>
        </p:nvSpPr>
        <p:spPr>
          <a:xfrm>
            <a:off x="6401771" y="2265146"/>
            <a:ext cx="1158793" cy="415498"/>
          </a:xfrm>
          <a:prstGeom prst="rect">
            <a:avLst/>
          </a:prstGeom>
          <a:noFill/>
        </p:spPr>
        <p:txBody>
          <a:bodyPr wrap="square" rtlCol="0">
            <a:spAutoFit/>
          </a:bodyPr>
          <a:lstStyle/>
          <a:p>
            <a:r>
              <a:rPr lang="en-US" sz="1050" b="1" dirty="0">
                <a:solidFill>
                  <a:prstClr val="white"/>
                </a:solidFill>
                <a:latin typeface="Calibri"/>
              </a:rPr>
              <a:t>Overall</a:t>
            </a:r>
          </a:p>
          <a:p>
            <a:r>
              <a:rPr lang="en-US" sz="1050" b="1" dirty="0">
                <a:solidFill>
                  <a:prstClr val="white"/>
                </a:solidFill>
                <a:latin typeface="Calibri"/>
              </a:rPr>
              <a:t>(N=862)</a:t>
            </a:r>
          </a:p>
        </p:txBody>
      </p:sp>
      <p:sp>
        <p:nvSpPr>
          <p:cNvPr id="44" name="TextBox 43"/>
          <p:cNvSpPr txBox="1"/>
          <p:nvPr/>
        </p:nvSpPr>
        <p:spPr>
          <a:xfrm>
            <a:off x="6401771" y="3013497"/>
            <a:ext cx="2654013" cy="415498"/>
          </a:xfrm>
          <a:prstGeom prst="rect">
            <a:avLst/>
          </a:prstGeom>
          <a:noFill/>
        </p:spPr>
        <p:txBody>
          <a:bodyPr wrap="square" rtlCol="0">
            <a:spAutoFit/>
          </a:bodyPr>
          <a:lstStyle/>
          <a:p>
            <a:r>
              <a:rPr lang="en-US" sz="1050" b="1" dirty="0">
                <a:solidFill>
                  <a:prstClr val="white"/>
                </a:solidFill>
                <a:latin typeface="Calibri"/>
              </a:rPr>
              <a:t>US</a:t>
            </a:r>
            <a:br>
              <a:rPr lang="en-US" sz="1050" b="1" dirty="0">
                <a:solidFill>
                  <a:prstClr val="white"/>
                </a:solidFill>
                <a:latin typeface="Calibri"/>
              </a:rPr>
            </a:br>
            <a:r>
              <a:rPr lang="en-US" sz="1050" b="1" dirty="0">
                <a:solidFill>
                  <a:prstClr val="white"/>
                </a:solidFill>
                <a:latin typeface="Calibri"/>
              </a:rPr>
              <a:t>(n=573)</a:t>
            </a:r>
          </a:p>
        </p:txBody>
      </p:sp>
      <p:sp>
        <p:nvSpPr>
          <p:cNvPr id="45" name="TextBox 44"/>
          <p:cNvSpPr txBox="1"/>
          <p:nvPr/>
        </p:nvSpPr>
        <p:spPr>
          <a:xfrm>
            <a:off x="6401770" y="3786809"/>
            <a:ext cx="3150354" cy="415498"/>
          </a:xfrm>
          <a:prstGeom prst="rect">
            <a:avLst/>
          </a:prstGeom>
          <a:noFill/>
        </p:spPr>
        <p:txBody>
          <a:bodyPr wrap="square" rtlCol="0">
            <a:spAutoFit/>
          </a:bodyPr>
          <a:lstStyle/>
          <a:p>
            <a:r>
              <a:rPr lang="en-US" sz="1050" b="1" dirty="0">
                <a:solidFill>
                  <a:prstClr val="white"/>
                </a:solidFill>
                <a:latin typeface="Calibri"/>
              </a:rPr>
              <a:t>Europe</a:t>
            </a:r>
            <a:br>
              <a:rPr lang="en-US" sz="1050" b="1" dirty="0">
                <a:solidFill>
                  <a:prstClr val="white"/>
                </a:solidFill>
                <a:latin typeface="Calibri"/>
              </a:rPr>
            </a:br>
            <a:r>
              <a:rPr lang="en-US" sz="1050" b="1" dirty="0">
                <a:solidFill>
                  <a:prstClr val="white"/>
                </a:solidFill>
                <a:latin typeface="Calibri"/>
              </a:rPr>
              <a:t>(n=289)</a:t>
            </a:r>
          </a:p>
        </p:txBody>
      </p:sp>
      <p:sp>
        <p:nvSpPr>
          <p:cNvPr id="3" name="Slide Number Placeholder 2"/>
          <p:cNvSpPr>
            <a:spLocks noGrp="1"/>
          </p:cNvSpPr>
          <p:nvPr>
            <p:ph type="sldNum" sz="quarter" idx="4"/>
          </p:nvPr>
        </p:nvSpPr>
        <p:spPr>
          <a:xfrm>
            <a:off x="11908039" y="6626676"/>
            <a:ext cx="92974" cy="123111"/>
          </a:xfrm>
        </p:spPr>
        <p:txBody>
          <a:bodyPr/>
          <a:lstStyle/>
          <a:p>
            <a:pPr>
              <a:defRPr/>
            </a:pPr>
            <a:fld id="{C3817077-4FCA-43EE-9607-6D58E1BA7421}" type="slidenum">
              <a:rPr lang="en-US" smtClean="0">
                <a:solidFill>
                  <a:srgbClr val="FFCD03"/>
                </a:solidFill>
              </a:rPr>
              <a:pPr>
                <a:defRPr/>
              </a:pPr>
              <a:t>18</a:t>
            </a:fld>
            <a:endParaRPr lang="en-US" dirty="0">
              <a:solidFill>
                <a:srgbClr val="FFCD03"/>
              </a:solidFill>
            </a:endParaRPr>
          </a:p>
        </p:txBody>
      </p:sp>
      <p:pic>
        <p:nvPicPr>
          <p:cNvPr id="31" name="Picture 2" descr="\\macfile400int7\OCH_Presentations\Specialty Marketing\530817 Simplicity Development Template\Simplicity Template Art\simplicity_4C.png"/>
          <p:cNvPicPr>
            <a:picLocks noChangeAspect="1" noChangeArrowheads="1"/>
          </p:cNvPicPr>
          <p:nvPr/>
        </p:nvPicPr>
        <p:blipFill>
          <a:blip r:embed="rId3" cstate="print"/>
          <a:srcRect/>
          <a:stretch>
            <a:fillRect/>
          </a:stretch>
        </p:blipFill>
        <p:spPr bwMode="auto">
          <a:xfrm>
            <a:off x="8342314" y="6096001"/>
            <a:ext cx="1970087" cy="447675"/>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8242974" y="2104957"/>
            <a:ext cx="2309722" cy="2309722"/>
          </a:xfrm>
          <a:prstGeom prst="rect">
            <a:avLst/>
          </a:prstGeom>
        </p:spPr>
      </p:pic>
    </p:spTree>
    <p:extLst>
      <p:ext uri="{BB962C8B-B14F-4D97-AF65-F5344CB8AC3E}">
        <p14:creationId xmlns:p14="http://schemas.microsoft.com/office/powerpoint/2010/main" val="870519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6325" y="179098"/>
            <a:ext cx="6766429" cy="1567133"/>
            <a:chOff x="593432" y="46537"/>
            <a:chExt cx="7543800" cy="2769266"/>
          </a:xfrm>
        </p:grpSpPr>
        <p:pic>
          <p:nvPicPr>
            <p:cNvPr id="4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49590"/>
            <a:stretch/>
          </p:blipFill>
          <p:spPr bwMode="auto">
            <a:xfrm>
              <a:off x="613472" y="348901"/>
              <a:ext cx="7430400" cy="246690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0" name="TextBox 49"/>
            <p:cNvSpPr txBox="1"/>
            <p:nvPr/>
          </p:nvSpPr>
          <p:spPr>
            <a:xfrm>
              <a:off x="593432" y="46537"/>
              <a:ext cx="7450440" cy="543870"/>
            </a:xfrm>
            <a:prstGeom prst="rect">
              <a:avLst/>
            </a:prstGeom>
            <a:solidFill>
              <a:srgbClr val="FFFFFF"/>
            </a:solidFill>
          </p:spPr>
          <p:txBody>
            <a:bodyPr wrap="square" rtlCol="0">
              <a:spAutoFit/>
            </a:bodyPr>
            <a:lstStyle/>
            <a:p>
              <a:r>
                <a:rPr lang="en-US" sz="1400" b="1" dirty="0">
                  <a:latin typeface="Corbel"/>
                  <a:cs typeface="Corbel"/>
                </a:rPr>
                <a:t>   Overall Survival	                	   Progression-Free Survival         Failure-Free Survival</a:t>
              </a:r>
            </a:p>
          </p:txBody>
        </p:sp>
        <p:grpSp>
          <p:nvGrpSpPr>
            <p:cNvPr id="51" name="Group 50"/>
            <p:cNvGrpSpPr/>
            <p:nvPr/>
          </p:nvGrpSpPr>
          <p:grpSpPr>
            <a:xfrm>
              <a:off x="1126832" y="1624404"/>
              <a:ext cx="1905000" cy="815804"/>
              <a:chOff x="10287000" y="268069"/>
              <a:chExt cx="1905000" cy="815804"/>
            </a:xfrm>
            <a:effectLst/>
          </p:grpSpPr>
          <p:sp>
            <p:nvSpPr>
              <p:cNvPr id="52" name="Rectangle 51"/>
              <p:cNvSpPr/>
              <p:nvPr/>
            </p:nvSpPr>
            <p:spPr>
              <a:xfrm>
                <a:off x="10287000" y="304800"/>
                <a:ext cx="1905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Corbel"/>
                  <a:cs typeface="Corbel"/>
                </a:endParaRPr>
              </a:p>
            </p:txBody>
          </p:sp>
          <p:cxnSp>
            <p:nvCxnSpPr>
              <p:cNvPr id="53" name="Straight Connector 52"/>
              <p:cNvCxnSpPr/>
              <p:nvPr/>
            </p:nvCxnSpPr>
            <p:spPr>
              <a:xfrm>
                <a:off x="10439400" y="490964"/>
                <a:ext cx="457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0439400" y="762000"/>
                <a:ext cx="457200"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0972800" y="268069"/>
                <a:ext cx="634802" cy="815804"/>
              </a:xfrm>
              <a:prstGeom prst="rect">
                <a:avLst/>
              </a:prstGeom>
              <a:noFill/>
            </p:spPr>
            <p:txBody>
              <a:bodyPr wrap="none" rtlCol="0">
                <a:spAutoFit/>
              </a:bodyPr>
              <a:lstStyle/>
              <a:p>
                <a:r>
                  <a:rPr lang="en-US" sz="1200" dirty="0">
                    <a:latin typeface="Corbel"/>
                    <a:cs typeface="Corbel"/>
                  </a:rPr>
                  <a:t>≤ 10%</a:t>
                </a:r>
              </a:p>
              <a:p>
                <a:r>
                  <a:rPr lang="en-US" sz="1200" dirty="0">
                    <a:latin typeface="Corbel"/>
                    <a:cs typeface="Corbel"/>
                  </a:rPr>
                  <a:t>&gt; 10%</a:t>
                </a:r>
              </a:p>
            </p:txBody>
          </p:sp>
        </p:grpSp>
        <p:grpSp>
          <p:nvGrpSpPr>
            <p:cNvPr id="56" name="Group 55"/>
            <p:cNvGrpSpPr/>
            <p:nvPr/>
          </p:nvGrpSpPr>
          <p:grpSpPr>
            <a:xfrm>
              <a:off x="3641432" y="1624404"/>
              <a:ext cx="1905000" cy="815804"/>
              <a:chOff x="10287000" y="268069"/>
              <a:chExt cx="1905000" cy="815804"/>
            </a:xfrm>
            <a:effectLst/>
          </p:grpSpPr>
          <p:sp>
            <p:nvSpPr>
              <p:cNvPr id="57" name="Rectangle 56"/>
              <p:cNvSpPr/>
              <p:nvPr/>
            </p:nvSpPr>
            <p:spPr>
              <a:xfrm>
                <a:off x="10287000" y="304800"/>
                <a:ext cx="1905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Corbel"/>
                  <a:cs typeface="Corbel"/>
                </a:endParaRPr>
              </a:p>
            </p:txBody>
          </p:sp>
          <p:cxnSp>
            <p:nvCxnSpPr>
              <p:cNvPr id="58" name="Straight Connector 57"/>
              <p:cNvCxnSpPr/>
              <p:nvPr/>
            </p:nvCxnSpPr>
            <p:spPr>
              <a:xfrm>
                <a:off x="10439400" y="490964"/>
                <a:ext cx="457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0439400" y="762000"/>
                <a:ext cx="457200"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0972800" y="268069"/>
                <a:ext cx="634802" cy="815804"/>
              </a:xfrm>
              <a:prstGeom prst="rect">
                <a:avLst/>
              </a:prstGeom>
              <a:noFill/>
            </p:spPr>
            <p:txBody>
              <a:bodyPr wrap="none" rtlCol="0">
                <a:spAutoFit/>
              </a:bodyPr>
              <a:lstStyle/>
              <a:p>
                <a:r>
                  <a:rPr lang="en-US" sz="1200" dirty="0">
                    <a:latin typeface="Corbel"/>
                    <a:cs typeface="Corbel"/>
                  </a:rPr>
                  <a:t>≤ 10%</a:t>
                </a:r>
              </a:p>
              <a:p>
                <a:r>
                  <a:rPr lang="en-US" sz="1200" dirty="0">
                    <a:latin typeface="Corbel"/>
                    <a:cs typeface="Corbel"/>
                  </a:rPr>
                  <a:t>&gt; 10%</a:t>
                </a:r>
              </a:p>
            </p:txBody>
          </p:sp>
        </p:grpSp>
        <p:grpSp>
          <p:nvGrpSpPr>
            <p:cNvPr id="61" name="Group 60"/>
            <p:cNvGrpSpPr/>
            <p:nvPr/>
          </p:nvGrpSpPr>
          <p:grpSpPr>
            <a:xfrm>
              <a:off x="6232232" y="1661135"/>
              <a:ext cx="1905000" cy="815804"/>
              <a:chOff x="10287000" y="268069"/>
              <a:chExt cx="1905000" cy="815804"/>
            </a:xfrm>
            <a:effectLst/>
          </p:grpSpPr>
          <p:sp>
            <p:nvSpPr>
              <p:cNvPr id="62" name="Rectangle 61"/>
              <p:cNvSpPr/>
              <p:nvPr/>
            </p:nvSpPr>
            <p:spPr>
              <a:xfrm>
                <a:off x="10287000" y="304800"/>
                <a:ext cx="1905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Corbel"/>
                  <a:cs typeface="Corbel"/>
                </a:endParaRPr>
              </a:p>
            </p:txBody>
          </p:sp>
          <p:cxnSp>
            <p:nvCxnSpPr>
              <p:cNvPr id="63" name="Straight Connector 62"/>
              <p:cNvCxnSpPr/>
              <p:nvPr/>
            </p:nvCxnSpPr>
            <p:spPr>
              <a:xfrm>
                <a:off x="10439400" y="490964"/>
                <a:ext cx="457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0439400" y="762000"/>
                <a:ext cx="457200"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0972800" y="268069"/>
                <a:ext cx="634802" cy="815804"/>
              </a:xfrm>
              <a:prstGeom prst="rect">
                <a:avLst/>
              </a:prstGeom>
              <a:noFill/>
            </p:spPr>
            <p:txBody>
              <a:bodyPr wrap="none" rtlCol="0">
                <a:spAutoFit/>
              </a:bodyPr>
              <a:lstStyle/>
              <a:p>
                <a:r>
                  <a:rPr lang="en-US" sz="1200" dirty="0">
                    <a:latin typeface="Corbel"/>
                    <a:cs typeface="Corbel"/>
                  </a:rPr>
                  <a:t>≤ 10%</a:t>
                </a:r>
              </a:p>
              <a:p>
                <a:r>
                  <a:rPr lang="en-US" sz="1200" dirty="0">
                    <a:latin typeface="Corbel"/>
                    <a:cs typeface="Corbel"/>
                  </a:rPr>
                  <a:t>&gt; 10%</a:t>
                </a:r>
              </a:p>
            </p:txBody>
          </p:sp>
        </p:grpSp>
      </p:grpSp>
      <p:sp>
        <p:nvSpPr>
          <p:cNvPr id="67" name="TextBox 66"/>
          <p:cNvSpPr txBox="1"/>
          <p:nvPr/>
        </p:nvSpPr>
        <p:spPr>
          <a:xfrm>
            <a:off x="5251672" y="1720818"/>
            <a:ext cx="5467343" cy="307777"/>
          </a:xfrm>
          <a:prstGeom prst="rect">
            <a:avLst/>
          </a:prstGeom>
          <a:solidFill>
            <a:srgbClr val="FFFFFF"/>
          </a:solidFill>
        </p:spPr>
        <p:txBody>
          <a:bodyPr wrap="square" rtlCol="0">
            <a:spAutoFit/>
          </a:bodyPr>
          <a:lstStyle/>
          <a:p>
            <a:r>
              <a:rPr lang="en-US" sz="1400" b="1" dirty="0">
                <a:latin typeface="Corbel"/>
                <a:cs typeface="Corbel"/>
              </a:rPr>
              <a:t>    Major Molecular Response                  Complete Molecular Response</a:t>
            </a:r>
          </a:p>
        </p:txBody>
      </p:sp>
      <p:grpSp>
        <p:nvGrpSpPr>
          <p:cNvPr id="68" name="Group 67"/>
          <p:cNvGrpSpPr/>
          <p:nvPr/>
        </p:nvGrpSpPr>
        <p:grpSpPr>
          <a:xfrm>
            <a:off x="5331388" y="2017337"/>
            <a:ext cx="4885825" cy="1345349"/>
            <a:chOff x="613471" y="4325612"/>
            <a:chExt cx="5778823" cy="2088178"/>
          </a:xfrm>
        </p:grpSpPr>
        <p:pic>
          <p:nvPicPr>
            <p:cNvPr id="7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57329" r="22227"/>
            <a:stretch/>
          </p:blipFill>
          <p:spPr bwMode="auto">
            <a:xfrm>
              <a:off x="613471" y="4325612"/>
              <a:ext cx="5778823" cy="208817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76" name="Group 75"/>
            <p:cNvGrpSpPr/>
            <p:nvPr/>
          </p:nvGrpSpPr>
          <p:grpSpPr>
            <a:xfrm>
              <a:off x="2193632" y="5457834"/>
              <a:ext cx="1447800" cy="716572"/>
              <a:chOff x="10287000" y="268069"/>
              <a:chExt cx="1905000" cy="805527"/>
            </a:xfrm>
            <a:effectLst/>
          </p:grpSpPr>
          <p:sp>
            <p:nvSpPr>
              <p:cNvPr id="77" name="Rectangle 76"/>
              <p:cNvSpPr/>
              <p:nvPr/>
            </p:nvSpPr>
            <p:spPr>
              <a:xfrm>
                <a:off x="10287000" y="304800"/>
                <a:ext cx="1905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Corbel"/>
                  <a:cs typeface="Corbel"/>
                </a:endParaRPr>
              </a:p>
            </p:txBody>
          </p:sp>
          <p:cxnSp>
            <p:nvCxnSpPr>
              <p:cNvPr id="78" name="Straight Connector 77"/>
              <p:cNvCxnSpPr/>
              <p:nvPr/>
            </p:nvCxnSpPr>
            <p:spPr>
              <a:xfrm>
                <a:off x="10439400" y="490964"/>
                <a:ext cx="457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0439400" y="762000"/>
                <a:ext cx="457200"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0972802" y="268069"/>
                <a:ext cx="886126" cy="805527"/>
              </a:xfrm>
              <a:prstGeom prst="rect">
                <a:avLst/>
              </a:prstGeom>
              <a:noFill/>
            </p:spPr>
            <p:txBody>
              <a:bodyPr wrap="none" rtlCol="0">
                <a:spAutoFit/>
              </a:bodyPr>
              <a:lstStyle/>
              <a:p>
                <a:r>
                  <a:rPr lang="en-US" sz="1200" dirty="0">
                    <a:latin typeface="Corbel"/>
                    <a:cs typeface="Corbel"/>
                  </a:rPr>
                  <a:t>≤ 10%</a:t>
                </a:r>
              </a:p>
              <a:p>
                <a:r>
                  <a:rPr lang="en-US" sz="1200" dirty="0">
                    <a:latin typeface="Corbel"/>
                    <a:cs typeface="Corbel"/>
                  </a:rPr>
                  <a:t>&gt; 10%</a:t>
                </a:r>
              </a:p>
            </p:txBody>
          </p:sp>
        </p:grpSp>
      </p:grpSp>
      <p:grpSp>
        <p:nvGrpSpPr>
          <p:cNvPr id="69" name="Group 68"/>
          <p:cNvGrpSpPr/>
          <p:nvPr/>
        </p:nvGrpSpPr>
        <p:grpSpPr>
          <a:xfrm>
            <a:off x="8455586" y="2021484"/>
            <a:ext cx="1610621" cy="461665"/>
            <a:chOff x="10287000" y="268069"/>
            <a:chExt cx="1905000" cy="716572"/>
          </a:xfrm>
          <a:effectLst/>
        </p:grpSpPr>
        <p:sp>
          <p:nvSpPr>
            <p:cNvPr id="71" name="Rectangle 70"/>
            <p:cNvSpPr/>
            <p:nvPr/>
          </p:nvSpPr>
          <p:spPr>
            <a:xfrm>
              <a:off x="10287000" y="304800"/>
              <a:ext cx="1905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Corbel"/>
                <a:cs typeface="Corbel"/>
              </a:endParaRPr>
            </a:p>
          </p:txBody>
        </p:sp>
        <p:cxnSp>
          <p:nvCxnSpPr>
            <p:cNvPr id="72" name="Straight Connector 71"/>
            <p:cNvCxnSpPr/>
            <p:nvPr/>
          </p:nvCxnSpPr>
          <p:spPr>
            <a:xfrm>
              <a:off x="10439400" y="490964"/>
              <a:ext cx="457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0439400" y="762000"/>
              <a:ext cx="457200"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10972801" y="268069"/>
              <a:ext cx="673456" cy="716572"/>
            </a:xfrm>
            <a:prstGeom prst="rect">
              <a:avLst/>
            </a:prstGeom>
            <a:noFill/>
          </p:spPr>
          <p:txBody>
            <a:bodyPr wrap="none" rtlCol="0">
              <a:spAutoFit/>
            </a:bodyPr>
            <a:lstStyle/>
            <a:p>
              <a:r>
                <a:rPr lang="en-US" sz="1200" dirty="0">
                  <a:latin typeface="Corbel"/>
                  <a:cs typeface="Corbel"/>
                </a:rPr>
                <a:t>≤ 10%</a:t>
              </a:r>
            </a:p>
            <a:p>
              <a:r>
                <a:rPr lang="en-US" sz="1200" dirty="0">
                  <a:latin typeface="Corbel"/>
                  <a:cs typeface="Corbel"/>
                </a:rPr>
                <a:t>&gt; 10%</a:t>
              </a:r>
            </a:p>
          </p:txBody>
        </p:sp>
      </p:grpSp>
      <p:sp>
        <p:nvSpPr>
          <p:cNvPr id="70" name="Rectangle 69"/>
          <p:cNvSpPr/>
          <p:nvPr/>
        </p:nvSpPr>
        <p:spPr>
          <a:xfrm>
            <a:off x="5749742" y="2012563"/>
            <a:ext cx="837523" cy="200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Corbel"/>
              <a:cs typeface="Corbel"/>
            </a:endParaRPr>
          </a:p>
        </p:txBody>
      </p:sp>
      <p:pic>
        <p:nvPicPr>
          <p:cNvPr id="46" name="Picture 45"/>
          <p:cNvPicPr>
            <a:picLocks noChangeAspect="1" noChangeArrowheads="1"/>
          </p:cNvPicPr>
          <p:nvPr/>
        </p:nvPicPr>
        <p:blipFill rotWithShape="1">
          <a:blip r:embed="rId4">
            <a:extLst>
              <a:ext uri="{28A0092B-C50C-407E-A947-70E740481C1C}">
                <a14:useLocalDpi xmlns:a14="http://schemas.microsoft.com/office/drawing/2010/main" val="0"/>
              </a:ext>
            </a:extLst>
          </a:blip>
          <a:srcRect b="14429"/>
          <a:stretch/>
        </p:blipFill>
        <p:spPr bwMode="auto">
          <a:xfrm>
            <a:off x="1919355" y="3904301"/>
            <a:ext cx="3544600" cy="252243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7" name="Picture 5"/>
          <p:cNvPicPr>
            <a:picLocks noChangeAspect="1"/>
          </p:cNvPicPr>
          <p:nvPr/>
        </p:nvPicPr>
        <p:blipFill rotWithShape="1">
          <a:blip r:embed="rId5">
            <a:extLst>
              <a:ext uri="{28A0092B-C50C-407E-A947-70E740481C1C}">
                <a14:useLocalDpi xmlns:a14="http://schemas.microsoft.com/office/drawing/2010/main" val="0"/>
              </a:ext>
            </a:extLst>
          </a:blip>
          <a:srcRect l="11040" r="9064" b="42391"/>
          <a:stretch/>
        </p:blipFill>
        <p:spPr bwMode="auto">
          <a:xfrm>
            <a:off x="6017782" y="3841576"/>
            <a:ext cx="4227020" cy="268714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053828"/>
            <a:ext cx="4036325" cy="1143000"/>
          </a:xfrm>
        </p:spPr>
        <p:txBody>
          <a:bodyPr>
            <a:noAutofit/>
          </a:bodyPr>
          <a:lstStyle/>
          <a:p>
            <a:r>
              <a:rPr lang="en-US" sz="3200" b="1" dirty="0">
                <a:solidFill>
                  <a:srgbClr val="CD113B"/>
                </a:solidFill>
                <a:latin typeface="Corbel"/>
                <a:cs typeface="Corbel"/>
              </a:rPr>
              <a:t>Predictive molecular tools in CML</a:t>
            </a:r>
            <a:br>
              <a:rPr lang="en-US" sz="3200" b="1" dirty="0">
                <a:solidFill>
                  <a:srgbClr val="CD113B"/>
                </a:solidFill>
                <a:latin typeface="Corbel"/>
                <a:cs typeface="Corbel"/>
              </a:rPr>
            </a:br>
            <a:endParaRPr lang="en-US" sz="3200" b="1" dirty="0">
              <a:solidFill>
                <a:srgbClr val="CD113B"/>
              </a:solidFill>
              <a:latin typeface="Corbel"/>
              <a:cs typeface="Corbel"/>
            </a:endParaRPr>
          </a:p>
        </p:txBody>
      </p:sp>
      <p:sp>
        <p:nvSpPr>
          <p:cNvPr id="81" name="Footer Placeholder 3"/>
          <p:cNvSpPr>
            <a:spLocks noGrp="1"/>
          </p:cNvSpPr>
          <p:nvPr>
            <p:ph type="ftr" sz="quarter" idx="10"/>
          </p:nvPr>
        </p:nvSpPr>
        <p:spPr>
          <a:xfrm>
            <a:off x="1909353" y="6522295"/>
            <a:ext cx="8326312" cy="365125"/>
          </a:xfrm>
        </p:spPr>
        <p:txBody>
          <a:bodyPr/>
          <a:lstStyle/>
          <a:p>
            <a:pPr>
              <a:defRPr/>
            </a:pPr>
            <a:r>
              <a:rPr lang="en-GB" sz="1100" dirty="0">
                <a:solidFill>
                  <a:schemeClr val="tx1"/>
                </a:solidFill>
                <a:latin typeface="Corbel"/>
                <a:cs typeface="Corbel"/>
              </a:rPr>
              <a:t>Branford S et al. Blood 2014;124:511-518; </a:t>
            </a:r>
            <a:r>
              <a:rPr lang="nl-NL" sz="1100" dirty="0" err="1">
                <a:solidFill>
                  <a:schemeClr val="tx1"/>
                </a:solidFill>
                <a:latin typeface="Corbel"/>
                <a:cs typeface="Corbel"/>
              </a:rPr>
              <a:t>Hughes</a:t>
            </a:r>
            <a:r>
              <a:rPr lang="nl-NL" sz="1100" dirty="0">
                <a:solidFill>
                  <a:schemeClr val="tx1"/>
                </a:solidFill>
                <a:latin typeface="Corbel"/>
                <a:cs typeface="Corbel"/>
              </a:rPr>
              <a:t> T, et al. </a:t>
            </a:r>
            <a:r>
              <a:rPr lang="nl-NL" sz="1100" i="1" dirty="0">
                <a:solidFill>
                  <a:schemeClr val="tx1"/>
                </a:solidFill>
                <a:latin typeface="Corbel"/>
                <a:cs typeface="Corbel"/>
              </a:rPr>
              <a:t>Blood</a:t>
            </a:r>
            <a:r>
              <a:rPr lang="nl-NL" sz="1100" dirty="0">
                <a:solidFill>
                  <a:schemeClr val="tx1"/>
                </a:solidFill>
                <a:latin typeface="Corbel"/>
                <a:cs typeface="Corbel"/>
              </a:rPr>
              <a:t> 2010; 116(19):3758-65; </a:t>
            </a:r>
            <a:r>
              <a:rPr lang="en-US" sz="1100" dirty="0">
                <a:solidFill>
                  <a:schemeClr val="tx1"/>
                </a:solidFill>
                <a:latin typeface="Corbel"/>
                <a:cs typeface="Corbel"/>
              </a:rPr>
              <a:t>Branford S et al, </a:t>
            </a:r>
            <a:r>
              <a:rPr lang="en-US" sz="1100" i="1" dirty="0">
                <a:solidFill>
                  <a:schemeClr val="tx1"/>
                </a:solidFill>
                <a:latin typeface="Corbel"/>
                <a:cs typeface="Corbel"/>
              </a:rPr>
              <a:t>Blood</a:t>
            </a:r>
            <a:r>
              <a:rPr lang="en-US" sz="1100" dirty="0">
                <a:solidFill>
                  <a:schemeClr val="tx1"/>
                </a:solidFill>
                <a:latin typeface="Corbel"/>
                <a:cs typeface="Corbel"/>
              </a:rPr>
              <a:t> 2009</a:t>
            </a:r>
            <a:endParaRPr lang="en-US" dirty="0">
              <a:solidFill>
                <a:schemeClr val="tx1"/>
              </a:solidFill>
              <a:latin typeface="Corbel"/>
              <a:cs typeface="Corbel"/>
            </a:endParaRPr>
          </a:p>
        </p:txBody>
      </p:sp>
      <p:sp>
        <p:nvSpPr>
          <p:cNvPr id="3" name="TextBox 2"/>
          <p:cNvSpPr txBox="1"/>
          <p:nvPr/>
        </p:nvSpPr>
        <p:spPr>
          <a:xfrm>
            <a:off x="1864189" y="639744"/>
            <a:ext cx="1792265" cy="646331"/>
          </a:xfrm>
          <a:prstGeom prst="rect">
            <a:avLst/>
          </a:prstGeom>
          <a:noFill/>
        </p:spPr>
        <p:txBody>
          <a:bodyPr wrap="none" rtlCol="0">
            <a:spAutoFit/>
          </a:bodyPr>
          <a:lstStyle/>
          <a:p>
            <a:r>
              <a:rPr lang="en-US" b="1" dirty="0">
                <a:solidFill>
                  <a:srgbClr val="008000"/>
                </a:solidFill>
                <a:latin typeface="Corbel"/>
                <a:cs typeface="Corbel"/>
              </a:rPr>
              <a:t>Early Molecular</a:t>
            </a:r>
          </a:p>
          <a:p>
            <a:r>
              <a:rPr lang="en-US" b="1" dirty="0">
                <a:solidFill>
                  <a:srgbClr val="008000"/>
                </a:solidFill>
                <a:latin typeface="Corbel"/>
                <a:cs typeface="Corbel"/>
              </a:rPr>
              <a:t>Response (EMR)</a:t>
            </a:r>
            <a:endParaRPr lang="en-US" dirty="0"/>
          </a:p>
        </p:txBody>
      </p:sp>
      <p:sp>
        <p:nvSpPr>
          <p:cNvPr id="41" name="TextBox 40"/>
          <p:cNvSpPr txBox="1"/>
          <p:nvPr/>
        </p:nvSpPr>
        <p:spPr>
          <a:xfrm>
            <a:off x="2426383" y="3407180"/>
            <a:ext cx="3506151" cy="923330"/>
          </a:xfrm>
          <a:prstGeom prst="rect">
            <a:avLst/>
          </a:prstGeom>
          <a:noFill/>
        </p:spPr>
        <p:txBody>
          <a:bodyPr wrap="none" rtlCol="0">
            <a:spAutoFit/>
          </a:bodyPr>
          <a:lstStyle/>
          <a:p>
            <a:br>
              <a:rPr lang="en-US" b="1" dirty="0">
                <a:solidFill>
                  <a:srgbClr val="008000"/>
                </a:solidFill>
                <a:latin typeface="Corbel"/>
                <a:cs typeface="Corbel"/>
              </a:rPr>
            </a:br>
            <a:r>
              <a:rPr lang="en-US" b="1" dirty="0">
                <a:solidFill>
                  <a:srgbClr val="008000"/>
                </a:solidFill>
                <a:latin typeface="Corbel"/>
                <a:cs typeface="Corbel"/>
              </a:rPr>
              <a:t>Major Molecular Response (MMR)</a:t>
            </a:r>
            <a:br>
              <a:rPr lang="en-US" b="1" dirty="0">
                <a:solidFill>
                  <a:srgbClr val="008000"/>
                </a:solidFill>
                <a:latin typeface="Corbel"/>
                <a:cs typeface="Corbel"/>
              </a:rPr>
            </a:br>
            <a:endParaRPr lang="en-US" dirty="0"/>
          </a:p>
        </p:txBody>
      </p:sp>
      <p:sp>
        <p:nvSpPr>
          <p:cNvPr id="42" name="TextBox 41"/>
          <p:cNvSpPr txBox="1"/>
          <p:nvPr/>
        </p:nvSpPr>
        <p:spPr>
          <a:xfrm>
            <a:off x="7284725" y="3656910"/>
            <a:ext cx="1801056" cy="369332"/>
          </a:xfrm>
          <a:prstGeom prst="rect">
            <a:avLst/>
          </a:prstGeom>
          <a:noFill/>
        </p:spPr>
        <p:txBody>
          <a:bodyPr wrap="none" rtlCol="0">
            <a:spAutoFit/>
          </a:bodyPr>
          <a:lstStyle/>
          <a:p>
            <a:r>
              <a:rPr lang="en-US" b="1" dirty="0">
                <a:solidFill>
                  <a:srgbClr val="008000"/>
                </a:solidFill>
                <a:latin typeface="Corbel"/>
                <a:cs typeface="Corbel"/>
              </a:rPr>
              <a:t>Mutation Status</a:t>
            </a:r>
            <a:endParaRPr lang="en-US" dirty="0"/>
          </a:p>
        </p:txBody>
      </p:sp>
    </p:spTree>
    <p:extLst>
      <p:ext uri="{BB962C8B-B14F-4D97-AF65-F5344CB8AC3E}">
        <p14:creationId xmlns:p14="http://schemas.microsoft.com/office/powerpoint/2010/main" val="4069779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8981708" y="6654800"/>
            <a:ext cx="3230562"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45720" rIns="45720" anchor="ctr"/>
          <a:lstStyle/>
          <a:p>
            <a:r>
              <a:rPr lang="en-GB" sz="1000" b="1" dirty="0">
                <a:solidFill>
                  <a:schemeClr val="tx2">
                    <a:lumMod val="50000"/>
                  </a:schemeClr>
                </a:solidFill>
                <a:latin typeface="Corbel"/>
                <a:cs typeface="Corbel"/>
              </a:rPr>
              <a:t>Adapted from </a:t>
            </a:r>
            <a:r>
              <a:rPr lang="en-GB" sz="1000" b="1" dirty="0" err="1">
                <a:solidFill>
                  <a:schemeClr val="tx2">
                    <a:lumMod val="50000"/>
                  </a:schemeClr>
                </a:solidFill>
                <a:latin typeface="Corbel"/>
                <a:cs typeface="Corbel"/>
              </a:rPr>
              <a:t>Hehlmann</a:t>
            </a:r>
            <a:r>
              <a:rPr lang="en-GB" sz="1000" b="1" dirty="0">
                <a:solidFill>
                  <a:schemeClr val="tx2">
                    <a:lumMod val="50000"/>
                  </a:schemeClr>
                </a:solidFill>
                <a:latin typeface="Corbel"/>
                <a:cs typeface="Corbel"/>
              </a:rPr>
              <a:t> R., German CML Study Group.</a:t>
            </a:r>
            <a:endParaRPr lang="de-DE" sz="1000" b="1" dirty="0">
              <a:solidFill>
                <a:schemeClr val="tx2">
                  <a:lumMod val="50000"/>
                </a:schemeClr>
              </a:solidFill>
              <a:latin typeface="Corbel"/>
              <a:cs typeface="Corbel"/>
            </a:endParaRPr>
          </a:p>
        </p:txBody>
      </p:sp>
      <p:sp>
        <p:nvSpPr>
          <p:cNvPr id="6" name="Title 2"/>
          <p:cNvSpPr txBox="1">
            <a:spLocks/>
          </p:cNvSpPr>
          <p:nvPr/>
        </p:nvSpPr>
        <p:spPr>
          <a:xfrm>
            <a:off x="1828800" y="152401"/>
            <a:ext cx="8458200" cy="792163"/>
          </a:xfrm>
          <a:prstGeom prst="rect">
            <a:avLst/>
          </a:prstGeom>
        </p:spPr>
        <p:txBody>
          <a:bodyPr/>
          <a:lstStyle>
            <a:lvl1pPr algn="ctr" defTabSz="457200" rtl="0" eaLnBrk="1" latinLnBrk="0" hangingPunct="1">
              <a:spcBef>
                <a:spcPct val="0"/>
              </a:spcBef>
              <a:buNone/>
              <a:defRPr sz="3200" kern="1200">
                <a:solidFill>
                  <a:schemeClr val="tx2">
                    <a:lumMod val="50000"/>
                  </a:schemeClr>
                </a:solidFill>
                <a:latin typeface="Calibri"/>
                <a:ea typeface="+mj-ea"/>
                <a:cs typeface="Calibri"/>
              </a:defRPr>
            </a:lvl1pPr>
          </a:lstStyle>
          <a:p>
            <a:r>
              <a:rPr lang="en-US" sz="2800" b="1" dirty="0" err="1">
                <a:solidFill>
                  <a:srgbClr val="C0504D"/>
                </a:solidFill>
                <a:latin typeface="Corbel"/>
                <a:ea typeface="MS PGothic" charset="0"/>
                <a:cs typeface="Corbel"/>
              </a:rPr>
              <a:t>Imatinib</a:t>
            </a:r>
            <a:r>
              <a:rPr lang="en-US" sz="2800" b="1" dirty="0">
                <a:solidFill>
                  <a:srgbClr val="C0504D"/>
                </a:solidFill>
                <a:latin typeface="Corbel"/>
                <a:ea typeface="MS PGothic" charset="0"/>
                <a:cs typeface="Corbel"/>
              </a:rPr>
              <a:t> changed the way we treated CML</a:t>
            </a:r>
          </a:p>
          <a:p>
            <a:r>
              <a:rPr lang="en-US" sz="2800" b="1" dirty="0">
                <a:solidFill>
                  <a:srgbClr val="C0504D"/>
                </a:solidFill>
                <a:latin typeface="Corbel"/>
                <a:ea typeface="MS PGothic" charset="0"/>
                <a:cs typeface="Corbel"/>
              </a:rPr>
              <a:t>and was the beginning of a new era</a:t>
            </a:r>
          </a:p>
        </p:txBody>
      </p:sp>
      <p:pic>
        <p:nvPicPr>
          <p:cNvPr id="8" name="Picture 39" descr="CML_fig4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173" y="2147970"/>
            <a:ext cx="6524998" cy="3793777"/>
          </a:xfrm>
          <a:prstGeom prst="rect">
            <a:avLst/>
          </a:prstGeom>
          <a:solidFill>
            <a:schemeClr val="tx1"/>
          </a:solidFill>
          <a:ln w="9525">
            <a:noFill/>
            <a:miter lim="800000"/>
            <a:headEnd/>
            <a:tailEnd/>
          </a:ln>
        </p:spPr>
      </p:pic>
      <p:sp>
        <p:nvSpPr>
          <p:cNvPr id="9" name="Text Box 7"/>
          <p:cNvSpPr txBox="1">
            <a:spLocks noChangeArrowheads="1"/>
          </p:cNvSpPr>
          <p:nvPr/>
        </p:nvSpPr>
        <p:spPr bwMode="auto">
          <a:xfrm>
            <a:off x="4051300" y="6199187"/>
            <a:ext cx="3937000" cy="338138"/>
          </a:xfrm>
          <a:prstGeom prst="rect">
            <a:avLst/>
          </a:prstGeom>
          <a:noFill/>
          <a:ln>
            <a:noFill/>
          </a:ln>
          <a:effectLst/>
        </p:spPr>
        <p:txBody>
          <a:bodyPr>
            <a:spAutoFit/>
          </a:bodyPr>
          <a:lstStyle/>
          <a:p>
            <a:pPr algn="ctr" eaLnBrk="0" hangingPunct="0">
              <a:spcBef>
                <a:spcPct val="50000"/>
              </a:spcBef>
              <a:defRPr/>
            </a:pPr>
            <a:r>
              <a:rPr lang="en-GB" sz="1600" b="1" kern="0" dirty="0">
                <a:solidFill>
                  <a:srgbClr val="000000"/>
                </a:solidFill>
                <a:latin typeface="Corbel"/>
                <a:ea typeface="ＭＳ Ｐゴシック" charset="0"/>
                <a:cs typeface="Corbel"/>
              </a:rPr>
              <a:t>Years After Diagnosis</a:t>
            </a:r>
          </a:p>
        </p:txBody>
      </p:sp>
      <p:sp>
        <p:nvSpPr>
          <p:cNvPr id="10" name="Text Box 8"/>
          <p:cNvSpPr txBox="1">
            <a:spLocks noChangeArrowheads="1"/>
          </p:cNvSpPr>
          <p:nvPr/>
        </p:nvSpPr>
        <p:spPr bwMode="auto">
          <a:xfrm rot="16200000">
            <a:off x="1066007" y="3875882"/>
            <a:ext cx="2254250" cy="338137"/>
          </a:xfrm>
          <a:prstGeom prst="rect">
            <a:avLst/>
          </a:prstGeom>
          <a:noFill/>
          <a:ln>
            <a:noFill/>
          </a:ln>
          <a:effectLst/>
        </p:spPr>
        <p:txBody>
          <a:bodyPr>
            <a:spAutoFit/>
          </a:bodyPr>
          <a:lstStyle/>
          <a:p>
            <a:pPr algn="ctr" eaLnBrk="0" hangingPunct="0">
              <a:spcBef>
                <a:spcPct val="50000"/>
              </a:spcBef>
              <a:defRPr/>
            </a:pPr>
            <a:r>
              <a:rPr lang="en-GB" sz="1600" b="1" kern="0" dirty="0">
                <a:latin typeface="Corbel"/>
                <a:ea typeface="ＭＳ Ｐゴシック" charset="0"/>
                <a:cs typeface="Corbel"/>
              </a:rPr>
              <a:t>Survival Probability</a:t>
            </a:r>
          </a:p>
        </p:txBody>
      </p:sp>
      <p:sp>
        <p:nvSpPr>
          <p:cNvPr id="11" name="Text Box 9"/>
          <p:cNvSpPr txBox="1">
            <a:spLocks noChangeArrowheads="1"/>
          </p:cNvSpPr>
          <p:nvPr/>
        </p:nvSpPr>
        <p:spPr bwMode="auto">
          <a:xfrm>
            <a:off x="2722563" y="5929313"/>
            <a:ext cx="228600" cy="252413"/>
          </a:xfrm>
          <a:prstGeom prst="rect">
            <a:avLst/>
          </a:prstGeom>
          <a:noFill/>
          <a:ln>
            <a:noFill/>
          </a:ln>
          <a:effectLst/>
        </p:spPr>
        <p:txBody>
          <a:bodyPr lIns="18288" tIns="18288" rIns="18288" bIns="18288">
            <a:spAutoFit/>
          </a:bodyPr>
          <a:lstStyle/>
          <a:p>
            <a:pPr algn="ctr" eaLnBrk="0" hangingPunct="0">
              <a:spcBef>
                <a:spcPct val="50000"/>
              </a:spcBef>
              <a:defRPr/>
            </a:pPr>
            <a:r>
              <a:rPr lang="en-GB" sz="1400" kern="0" dirty="0">
                <a:latin typeface="Corbel"/>
                <a:ea typeface="ＭＳ Ｐゴシック" charset="0"/>
                <a:cs typeface="Corbel"/>
              </a:rPr>
              <a:t>0</a:t>
            </a:r>
          </a:p>
        </p:txBody>
      </p:sp>
      <p:sp>
        <p:nvSpPr>
          <p:cNvPr id="12" name="Text Box 10"/>
          <p:cNvSpPr txBox="1">
            <a:spLocks noChangeArrowheads="1"/>
          </p:cNvSpPr>
          <p:nvPr/>
        </p:nvSpPr>
        <p:spPr bwMode="auto">
          <a:xfrm>
            <a:off x="3300413" y="5929313"/>
            <a:ext cx="228600" cy="252413"/>
          </a:xfrm>
          <a:prstGeom prst="rect">
            <a:avLst/>
          </a:prstGeom>
          <a:noFill/>
          <a:ln>
            <a:noFill/>
          </a:ln>
          <a:effectLst/>
        </p:spPr>
        <p:txBody>
          <a:bodyPr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2</a:t>
            </a:r>
          </a:p>
        </p:txBody>
      </p:sp>
      <p:sp>
        <p:nvSpPr>
          <p:cNvPr id="13" name="Text Box 11"/>
          <p:cNvSpPr txBox="1">
            <a:spLocks noChangeArrowheads="1"/>
          </p:cNvSpPr>
          <p:nvPr/>
        </p:nvSpPr>
        <p:spPr bwMode="auto">
          <a:xfrm>
            <a:off x="4457700" y="5929313"/>
            <a:ext cx="228600" cy="252413"/>
          </a:xfrm>
          <a:prstGeom prst="rect">
            <a:avLst/>
          </a:prstGeom>
          <a:noFill/>
          <a:ln>
            <a:noFill/>
          </a:ln>
          <a:effectLst/>
        </p:spPr>
        <p:txBody>
          <a:bodyPr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6</a:t>
            </a:r>
          </a:p>
        </p:txBody>
      </p:sp>
      <p:sp>
        <p:nvSpPr>
          <p:cNvPr id="14" name="Text Box 12"/>
          <p:cNvSpPr txBox="1">
            <a:spLocks noChangeArrowheads="1"/>
          </p:cNvSpPr>
          <p:nvPr/>
        </p:nvSpPr>
        <p:spPr bwMode="auto">
          <a:xfrm>
            <a:off x="3878263" y="5929313"/>
            <a:ext cx="228600" cy="252413"/>
          </a:xfrm>
          <a:prstGeom prst="rect">
            <a:avLst/>
          </a:prstGeom>
          <a:noFill/>
          <a:ln>
            <a:noFill/>
          </a:ln>
          <a:effectLst/>
        </p:spPr>
        <p:txBody>
          <a:bodyPr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4</a:t>
            </a:r>
          </a:p>
        </p:txBody>
      </p:sp>
      <p:sp>
        <p:nvSpPr>
          <p:cNvPr id="15" name="Text Box 13"/>
          <p:cNvSpPr txBox="1">
            <a:spLocks noChangeArrowheads="1"/>
          </p:cNvSpPr>
          <p:nvPr/>
        </p:nvSpPr>
        <p:spPr bwMode="auto">
          <a:xfrm>
            <a:off x="5035550" y="5929313"/>
            <a:ext cx="228600" cy="252413"/>
          </a:xfrm>
          <a:prstGeom prst="rect">
            <a:avLst/>
          </a:prstGeom>
          <a:noFill/>
          <a:ln>
            <a:noFill/>
          </a:ln>
          <a:effectLst/>
        </p:spPr>
        <p:txBody>
          <a:bodyPr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8</a:t>
            </a:r>
          </a:p>
        </p:txBody>
      </p:sp>
      <p:sp>
        <p:nvSpPr>
          <p:cNvPr id="16" name="Text Box 14"/>
          <p:cNvSpPr txBox="1">
            <a:spLocks noChangeArrowheads="1"/>
          </p:cNvSpPr>
          <p:nvPr/>
        </p:nvSpPr>
        <p:spPr bwMode="auto">
          <a:xfrm>
            <a:off x="5623678" y="5929313"/>
            <a:ext cx="209632"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dirty="0">
                <a:solidFill>
                  <a:srgbClr val="000000"/>
                </a:solidFill>
                <a:latin typeface="Corbel"/>
                <a:ea typeface="ＭＳ Ｐゴシック" charset="0"/>
                <a:cs typeface="Corbel"/>
              </a:rPr>
              <a:t>10</a:t>
            </a:r>
          </a:p>
        </p:txBody>
      </p:sp>
      <p:sp>
        <p:nvSpPr>
          <p:cNvPr id="17" name="Text Box 15"/>
          <p:cNvSpPr txBox="1">
            <a:spLocks noChangeArrowheads="1"/>
          </p:cNvSpPr>
          <p:nvPr/>
        </p:nvSpPr>
        <p:spPr bwMode="auto">
          <a:xfrm>
            <a:off x="7354169" y="5929313"/>
            <a:ext cx="218924"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16</a:t>
            </a:r>
          </a:p>
        </p:txBody>
      </p:sp>
      <p:sp>
        <p:nvSpPr>
          <p:cNvPr id="18" name="Text Box 16"/>
          <p:cNvSpPr txBox="1">
            <a:spLocks noChangeArrowheads="1"/>
          </p:cNvSpPr>
          <p:nvPr/>
        </p:nvSpPr>
        <p:spPr bwMode="auto">
          <a:xfrm>
            <a:off x="7937372" y="5929313"/>
            <a:ext cx="209807"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18</a:t>
            </a:r>
          </a:p>
        </p:txBody>
      </p:sp>
      <p:sp>
        <p:nvSpPr>
          <p:cNvPr id="19" name="Text Box 17"/>
          <p:cNvSpPr txBox="1">
            <a:spLocks noChangeArrowheads="1"/>
          </p:cNvSpPr>
          <p:nvPr/>
        </p:nvSpPr>
        <p:spPr bwMode="auto">
          <a:xfrm>
            <a:off x="8509487" y="5929313"/>
            <a:ext cx="221279"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20</a:t>
            </a:r>
          </a:p>
        </p:txBody>
      </p:sp>
      <p:sp>
        <p:nvSpPr>
          <p:cNvPr id="20" name="Text Box 18"/>
          <p:cNvSpPr txBox="1">
            <a:spLocks noChangeArrowheads="1"/>
          </p:cNvSpPr>
          <p:nvPr/>
        </p:nvSpPr>
        <p:spPr bwMode="auto">
          <a:xfrm>
            <a:off x="9090894" y="5929313"/>
            <a:ext cx="218924"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22</a:t>
            </a:r>
          </a:p>
        </p:txBody>
      </p:sp>
      <p:sp>
        <p:nvSpPr>
          <p:cNvPr id="21" name="Text Box 19"/>
          <p:cNvSpPr txBox="1">
            <a:spLocks noChangeArrowheads="1"/>
          </p:cNvSpPr>
          <p:nvPr/>
        </p:nvSpPr>
        <p:spPr bwMode="auto">
          <a:xfrm>
            <a:off x="6201791" y="5929313"/>
            <a:ext cx="209106"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12</a:t>
            </a:r>
          </a:p>
        </p:txBody>
      </p:sp>
      <p:sp>
        <p:nvSpPr>
          <p:cNvPr id="22" name="Text Box 20"/>
          <p:cNvSpPr txBox="1">
            <a:spLocks noChangeArrowheads="1"/>
          </p:cNvSpPr>
          <p:nvPr/>
        </p:nvSpPr>
        <p:spPr bwMode="auto">
          <a:xfrm>
            <a:off x="6779909" y="5929313"/>
            <a:ext cx="210158" cy="252377"/>
          </a:xfrm>
          <a:prstGeom prst="rect">
            <a:avLst/>
          </a:prstGeom>
          <a:noFill/>
          <a:ln>
            <a:noFill/>
          </a:ln>
          <a:effectLst/>
        </p:spPr>
        <p:txBody>
          <a:bodyPr wrap="none" lIns="18288" tIns="18288" rIns="18288" bIns="18288">
            <a:spAutoFit/>
          </a:bodyPr>
          <a:lstStyle/>
          <a:p>
            <a:pPr algn="ctr" eaLnBrk="0" hangingPunct="0">
              <a:spcBef>
                <a:spcPct val="50000"/>
              </a:spcBef>
              <a:defRPr/>
            </a:pPr>
            <a:r>
              <a:rPr lang="en-GB" sz="1400" kern="0">
                <a:solidFill>
                  <a:srgbClr val="000000"/>
                </a:solidFill>
                <a:latin typeface="Corbel"/>
                <a:ea typeface="ＭＳ Ｐゴシック" charset="0"/>
                <a:cs typeface="Corbel"/>
              </a:rPr>
              <a:t>14</a:t>
            </a:r>
          </a:p>
        </p:txBody>
      </p:sp>
      <p:sp>
        <p:nvSpPr>
          <p:cNvPr id="23" name="Text Box 21"/>
          <p:cNvSpPr txBox="1">
            <a:spLocks noChangeArrowheads="1"/>
          </p:cNvSpPr>
          <p:nvPr/>
        </p:nvSpPr>
        <p:spPr bwMode="auto">
          <a:xfrm>
            <a:off x="2400301" y="5715000"/>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dirty="0">
                <a:latin typeface="Corbel"/>
                <a:ea typeface="ＭＳ Ｐゴシック" charset="0"/>
                <a:cs typeface="Corbel"/>
              </a:rPr>
              <a:t>0.0</a:t>
            </a:r>
          </a:p>
        </p:txBody>
      </p:sp>
      <p:sp>
        <p:nvSpPr>
          <p:cNvPr id="24" name="Text Box 22"/>
          <p:cNvSpPr txBox="1">
            <a:spLocks noChangeArrowheads="1"/>
          </p:cNvSpPr>
          <p:nvPr/>
        </p:nvSpPr>
        <p:spPr bwMode="auto">
          <a:xfrm>
            <a:off x="2400301" y="4994275"/>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0.2</a:t>
            </a:r>
          </a:p>
        </p:txBody>
      </p:sp>
      <p:sp>
        <p:nvSpPr>
          <p:cNvPr id="25" name="Text Box 23"/>
          <p:cNvSpPr txBox="1">
            <a:spLocks noChangeArrowheads="1"/>
          </p:cNvSpPr>
          <p:nvPr/>
        </p:nvSpPr>
        <p:spPr bwMode="auto">
          <a:xfrm>
            <a:off x="2400301" y="5354638"/>
            <a:ext cx="328613" cy="252413"/>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dirty="0">
                <a:latin typeface="Corbel"/>
                <a:ea typeface="ＭＳ Ｐゴシック" charset="0"/>
                <a:cs typeface="Corbel"/>
              </a:rPr>
              <a:t>0.1</a:t>
            </a:r>
          </a:p>
        </p:txBody>
      </p:sp>
      <p:sp>
        <p:nvSpPr>
          <p:cNvPr id="26" name="Text Box 24"/>
          <p:cNvSpPr txBox="1">
            <a:spLocks noChangeArrowheads="1"/>
          </p:cNvSpPr>
          <p:nvPr/>
        </p:nvSpPr>
        <p:spPr bwMode="auto">
          <a:xfrm>
            <a:off x="2400301" y="3914775"/>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0.5</a:t>
            </a:r>
          </a:p>
        </p:txBody>
      </p:sp>
      <p:sp>
        <p:nvSpPr>
          <p:cNvPr id="27" name="Text Box 25"/>
          <p:cNvSpPr txBox="1">
            <a:spLocks noChangeArrowheads="1"/>
          </p:cNvSpPr>
          <p:nvPr/>
        </p:nvSpPr>
        <p:spPr bwMode="auto">
          <a:xfrm>
            <a:off x="2400301" y="3556000"/>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0.6</a:t>
            </a:r>
          </a:p>
        </p:txBody>
      </p:sp>
      <p:sp>
        <p:nvSpPr>
          <p:cNvPr id="28" name="Text Box 26"/>
          <p:cNvSpPr txBox="1">
            <a:spLocks noChangeArrowheads="1"/>
          </p:cNvSpPr>
          <p:nvPr/>
        </p:nvSpPr>
        <p:spPr bwMode="auto">
          <a:xfrm>
            <a:off x="2400301" y="3195638"/>
            <a:ext cx="328613" cy="252413"/>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0.7</a:t>
            </a:r>
          </a:p>
        </p:txBody>
      </p:sp>
      <p:sp>
        <p:nvSpPr>
          <p:cNvPr id="29" name="Text Box 27"/>
          <p:cNvSpPr txBox="1">
            <a:spLocks noChangeArrowheads="1"/>
          </p:cNvSpPr>
          <p:nvPr/>
        </p:nvSpPr>
        <p:spPr bwMode="auto">
          <a:xfrm>
            <a:off x="2400301" y="2835275"/>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dirty="0">
                <a:latin typeface="Corbel"/>
                <a:ea typeface="ＭＳ Ｐゴシック" charset="0"/>
                <a:cs typeface="Corbel"/>
              </a:rPr>
              <a:t>0.8</a:t>
            </a:r>
          </a:p>
        </p:txBody>
      </p:sp>
      <p:sp>
        <p:nvSpPr>
          <p:cNvPr id="30" name="Text Box 28"/>
          <p:cNvSpPr txBox="1">
            <a:spLocks noChangeArrowheads="1"/>
          </p:cNvSpPr>
          <p:nvPr/>
        </p:nvSpPr>
        <p:spPr bwMode="auto">
          <a:xfrm>
            <a:off x="2400301" y="2476500"/>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0.9</a:t>
            </a:r>
          </a:p>
        </p:txBody>
      </p:sp>
      <p:sp>
        <p:nvSpPr>
          <p:cNvPr id="31" name="Text Box 29"/>
          <p:cNvSpPr txBox="1">
            <a:spLocks noChangeArrowheads="1"/>
          </p:cNvSpPr>
          <p:nvPr/>
        </p:nvSpPr>
        <p:spPr bwMode="auto">
          <a:xfrm>
            <a:off x="2389189" y="2106613"/>
            <a:ext cx="327025" cy="252413"/>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dirty="0">
                <a:latin typeface="Corbel"/>
                <a:ea typeface="ＭＳ Ｐゴシック" charset="0"/>
                <a:cs typeface="Corbel"/>
              </a:rPr>
              <a:t>1.0</a:t>
            </a:r>
          </a:p>
        </p:txBody>
      </p:sp>
      <p:sp>
        <p:nvSpPr>
          <p:cNvPr id="32" name="Text Box 30"/>
          <p:cNvSpPr txBox="1">
            <a:spLocks noChangeArrowheads="1"/>
          </p:cNvSpPr>
          <p:nvPr/>
        </p:nvSpPr>
        <p:spPr bwMode="auto">
          <a:xfrm>
            <a:off x="2400301" y="4635500"/>
            <a:ext cx="328613" cy="252412"/>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0.3</a:t>
            </a:r>
          </a:p>
        </p:txBody>
      </p:sp>
      <p:sp>
        <p:nvSpPr>
          <p:cNvPr id="33" name="Text Box 31"/>
          <p:cNvSpPr txBox="1">
            <a:spLocks noChangeArrowheads="1"/>
          </p:cNvSpPr>
          <p:nvPr/>
        </p:nvSpPr>
        <p:spPr bwMode="auto">
          <a:xfrm>
            <a:off x="2400301" y="4275138"/>
            <a:ext cx="328613" cy="252413"/>
          </a:xfrm>
          <a:prstGeom prst="rect">
            <a:avLst/>
          </a:prstGeom>
          <a:noFill/>
          <a:ln>
            <a:noFill/>
          </a:ln>
          <a:effectLst/>
        </p:spPr>
        <p:txBody>
          <a:bodyPr lIns="18288" tIns="18288" rIns="18288" bIns="18288">
            <a:spAutoFit/>
          </a:bodyPr>
          <a:lstStyle/>
          <a:p>
            <a:pPr algn="r" eaLnBrk="0" hangingPunct="0">
              <a:spcBef>
                <a:spcPct val="50000"/>
              </a:spcBef>
              <a:defRPr/>
            </a:pPr>
            <a:r>
              <a:rPr lang="en-GB" sz="1400" kern="0">
                <a:latin typeface="Corbel"/>
                <a:ea typeface="ＭＳ Ｐゴシック" charset="0"/>
                <a:cs typeface="Corbel"/>
              </a:rPr>
              <a:t>0.4</a:t>
            </a:r>
          </a:p>
        </p:txBody>
      </p:sp>
      <p:sp>
        <p:nvSpPr>
          <p:cNvPr id="34" name="Text Box 32"/>
          <p:cNvSpPr txBox="1">
            <a:spLocks noChangeArrowheads="1"/>
          </p:cNvSpPr>
          <p:nvPr/>
        </p:nvSpPr>
        <p:spPr bwMode="auto">
          <a:xfrm>
            <a:off x="6022975" y="4167188"/>
            <a:ext cx="2133918" cy="307777"/>
          </a:xfrm>
          <a:prstGeom prst="rect">
            <a:avLst/>
          </a:prstGeom>
          <a:noFill/>
          <a:ln>
            <a:noFill/>
          </a:ln>
          <a:effectLst/>
        </p:spPr>
        <p:txBody>
          <a:bodyPr wrap="none">
            <a:spAutoFit/>
          </a:bodyPr>
          <a:lstStyle/>
          <a:p>
            <a:pPr eaLnBrk="0" hangingPunct="0">
              <a:spcBef>
                <a:spcPct val="50000"/>
              </a:spcBef>
              <a:defRPr/>
            </a:pPr>
            <a:r>
              <a:rPr lang="en-GB" sz="1400" b="1" kern="0" dirty="0">
                <a:solidFill>
                  <a:srgbClr val="FF9900"/>
                </a:solidFill>
                <a:latin typeface="Corbel"/>
                <a:ea typeface="ＭＳ Ｐゴシック" charset="0"/>
                <a:cs typeface="Corbel"/>
              </a:rPr>
              <a:t>1995-2008, IFN-</a:t>
            </a:r>
            <a:r>
              <a:rPr lang="en-GB" sz="1400" b="1" kern="0" dirty="0">
                <a:solidFill>
                  <a:srgbClr val="FF9900"/>
                </a:solidFill>
                <a:latin typeface="Corbel"/>
                <a:ea typeface="ＭＳ Ｐゴシック" charset="0"/>
                <a:cs typeface="Corbel"/>
                <a:sym typeface="Symbol" charset="0"/>
              </a:rPr>
              <a:t></a:t>
            </a:r>
            <a:r>
              <a:rPr lang="en-GB" sz="1400" b="1" kern="0" dirty="0">
                <a:solidFill>
                  <a:srgbClr val="FF9900"/>
                </a:solidFill>
                <a:latin typeface="Corbel"/>
                <a:ea typeface="ＭＳ Ｐゴシック" charset="0"/>
                <a:cs typeface="Corbel"/>
              </a:rPr>
              <a:t> or </a:t>
            </a:r>
            <a:r>
              <a:rPr lang="en-GB" sz="1400" b="1" kern="0" dirty="0" err="1">
                <a:solidFill>
                  <a:srgbClr val="FF9900"/>
                </a:solidFill>
                <a:latin typeface="Corbel"/>
                <a:ea typeface="ＭＳ Ｐゴシック" charset="0"/>
                <a:cs typeface="Corbel"/>
              </a:rPr>
              <a:t>SCT</a:t>
            </a:r>
            <a:r>
              <a:rPr lang="en-GB" sz="1400" b="1" kern="0" baseline="30000" dirty="0" err="1">
                <a:solidFill>
                  <a:srgbClr val="FF9900"/>
                </a:solidFill>
                <a:latin typeface="Corbel"/>
                <a:ea typeface="ＭＳ Ｐゴシック" charset="0"/>
                <a:cs typeface="Corbel"/>
              </a:rPr>
              <a:t>c</a:t>
            </a:r>
            <a:endParaRPr lang="en-GB" sz="1400" b="1" kern="0" dirty="0">
              <a:solidFill>
                <a:srgbClr val="FF9900"/>
              </a:solidFill>
              <a:latin typeface="Corbel"/>
              <a:ea typeface="ＭＳ Ｐゴシック" charset="0"/>
              <a:cs typeface="Corbel"/>
            </a:endParaRPr>
          </a:p>
        </p:txBody>
      </p:sp>
      <p:sp>
        <p:nvSpPr>
          <p:cNvPr id="35" name="Text Box 33"/>
          <p:cNvSpPr txBox="1">
            <a:spLocks noChangeArrowheads="1"/>
          </p:cNvSpPr>
          <p:nvPr/>
        </p:nvSpPr>
        <p:spPr bwMode="auto">
          <a:xfrm>
            <a:off x="7207250" y="4848226"/>
            <a:ext cx="1533292" cy="307777"/>
          </a:xfrm>
          <a:prstGeom prst="rect">
            <a:avLst/>
          </a:prstGeom>
          <a:noFill/>
          <a:ln>
            <a:noFill/>
          </a:ln>
          <a:effectLst/>
        </p:spPr>
        <p:txBody>
          <a:bodyPr wrap="none">
            <a:spAutoFit/>
          </a:bodyPr>
          <a:lstStyle/>
          <a:p>
            <a:pPr eaLnBrk="0" hangingPunct="0">
              <a:spcBef>
                <a:spcPct val="50000"/>
              </a:spcBef>
              <a:defRPr/>
            </a:pPr>
            <a:r>
              <a:rPr lang="en-GB" sz="1400" b="1" kern="0" dirty="0">
                <a:solidFill>
                  <a:srgbClr val="FF6600"/>
                </a:solidFill>
                <a:latin typeface="Corbel"/>
                <a:ea typeface="ＭＳ Ｐゴシック" charset="0"/>
                <a:cs typeface="Corbel"/>
              </a:rPr>
              <a:t>1986-2003, IFN-</a:t>
            </a:r>
            <a:r>
              <a:rPr lang="en-GB" sz="1400" b="1" kern="0" dirty="0">
                <a:solidFill>
                  <a:srgbClr val="FF6600"/>
                </a:solidFill>
                <a:latin typeface="Corbel"/>
                <a:ea typeface="ＭＳ Ｐゴシック" charset="0"/>
                <a:cs typeface="Corbel"/>
                <a:sym typeface="Symbol" charset="0"/>
              </a:rPr>
              <a:t></a:t>
            </a:r>
            <a:endParaRPr lang="en-GB" sz="1400" b="1" kern="0" dirty="0">
              <a:solidFill>
                <a:srgbClr val="FF6600"/>
              </a:solidFill>
              <a:latin typeface="Corbel"/>
              <a:ea typeface="ＭＳ Ｐゴシック" charset="0"/>
              <a:cs typeface="Corbel"/>
            </a:endParaRPr>
          </a:p>
        </p:txBody>
      </p:sp>
      <p:sp>
        <p:nvSpPr>
          <p:cNvPr id="36" name="Text Box 34"/>
          <p:cNvSpPr txBox="1">
            <a:spLocks noChangeArrowheads="1"/>
          </p:cNvSpPr>
          <p:nvPr/>
        </p:nvSpPr>
        <p:spPr bwMode="auto">
          <a:xfrm>
            <a:off x="7207251" y="5564188"/>
            <a:ext cx="1774457" cy="307777"/>
          </a:xfrm>
          <a:prstGeom prst="rect">
            <a:avLst/>
          </a:prstGeom>
          <a:noFill/>
          <a:ln>
            <a:noFill/>
          </a:ln>
          <a:effectLst/>
        </p:spPr>
        <p:txBody>
          <a:bodyPr wrap="none">
            <a:spAutoFit/>
          </a:bodyPr>
          <a:lstStyle/>
          <a:p>
            <a:pPr eaLnBrk="0" hangingPunct="0">
              <a:spcBef>
                <a:spcPct val="50000"/>
              </a:spcBef>
              <a:defRPr/>
            </a:pPr>
            <a:r>
              <a:rPr lang="en-GB" sz="1400" b="1" kern="0" dirty="0">
                <a:solidFill>
                  <a:srgbClr val="33CCFF"/>
                </a:solidFill>
                <a:latin typeface="Corbel"/>
                <a:ea typeface="ＭＳ Ｐゴシック" charset="0"/>
                <a:cs typeface="Corbel"/>
              </a:rPr>
              <a:t>1983-1994, </a:t>
            </a:r>
            <a:r>
              <a:rPr lang="en-GB" sz="1400" b="1" kern="0" dirty="0" err="1">
                <a:solidFill>
                  <a:srgbClr val="33CCFF"/>
                </a:solidFill>
                <a:latin typeface="Corbel"/>
                <a:ea typeface="ＭＳ Ｐゴシック" charset="0"/>
                <a:cs typeface="Corbel"/>
              </a:rPr>
              <a:t>Busulfan</a:t>
            </a:r>
            <a:endParaRPr lang="en-GB" sz="1400" b="1" kern="0" dirty="0">
              <a:solidFill>
                <a:srgbClr val="33CCFF"/>
              </a:solidFill>
              <a:latin typeface="Corbel"/>
              <a:ea typeface="ＭＳ Ｐゴシック" charset="0"/>
              <a:cs typeface="Corbel"/>
            </a:endParaRPr>
          </a:p>
        </p:txBody>
      </p:sp>
      <p:sp>
        <p:nvSpPr>
          <p:cNvPr id="37" name="Text Box 35"/>
          <p:cNvSpPr txBox="1">
            <a:spLocks noChangeArrowheads="1"/>
          </p:cNvSpPr>
          <p:nvPr/>
        </p:nvSpPr>
        <p:spPr bwMode="auto">
          <a:xfrm>
            <a:off x="7207251" y="5146676"/>
            <a:ext cx="2108269" cy="307777"/>
          </a:xfrm>
          <a:prstGeom prst="rect">
            <a:avLst/>
          </a:prstGeom>
          <a:noFill/>
          <a:ln>
            <a:noFill/>
          </a:ln>
          <a:effectLst/>
        </p:spPr>
        <p:txBody>
          <a:bodyPr wrap="none">
            <a:spAutoFit/>
          </a:bodyPr>
          <a:lstStyle/>
          <a:p>
            <a:pPr eaLnBrk="0" hangingPunct="0">
              <a:spcBef>
                <a:spcPct val="50000"/>
              </a:spcBef>
              <a:defRPr/>
            </a:pPr>
            <a:r>
              <a:rPr lang="en-GB" sz="1400" b="1" kern="0" dirty="0">
                <a:solidFill>
                  <a:schemeClr val="bg1"/>
                </a:solidFill>
                <a:latin typeface="Corbel"/>
                <a:ea typeface="ＭＳ Ｐゴシック" charset="0"/>
                <a:cs typeface="Corbel"/>
              </a:rPr>
              <a:t>1983-1994, </a:t>
            </a:r>
            <a:r>
              <a:rPr lang="en-GB" sz="1400" b="1" kern="0" dirty="0" err="1">
                <a:solidFill>
                  <a:schemeClr val="bg1"/>
                </a:solidFill>
                <a:latin typeface="Corbel"/>
                <a:ea typeface="ＭＳ Ｐゴシック" charset="0"/>
                <a:cs typeface="Corbel"/>
              </a:rPr>
              <a:t>Hydroxyurea</a:t>
            </a:r>
            <a:endParaRPr lang="en-GB" sz="1400" b="1" kern="0" dirty="0">
              <a:solidFill>
                <a:schemeClr val="bg1"/>
              </a:solidFill>
              <a:latin typeface="Corbel"/>
              <a:ea typeface="ＭＳ Ｐゴシック" charset="0"/>
              <a:cs typeface="Corbel"/>
            </a:endParaRPr>
          </a:p>
        </p:txBody>
      </p:sp>
      <p:sp>
        <p:nvSpPr>
          <p:cNvPr id="38" name="Text Box 36"/>
          <p:cNvSpPr txBox="1">
            <a:spLocks noChangeArrowheads="1"/>
          </p:cNvSpPr>
          <p:nvPr/>
        </p:nvSpPr>
        <p:spPr bwMode="auto">
          <a:xfrm>
            <a:off x="6022976" y="3479800"/>
            <a:ext cx="2116285" cy="523220"/>
          </a:xfrm>
          <a:prstGeom prst="rect">
            <a:avLst/>
          </a:prstGeom>
          <a:noFill/>
          <a:ln>
            <a:noFill/>
          </a:ln>
          <a:effectLst/>
        </p:spPr>
        <p:txBody>
          <a:bodyPr wrap="none">
            <a:spAutoFit/>
          </a:bodyPr>
          <a:lstStyle/>
          <a:p>
            <a:pPr eaLnBrk="0" hangingPunct="0">
              <a:spcBef>
                <a:spcPct val="50000"/>
              </a:spcBef>
              <a:defRPr/>
            </a:pPr>
            <a:r>
              <a:rPr lang="en-GB" sz="1400" b="1" kern="0" dirty="0">
                <a:solidFill>
                  <a:srgbClr val="F2A980"/>
                </a:solidFill>
                <a:latin typeface="Corbel"/>
                <a:ea typeface="ＭＳ Ｐゴシック" charset="0"/>
                <a:cs typeface="Corbel"/>
              </a:rPr>
              <a:t>1997-2008, IFN-</a:t>
            </a:r>
            <a:r>
              <a:rPr lang="en-GB" sz="1400" b="1" kern="0" dirty="0">
                <a:solidFill>
                  <a:srgbClr val="F2A980"/>
                </a:solidFill>
                <a:latin typeface="Corbel"/>
                <a:ea typeface="ＭＳ Ｐゴシック" charset="0"/>
                <a:cs typeface="Corbel"/>
                <a:sym typeface="Symbol" charset="0"/>
              </a:rPr>
              <a:t></a:t>
            </a:r>
            <a:r>
              <a:rPr lang="en-GB" sz="1400" b="1" kern="0" dirty="0">
                <a:solidFill>
                  <a:srgbClr val="F2A980"/>
                </a:solidFill>
                <a:latin typeface="Corbel"/>
                <a:ea typeface="ＭＳ Ｐゴシック" charset="0"/>
                <a:cs typeface="Corbel"/>
              </a:rPr>
              <a:t> or SCT </a:t>
            </a:r>
            <a:br>
              <a:rPr lang="en-GB" sz="1400" b="1" kern="0" dirty="0">
                <a:solidFill>
                  <a:srgbClr val="F2A980"/>
                </a:solidFill>
                <a:latin typeface="Corbel"/>
                <a:ea typeface="ＭＳ Ｐゴシック" charset="0"/>
                <a:cs typeface="Corbel"/>
              </a:rPr>
            </a:br>
            <a:r>
              <a:rPr lang="en-GB" sz="1400" b="1" kern="0" dirty="0">
                <a:solidFill>
                  <a:srgbClr val="F2A980"/>
                </a:solidFill>
                <a:latin typeface="Corbel"/>
                <a:ea typeface="ＭＳ Ｐゴシック" charset="0"/>
                <a:cs typeface="Corbel"/>
              </a:rPr>
              <a:t>plus 2nd</a:t>
            </a:r>
            <a:r>
              <a:rPr lang="en-GB" sz="1400" b="1" kern="0" baseline="30000" dirty="0">
                <a:solidFill>
                  <a:srgbClr val="F2A980"/>
                </a:solidFill>
                <a:latin typeface="Corbel"/>
                <a:ea typeface="ＭＳ Ｐゴシック" charset="0"/>
                <a:cs typeface="Corbel"/>
              </a:rPr>
              <a:t>-</a:t>
            </a:r>
            <a:r>
              <a:rPr lang="en-GB" sz="1400" b="1" kern="0" dirty="0">
                <a:solidFill>
                  <a:srgbClr val="F2A980"/>
                </a:solidFill>
                <a:latin typeface="Corbel"/>
                <a:ea typeface="ＭＳ Ｐゴシック" charset="0"/>
                <a:cs typeface="Corbel"/>
              </a:rPr>
              <a:t>line </a:t>
            </a:r>
            <a:r>
              <a:rPr lang="en-GB" sz="1400" b="1" kern="0" dirty="0" err="1">
                <a:solidFill>
                  <a:srgbClr val="F2A980"/>
                </a:solidFill>
                <a:latin typeface="Corbel"/>
                <a:ea typeface="ＭＳ Ｐゴシック" charset="0"/>
                <a:cs typeface="Corbel"/>
              </a:rPr>
              <a:t>imatinib</a:t>
            </a:r>
            <a:r>
              <a:rPr lang="en-GB" sz="1400" b="1" kern="0" baseline="30000" dirty="0" err="1">
                <a:solidFill>
                  <a:srgbClr val="F2A980"/>
                </a:solidFill>
                <a:latin typeface="Corbel"/>
                <a:ea typeface="ＭＳ Ｐゴシック" charset="0"/>
                <a:cs typeface="Corbel"/>
              </a:rPr>
              <a:t>b</a:t>
            </a:r>
            <a:endParaRPr lang="en-GB" sz="1400" b="1" kern="0" baseline="30000" dirty="0">
              <a:solidFill>
                <a:srgbClr val="F2A980"/>
              </a:solidFill>
              <a:latin typeface="Corbel"/>
              <a:ea typeface="ＭＳ Ｐゴシック" charset="0"/>
              <a:cs typeface="Corbel"/>
            </a:endParaRPr>
          </a:p>
        </p:txBody>
      </p:sp>
      <p:sp>
        <p:nvSpPr>
          <p:cNvPr id="39" name="Text Box 37"/>
          <p:cNvSpPr txBox="1">
            <a:spLocks noChangeArrowheads="1"/>
          </p:cNvSpPr>
          <p:nvPr/>
        </p:nvSpPr>
        <p:spPr bwMode="auto">
          <a:xfrm>
            <a:off x="3922713" y="2559051"/>
            <a:ext cx="2527288" cy="307777"/>
          </a:xfrm>
          <a:prstGeom prst="rect">
            <a:avLst/>
          </a:prstGeom>
          <a:noFill/>
          <a:ln>
            <a:noFill/>
          </a:ln>
          <a:effectLst/>
        </p:spPr>
        <p:txBody>
          <a:bodyPr wrap="none">
            <a:spAutoFit/>
          </a:bodyPr>
          <a:lstStyle/>
          <a:p>
            <a:pPr eaLnBrk="0" hangingPunct="0">
              <a:spcBef>
                <a:spcPct val="50000"/>
              </a:spcBef>
              <a:defRPr/>
            </a:pPr>
            <a:r>
              <a:rPr lang="en-GB" sz="1400" b="1" kern="0" dirty="0">
                <a:solidFill>
                  <a:srgbClr val="33CCFF"/>
                </a:solidFill>
                <a:latin typeface="Corbel"/>
                <a:ea typeface="ＭＳ Ｐゴシック" charset="0"/>
                <a:cs typeface="Corbel"/>
              </a:rPr>
              <a:t>2002-2008, Frontline </a:t>
            </a:r>
            <a:r>
              <a:rPr lang="en-GB" sz="1400" b="1" kern="0" dirty="0" err="1">
                <a:solidFill>
                  <a:srgbClr val="33CCFF"/>
                </a:solidFill>
                <a:latin typeface="Corbel"/>
                <a:ea typeface="ＭＳ Ｐゴシック" charset="0"/>
                <a:cs typeface="Corbel"/>
              </a:rPr>
              <a:t>imatinib</a:t>
            </a:r>
            <a:r>
              <a:rPr lang="en-GB" sz="1400" b="1" kern="0" baseline="30000" dirty="0" err="1">
                <a:solidFill>
                  <a:srgbClr val="33CCFF"/>
                </a:solidFill>
                <a:latin typeface="Corbel"/>
                <a:ea typeface="ＭＳ Ｐゴシック" charset="0"/>
                <a:cs typeface="Corbel"/>
              </a:rPr>
              <a:t>a</a:t>
            </a:r>
            <a:endParaRPr lang="en-GB" sz="1400" b="1" kern="0" dirty="0">
              <a:solidFill>
                <a:srgbClr val="33CCFF"/>
              </a:solidFill>
              <a:latin typeface="Corbel"/>
              <a:ea typeface="ＭＳ Ｐゴシック" charset="0"/>
              <a:cs typeface="Corbel"/>
            </a:endParaRPr>
          </a:p>
        </p:txBody>
      </p:sp>
      <p:sp>
        <p:nvSpPr>
          <p:cNvPr id="40" name="TextBox 39"/>
          <p:cNvSpPr txBox="1"/>
          <p:nvPr/>
        </p:nvSpPr>
        <p:spPr bwMode="auto">
          <a:xfrm>
            <a:off x="6516236" y="1294337"/>
            <a:ext cx="2816352" cy="1985159"/>
          </a:xfrm>
          <a:prstGeom prst="rect">
            <a:avLst/>
          </a:prstGeom>
          <a:solidFill>
            <a:schemeClr val="tx1">
              <a:lumMod val="75000"/>
              <a:lumOff val="25000"/>
            </a:schemeClr>
          </a:solidFill>
          <a:ln w="3175">
            <a:noFill/>
          </a:ln>
        </p:spPr>
        <p:txBody>
          <a:bodyPr wrap="square" tIns="91440" bIns="91440" anchor="ctr">
            <a:spAutoFit/>
          </a:bodyPr>
          <a:lstStyle/>
          <a:p>
            <a:pPr marL="114300" indent="-114300">
              <a:spcAft>
                <a:spcPts val="600"/>
              </a:spcAft>
              <a:defRPr/>
            </a:pPr>
            <a:r>
              <a:rPr lang="en-US" sz="1400" b="1" i="1" u="sng" kern="0" dirty="0">
                <a:solidFill>
                  <a:schemeClr val="bg1"/>
                </a:solidFill>
                <a:latin typeface="Corbel"/>
                <a:ea typeface="MS PGothic" pitchFamily="34" charset="-128"/>
                <a:cs typeface="Corbel"/>
              </a:rPr>
              <a:t> Best available therapy</a:t>
            </a:r>
            <a:r>
              <a:rPr lang="en-US" sz="1400" b="1" i="1" kern="0" dirty="0">
                <a:solidFill>
                  <a:schemeClr val="bg1"/>
                </a:solidFill>
                <a:latin typeface="Corbel"/>
                <a:ea typeface="MS PGothic" pitchFamily="34" charset="-128"/>
                <a:cs typeface="Corbel"/>
              </a:rPr>
              <a:t>    </a:t>
            </a:r>
            <a:r>
              <a:rPr lang="en-US" sz="1400" b="1" i="1" u="sng" kern="0" dirty="0">
                <a:solidFill>
                  <a:schemeClr val="bg1"/>
                </a:solidFill>
                <a:latin typeface="Corbel"/>
                <a:ea typeface="MS PGothic" pitchFamily="34" charset="-128"/>
                <a:cs typeface="Corbel"/>
              </a:rPr>
              <a:t>5-year OS</a:t>
            </a:r>
          </a:p>
          <a:p>
            <a:pPr marL="114300" indent="-114300">
              <a:defRPr/>
            </a:pPr>
            <a:r>
              <a:rPr lang="en-US" sz="1400" b="1" kern="0" dirty="0">
                <a:solidFill>
                  <a:srgbClr val="33CCFF"/>
                </a:solidFill>
                <a:latin typeface="Corbel"/>
                <a:ea typeface="MS PGothic" pitchFamily="34" charset="-128"/>
                <a:cs typeface="Corbel"/>
              </a:rPr>
              <a:t> Frontline </a:t>
            </a:r>
            <a:r>
              <a:rPr lang="en-US" sz="1400" b="1" kern="0" dirty="0" err="1">
                <a:solidFill>
                  <a:srgbClr val="33CCFF"/>
                </a:solidFill>
                <a:latin typeface="Corbel"/>
                <a:ea typeface="MS PGothic" pitchFamily="34" charset="-128"/>
                <a:cs typeface="Corbel"/>
              </a:rPr>
              <a:t>imatinib</a:t>
            </a:r>
            <a:r>
              <a:rPr lang="en-US" sz="1400" b="1" kern="0" baseline="30000" dirty="0" err="1">
                <a:solidFill>
                  <a:srgbClr val="33CCFF"/>
                </a:solidFill>
                <a:latin typeface="Corbel"/>
                <a:ea typeface="MS PGothic" pitchFamily="34" charset="-128"/>
                <a:cs typeface="Corbel"/>
              </a:rPr>
              <a:t>a</a:t>
            </a:r>
            <a:r>
              <a:rPr lang="en-US" sz="1400" b="1" kern="0" dirty="0">
                <a:solidFill>
                  <a:srgbClr val="33CCFF"/>
                </a:solidFill>
                <a:latin typeface="Corbel"/>
                <a:ea typeface="MS PGothic" pitchFamily="34" charset="-128"/>
                <a:cs typeface="Corbel"/>
              </a:rPr>
              <a:t> 	93%</a:t>
            </a:r>
          </a:p>
          <a:p>
            <a:pPr marL="114300" indent="-114300">
              <a:defRPr/>
            </a:pPr>
            <a:r>
              <a:rPr lang="en-GB" sz="1400" b="1" kern="0" dirty="0">
                <a:solidFill>
                  <a:srgbClr val="F2A980"/>
                </a:solidFill>
                <a:latin typeface="Corbel"/>
                <a:ea typeface="ＭＳ Ｐゴシック" charset="0"/>
                <a:cs typeface="Corbel"/>
              </a:rPr>
              <a:t> IFN-</a:t>
            </a:r>
            <a:r>
              <a:rPr lang="en-GB" sz="1400" b="1" kern="0" dirty="0">
                <a:solidFill>
                  <a:srgbClr val="F2A980"/>
                </a:solidFill>
                <a:latin typeface="Corbel"/>
                <a:ea typeface="ＭＳ Ｐゴシック" charset="0"/>
                <a:cs typeface="Corbel"/>
                <a:sym typeface="Symbol"/>
              </a:rPr>
              <a:t></a:t>
            </a:r>
            <a:r>
              <a:rPr lang="en-GB" sz="1400" b="1" kern="0" dirty="0">
                <a:solidFill>
                  <a:srgbClr val="F2A980"/>
                </a:solidFill>
                <a:latin typeface="Corbel"/>
                <a:ea typeface="ＭＳ Ｐゴシック" charset="0"/>
                <a:cs typeface="Corbel"/>
              </a:rPr>
              <a:t> or SCT plus</a:t>
            </a:r>
          </a:p>
          <a:p>
            <a:pPr marL="114300" indent="-114300">
              <a:defRPr/>
            </a:pPr>
            <a:r>
              <a:rPr lang="en-GB" sz="1400" b="1" kern="0" dirty="0">
                <a:solidFill>
                  <a:srgbClr val="F2A980"/>
                </a:solidFill>
                <a:latin typeface="Corbel"/>
                <a:ea typeface="ＭＳ Ｐゴシック" charset="0"/>
                <a:cs typeface="Corbel"/>
              </a:rPr>
              <a:t> 2nd</a:t>
            </a:r>
            <a:r>
              <a:rPr lang="en-GB" sz="1400" b="1" kern="0" baseline="30000" dirty="0">
                <a:solidFill>
                  <a:srgbClr val="F2A980"/>
                </a:solidFill>
                <a:latin typeface="Corbel"/>
                <a:ea typeface="ＭＳ Ｐゴシック" charset="0"/>
                <a:cs typeface="Corbel"/>
              </a:rPr>
              <a:t>-</a:t>
            </a:r>
            <a:r>
              <a:rPr lang="en-GB" sz="1400" b="1" kern="0" dirty="0">
                <a:solidFill>
                  <a:srgbClr val="F2A980"/>
                </a:solidFill>
                <a:latin typeface="Corbel"/>
                <a:ea typeface="ＭＳ Ｐゴシック" charset="0"/>
                <a:cs typeface="Corbel"/>
              </a:rPr>
              <a:t>line </a:t>
            </a:r>
            <a:r>
              <a:rPr lang="en-GB" sz="1400" b="1" kern="0" dirty="0" err="1">
                <a:solidFill>
                  <a:srgbClr val="F2A980"/>
                </a:solidFill>
                <a:latin typeface="Corbel"/>
                <a:ea typeface="ＭＳ Ｐゴシック" charset="0"/>
                <a:cs typeface="Corbel"/>
              </a:rPr>
              <a:t>imatinib</a:t>
            </a:r>
            <a:r>
              <a:rPr lang="en-GB" sz="1400" b="1" kern="0" baseline="30000" dirty="0" err="1">
                <a:solidFill>
                  <a:srgbClr val="F2A980"/>
                </a:solidFill>
                <a:latin typeface="Corbel"/>
                <a:ea typeface="ＭＳ Ｐゴシック" charset="0"/>
                <a:cs typeface="Corbel"/>
              </a:rPr>
              <a:t>b</a:t>
            </a:r>
            <a:r>
              <a:rPr lang="en-GB" sz="1400" b="1" kern="0" dirty="0">
                <a:solidFill>
                  <a:srgbClr val="F2A980"/>
                </a:solidFill>
                <a:latin typeface="Corbel"/>
                <a:ea typeface="ＭＳ Ｐゴシック" charset="0"/>
                <a:cs typeface="Corbel"/>
              </a:rPr>
              <a:t> 	71%</a:t>
            </a:r>
          </a:p>
          <a:p>
            <a:pPr marL="114300" indent="-114300">
              <a:defRPr/>
            </a:pPr>
            <a:r>
              <a:rPr lang="en-GB" sz="1400" b="1" kern="0" dirty="0">
                <a:solidFill>
                  <a:srgbClr val="FF9900"/>
                </a:solidFill>
                <a:latin typeface="Corbel"/>
                <a:ea typeface="ＭＳ Ｐゴシック" charset="0"/>
                <a:cs typeface="Corbel"/>
              </a:rPr>
              <a:t> IFN-</a:t>
            </a:r>
            <a:r>
              <a:rPr lang="en-GB" sz="1400" b="1" kern="0" dirty="0">
                <a:solidFill>
                  <a:srgbClr val="FF9900"/>
                </a:solidFill>
                <a:latin typeface="Corbel"/>
                <a:ea typeface="ＭＳ Ｐゴシック" charset="0"/>
                <a:cs typeface="Corbel"/>
                <a:sym typeface="Symbol"/>
              </a:rPr>
              <a:t></a:t>
            </a:r>
            <a:r>
              <a:rPr lang="en-GB" sz="1400" b="1" kern="0" dirty="0">
                <a:solidFill>
                  <a:srgbClr val="FF9900"/>
                </a:solidFill>
                <a:latin typeface="Corbel"/>
                <a:ea typeface="ＭＳ Ｐゴシック" charset="0"/>
                <a:cs typeface="Corbel"/>
              </a:rPr>
              <a:t> or </a:t>
            </a:r>
            <a:r>
              <a:rPr lang="en-GB" sz="1400" b="1" kern="0" dirty="0" err="1">
                <a:solidFill>
                  <a:srgbClr val="FF9900"/>
                </a:solidFill>
                <a:latin typeface="Corbel"/>
                <a:ea typeface="ＭＳ Ｐゴシック" charset="0"/>
                <a:cs typeface="Corbel"/>
              </a:rPr>
              <a:t>SCT</a:t>
            </a:r>
            <a:r>
              <a:rPr lang="en-GB" sz="1400" b="1" kern="0" baseline="30000" dirty="0" err="1">
                <a:solidFill>
                  <a:srgbClr val="FF9900"/>
                </a:solidFill>
                <a:latin typeface="Corbel"/>
                <a:ea typeface="ＭＳ Ｐゴシック" charset="0"/>
                <a:cs typeface="Corbel"/>
              </a:rPr>
              <a:t>c</a:t>
            </a:r>
            <a:r>
              <a:rPr lang="en-GB" sz="1400" b="1" kern="0" dirty="0">
                <a:solidFill>
                  <a:srgbClr val="FF9900"/>
                </a:solidFill>
                <a:latin typeface="Corbel"/>
                <a:ea typeface="ＭＳ Ｐゴシック" charset="0"/>
                <a:cs typeface="Corbel"/>
              </a:rPr>
              <a:t> 		63%</a:t>
            </a:r>
          </a:p>
          <a:p>
            <a:pPr marL="114300" indent="-114300">
              <a:defRPr/>
            </a:pPr>
            <a:r>
              <a:rPr lang="en-GB" sz="1400" b="1" kern="0" dirty="0">
                <a:solidFill>
                  <a:srgbClr val="FF6600"/>
                </a:solidFill>
                <a:latin typeface="Corbel"/>
                <a:ea typeface="ＭＳ Ｐゴシック" charset="0"/>
                <a:cs typeface="Corbel"/>
              </a:rPr>
              <a:t> IFN-</a:t>
            </a:r>
            <a:r>
              <a:rPr lang="en-GB" sz="1400" b="1" kern="0" dirty="0">
                <a:solidFill>
                  <a:srgbClr val="FF6600"/>
                </a:solidFill>
                <a:latin typeface="Corbel"/>
                <a:ea typeface="ＭＳ Ｐゴシック" charset="0"/>
                <a:cs typeface="Corbel"/>
                <a:sym typeface="Symbol"/>
              </a:rPr>
              <a:t></a:t>
            </a:r>
            <a:r>
              <a:rPr lang="en-GB" sz="1400" b="1" kern="0" dirty="0">
                <a:solidFill>
                  <a:srgbClr val="FF6600"/>
                </a:solidFill>
                <a:latin typeface="Corbel"/>
                <a:ea typeface="ＭＳ Ｐゴシック" charset="0"/>
                <a:cs typeface="Corbel"/>
              </a:rPr>
              <a:t> 			53%</a:t>
            </a:r>
          </a:p>
          <a:p>
            <a:pPr marL="114300" indent="-114300">
              <a:defRPr/>
            </a:pPr>
            <a:r>
              <a:rPr lang="en-GB" sz="1400" b="1" kern="0" dirty="0">
                <a:solidFill>
                  <a:schemeClr val="bg1"/>
                </a:solidFill>
                <a:latin typeface="Corbel"/>
                <a:ea typeface="ＭＳ Ｐゴシック" charset="0"/>
                <a:cs typeface="Corbel"/>
              </a:rPr>
              <a:t> </a:t>
            </a:r>
            <a:r>
              <a:rPr lang="en-GB" sz="1400" b="1" kern="0" dirty="0" err="1">
                <a:solidFill>
                  <a:schemeClr val="bg1"/>
                </a:solidFill>
                <a:latin typeface="Corbel"/>
                <a:ea typeface="ＭＳ Ｐゴシック" charset="0"/>
                <a:cs typeface="Corbel"/>
              </a:rPr>
              <a:t>Hydroxyurea</a:t>
            </a:r>
            <a:r>
              <a:rPr lang="en-GB" sz="1400" b="1" kern="0" dirty="0">
                <a:solidFill>
                  <a:schemeClr val="bg1"/>
                </a:solidFill>
                <a:latin typeface="Corbel"/>
                <a:ea typeface="ＭＳ Ｐゴシック" charset="0"/>
                <a:cs typeface="Corbel"/>
              </a:rPr>
              <a:t>		46%</a:t>
            </a:r>
          </a:p>
          <a:p>
            <a:pPr marL="114300" indent="-114300">
              <a:defRPr/>
            </a:pPr>
            <a:r>
              <a:rPr lang="en-GB" sz="1400" b="1" kern="0" dirty="0">
                <a:solidFill>
                  <a:srgbClr val="33CCFF"/>
                </a:solidFill>
                <a:latin typeface="Corbel"/>
                <a:ea typeface="ＭＳ Ｐゴシック" charset="0"/>
                <a:cs typeface="Corbel"/>
              </a:rPr>
              <a:t> </a:t>
            </a:r>
            <a:r>
              <a:rPr lang="en-GB" sz="1400" b="1" kern="0" dirty="0" err="1">
                <a:solidFill>
                  <a:srgbClr val="33CCFF"/>
                </a:solidFill>
                <a:latin typeface="Corbel"/>
                <a:ea typeface="ＭＳ Ｐゴシック" charset="0"/>
                <a:cs typeface="Corbel"/>
              </a:rPr>
              <a:t>Busulfan</a:t>
            </a:r>
            <a:r>
              <a:rPr lang="en-GB" sz="1400" b="1" kern="0" dirty="0">
                <a:solidFill>
                  <a:srgbClr val="33CCFF"/>
                </a:solidFill>
                <a:latin typeface="Corbel"/>
                <a:ea typeface="ＭＳ Ｐゴシック" charset="0"/>
                <a:cs typeface="Corbel"/>
              </a:rPr>
              <a:t>			38%</a:t>
            </a:r>
          </a:p>
        </p:txBody>
      </p:sp>
      <p:sp>
        <p:nvSpPr>
          <p:cNvPr id="47" name="Rectangle 46"/>
          <p:cNvSpPr/>
          <p:nvPr/>
        </p:nvSpPr>
        <p:spPr bwMode="auto">
          <a:xfrm rot="5400000" flipH="1">
            <a:off x="7741837" y="3967965"/>
            <a:ext cx="3780648" cy="163513"/>
          </a:xfrm>
          <a:prstGeom prst="rect">
            <a:avLst/>
          </a:prstGeom>
          <a:solidFill>
            <a:srgbClr val="05C9FF"/>
          </a:solidFill>
          <a:ln w="12700" cap="flat" cmpd="sng" algn="ctr">
            <a:noFill/>
            <a:prstDash val="solid"/>
          </a:ln>
          <a:effectLst/>
        </p:spPr>
        <p:txBody>
          <a:bodyPr anchor="ctr"/>
          <a:lstStyle/>
          <a:p>
            <a:pPr algn="ctr">
              <a:defRPr/>
            </a:pPr>
            <a:endParaRPr lang="en-US" kern="0">
              <a:solidFill>
                <a:srgbClr val="000000"/>
              </a:solidFill>
              <a:latin typeface="Corbel"/>
              <a:cs typeface="Corbel"/>
            </a:endParaRPr>
          </a:p>
        </p:txBody>
      </p:sp>
      <p:sp>
        <p:nvSpPr>
          <p:cNvPr id="48" name="Isosceles Triangle 47"/>
          <p:cNvSpPr/>
          <p:nvPr/>
        </p:nvSpPr>
        <p:spPr bwMode="auto">
          <a:xfrm flipH="1">
            <a:off x="9434518" y="1803757"/>
            <a:ext cx="395287" cy="355600"/>
          </a:xfrm>
          <a:prstGeom prst="triangle">
            <a:avLst/>
          </a:prstGeom>
          <a:solidFill>
            <a:srgbClr val="05C9FF"/>
          </a:solidFill>
          <a:ln w="12700" cap="flat" cmpd="sng" algn="ctr">
            <a:noFill/>
            <a:prstDash val="solid"/>
          </a:ln>
          <a:effectLst/>
        </p:spPr>
        <p:txBody>
          <a:bodyPr anchor="ctr"/>
          <a:lstStyle/>
          <a:p>
            <a:pPr algn="ctr">
              <a:defRPr/>
            </a:pPr>
            <a:endParaRPr lang="en-US" kern="0">
              <a:solidFill>
                <a:srgbClr val="000000"/>
              </a:solidFill>
              <a:latin typeface="Corbel"/>
              <a:cs typeface="Corbel"/>
            </a:endParaRPr>
          </a:p>
        </p:txBody>
      </p:sp>
      <p:sp>
        <p:nvSpPr>
          <p:cNvPr id="50" name="Rectangle 49"/>
          <p:cNvSpPr/>
          <p:nvPr/>
        </p:nvSpPr>
        <p:spPr bwMode="auto">
          <a:xfrm rot="5400000" flipH="1">
            <a:off x="8185727" y="4366998"/>
            <a:ext cx="2892871" cy="163513"/>
          </a:xfrm>
          <a:prstGeom prst="rect">
            <a:avLst/>
          </a:prstGeom>
          <a:solidFill>
            <a:srgbClr val="F58C67"/>
          </a:solidFill>
          <a:ln w="12700" cap="flat" cmpd="sng" algn="ctr">
            <a:noFill/>
            <a:prstDash val="solid"/>
          </a:ln>
          <a:effectLst/>
        </p:spPr>
        <p:txBody>
          <a:bodyPr anchor="ctr"/>
          <a:lstStyle/>
          <a:p>
            <a:pPr algn="ctr">
              <a:defRPr/>
            </a:pPr>
            <a:endParaRPr lang="en-US" kern="0">
              <a:solidFill>
                <a:srgbClr val="000000"/>
              </a:solidFill>
              <a:latin typeface="Corbel"/>
              <a:cs typeface="Corbel"/>
            </a:endParaRPr>
          </a:p>
        </p:txBody>
      </p:sp>
      <p:sp>
        <p:nvSpPr>
          <p:cNvPr id="51" name="Rectangle 50"/>
          <p:cNvSpPr/>
          <p:nvPr/>
        </p:nvSpPr>
        <p:spPr bwMode="auto">
          <a:xfrm rot="5400000" flipH="1">
            <a:off x="8414930" y="4604520"/>
            <a:ext cx="2434463" cy="163513"/>
          </a:xfrm>
          <a:prstGeom prst="rect">
            <a:avLst/>
          </a:prstGeom>
          <a:solidFill>
            <a:srgbClr val="FCAF17"/>
          </a:solidFill>
          <a:ln w="12700" cap="flat" cmpd="sng" algn="ctr">
            <a:noFill/>
            <a:prstDash val="solid"/>
          </a:ln>
          <a:effectLst/>
        </p:spPr>
        <p:txBody>
          <a:bodyPr anchor="ctr"/>
          <a:lstStyle/>
          <a:p>
            <a:pPr algn="ctr">
              <a:defRPr/>
            </a:pPr>
            <a:endParaRPr lang="en-US" kern="0">
              <a:solidFill>
                <a:srgbClr val="000000"/>
              </a:solidFill>
              <a:latin typeface="Corbel"/>
              <a:cs typeface="Corbel"/>
            </a:endParaRPr>
          </a:p>
        </p:txBody>
      </p:sp>
      <p:sp>
        <p:nvSpPr>
          <p:cNvPr id="52" name="Rectangle 51"/>
          <p:cNvSpPr/>
          <p:nvPr/>
        </p:nvSpPr>
        <p:spPr bwMode="auto">
          <a:xfrm rot="5400000" flipH="1">
            <a:off x="8725256" y="4951420"/>
            <a:ext cx="1813810" cy="163513"/>
          </a:xfrm>
          <a:prstGeom prst="rect">
            <a:avLst/>
          </a:prstGeom>
          <a:solidFill>
            <a:srgbClr val="F15A22"/>
          </a:solidFill>
          <a:ln w="12700" cap="flat" cmpd="sng" algn="ctr">
            <a:noFill/>
            <a:prstDash val="solid"/>
          </a:ln>
          <a:effectLst/>
        </p:spPr>
        <p:txBody>
          <a:bodyPr anchor="ctr"/>
          <a:lstStyle/>
          <a:p>
            <a:pPr algn="ctr">
              <a:defRPr/>
            </a:pPr>
            <a:endParaRPr lang="en-US" kern="0">
              <a:solidFill>
                <a:srgbClr val="000000"/>
              </a:solidFill>
              <a:latin typeface="Corbel"/>
              <a:cs typeface="Corbel"/>
            </a:endParaRPr>
          </a:p>
        </p:txBody>
      </p:sp>
      <p:sp>
        <p:nvSpPr>
          <p:cNvPr id="53" name="Rectangle 52"/>
          <p:cNvSpPr/>
          <p:nvPr/>
        </p:nvSpPr>
        <p:spPr bwMode="auto">
          <a:xfrm rot="5400000" flipH="1">
            <a:off x="8903276" y="5111158"/>
            <a:ext cx="1466912" cy="154363"/>
          </a:xfrm>
          <a:prstGeom prst="rect">
            <a:avLst/>
          </a:prstGeom>
          <a:solidFill>
            <a:srgbClr val="007D9F"/>
          </a:solidFill>
          <a:ln w="12700" cap="flat" cmpd="sng" algn="ctr">
            <a:noFill/>
            <a:prstDash val="solid"/>
          </a:ln>
          <a:effectLst/>
        </p:spPr>
        <p:txBody>
          <a:bodyPr anchor="ctr"/>
          <a:lstStyle/>
          <a:p>
            <a:pPr algn="ctr">
              <a:defRPr/>
            </a:pPr>
            <a:endParaRPr lang="en-US" kern="0">
              <a:solidFill>
                <a:srgbClr val="000000"/>
              </a:solidFill>
              <a:latin typeface="Corbel"/>
              <a:cs typeface="Corbel"/>
            </a:endParaRPr>
          </a:p>
        </p:txBody>
      </p:sp>
      <p:cxnSp>
        <p:nvCxnSpPr>
          <p:cNvPr id="54" name="Straight Connector 52"/>
          <p:cNvCxnSpPr>
            <a:cxnSpLocks noChangeShapeType="1"/>
          </p:cNvCxnSpPr>
          <p:nvPr/>
        </p:nvCxnSpPr>
        <p:spPr bwMode="auto">
          <a:xfrm rot="5400000" flipH="1">
            <a:off x="9719293" y="5337063"/>
            <a:ext cx="0" cy="339178"/>
          </a:xfrm>
          <a:prstGeom prst="line">
            <a:avLst/>
          </a:prstGeom>
          <a:noFill/>
          <a:ln w="25400">
            <a:noFill/>
            <a:round/>
            <a:headEnd/>
            <a:tailEnd/>
          </a:ln>
          <a:extLst>
            <a:ext uri="{909E8E84-426E-40dd-AFC4-6F175D3DCCD1}">
              <a14:hiddenFill xmlns="" xmlns:a14="http://schemas.microsoft.com/office/drawing/2010/main">
                <a:noFill/>
              </a14:hiddenFill>
            </a:ext>
          </a:extLst>
        </p:spPr>
      </p:cxnSp>
      <p:cxnSp>
        <p:nvCxnSpPr>
          <p:cNvPr id="55" name="Straight Connector 53"/>
          <p:cNvCxnSpPr>
            <a:cxnSpLocks noChangeShapeType="1"/>
          </p:cNvCxnSpPr>
          <p:nvPr/>
        </p:nvCxnSpPr>
        <p:spPr bwMode="auto">
          <a:xfrm rot="5400000" flipH="1">
            <a:off x="9719293" y="4501437"/>
            <a:ext cx="0" cy="339178"/>
          </a:xfrm>
          <a:prstGeom prst="line">
            <a:avLst/>
          </a:prstGeom>
          <a:noFill/>
          <a:ln w="25400">
            <a:noFill/>
            <a:round/>
            <a:headEnd/>
            <a:tailEnd/>
          </a:ln>
          <a:extLst>
            <a:ext uri="{909E8E84-426E-40dd-AFC4-6F175D3DCCD1}">
              <a14:hiddenFill xmlns="" xmlns:a14="http://schemas.microsoft.com/office/drawing/2010/main">
                <a:noFill/>
              </a14:hiddenFill>
            </a:ext>
          </a:extLst>
        </p:spPr>
      </p:cxnSp>
      <p:cxnSp>
        <p:nvCxnSpPr>
          <p:cNvPr id="56" name="Straight Connector 54"/>
          <p:cNvCxnSpPr>
            <a:cxnSpLocks noChangeShapeType="1"/>
          </p:cNvCxnSpPr>
          <p:nvPr/>
        </p:nvCxnSpPr>
        <p:spPr bwMode="auto">
          <a:xfrm rot="5400000" flipH="1">
            <a:off x="9719293" y="3665812"/>
            <a:ext cx="0" cy="339178"/>
          </a:xfrm>
          <a:prstGeom prst="line">
            <a:avLst/>
          </a:prstGeom>
          <a:noFill/>
          <a:ln w="25400">
            <a:noFill/>
            <a:round/>
            <a:headEnd/>
            <a:tailEnd/>
          </a:ln>
          <a:extLst>
            <a:ext uri="{909E8E84-426E-40dd-AFC4-6F175D3DCCD1}">
              <a14:hiddenFill xmlns="" xmlns:a14="http://schemas.microsoft.com/office/drawing/2010/main">
                <a:noFill/>
              </a14:hiddenFill>
            </a:ext>
          </a:extLst>
        </p:spPr>
      </p:cxnSp>
      <p:cxnSp>
        <p:nvCxnSpPr>
          <p:cNvPr id="57" name="Straight Connector 55"/>
          <p:cNvCxnSpPr>
            <a:cxnSpLocks noChangeShapeType="1"/>
          </p:cNvCxnSpPr>
          <p:nvPr/>
        </p:nvCxnSpPr>
        <p:spPr bwMode="auto">
          <a:xfrm rot="5400000" flipH="1">
            <a:off x="9719293" y="2830186"/>
            <a:ext cx="0" cy="339178"/>
          </a:xfrm>
          <a:prstGeom prst="line">
            <a:avLst/>
          </a:prstGeom>
          <a:noFill/>
          <a:ln w="25400">
            <a:noFill/>
            <a:round/>
            <a:headEnd/>
            <a:tailEnd/>
          </a:ln>
          <a:extLst>
            <a:ext uri="{909E8E84-426E-40dd-AFC4-6F175D3DCCD1}">
              <a14:hiddenFill xmlns="" xmlns:a14="http://schemas.microsoft.com/office/drawing/2010/main">
                <a:noFill/>
              </a14:hiddenFill>
            </a:ext>
          </a:extLst>
        </p:spPr>
      </p:cxnSp>
      <p:cxnSp>
        <p:nvCxnSpPr>
          <p:cNvPr id="58" name="Straight Connector 56"/>
          <p:cNvCxnSpPr>
            <a:cxnSpLocks noChangeShapeType="1"/>
          </p:cNvCxnSpPr>
          <p:nvPr/>
        </p:nvCxnSpPr>
        <p:spPr bwMode="auto">
          <a:xfrm rot="5400000" flipH="1">
            <a:off x="9719293" y="6172689"/>
            <a:ext cx="0" cy="339178"/>
          </a:xfrm>
          <a:prstGeom prst="line">
            <a:avLst/>
          </a:prstGeom>
          <a:noFill/>
          <a:ln w="25400">
            <a:noFill/>
            <a:round/>
            <a:headEnd/>
            <a:tailEnd/>
          </a:ln>
          <a:extLst>
            <a:ext uri="{909E8E84-426E-40dd-AFC4-6F175D3DCCD1}">
              <a14:hiddenFill xmlns="" xmlns:a14="http://schemas.microsoft.com/office/drawing/2010/main">
                <a:noFill/>
              </a14:hiddenFill>
            </a:ext>
          </a:extLst>
        </p:spPr>
      </p:cxnSp>
      <p:cxnSp>
        <p:nvCxnSpPr>
          <p:cNvPr id="59" name="Straight Connector 57"/>
          <p:cNvCxnSpPr>
            <a:cxnSpLocks noChangeShapeType="1"/>
          </p:cNvCxnSpPr>
          <p:nvPr/>
        </p:nvCxnSpPr>
        <p:spPr bwMode="auto">
          <a:xfrm rot="5400000" flipH="1">
            <a:off x="9719293" y="1994559"/>
            <a:ext cx="0" cy="339178"/>
          </a:xfrm>
          <a:prstGeom prst="line">
            <a:avLst/>
          </a:prstGeom>
          <a:noFill/>
          <a:ln w="25400">
            <a:noFill/>
            <a:round/>
            <a:headEnd/>
            <a:tailEnd/>
          </a:ln>
          <a:extLst>
            <a:ext uri="{909E8E84-426E-40dd-AFC4-6F175D3DCCD1}">
              <a14:hiddenFill xmlns="" xmlns:a14="http://schemas.microsoft.com/office/drawing/2010/main">
                <a:noFill/>
              </a14:hiddenFill>
            </a:ext>
          </a:extLst>
        </p:spPr>
      </p:cxnSp>
      <p:sp>
        <p:nvSpPr>
          <p:cNvPr id="60" name="TextBox 59"/>
          <p:cNvSpPr txBox="1"/>
          <p:nvPr/>
        </p:nvSpPr>
        <p:spPr>
          <a:xfrm>
            <a:off x="2381701" y="1992320"/>
            <a:ext cx="184666" cy="369332"/>
          </a:xfrm>
          <a:prstGeom prst="rect">
            <a:avLst/>
          </a:prstGeom>
          <a:noFill/>
        </p:spPr>
        <p:txBody>
          <a:bodyPr wrap="none" rtlCol="0">
            <a:spAutoFit/>
          </a:bodyPr>
          <a:lstStyle/>
          <a:p>
            <a:endParaRPr lang="en-US" dirty="0">
              <a:latin typeface="Corbel"/>
              <a:cs typeface="Corbel"/>
            </a:endParaRPr>
          </a:p>
        </p:txBody>
      </p:sp>
      <p:sp>
        <p:nvSpPr>
          <p:cNvPr id="2" name="Rectangle 1"/>
          <p:cNvSpPr/>
          <p:nvPr/>
        </p:nvSpPr>
        <p:spPr>
          <a:xfrm>
            <a:off x="2904521" y="1684893"/>
            <a:ext cx="3506376" cy="369332"/>
          </a:xfrm>
          <a:prstGeom prst="rect">
            <a:avLst/>
          </a:prstGeom>
        </p:spPr>
        <p:txBody>
          <a:bodyPr wrap="none">
            <a:spAutoFit/>
          </a:bodyPr>
          <a:lstStyle/>
          <a:p>
            <a:r>
              <a:rPr lang="en-US" b="1" dirty="0">
                <a:solidFill>
                  <a:srgbClr val="254061"/>
                </a:solidFill>
                <a:latin typeface="Corbel"/>
                <a:ea typeface="MS PGothic" charset="0"/>
                <a:cs typeface="Corbel"/>
              </a:rPr>
              <a:t>German CML study III/IIIA/IV data</a:t>
            </a:r>
          </a:p>
        </p:txBody>
      </p:sp>
    </p:spTree>
    <p:extLst>
      <p:ext uri="{BB962C8B-B14F-4D97-AF65-F5344CB8AC3E}">
        <p14:creationId xmlns:p14="http://schemas.microsoft.com/office/powerpoint/2010/main" val="983093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83771"/>
          <a:stretch/>
        </p:blipFill>
        <p:spPr>
          <a:xfrm>
            <a:off x="1419411" y="198482"/>
            <a:ext cx="9323294" cy="888679"/>
          </a:xfrm>
          <a:prstGeom prst="rect">
            <a:avLst/>
          </a:prstGeom>
        </p:spPr>
      </p:pic>
      <p:sp>
        <p:nvSpPr>
          <p:cNvPr id="4" name="Rectangle 3"/>
          <p:cNvSpPr/>
          <p:nvPr/>
        </p:nvSpPr>
        <p:spPr>
          <a:xfrm>
            <a:off x="7141882" y="313770"/>
            <a:ext cx="3496236" cy="5827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Corbel"/>
                <a:cs typeface="Corbel"/>
              </a:rPr>
              <a:t>Monitoring, Resistance</a:t>
            </a:r>
            <a:endParaRPr lang="en-US" sz="2400" dirty="0"/>
          </a:p>
        </p:txBody>
      </p:sp>
      <p:pic>
        <p:nvPicPr>
          <p:cNvPr id="3" name="Picture 2"/>
          <p:cNvPicPr>
            <a:picLocks noChangeAspect="1"/>
          </p:cNvPicPr>
          <p:nvPr/>
        </p:nvPicPr>
        <p:blipFill>
          <a:blip r:embed="rId3"/>
          <a:stretch>
            <a:fillRect/>
          </a:stretch>
        </p:blipFill>
        <p:spPr>
          <a:xfrm>
            <a:off x="1539678" y="2771160"/>
            <a:ext cx="9144000" cy="2924520"/>
          </a:xfrm>
          <a:prstGeom prst="rect">
            <a:avLst/>
          </a:prstGeom>
        </p:spPr>
      </p:pic>
      <p:pic>
        <p:nvPicPr>
          <p:cNvPr id="6" name="Picture 5"/>
          <p:cNvPicPr>
            <a:picLocks noChangeAspect="1"/>
          </p:cNvPicPr>
          <p:nvPr/>
        </p:nvPicPr>
        <p:blipFill>
          <a:blip r:embed="rId4"/>
          <a:stretch>
            <a:fillRect/>
          </a:stretch>
        </p:blipFill>
        <p:spPr>
          <a:xfrm>
            <a:off x="1555356" y="1053275"/>
            <a:ext cx="9144000" cy="1727915"/>
          </a:xfrm>
          <a:prstGeom prst="rect">
            <a:avLst/>
          </a:prstGeom>
        </p:spPr>
      </p:pic>
      <p:pic>
        <p:nvPicPr>
          <p:cNvPr id="7" name="Picture 6"/>
          <p:cNvPicPr>
            <a:picLocks noChangeAspect="1"/>
          </p:cNvPicPr>
          <p:nvPr/>
        </p:nvPicPr>
        <p:blipFill>
          <a:blip r:embed="rId5"/>
          <a:stretch>
            <a:fillRect/>
          </a:stretch>
        </p:blipFill>
        <p:spPr>
          <a:xfrm>
            <a:off x="1555356" y="5705142"/>
            <a:ext cx="9144000" cy="1058779"/>
          </a:xfrm>
          <a:prstGeom prst="rect">
            <a:avLst/>
          </a:prstGeom>
        </p:spPr>
      </p:pic>
    </p:spTree>
    <p:extLst>
      <p:ext uri="{BB962C8B-B14F-4D97-AF65-F5344CB8AC3E}">
        <p14:creationId xmlns:p14="http://schemas.microsoft.com/office/powerpoint/2010/main" val="181297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217" y="281259"/>
            <a:ext cx="8229600" cy="1143000"/>
          </a:xfrm>
        </p:spPr>
        <p:txBody>
          <a:bodyPr>
            <a:normAutofit fontScale="90000"/>
          </a:bodyPr>
          <a:lstStyle/>
          <a:p>
            <a:r>
              <a:rPr lang="en-US" b="1" dirty="0">
                <a:latin typeface="Corbel"/>
                <a:cs typeface="Corbel"/>
              </a:rPr>
              <a:t>Practical approach to a patient with resistance</a:t>
            </a:r>
            <a:br>
              <a:rPr lang="en-US" b="1" dirty="0">
                <a:latin typeface="Corbel"/>
                <a:cs typeface="Corbel"/>
              </a:rPr>
            </a:br>
            <a:r>
              <a:rPr lang="en-US" b="1" dirty="0">
                <a:latin typeface="Corbel"/>
                <a:cs typeface="Corbel"/>
              </a:rPr>
              <a:t>(or intolerance +/- resistance)</a:t>
            </a:r>
          </a:p>
        </p:txBody>
      </p:sp>
      <p:sp>
        <p:nvSpPr>
          <p:cNvPr id="5" name="Content Placeholder 4"/>
          <p:cNvSpPr>
            <a:spLocks noGrp="1"/>
          </p:cNvSpPr>
          <p:nvPr>
            <p:ph sz="half" idx="1"/>
          </p:nvPr>
        </p:nvSpPr>
        <p:spPr>
          <a:xfrm>
            <a:off x="639416" y="1616789"/>
            <a:ext cx="5032513" cy="4979481"/>
          </a:xfrm>
        </p:spPr>
        <p:txBody>
          <a:bodyPr>
            <a:normAutofit fontScale="92500"/>
          </a:bodyPr>
          <a:lstStyle/>
          <a:p>
            <a:r>
              <a:rPr lang="en-US" sz="2500" dirty="0">
                <a:latin typeface="Corbel"/>
                <a:cs typeface="Corbel"/>
              </a:rPr>
              <a:t>First, determine what the disease state </a:t>
            </a:r>
            <a:r>
              <a:rPr lang="en-US" sz="2500" i="1" dirty="0">
                <a:latin typeface="Corbel"/>
                <a:cs typeface="Corbel"/>
              </a:rPr>
              <a:t>requires</a:t>
            </a:r>
          </a:p>
          <a:p>
            <a:pPr lvl="1"/>
            <a:r>
              <a:rPr lang="en-US" dirty="0">
                <a:latin typeface="Corbel"/>
                <a:cs typeface="Corbel"/>
              </a:rPr>
              <a:t>disease phase</a:t>
            </a:r>
          </a:p>
          <a:p>
            <a:pPr lvl="1"/>
            <a:r>
              <a:rPr lang="en-US" dirty="0">
                <a:latin typeface="Corbel"/>
                <a:cs typeface="Corbel"/>
              </a:rPr>
              <a:t>prior TKI exposure</a:t>
            </a:r>
          </a:p>
          <a:p>
            <a:pPr lvl="1"/>
            <a:r>
              <a:rPr lang="en-US" dirty="0">
                <a:latin typeface="Corbel"/>
                <a:cs typeface="Corbel"/>
              </a:rPr>
              <a:t>mutational status</a:t>
            </a:r>
          </a:p>
          <a:p>
            <a:pPr lvl="2"/>
            <a:r>
              <a:rPr lang="en-US" sz="2200" dirty="0">
                <a:latin typeface="Corbel"/>
                <a:cs typeface="Corbel"/>
              </a:rPr>
              <a:t>T315I unique</a:t>
            </a:r>
          </a:p>
          <a:p>
            <a:pPr lvl="2"/>
            <a:r>
              <a:rPr lang="en-US" sz="2200" dirty="0">
                <a:latin typeface="Corbel"/>
                <a:cs typeface="Corbel"/>
              </a:rPr>
              <a:t>Select mutations may support role of specific 2</a:t>
            </a:r>
            <a:r>
              <a:rPr lang="en-US" sz="2200" baseline="30000" dirty="0">
                <a:latin typeface="Corbel"/>
                <a:cs typeface="Corbel"/>
              </a:rPr>
              <a:t>nd</a:t>
            </a:r>
            <a:r>
              <a:rPr lang="en-US" sz="2200" dirty="0">
                <a:latin typeface="Corbel"/>
                <a:cs typeface="Corbel"/>
              </a:rPr>
              <a:t> generation TKIs</a:t>
            </a:r>
          </a:p>
          <a:p>
            <a:pPr lvl="2"/>
            <a:r>
              <a:rPr lang="en-US" sz="2200" dirty="0">
                <a:latin typeface="Corbel"/>
                <a:cs typeface="Corbel"/>
              </a:rPr>
              <a:t>Predictive potential imprecise</a:t>
            </a:r>
          </a:p>
          <a:p>
            <a:pPr lvl="2"/>
            <a:r>
              <a:rPr lang="en-US" sz="2200" dirty="0">
                <a:latin typeface="Corbel"/>
                <a:cs typeface="Corbel"/>
              </a:rPr>
              <a:t>‘iceberg’ phenomenon</a:t>
            </a:r>
          </a:p>
          <a:p>
            <a:pPr lvl="2"/>
            <a:r>
              <a:rPr lang="en-US" sz="2200" dirty="0">
                <a:latin typeface="Corbel"/>
                <a:cs typeface="Corbel"/>
              </a:rPr>
              <a:t>More detailed assays forthcoming (like ultradeep sequencing)</a:t>
            </a:r>
          </a:p>
          <a:p>
            <a:pPr marL="914400" lvl="2" indent="0">
              <a:buNone/>
            </a:pPr>
            <a:endParaRPr lang="en-US" dirty="0">
              <a:latin typeface="Corbel"/>
              <a:cs typeface="Corbel"/>
            </a:endParaRPr>
          </a:p>
          <a:p>
            <a:pPr lvl="1"/>
            <a:endParaRPr lang="en-US" dirty="0">
              <a:latin typeface="Corbel"/>
              <a:cs typeface="Corbel"/>
            </a:endParaRPr>
          </a:p>
        </p:txBody>
      </p:sp>
      <p:sp>
        <p:nvSpPr>
          <p:cNvPr id="6" name="Content Placeholder 5"/>
          <p:cNvSpPr>
            <a:spLocks noGrp="1"/>
          </p:cNvSpPr>
          <p:nvPr>
            <p:ph sz="half" idx="2"/>
          </p:nvPr>
        </p:nvSpPr>
        <p:spPr>
          <a:xfrm>
            <a:off x="6198704" y="1616789"/>
            <a:ext cx="4562061" cy="4326758"/>
          </a:xfrm>
        </p:spPr>
        <p:txBody>
          <a:bodyPr>
            <a:normAutofit fontScale="92500"/>
          </a:bodyPr>
          <a:lstStyle/>
          <a:p>
            <a:r>
              <a:rPr lang="en-US" sz="2500" dirty="0">
                <a:latin typeface="Corbel"/>
                <a:cs typeface="Corbel"/>
              </a:rPr>
              <a:t>Next, balance therapy risk and toxicity potential with known comorbidities</a:t>
            </a:r>
          </a:p>
          <a:p>
            <a:pPr lvl="1"/>
            <a:r>
              <a:rPr lang="en-US" dirty="0">
                <a:latin typeface="Corbel"/>
                <a:cs typeface="Corbel"/>
              </a:rPr>
              <a:t>are there true ‘contraindications’?</a:t>
            </a:r>
          </a:p>
          <a:p>
            <a:pPr lvl="1"/>
            <a:r>
              <a:rPr lang="en-US" dirty="0">
                <a:latin typeface="Corbel"/>
                <a:cs typeface="Corbel"/>
              </a:rPr>
              <a:t>does risk outweigh benefit expected from therapy?</a:t>
            </a:r>
          </a:p>
          <a:p>
            <a:pPr lvl="1"/>
            <a:r>
              <a:rPr lang="en-US" dirty="0">
                <a:latin typeface="Corbel"/>
                <a:cs typeface="Corbel"/>
              </a:rPr>
              <a:t>can risk be mitigated or anticipated?</a:t>
            </a:r>
          </a:p>
          <a:p>
            <a:pPr lvl="1"/>
            <a:r>
              <a:rPr lang="en-US" dirty="0">
                <a:latin typeface="Corbel"/>
                <a:cs typeface="Corbel"/>
              </a:rPr>
              <a:t>enlist the patient’s insight, trust, and awareness</a:t>
            </a:r>
          </a:p>
        </p:txBody>
      </p:sp>
    </p:spTree>
    <p:extLst>
      <p:ext uri="{BB962C8B-B14F-4D97-AF65-F5344CB8AC3E}">
        <p14:creationId xmlns:p14="http://schemas.microsoft.com/office/powerpoint/2010/main" val="93852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0"/>
            <a:ext cx="10972800" cy="1143000"/>
          </a:xfrm>
        </p:spPr>
        <p:txBody>
          <a:bodyPr>
            <a:normAutofit/>
          </a:bodyPr>
          <a:lstStyle/>
          <a:p>
            <a:r>
              <a:rPr lang="en-US" sz="2800" b="1" dirty="0">
                <a:solidFill>
                  <a:srgbClr val="CD113B"/>
                </a:solidFill>
                <a:latin typeface="Corbel"/>
                <a:cs typeface="Corbel"/>
              </a:rPr>
              <a:t>Resistance to TKIs: point mutations</a:t>
            </a:r>
          </a:p>
        </p:txBody>
      </p:sp>
      <p:pic>
        <p:nvPicPr>
          <p:cNvPr id="6" name="Content Placeholder 5"/>
          <p:cNvPicPr>
            <a:picLocks noGrp="1" noChangeAspect="1"/>
          </p:cNvPicPr>
          <p:nvPr>
            <p:ph sz="half" idx="1"/>
          </p:nvPr>
        </p:nvPicPr>
        <p:blipFill>
          <a:blip r:embed="rId2"/>
          <a:srcRect t="4071" b="4071"/>
          <a:stretch>
            <a:fillRect/>
          </a:stretch>
        </p:blipFill>
        <p:spPr>
          <a:xfrm>
            <a:off x="1325680" y="1623392"/>
            <a:ext cx="4267200" cy="4782150"/>
          </a:xfrm>
        </p:spPr>
      </p:pic>
      <p:sp>
        <p:nvSpPr>
          <p:cNvPr id="10" name="Content Placeholder 9"/>
          <p:cNvSpPr>
            <a:spLocks noGrp="1"/>
          </p:cNvSpPr>
          <p:nvPr>
            <p:ph sz="half" idx="2"/>
          </p:nvPr>
        </p:nvSpPr>
        <p:spPr>
          <a:xfrm>
            <a:off x="5592880" y="1282149"/>
            <a:ext cx="6268278" cy="4525963"/>
          </a:xfrm>
        </p:spPr>
        <p:txBody>
          <a:bodyPr>
            <a:noAutofit/>
          </a:bodyPr>
          <a:lstStyle/>
          <a:p>
            <a:pPr defTabSz="914400" eaLnBrk="0" fontAlgn="base" hangingPunct="0">
              <a:spcBef>
                <a:spcPct val="0"/>
              </a:spcBef>
              <a:spcAft>
                <a:spcPct val="0"/>
              </a:spcAft>
              <a:defRPr/>
            </a:pPr>
            <a:r>
              <a:rPr lang="en-AU" sz="2000" dirty="0">
                <a:solidFill>
                  <a:srgbClr val="000000"/>
                </a:solidFill>
                <a:latin typeface="Corbel"/>
                <a:ea typeface="ＭＳ Ｐゴシック" charset="0"/>
                <a:cs typeface="Corbel"/>
              </a:rPr>
              <a:t>&gt;100 mutations described in imatinib and subsequent generation TKI treated patients; only a handful (~10) found at key positions account for the vast majority (~85%) of clinically observed mutations</a:t>
            </a:r>
          </a:p>
          <a:p>
            <a:pPr fontAlgn="base">
              <a:spcBef>
                <a:spcPct val="50000"/>
              </a:spcBef>
              <a:spcAft>
                <a:spcPct val="0"/>
              </a:spcAft>
            </a:pPr>
            <a:r>
              <a:rPr lang="en-US" sz="2000" dirty="0">
                <a:latin typeface="Corbel"/>
                <a:cs typeface="Corbel"/>
              </a:rPr>
              <a:t>Single and compound mutations possible</a:t>
            </a:r>
            <a:endParaRPr lang="en-US" sz="2000" b="1" dirty="0">
              <a:solidFill>
                <a:srgbClr val="000000"/>
              </a:solidFill>
              <a:latin typeface="Corbel"/>
              <a:ea typeface="Geneva" charset="0"/>
              <a:cs typeface="Corbel"/>
            </a:endParaRPr>
          </a:p>
          <a:p>
            <a:pPr fontAlgn="base">
              <a:spcBef>
                <a:spcPct val="50000"/>
              </a:spcBef>
              <a:spcAft>
                <a:spcPct val="0"/>
              </a:spcAft>
            </a:pPr>
            <a:r>
              <a:rPr lang="en-US" sz="2000" dirty="0">
                <a:solidFill>
                  <a:srgbClr val="000000"/>
                </a:solidFill>
                <a:latin typeface="Corbel"/>
                <a:ea typeface="Geneva" charset="0"/>
                <a:cs typeface="Corbel"/>
              </a:rPr>
              <a:t>Mutations uncommon / challenging to quantify at diagnosis; felt to be driven by genetic instability of the Ph+ clone</a:t>
            </a:r>
          </a:p>
          <a:p>
            <a:pPr fontAlgn="base">
              <a:spcBef>
                <a:spcPct val="50000"/>
              </a:spcBef>
              <a:spcAft>
                <a:spcPct val="0"/>
              </a:spcAft>
            </a:pPr>
            <a:r>
              <a:rPr lang="en-US" sz="2000" dirty="0">
                <a:solidFill>
                  <a:srgbClr val="000000"/>
                </a:solidFill>
                <a:latin typeface="Corbel"/>
                <a:ea typeface="Geneva" charset="0"/>
                <a:cs typeface="Corbel"/>
              </a:rPr>
              <a:t>TKI therapy may select resistant clones</a:t>
            </a:r>
          </a:p>
          <a:p>
            <a:pPr fontAlgn="base">
              <a:spcBef>
                <a:spcPct val="50000"/>
              </a:spcBef>
              <a:spcAft>
                <a:spcPct val="0"/>
              </a:spcAft>
            </a:pPr>
            <a:r>
              <a:rPr lang="en-US" sz="2000" dirty="0">
                <a:solidFill>
                  <a:srgbClr val="000000"/>
                </a:solidFill>
                <a:latin typeface="Corbel"/>
                <a:ea typeface="Geneva" charset="0"/>
                <a:cs typeface="Corbel"/>
              </a:rPr>
              <a:t>The longer </a:t>
            </a:r>
            <a:r>
              <a:rPr lang="en-US" sz="2000" dirty="0" err="1">
                <a:solidFill>
                  <a:srgbClr val="000000"/>
                </a:solidFill>
                <a:latin typeface="Corbel"/>
                <a:ea typeface="Geneva" charset="0"/>
                <a:cs typeface="Corbel"/>
              </a:rPr>
              <a:t>Bcr-Abl</a:t>
            </a:r>
            <a:r>
              <a:rPr lang="en-US" sz="2000" dirty="0">
                <a:solidFill>
                  <a:srgbClr val="000000"/>
                </a:solidFill>
                <a:latin typeface="Corbel"/>
                <a:ea typeface="Geneva" charset="0"/>
                <a:cs typeface="Corbel"/>
              </a:rPr>
              <a:t> remains active, or the less efficiently it is inhibited, the higher the mutation rate</a:t>
            </a:r>
          </a:p>
          <a:p>
            <a:pPr fontAlgn="base">
              <a:spcBef>
                <a:spcPct val="50000"/>
              </a:spcBef>
              <a:spcAft>
                <a:spcPct val="0"/>
              </a:spcAft>
            </a:pPr>
            <a:r>
              <a:rPr lang="en-US" sz="2000" dirty="0" err="1">
                <a:solidFill>
                  <a:srgbClr val="000000"/>
                </a:solidFill>
                <a:latin typeface="Corbel"/>
                <a:ea typeface="Geneva" charset="0"/>
                <a:cs typeface="Corbel"/>
              </a:rPr>
              <a:t>Bcr-Abl</a:t>
            </a:r>
            <a:r>
              <a:rPr lang="en-US" sz="2000" dirty="0">
                <a:solidFill>
                  <a:srgbClr val="000000"/>
                </a:solidFill>
                <a:latin typeface="Corbel"/>
                <a:ea typeface="Geneva" charset="0"/>
                <a:cs typeface="Corbel"/>
              </a:rPr>
              <a:t> is still the key target for therapeutic improvement</a:t>
            </a:r>
          </a:p>
          <a:p>
            <a:endParaRPr lang="en-US" sz="2000" dirty="0">
              <a:latin typeface="Corbel"/>
              <a:cs typeface="Corbel"/>
            </a:endParaRPr>
          </a:p>
        </p:txBody>
      </p:sp>
    </p:spTree>
    <p:extLst>
      <p:ext uri="{BB962C8B-B14F-4D97-AF65-F5344CB8AC3E}">
        <p14:creationId xmlns:p14="http://schemas.microsoft.com/office/powerpoint/2010/main" val="3458139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464" y="212157"/>
            <a:ext cx="8288337" cy="713538"/>
          </a:xfrm>
        </p:spPr>
        <p:txBody>
          <a:bodyPr/>
          <a:lstStyle/>
          <a:p>
            <a:r>
              <a:rPr lang="en-US" b="1" dirty="0">
                <a:latin typeface="Corbel"/>
                <a:cs typeface="Corbel"/>
              </a:rPr>
              <a:t>Mutations: When to look</a:t>
            </a:r>
          </a:p>
        </p:txBody>
      </p:sp>
      <p:sp>
        <p:nvSpPr>
          <p:cNvPr id="5" name="Footer Placeholder 6"/>
          <p:cNvSpPr txBox="1">
            <a:spLocks noGrp="1"/>
          </p:cNvSpPr>
          <p:nvPr/>
        </p:nvSpPr>
        <p:spPr bwMode="auto">
          <a:xfrm>
            <a:off x="1933575" y="5820934"/>
            <a:ext cx="8172450" cy="666750"/>
          </a:xfrm>
          <a:prstGeom prst="rect">
            <a:avLst/>
          </a:prstGeom>
          <a:noFill/>
          <a:ln w="9525">
            <a:noFill/>
            <a:miter lim="800000"/>
            <a:headEnd/>
            <a:tailEnd/>
          </a:ln>
        </p:spPr>
        <p:txBody>
          <a:bodyPr bIns="0" anchor="b"/>
          <a:lstStyle/>
          <a:p>
            <a:pPr fontAlgn="base">
              <a:spcBef>
                <a:spcPct val="0"/>
              </a:spcBef>
              <a:spcAft>
                <a:spcPct val="0"/>
              </a:spcAft>
              <a:defRPr/>
            </a:pPr>
            <a:endParaRPr lang="en-US" sz="1100" dirty="0">
              <a:solidFill>
                <a:prstClr val="black"/>
              </a:solidFill>
              <a:latin typeface="Corbel"/>
              <a:ea typeface="ＭＳ Ｐゴシック" charset="0"/>
              <a:cs typeface="Corbel"/>
            </a:endParaRPr>
          </a:p>
          <a:p>
            <a:pPr fontAlgn="base">
              <a:spcBef>
                <a:spcPct val="0"/>
              </a:spcBef>
              <a:spcAft>
                <a:spcPct val="0"/>
              </a:spcAft>
              <a:defRPr/>
            </a:pPr>
            <a:r>
              <a:rPr lang="it-IT" sz="1100" b="1" dirty="0">
                <a:solidFill>
                  <a:prstClr val="black"/>
                </a:solidFill>
                <a:latin typeface="Corbel"/>
                <a:ea typeface="ＭＳ Ｐゴシック" charset="0"/>
                <a:cs typeface="Corbel"/>
              </a:rPr>
              <a:t>1. </a:t>
            </a:r>
            <a:r>
              <a:rPr lang="it-IT" sz="1100" dirty="0">
                <a:solidFill>
                  <a:prstClr val="black"/>
                </a:solidFill>
                <a:latin typeface="Corbel"/>
                <a:ea typeface="ＭＳ Ｐゴシック" charset="0"/>
                <a:cs typeface="Corbel"/>
              </a:rPr>
              <a:t>Soverini S et al. </a:t>
            </a:r>
            <a:r>
              <a:rPr lang="it-IT" sz="1100" i="1" dirty="0">
                <a:solidFill>
                  <a:prstClr val="black"/>
                </a:solidFill>
                <a:latin typeface="Corbel"/>
                <a:ea typeface="ＭＳ Ｐゴシック" charset="0"/>
                <a:cs typeface="Corbel"/>
              </a:rPr>
              <a:t>Blood. </a:t>
            </a:r>
            <a:r>
              <a:rPr lang="it-IT" sz="1100" dirty="0">
                <a:solidFill>
                  <a:prstClr val="black"/>
                </a:solidFill>
                <a:latin typeface="Corbel"/>
                <a:ea typeface="ＭＳ Ｐゴシック" charset="0"/>
                <a:cs typeface="Corbel"/>
              </a:rPr>
              <a:t>2011;118:1208-1215.</a:t>
            </a:r>
          </a:p>
          <a:p>
            <a:pPr fontAlgn="base">
              <a:spcBef>
                <a:spcPct val="0"/>
              </a:spcBef>
              <a:spcAft>
                <a:spcPct val="0"/>
              </a:spcAft>
              <a:defRPr/>
            </a:pPr>
            <a:r>
              <a:rPr lang="it-IT" sz="1100" b="1" dirty="0">
                <a:solidFill>
                  <a:prstClr val="black"/>
                </a:solidFill>
                <a:latin typeface="Corbel"/>
                <a:ea typeface="ＭＳ Ｐゴシック" charset="0"/>
                <a:cs typeface="Corbel"/>
              </a:rPr>
              <a:t>2. </a:t>
            </a:r>
            <a:r>
              <a:rPr lang="en-US" sz="1100" dirty="0">
                <a:solidFill>
                  <a:prstClr val="black"/>
                </a:solidFill>
                <a:latin typeface="Corbel"/>
                <a:ea typeface="ＭＳ Ｐゴシック" charset="0"/>
                <a:cs typeface="Corbel"/>
              </a:rPr>
              <a:t>National Comprehensive Cancer Network. NCCN Guidelines: chronic myelogenous leukemia (V.4.2013).</a:t>
            </a:r>
          </a:p>
        </p:txBody>
      </p:sp>
      <p:graphicFrame>
        <p:nvGraphicFramePr>
          <p:cNvPr id="6" name="Table 5"/>
          <p:cNvGraphicFramePr>
            <a:graphicFrameLocks noGrp="1"/>
          </p:cNvGraphicFramePr>
          <p:nvPr>
            <p:extLst>
              <p:ext uri="{D42A27DB-BD31-4B8C-83A1-F6EECF244321}">
                <p14:modId xmlns:p14="http://schemas.microsoft.com/office/powerpoint/2010/main" val="309662423"/>
              </p:ext>
            </p:extLst>
          </p:nvPr>
        </p:nvGraphicFramePr>
        <p:xfrm>
          <a:off x="1922463" y="1908304"/>
          <a:ext cx="8183562" cy="3932238"/>
        </p:xfrm>
        <a:graphic>
          <a:graphicData uri="http://schemas.openxmlformats.org/drawingml/2006/table">
            <a:tbl>
              <a:tblPr firstRow="1">
                <a:tableStyleId>{91EBBBCC-DAD2-459C-BE2E-F6DE35CF9A28}</a:tableStyleId>
              </a:tblPr>
              <a:tblGrid>
                <a:gridCol w="4107411">
                  <a:extLst>
                    <a:ext uri="{9D8B030D-6E8A-4147-A177-3AD203B41FA5}">
                      <a16:colId xmlns:a16="http://schemas.microsoft.com/office/drawing/2014/main" val="20000"/>
                    </a:ext>
                  </a:extLst>
                </a:gridCol>
                <a:gridCol w="4076151">
                  <a:extLst>
                    <a:ext uri="{9D8B030D-6E8A-4147-A177-3AD203B41FA5}">
                      <a16:colId xmlns:a16="http://schemas.microsoft.com/office/drawing/2014/main" val="20001"/>
                    </a:ext>
                  </a:extLst>
                </a:gridCol>
              </a:tblGrid>
              <a:tr h="335307">
                <a:tc gridSpan="2">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600" b="1" i="0" u="none" strike="noStrike" cap="none" normalizeH="0" baseline="0" dirty="0">
                          <a:ln>
                            <a:noFill/>
                          </a:ln>
                          <a:solidFill>
                            <a:schemeClr val="bg1"/>
                          </a:solidFill>
                          <a:effectLst/>
                          <a:latin typeface="Corbel"/>
                          <a:ea typeface="ＭＳ Ｐゴシック" pitchFamily="34" charset="-128"/>
                          <a:cs typeface="Corbel"/>
                        </a:rPr>
                        <a:t>Recommendations on When to Perform Mutational Analysis</a:t>
                      </a:r>
                      <a:endParaRPr kumimoji="0" lang="en-US" sz="1600" b="1" i="0" u="none" strike="noStrike" cap="none" normalizeH="0" baseline="30000" dirty="0">
                        <a:ln>
                          <a:noFill/>
                        </a:ln>
                        <a:solidFill>
                          <a:schemeClr val="bg1"/>
                        </a:solidFill>
                        <a:effectLst/>
                        <a:latin typeface="Corbel"/>
                        <a:ea typeface="ＭＳ Ｐゴシック" pitchFamily="34" charset="-128"/>
                        <a:cs typeface="Corbel"/>
                      </a:endParaRPr>
                    </a:p>
                  </a:txBody>
                  <a:tcPr marL="91436" marR="91436" marT="45724" marB="45724" anchor="ctr" horzOverflow="overflow">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tcPr>
                </a:tc>
                <a:tc hMerge="1">
                  <a:txBody>
                    <a:bodyPr/>
                    <a:lstStyle/>
                    <a:p>
                      <a:pPr marL="0" marR="0" lvl="0" indent="0" algn="ctr" defTabSz="914400" rtl="0" eaLnBrk="1" fontAlgn="base" latinLnBrk="0" hangingPunct="1">
                        <a:lnSpc>
                          <a:spcPct val="100000"/>
                        </a:lnSpc>
                        <a:spcBef>
                          <a:spcPct val="0"/>
                        </a:spcBef>
                        <a:spcAft>
                          <a:spcPts val="0"/>
                        </a:spcAft>
                        <a:buClrTx/>
                        <a:buSzTx/>
                        <a:buFontTx/>
                        <a:buNone/>
                        <a:tabLst/>
                      </a:pPr>
                      <a:endParaRPr kumimoji="0" lang="en-US" sz="1600" b="1" i="0" u="none" strike="noStrike" cap="none" normalizeH="0" baseline="30000" dirty="0">
                        <a:ln>
                          <a:noFill/>
                        </a:ln>
                        <a:solidFill>
                          <a:schemeClr val="bg1"/>
                        </a:solidFill>
                        <a:effectLst/>
                        <a:latin typeface="Times New Roman" pitchFamily="18" charset="0"/>
                        <a:ea typeface="ＭＳ Ｐゴシック" pitchFamily="34" charset="-128"/>
                      </a:endParaRPr>
                    </a:p>
                  </a:txBody>
                  <a:tcPr anchor="ctr" horzOverflow="overflow">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000"/>
                  </a:ext>
                </a:extLst>
              </a:tr>
              <a:tr h="335307">
                <a:tc>
                  <a:txBody>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600" b="1" i="0" u="none" strike="noStrike" cap="none" normalizeH="0" baseline="0" dirty="0">
                          <a:ln>
                            <a:noFill/>
                          </a:ln>
                          <a:solidFill>
                            <a:srgbClr val="040404"/>
                          </a:solidFill>
                          <a:effectLst/>
                          <a:latin typeface="Corbel"/>
                          <a:ea typeface="ＭＳ Ｐゴシック" pitchFamily="34" charset="-128"/>
                          <a:cs typeface="Corbel"/>
                        </a:rPr>
                        <a:t>ELN</a:t>
                      </a:r>
                      <a:r>
                        <a:rPr kumimoji="0" lang="en-US" sz="1600" b="1" i="0" u="none" strike="noStrike" cap="none" normalizeH="0" baseline="30000" dirty="0">
                          <a:ln>
                            <a:noFill/>
                          </a:ln>
                          <a:solidFill>
                            <a:srgbClr val="040404"/>
                          </a:solidFill>
                          <a:effectLst/>
                          <a:latin typeface="Corbel"/>
                          <a:ea typeface="ＭＳ Ｐゴシック" pitchFamily="34" charset="-128"/>
                          <a:cs typeface="Corbel"/>
                        </a:rPr>
                        <a:t>1</a:t>
                      </a:r>
                    </a:p>
                  </a:txBody>
                  <a:tcPr marL="91436" marR="91436" marT="45724" marB="45724" anchor="ctr" horzOverflow="overflow">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solidFill>
                      <a:schemeClr val="accent3"/>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1" i="0" u="none" strike="noStrike" cap="none" normalizeH="0" baseline="0" dirty="0">
                          <a:ln>
                            <a:noFill/>
                          </a:ln>
                          <a:solidFill>
                            <a:srgbClr val="040404"/>
                          </a:solidFill>
                          <a:effectLst/>
                          <a:latin typeface="Corbel"/>
                          <a:ea typeface="ＭＳ Ｐゴシック" pitchFamily="34" charset="-128"/>
                          <a:cs typeface="Corbel"/>
                        </a:rPr>
                        <a:t>NCCN</a:t>
                      </a:r>
                      <a:r>
                        <a:rPr kumimoji="0" lang="en-US" sz="1600" b="1" i="0" u="none" strike="noStrike" cap="none" normalizeH="0" baseline="30000" dirty="0">
                          <a:ln>
                            <a:noFill/>
                          </a:ln>
                          <a:solidFill>
                            <a:srgbClr val="040404"/>
                          </a:solidFill>
                          <a:effectLst/>
                          <a:latin typeface="Corbel"/>
                          <a:ea typeface="ＭＳ Ｐゴシック" pitchFamily="34" charset="-128"/>
                          <a:cs typeface="Corbel"/>
                        </a:rPr>
                        <a:t>2</a:t>
                      </a:r>
                    </a:p>
                  </a:txBody>
                  <a:tcPr marL="91436" marR="91436" marT="45724" marB="45724" anchor="ctr" horzOverflow="overflow">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3261624">
                <a:tc>
                  <a:txBody>
                    <a:bodyPr/>
                    <a:lstStyle/>
                    <a:p>
                      <a:pPr marL="285750" marR="0" lvl="0"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1" i="0" u="none" strike="noStrike" cap="none" normalizeH="0" baseline="0" dirty="0">
                          <a:ln>
                            <a:noFill/>
                          </a:ln>
                          <a:solidFill>
                            <a:srgbClr val="040404"/>
                          </a:solidFill>
                          <a:effectLst/>
                          <a:latin typeface="Corbel"/>
                          <a:ea typeface="ＭＳ Ｐゴシック" pitchFamily="34" charset="-128"/>
                          <a:cs typeface="Corbel"/>
                        </a:rPr>
                        <a:t>At diagnosis</a:t>
                      </a:r>
                    </a:p>
                    <a:p>
                      <a:pPr marL="742950" marR="0" lvl="1"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Only in advanced phase patients</a:t>
                      </a:r>
                    </a:p>
                    <a:p>
                      <a:pPr marL="285750" marR="0" lvl="0"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1" i="0" u="none" strike="noStrike" cap="none" normalizeH="0" baseline="0" dirty="0">
                          <a:ln>
                            <a:noFill/>
                          </a:ln>
                          <a:solidFill>
                            <a:srgbClr val="040404"/>
                          </a:solidFill>
                          <a:effectLst/>
                          <a:latin typeface="Corbel"/>
                          <a:ea typeface="ＭＳ Ｐゴシック" pitchFamily="34" charset="-128"/>
                          <a:cs typeface="Corbel"/>
                        </a:rPr>
                        <a:t>During first-line </a:t>
                      </a:r>
                      <a:r>
                        <a:rPr kumimoji="0" lang="en-US" sz="1600" b="1" i="0" u="none" strike="noStrike" cap="none" normalizeH="0" baseline="0" dirty="0" err="1">
                          <a:ln>
                            <a:noFill/>
                          </a:ln>
                          <a:solidFill>
                            <a:srgbClr val="040404"/>
                          </a:solidFill>
                          <a:effectLst/>
                          <a:latin typeface="Corbel"/>
                          <a:ea typeface="ＭＳ Ｐゴシック" pitchFamily="34" charset="-128"/>
                          <a:cs typeface="Corbel"/>
                        </a:rPr>
                        <a:t>imatinib</a:t>
                      </a:r>
                      <a:r>
                        <a:rPr kumimoji="0" lang="en-US" sz="1600" b="1" i="0" u="none" strike="noStrike" cap="none" normalizeH="0" baseline="0" dirty="0">
                          <a:ln>
                            <a:noFill/>
                          </a:ln>
                          <a:solidFill>
                            <a:srgbClr val="040404"/>
                          </a:solidFill>
                          <a:effectLst/>
                          <a:latin typeface="Corbel"/>
                          <a:ea typeface="ＭＳ Ｐゴシック" pitchFamily="34" charset="-128"/>
                          <a:cs typeface="Corbel"/>
                        </a:rPr>
                        <a:t> therapy</a:t>
                      </a:r>
                    </a:p>
                    <a:p>
                      <a:pPr marL="742950" marR="0" lvl="1"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In case of failure</a:t>
                      </a:r>
                    </a:p>
                    <a:p>
                      <a:pPr marL="742950" marR="0" lvl="1"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In case of an increase in </a:t>
                      </a:r>
                      <a:r>
                        <a:rPr kumimoji="0" lang="en-US" sz="1600" b="0" i="1" u="none" strike="noStrike" cap="none" normalizeH="0" baseline="0" dirty="0">
                          <a:ln>
                            <a:noFill/>
                          </a:ln>
                          <a:solidFill>
                            <a:srgbClr val="040404"/>
                          </a:solidFill>
                          <a:effectLst/>
                          <a:latin typeface="Corbel"/>
                          <a:ea typeface="ＭＳ Ｐゴシック" pitchFamily="34" charset="-128"/>
                          <a:cs typeface="Corbel"/>
                        </a:rPr>
                        <a:t>BCR-ABL</a:t>
                      </a:r>
                      <a:r>
                        <a:rPr kumimoji="0" lang="en-US" sz="1600" b="0" i="0" u="none" strike="noStrike" cap="none" normalizeH="0" baseline="0" dirty="0">
                          <a:ln>
                            <a:noFill/>
                          </a:ln>
                          <a:solidFill>
                            <a:srgbClr val="040404"/>
                          </a:solidFill>
                          <a:effectLst/>
                          <a:latin typeface="Corbel"/>
                          <a:ea typeface="ＭＳ Ｐゴシック" pitchFamily="34" charset="-128"/>
                          <a:cs typeface="Corbel"/>
                        </a:rPr>
                        <a:t> transcript levels leading to loss of major molecular response</a:t>
                      </a:r>
                    </a:p>
                    <a:p>
                      <a:pPr marL="742950" marR="0" lvl="1"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In any other case of suboptimal response</a:t>
                      </a:r>
                    </a:p>
                    <a:p>
                      <a:pPr marL="285750" marR="0" lvl="0"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1" i="0" u="none" strike="noStrike" cap="none" normalizeH="0" baseline="0" dirty="0">
                          <a:ln>
                            <a:noFill/>
                          </a:ln>
                          <a:solidFill>
                            <a:srgbClr val="040404"/>
                          </a:solidFill>
                          <a:effectLst/>
                          <a:latin typeface="Corbel"/>
                          <a:ea typeface="ＭＳ Ｐゴシック" pitchFamily="34" charset="-128"/>
                          <a:cs typeface="Corbel"/>
                        </a:rPr>
                        <a:t>During second-line </a:t>
                      </a:r>
                      <a:r>
                        <a:rPr kumimoji="0" lang="en-US" sz="1600" b="1" i="0" u="none" strike="noStrike" cap="none" normalizeH="0" baseline="0" dirty="0" err="1">
                          <a:ln>
                            <a:noFill/>
                          </a:ln>
                          <a:solidFill>
                            <a:srgbClr val="040404"/>
                          </a:solidFill>
                          <a:effectLst/>
                          <a:latin typeface="Corbel"/>
                          <a:ea typeface="ＭＳ Ｐゴシック" pitchFamily="34" charset="-128"/>
                          <a:cs typeface="Corbel"/>
                        </a:rPr>
                        <a:t>dasatinib</a:t>
                      </a:r>
                      <a:r>
                        <a:rPr kumimoji="0" lang="en-US" sz="1600" b="1" i="0" u="none" strike="noStrike" cap="none" normalizeH="0" baseline="0" dirty="0">
                          <a:ln>
                            <a:noFill/>
                          </a:ln>
                          <a:solidFill>
                            <a:srgbClr val="040404"/>
                          </a:solidFill>
                          <a:effectLst/>
                          <a:latin typeface="Corbel"/>
                          <a:ea typeface="ＭＳ Ｐゴシック" pitchFamily="34" charset="-128"/>
                          <a:cs typeface="Corbel"/>
                        </a:rPr>
                        <a:t> or </a:t>
                      </a:r>
                      <a:r>
                        <a:rPr kumimoji="0" lang="en-US" sz="1600" b="1" i="0" u="none" strike="noStrike" cap="none" normalizeH="0" baseline="0" dirty="0" err="1">
                          <a:ln>
                            <a:noFill/>
                          </a:ln>
                          <a:solidFill>
                            <a:srgbClr val="040404"/>
                          </a:solidFill>
                          <a:effectLst/>
                          <a:latin typeface="Corbel"/>
                          <a:ea typeface="ＭＳ Ｐゴシック" pitchFamily="34" charset="-128"/>
                          <a:cs typeface="Corbel"/>
                        </a:rPr>
                        <a:t>nilotinib</a:t>
                      </a:r>
                      <a:r>
                        <a:rPr kumimoji="0" lang="en-US" sz="1600" b="1" i="0" u="none" strike="noStrike" cap="none" normalizeH="0" baseline="0" dirty="0">
                          <a:ln>
                            <a:noFill/>
                          </a:ln>
                          <a:solidFill>
                            <a:srgbClr val="040404"/>
                          </a:solidFill>
                          <a:effectLst/>
                          <a:latin typeface="Corbel"/>
                          <a:ea typeface="ＭＳ Ｐゴシック" pitchFamily="34" charset="-128"/>
                          <a:cs typeface="Corbel"/>
                        </a:rPr>
                        <a:t> therapy</a:t>
                      </a:r>
                    </a:p>
                    <a:p>
                      <a:pPr marL="742950" marR="0" lvl="1" indent="-285750" algn="l" defTabSz="914400" rtl="0" eaLnBrk="1" fontAlgn="base" latinLnBrk="0" hangingPunct="1">
                        <a:lnSpc>
                          <a:spcPct val="100000"/>
                        </a:lnSpc>
                        <a:spcBef>
                          <a:spcPct val="0"/>
                        </a:spcBef>
                        <a:spcAft>
                          <a:spcPts val="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In case of hematologic or cytogenetic failure</a:t>
                      </a:r>
                      <a:endParaRPr kumimoji="0" lang="en-US" sz="1600" b="0" i="0" u="none" strike="noStrike" cap="none" normalizeH="0" baseline="30000" dirty="0">
                        <a:ln>
                          <a:noFill/>
                        </a:ln>
                        <a:solidFill>
                          <a:srgbClr val="040404"/>
                        </a:solidFill>
                        <a:effectLst/>
                        <a:latin typeface="Corbel"/>
                        <a:ea typeface="ＭＳ Ｐゴシック" pitchFamily="34" charset="-128"/>
                        <a:cs typeface="Corbel"/>
                      </a:endParaRPr>
                    </a:p>
                  </a:txBody>
                  <a:tcPr marL="91436" marR="91436" marT="45724" marB="45724" horzOverflow="overflow">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solidFill>
                      <a:schemeClr val="bg1"/>
                    </a:solidFill>
                  </a:tcPr>
                </a:tc>
                <a:tc>
                  <a:txBody>
                    <a:bodyPr/>
                    <a:lstStyle/>
                    <a:p>
                      <a:pPr marL="111125" marR="0" lvl="0" indent="-111125"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1600" b="0" i="1" u="none" strike="noStrike" cap="none" normalizeH="0" baseline="0" dirty="0">
                          <a:ln>
                            <a:noFill/>
                          </a:ln>
                          <a:solidFill>
                            <a:srgbClr val="040404"/>
                          </a:solidFill>
                          <a:effectLst/>
                          <a:latin typeface="Corbel"/>
                          <a:ea typeface="ＭＳ Ｐゴシック" pitchFamily="34" charset="-128"/>
                          <a:cs typeface="Corbel"/>
                        </a:rPr>
                        <a:t>BCR-ABL</a:t>
                      </a:r>
                      <a:r>
                        <a:rPr kumimoji="0" lang="en-US" sz="1600" b="0" i="0" u="none" strike="noStrike" cap="none" normalizeH="0" baseline="0" dirty="0">
                          <a:ln>
                            <a:noFill/>
                          </a:ln>
                          <a:solidFill>
                            <a:srgbClr val="040404"/>
                          </a:solidFill>
                          <a:effectLst/>
                          <a:latin typeface="Corbel"/>
                          <a:ea typeface="ＭＳ Ｐゴシック" pitchFamily="34" charset="-128"/>
                          <a:cs typeface="Corbel"/>
                        </a:rPr>
                        <a:t> transcript levels &gt;10% by QPCR IS or less than partial cytogenetic response at 3 months</a:t>
                      </a:r>
                    </a:p>
                    <a:p>
                      <a:pPr marL="111125" marR="0" lvl="0" indent="-111125"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Less than complete cytogenetic response at 12 or 18 months</a:t>
                      </a:r>
                    </a:p>
                    <a:p>
                      <a:pPr marL="111125" marR="0" lvl="0" indent="-111125"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Any sign of loss of response </a:t>
                      </a:r>
                    </a:p>
                    <a:p>
                      <a:pPr marL="568325" marR="0" lvl="1" indent="-111125"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Defined as hematologic or cytogenetic relapse or 1 log increase in </a:t>
                      </a:r>
                      <a:r>
                        <a:rPr kumimoji="0" lang="en-US" sz="1600" b="0" i="1" u="none" strike="noStrike" cap="none" normalizeH="0" baseline="0" dirty="0">
                          <a:ln>
                            <a:noFill/>
                          </a:ln>
                          <a:solidFill>
                            <a:srgbClr val="040404"/>
                          </a:solidFill>
                          <a:effectLst/>
                          <a:latin typeface="Corbel"/>
                          <a:ea typeface="ＭＳ Ｐゴシック" pitchFamily="34" charset="-128"/>
                          <a:cs typeface="Corbel"/>
                        </a:rPr>
                        <a:t>BCR-ABL </a:t>
                      </a:r>
                      <a:r>
                        <a:rPr kumimoji="0" lang="en-US" sz="1600" b="0" i="0" u="none" strike="noStrike" cap="none" normalizeH="0" baseline="0" dirty="0">
                          <a:ln>
                            <a:noFill/>
                          </a:ln>
                          <a:solidFill>
                            <a:srgbClr val="040404"/>
                          </a:solidFill>
                          <a:effectLst/>
                          <a:latin typeface="Corbel"/>
                          <a:ea typeface="ＭＳ Ｐゴシック" pitchFamily="34" charset="-128"/>
                          <a:cs typeface="Corbel"/>
                        </a:rPr>
                        <a:t>transcript levels and loss of major molecular response</a:t>
                      </a:r>
                    </a:p>
                    <a:p>
                      <a:pPr marL="111125" marR="0" lvl="0" indent="-111125" algn="l" defTabSz="914400" rtl="0" eaLnBrk="1" fontAlgn="base" latinLnBrk="0" hangingPunct="1">
                        <a:lnSpc>
                          <a:spcPct val="100000"/>
                        </a:lnSpc>
                        <a:spcBef>
                          <a:spcPct val="0"/>
                        </a:spcBef>
                        <a:spcAft>
                          <a:spcPts val="600"/>
                        </a:spcAft>
                        <a:buClrTx/>
                        <a:buSzTx/>
                        <a:buFont typeface="Arial" pitchFamily="34" charset="0"/>
                        <a:buChar char="•"/>
                        <a:tabLst/>
                      </a:pPr>
                      <a:r>
                        <a:rPr kumimoji="0" lang="en-US" sz="1600" b="0" i="0" u="none" strike="noStrike" cap="none" normalizeH="0" baseline="0" dirty="0">
                          <a:ln>
                            <a:noFill/>
                          </a:ln>
                          <a:solidFill>
                            <a:srgbClr val="040404"/>
                          </a:solidFill>
                          <a:effectLst/>
                          <a:latin typeface="Corbel"/>
                          <a:ea typeface="ＭＳ Ｐゴシック" pitchFamily="34" charset="-128"/>
                          <a:cs typeface="Corbel"/>
                        </a:rPr>
                        <a:t>Disease progression to advanced phase</a:t>
                      </a:r>
                    </a:p>
                  </a:txBody>
                  <a:tcPr marL="91436" marR="91436" marT="45724" marB="45724" horzOverflow="overflow">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 name="Rectangle 6"/>
          <p:cNvSpPr/>
          <p:nvPr/>
        </p:nvSpPr>
        <p:spPr>
          <a:xfrm>
            <a:off x="1981200" y="934712"/>
            <a:ext cx="8229600" cy="923330"/>
          </a:xfrm>
          <a:prstGeom prst="rect">
            <a:avLst/>
          </a:prstGeom>
        </p:spPr>
        <p:txBody>
          <a:bodyPr wrap="square">
            <a:spAutoFit/>
          </a:bodyPr>
          <a:lstStyle/>
          <a:p>
            <a:pPr fontAlgn="base">
              <a:spcBef>
                <a:spcPct val="0"/>
              </a:spcBef>
              <a:spcAft>
                <a:spcPct val="0"/>
              </a:spcAft>
              <a:defRPr/>
            </a:pPr>
            <a:r>
              <a:rPr lang="en-US" dirty="0">
                <a:solidFill>
                  <a:prstClr val="black"/>
                </a:solidFill>
                <a:latin typeface="Corbel"/>
                <a:ea typeface="ＭＳ Ｐゴシック" charset="0"/>
                <a:cs typeface="Corbel"/>
              </a:rPr>
              <a:t>Both the European </a:t>
            </a:r>
            <a:r>
              <a:rPr lang="en-US" dirty="0" err="1">
                <a:solidFill>
                  <a:prstClr val="black"/>
                </a:solidFill>
                <a:latin typeface="Corbel"/>
                <a:ea typeface="ＭＳ Ｐゴシック" charset="0"/>
                <a:cs typeface="Corbel"/>
              </a:rPr>
              <a:t>LeukemiaNet</a:t>
            </a:r>
            <a:r>
              <a:rPr lang="en-US" dirty="0">
                <a:solidFill>
                  <a:prstClr val="black"/>
                </a:solidFill>
                <a:latin typeface="Corbel"/>
                <a:ea typeface="ＭＳ Ｐゴシック" charset="0"/>
                <a:cs typeface="Corbel"/>
              </a:rPr>
              <a:t> (ELN) and National Comprehensive Cancer Network (NCCN) recommend ABL kinase domain mutational analysis under certain circumstances:</a:t>
            </a:r>
          </a:p>
        </p:txBody>
      </p:sp>
    </p:spTree>
    <p:extLst>
      <p:ext uri="{BB962C8B-B14F-4D97-AF65-F5344CB8AC3E}">
        <p14:creationId xmlns:p14="http://schemas.microsoft.com/office/powerpoint/2010/main" val="3827778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6"/>
          <a:stretch/>
        </p:blipFill>
        <p:spPr>
          <a:xfrm>
            <a:off x="1524000" y="276059"/>
            <a:ext cx="9130632" cy="2596337"/>
          </a:xfrm>
          <a:prstGeom prst="rect">
            <a:avLst/>
          </a:prstGeom>
        </p:spPr>
      </p:pic>
      <p:sp>
        <p:nvSpPr>
          <p:cNvPr id="5" name="Rectangle 4"/>
          <p:cNvSpPr/>
          <p:nvPr/>
        </p:nvSpPr>
        <p:spPr>
          <a:xfrm>
            <a:off x="7205579" y="345151"/>
            <a:ext cx="3431078" cy="5827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orbel"/>
                <a:cs typeface="Corbel"/>
              </a:rPr>
              <a:t>Mutation Guidance</a:t>
            </a:r>
            <a:endParaRPr lang="en-US" sz="2000" dirty="0"/>
          </a:p>
        </p:txBody>
      </p:sp>
      <p:sp>
        <p:nvSpPr>
          <p:cNvPr id="10" name="Title 24"/>
          <p:cNvSpPr>
            <a:spLocks noGrp="1"/>
          </p:cNvSpPr>
          <p:nvPr>
            <p:ph type="title"/>
          </p:nvPr>
        </p:nvSpPr>
        <p:spPr>
          <a:xfrm>
            <a:off x="5835359" y="5593069"/>
            <a:ext cx="4544406" cy="1143000"/>
          </a:xfrm>
        </p:spPr>
        <p:txBody>
          <a:bodyPr>
            <a:noAutofit/>
          </a:bodyPr>
          <a:lstStyle/>
          <a:p>
            <a:r>
              <a:rPr lang="en-US" sz="2800" b="1" dirty="0">
                <a:latin typeface="Corbel"/>
                <a:cs typeface="Corbel"/>
              </a:rPr>
              <a:t>Choosing a Salvage: Mutations, Response</a:t>
            </a:r>
          </a:p>
        </p:txBody>
      </p:sp>
      <p:graphicFrame>
        <p:nvGraphicFramePr>
          <p:cNvPr id="11" name="Content Placeholder 3">
            <a:extLst>
              <a:ext uri="{FF2B5EF4-FFF2-40B4-BE49-F238E27FC236}">
                <a16:creationId xmlns:a16="http://schemas.microsoft.com/office/drawing/2014/main" id="{DC7B5CD6-E094-409F-A59B-0641153D2F19}"/>
              </a:ext>
            </a:extLst>
          </p:cNvPr>
          <p:cNvGraphicFramePr>
            <a:graphicFrameLocks/>
          </p:cNvGraphicFramePr>
          <p:nvPr>
            <p:extLst>
              <p:ext uri="{D42A27DB-BD31-4B8C-83A1-F6EECF244321}">
                <p14:modId xmlns:p14="http://schemas.microsoft.com/office/powerpoint/2010/main" val="2975769908"/>
              </p:ext>
            </p:extLst>
          </p:nvPr>
        </p:nvGraphicFramePr>
        <p:xfrm>
          <a:off x="1733845" y="2733489"/>
          <a:ext cx="3960208" cy="3854457"/>
        </p:xfrm>
        <a:graphic>
          <a:graphicData uri="http://schemas.openxmlformats.org/drawingml/2006/table">
            <a:tbl>
              <a:tblPr firstRow="1" bandRow="1">
                <a:tableStyleId>{3B4B98B0-60AC-42C2-AFA5-B58CD77FA1E5}</a:tableStyleId>
              </a:tblPr>
              <a:tblGrid>
                <a:gridCol w="2011833">
                  <a:extLst>
                    <a:ext uri="{9D8B030D-6E8A-4147-A177-3AD203B41FA5}">
                      <a16:colId xmlns:a16="http://schemas.microsoft.com/office/drawing/2014/main" val="20000"/>
                    </a:ext>
                  </a:extLst>
                </a:gridCol>
                <a:gridCol w="1948375">
                  <a:extLst>
                    <a:ext uri="{9D8B030D-6E8A-4147-A177-3AD203B41FA5}">
                      <a16:colId xmlns:a16="http://schemas.microsoft.com/office/drawing/2014/main" val="20001"/>
                    </a:ext>
                  </a:extLst>
                </a:gridCol>
              </a:tblGrid>
              <a:tr h="265363">
                <a:tc>
                  <a:txBody>
                    <a:bodyPr/>
                    <a:lstStyle/>
                    <a:p>
                      <a:pPr>
                        <a:lnSpc>
                          <a:spcPct val="85000"/>
                        </a:lnSpc>
                      </a:pPr>
                      <a:r>
                        <a:rPr lang="en-US" sz="1500" dirty="0">
                          <a:solidFill>
                            <a:schemeClr val="accent1"/>
                          </a:solidFill>
                          <a:latin typeface="Corbel"/>
                          <a:cs typeface="Corbel"/>
                        </a:rPr>
                        <a:t>Clinical condition</a:t>
                      </a:r>
                      <a:endParaRPr lang="en-US" sz="1500" b="1" dirty="0">
                        <a:solidFill>
                          <a:schemeClr val="accent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US" sz="1500" dirty="0">
                          <a:solidFill>
                            <a:schemeClr val="accent1"/>
                          </a:solidFill>
                          <a:latin typeface="Corbel"/>
                          <a:cs typeface="Corbel"/>
                        </a:rPr>
                        <a:t>% Positive</a:t>
                      </a:r>
                      <a:endParaRPr lang="en-US" sz="1500" b="1" dirty="0">
                        <a:solidFill>
                          <a:schemeClr val="accent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265363">
                <a:tc>
                  <a:txBody>
                    <a:bodyPr/>
                    <a:lstStyle/>
                    <a:p>
                      <a:pPr>
                        <a:lnSpc>
                          <a:spcPct val="85000"/>
                        </a:lnSpc>
                      </a:pPr>
                      <a:r>
                        <a:rPr lang="en-US" sz="1400" b="1" dirty="0">
                          <a:solidFill>
                            <a:schemeClr val="bg1"/>
                          </a:solidFill>
                          <a:latin typeface="Corbel"/>
                          <a:cs typeface="Corbel"/>
                        </a:rPr>
                        <a:t>Failure</a:t>
                      </a:r>
                    </a:p>
                  </a:txBody>
                  <a:tcPr marL="45720" marR="45720" anchor="ctr">
                    <a:lnR w="12700" cap="flat" cmpd="sng" algn="ctr">
                      <a:solidFill>
                        <a:schemeClr val="accent1">
                          <a:lumMod val="40000"/>
                          <a:lumOff val="60000"/>
                        </a:schemeClr>
                      </a:solidFill>
                      <a:prstDash val="solid"/>
                      <a:round/>
                      <a:headEnd type="none" w="med" len="med"/>
                      <a:tailEnd type="none" w="med" len="med"/>
                    </a:lnR>
                    <a:solidFill>
                      <a:srgbClr val="8D2424"/>
                    </a:solidFill>
                  </a:tcPr>
                </a:tc>
                <a:tc>
                  <a:txBody>
                    <a:bodyPr/>
                    <a:lstStyle/>
                    <a:p>
                      <a:pPr algn="ctr">
                        <a:lnSpc>
                          <a:spcPct val="85000"/>
                        </a:lnSpc>
                      </a:pPr>
                      <a:r>
                        <a:rPr lang="en-US" sz="1400" b="1" dirty="0">
                          <a:solidFill>
                            <a:schemeClr val="bg1"/>
                          </a:solidFill>
                          <a:latin typeface="Corbel"/>
                          <a:cs typeface="Corbel"/>
                        </a:rPr>
                        <a:t>27</a:t>
                      </a:r>
                    </a:p>
                  </a:txBody>
                  <a:tcPr marL="45720" marR="45720" anchor="ctr">
                    <a:lnL w="12700" cap="flat" cmpd="sng" algn="ctr">
                      <a:solidFill>
                        <a:schemeClr val="accent1">
                          <a:lumMod val="40000"/>
                          <a:lumOff val="60000"/>
                        </a:schemeClr>
                      </a:solidFill>
                      <a:prstDash val="solid"/>
                      <a:round/>
                      <a:headEnd type="none" w="med" len="med"/>
                      <a:tailEnd type="none" w="med" len="med"/>
                    </a:lnL>
                    <a:solidFill>
                      <a:srgbClr val="8D2424"/>
                    </a:solidFill>
                  </a:tcPr>
                </a:tc>
                <a:extLst>
                  <a:ext uri="{0D108BD9-81ED-4DB2-BD59-A6C34878D82A}">
                    <a16:rowId xmlns:a16="http://schemas.microsoft.com/office/drawing/2014/main" val="10002"/>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a:t>
                      </a:r>
                      <a:r>
                        <a:rPr lang="en-US" sz="1400" b="1" baseline="0" dirty="0">
                          <a:latin typeface="Corbel"/>
                          <a:cs typeface="Corbel"/>
                        </a:rPr>
                        <a:t> </a:t>
                      </a:r>
                      <a:r>
                        <a:rPr lang="en-US" sz="1400" b="1" dirty="0">
                          <a:latin typeface="Corbel"/>
                          <a:cs typeface="Corbel"/>
                        </a:rPr>
                        <a:t>CHR at 3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US" sz="1400" b="1" dirty="0">
                          <a:latin typeface="Corbel"/>
                          <a:cs typeface="Corbel"/>
                        </a:rPr>
                        <a:t>19</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a:t>
                      </a:r>
                      <a:r>
                        <a:rPr lang="en-US" sz="1400" b="1" dirty="0" err="1">
                          <a:latin typeface="Corbel"/>
                          <a:cs typeface="Corbel"/>
                        </a:rPr>
                        <a:t>CyR</a:t>
                      </a:r>
                      <a:r>
                        <a:rPr lang="en-US" sz="1400" b="1" dirty="0">
                          <a:latin typeface="Corbel"/>
                          <a:cs typeface="Corbel"/>
                        </a:rPr>
                        <a:t> at 6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US" sz="1400" b="1" dirty="0">
                          <a:latin typeface="Corbel"/>
                          <a:cs typeface="Corbel"/>
                        </a:rPr>
                        <a:t>11</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a:t>
                      </a:r>
                      <a:r>
                        <a:rPr lang="en-US" sz="1400" b="1" dirty="0" err="1">
                          <a:latin typeface="Corbel"/>
                          <a:cs typeface="Corbel"/>
                        </a:rPr>
                        <a:t>PCyR</a:t>
                      </a:r>
                      <a:r>
                        <a:rPr lang="en-US" sz="1400" b="1" dirty="0">
                          <a:latin typeface="Corbel"/>
                          <a:cs typeface="Corbel"/>
                        </a:rPr>
                        <a:t> at 12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US" sz="1400" b="1" dirty="0">
                          <a:latin typeface="Corbel"/>
                          <a:cs typeface="Corbel"/>
                        </a:rPr>
                        <a:t>17</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CCyR at 18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US" sz="1400" b="1" dirty="0">
                          <a:latin typeface="Corbel"/>
                          <a:cs typeface="Corbel"/>
                        </a:rPr>
                        <a:t>17</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Loss CCyR</a:t>
                      </a:r>
                      <a:endParaRPr lang="en-US" sz="1400" b="1" dirty="0">
                        <a:solidFill>
                          <a:srgbClr val="FFFF00"/>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tcPr>
                </a:tc>
                <a:tc>
                  <a:txBody>
                    <a:bodyPr/>
                    <a:lstStyle/>
                    <a:p>
                      <a:pPr algn="ctr">
                        <a:lnSpc>
                          <a:spcPct val="85000"/>
                        </a:lnSpc>
                      </a:pPr>
                      <a:r>
                        <a:rPr lang="en-US" sz="1400" b="1" dirty="0">
                          <a:latin typeface="Corbel"/>
                          <a:cs typeface="Corbel"/>
                        </a:rPr>
                        <a:t>31</a:t>
                      </a:r>
                      <a:endParaRPr lang="en-US" sz="1400" b="1" dirty="0">
                        <a:solidFill>
                          <a:srgbClr val="FFFF00"/>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7"/>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Loss CHR</a:t>
                      </a:r>
                      <a:endParaRPr lang="en-US" sz="1400" b="1" dirty="0">
                        <a:solidFill>
                          <a:srgbClr val="FFFF00"/>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solidFill>
                      <a:srgbClr val="8D2424">
                        <a:alpha val="20000"/>
                      </a:srgbClr>
                    </a:solidFill>
                  </a:tcPr>
                </a:tc>
                <a:tc>
                  <a:txBody>
                    <a:bodyPr/>
                    <a:lstStyle/>
                    <a:p>
                      <a:pPr algn="ctr">
                        <a:lnSpc>
                          <a:spcPct val="85000"/>
                        </a:lnSpc>
                      </a:pPr>
                      <a:r>
                        <a:rPr lang="en-US" sz="1400" b="1" dirty="0">
                          <a:latin typeface="Corbel"/>
                          <a:cs typeface="Corbel"/>
                        </a:rPr>
                        <a:t>50</a:t>
                      </a:r>
                      <a:endParaRPr lang="en-US" sz="1400" b="1" dirty="0">
                        <a:solidFill>
                          <a:srgbClr val="FFFF00"/>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solidFill>
                      <a:srgbClr val="8D2424">
                        <a:alpha val="20000"/>
                      </a:srgbClr>
                    </a:solidFill>
                  </a:tcPr>
                </a:tc>
                <a:extLst>
                  <a:ext uri="{0D108BD9-81ED-4DB2-BD59-A6C34878D82A}">
                    <a16:rowId xmlns:a16="http://schemas.microsoft.com/office/drawing/2014/main" val="10008"/>
                  </a:ext>
                </a:extLst>
              </a:tr>
              <a:tr h="265363">
                <a:tc>
                  <a:txBody>
                    <a:bodyPr/>
                    <a:lstStyle/>
                    <a:p>
                      <a:pPr>
                        <a:lnSpc>
                          <a:spcPct val="85000"/>
                        </a:lnSpc>
                      </a:pPr>
                      <a:r>
                        <a:rPr lang="en-US" sz="1400" b="1" dirty="0">
                          <a:solidFill>
                            <a:schemeClr val="bg1"/>
                          </a:solidFill>
                          <a:latin typeface="Corbel"/>
                          <a:cs typeface="Corbel"/>
                        </a:rPr>
                        <a:t>Suboptimal</a:t>
                      </a:r>
                    </a:p>
                  </a:txBody>
                  <a:tcPr marL="45720" marR="45720" anchor="ctr">
                    <a:lnR w="12700" cap="flat" cmpd="sng" algn="ctr">
                      <a:solidFill>
                        <a:schemeClr val="accent1">
                          <a:lumMod val="40000"/>
                          <a:lumOff val="60000"/>
                        </a:schemeClr>
                      </a:solidFill>
                      <a:prstDash val="solid"/>
                      <a:round/>
                      <a:headEnd type="none" w="med" len="med"/>
                      <a:tailEnd type="none" w="med" len="med"/>
                    </a:lnR>
                    <a:solidFill>
                      <a:srgbClr val="8D2424"/>
                    </a:solidFill>
                  </a:tcPr>
                </a:tc>
                <a:tc>
                  <a:txBody>
                    <a:bodyPr/>
                    <a:lstStyle/>
                    <a:p>
                      <a:pPr algn="ctr">
                        <a:lnSpc>
                          <a:spcPct val="85000"/>
                        </a:lnSpc>
                      </a:pPr>
                      <a:r>
                        <a:rPr lang="en-US" sz="1400" b="1" dirty="0">
                          <a:solidFill>
                            <a:schemeClr val="bg1"/>
                          </a:solidFill>
                          <a:latin typeface="Corbel"/>
                          <a:cs typeface="Corbel"/>
                        </a:rPr>
                        <a:t>5</a:t>
                      </a:r>
                    </a:p>
                  </a:txBody>
                  <a:tcPr marL="45720" marR="45720" anchor="ctr">
                    <a:lnL w="12700" cap="flat" cmpd="sng" algn="ctr">
                      <a:solidFill>
                        <a:schemeClr val="accent1">
                          <a:lumMod val="40000"/>
                          <a:lumOff val="60000"/>
                        </a:schemeClr>
                      </a:solidFill>
                      <a:prstDash val="solid"/>
                      <a:round/>
                      <a:headEnd type="none" w="med" len="med"/>
                      <a:tailEnd type="none" w="med" len="med"/>
                    </a:lnL>
                    <a:solidFill>
                      <a:srgbClr val="8D2424"/>
                    </a:solidFill>
                  </a:tcPr>
                </a:tc>
                <a:extLst>
                  <a:ext uri="{0D108BD9-81ED-4DB2-BD59-A6C34878D82A}">
                    <a16:rowId xmlns:a16="http://schemas.microsoft.com/office/drawing/2014/main" val="10009"/>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a:t>
                      </a:r>
                      <a:r>
                        <a:rPr lang="en-US" sz="1400" b="1" dirty="0" err="1">
                          <a:latin typeface="Corbel"/>
                          <a:cs typeface="Corbel"/>
                        </a:rPr>
                        <a:t>CyR</a:t>
                      </a:r>
                      <a:r>
                        <a:rPr lang="en-US" sz="1400" b="1" dirty="0">
                          <a:latin typeface="Corbel"/>
                          <a:cs typeface="Corbel"/>
                        </a:rPr>
                        <a:t> at 3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solidFill>
                      <a:schemeClr val="bg1">
                        <a:alpha val="20000"/>
                      </a:schemeClr>
                    </a:solidFill>
                  </a:tcPr>
                </a:tc>
                <a:tc>
                  <a:txBody>
                    <a:bodyPr/>
                    <a:lstStyle/>
                    <a:p>
                      <a:pPr algn="ctr">
                        <a:lnSpc>
                          <a:spcPct val="85000"/>
                        </a:lnSpc>
                      </a:pPr>
                      <a:r>
                        <a:rPr lang="en-US" sz="1400" b="1" dirty="0">
                          <a:latin typeface="Corbel"/>
                          <a:cs typeface="Corbel"/>
                        </a:rPr>
                        <a:t>7</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solidFill>
                      <a:schemeClr val="bg1">
                        <a:alpha val="20000"/>
                      </a:schemeClr>
                    </a:solidFill>
                  </a:tcPr>
                </a:tc>
                <a:extLst>
                  <a:ext uri="{0D108BD9-81ED-4DB2-BD59-A6C34878D82A}">
                    <a16:rowId xmlns:a16="http://schemas.microsoft.com/office/drawing/2014/main" val="10010"/>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a:t>
                      </a:r>
                      <a:r>
                        <a:rPr lang="en-US" sz="1400" b="1" dirty="0" err="1">
                          <a:latin typeface="Corbel"/>
                          <a:cs typeface="Corbel"/>
                        </a:rPr>
                        <a:t>PCyR</a:t>
                      </a:r>
                      <a:r>
                        <a:rPr lang="en-US" sz="1400" b="1" dirty="0">
                          <a:latin typeface="Corbel"/>
                          <a:cs typeface="Corbel"/>
                        </a:rPr>
                        <a:t> at 6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solidFill>
                      <a:srgbClr val="8D2424">
                        <a:alpha val="20000"/>
                      </a:srgbClr>
                    </a:solidFill>
                  </a:tcPr>
                </a:tc>
                <a:tc>
                  <a:txBody>
                    <a:bodyPr/>
                    <a:lstStyle/>
                    <a:p>
                      <a:pPr algn="ctr">
                        <a:lnSpc>
                          <a:spcPct val="85000"/>
                        </a:lnSpc>
                      </a:pPr>
                      <a:r>
                        <a:rPr lang="en-US" sz="1400" b="1" dirty="0">
                          <a:latin typeface="Corbel"/>
                          <a:cs typeface="Corbel"/>
                        </a:rPr>
                        <a:t>5</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solidFill>
                      <a:srgbClr val="8D2424">
                        <a:alpha val="20000"/>
                      </a:srgbClr>
                    </a:solidFill>
                  </a:tcPr>
                </a:tc>
                <a:extLst>
                  <a:ext uri="{0D108BD9-81ED-4DB2-BD59-A6C34878D82A}">
                    <a16:rowId xmlns:a16="http://schemas.microsoft.com/office/drawing/2014/main" val="10011"/>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CCyR at 12  mo</a:t>
                      </a:r>
                      <a:endParaRPr lang="en-US" sz="1400" b="1" dirty="0">
                        <a:solidFill>
                          <a:schemeClr val="bg1"/>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solidFill>
                      <a:schemeClr val="bg1">
                        <a:alpha val="20000"/>
                      </a:schemeClr>
                    </a:solidFill>
                  </a:tcPr>
                </a:tc>
                <a:tc>
                  <a:txBody>
                    <a:bodyPr/>
                    <a:lstStyle/>
                    <a:p>
                      <a:pPr algn="ctr">
                        <a:lnSpc>
                          <a:spcPct val="85000"/>
                        </a:lnSpc>
                      </a:pPr>
                      <a:r>
                        <a:rPr lang="en-US" sz="1400" b="1" dirty="0">
                          <a:latin typeface="Corbel"/>
                          <a:cs typeface="Corbel"/>
                        </a:rPr>
                        <a:t>8</a:t>
                      </a:r>
                      <a:endParaRPr lang="en-US" sz="1400" b="1" dirty="0">
                        <a:solidFill>
                          <a:schemeClr val="bg1"/>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solidFill>
                      <a:schemeClr val="bg1">
                        <a:alpha val="20000"/>
                      </a:schemeClr>
                    </a:solidFill>
                  </a:tcPr>
                </a:tc>
                <a:extLst>
                  <a:ext uri="{0D108BD9-81ED-4DB2-BD59-A6C34878D82A}">
                    <a16:rowId xmlns:a16="http://schemas.microsoft.com/office/drawing/2014/main" val="10012"/>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No MMR at 18 mo</a:t>
                      </a:r>
                      <a:endParaRPr lang="en-US" sz="1400" b="1" dirty="0">
                        <a:solidFill>
                          <a:srgbClr val="FFFF00"/>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solidFill>
                      <a:srgbClr val="8D2424">
                        <a:alpha val="20000"/>
                      </a:srgbClr>
                    </a:solidFill>
                  </a:tcPr>
                </a:tc>
                <a:tc>
                  <a:txBody>
                    <a:bodyPr/>
                    <a:lstStyle/>
                    <a:p>
                      <a:pPr algn="ctr">
                        <a:lnSpc>
                          <a:spcPct val="85000"/>
                        </a:lnSpc>
                      </a:pPr>
                      <a:r>
                        <a:rPr lang="en-US" sz="1400" b="1" dirty="0">
                          <a:latin typeface="Corbel"/>
                          <a:cs typeface="Corbel"/>
                        </a:rPr>
                        <a:t>0</a:t>
                      </a:r>
                      <a:endParaRPr lang="en-US" sz="1400" b="1" dirty="0">
                        <a:solidFill>
                          <a:srgbClr val="FFFF00"/>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solidFill>
                      <a:srgbClr val="8D2424">
                        <a:alpha val="20000"/>
                      </a:srgbClr>
                    </a:solidFill>
                  </a:tcPr>
                </a:tc>
                <a:extLst>
                  <a:ext uri="{0D108BD9-81ED-4DB2-BD59-A6C34878D82A}">
                    <a16:rowId xmlns:a16="http://schemas.microsoft.com/office/drawing/2014/main" val="10013"/>
                  </a:ext>
                </a:extLst>
              </a:tr>
              <a:tr h="252712">
                <a:tc>
                  <a:txBody>
                    <a:bodyPr/>
                    <a:lstStyle/>
                    <a:p>
                      <a:pPr marL="0" indent="0">
                        <a:lnSpc>
                          <a:spcPct val="85000"/>
                        </a:lnSpc>
                        <a:buClr>
                          <a:schemeClr val="accent1"/>
                        </a:buClr>
                        <a:buFont typeface="Arial" panose="020B0604020202020204" pitchFamily="34" charset="0"/>
                        <a:buNone/>
                        <a:tabLst/>
                      </a:pPr>
                      <a:r>
                        <a:rPr lang="en-US" sz="1400" b="1" dirty="0">
                          <a:latin typeface="Corbel"/>
                          <a:cs typeface="Corbel"/>
                        </a:rPr>
                        <a:t>Loss MMR</a:t>
                      </a:r>
                      <a:endParaRPr lang="en-US" sz="1400" b="1" dirty="0">
                        <a:solidFill>
                          <a:srgbClr val="FFFF00"/>
                        </a:solidFill>
                        <a:latin typeface="Corbel"/>
                        <a:cs typeface="Corbel"/>
                      </a:endParaRPr>
                    </a:p>
                  </a:txBody>
                  <a:tcPr marL="45720" marR="45720" anchor="ctr">
                    <a:lnR w="12700" cap="flat" cmpd="sng" algn="ctr">
                      <a:solidFill>
                        <a:schemeClr val="accent1">
                          <a:lumMod val="40000"/>
                          <a:lumOff val="60000"/>
                        </a:schemeClr>
                      </a:solidFill>
                      <a:prstDash val="solid"/>
                      <a:round/>
                      <a:headEnd type="none" w="med" len="med"/>
                      <a:tailEnd type="none" w="med" len="med"/>
                    </a:lnR>
                    <a:solidFill>
                      <a:schemeClr val="bg1">
                        <a:alpha val="20000"/>
                      </a:schemeClr>
                    </a:solidFill>
                  </a:tcPr>
                </a:tc>
                <a:tc>
                  <a:txBody>
                    <a:bodyPr/>
                    <a:lstStyle/>
                    <a:p>
                      <a:pPr algn="ctr">
                        <a:lnSpc>
                          <a:spcPct val="85000"/>
                        </a:lnSpc>
                      </a:pPr>
                      <a:r>
                        <a:rPr lang="en-US" sz="1400" b="1" dirty="0">
                          <a:latin typeface="Corbel"/>
                          <a:cs typeface="Corbel"/>
                        </a:rPr>
                        <a:t>4</a:t>
                      </a:r>
                      <a:endParaRPr lang="en-US" sz="1400" b="1" dirty="0">
                        <a:solidFill>
                          <a:srgbClr val="FFFF00"/>
                        </a:solidFill>
                        <a:latin typeface="Corbel"/>
                        <a:cs typeface="Corbel"/>
                      </a:endParaRPr>
                    </a:p>
                  </a:txBody>
                  <a:tcPr marL="45720" marR="45720" anchor="ctr">
                    <a:lnL w="12700" cap="flat" cmpd="sng" algn="ctr">
                      <a:solidFill>
                        <a:schemeClr val="accent1">
                          <a:lumMod val="40000"/>
                          <a:lumOff val="60000"/>
                        </a:schemeClr>
                      </a:solidFill>
                      <a:prstDash val="solid"/>
                      <a:round/>
                      <a:headEnd type="none" w="med" len="med"/>
                      <a:tailEnd type="none" w="med" len="med"/>
                    </a:lnL>
                    <a:solidFill>
                      <a:schemeClr val="bg1">
                        <a:alpha val="20000"/>
                      </a:schemeClr>
                    </a:solidFill>
                  </a:tcPr>
                </a:tc>
                <a:extLst>
                  <a:ext uri="{0D108BD9-81ED-4DB2-BD59-A6C34878D82A}">
                    <a16:rowId xmlns:a16="http://schemas.microsoft.com/office/drawing/2014/main" val="10014"/>
                  </a:ext>
                </a:extLst>
              </a:tr>
            </a:tbl>
          </a:graphicData>
        </a:graphic>
      </p:graphicFrame>
      <p:sp>
        <p:nvSpPr>
          <p:cNvPr id="12" name="Content Placeholder 4">
            <a:extLst>
              <a:ext uri="{FF2B5EF4-FFF2-40B4-BE49-F238E27FC236}">
                <a16:creationId xmlns:a16="http://schemas.microsoft.com/office/drawing/2014/main" id="{64AF4114-BF8D-433D-845C-F33FCCFDA3DA}"/>
              </a:ext>
            </a:extLst>
          </p:cNvPr>
          <p:cNvSpPr txBox="1">
            <a:spLocks/>
          </p:cNvSpPr>
          <p:nvPr/>
        </p:nvSpPr>
        <p:spPr>
          <a:xfrm>
            <a:off x="5919136" y="2890289"/>
            <a:ext cx="4381548" cy="620967"/>
          </a:xfrm>
          <a:prstGeom prst="rect">
            <a:avLst/>
          </a:prstGeom>
        </p:spPr>
        <p:txBody>
          <a:bodyPr lIns="0" tIns="0" rIns="0" bIns="0"/>
          <a:lstStyle>
            <a:lvl1pPr marL="228600" indent="-223838" algn="l" defTabSz="685800" rtl="0" eaLnBrk="1" latinLnBrk="0" hangingPunct="1">
              <a:lnSpc>
                <a:spcPct val="95000"/>
              </a:lnSpc>
              <a:spcBef>
                <a:spcPts val="600"/>
              </a:spcBef>
              <a:spcAft>
                <a:spcPts val="300"/>
              </a:spcAft>
              <a:buClr>
                <a:schemeClr val="accent6"/>
              </a:buClr>
              <a:buFont typeface="Arial" panose="020B0604020202020204" pitchFamily="34" charset="0"/>
              <a:buChar char="•"/>
              <a:tabLst/>
              <a:defRPr sz="2000" kern="1200">
                <a:solidFill>
                  <a:schemeClr val="tx1"/>
                </a:solidFill>
                <a:latin typeface="+mn-lt"/>
                <a:ea typeface="Arial Narrow" charset="0"/>
                <a:cs typeface="Arial Narrow" charset="0"/>
              </a:defRPr>
            </a:lvl1pPr>
            <a:lvl2pPr marL="457200"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800" kern="1200">
                <a:solidFill>
                  <a:schemeClr val="tx1"/>
                </a:solidFill>
                <a:latin typeface="+mn-lt"/>
                <a:ea typeface="Arial Narrow" charset="0"/>
                <a:cs typeface="Arial Narrow" charset="0"/>
              </a:defRPr>
            </a:lvl2pPr>
            <a:lvl3pPr marL="687388" indent="-230188"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800" kern="1200">
                <a:solidFill>
                  <a:schemeClr val="tx1"/>
                </a:solidFill>
                <a:latin typeface="+mn-lt"/>
                <a:ea typeface="Arial Narrow" charset="0"/>
                <a:cs typeface="Arial Narrow" charset="0"/>
              </a:defRPr>
            </a:lvl3pPr>
            <a:lvl4pPr marL="915988" indent="-228600" algn="l" defTabSz="685800" rtl="0" eaLnBrk="1" latinLnBrk="0" hangingPunct="1">
              <a:lnSpc>
                <a:spcPct val="95000"/>
              </a:lnSpc>
              <a:spcBef>
                <a:spcPts val="0"/>
              </a:spcBef>
              <a:spcAft>
                <a:spcPts val="300"/>
              </a:spcAft>
              <a:buClr>
                <a:schemeClr val="accent5"/>
              </a:buClr>
              <a:buFont typeface="Calibri" panose="020F0502020204030204" pitchFamily="34" charset="0"/>
              <a:buChar char="–"/>
              <a:tabLst/>
              <a:defRPr sz="1600" kern="1200">
                <a:solidFill>
                  <a:schemeClr val="tx1"/>
                </a:solidFill>
                <a:latin typeface="+mn-lt"/>
                <a:ea typeface="Arial Narrow" charset="0"/>
                <a:cs typeface="Arial Narrow" charset="0"/>
              </a:defRPr>
            </a:lvl4pPr>
            <a:lvl5pPr marL="1144588" indent="-228600" algn="l" defTabSz="685800" rtl="0" eaLnBrk="1" latinLnBrk="0" hangingPunct="1">
              <a:lnSpc>
                <a:spcPct val="95000"/>
              </a:lnSpc>
              <a:spcBef>
                <a:spcPts val="0"/>
              </a:spcBef>
              <a:spcAft>
                <a:spcPts val="300"/>
              </a:spcAft>
              <a:buClr>
                <a:schemeClr val="accent5"/>
              </a:buClr>
              <a:buFont typeface="Arial" panose="020B0604020202020204" pitchFamily="34" charset="0"/>
              <a:buChar char="•"/>
              <a:tabLst/>
              <a:defRPr sz="1600" kern="1200">
                <a:solidFill>
                  <a:schemeClr val="tx1"/>
                </a:solidFill>
                <a:latin typeface="+mn-lt"/>
                <a:ea typeface="Arial Narrow" charset="0"/>
                <a:cs typeface="Arial Narrow"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2" indent="0">
              <a:lnSpc>
                <a:spcPct val="90000"/>
              </a:lnSpc>
              <a:spcBef>
                <a:spcPts val="0"/>
              </a:spcBef>
              <a:spcAft>
                <a:spcPts val="600"/>
              </a:spcAft>
              <a:buNone/>
            </a:pPr>
            <a:r>
              <a:rPr lang="en-US" sz="1800" b="1" dirty="0">
                <a:latin typeface="Corbel"/>
                <a:cs typeface="Corbel"/>
              </a:rPr>
              <a:t>Mutation analysis in 1301 pts receiving imatinib or 2nd generation TKI (GIMEMA)</a:t>
            </a:r>
          </a:p>
        </p:txBody>
      </p:sp>
      <p:sp>
        <p:nvSpPr>
          <p:cNvPr id="13" name="TextBox 4">
            <a:extLst>
              <a:ext uri="{FF2B5EF4-FFF2-40B4-BE49-F238E27FC236}">
                <a16:creationId xmlns:a16="http://schemas.microsoft.com/office/drawing/2014/main" id="{F3ED2B27-1498-4BD5-AB62-552D070418B4}"/>
              </a:ext>
            </a:extLst>
          </p:cNvPr>
          <p:cNvSpPr txBox="1">
            <a:spLocks noChangeArrowheads="1"/>
          </p:cNvSpPr>
          <p:nvPr/>
        </p:nvSpPr>
        <p:spPr bwMode="auto">
          <a:xfrm>
            <a:off x="1686812" y="6634142"/>
            <a:ext cx="3586163"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a:spcBef>
                <a:spcPct val="0"/>
              </a:spcBef>
              <a:buClrTx/>
              <a:buSzTx/>
              <a:buNone/>
            </a:pPr>
            <a:r>
              <a:rPr lang="en-US" altLang="en-US" sz="1200" dirty="0" err="1">
                <a:solidFill>
                  <a:schemeClr val="tx1"/>
                </a:solidFill>
                <a:latin typeface="+mn-lt"/>
              </a:rPr>
              <a:t>Soverini</a:t>
            </a:r>
            <a:r>
              <a:rPr lang="en-US" altLang="en-US" sz="1200" dirty="0">
                <a:solidFill>
                  <a:schemeClr val="tx1"/>
                </a:solidFill>
                <a:latin typeface="+mn-lt"/>
              </a:rPr>
              <a:t>. Blood 118:1208 and </a:t>
            </a:r>
            <a:r>
              <a:rPr lang="en-US" altLang="en-US" sz="1200" dirty="0" err="1">
                <a:solidFill>
                  <a:schemeClr val="tx1"/>
                </a:solidFill>
                <a:latin typeface="+mn-lt"/>
              </a:rPr>
              <a:t>abst</a:t>
            </a:r>
            <a:r>
              <a:rPr lang="en-US" altLang="en-US" sz="1200" dirty="0">
                <a:solidFill>
                  <a:schemeClr val="tx1"/>
                </a:solidFill>
                <a:latin typeface="+mn-lt"/>
              </a:rPr>
              <a:t> 112, 2011</a:t>
            </a:r>
          </a:p>
        </p:txBody>
      </p:sp>
      <p:sp>
        <p:nvSpPr>
          <p:cNvPr id="14" name="Content Placeholder 34"/>
          <p:cNvSpPr>
            <a:spLocks noGrp="1"/>
          </p:cNvSpPr>
          <p:nvPr>
            <p:ph idx="1"/>
          </p:nvPr>
        </p:nvSpPr>
        <p:spPr>
          <a:xfrm>
            <a:off x="5919137" y="3511256"/>
            <a:ext cx="4460629" cy="2641199"/>
          </a:xfrm>
        </p:spPr>
        <p:txBody>
          <a:bodyPr>
            <a:normAutofit/>
          </a:bodyPr>
          <a:lstStyle/>
          <a:p>
            <a:r>
              <a:rPr lang="en-US" sz="1800" b="1" dirty="0">
                <a:latin typeface="Corbel"/>
                <a:cs typeface="Corbel"/>
              </a:rPr>
              <a:t>Mutations present in a minority of cases</a:t>
            </a:r>
          </a:p>
          <a:p>
            <a:r>
              <a:rPr lang="en-US" sz="1800" b="1" dirty="0">
                <a:latin typeface="Corbel"/>
                <a:cs typeface="Corbel"/>
              </a:rPr>
              <a:t>Clinical response prediction imprecise</a:t>
            </a:r>
          </a:p>
          <a:p>
            <a:r>
              <a:rPr lang="en-US" sz="1800" b="1" dirty="0">
                <a:latin typeface="Corbel"/>
                <a:cs typeface="Corbel"/>
              </a:rPr>
              <a:t>Next-gen sequencing may tell us more</a:t>
            </a:r>
          </a:p>
          <a:p>
            <a:r>
              <a:rPr lang="en-US" sz="1800" b="1" dirty="0">
                <a:latin typeface="Corbel"/>
                <a:cs typeface="Corbel"/>
              </a:rPr>
              <a:t>?role of early detection, low level mutations</a:t>
            </a:r>
          </a:p>
        </p:txBody>
      </p:sp>
    </p:spTree>
    <p:extLst>
      <p:ext uri="{BB962C8B-B14F-4D97-AF65-F5344CB8AC3E}">
        <p14:creationId xmlns:p14="http://schemas.microsoft.com/office/powerpoint/2010/main" val="1746599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6"/>
          <a:stretch/>
        </p:blipFill>
        <p:spPr>
          <a:xfrm>
            <a:off x="1524000" y="276059"/>
            <a:ext cx="9130632" cy="2596337"/>
          </a:xfrm>
          <a:prstGeom prst="rect">
            <a:avLst/>
          </a:prstGeom>
        </p:spPr>
      </p:pic>
      <p:sp>
        <p:nvSpPr>
          <p:cNvPr id="5" name="Rectangle 4"/>
          <p:cNvSpPr/>
          <p:nvPr/>
        </p:nvSpPr>
        <p:spPr>
          <a:xfrm>
            <a:off x="7205579" y="345151"/>
            <a:ext cx="3431078" cy="5827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orbel"/>
                <a:cs typeface="Corbel"/>
              </a:rPr>
              <a:t>Mutation Guidance</a:t>
            </a:r>
            <a:endParaRPr lang="en-US" sz="2000" dirty="0"/>
          </a:p>
        </p:txBody>
      </p:sp>
      <p:graphicFrame>
        <p:nvGraphicFramePr>
          <p:cNvPr id="7" name="Content Placeholder 4">
            <a:extLst>
              <a:ext uri="{FF2B5EF4-FFF2-40B4-BE49-F238E27FC236}">
                <a16:creationId xmlns:a16="http://schemas.microsoft.com/office/drawing/2014/main" id="{06AE33D9-D352-4EC3-A533-C8ABF14A7B87}"/>
              </a:ext>
            </a:extLst>
          </p:cNvPr>
          <p:cNvGraphicFramePr>
            <a:graphicFrameLocks noGrp="1"/>
          </p:cNvGraphicFramePr>
          <p:nvPr>
            <p:ph idx="4294967295"/>
            <p:extLst>
              <p:ext uri="{D42A27DB-BD31-4B8C-83A1-F6EECF244321}">
                <p14:modId xmlns:p14="http://schemas.microsoft.com/office/powerpoint/2010/main" val="919477"/>
              </p:ext>
            </p:extLst>
          </p:nvPr>
        </p:nvGraphicFramePr>
        <p:xfrm>
          <a:off x="1812235" y="2793995"/>
          <a:ext cx="8567531" cy="2803448"/>
        </p:xfrm>
        <a:graphic>
          <a:graphicData uri="http://schemas.openxmlformats.org/drawingml/2006/table">
            <a:tbl>
              <a:tblPr firstRow="1" bandRow="1">
                <a:tableStyleId>{3B4B98B0-60AC-42C2-AFA5-B58CD77FA1E5}</a:tableStyleId>
              </a:tblPr>
              <a:tblGrid>
                <a:gridCol w="1597008">
                  <a:extLst>
                    <a:ext uri="{9D8B030D-6E8A-4147-A177-3AD203B41FA5}">
                      <a16:colId xmlns:a16="http://schemas.microsoft.com/office/drawing/2014/main" val="20000"/>
                    </a:ext>
                  </a:extLst>
                </a:gridCol>
                <a:gridCol w="1259544">
                  <a:extLst>
                    <a:ext uri="{9D8B030D-6E8A-4147-A177-3AD203B41FA5}">
                      <a16:colId xmlns:a16="http://schemas.microsoft.com/office/drawing/2014/main" val="20001"/>
                    </a:ext>
                  </a:extLst>
                </a:gridCol>
                <a:gridCol w="1428276">
                  <a:extLst>
                    <a:ext uri="{9D8B030D-6E8A-4147-A177-3AD203B41FA5}">
                      <a16:colId xmlns:a16="http://schemas.microsoft.com/office/drawing/2014/main" val="20002"/>
                    </a:ext>
                  </a:extLst>
                </a:gridCol>
                <a:gridCol w="1427214">
                  <a:extLst>
                    <a:ext uri="{9D8B030D-6E8A-4147-A177-3AD203B41FA5}">
                      <a16:colId xmlns:a16="http://schemas.microsoft.com/office/drawing/2014/main" val="20003"/>
                    </a:ext>
                  </a:extLst>
                </a:gridCol>
                <a:gridCol w="1427214">
                  <a:extLst>
                    <a:ext uri="{9D8B030D-6E8A-4147-A177-3AD203B41FA5}">
                      <a16:colId xmlns:a16="http://schemas.microsoft.com/office/drawing/2014/main" val="20004"/>
                    </a:ext>
                  </a:extLst>
                </a:gridCol>
                <a:gridCol w="1428275">
                  <a:extLst>
                    <a:ext uri="{9D8B030D-6E8A-4147-A177-3AD203B41FA5}">
                      <a16:colId xmlns:a16="http://schemas.microsoft.com/office/drawing/2014/main" val="20005"/>
                    </a:ext>
                  </a:extLst>
                </a:gridCol>
              </a:tblGrid>
              <a:tr h="286069">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accent1"/>
                          </a:solidFill>
                          <a:effectLst/>
                          <a:latin typeface="Corbel"/>
                          <a:cs typeface="Corbel"/>
                        </a:rPr>
                        <a:t> TKI</a:t>
                      </a:r>
                      <a:endParaRPr kumimoji="0" lang="en-US" sz="1600" b="1" i="0" u="none" strike="noStrike" cap="none" normalizeH="0" baseline="0" dirty="0">
                        <a:ln>
                          <a:noFill/>
                        </a:ln>
                        <a:solidFill>
                          <a:schemeClr val="accent1"/>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gridSpan="2">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accent1"/>
                          </a:solidFill>
                          <a:effectLst/>
                          <a:latin typeface="Corbel"/>
                          <a:cs typeface="Corbel"/>
                        </a:rPr>
                        <a:t>Dasatinib</a:t>
                      </a:r>
                      <a:r>
                        <a:rPr kumimoji="0" lang="en-US" sz="1600" u="none" strike="noStrike" cap="none" normalizeH="0" baseline="30000" dirty="0">
                          <a:ln>
                            <a:noFill/>
                          </a:ln>
                          <a:solidFill>
                            <a:schemeClr val="accent1"/>
                          </a:solidFill>
                          <a:effectLst/>
                          <a:latin typeface="Corbel"/>
                          <a:cs typeface="Corbel"/>
                        </a:rPr>
                        <a:t>1,2</a:t>
                      </a:r>
                      <a:endParaRPr kumimoji="0" lang="en-US" sz="1600" b="1" i="0" u="none" strike="noStrike" cap="none" normalizeH="0" baseline="0" dirty="0">
                        <a:ln>
                          <a:noFill/>
                        </a:ln>
                        <a:solidFill>
                          <a:schemeClr val="accent1"/>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hMerge="1">
                  <a:txBody>
                    <a:bodyPr/>
                    <a:lstStyle/>
                    <a:p>
                      <a:pPr marL="0" marR="0" lvl="0" indent="0" algn="ctr" defTabSz="457200" rtl="0" eaLnBrk="1" fontAlgn="base" latinLnBrk="0" hangingPunct="1">
                        <a:lnSpc>
                          <a:spcPct val="100000"/>
                        </a:lnSpc>
                        <a:spcBef>
                          <a:spcPts val="600"/>
                        </a:spcBef>
                        <a:spcAft>
                          <a:spcPct val="0"/>
                        </a:spcAft>
                        <a:buClrTx/>
                        <a:buSzTx/>
                        <a:buFontTx/>
                        <a:buNone/>
                        <a:tabLst/>
                      </a:pPr>
                      <a:endParaRPr kumimoji="0" lang="en-US" sz="2000" b="1" i="0" u="none" strike="noStrike" cap="none" normalizeH="0" baseline="0" dirty="0">
                        <a:ln>
                          <a:noFill/>
                        </a:ln>
                        <a:solidFill>
                          <a:srgbClr val="FFFFFF"/>
                        </a:solidFill>
                        <a:effectLst/>
                        <a:latin typeface="+mn-lt"/>
                        <a:ea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accent1"/>
                          </a:solidFill>
                          <a:effectLst/>
                          <a:latin typeface="Corbel"/>
                          <a:cs typeface="Corbel"/>
                        </a:rPr>
                        <a:t>Nilotinib</a:t>
                      </a:r>
                      <a:endParaRPr kumimoji="0" lang="en-US" sz="1600" b="1" i="0" u="none" strike="noStrike" cap="none" normalizeH="0" baseline="0" dirty="0">
                        <a:ln>
                          <a:noFill/>
                        </a:ln>
                        <a:solidFill>
                          <a:schemeClr val="accent1"/>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hMerge="1">
                  <a:txBody>
                    <a:bodyPr/>
                    <a:lstStyle/>
                    <a:p>
                      <a:pPr marL="0" marR="0" lvl="0" indent="0" algn="ctr" defTabSz="457200" rtl="0" eaLnBrk="1" fontAlgn="base" latinLnBrk="0" hangingPunct="1">
                        <a:lnSpc>
                          <a:spcPct val="100000"/>
                        </a:lnSpc>
                        <a:spcBef>
                          <a:spcPts val="600"/>
                        </a:spcBef>
                        <a:spcAft>
                          <a:spcPct val="0"/>
                        </a:spcAft>
                        <a:buClrTx/>
                        <a:buSzTx/>
                        <a:buFontTx/>
                        <a:buNone/>
                        <a:tabLst/>
                      </a:pPr>
                      <a:endParaRPr kumimoji="0" lang="en-US" sz="2000" b="1" i="0" u="none" strike="noStrike" cap="none" normalizeH="0" baseline="0" dirty="0">
                        <a:ln>
                          <a:noFill/>
                        </a:ln>
                        <a:solidFill>
                          <a:srgbClr val="FFFFFF"/>
                        </a:solidFill>
                        <a:effectLst/>
                        <a:latin typeface="+mn-lt"/>
                        <a:ea typeface="Calibri" pitchFamily="34"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u="none" strike="noStrike" cap="none" normalizeH="0" baseline="0" dirty="0">
                          <a:ln>
                            <a:noFill/>
                          </a:ln>
                          <a:solidFill>
                            <a:schemeClr val="accent1"/>
                          </a:solidFill>
                          <a:effectLst/>
                          <a:latin typeface="Corbel"/>
                          <a:cs typeface="Corbel"/>
                        </a:rPr>
                        <a:t>Bosutinib</a:t>
                      </a:r>
                      <a:endParaRPr kumimoji="0" lang="en-US" sz="1600" b="1" i="0" u="none" strike="noStrike" cap="none" normalizeH="0" baseline="0" dirty="0">
                        <a:ln>
                          <a:noFill/>
                        </a:ln>
                        <a:solidFill>
                          <a:schemeClr val="accent1"/>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624296">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Follow-up</a:t>
                      </a:r>
                      <a:endParaRPr kumimoji="0" lang="en-US" sz="1400" b="1" i="0" u="none" strike="noStrike" cap="none" normalizeH="0" baseline="0" dirty="0">
                        <a:ln>
                          <a:noFill/>
                        </a:ln>
                        <a:solidFill>
                          <a:srgbClr val="FFFFFF"/>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2 years</a:t>
                      </a:r>
                      <a:r>
                        <a:rPr kumimoji="0" lang="en-US" sz="1400" u="none" strike="noStrike" cap="none" normalizeH="0" baseline="30000" dirty="0">
                          <a:ln>
                            <a:noFill/>
                          </a:ln>
                          <a:effectLst/>
                          <a:latin typeface="Corbel"/>
                          <a:cs typeface="Corbel"/>
                        </a:rPr>
                        <a:t>1,2</a:t>
                      </a:r>
                      <a:br>
                        <a:rPr kumimoji="0" lang="en-US" sz="1400" u="none" strike="noStrike" cap="none" normalizeH="0" baseline="30000" dirty="0">
                          <a:ln>
                            <a:noFill/>
                          </a:ln>
                          <a:effectLst/>
                          <a:latin typeface="Corbel"/>
                          <a:cs typeface="Corbel"/>
                        </a:rPr>
                      </a:br>
                      <a:r>
                        <a:rPr kumimoji="0" lang="en-US" sz="1100" u="none" strike="noStrike" cap="none" normalizeH="0" baseline="0" dirty="0">
                          <a:ln>
                            <a:noFill/>
                          </a:ln>
                          <a:effectLst/>
                          <a:latin typeface="Corbel"/>
                          <a:cs typeface="Corbel"/>
                        </a:rPr>
                        <a:t>(minimum follow-up)</a:t>
                      </a:r>
                      <a:endParaRPr kumimoji="0" lang="en-US" sz="1400" b="1" i="0" u="none" strike="noStrike" cap="none" normalizeH="0" baseline="3000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6 years</a:t>
                      </a:r>
                      <a:r>
                        <a:rPr kumimoji="0" lang="en-US" sz="1400" u="none" strike="noStrike" cap="none" normalizeH="0" baseline="30000" dirty="0">
                          <a:ln>
                            <a:noFill/>
                          </a:ln>
                          <a:effectLst/>
                          <a:latin typeface="Corbel"/>
                          <a:cs typeface="Corbel"/>
                        </a:rPr>
                        <a:t>3</a:t>
                      </a:r>
                      <a:br>
                        <a:rPr kumimoji="0" lang="en-US" sz="1400" u="none" strike="noStrike" kern="1200" cap="none" spc="0" normalizeH="0" baseline="30000" noProof="0" dirty="0">
                          <a:ln>
                            <a:noFill/>
                          </a:ln>
                          <a:effectLst/>
                          <a:uLnTx/>
                          <a:uFillTx/>
                          <a:latin typeface="Corbel"/>
                          <a:cs typeface="Corbel"/>
                        </a:rPr>
                      </a:br>
                      <a:r>
                        <a:rPr kumimoji="0" lang="en-US" sz="1100" u="none" strike="noStrike" kern="1200" cap="none" spc="0" normalizeH="0" baseline="0" noProof="0" dirty="0">
                          <a:ln>
                            <a:noFill/>
                          </a:ln>
                          <a:effectLst/>
                          <a:uLnTx/>
                          <a:uFillTx/>
                          <a:latin typeface="Corbel"/>
                          <a:cs typeface="Corbel"/>
                        </a:rPr>
                        <a:t>(data lock at 6y)</a:t>
                      </a:r>
                      <a:endParaRPr kumimoji="0" lang="en-US" sz="1400" b="1" i="0" u="none" strike="noStrike" cap="none" normalizeH="0" baseline="3000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defRPr/>
                      </a:pPr>
                      <a:r>
                        <a:rPr kumimoji="0" lang="en-US" sz="1400" u="none" strike="noStrike" cap="none" normalizeH="0" baseline="0" dirty="0">
                          <a:ln>
                            <a:noFill/>
                          </a:ln>
                          <a:effectLst/>
                          <a:latin typeface="Corbel"/>
                          <a:cs typeface="Corbel"/>
                        </a:rPr>
                        <a:t>2 years</a:t>
                      </a:r>
                      <a:r>
                        <a:rPr kumimoji="0" lang="en-US" sz="1400" u="none" strike="noStrike" cap="none" normalizeH="0" baseline="30000" dirty="0">
                          <a:ln>
                            <a:noFill/>
                          </a:ln>
                          <a:effectLst/>
                          <a:latin typeface="Corbel"/>
                          <a:cs typeface="Corbel"/>
                        </a:rPr>
                        <a:t>4</a:t>
                      </a:r>
                      <a:br>
                        <a:rPr kumimoji="0" lang="en-US" sz="1400" u="none" strike="noStrike" kern="1200" cap="none" spc="0" normalizeH="0" baseline="30000" noProof="0" dirty="0">
                          <a:ln>
                            <a:noFill/>
                          </a:ln>
                          <a:effectLst/>
                          <a:uLnTx/>
                          <a:uFillTx/>
                          <a:latin typeface="Corbel"/>
                          <a:cs typeface="Corbel"/>
                        </a:rPr>
                      </a:br>
                      <a:r>
                        <a:rPr kumimoji="0" lang="en-US" sz="1100" u="none" strike="noStrike" kern="1200" cap="none" spc="0" normalizeH="0" baseline="0" noProof="0" dirty="0">
                          <a:ln>
                            <a:noFill/>
                          </a:ln>
                          <a:effectLst/>
                          <a:uLnTx/>
                          <a:uFillTx/>
                          <a:latin typeface="Corbel"/>
                          <a:cs typeface="Corbel"/>
                        </a:rPr>
                        <a:t>(minimum follow-up)</a:t>
                      </a:r>
                      <a:endParaRPr kumimoji="0" lang="en-US" sz="14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4 years</a:t>
                      </a:r>
                      <a:r>
                        <a:rPr kumimoji="0" lang="en-US" sz="1400" u="none" strike="noStrike" cap="none" normalizeH="0" baseline="30000" dirty="0">
                          <a:ln>
                            <a:noFill/>
                          </a:ln>
                          <a:effectLst/>
                          <a:latin typeface="Corbel"/>
                          <a:cs typeface="Corbel"/>
                        </a:rPr>
                        <a:t>5</a:t>
                      </a:r>
                      <a:br>
                        <a:rPr kumimoji="0" lang="en-US" sz="1400" u="none" strike="noStrike" kern="1200" cap="none" spc="0" normalizeH="0" baseline="30000" noProof="0" dirty="0">
                          <a:ln>
                            <a:noFill/>
                          </a:ln>
                          <a:effectLst/>
                          <a:uLnTx/>
                          <a:uFillTx/>
                          <a:latin typeface="Corbel"/>
                          <a:cs typeface="Corbel"/>
                        </a:rPr>
                      </a:br>
                      <a:r>
                        <a:rPr kumimoji="0" lang="en-US" sz="1100" u="none" strike="noStrike" kern="1200" cap="none" spc="0" normalizeH="0" baseline="0" noProof="0" dirty="0">
                          <a:ln>
                            <a:noFill/>
                          </a:ln>
                          <a:effectLst/>
                          <a:uLnTx/>
                          <a:uFillTx/>
                          <a:latin typeface="Corbel"/>
                          <a:cs typeface="Corbel"/>
                        </a:rPr>
                        <a:t>(minimum follow-up)</a:t>
                      </a:r>
                      <a:endParaRPr kumimoji="0" lang="en-US" sz="14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defRPr/>
                      </a:pPr>
                      <a:r>
                        <a:rPr kumimoji="0" lang="en-US" sz="1400" u="none" strike="noStrike" cap="none" normalizeH="0" baseline="0" dirty="0">
                          <a:ln>
                            <a:noFill/>
                          </a:ln>
                          <a:effectLst/>
                          <a:latin typeface="Corbel"/>
                          <a:cs typeface="Corbel"/>
                        </a:rPr>
                        <a:t>2 years</a:t>
                      </a:r>
                      <a:r>
                        <a:rPr kumimoji="0" lang="en-US" sz="1400" u="none" strike="noStrike" cap="none" normalizeH="0" baseline="30000" dirty="0">
                          <a:ln>
                            <a:noFill/>
                          </a:ln>
                          <a:effectLst/>
                          <a:latin typeface="Corbel"/>
                          <a:cs typeface="Corbel"/>
                        </a:rPr>
                        <a:t>6</a:t>
                      </a:r>
                      <a:br>
                        <a:rPr kumimoji="0" lang="en-US" sz="1400" u="none" strike="noStrike" kern="1200" cap="none" spc="0" normalizeH="0" baseline="30000" noProof="0" dirty="0">
                          <a:ln>
                            <a:noFill/>
                          </a:ln>
                          <a:effectLst/>
                          <a:uLnTx/>
                          <a:uFillTx/>
                          <a:latin typeface="Corbel"/>
                          <a:cs typeface="Corbel"/>
                        </a:rPr>
                      </a:br>
                      <a:r>
                        <a:rPr kumimoji="0" lang="en-US" sz="1100" u="none" strike="noStrike" kern="1200" cap="none" spc="0" normalizeH="0" baseline="0" noProof="0" dirty="0">
                          <a:ln>
                            <a:noFill/>
                          </a:ln>
                          <a:effectLst/>
                          <a:uLnTx/>
                          <a:uFillTx/>
                          <a:latin typeface="Corbel"/>
                          <a:cs typeface="Corbel"/>
                        </a:rPr>
                        <a:t>(minimum follow-up)</a:t>
                      </a:r>
                      <a:endParaRPr kumimoji="0" lang="en-US" sz="14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443400">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Number of </a:t>
                      </a:r>
                      <a:r>
                        <a:rPr kumimoji="0" lang="en-US" sz="1400" u="none" strike="noStrike" cap="none" normalizeH="0" baseline="0" dirty="0" err="1">
                          <a:ln>
                            <a:noFill/>
                          </a:ln>
                          <a:effectLst/>
                          <a:latin typeface="Corbel"/>
                          <a:cs typeface="Corbel"/>
                        </a:rPr>
                        <a:t>pts</a:t>
                      </a:r>
                      <a:endParaRPr kumimoji="0" lang="en-US" sz="1400" b="0" i="0" u="none" strike="noStrike" cap="none" normalizeH="0" baseline="0" dirty="0">
                        <a:ln>
                          <a:noFill/>
                        </a:ln>
                        <a:solidFill>
                          <a:schemeClr val="bg1"/>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167*</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167*</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226</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321*</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200</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443400">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Discontinued, n (%)</a:t>
                      </a:r>
                      <a:endParaRPr kumimoji="0" lang="en-US" sz="1400" b="0" i="0" u="none" strike="noStrike" cap="none" normalizeH="0" baseline="0" dirty="0">
                        <a:ln>
                          <a:noFill/>
                        </a:ln>
                        <a:solidFill>
                          <a:schemeClr val="bg1"/>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NR</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114 (69)</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197/321 (61)</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224 (70)</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108 (54)</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262503">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err="1">
                          <a:ln>
                            <a:noFill/>
                          </a:ln>
                          <a:effectLst/>
                          <a:latin typeface="Corbel"/>
                          <a:cs typeface="Corbel"/>
                        </a:rPr>
                        <a:t>MCyR</a:t>
                      </a:r>
                      <a:endParaRPr kumimoji="0" lang="en-US" sz="1600" b="1" i="0" u="none" strike="noStrike" cap="none" normalizeH="0" baseline="0" dirty="0">
                        <a:ln>
                          <a:noFill/>
                        </a:ln>
                        <a:solidFill>
                          <a:schemeClr val="bg1"/>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63%*</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NR</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56%</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59*</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58%</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262503">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err="1">
                          <a:ln>
                            <a:noFill/>
                          </a:ln>
                          <a:effectLst/>
                          <a:latin typeface="Corbel"/>
                          <a:cs typeface="Corbel"/>
                        </a:rPr>
                        <a:t>CCyR</a:t>
                      </a:r>
                      <a:endParaRPr kumimoji="0" lang="en-US" sz="1600" b="1" i="0" u="none" strike="noStrike" cap="none" normalizeH="0" baseline="0" dirty="0">
                        <a:ln>
                          <a:noFill/>
                        </a:ln>
                        <a:solidFill>
                          <a:schemeClr val="bg1"/>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50%*</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NR</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41%</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45*</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46%</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r h="262503">
                <a:tc>
                  <a:txBody>
                    <a:bodyPr/>
                    <a:lstStyle/>
                    <a:p>
                      <a:pPr marL="0" marR="0" lvl="0" indent="0" algn="l"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PFS, %</a:t>
                      </a:r>
                      <a:endParaRPr kumimoji="0" lang="en-US" sz="1600" b="1" i="0" u="none" strike="noStrike" cap="none" normalizeH="0" baseline="0" dirty="0">
                        <a:ln>
                          <a:noFill/>
                        </a:ln>
                        <a:solidFill>
                          <a:schemeClr val="bg1"/>
                        </a:solidFill>
                        <a:effectLst/>
                        <a:latin typeface="Corbel"/>
                        <a:ea typeface="Calibri" pitchFamily="34" charset="0"/>
                        <a:cs typeface="Corbel"/>
                      </a:endParaRPr>
                    </a:p>
                  </a:txBody>
                  <a:tcPr marL="45720" marR="45720" anchor="ctr" horzOverflow="overflow">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80*</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49*</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64*</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400" u="none" strike="noStrike" cap="none" normalizeH="0" baseline="0" dirty="0">
                          <a:ln>
                            <a:noFill/>
                          </a:ln>
                          <a:effectLst/>
                          <a:latin typeface="Corbel"/>
                          <a:cs typeface="Corbel"/>
                        </a:rPr>
                        <a:t>57*</a:t>
                      </a:r>
                      <a:endParaRPr kumimoji="0" lang="en-US" sz="1400" b="0"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tcPr>
                </a:tc>
                <a:tc>
                  <a:txBody>
                    <a:bodyPr/>
                    <a:lstStyle/>
                    <a:p>
                      <a:pPr marL="0" marR="0" lvl="0" indent="0" algn="ctr" defTabSz="457200" rtl="0" eaLnBrk="1" fontAlgn="base" latinLnBrk="0" hangingPunct="1">
                        <a:lnSpc>
                          <a:spcPct val="95000"/>
                        </a:lnSpc>
                        <a:spcBef>
                          <a:spcPts val="0"/>
                        </a:spcBef>
                        <a:spcAft>
                          <a:spcPts val="600"/>
                        </a:spcAft>
                        <a:buClrTx/>
                        <a:buSzTx/>
                        <a:buFontTx/>
                        <a:buNone/>
                        <a:tabLst/>
                      </a:pPr>
                      <a:r>
                        <a:rPr kumimoji="0" lang="en-US" sz="1600" b="1" u="none" strike="noStrike" cap="none" normalizeH="0" baseline="0" dirty="0">
                          <a:ln>
                            <a:noFill/>
                          </a:ln>
                          <a:effectLst/>
                          <a:latin typeface="Corbel"/>
                          <a:cs typeface="Corbel"/>
                        </a:rPr>
                        <a:t>81*</a:t>
                      </a:r>
                      <a:endParaRPr kumimoji="0" lang="en-US" sz="1600" b="1" i="0" u="none" strike="noStrike" cap="none" normalizeH="0" baseline="0" dirty="0">
                        <a:ln>
                          <a:noFill/>
                        </a:ln>
                        <a:solidFill>
                          <a:srgbClr val="000000"/>
                        </a:solidFill>
                        <a:effectLst/>
                        <a:latin typeface="Corbel"/>
                        <a:ea typeface="Calibri" pitchFamily="34" charset="0"/>
                        <a:cs typeface="Corbel"/>
                      </a:endParaRPr>
                    </a:p>
                  </a:txBody>
                  <a:tcPr marL="45720" marR="45720" anchor="ctr" horzOverflow="overflow">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593D7188-1198-4B25-8FE8-C3A1B77797BE}"/>
              </a:ext>
            </a:extLst>
          </p:cNvPr>
          <p:cNvSpPr txBox="1">
            <a:spLocks noChangeArrowheads="1"/>
          </p:cNvSpPr>
          <p:nvPr/>
        </p:nvSpPr>
        <p:spPr bwMode="auto">
          <a:xfrm>
            <a:off x="1561392" y="5703838"/>
            <a:ext cx="8419667" cy="115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a:spcBef>
                <a:spcPct val="0"/>
              </a:spcBef>
              <a:spcAft>
                <a:spcPts val="600"/>
              </a:spcAft>
              <a:buClrTx/>
              <a:buSzTx/>
              <a:buNone/>
            </a:pPr>
            <a:r>
              <a:rPr lang="en-US" altLang="en-US" sz="1000" dirty="0">
                <a:solidFill>
                  <a:schemeClr val="tx1"/>
                </a:solidFill>
                <a:latin typeface="+mn-lt"/>
              </a:rPr>
              <a:t>*Includes imatinib-intolerant patients.  NR, not reported.</a:t>
            </a:r>
            <a:endParaRPr lang="it-IT" altLang="en-US" sz="1000" dirty="0">
              <a:solidFill>
                <a:schemeClr val="tx1"/>
              </a:solidFill>
              <a:latin typeface="+mn-lt"/>
            </a:endParaRPr>
          </a:p>
          <a:p>
            <a:pPr>
              <a:spcBef>
                <a:spcPct val="0"/>
              </a:spcBef>
              <a:buClrTx/>
              <a:buSzTx/>
              <a:buNone/>
            </a:pPr>
            <a:r>
              <a:rPr lang="it-IT" altLang="en-US" sz="1000" dirty="0">
                <a:solidFill>
                  <a:schemeClr val="tx1"/>
                </a:solidFill>
                <a:latin typeface="+mn-lt"/>
              </a:rPr>
              <a:t>1. Sprycel® (dasatinib). Official prescribing information. November 2012.</a:t>
            </a:r>
          </a:p>
          <a:p>
            <a:pPr>
              <a:spcBef>
                <a:spcPct val="0"/>
              </a:spcBef>
              <a:buClrTx/>
              <a:buSzTx/>
              <a:buNone/>
            </a:pPr>
            <a:r>
              <a:rPr lang="it-IT" altLang="en-US" sz="1000" dirty="0">
                <a:solidFill>
                  <a:schemeClr val="tx1"/>
                </a:solidFill>
                <a:latin typeface="+mn-lt"/>
              </a:rPr>
              <a:t>2. Shah NP, et al. J Clin Oncol. 2010;28:15s (abstract 6512).</a:t>
            </a:r>
          </a:p>
          <a:p>
            <a:pPr>
              <a:spcBef>
                <a:spcPct val="0"/>
              </a:spcBef>
              <a:buClrTx/>
              <a:buSzTx/>
              <a:buNone/>
            </a:pPr>
            <a:r>
              <a:rPr lang="it-IT" altLang="en-US" sz="1000" dirty="0">
                <a:solidFill>
                  <a:schemeClr val="tx1"/>
                </a:solidFill>
                <a:latin typeface="+mn-lt"/>
              </a:rPr>
              <a:t>3. Shah NP, et al. Blood. 2014;123:2317-24.</a:t>
            </a:r>
          </a:p>
          <a:p>
            <a:pPr>
              <a:spcBef>
                <a:spcPct val="0"/>
              </a:spcBef>
              <a:buClrTx/>
              <a:buSzTx/>
              <a:buNone/>
            </a:pPr>
            <a:r>
              <a:rPr lang="it-IT" altLang="en-US" sz="1000" dirty="0">
                <a:solidFill>
                  <a:schemeClr val="tx1"/>
                </a:solidFill>
                <a:latin typeface="+mn-lt"/>
              </a:rPr>
              <a:t>4. Kantarjian HM et al. Blood. 2011;117:1141-1145.</a:t>
            </a:r>
          </a:p>
          <a:p>
            <a:pPr>
              <a:spcBef>
                <a:spcPct val="0"/>
              </a:spcBef>
              <a:buClrTx/>
              <a:buSzTx/>
              <a:buNone/>
            </a:pPr>
            <a:r>
              <a:rPr lang="it-IT" altLang="en-US" sz="1000" dirty="0">
                <a:solidFill>
                  <a:schemeClr val="tx1"/>
                </a:solidFill>
                <a:latin typeface="+mn-lt"/>
              </a:rPr>
              <a:t>5. Giles FJ, et al. Leukemia. 2013;27:107-12.</a:t>
            </a:r>
          </a:p>
          <a:p>
            <a:pPr>
              <a:spcBef>
                <a:spcPct val="0"/>
              </a:spcBef>
              <a:buClrTx/>
              <a:buSzTx/>
              <a:buNone/>
            </a:pPr>
            <a:r>
              <a:rPr lang="it-IT" altLang="en-US" sz="1000" dirty="0">
                <a:solidFill>
                  <a:schemeClr val="tx1"/>
                </a:solidFill>
                <a:latin typeface="+mn-lt"/>
              </a:rPr>
              <a:t>6. Gambacorti-Passerini C, et al. Am J Hematol. 2014 [Epub ahead of print].</a:t>
            </a:r>
          </a:p>
        </p:txBody>
      </p:sp>
      <p:sp>
        <p:nvSpPr>
          <p:cNvPr id="10" name="Title 24"/>
          <p:cNvSpPr>
            <a:spLocks noGrp="1"/>
          </p:cNvSpPr>
          <p:nvPr>
            <p:ph type="title"/>
          </p:nvPr>
        </p:nvSpPr>
        <p:spPr>
          <a:xfrm>
            <a:off x="5835359" y="5593069"/>
            <a:ext cx="4544406" cy="1143000"/>
          </a:xfrm>
        </p:spPr>
        <p:txBody>
          <a:bodyPr>
            <a:noAutofit/>
          </a:bodyPr>
          <a:lstStyle/>
          <a:p>
            <a:r>
              <a:rPr lang="en-US" sz="2800" b="1" dirty="0">
                <a:latin typeface="Corbel"/>
                <a:cs typeface="Corbel"/>
              </a:rPr>
              <a:t>Choosing a Salvage: Mutations, Response</a:t>
            </a:r>
          </a:p>
        </p:txBody>
      </p:sp>
    </p:spTree>
    <p:extLst>
      <p:ext uri="{BB962C8B-B14F-4D97-AF65-F5344CB8AC3E}">
        <p14:creationId xmlns:p14="http://schemas.microsoft.com/office/powerpoint/2010/main" val="256603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81200" y="596299"/>
            <a:ext cx="8229600" cy="713538"/>
          </a:xfrm>
        </p:spPr>
        <p:txBody>
          <a:bodyPr>
            <a:noAutofit/>
          </a:bodyPr>
          <a:lstStyle/>
          <a:p>
            <a:r>
              <a:rPr lang="en-US" sz="2800" b="1" dirty="0">
                <a:solidFill>
                  <a:srgbClr val="953735"/>
                </a:solidFill>
                <a:latin typeface="Corbel"/>
                <a:cs typeface="Corbel"/>
              </a:rPr>
              <a:t>3</a:t>
            </a:r>
            <a:r>
              <a:rPr lang="en-US" sz="2800" b="1" baseline="30000" dirty="0">
                <a:solidFill>
                  <a:srgbClr val="953735"/>
                </a:solidFill>
                <a:latin typeface="Corbel"/>
                <a:cs typeface="Corbel"/>
              </a:rPr>
              <a:t>rd</a:t>
            </a:r>
            <a:r>
              <a:rPr lang="en-US" sz="2800" b="1" dirty="0">
                <a:solidFill>
                  <a:srgbClr val="953735"/>
                </a:solidFill>
                <a:latin typeface="Corbel"/>
                <a:cs typeface="Corbel"/>
              </a:rPr>
              <a:t> line therapy:</a:t>
            </a:r>
            <a:br>
              <a:rPr lang="en-US" sz="2800" b="1" dirty="0">
                <a:solidFill>
                  <a:srgbClr val="953735"/>
                </a:solidFill>
                <a:latin typeface="Corbel"/>
                <a:cs typeface="Corbel"/>
              </a:rPr>
            </a:br>
            <a:r>
              <a:rPr lang="en-US" sz="2800" b="1" dirty="0">
                <a:solidFill>
                  <a:srgbClr val="953735"/>
                </a:solidFill>
                <a:latin typeface="Corbel"/>
                <a:cs typeface="Corbel"/>
              </a:rPr>
              <a:t>Switch to alternate 2</a:t>
            </a:r>
            <a:r>
              <a:rPr lang="en-US" sz="2800" b="1" baseline="30000" dirty="0">
                <a:solidFill>
                  <a:srgbClr val="953735"/>
                </a:solidFill>
                <a:latin typeface="Corbel"/>
                <a:cs typeface="Corbel"/>
              </a:rPr>
              <a:t>nd</a:t>
            </a:r>
            <a:r>
              <a:rPr lang="en-US" sz="2800" b="1" dirty="0">
                <a:solidFill>
                  <a:srgbClr val="953735"/>
                </a:solidFill>
                <a:latin typeface="Corbel"/>
                <a:cs typeface="Corbel"/>
              </a:rPr>
              <a:t> gen agent versus </a:t>
            </a:r>
            <a:r>
              <a:rPr lang="en-US" sz="2800" b="1" dirty="0" err="1">
                <a:solidFill>
                  <a:srgbClr val="953735"/>
                </a:solidFill>
                <a:latin typeface="Corbel"/>
                <a:cs typeface="Corbel"/>
              </a:rPr>
              <a:t>ponatinib</a:t>
            </a:r>
            <a:br>
              <a:rPr lang="en-US" sz="2800" b="1" dirty="0">
                <a:solidFill>
                  <a:schemeClr val="accent2"/>
                </a:solidFill>
                <a:latin typeface="Corbel"/>
                <a:cs typeface="Corbel"/>
              </a:rPr>
            </a:br>
            <a:r>
              <a:rPr lang="en-US" sz="2800" b="1" i="1" dirty="0">
                <a:solidFill>
                  <a:schemeClr val="tx1"/>
                </a:solidFill>
                <a:latin typeface="Corbel"/>
                <a:cs typeface="Corbel"/>
              </a:rPr>
              <a:t>favors </a:t>
            </a:r>
            <a:r>
              <a:rPr lang="en-US" sz="2800" b="1" i="1" dirty="0" err="1">
                <a:solidFill>
                  <a:schemeClr val="tx1"/>
                </a:solidFill>
                <a:latin typeface="Corbel"/>
                <a:cs typeface="Corbel"/>
              </a:rPr>
              <a:t>ponatinib</a:t>
            </a:r>
            <a:r>
              <a:rPr lang="en-US" sz="2800" b="1" i="1" dirty="0">
                <a:solidFill>
                  <a:schemeClr val="tx1"/>
                </a:solidFill>
                <a:latin typeface="Corbel"/>
                <a:cs typeface="Corbel"/>
              </a:rPr>
              <a:t> over ‘recycling’ 2</a:t>
            </a:r>
            <a:r>
              <a:rPr lang="en-US" sz="2800" b="1" i="1" baseline="30000" dirty="0">
                <a:solidFill>
                  <a:schemeClr val="tx1"/>
                </a:solidFill>
                <a:latin typeface="Corbel"/>
                <a:cs typeface="Corbel"/>
              </a:rPr>
              <a:t>nd</a:t>
            </a:r>
            <a:r>
              <a:rPr lang="en-US" sz="2800" b="1" i="1" dirty="0">
                <a:solidFill>
                  <a:schemeClr val="tx1"/>
                </a:solidFill>
                <a:latin typeface="Corbel"/>
                <a:cs typeface="Corbel"/>
              </a:rPr>
              <a:t> gen TKIs</a:t>
            </a:r>
            <a:endParaRPr lang="en-US" sz="2800" dirty="0">
              <a:solidFill>
                <a:schemeClr val="accent2"/>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151" y="1663653"/>
            <a:ext cx="8386240" cy="48282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2"/>
          <p:cNvSpPr txBox="1">
            <a:spLocks noChangeArrowheads="1"/>
          </p:cNvSpPr>
          <p:nvPr/>
        </p:nvSpPr>
        <p:spPr bwMode="auto">
          <a:xfrm>
            <a:off x="1600200" y="6477001"/>
            <a:ext cx="33330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99CCFF"/>
              </a:buClr>
              <a:buSzPct val="125000"/>
              <a:buFont typeface="Arial" pitchFamily="34" charset="0"/>
              <a:buChar char="•"/>
              <a:defRPr sz="3200">
                <a:solidFill>
                  <a:schemeClr val="bg1"/>
                </a:solidFill>
                <a:latin typeface="News Gothic MT"/>
                <a:ea typeface="MS PGothic" pitchFamily="34" charset="-128"/>
              </a:defRPr>
            </a:lvl1pPr>
            <a:lvl2pPr marL="742950" indent="-285750" eaLnBrk="0" hangingPunct="0">
              <a:spcBef>
                <a:spcPct val="20000"/>
              </a:spcBef>
              <a:buClr>
                <a:srgbClr val="99CCFF"/>
              </a:buClr>
              <a:buSzPct val="125000"/>
              <a:buFont typeface="Arial" pitchFamily="34" charset="0"/>
              <a:buChar char="–"/>
              <a:defRPr sz="2800">
                <a:solidFill>
                  <a:schemeClr val="bg1"/>
                </a:solidFill>
                <a:latin typeface="News Gothic MT"/>
                <a:ea typeface="MS PGothic" pitchFamily="34" charset="-128"/>
              </a:defRPr>
            </a:lvl2pPr>
            <a:lvl3pPr marL="1143000" indent="-228600" eaLnBrk="0" hangingPunct="0">
              <a:spcBef>
                <a:spcPct val="20000"/>
              </a:spcBef>
              <a:buClr>
                <a:srgbClr val="99CCFF"/>
              </a:buClr>
              <a:buSzPct val="125000"/>
              <a:buFont typeface="Arial" pitchFamily="34" charset="0"/>
              <a:buChar char="•"/>
              <a:defRPr sz="2400">
                <a:solidFill>
                  <a:schemeClr val="bg1"/>
                </a:solidFill>
                <a:latin typeface="News Gothic MT"/>
                <a:ea typeface="MS PGothic" pitchFamily="34" charset="-128"/>
              </a:defRPr>
            </a:lvl3pPr>
            <a:lvl4pPr marL="1600200" indent="-228600" eaLnBrk="0" hangingPunct="0">
              <a:spcBef>
                <a:spcPct val="20000"/>
              </a:spcBef>
              <a:buClr>
                <a:srgbClr val="99CCFF"/>
              </a:buClr>
              <a:buSzPct val="125000"/>
              <a:buFont typeface="Arial" pitchFamily="34" charset="0"/>
              <a:buChar char="–"/>
              <a:defRPr sz="2000">
                <a:solidFill>
                  <a:schemeClr val="bg1"/>
                </a:solidFill>
                <a:latin typeface="News Gothic MT"/>
                <a:ea typeface="MS PGothic" pitchFamily="34" charset="-128"/>
              </a:defRPr>
            </a:lvl4pPr>
            <a:lvl5pPr marL="2057400" indent="-228600" eaLnBrk="0" hangingPunct="0">
              <a:spcBef>
                <a:spcPct val="20000"/>
              </a:spcBef>
              <a:buClr>
                <a:srgbClr val="99CCFF"/>
              </a:buClr>
              <a:buSzPct val="125000"/>
              <a:buFont typeface="Arial" pitchFamily="34" charset="0"/>
              <a:buChar char="»"/>
              <a:defRPr sz="2000">
                <a:solidFill>
                  <a:schemeClr val="bg1"/>
                </a:solidFill>
                <a:latin typeface="News Gothic MT"/>
                <a:ea typeface="MS PGothic" pitchFamily="34" charset="-128"/>
              </a:defRPr>
            </a:lvl5pPr>
            <a:lvl6pPr marL="2514600" indent="-228600" eaLnBrk="0" fontAlgn="base" hangingPunct="0">
              <a:spcBef>
                <a:spcPct val="20000"/>
              </a:spcBef>
              <a:spcAft>
                <a:spcPct val="0"/>
              </a:spcAft>
              <a:buClr>
                <a:srgbClr val="99CCFF"/>
              </a:buClr>
              <a:buSzPct val="125000"/>
              <a:buFont typeface="Arial" pitchFamily="34" charset="0"/>
              <a:buChar char="»"/>
              <a:defRPr sz="2000">
                <a:solidFill>
                  <a:schemeClr val="bg1"/>
                </a:solidFill>
                <a:latin typeface="News Gothic MT"/>
                <a:ea typeface="MS PGothic" pitchFamily="34" charset="-128"/>
              </a:defRPr>
            </a:lvl6pPr>
            <a:lvl7pPr marL="2971800" indent="-228600" eaLnBrk="0" fontAlgn="base" hangingPunct="0">
              <a:spcBef>
                <a:spcPct val="20000"/>
              </a:spcBef>
              <a:spcAft>
                <a:spcPct val="0"/>
              </a:spcAft>
              <a:buClr>
                <a:srgbClr val="99CCFF"/>
              </a:buClr>
              <a:buSzPct val="125000"/>
              <a:buFont typeface="Arial" pitchFamily="34" charset="0"/>
              <a:buChar char="»"/>
              <a:defRPr sz="2000">
                <a:solidFill>
                  <a:schemeClr val="bg1"/>
                </a:solidFill>
                <a:latin typeface="News Gothic MT"/>
                <a:ea typeface="MS PGothic" pitchFamily="34" charset="-128"/>
              </a:defRPr>
            </a:lvl7pPr>
            <a:lvl8pPr marL="3429000" indent="-228600" eaLnBrk="0" fontAlgn="base" hangingPunct="0">
              <a:spcBef>
                <a:spcPct val="20000"/>
              </a:spcBef>
              <a:spcAft>
                <a:spcPct val="0"/>
              </a:spcAft>
              <a:buClr>
                <a:srgbClr val="99CCFF"/>
              </a:buClr>
              <a:buSzPct val="125000"/>
              <a:buFont typeface="Arial" pitchFamily="34" charset="0"/>
              <a:buChar char="»"/>
              <a:defRPr sz="2000">
                <a:solidFill>
                  <a:schemeClr val="bg1"/>
                </a:solidFill>
                <a:latin typeface="News Gothic MT"/>
                <a:ea typeface="MS PGothic" pitchFamily="34" charset="-128"/>
              </a:defRPr>
            </a:lvl8pPr>
            <a:lvl9pPr marL="3886200" indent="-228600" eaLnBrk="0" fontAlgn="base" hangingPunct="0">
              <a:spcBef>
                <a:spcPct val="20000"/>
              </a:spcBef>
              <a:spcAft>
                <a:spcPct val="0"/>
              </a:spcAft>
              <a:buClr>
                <a:srgbClr val="99CCFF"/>
              </a:buClr>
              <a:buSzPct val="125000"/>
              <a:buFont typeface="Arial" pitchFamily="34" charset="0"/>
              <a:buChar char="»"/>
              <a:defRPr sz="2000">
                <a:solidFill>
                  <a:schemeClr val="bg1"/>
                </a:solidFill>
                <a:latin typeface="News Gothic MT"/>
                <a:ea typeface="MS PGothic" pitchFamily="34" charset="-128"/>
              </a:defRPr>
            </a:lvl9pPr>
          </a:lstStyle>
          <a:p>
            <a:pPr eaLnBrk="1" hangingPunct="1">
              <a:spcBef>
                <a:spcPct val="0"/>
              </a:spcBef>
              <a:buClrTx/>
              <a:buSzTx/>
              <a:buFontTx/>
              <a:buNone/>
            </a:pPr>
            <a:r>
              <a:rPr lang="en-AU" altLang="en-US" sz="1400" dirty="0">
                <a:solidFill>
                  <a:srgbClr val="000000"/>
                </a:solidFill>
                <a:latin typeface="Corbel"/>
                <a:cs typeface="Corbel"/>
              </a:rPr>
              <a:t>Lipton J, et al. ASH 2013. Abstract 4010.</a:t>
            </a:r>
          </a:p>
        </p:txBody>
      </p:sp>
      <p:sp>
        <p:nvSpPr>
          <p:cNvPr id="7" name="Rectangle 6"/>
          <p:cNvSpPr/>
          <p:nvPr/>
        </p:nvSpPr>
        <p:spPr>
          <a:xfrm>
            <a:off x="1848570" y="5892147"/>
            <a:ext cx="2109714" cy="370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1DF7C55-6A40-BE45-A39A-36341B5CF6C3}"/>
              </a:ext>
            </a:extLst>
          </p:cNvPr>
          <p:cNvSpPr txBox="1"/>
          <p:nvPr/>
        </p:nvSpPr>
        <p:spPr>
          <a:xfrm>
            <a:off x="2397760" y="1713936"/>
            <a:ext cx="1389888" cy="310896"/>
          </a:xfrm>
          <a:prstGeom prst="rect">
            <a:avLst/>
          </a:prstGeom>
          <a:solidFill>
            <a:schemeClr val="bg1"/>
          </a:solidFill>
        </p:spPr>
        <p:txBody>
          <a:bodyPr wrap="square" lIns="0" tIns="0" rIns="0" bIns="0" rtlCol="0" anchor="ctr">
            <a:spAutoFit/>
          </a:bodyPr>
          <a:lstStyle/>
          <a:p>
            <a:pPr algn="r">
              <a:lnSpc>
                <a:spcPts val="1240"/>
              </a:lnSpc>
            </a:pPr>
            <a:r>
              <a:rPr lang="en-US" sz="1200" dirty="0" err="1">
                <a:solidFill>
                  <a:srgbClr val="2E6996"/>
                </a:solidFill>
              </a:rPr>
              <a:t>Bafetinib</a:t>
            </a:r>
            <a:r>
              <a:rPr lang="en-US" sz="1200" dirty="0">
                <a:solidFill>
                  <a:srgbClr val="2E6996"/>
                </a:solidFill>
              </a:rPr>
              <a:t>, bosutinib,</a:t>
            </a:r>
            <a:br>
              <a:rPr lang="en-US" sz="1200" dirty="0">
                <a:solidFill>
                  <a:srgbClr val="2E6996"/>
                </a:solidFill>
              </a:rPr>
            </a:br>
            <a:r>
              <a:rPr lang="en-US" sz="1200" dirty="0" err="1">
                <a:solidFill>
                  <a:srgbClr val="2E6996"/>
                </a:solidFill>
              </a:rPr>
              <a:t>dasatinib</a:t>
            </a:r>
            <a:r>
              <a:rPr lang="en-US" sz="1200" dirty="0">
                <a:solidFill>
                  <a:srgbClr val="2E6996"/>
                </a:solidFill>
              </a:rPr>
              <a:t>, or nilotinib</a:t>
            </a:r>
          </a:p>
        </p:txBody>
      </p:sp>
      <p:sp>
        <p:nvSpPr>
          <p:cNvPr id="8" name="TextBox 7">
            <a:extLst>
              <a:ext uri="{FF2B5EF4-FFF2-40B4-BE49-F238E27FC236}">
                <a16:creationId xmlns:a16="http://schemas.microsoft.com/office/drawing/2014/main" id="{03669ADC-C580-9442-9F5F-498842CC94E5}"/>
              </a:ext>
            </a:extLst>
          </p:cNvPr>
          <p:cNvSpPr txBox="1"/>
          <p:nvPr/>
        </p:nvSpPr>
        <p:spPr>
          <a:xfrm>
            <a:off x="2397760" y="3340837"/>
            <a:ext cx="1389888" cy="156005"/>
          </a:xfrm>
          <a:prstGeom prst="rect">
            <a:avLst/>
          </a:prstGeom>
          <a:solidFill>
            <a:schemeClr val="bg1"/>
          </a:solidFill>
        </p:spPr>
        <p:txBody>
          <a:bodyPr wrap="square" lIns="0" tIns="0" rIns="0" bIns="0" rtlCol="0" anchor="ctr">
            <a:spAutoFit/>
          </a:bodyPr>
          <a:lstStyle/>
          <a:p>
            <a:pPr algn="r">
              <a:lnSpc>
                <a:spcPts val="1240"/>
              </a:lnSpc>
            </a:pPr>
            <a:r>
              <a:rPr lang="en-US" sz="1200" dirty="0" err="1">
                <a:solidFill>
                  <a:srgbClr val="2E6864"/>
                </a:solidFill>
              </a:rPr>
              <a:t>Dasatinib</a:t>
            </a:r>
            <a:r>
              <a:rPr lang="en-US" sz="1200" dirty="0">
                <a:solidFill>
                  <a:srgbClr val="2E6864"/>
                </a:solidFill>
              </a:rPr>
              <a:t> or nilotinib</a:t>
            </a:r>
          </a:p>
        </p:txBody>
      </p:sp>
    </p:spTree>
    <p:extLst>
      <p:ext uri="{BB962C8B-B14F-4D97-AF65-F5344CB8AC3E}">
        <p14:creationId xmlns:p14="http://schemas.microsoft.com/office/powerpoint/2010/main" val="1067824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57" name="Content Placeholder 3"/>
          <p:cNvSpPr>
            <a:spLocks noChangeAspect="1" noChangeArrowheads="1"/>
          </p:cNvSpPr>
          <p:nvPr/>
        </p:nvSpPr>
        <p:spPr bwMode="auto">
          <a:xfrm>
            <a:off x="1524000" y="0"/>
            <a:ext cx="0" cy="0"/>
          </a:xfrm>
          <a:prstGeom prst="rect">
            <a:avLst/>
          </a:prstGeom>
          <a:noFill/>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dirty="0">
              <a:solidFill>
                <a:prstClr val="black"/>
              </a:solidFill>
              <a:latin typeface="Arial" charset="0"/>
            </a:endParaRPr>
          </a:p>
        </p:txBody>
      </p:sp>
      <p:sp>
        <p:nvSpPr>
          <p:cNvPr id="99" name="TextBox 6"/>
          <p:cNvSpPr txBox="1">
            <a:spLocks noChangeArrowheads="1"/>
          </p:cNvSpPr>
          <p:nvPr/>
        </p:nvSpPr>
        <p:spPr bwMode="auto">
          <a:xfrm>
            <a:off x="1824706" y="6624580"/>
            <a:ext cx="4490249" cy="18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lvl1pPr>
              <a:tabLst>
                <a:tab pos="90488" algn="l"/>
              </a:tabLst>
              <a:defRPr>
                <a:solidFill>
                  <a:schemeClr val="tx1"/>
                </a:solidFill>
                <a:latin typeface="Calibri Light" pitchFamily="34" charset="0"/>
              </a:defRPr>
            </a:lvl1pPr>
            <a:lvl2pPr marL="742950" indent="-285750">
              <a:tabLst>
                <a:tab pos="90488" algn="l"/>
              </a:tabLst>
              <a:defRPr>
                <a:solidFill>
                  <a:schemeClr val="tx1"/>
                </a:solidFill>
                <a:latin typeface="Calibri Light" pitchFamily="34" charset="0"/>
              </a:defRPr>
            </a:lvl2pPr>
            <a:lvl3pPr marL="1143000" indent="-228600">
              <a:tabLst>
                <a:tab pos="90488" algn="l"/>
              </a:tabLst>
              <a:defRPr>
                <a:solidFill>
                  <a:schemeClr val="tx1"/>
                </a:solidFill>
                <a:latin typeface="Calibri Light" pitchFamily="34" charset="0"/>
              </a:defRPr>
            </a:lvl3pPr>
            <a:lvl4pPr marL="1600200" indent="-228600">
              <a:tabLst>
                <a:tab pos="90488" algn="l"/>
              </a:tabLst>
              <a:defRPr>
                <a:solidFill>
                  <a:schemeClr val="tx1"/>
                </a:solidFill>
                <a:latin typeface="Calibri Light" pitchFamily="34" charset="0"/>
              </a:defRPr>
            </a:lvl4pPr>
            <a:lvl5pPr marL="2057400" indent="-228600">
              <a:tabLst>
                <a:tab pos="90488" algn="l"/>
              </a:tabLst>
              <a:defRPr>
                <a:solidFill>
                  <a:schemeClr val="tx1"/>
                </a:solidFill>
                <a:latin typeface="Calibri Light" pitchFamily="34" charset="0"/>
              </a:defRPr>
            </a:lvl5pPr>
            <a:lvl6pPr marL="2514600" indent="-228600" fontAlgn="base">
              <a:spcBef>
                <a:spcPct val="0"/>
              </a:spcBef>
              <a:spcAft>
                <a:spcPct val="0"/>
              </a:spcAft>
              <a:tabLst>
                <a:tab pos="90488" algn="l"/>
              </a:tabLst>
              <a:defRPr>
                <a:solidFill>
                  <a:schemeClr val="tx1"/>
                </a:solidFill>
                <a:latin typeface="Calibri Light" pitchFamily="34" charset="0"/>
              </a:defRPr>
            </a:lvl6pPr>
            <a:lvl7pPr marL="2971800" indent="-228600" fontAlgn="base">
              <a:spcBef>
                <a:spcPct val="0"/>
              </a:spcBef>
              <a:spcAft>
                <a:spcPct val="0"/>
              </a:spcAft>
              <a:tabLst>
                <a:tab pos="90488" algn="l"/>
              </a:tabLst>
              <a:defRPr>
                <a:solidFill>
                  <a:schemeClr val="tx1"/>
                </a:solidFill>
                <a:latin typeface="Calibri Light" pitchFamily="34" charset="0"/>
              </a:defRPr>
            </a:lvl7pPr>
            <a:lvl8pPr marL="3429000" indent="-228600" fontAlgn="base">
              <a:spcBef>
                <a:spcPct val="0"/>
              </a:spcBef>
              <a:spcAft>
                <a:spcPct val="0"/>
              </a:spcAft>
              <a:tabLst>
                <a:tab pos="90488" algn="l"/>
              </a:tabLst>
              <a:defRPr>
                <a:solidFill>
                  <a:schemeClr val="tx1"/>
                </a:solidFill>
                <a:latin typeface="Calibri Light" pitchFamily="34" charset="0"/>
              </a:defRPr>
            </a:lvl8pPr>
            <a:lvl9pPr marL="3886200" indent="-228600" fontAlgn="base">
              <a:spcBef>
                <a:spcPct val="0"/>
              </a:spcBef>
              <a:spcAft>
                <a:spcPct val="0"/>
              </a:spcAft>
              <a:tabLst>
                <a:tab pos="90488" algn="l"/>
              </a:tabLst>
              <a:defRPr>
                <a:solidFill>
                  <a:schemeClr val="tx1"/>
                </a:solidFill>
                <a:latin typeface="Calibri Light" pitchFamily="34" charset="0"/>
              </a:defRPr>
            </a:lvl9pPr>
          </a:lstStyle>
          <a:p>
            <a:pPr fontAlgn="base">
              <a:lnSpc>
                <a:spcPct val="85000"/>
              </a:lnSpc>
              <a:spcBef>
                <a:spcPts val="200"/>
              </a:spcBef>
              <a:spcAft>
                <a:spcPct val="0"/>
              </a:spcAft>
            </a:pPr>
            <a:r>
              <a:rPr lang="en-US" sz="1400" dirty="0">
                <a:solidFill>
                  <a:srgbClr val="44464E"/>
                </a:solidFill>
                <a:latin typeface="Corbel"/>
                <a:cs typeface="Corbel"/>
              </a:rPr>
              <a:t> Hochhaus et al at ASH 2013 and Kantarjian et al at ASH 2013.</a:t>
            </a:r>
            <a:endParaRPr lang="en-US" altLang="en-US" sz="1400" dirty="0">
              <a:solidFill>
                <a:srgbClr val="44464E"/>
              </a:solidFill>
              <a:latin typeface="Corbel"/>
              <a:cs typeface="Corbel"/>
            </a:endParaRPr>
          </a:p>
        </p:txBody>
      </p:sp>
      <p:sp>
        <p:nvSpPr>
          <p:cNvPr id="101" name="Rectangle 100"/>
          <p:cNvSpPr/>
          <p:nvPr/>
        </p:nvSpPr>
        <p:spPr>
          <a:xfrm>
            <a:off x="1747200" y="1568358"/>
            <a:ext cx="8679844" cy="4308915"/>
          </a:xfrm>
          <a:prstGeom prst="rect">
            <a:avLst/>
          </a:prstGeom>
          <a:solidFill>
            <a:srgbClr val="DEE0E2"/>
          </a:solidFill>
          <a:ln w="25400" cap="flat" cmpd="sng" algn="ctr">
            <a:noFill/>
            <a:prstDash val="solid"/>
          </a:ln>
          <a:effectLst/>
        </p:spPr>
        <p:txBody>
          <a:bodyPr anchor="ctr"/>
          <a:lstStyle/>
          <a:p>
            <a:pPr algn="ctr" defTabSz="914400">
              <a:defRPr/>
            </a:pPr>
            <a:endParaRPr lang="en-US" kern="0" dirty="0">
              <a:solidFill>
                <a:srgbClr val="44464E"/>
              </a:solidFill>
              <a:latin typeface="Corbel"/>
              <a:cs typeface="Corbel"/>
            </a:endParaRPr>
          </a:p>
        </p:txBody>
      </p:sp>
      <p:graphicFrame>
        <p:nvGraphicFramePr>
          <p:cNvPr id="102" name="Table 101"/>
          <p:cNvGraphicFramePr>
            <a:graphicFrameLocks noGrp="1"/>
          </p:cNvGraphicFramePr>
          <p:nvPr>
            <p:extLst>
              <p:ext uri="{D42A27DB-BD31-4B8C-83A1-F6EECF244321}">
                <p14:modId xmlns:p14="http://schemas.microsoft.com/office/powerpoint/2010/main" val="4146347239"/>
              </p:ext>
            </p:extLst>
          </p:nvPr>
        </p:nvGraphicFramePr>
        <p:xfrm>
          <a:off x="2505292" y="2305259"/>
          <a:ext cx="1920240" cy="3447606"/>
        </p:xfrm>
        <a:graphic>
          <a:graphicData uri="http://schemas.openxmlformats.org/drawingml/2006/table">
            <a:tbl>
              <a:tblPr firstRow="1" bandRow="1"/>
              <a:tblGrid>
                <a:gridCol w="4800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480060">
                  <a:extLst>
                    <a:ext uri="{9D8B030D-6E8A-4147-A177-3AD203B41FA5}">
                      <a16:colId xmlns:a16="http://schemas.microsoft.com/office/drawing/2014/main" val="20002"/>
                    </a:ext>
                  </a:extLst>
                </a:gridCol>
                <a:gridCol w="480060">
                  <a:extLst>
                    <a:ext uri="{9D8B030D-6E8A-4147-A177-3AD203B41FA5}">
                      <a16:colId xmlns:a16="http://schemas.microsoft.com/office/drawing/2014/main" val="20003"/>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r>
                        <a:rPr lang="en-US" sz="1400" b="1" dirty="0">
                          <a:solidFill>
                            <a:srgbClr val="44464E"/>
                          </a:solidFill>
                          <a:latin typeface="+mj-lt"/>
                        </a:rPr>
                        <a:t>I-N</a:t>
                      </a: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r>
                        <a:rPr lang="en-US" sz="1400" b="1" dirty="0">
                          <a:solidFill>
                            <a:srgbClr val="44464E"/>
                          </a:solidFill>
                          <a:latin typeface="+mj-lt"/>
                        </a:rPr>
                        <a:t>I-D</a:t>
                      </a: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endParaRPr lang="en-US" sz="1200" b="1" dirty="0">
                        <a:solidFill>
                          <a:srgbClr val="44464E"/>
                        </a:solidFill>
                        <a:latin typeface="+mj-lt"/>
                      </a:endParaRP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0000"/>
                        </a:lnSpc>
                      </a:pPr>
                      <a:endParaRPr lang="en-US" sz="1200" b="1" dirty="0">
                        <a:solidFill>
                          <a:srgbClr val="44464E"/>
                        </a:solidFill>
                        <a:latin typeface="+mj-lt"/>
                      </a:endParaRP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3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30000"/>
                      </a:sysClr>
                    </a:solidFill>
                  </a:tcPr>
                </a:tc>
                <a:tc>
                  <a:txBody>
                    <a:body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r>
                        <a:rPr lang="en-US" sz="1200" b="1" dirty="0">
                          <a:solidFill>
                            <a:srgbClr val="44464E"/>
                          </a:solidFill>
                          <a:latin typeface="+mj-lt"/>
                          <a:cs typeface="Calibri" pitchFamily="34" charset="0"/>
                        </a:rPr>
                        <a:t>n=33</a:t>
                      </a: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r>
                        <a:rPr lang="en-US" sz="1200" b="1" dirty="0">
                          <a:solidFill>
                            <a:srgbClr val="44464E"/>
                          </a:solidFill>
                          <a:latin typeface="+mj-lt"/>
                          <a:cs typeface="Calibri" pitchFamily="34" charset="0"/>
                        </a:rPr>
                        <a:t>n=52</a:t>
                      </a: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1200" b="1" dirty="0">
                        <a:solidFill>
                          <a:srgbClr val="44464E"/>
                        </a:solidFill>
                        <a:latin typeface="+mj-lt"/>
                        <a:cs typeface="Calibri" pitchFamily="34" charset="0"/>
                      </a:endParaRP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1200" b="1" dirty="0">
                        <a:solidFill>
                          <a:srgbClr val="44464E"/>
                        </a:solidFill>
                        <a:latin typeface="+mj-lt"/>
                        <a:cs typeface="Calibri" pitchFamily="34" charset="0"/>
                      </a:endParaRP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103" name="TextBox 102"/>
          <p:cNvSpPr txBox="1"/>
          <p:nvPr/>
        </p:nvSpPr>
        <p:spPr>
          <a:xfrm>
            <a:off x="2477910" y="2019758"/>
            <a:ext cx="1577355" cy="246221"/>
          </a:xfrm>
          <a:prstGeom prst="rect">
            <a:avLst/>
          </a:prstGeom>
          <a:noFill/>
        </p:spPr>
        <p:txBody>
          <a:bodyPr wrap="none" lIns="0" tIns="0" rIns="0" bIns="0" anchor="b">
            <a:spAutoFit/>
          </a:bodyPr>
          <a:lstStyle/>
          <a:p>
            <a:pPr algn="ctr">
              <a:defRPr/>
            </a:pPr>
            <a:r>
              <a:rPr lang="en-US" sz="1600" b="1" dirty="0">
                <a:solidFill>
                  <a:srgbClr val="44464E"/>
                </a:solidFill>
                <a:latin typeface="Corbel"/>
                <a:cs typeface="Corbel"/>
              </a:rPr>
              <a:t>MCyR, % Patients</a:t>
            </a:r>
          </a:p>
        </p:txBody>
      </p:sp>
      <p:sp>
        <p:nvSpPr>
          <p:cNvPr id="104" name="TextBox 103"/>
          <p:cNvSpPr txBox="1"/>
          <p:nvPr/>
        </p:nvSpPr>
        <p:spPr>
          <a:xfrm>
            <a:off x="8277626" y="2019758"/>
            <a:ext cx="1572546" cy="246221"/>
          </a:xfrm>
          <a:prstGeom prst="rect">
            <a:avLst/>
          </a:prstGeom>
          <a:noFill/>
        </p:spPr>
        <p:txBody>
          <a:bodyPr wrap="none" lIns="0" tIns="0" rIns="0" bIns="0" anchor="b">
            <a:spAutoFit/>
          </a:bodyPr>
          <a:lstStyle/>
          <a:p>
            <a:pPr algn="ctr">
              <a:defRPr/>
            </a:pPr>
            <a:r>
              <a:rPr lang="en-US" sz="1600" b="1" dirty="0">
                <a:solidFill>
                  <a:srgbClr val="44464E"/>
                </a:solidFill>
                <a:latin typeface="Corbel"/>
                <a:cs typeface="Corbel"/>
              </a:rPr>
              <a:t>MMR, % Patients </a:t>
            </a:r>
          </a:p>
        </p:txBody>
      </p:sp>
      <p:sp>
        <p:nvSpPr>
          <p:cNvPr id="105" name="TextBox 104"/>
          <p:cNvSpPr txBox="1"/>
          <p:nvPr/>
        </p:nvSpPr>
        <p:spPr>
          <a:xfrm>
            <a:off x="5362140" y="2019758"/>
            <a:ext cx="1526059" cy="246221"/>
          </a:xfrm>
          <a:prstGeom prst="rect">
            <a:avLst/>
          </a:prstGeom>
          <a:noFill/>
        </p:spPr>
        <p:txBody>
          <a:bodyPr wrap="none" lIns="0" tIns="0" rIns="0" bIns="0" anchor="b">
            <a:spAutoFit/>
          </a:bodyPr>
          <a:lstStyle/>
          <a:p>
            <a:pPr algn="ctr">
              <a:defRPr/>
            </a:pPr>
            <a:r>
              <a:rPr lang="en-US" sz="1600" b="1" dirty="0">
                <a:solidFill>
                  <a:srgbClr val="44464E"/>
                </a:solidFill>
                <a:latin typeface="Corbel"/>
                <a:cs typeface="Corbel"/>
              </a:rPr>
              <a:t>CCyR, % Patients</a:t>
            </a:r>
          </a:p>
        </p:txBody>
      </p:sp>
      <p:sp>
        <p:nvSpPr>
          <p:cNvPr id="106" name="Rounded Rectangle 105"/>
          <p:cNvSpPr/>
          <p:nvPr/>
        </p:nvSpPr>
        <p:spPr>
          <a:xfrm>
            <a:off x="2590800" y="3504993"/>
            <a:ext cx="280386" cy="1620000"/>
          </a:xfrm>
          <a:prstGeom prst="roundRect">
            <a:avLst>
              <a:gd name="adj" fmla="val 50000"/>
            </a:avLst>
          </a:prstGeom>
          <a:solidFill>
            <a:srgbClr val="20496E"/>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07" name="Rounded Rectangle 106"/>
          <p:cNvSpPr/>
          <p:nvPr/>
        </p:nvSpPr>
        <p:spPr>
          <a:xfrm>
            <a:off x="3070139" y="3663393"/>
            <a:ext cx="280386" cy="1461600"/>
          </a:xfrm>
          <a:prstGeom prst="roundRect">
            <a:avLst>
              <a:gd name="adj" fmla="val 50000"/>
            </a:avLst>
          </a:prstGeom>
          <a:solidFill>
            <a:srgbClr val="278CBF"/>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08" name="TextBox 4"/>
          <p:cNvSpPr txBox="1">
            <a:spLocks noChangeArrowheads="1"/>
          </p:cNvSpPr>
          <p:nvPr/>
        </p:nvSpPr>
        <p:spPr bwMode="auto">
          <a:xfrm>
            <a:off x="2646598" y="3231716"/>
            <a:ext cx="17524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73</a:t>
            </a:r>
          </a:p>
        </p:txBody>
      </p:sp>
      <p:sp>
        <p:nvSpPr>
          <p:cNvPr id="109" name="TextBox 4"/>
          <p:cNvSpPr txBox="1">
            <a:spLocks noChangeArrowheads="1"/>
          </p:cNvSpPr>
          <p:nvPr/>
        </p:nvSpPr>
        <p:spPr bwMode="auto">
          <a:xfrm>
            <a:off x="3118682" y="3307916"/>
            <a:ext cx="187601" cy="26161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58</a:t>
            </a:r>
          </a:p>
        </p:txBody>
      </p:sp>
      <p:grpSp>
        <p:nvGrpSpPr>
          <p:cNvPr id="113" name="Group 112"/>
          <p:cNvGrpSpPr/>
          <p:nvPr/>
        </p:nvGrpSpPr>
        <p:grpSpPr>
          <a:xfrm>
            <a:off x="1820997" y="2729406"/>
            <a:ext cx="584786" cy="2488047"/>
            <a:chOff x="374699" y="1944477"/>
            <a:chExt cx="584786" cy="2488047"/>
          </a:xfrm>
        </p:grpSpPr>
        <p:sp>
          <p:nvSpPr>
            <p:cNvPr id="114" name="TextBox 163"/>
            <p:cNvSpPr txBox="1">
              <a:spLocks noChangeArrowheads="1"/>
            </p:cNvSpPr>
            <p:nvPr/>
          </p:nvSpPr>
          <p:spPr bwMode="auto">
            <a:xfrm>
              <a:off x="464467" y="3648930"/>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25%</a:t>
              </a:r>
            </a:p>
          </p:txBody>
        </p:sp>
        <p:sp>
          <p:nvSpPr>
            <p:cNvPr id="117" name="Rectangle 116"/>
            <p:cNvSpPr/>
            <p:nvPr/>
          </p:nvSpPr>
          <p:spPr bwMode="auto">
            <a:xfrm>
              <a:off x="822325" y="1966911"/>
              <a:ext cx="137160" cy="2441448"/>
            </a:xfrm>
            <a:prstGeom prst="rect">
              <a:avLst/>
            </a:prstGeom>
            <a:solidFill>
              <a:srgbClr val="939BA1">
                <a:lumMod val="75000"/>
              </a:srgbClr>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18" name="Oval 117"/>
            <p:cNvSpPr>
              <a:spLocks noChangeAspect="1"/>
            </p:cNvSpPr>
            <p:nvPr/>
          </p:nvSpPr>
          <p:spPr bwMode="auto">
            <a:xfrm>
              <a:off x="863473" y="3729220"/>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19" name="TextBox 161"/>
            <p:cNvSpPr txBox="1">
              <a:spLocks noChangeArrowheads="1"/>
            </p:cNvSpPr>
            <p:nvPr/>
          </p:nvSpPr>
          <p:spPr bwMode="auto">
            <a:xfrm>
              <a:off x="374699" y="1944477"/>
              <a:ext cx="42319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100%</a:t>
              </a:r>
            </a:p>
          </p:txBody>
        </p:sp>
        <p:sp>
          <p:nvSpPr>
            <p:cNvPr id="120" name="Oval 119"/>
            <p:cNvSpPr>
              <a:spLocks noChangeAspect="1"/>
            </p:cNvSpPr>
            <p:nvPr/>
          </p:nvSpPr>
          <p:spPr bwMode="auto">
            <a:xfrm>
              <a:off x="863473" y="2024767"/>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22" name="TextBox 164"/>
            <p:cNvSpPr txBox="1">
              <a:spLocks noChangeArrowheads="1"/>
            </p:cNvSpPr>
            <p:nvPr/>
          </p:nvSpPr>
          <p:spPr bwMode="auto">
            <a:xfrm>
              <a:off x="554236" y="4217080"/>
              <a:ext cx="24365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0%</a:t>
              </a:r>
            </a:p>
          </p:txBody>
        </p:sp>
        <p:sp>
          <p:nvSpPr>
            <p:cNvPr id="149" name="Oval 148"/>
            <p:cNvSpPr>
              <a:spLocks noChangeAspect="1"/>
            </p:cNvSpPr>
            <p:nvPr/>
          </p:nvSpPr>
          <p:spPr bwMode="auto">
            <a:xfrm>
              <a:off x="863473" y="4297370"/>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50" name="TextBox 162"/>
            <p:cNvSpPr txBox="1">
              <a:spLocks noChangeArrowheads="1"/>
            </p:cNvSpPr>
            <p:nvPr/>
          </p:nvSpPr>
          <p:spPr bwMode="auto">
            <a:xfrm>
              <a:off x="464467" y="3080779"/>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50%</a:t>
              </a:r>
            </a:p>
          </p:txBody>
        </p:sp>
        <p:sp>
          <p:nvSpPr>
            <p:cNvPr id="151" name="Oval 150"/>
            <p:cNvSpPr>
              <a:spLocks noChangeAspect="1"/>
            </p:cNvSpPr>
            <p:nvPr/>
          </p:nvSpPr>
          <p:spPr bwMode="auto">
            <a:xfrm>
              <a:off x="863473" y="3161069"/>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52" name="TextBox 162"/>
            <p:cNvSpPr txBox="1">
              <a:spLocks noChangeArrowheads="1"/>
            </p:cNvSpPr>
            <p:nvPr/>
          </p:nvSpPr>
          <p:spPr bwMode="auto">
            <a:xfrm>
              <a:off x="490115" y="2512628"/>
              <a:ext cx="30777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75%</a:t>
              </a:r>
            </a:p>
          </p:txBody>
        </p:sp>
        <p:sp>
          <p:nvSpPr>
            <p:cNvPr id="153" name="Oval 152"/>
            <p:cNvSpPr>
              <a:spLocks noChangeAspect="1"/>
            </p:cNvSpPr>
            <p:nvPr/>
          </p:nvSpPr>
          <p:spPr bwMode="auto">
            <a:xfrm>
              <a:off x="863473" y="2592918"/>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grpSp>
      <p:grpSp>
        <p:nvGrpSpPr>
          <p:cNvPr id="154" name="Group 153"/>
          <p:cNvGrpSpPr/>
          <p:nvPr/>
        </p:nvGrpSpPr>
        <p:grpSpPr>
          <a:xfrm>
            <a:off x="4714845" y="2729406"/>
            <a:ext cx="584786" cy="2488047"/>
            <a:chOff x="374699" y="1944477"/>
            <a:chExt cx="584786" cy="2488047"/>
          </a:xfrm>
        </p:grpSpPr>
        <p:sp>
          <p:nvSpPr>
            <p:cNvPr id="155" name="TextBox 163"/>
            <p:cNvSpPr txBox="1">
              <a:spLocks noChangeArrowheads="1"/>
            </p:cNvSpPr>
            <p:nvPr/>
          </p:nvSpPr>
          <p:spPr bwMode="auto">
            <a:xfrm>
              <a:off x="464467" y="3648930"/>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25%</a:t>
              </a:r>
            </a:p>
          </p:txBody>
        </p:sp>
        <p:sp>
          <p:nvSpPr>
            <p:cNvPr id="156" name="Rectangle 155"/>
            <p:cNvSpPr/>
            <p:nvPr/>
          </p:nvSpPr>
          <p:spPr bwMode="auto">
            <a:xfrm>
              <a:off x="822325" y="1966911"/>
              <a:ext cx="137160" cy="2441448"/>
            </a:xfrm>
            <a:prstGeom prst="rect">
              <a:avLst/>
            </a:prstGeom>
            <a:solidFill>
              <a:srgbClr val="939BA1">
                <a:lumMod val="75000"/>
              </a:srgbClr>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57" name="Oval 156"/>
            <p:cNvSpPr>
              <a:spLocks noChangeAspect="1"/>
            </p:cNvSpPr>
            <p:nvPr/>
          </p:nvSpPr>
          <p:spPr bwMode="auto">
            <a:xfrm>
              <a:off x="863473" y="3729220"/>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58" name="TextBox 161"/>
            <p:cNvSpPr txBox="1">
              <a:spLocks noChangeArrowheads="1"/>
            </p:cNvSpPr>
            <p:nvPr/>
          </p:nvSpPr>
          <p:spPr bwMode="auto">
            <a:xfrm>
              <a:off x="374699" y="1944477"/>
              <a:ext cx="42319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100%</a:t>
              </a:r>
            </a:p>
          </p:txBody>
        </p:sp>
        <p:sp>
          <p:nvSpPr>
            <p:cNvPr id="159" name="Oval 158"/>
            <p:cNvSpPr>
              <a:spLocks noChangeAspect="1"/>
            </p:cNvSpPr>
            <p:nvPr/>
          </p:nvSpPr>
          <p:spPr bwMode="auto">
            <a:xfrm>
              <a:off x="863473" y="2024767"/>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60" name="TextBox 164"/>
            <p:cNvSpPr txBox="1">
              <a:spLocks noChangeArrowheads="1"/>
            </p:cNvSpPr>
            <p:nvPr/>
          </p:nvSpPr>
          <p:spPr bwMode="auto">
            <a:xfrm>
              <a:off x="554236" y="4217080"/>
              <a:ext cx="24365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0%</a:t>
              </a:r>
            </a:p>
          </p:txBody>
        </p:sp>
        <p:sp>
          <p:nvSpPr>
            <p:cNvPr id="161" name="Oval 160"/>
            <p:cNvSpPr>
              <a:spLocks noChangeAspect="1"/>
            </p:cNvSpPr>
            <p:nvPr/>
          </p:nvSpPr>
          <p:spPr bwMode="auto">
            <a:xfrm>
              <a:off x="863473" y="4297370"/>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62" name="TextBox 162"/>
            <p:cNvSpPr txBox="1">
              <a:spLocks noChangeArrowheads="1"/>
            </p:cNvSpPr>
            <p:nvPr/>
          </p:nvSpPr>
          <p:spPr bwMode="auto">
            <a:xfrm>
              <a:off x="464467" y="3080779"/>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50%</a:t>
              </a:r>
            </a:p>
          </p:txBody>
        </p:sp>
        <p:sp>
          <p:nvSpPr>
            <p:cNvPr id="163" name="Oval 162"/>
            <p:cNvSpPr>
              <a:spLocks noChangeAspect="1"/>
            </p:cNvSpPr>
            <p:nvPr/>
          </p:nvSpPr>
          <p:spPr bwMode="auto">
            <a:xfrm>
              <a:off x="863473" y="3161069"/>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64" name="TextBox 162"/>
            <p:cNvSpPr txBox="1">
              <a:spLocks noChangeArrowheads="1"/>
            </p:cNvSpPr>
            <p:nvPr/>
          </p:nvSpPr>
          <p:spPr bwMode="auto">
            <a:xfrm>
              <a:off x="490115" y="2512628"/>
              <a:ext cx="30777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75%</a:t>
              </a:r>
            </a:p>
          </p:txBody>
        </p:sp>
        <p:sp>
          <p:nvSpPr>
            <p:cNvPr id="165" name="Oval 164"/>
            <p:cNvSpPr>
              <a:spLocks noChangeAspect="1"/>
            </p:cNvSpPr>
            <p:nvPr/>
          </p:nvSpPr>
          <p:spPr bwMode="auto">
            <a:xfrm>
              <a:off x="863473" y="2592918"/>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grpSp>
      <p:grpSp>
        <p:nvGrpSpPr>
          <p:cNvPr id="166" name="Group 165"/>
          <p:cNvGrpSpPr/>
          <p:nvPr/>
        </p:nvGrpSpPr>
        <p:grpSpPr>
          <a:xfrm>
            <a:off x="7608693" y="2729406"/>
            <a:ext cx="584786" cy="2488047"/>
            <a:chOff x="374699" y="1944477"/>
            <a:chExt cx="584786" cy="2488047"/>
          </a:xfrm>
        </p:grpSpPr>
        <p:sp>
          <p:nvSpPr>
            <p:cNvPr id="167" name="TextBox 163"/>
            <p:cNvSpPr txBox="1">
              <a:spLocks noChangeArrowheads="1"/>
            </p:cNvSpPr>
            <p:nvPr/>
          </p:nvSpPr>
          <p:spPr bwMode="auto">
            <a:xfrm>
              <a:off x="464467" y="3648930"/>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25%</a:t>
              </a:r>
            </a:p>
          </p:txBody>
        </p:sp>
        <p:sp>
          <p:nvSpPr>
            <p:cNvPr id="168" name="Rectangle 167"/>
            <p:cNvSpPr/>
            <p:nvPr/>
          </p:nvSpPr>
          <p:spPr bwMode="auto">
            <a:xfrm>
              <a:off x="822325" y="1966911"/>
              <a:ext cx="137160" cy="2441448"/>
            </a:xfrm>
            <a:prstGeom prst="rect">
              <a:avLst/>
            </a:prstGeom>
            <a:solidFill>
              <a:srgbClr val="939BA1">
                <a:lumMod val="75000"/>
              </a:srgbClr>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69" name="Oval 168"/>
            <p:cNvSpPr>
              <a:spLocks noChangeAspect="1"/>
            </p:cNvSpPr>
            <p:nvPr/>
          </p:nvSpPr>
          <p:spPr bwMode="auto">
            <a:xfrm>
              <a:off x="863473" y="3729220"/>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70" name="TextBox 161"/>
            <p:cNvSpPr txBox="1">
              <a:spLocks noChangeArrowheads="1"/>
            </p:cNvSpPr>
            <p:nvPr/>
          </p:nvSpPr>
          <p:spPr bwMode="auto">
            <a:xfrm>
              <a:off x="374699" y="1944477"/>
              <a:ext cx="42319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100%</a:t>
              </a:r>
            </a:p>
          </p:txBody>
        </p:sp>
        <p:sp>
          <p:nvSpPr>
            <p:cNvPr id="171" name="Oval 170"/>
            <p:cNvSpPr>
              <a:spLocks noChangeAspect="1"/>
            </p:cNvSpPr>
            <p:nvPr/>
          </p:nvSpPr>
          <p:spPr bwMode="auto">
            <a:xfrm>
              <a:off x="863473" y="2024767"/>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72" name="TextBox 164"/>
            <p:cNvSpPr txBox="1">
              <a:spLocks noChangeArrowheads="1"/>
            </p:cNvSpPr>
            <p:nvPr/>
          </p:nvSpPr>
          <p:spPr bwMode="auto">
            <a:xfrm>
              <a:off x="554236" y="4217080"/>
              <a:ext cx="24365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0%</a:t>
              </a:r>
            </a:p>
          </p:txBody>
        </p:sp>
        <p:sp>
          <p:nvSpPr>
            <p:cNvPr id="173" name="Oval 172"/>
            <p:cNvSpPr>
              <a:spLocks noChangeAspect="1"/>
            </p:cNvSpPr>
            <p:nvPr/>
          </p:nvSpPr>
          <p:spPr bwMode="auto">
            <a:xfrm>
              <a:off x="863473" y="4297370"/>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74" name="TextBox 162"/>
            <p:cNvSpPr txBox="1">
              <a:spLocks noChangeArrowheads="1"/>
            </p:cNvSpPr>
            <p:nvPr/>
          </p:nvSpPr>
          <p:spPr bwMode="auto">
            <a:xfrm>
              <a:off x="464467" y="3080779"/>
              <a:ext cx="333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50%</a:t>
              </a:r>
            </a:p>
          </p:txBody>
        </p:sp>
        <p:sp>
          <p:nvSpPr>
            <p:cNvPr id="175" name="Oval 174"/>
            <p:cNvSpPr>
              <a:spLocks noChangeAspect="1"/>
            </p:cNvSpPr>
            <p:nvPr/>
          </p:nvSpPr>
          <p:spPr bwMode="auto">
            <a:xfrm>
              <a:off x="863473" y="3161069"/>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sp>
          <p:nvSpPr>
            <p:cNvPr id="176" name="TextBox 162"/>
            <p:cNvSpPr txBox="1">
              <a:spLocks noChangeArrowheads="1"/>
            </p:cNvSpPr>
            <p:nvPr/>
          </p:nvSpPr>
          <p:spPr bwMode="auto">
            <a:xfrm>
              <a:off x="490115" y="2512628"/>
              <a:ext cx="30777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r">
                <a:defRPr/>
              </a:pPr>
              <a:r>
                <a:rPr lang="en-US" sz="1400" kern="0" dirty="0">
                  <a:solidFill>
                    <a:srgbClr val="44464E"/>
                  </a:solidFill>
                  <a:latin typeface="Corbel"/>
                  <a:cs typeface="Corbel"/>
                </a:rPr>
                <a:t>75%</a:t>
              </a:r>
            </a:p>
          </p:txBody>
        </p:sp>
        <p:sp>
          <p:nvSpPr>
            <p:cNvPr id="177" name="Oval 176"/>
            <p:cNvSpPr>
              <a:spLocks noChangeAspect="1"/>
            </p:cNvSpPr>
            <p:nvPr/>
          </p:nvSpPr>
          <p:spPr bwMode="auto">
            <a:xfrm>
              <a:off x="863473" y="2592918"/>
              <a:ext cx="54864" cy="54864"/>
            </a:xfrm>
            <a:prstGeom prst="ellipse">
              <a:avLst/>
            </a:prstGeom>
            <a:solidFill>
              <a:sysClr val="window" lastClr="FFFFFF"/>
            </a:solidFill>
            <a:ln w="25400" cap="flat" cmpd="sng" algn="ctr">
              <a:noFill/>
              <a:prstDash val="solid"/>
            </a:ln>
            <a:effectLst/>
          </p:spPr>
          <p:txBody>
            <a:bodyPr anchor="ctr"/>
            <a:lstStyle/>
            <a:p>
              <a:pPr algn="r">
                <a:defRPr/>
              </a:pPr>
              <a:endParaRPr lang="en-US" sz="1400" kern="0" dirty="0">
                <a:solidFill>
                  <a:srgbClr val="44464E"/>
                </a:solidFill>
                <a:latin typeface="Corbel"/>
                <a:cs typeface="Corbel"/>
              </a:endParaRPr>
            </a:p>
          </p:txBody>
        </p:sp>
      </p:grpSp>
      <p:graphicFrame>
        <p:nvGraphicFramePr>
          <p:cNvPr id="178" name="Table 177"/>
          <p:cNvGraphicFramePr>
            <a:graphicFrameLocks noGrp="1"/>
          </p:cNvGraphicFramePr>
          <p:nvPr>
            <p:extLst>
              <p:ext uri="{D42A27DB-BD31-4B8C-83A1-F6EECF244321}">
                <p14:modId xmlns:p14="http://schemas.microsoft.com/office/powerpoint/2010/main" val="3068357910"/>
              </p:ext>
            </p:extLst>
          </p:nvPr>
        </p:nvGraphicFramePr>
        <p:xfrm>
          <a:off x="5417825" y="2304982"/>
          <a:ext cx="1920240" cy="3447606"/>
        </p:xfrm>
        <a:graphic>
          <a:graphicData uri="http://schemas.openxmlformats.org/drawingml/2006/table">
            <a:tbl>
              <a:tblPr firstRow="1" bandRow="1"/>
              <a:tblGrid>
                <a:gridCol w="4800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480060">
                  <a:extLst>
                    <a:ext uri="{9D8B030D-6E8A-4147-A177-3AD203B41FA5}">
                      <a16:colId xmlns:a16="http://schemas.microsoft.com/office/drawing/2014/main" val="20002"/>
                    </a:ext>
                  </a:extLst>
                </a:gridCol>
                <a:gridCol w="480060">
                  <a:extLst>
                    <a:ext uri="{9D8B030D-6E8A-4147-A177-3AD203B41FA5}">
                      <a16:colId xmlns:a16="http://schemas.microsoft.com/office/drawing/2014/main" val="20003"/>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r>
                        <a:rPr lang="en-US" sz="1400" b="1" dirty="0">
                          <a:solidFill>
                            <a:srgbClr val="44464E"/>
                          </a:solidFill>
                          <a:latin typeface="+mj-lt"/>
                        </a:rPr>
                        <a:t>I-N</a:t>
                      </a: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r>
                        <a:rPr lang="en-US" sz="1400" b="1" dirty="0">
                          <a:solidFill>
                            <a:srgbClr val="44464E"/>
                          </a:solidFill>
                          <a:latin typeface="+mj-lt"/>
                        </a:rPr>
                        <a:t>I-D</a:t>
                      </a: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endParaRPr lang="en-US" sz="1400" b="1" dirty="0">
                        <a:solidFill>
                          <a:srgbClr val="44464E"/>
                        </a:solidFill>
                        <a:latin typeface="+mj-lt"/>
                      </a:endParaRP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0000"/>
                        </a:lnSpc>
                      </a:pPr>
                      <a:endParaRPr lang="en-US" sz="1400" b="1" dirty="0">
                        <a:solidFill>
                          <a:srgbClr val="44464E"/>
                        </a:solidFill>
                        <a:latin typeface="+mj-lt"/>
                      </a:endParaRP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3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30000"/>
                      </a:sysClr>
                    </a:solidFill>
                  </a:tcPr>
                </a:tc>
                <a:tc>
                  <a:txBody>
                    <a:body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r>
                        <a:rPr lang="en-US" sz="1200" b="1" dirty="0">
                          <a:solidFill>
                            <a:srgbClr val="44464E"/>
                          </a:solidFill>
                          <a:latin typeface="+mj-lt"/>
                          <a:cs typeface="Calibri" pitchFamily="34" charset="0"/>
                        </a:rPr>
                        <a:t>n=33</a:t>
                      </a: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r>
                        <a:rPr lang="en-US" sz="1200" b="1" dirty="0">
                          <a:solidFill>
                            <a:srgbClr val="44464E"/>
                          </a:solidFill>
                          <a:latin typeface="+mj-lt"/>
                          <a:cs typeface="Calibri" pitchFamily="34" charset="0"/>
                        </a:rPr>
                        <a:t>n=52</a:t>
                      </a: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1200" b="1" dirty="0">
                        <a:solidFill>
                          <a:srgbClr val="44464E"/>
                        </a:solidFill>
                        <a:latin typeface="+mj-lt"/>
                        <a:cs typeface="Calibri" pitchFamily="34" charset="0"/>
                      </a:endParaRP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1200" b="1" dirty="0">
                        <a:solidFill>
                          <a:srgbClr val="44464E"/>
                        </a:solidFill>
                        <a:latin typeface="+mj-lt"/>
                        <a:cs typeface="Calibri" pitchFamily="34" charset="0"/>
                      </a:endParaRP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179" name="Rounded Rectangle 178"/>
          <p:cNvSpPr/>
          <p:nvPr/>
        </p:nvSpPr>
        <p:spPr>
          <a:xfrm>
            <a:off x="5503333" y="3633031"/>
            <a:ext cx="280386" cy="1486800"/>
          </a:xfrm>
          <a:prstGeom prst="roundRect">
            <a:avLst>
              <a:gd name="adj" fmla="val 50000"/>
            </a:avLst>
          </a:prstGeom>
          <a:solidFill>
            <a:srgbClr val="20496E"/>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80" name="Rounded Rectangle 179"/>
          <p:cNvSpPr/>
          <p:nvPr/>
        </p:nvSpPr>
        <p:spPr>
          <a:xfrm>
            <a:off x="5982672" y="4111831"/>
            <a:ext cx="280386" cy="1008000"/>
          </a:xfrm>
          <a:prstGeom prst="roundRect">
            <a:avLst>
              <a:gd name="adj" fmla="val 48188"/>
            </a:avLst>
          </a:prstGeom>
          <a:solidFill>
            <a:srgbClr val="278CBF"/>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81" name="TextBox 4"/>
          <p:cNvSpPr txBox="1">
            <a:spLocks noChangeArrowheads="1"/>
          </p:cNvSpPr>
          <p:nvPr/>
        </p:nvSpPr>
        <p:spPr bwMode="auto">
          <a:xfrm>
            <a:off x="5550570" y="3359754"/>
            <a:ext cx="1923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67</a:t>
            </a:r>
          </a:p>
        </p:txBody>
      </p:sp>
      <p:sp>
        <p:nvSpPr>
          <p:cNvPr id="182" name="TextBox 4"/>
          <p:cNvSpPr txBox="1">
            <a:spLocks noChangeArrowheads="1"/>
          </p:cNvSpPr>
          <p:nvPr/>
        </p:nvSpPr>
        <p:spPr bwMode="auto">
          <a:xfrm>
            <a:off x="6028834" y="3785164"/>
            <a:ext cx="192360" cy="26161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44</a:t>
            </a:r>
          </a:p>
        </p:txBody>
      </p:sp>
      <p:graphicFrame>
        <p:nvGraphicFramePr>
          <p:cNvPr id="183" name="Table 182"/>
          <p:cNvGraphicFramePr>
            <a:graphicFrameLocks noGrp="1"/>
          </p:cNvGraphicFramePr>
          <p:nvPr>
            <p:extLst>
              <p:ext uri="{D42A27DB-BD31-4B8C-83A1-F6EECF244321}">
                <p14:modId xmlns:p14="http://schemas.microsoft.com/office/powerpoint/2010/main" val="2972428957"/>
              </p:ext>
            </p:extLst>
          </p:nvPr>
        </p:nvGraphicFramePr>
        <p:xfrm>
          <a:off x="8321045" y="2304982"/>
          <a:ext cx="1920240" cy="3447606"/>
        </p:xfrm>
        <a:graphic>
          <a:graphicData uri="http://schemas.openxmlformats.org/drawingml/2006/table">
            <a:tbl>
              <a:tblPr firstRow="1" bandRow="1"/>
              <a:tblGrid>
                <a:gridCol w="4800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480060">
                  <a:extLst>
                    <a:ext uri="{9D8B030D-6E8A-4147-A177-3AD203B41FA5}">
                      <a16:colId xmlns:a16="http://schemas.microsoft.com/office/drawing/2014/main" val="20002"/>
                    </a:ext>
                  </a:extLst>
                </a:gridCol>
                <a:gridCol w="480060">
                  <a:extLst>
                    <a:ext uri="{9D8B030D-6E8A-4147-A177-3AD203B41FA5}">
                      <a16:colId xmlns:a16="http://schemas.microsoft.com/office/drawing/2014/main" val="20003"/>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r>
                        <a:rPr lang="en-US" sz="1400" b="1" dirty="0">
                          <a:solidFill>
                            <a:srgbClr val="44464E"/>
                          </a:solidFill>
                          <a:latin typeface="+mj-lt"/>
                        </a:rPr>
                        <a:t>I-N</a:t>
                      </a: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r>
                        <a:rPr lang="en-US" sz="1400" b="1" dirty="0">
                          <a:solidFill>
                            <a:srgbClr val="44464E"/>
                          </a:solidFill>
                          <a:latin typeface="+mj-lt"/>
                        </a:rPr>
                        <a:t>I-D</a:t>
                      </a: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80000"/>
                        </a:lnSpc>
                      </a:pPr>
                      <a:endParaRPr lang="en-US" sz="1400" b="1" dirty="0">
                        <a:solidFill>
                          <a:srgbClr val="44464E"/>
                        </a:solidFill>
                        <a:latin typeface="+mj-lt"/>
                      </a:endParaRP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0000"/>
                        </a:lnSpc>
                      </a:pPr>
                      <a:endParaRPr lang="en-US" sz="1400" b="1" dirty="0">
                        <a:solidFill>
                          <a:srgbClr val="44464E"/>
                        </a:solidFill>
                        <a:latin typeface="+mj-lt"/>
                      </a:endParaRPr>
                    </a:p>
                  </a:txBody>
                  <a:tcPr marL="0" marR="0" marT="109728" marB="137160" anchor="b">
                    <a:lnL w="12700" cmpd="sng">
                      <a:noFill/>
                    </a:lnL>
                    <a:lnR w="12700" cmpd="sng">
                      <a:noFill/>
                    </a:lnR>
                    <a:lnT w="12700" cmpd="sng">
                      <a:noFill/>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8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8288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7000"/>
                        </a:lnSpc>
                      </a:pPr>
                      <a:endParaRPr lang="en-US" sz="20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5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3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30000"/>
                      </a:sysClr>
                    </a:solidFill>
                  </a:tcPr>
                </a:tc>
                <a:tc>
                  <a:txBody>
                    <a:bodyPr/>
                    <a:lstStyle/>
                    <a:p>
                      <a:pPr algn="ctr">
                        <a:lnSpc>
                          <a:spcPct val="85000"/>
                        </a:lnSpc>
                      </a:pPr>
                      <a:endParaRPr lang="en-US" sz="1200" b="1" dirty="0">
                        <a:solidFill>
                          <a:srgbClr val="44464E"/>
                        </a:solidFill>
                        <a:latin typeface="+mj-lt"/>
                        <a:cs typeface="Calibri" pitchFamily="34" charset="0"/>
                      </a:endParaRPr>
                    </a:p>
                  </a:txBody>
                  <a:tcPr marL="0" marR="0" marT="9144" marB="9144" anchor="ctr">
                    <a:lnL w="12700" cmpd="sng">
                      <a:noFill/>
                    </a:lnL>
                    <a:lnR w="12700" cmpd="sng">
                      <a:noFill/>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r>
                        <a:rPr lang="en-US" sz="1200" b="1" dirty="0">
                          <a:solidFill>
                            <a:srgbClr val="44464E"/>
                          </a:solidFill>
                          <a:latin typeface="+mj-lt"/>
                          <a:cs typeface="Calibri" pitchFamily="34" charset="0"/>
                        </a:rPr>
                        <a:t>n=33</a:t>
                      </a: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r>
                        <a:rPr lang="en-US" sz="1200" b="1" dirty="0">
                          <a:solidFill>
                            <a:srgbClr val="44464E"/>
                          </a:solidFill>
                          <a:latin typeface="+mj-lt"/>
                          <a:cs typeface="Calibri" pitchFamily="34" charset="0"/>
                        </a:rPr>
                        <a:t>n=52</a:t>
                      </a: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1200" b="1" dirty="0">
                        <a:solidFill>
                          <a:srgbClr val="44464E"/>
                        </a:solidFill>
                        <a:latin typeface="+mj-lt"/>
                        <a:cs typeface="Calibri" pitchFamily="34" charset="0"/>
                      </a:endParaRP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1200" b="1" dirty="0">
                        <a:solidFill>
                          <a:srgbClr val="44464E"/>
                        </a:solidFill>
                        <a:latin typeface="+mj-lt"/>
                        <a:cs typeface="Calibri" pitchFamily="34" charset="0"/>
                      </a:endParaRPr>
                    </a:p>
                  </a:txBody>
                  <a:tcPr marL="0" marR="0" anchor="ctr">
                    <a:lnL w="12700" cmpd="sng">
                      <a:noFill/>
                    </a:lnL>
                    <a:lnR w="12700" cmpd="sng">
                      <a:noFill/>
                    </a:lnR>
                    <a:lnT w="9525" cap="flat" cmpd="sng" algn="ctr">
                      <a:noFill/>
                      <a:prstDash val="sysDot"/>
                      <a:round/>
                      <a:headEnd type="none" w="med" len="med"/>
                      <a:tailEnd type="none" w="med" len="med"/>
                    </a:lnT>
                    <a:lnB w="9525" cap="flat" cmpd="sng" algn="ctr">
                      <a:solidFill>
                        <a:srgbClr val="939BA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ysClr val="window" lastClr="FFFFFF">
                        <a:alpha val="70000"/>
                      </a:sysClr>
                    </a:solidFill>
                  </a:tcPr>
                </a:tc>
                <a:tc>
                  <a:txBody>
                    <a:bodyPr/>
                    <a:lstStyle/>
                    <a:p>
                      <a:pPr algn="ctr">
                        <a:lnSpc>
                          <a:spcPct val="84000"/>
                        </a:lnSpc>
                      </a:pPr>
                      <a:endParaRPr lang="en-US" sz="800" b="1" dirty="0">
                        <a:solidFill>
                          <a:srgbClr val="44464E"/>
                        </a:solidFill>
                        <a:latin typeface="+mj-lt"/>
                        <a:cs typeface="Calibri" pitchFamily="34" charset="0"/>
                      </a:endParaRPr>
                    </a:p>
                  </a:txBody>
                  <a:tcPr marL="0" marR="0" marT="0" marB="0" anchor="ctr">
                    <a:lnL w="12700" cmpd="sng">
                      <a:noFill/>
                    </a:lnL>
                    <a:lnR w="12700" cmpd="sng">
                      <a:noFill/>
                    </a:lnR>
                    <a:lnT w="9525" cap="flat" cmpd="sng" algn="ctr">
                      <a:solidFill>
                        <a:srgbClr val="939BA1"/>
                      </a:solid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184" name="Rounded Rectangle 183"/>
          <p:cNvSpPr/>
          <p:nvPr/>
        </p:nvSpPr>
        <p:spPr>
          <a:xfrm>
            <a:off x="8406553" y="4097349"/>
            <a:ext cx="280386" cy="1022400"/>
          </a:xfrm>
          <a:prstGeom prst="roundRect">
            <a:avLst>
              <a:gd name="adj" fmla="val 50000"/>
            </a:avLst>
          </a:prstGeom>
          <a:solidFill>
            <a:srgbClr val="20496E"/>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85" name="Rounded Rectangle 184"/>
          <p:cNvSpPr/>
          <p:nvPr/>
        </p:nvSpPr>
        <p:spPr>
          <a:xfrm>
            <a:off x="8885892" y="4270149"/>
            <a:ext cx="280386" cy="849600"/>
          </a:xfrm>
          <a:prstGeom prst="roundRect">
            <a:avLst>
              <a:gd name="adj" fmla="val 48188"/>
            </a:avLst>
          </a:prstGeom>
          <a:solidFill>
            <a:srgbClr val="278CBF"/>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86" name="TextBox 4"/>
          <p:cNvSpPr txBox="1">
            <a:spLocks noChangeArrowheads="1"/>
          </p:cNvSpPr>
          <p:nvPr/>
        </p:nvSpPr>
        <p:spPr bwMode="auto">
          <a:xfrm>
            <a:off x="8453190" y="3834232"/>
            <a:ext cx="19356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46</a:t>
            </a:r>
          </a:p>
        </p:txBody>
      </p:sp>
      <p:sp>
        <p:nvSpPr>
          <p:cNvPr id="187" name="TextBox 4"/>
          <p:cNvSpPr txBox="1">
            <a:spLocks noChangeArrowheads="1"/>
          </p:cNvSpPr>
          <p:nvPr/>
        </p:nvSpPr>
        <p:spPr bwMode="auto">
          <a:xfrm>
            <a:off x="8936863" y="3998242"/>
            <a:ext cx="18274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37</a:t>
            </a:r>
          </a:p>
        </p:txBody>
      </p:sp>
      <p:sp>
        <p:nvSpPr>
          <p:cNvPr id="188" name="Rounded Rectangle 187"/>
          <p:cNvSpPr/>
          <p:nvPr/>
        </p:nvSpPr>
        <p:spPr>
          <a:xfrm rot="5400000">
            <a:off x="2046658" y="1672198"/>
            <a:ext cx="144000" cy="216000"/>
          </a:xfrm>
          <a:prstGeom prst="roundRect">
            <a:avLst>
              <a:gd name="adj" fmla="val 50000"/>
            </a:avLst>
          </a:prstGeom>
          <a:solidFill>
            <a:srgbClr val="20496E"/>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89" name="Rounded Rectangle 188"/>
          <p:cNvSpPr/>
          <p:nvPr/>
        </p:nvSpPr>
        <p:spPr>
          <a:xfrm rot="5400000">
            <a:off x="3608643" y="1672198"/>
            <a:ext cx="144000" cy="216000"/>
          </a:xfrm>
          <a:prstGeom prst="roundRect">
            <a:avLst>
              <a:gd name="adj" fmla="val 50000"/>
            </a:avLst>
          </a:prstGeom>
          <a:solidFill>
            <a:schemeClr val="tx2">
              <a:lumMod val="60000"/>
              <a:lumOff val="40000"/>
            </a:schemeClr>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90" name="TextBox 189"/>
          <p:cNvSpPr txBox="1"/>
          <p:nvPr/>
        </p:nvSpPr>
        <p:spPr>
          <a:xfrm>
            <a:off x="2196817" y="1638393"/>
            <a:ext cx="1287883" cy="276999"/>
          </a:xfrm>
          <a:prstGeom prst="rect">
            <a:avLst/>
          </a:prstGeom>
          <a:noFill/>
        </p:spPr>
        <p:txBody>
          <a:bodyPr wrap="none" rtlCol="0">
            <a:spAutoFit/>
          </a:bodyPr>
          <a:lstStyle/>
          <a:p>
            <a:r>
              <a:rPr lang="en-GB" sz="1200" dirty="0">
                <a:solidFill>
                  <a:srgbClr val="44464E"/>
                </a:solidFill>
                <a:latin typeface="Corbel"/>
                <a:cs typeface="Corbel"/>
              </a:rPr>
              <a:t>Imatinib-nilotinib</a:t>
            </a:r>
          </a:p>
        </p:txBody>
      </p:sp>
      <p:sp>
        <p:nvSpPr>
          <p:cNvPr id="191" name="TextBox 190"/>
          <p:cNvSpPr txBox="1"/>
          <p:nvPr/>
        </p:nvSpPr>
        <p:spPr>
          <a:xfrm>
            <a:off x="3766263" y="1638393"/>
            <a:ext cx="1348671" cy="276999"/>
          </a:xfrm>
          <a:prstGeom prst="rect">
            <a:avLst/>
          </a:prstGeom>
          <a:noFill/>
        </p:spPr>
        <p:txBody>
          <a:bodyPr wrap="none" rtlCol="0">
            <a:spAutoFit/>
          </a:bodyPr>
          <a:lstStyle/>
          <a:p>
            <a:r>
              <a:rPr lang="en-GB" sz="1200" dirty="0">
                <a:solidFill>
                  <a:srgbClr val="44464E"/>
                </a:solidFill>
                <a:latin typeface="Corbel"/>
                <a:cs typeface="Corbel"/>
              </a:rPr>
              <a:t>Imatinib-dasatinib</a:t>
            </a:r>
          </a:p>
        </p:txBody>
      </p:sp>
      <p:grpSp>
        <p:nvGrpSpPr>
          <p:cNvPr id="192" name="Group 191"/>
          <p:cNvGrpSpPr/>
          <p:nvPr/>
        </p:nvGrpSpPr>
        <p:grpSpPr>
          <a:xfrm>
            <a:off x="3499447" y="1638393"/>
            <a:ext cx="6712283" cy="4003831"/>
            <a:chOff x="1975446" y="1638392"/>
            <a:chExt cx="6712283" cy="4003831"/>
          </a:xfrm>
        </p:grpSpPr>
        <p:grpSp>
          <p:nvGrpSpPr>
            <p:cNvPr id="193" name="Group 192"/>
            <p:cNvGrpSpPr/>
            <p:nvPr/>
          </p:nvGrpSpPr>
          <p:grpSpPr>
            <a:xfrm>
              <a:off x="7841231" y="4057421"/>
              <a:ext cx="252000" cy="1062328"/>
              <a:chOff x="7841231" y="4057421"/>
              <a:chExt cx="252000" cy="1062328"/>
            </a:xfrm>
          </p:grpSpPr>
          <p:sp>
            <p:nvSpPr>
              <p:cNvPr id="222" name="Rounded Rectangle 221"/>
              <p:cNvSpPr/>
              <p:nvPr/>
            </p:nvSpPr>
            <p:spPr>
              <a:xfrm>
                <a:off x="7841231" y="4316949"/>
                <a:ext cx="252000" cy="802800"/>
              </a:xfrm>
              <a:prstGeom prst="roundRect">
                <a:avLst>
                  <a:gd name="adj" fmla="val 50000"/>
                </a:avLst>
              </a:prstGeom>
              <a:solidFill>
                <a:srgbClr val="46B0A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223" name="TextBox 4"/>
              <p:cNvSpPr txBox="1">
                <a:spLocks noChangeArrowheads="1"/>
              </p:cNvSpPr>
              <p:nvPr/>
            </p:nvSpPr>
            <p:spPr bwMode="auto">
              <a:xfrm>
                <a:off x="7891126" y="4057421"/>
                <a:ext cx="18274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35</a:t>
                </a:r>
              </a:p>
            </p:txBody>
          </p:sp>
        </p:grpSp>
        <p:sp>
          <p:nvSpPr>
            <p:cNvPr id="194" name="TextBox 4"/>
            <p:cNvSpPr txBox="1">
              <a:spLocks noChangeArrowheads="1"/>
            </p:cNvSpPr>
            <p:nvPr/>
          </p:nvSpPr>
          <p:spPr bwMode="auto">
            <a:xfrm>
              <a:off x="7786966" y="2380090"/>
              <a:ext cx="4232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I-D-N</a:t>
              </a:r>
            </a:p>
          </p:txBody>
        </p:sp>
        <p:sp>
          <p:nvSpPr>
            <p:cNvPr id="195" name="TextBox 4"/>
            <p:cNvSpPr txBox="1">
              <a:spLocks noChangeArrowheads="1"/>
            </p:cNvSpPr>
            <p:nvPr/>
          </p:nvSpPr>
          <p:spPr bwMode="auto">
            <a:xfrm>
              <a:off x="7825463" y="5411391"/>
              <a:ext cx="3462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200" b="1" kern="0" dirty="0">
                  <a:solidFill>
                    <a:srgbClr val="44464E"/>
                  </a:solidFill>
                  <a:latin typeface="Corbel"/>
                  <a:cs typeface="Corbel"/>
                </a:rPr>
                <a:t>n=68</a:t>
              </a:r>
            </a:p>
          </p:txBody>
        </p:sp>
        <p:grpSp>
          <p:nvGrpSpPr>
            <p:cNvPr id="196" name="Group 195"/>
            <p:cNvGrpSpPr/>
            <p:nvPr/>
          </p:nvGrpSpPr>
          <p:grpSpPr>
            <a:xfrm>
              <a:off x="1975446" y="1638392"/>
              <a:ext cx="6712283" cy="4003831"/>
              <a:chOff x="1975446" y="1638392"/>
              <a:chExt cx="6712283" cy="4003831"/>
            </a:xfrm>
          </p:grpSpPr>
          <p:sp>
            <p:nvSpPr>
              <p:cNvPr id="197" name="Rounded Rectangle 196"/>
              <p:cNvSpPr/>
              <p:nvPr/>
            </p:nvSpPr>
            <p:spPr>
              <a:xfrm rot="5400000">
                <a:off x="3646628" y="1672198"/>
                <a:ext cx="144000" cy="216000"/>
              </a:xfrm>
              <a:prstGeom prst="roundRect">
                <a:avLst>
                  <a:gd name="adj" fmla="val 50000"/>
                </a:avLst>
              </a:prstGeom>
              <a:solidFill>
                <a:srgbClr val="46B0A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98" name="Rounded Rectangle 197"/>
              <p:cNvSpPr/>
              <p:nvPr/>
            </p:nvSpPr>
            <p:spPr>
              <a:xfrm rot="5400000">
                <a:off x="5839800" y="1672198"/>
                <a:ext cx="144000" cy="216000"/>
              </a:xfrm>
              <a:prstGeom prst="roundRect">
                <a:avLst>
                  <a:gd name="adj" fmla="val 50000"/>
                </a:avLst>
              </a:prstGeom>
              <a:solidFill>
                <a:schemeClr val="accent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199" name="TextBox 198"/>
              <p:cNvSpPr txBox="1"/>
              <p:nvPr/>
            </p:nvSpPr>
            <p:spPr>
              <a:xfrm>
                <a:off x="3802324" y="1638392"/>
                <a:ext cx="1922822" cy="276999"/>
              </a:xfrm>
              <a:prstGeom prst="rect">
                <a:avLst/>
              </a:prstGeom>
              <a:noFill/>
            </p:spPr>
            <p:txBody>
              <a:bodyPr wrap="none" rtlCol="0">
                <a:spAutoFit/>
              </a:bodyPr>
              <a:lstStyle/>
              <a:p>
                <a:r>
                  <a:rPr lang="en-GB" sz="1200" dirty="0">
                    <a:solidFill>
                      <a:srgbClr val="44464E"/>
                    </a:solidFill>
                    <a:latin typeface="Corbel"/>
                    <a:cs typeface="Corbel"/>
                  </a:rPr>
                  <a:t>Imatinib-dasatinib-nilotinib</a:t>
                </a:r>
              </a:p>
            </p:txBody>
          </p:sp>
          <p:sp>
            <p:nvSpPr>
              <p:cNvPr id="200" name="TextBox 199"/>
              <p:cNvSpPr txBox="1"/>
              <p:nvPr/>
            </p:nvSpPr>
            <p:spPr>
              <a:xfrm>
                <a:off x="6019800" y="1638392"/>
                <a:ext cx="1922822" cy="276999"/>
              </a:xfrm>
              <a:prstGeom prst="rect">
                <a:avLst/>
              </a:prstGeom>
              <a:noFill/>
            </p:spPr>
            <p:txBody>
              <a:bodyPr wrap="none" rtlCol="0">
                <a:spAutoFit/>
              </a:bodyPr>
              <a:lstStyle/>
              <a:p>
                <a:r>
                  <a:rPr lang="en-GB" sz="1200" dirty="0">
                    <a:solidFill>
                      <a:srgbClr val="44464E"/>
                    </a:solidFill>
                    <a:latin typeface="Corbel"/>
                    <a:cs typeface="Corbel"/>
                  </a:rPr>
                  <a:t>Imatinib-nilotinib-dasatinib</a:t>
                </a:r>
              </a:p>
            </p:txBody>
          </p:sp>
          <p:grpSp>
            <p:nvGrpSpPr>
              <p:cNvPr id="201" name="Group 200"/>
              <p:cNvGrpSpPr/>
              <p:nvPr/>
            </p:nvGrpSpPr>
            <p:grpSpPr>
              <a:xfrm>
                <a:off x="1975446" y="2380090"/>
                <a:ext cx="6712283" cy="3262133"/>
                <a:chOff x="1975446" y="2380090"/>
                <a:chExt cx="6712283" cy="3262133"/>
              </a:xfrm>
            </p:grpSpPr>
            <p:sp>
              <p:nvSpPr>
                <p:cNvPr id="202" name="Rounded Rectangle 201"/>
                <p:cNvSpPr/>
                <p:nvPr/>
              </p:nvSpPr>
              <p:spPr>
                <a:xfrm>
                  <a:off x="2025478" y="4070736"/>
                  <a:ext cx="280386" cy="1054257"/>
                </a:xfrm>
                <a:prstGeom prst="roundRect">
                  <a:avLst>
                    <a:gd name="adj" fmla="val 50000"/>
                  </a:avLst>
                </a:prstGeom>
                <a:solidFill>
                  <a:srgbClr val="46B0A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203" name="TextBox 4"/>
                <p:cNvSpPr txBox="1">
                  <a:spLocks noChangeArrowheads="1"/>
                </p:cNvSpPr>
                <p:nvPr/>
              </p:nvSpPr>
              <p:spPr bwMode="auto">
                <a:xfrm>
                  <a:off x="2069963" y="3791718"/>
                  <a:ext cx="19356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46</a:t>
                  </a:r>
                </a:p>
              </p:txBody>
            </p:sp>
            <p:sp>
              <p:nvSpPr>
                <p:cNvPr id="204" name="Rounded Rectangle 203"/>
                <p:cNvSpPr/>
                <p:nvPr/>
              </p:nvSpPr>
              <p:spPr>
                <a:xfrm>
                  <a:off x="2504816" y="4116993"/>
                  <a:ext cx="280386" cy="1008000"/>
                </a:xfrm>
                <a:prstGeom prst="roundRect">
                  <a:avLst>
                    <a:gd name="adj" fmla="val 50000"/>
                  </a:avLst>
                </a:prstGeom>
                <a:solidFill>
                  <a:schemeClr val="accent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205" name="TextBox 4"/>
                <p:cNvSpPr txBox="1">
                  <a:spLocks noChangeArrowheads="1"/>
                </p:cNvSpPr>
                <p:nvPr/>
              </p:nvSpPr>
              <p:spPr bwMode="auto">
                <a:xfrm>
                  <a:off x="2548828" y="3872783"/>
                  <a:ext cx="1923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44</a:t>
                  </a:r>
                </a:p>
              </p:txBody>
            </p:sp>
            <p:sp>
              <p:nvSpPr>
                <p:cNvPr id="206" name="Rounded Rectangle 205"/>
                <p:cNvSpPr/>
                <p:nvPr/>
              </p:nvSpPr>
              <p:spPr>
                <a:xfrm>
                  <a:off x="4938011" y="4201831"/>
                  <a:ext cx="280386" cy="918000"/>
                </a:xfrm>
                <a:prstGeom prst="roundRect">
                  <a:avLst>
                    <a:gd name="adj" fmla="val 50000"/>
                  </a:avLst>
                </a:prstGeom>
                <a:solidFill>
                  <a:srgbClr val="46B0A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207" name="TextBox 4"/>
                <p:cNvSpPr txBox="1">
                  <a:spLocks noChangeArrowheads="1"/>
                </p:cNvSpPr>
                <p:nvPr/>
              </p:nvSpPr>
              <p:spPr bwMode="auto">
                <a:xfrm>
                  <a:off x="4985886" y="3932143"/>
                  <a:ext cx="18678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40</a:t>
                  </a:r>
                </a:p>
              </p:txBody>
            </p:sp>
            <p:sp>
              <p:nvSpPr>
                <p:cNvPr id="208" name="Rounded Rectangle 207"/>
                <p:cNvSpPr/>
                <p:nvPr/>
              </p:nvSpPr>
              <p:spPr>
                <a:xfrm>
                  <a:off x="5417349" y="4363831"/>
                  <a:ext cx="280386" cy="756000"/>
                </a:xfrm>
                <a:prstGeom prst="roundRect">
                  <a:avLst>
                    <a:gd name="adj" fmla="val 50000"/>
                  </a:avLst>
                </a:prstGeom>
                <a:solidFill>
                  <a:schemeClr val="accent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209" name="TextBox 4"/>
                <p:cNvSpPr txBox="1">
                  <a:spLocks noChangeArrowheads="1"/>
                </p:cNvSpPr>
                <p:nvPr/>
              </p:nvSpPr>
              <p:spPr bwMode="auto">
                <a:xfrm>
                  <a:off x="5469964" y="4096221"/>
                  <a:ext cx="17515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33</a:t>
                  </a:r>
                </a:p>
              </p:txBody>
            </p:sp>
            <p:sp>
              <p:nvSpPr>
                <p:cNvPr id="210" name="Rounded Rectangle 209"/>
                <p:cNvSpPr/>
                <p:nvPr/>
              </p:nvSpPr>
              <p:spPr>
                <a:xfrm>
                  <a:off x="8320569" y="4478949"/>
                  <a:ext cx="280386" cy="640800"/>
                </a:xfrm>
                <a:prstGeom prst="roundRect">
                  <a:avLst>
                    <a:gd name="adj" fmla="val 50000"/>
                  </a:avLst>
                </a:prstGeom>
                <a:solidFill>
                  <a:schemeClr val="accent6"/>
                </a:solidFill>
                <a:ln w="25400" cap="flat" cmpd="sng" algn="ctr">
                  <a:noFill/>
                  <a:prstDash val="solid"/>
                </a:ln>
                <a:effectLst/>
              </p:spPr>
              <p:txBody>
                <a:bodyPr rtlCol="0" anchor="ctr"/>
                <a:lstStyle/>
                <a:p>
                  <a:pPr algn="ctr">
                    <a:defRPr/>
                  </a:pPr>
                  <a:endParaRPr lang="en-US" kern="0" dirty="0">
                    <a:solidFill>
                      <a:srgbClr val="44464E"/>
                    </a:solidFill>
                    <a:latin typeface="Corbel"/>
                    <a:cs typeface="Corbel"/>
                  </a:endParaRPr>
                </a:p>
              </p:txBody>
            </p:sp>
            <p:sp>
              <p:nvSpPr>
                <p:cNvPr id="211" name="TextBox 4"/>
                <p:cNvSpPr txBox="1">
                  <a:spLocks noChangeArrowheads="1"/>
                </p:cNvSpPr>
                <p:nvPr/>
              </p:nvSpPr>
              <p:spPr bwMode="auto">
                <a:xfrm>
                  <a:off x="8366084" y="4258699"/>
                  <a:ext cx="18935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28</a:t>
                  </a:r>
                </a:p>
              </p:txBody>
            </p:sp>
            <p:sp>
              <p:nvSpPr>
                <p:cNvPr id="212" name="TextBox 4"/>
                <p:cNvSpPr txBox="1">
                  <a:spLocks noChangeArrowheads="1"/>
                </p:cNvSpPr>
                <p:nvPr/>
              </p:nvSpPr>
              <p:spPr bwMode="auto">
                <a:xfrm>
                  <a:off x="1975446" y="2380090"/>
                  <a:ext cx="4232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I-D-N</a:t>
                  </a:r>
                </a:p>
              </p:txBody>
            </p:sp>
            <p:sp>
              <p:nvSpPr>
                <p:cNvPr id="213" name="TextBox 4"/>
                <p:cNvSpPr txBox="1">
                  <a:spLocks noChangeArrowheads="1"/>
                </p:cNvSpPr>
                <p:nvPr/>
              </p:nvSpPr>
              <p:spPr bwMode="auto">
                <a:xfrm>
                  <a:off x="2452966" y="2380090"/>
                  <a:ext cx="4232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I-N-D</a:t>
                  </a:r>
                </a:p>
              </p:txBody>
            </p:sp>
            <p:sp>
              <p:nvSpPr>
                <p:cNvPr id="214" name="TextBox 4"/>
                <p:cNvSpPr txBox="1">
                  <a:spLocks noChangeArrowheads="1"/>
                </p:cNvSpPr>
                <p:nvPr/>
              </p:nvSpPr>
              <p:spPr bwMode="auto">
                <a:xfrm>
                  <a:off x="2013943" y="5411391"/>
                  <a:ext cx="3462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200" b="1" kern="0" dirty="0">
                      <a:solidFill>
                        <a:srgbClr val="44464E"/>
                      </a:solidFill>
                      <a:latin typeface="Corbel"/>
                      <a:cs typeface="Corbel"/>
                    </a:rPr>
                    <a:t>n=68</a:t>
                  </a:r>
                </a:p>
              </p:txBody>
            </p:sp>
            <p:sp>
              <p:nvSpPr>
                <p:cNvPr id="215" name="TextBox 4"/>
                <p:cNvSpPr txBox="1">
                  <a:spLocks noChangeArrowheads="1"/>
                </p:cNvSpPr>
                <p:nvPr/>
              </p:nvSpPr>
              <p:spPr bwMode="auto">
                <a:xfrm>
                  <a:off x="2497875" y="5411391"/>
                  <a:ext cx="3334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200" b="1" kern="0" dirty="0">
                      <a:solidFill>
                        <a:srgbClr val="44464E"/>
                      </a:solidFill>
                      <a:latin typeface="Corbel"/>
                      <a:cs typeface="Corbel"/>
                    </a:rPr>
                    <a:t>n=46</a:t>
                  </a:r>
                </a:p>
              </p:txBody>
            </p:sp>
            <p:sp>
              <p:nvSpPr>
                <p:cNvPr id="216" name="TextBox 4"/>
                <p:cNvSpPr txBox="1">
                  <a:spLocks noChangeArrowheads="1"/>
                </p:cNvSpPr>
                <p:nvPr/>
              </p:nvSpPr>
              <p:spPr bwMode="auto">
                <a:xfrm>
                  <a:off x="4891366" y="2380090"/>
                  <a:ext cx="4232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I-D-N</a:t>
                  </a:r>
                </a:p>
              </p:txBody>
            </p:sp>
            <p:sp>
              <p:nvSpPr>
                <p:cNvPr id="217" name="TextBox 4"/>
                <p:cNvSpPr txBox="1">
                  <a:spLocks noChangeArrowheads="1"/>
                </p:cNvSpPr>
                <p:nvPr/>
              </p:nvSpPr>
              <p:spPr bwMode="auto">
                <a:xfrm>
                  <a:off x="5368886" y="2380090"/>
                  <a:ext cx="4232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I-N-D</a:t>
                  </a:r>
                </a:p>
              </p:txBody>
            </p:sp>
            <p:sp>
              <p:nvSpPr>
                <p:cNvPr id="218" name="TextBox 4"/>
                <p:cNvSpPr txBox="1">
                  <a:spLocks noChangeArrowheads="1"/>
                </p:cNvSpPr>
                <p:nvPr/>
              </p:nvSpPr>
              <p:spPr bwMode="auto">
                <a:xfrm>
                  <a:off x="4929863" y="5411391"/>
                  <a:ext cx="3462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200" b="1" kern="0" dirty="0">
                      <a:solidFill>
                        <a:srgbClr val="44464E"/>
                      </a:solidFill>
                      <a:latin typeface="Corbel"/>
                      <a:cs typeface="Corbel"/>
                    </a:rPr>
                    <a:t>n=68</a:t>
                  </a:r>
                </a:p>
              </p:txBody>
            </p:sp>
            <p:sp>
              <p:nvSpPr>
                <p:cNvPr id="219" name="TextBox 4"/>
                <p:cNvSpPr txBox="1">
                  <a:spLocks noChangeArrowheads="1"/>
                </p:cNvSpPr>
                <p:nvPr/>
              </p:nvSpPr>
              <p:spPr bwMode="auto">
                <a:xfrm>
                  <a:off x="5413795" y="5411391"/>
                  <a:ext cx="3334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200" b="1" kern="0" dirty="0">
                      <a:solidFill>
                        <a:srgbClr val="44464E"/>
                      </a:solidFill>
                      <a:latin typeface="Corbel"/>
                      <a:cs typeface="Corbel"/>
                    </a:rPr>
                    <a:t>n=46</a:t>
                  </a:r>
                </a:p>
              </p:txBody>
            </p:sp>
            <p:sp>
              <p:nvSpPr>
                <p:cNvPr id="220" name="TextBox 4"/>
                <p:cNvSpPr txBox="1">
                  <a:spLocks noChangeArrowheads="1"/>
                </p:cNvSpPr>
                <p:nvPr/>
              </p:nvSpPr>
              <p:spPr bwMode="auto">
                <a:xfrm>
                  <a:off x="8264486" y="2380090"/>
                  <a:ext cx="42324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400" b="1" kern="0" dirty="0">
                      <a:solidFill>
                        <a:srgbClr val="44464E"/>
                      </a:solidFill>
                      <a:latin typeface="Corbel"/>
                      <a:cs typeface="Corbel"/>
                    </a:rPr>
                    <a:t>I-N-D</a:t>
                  </a:r>
                </a:p>
              </p:txBody>
            </p:sp>
            <p:sp>
              <p:nvSpPr>
                <p:cNvPr id="221" name="TextBox 4"/>
                <p:cNvSpPr txBox="1">
                  <a:spLocks noChangeArrowheads="1"/>
                </p:cNvSpPr>
                <p:nvPr/>
              </p:nvSpPr>
              <p:spPr bwMode="auto">
                <a:xfrm>
                  <a:off x="8309395" y="5411391"/>
                  <a:ext cx="3334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45720" anchor="b" anchorCtr="0">
                  <a:spAutoFit/>
                </a:bodyPr>
                <a:lstStyle>
                  <a:lvl1pPr>
                    <a:defRPr>
                      <a:solidFill>
                        <a:schemeClr val="tx1"/>
                      </a:solidFill>
                      <a:latin typeface="Calibri Light" pitchFamily="34" charset="0"/>
                    </a:defRPr>
                  </a:lvl1pPr>
                  <a:lvl2pPr marL="742950" indent="-285750">
                    <a:defRPr>
                      <a:solidFill>
                        <a:schemeClr val="tx1"/>
                      </a:solidFill>
                      <a:latin typeface="Calibri Light" pitchFamily="34" charset="0"/>
                    </a:defRPr>
                  </a:lvl2pPr>
                  <a:lvl3pPr marL="1143000" indent="-228600">
                    <a:defRPr>
                      <a:solidFill>
                        <a:schemeClr val="tx1"/>
                      </a:solidFill>
                      <a:latin typeface="Calibri Light" pitchFamily="34" charset="0"/>
                    </a:defRPr>
                  </a:lvl3pPr>
                  <a:lvl4pPr marL="1600200" indent="-228600">
                    <a:defRPr>
                      <a:solidFill>
                        <a:schemeClr val="tx1"/>
                      </a:solidFill>
                      <a:latin typeface="Calibri Light" pitchFamily="34" charset="0"/>
                    </a:defRPr>
                  </a:lvl4pPr>
                  <a:lvl5pPr marL="2057400" indent="-228600">
                    <a:defRPr>
                      <a:solidFill>
                        <a:schemeClr val="tx1"/>
                      </a:solidFill>
                      <a:latin typeface="Calibri Light" pitchFamily="34" charset="0"/>
                    </a:defRPr>
                  </a:lvl5pPr>
                  <a:lvl6pPr marL="2514600" indent="-228600" fontAlgn="base">
                    <a:spcBef>
                      <a:spcPct val="0"/>
                    </a:spcBef>
                    <a:spcAft>
                      <a:spcPct val="0"/>
                    </a:spcAft>
                    <a:defRPr>
                      <a:solidFill>
                        <a:schemeClr val="tx1"/>
                      </a:solidFill>
                      <a:latin typeface="Calibri Light" pitchFamily="34" charset="0"/>
                    </a:defRPr>
                  </a:lvl6pPr>
                  <a:lvl7pPr marL="2971800" indent="-228600" fontAlgn="base">
                    <a:spcBef>
                      <a:spcPct val="0"/>
                    </a:spcBef>
                    <a:spcAft>
                      <a:spcPct val="0"/>
                    </a:spcAft>
                    <a:defRPr>
                      <a:solidFill>
                        <a:schemeClr val="tx1"/>
                      </a:solidFill>
                      <a:latin typeface="Calibri Light" pitchFamily="34" charset="0"/>
                    </a:defRPr>
                  </a:lvl7pPr>
                  <a:lvl8pPr marL="3429000" indent="-228600" fontAlgn="base">
                    <a:spcBef>
                      <a:spcPct val="0"/>
                    </a:spcBef>
                    <a:spcAft>
                      <a:spcPct val="0"/>
                    </a:spcAft>
                    <a:defRPr>
                      <a:solidFill>
                        <a:schemeClr val="tx1"/>
                      </a:solidFill>
                      <a:latin typeface="Calibri Light" pitchFamily="34" charset="0"/>
                    </a:defRPr>
                  </a:lvl8pPr>
                  <a:lvl9pPr marL="3886200" indent="-228600" fontAlgn="base">
                    <a:spcBef>
                      <a:spcPct val="0"/>
                    </a:spcBef>
                    <a:spcAft>
                      <a:spcPct val="0"/>
                    </a:spcAft>
                    <a:defRPr>
                      <a:solidFill>
                        <a:schemeClr val="tx1"/>
                      </a:solidFill>
                      <a:latin typeface="Calibri Light" pitchFamily="34" charset="0"/>
                    </a:defRPr>
                  </a:lvl9pPr>
                </a:lstStyle>
                <a:p>
                  <a:pPr algn="ctr">
                    <a:defRPr/>
                  </a:pPr>
                  <a:r>
                    <a:rPr lang="en-US" sz="1200" b="1" kern="0" dirty="0">
                      <a:solidFill>
                        <a:srgbClr val="44464E"/>
                      </a:solidFill>
                      <a:latin typeface="Corbel"/>
                      <a:cs typeface="Corbel"/>
                    </a:rPr>
                    <a:t>n=46</a:t>
                  </a:r>
                </a:p>
              </p:txBody>
            </p:sp>
          </p:grpSp>
        </p:grpSp>
      </p:grpSp>
      <p:sp>
        <p:nvSpPr>
          <p:cNvPr id="3" name="Rectangle 2"/>
          <p:cNvSpPr/>
          <p:nvPr/>
        </p:nvSpPr>
        <p:spPr>
          <a:xfrm>
            <a:off x="1815296" y="543581"/>
            <a:ext cx="8547904" cy="954107"/>
          </a:xfrm>
          <a:prstGeom prst="rect">
            <a:avLst/>
          </a:prstGeom>
        </p:spPr>
        <p:txBody>
          <a:bodyPr wrap="square">
            <a:spAutoFit/>
          </a:bodyPr>
          <a:lstStyle/>
          <a:p>
            <a:pPr algn="ctr"/>
            <a:r>
              <a:rPr lang="en-GB" sz="2800" b="1" dirty="0" err="1">
                <a:solidFill>
                  <a:srgbClr val="953735"/>
                </a:solidFill>
                <a:latin typeface="Corbel"/>
                <a:cs typeface="Corbel"/>
              </a:rPr>
              <a:t>Ponatinib</a:t>
            </a:r>
            <a:r>
              <a:rPr lang="en-GB" sz="2800" b="1" dirty="0">
                <a:solidFill>
                  <a:srgbClr val="953735"/>
                </a:solidFill>
                <a:latin typeface="Corbel"/>
                <a:cs typeface="Corbel"/>
              </a:rPr>
              <a:t> response rates in 3rd- and 4th-line CP-CML</a:t>
            </a:r>
          </a:p>
          <a:p>
            <a:pPr algn="ctr"/>
            <a:r>
              <a:rPr lang="en-GB" sz="2800" b="1" i="1" dirty="0">
                <a:solidFill>
                  <a:srgbClr val="000000"/>
                </a:solidFill>
                <a:latin typeface="Corbel"/>
                <a:cs typeface="Corbel"/>
              </a:rPr>
              <a:t>improved efficacy with earlier use</a:t>
            </a:r>
            <a:endParaRPr lang="en-GB" sz="2400" b="1" i="1" dirty="0">
              <a:solidFill>
                <a:srgbClr val="000000"/>
              </a:solidFill>
              <a:latin typeface="Corbel"/>
              <a:cs typeface="Corbel"/>
            </a:endParaRPr>
          </a:p>
        </p:txBody>
      </p:sp>
    </p:spTree>
    <p:extLst>
      <p:ext uri="{BB962C8B-B14F-4D97-AF65-F5344CB8AC3E}">
        <p14:creationId xmlns:p14="http://schemas.microsoft.com/office/powerpoint/2010/main" val="4291306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981200" y="221462"/>
            <a:ext cx="8229600" cy="1143000"/>
          </a:xfrm>
        </p:spPr>
        <p:txBody>
          <a:bodyPr>
            <a:normAutofit/>
          </a:bodyPr>
          <a:lstStyle/>
          <a:p>
            <a:r>
              <a:rPr lang="en-US" altLang="fr-FR" sz="2800" b="1" dirty="0" err="1">
                <a:solidFill>
                  <a:srgbClr val="000000"/>
                </a:solidFill>
                <a:latin typeface="Corbel"/>
                <a:cs typeface="Corbel"/>
              </a:rPr>
              <a:t>Ponatinib</a:t>
            </a:r>
            <a:r>
              <a:rPr lang="en-US" altLang="fr-FR" sz="2800" b="1" dirty="0">
                <a:solidFill>
                  <a:srgbClr val="000000"/>
                </a:solidFill>
                <a:latin typeface="Corbel"/>
                <a:cs typeface="Corbel"/>
              </a:rPr>
              <a:t>:</a:t>
            </a:r>
            <a:br>
              <a:rPr lang="en-US" altLang="fr-FR" sz="2800" b="1" dirty="0">
                <a:solidFill>
                  <a:srgbClr val="000000"/>
                </a:solidFill>
                <a:latin typeface="Corbel"/>
                <a:cs typeface="Corbel"/>
              </a:rPr>
            </a:br>
            <a:r>
              <a:rPr lang="en-US" altLang="fr-FR" sz="2800" b="1" dirty="0">
                <a:solidFill>
                  <a:srgbClr val="000000"/>
                </a:solidFill>
                <a:latin typeface="Corbel"/>
                <a:cs typeface="Corbel"/>
              </a:rPr>
              <a:t>A</a:t>
            </a:r>
            <a:r>
              <a:rPr lang="en-US" altLang="fr-FR" sz="2800" b="1" dirty="0" err="1">
                <a:solidFill>
                  <a:srgbClr val="000000"/>
                </a:solidFill>
                <a:latin typeface="Corbel"/>
                <a:cs typeface="Corbel"/>
              </a:rPr>
              <a:t>rterial</a:t>
            </a:r>
            <a:r>
              <a:rPr lang="en-US" altLang="fr-FR" sz="2800" b="1" dirty="0">
                <a:solidFill>
                  <a:srgbClr val="000000"/>
                </a:solidFill>
                <a:latin typeface="Corbel"/>
                <a:cs typeface="Corbel"/>
              </a:rPr>
              <a:t> and v</a:t>
            </a:r>
            <a:r>
              <a:rPr lang="en-US" altLang="fr-FR" sz="2800" b="1" dirty="0" err="1">
                <a:solidFill>
                  <a:srgbClr val="000000"/>
                </a:solidFill>
                <a:latin typeface="Corbel"/>
                <a:cs typeface="Corbel"/>
              </a:rPr>
              <a:t>enous</a:t>
            </a:r>
            <a:r>
              <a:rPr lang="en-US" altLang="fr-FR" sz="2800" b="1" dirty="0">
                <a:solidFill>
                  <a:srgbClr val="000000"/>
                </a:solidFill>
                <a:latin typeface="Corbel"/>
                <a:cs typeface="Corbel"/>
              </a:rPr>
              <a:t> thrombotic events (PACE trial)</a:t>
            </a:r>
          </a:p>
        </p:txBody>
      </p:sp>
      <p:graphicFrame>
        <p:nvGraphicFramePr>
          <p:cNvPr id="36" name="Table 35"/>
          <p:cNvGraphicFramePr>
            <a:graphicFrameLocks noGrp="1"/>
          </p:cNvGraphicFramePr>
          <p:nvPr/>
        </p:nvGraphicFramePr>
        <p:xfrm>
          <a:off x="1946016" y="4723893"/>
          <a:ext cx="5078034" cy="1122434"/>
        </p:xfrm>
        <a:graphic>
          <a:graphicData uri="http://schemas.openxmlformats.org/drawingml/2006/table">
            <a:tbl>
              <a:tblPr firstRow="1" bandRow="1">
                <a:tableStyleId>{F5AB1C69-6EDB-4FF4-983F-18BD219EF322}</a:tableStyleId>
              </a:tblPr>
              <a:tblGrid>
                <a:gridCol w="846339">
                  <a:extLst>
                    <a:ext uri="{9D8B030D-6E8A-4147-A177-3AD203B41FA5}">
                      <a16:colId xmlns:a16="http://schemas.microsoft.com/office/drawing/2014/main" val="20000"/>
                    </a:ext>
                  </a:extLst>
                </a:gridCol>
                <a:gridCol w="846339">
                  <a:extLst>
                    <a:ext uri="{9D8B030D-6E8A-4147-A177-3AD203B41FA5}">
                      <a16:colId xmlns:a16="http://schemas.microsoft.com/office/drawing/2014/main" val="20001"/>
                    </a:ext>
                  </a:extLst>
                </a:gridCol>
                <a:gridCol w="846339">
                  <a:extLst>
                    <a:ext uri="{9D8B030D-6E8A-4147-A177-3AD203B41FA5}">
                      <a16:colId xmlns:a16="http://schemas.microsoft.com/office/drawing/2014/main" val="20002"/>
                    </a:ext>
                  </a:extLst>
                </a:gridCol>
                <a:gridCol w="846339">
                  <a:extLst>
                    <a:ext uri="{9D8B030D-6E8A-4147-A177-3AD203B41FA5}">
                      <a16:colId xmlns:a16="http://schemas.microsoft.com/office/drawing/2014/main" val="20003"/>
                    </a:ext>
                  </a:extLst>
                </a:gridCol>
                <a:gridCol w="846339">
                  <a:extLst>
                    <a:ext uri="{9D8B030D-6E8A-4147-A177-3AD203B41FA5}">
                      <a16:colId xmlns:a16="http://schemas.microsoft.com/office/drawing/2014/main" val="20004"/>
                    </a:ext>
                  </a:extLst>
                </a:gridCol>
                <a:gridCol w="846339">
                  <a:extLst>
                    <a:ext uri="{9D8B030D-6E8A-4147-A177-3AD203B41FA5}">
                      <a16:colId xmlns:a16="http://schemas.microsoft.com/office/drawing/2014/main" val="20005"/>
                    </a:ext>
                  </a:extLst>
                </a:gridCol>
              </a:tblGrid>
              <a:tr h="195457">
                <a:tc gridSpan="2">
                  <a:txBody>
                    <a:bodyPr/>
                    <a:lstStyle/>
                    <a:p>
                      <a:pPr algn="ctr"/>
                      <a:r>
                        <a:rPr lang="en-US" dirty="0">
                          <a:solidFill>
                            <a:schemeClr val="tx1"/>
                          </a:solidFill>
                        </a:rPr>
                        <a:t>Total</a:t>
                      </a:r>
                    </a:p>
                  </a:txBody>
                  <a:tcPr>
                    <a:solidFill>
                      <a:schemeClr val="accent5"/>
                    </a:solidFill>
                  </a:tcPr>
                </a:tc>
                <a:tc hMerge="1">
                  <a:txBody>
                    <a:bodyPr/>
                    <a:lstStyle/>
                    <a:p>
                      <a:endParaRPr lang="en-US"/>
                    </a:p>
                  </a:txBody>
                  <a:tcPr/>
                </a:tc>
                <a:tc gridSpan="4">
                  <a:txBody>
                    <a:bodyPr/>
                    <a:lstStyle/>
                    <a:p>
                      <a:pPr algn="ctr"/>
                      <a:r>
                        <a:rPr lang="en-US" dirty="0">
                          <a:solidFill>
                            <a:schemeClr val="tx1"/>
                          </a:solidFill>
                        </a:rPr>
                        <a:t>Years</a:t>
                      </a:r>
                    </a:p>
                  </a:txBody>
                  <a:tcPr>
                    <a:solidFill>
                      <a:schemeClr val="accent5"/>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95457">
                <a:tc>
                  <a:txBody>
                    <a:bodyPr/>
                    <a:lstStyle/>
                    <a:p>
                      <a:pPr algn="ctr"/>
                      <a:r>
                        <a:rPr lang="en-US" dirty="0"/>
                        <a:t>AE</a:t>
                      </a:r>
                    </a:p>
                  </a:txBody>
                  <a:tcPr/>
                </a:tc>
                <a:tc>
                  <a:txBody>
                    <a:bodyPr/>
                    <a:lstStyle/>
                    <a:p>
                      <a:pPr algn="ctr"/>
                      <a:r>
                        <a:rPr lang="en-US" dirty="0"/>
                        <a:t>SAE</a:t>
                      </a:r>
                    </a:p>
                  </a:txBody>
                  <a:tcPr/>
                </a:tc>
                <a:tc>
                  <a:txBody>
                    <a:bodyPr/>
                    <a:lstStyle/>
                    <a:p>
                      <a:pPr algn="ctr"/>
                      <a:r>
                        <a:rPr lang="en-US" dirty="0"/>
                        <a:t>0-&lt;1 </a:t>
                      </a:r>
                    </a:p>
                  </a:txBody>
                  <a:tcPr/>
                </a:tc>
                <a:tc>
                  <a:txBody>
                    <a:bodyPr/>
                    <a:lstStyle/>
                    <a:p>
                      <a:pPr algn="ctr"/>
                      <a:r>
                        <a:rPr lang="en-US" dirty="0"/>
                        <a:t>1-&lt;2 </a:t>
                      </a:r>
                    </a:p>
                  </a:txBody>
                  <a:tcPr/>
                </a:tc>
                <a:tc>
                  <a:txBody>
                    <a:bodyPr/>
                    <a:lstStyle/>
                    <a:p>
                      <a:pPr algn="ctr"/>
                      <a:r>
                        <a:rPr lang="en-US" dirty="0"/>
                        <a:t>2-&lt;3 </a:t>
                      </a:r>
                    </a:p>
                  </a:txBody>
                  <a:tcPr/>
                </a:tc>
                <a:tc>
                  <a:txBody>
                    <a:bodyPr/>
                    <a:lstStyle/>
                    <a:p>
                      <a:pPr algn="ctr"/>
                      <a:r>
                        <a:rPr lang="en-US" dirty="0"/>
                        <a:t>≥3</a:t>
                      </a:r>
                      <a:r>
                        <a:rPr lang="en-US" baseline="30000" dirty="0"/>
                        <a:t>†</a:t>
                      </a:r>
                      <a:endParaRPr lang="en-US" dirty="0"/>
                    </a:p>
                  </a:txBody>
                  <a:tcPr/>
                </a:tc>
                <a:extLst>
                  <a:ext uri="{0D108BD9-81ED-4DB2-BD59-A6C34878D82A}">
                    <a16:rowId xmlns:a16="http://schemas.microsoft.com/office/drawing/2014/main" val="10001"/>
                  </a:ext>
                </a:extLst>
              </a:tr>
              <a:tr h="390914">
                <a:tc>
                  <a:txBody>
                    <a:bodyPr/>
                    <a:lstStyle/>
                    <a:p>
                      <a:pPr algn="ctr"/>
                      <a:r>
                        <a:rPr lang="en-US" dirty="0"/>
                        <a:t>12</a:t>
                      </a:r>
                    </a:p>
                  </a:txBody>
                  <a:tcPr/>
                </a:tc>
                <a:tc>
                  <a:txBody>
                    <a:bodyPr/>
                    <a:lstStyle/>
                    <a:p>
                      <a:pPr algn="ctr"/>
                      <a:r>
                        <a:rPr lang="en-US" dirty="0"/>
                        <a:t>10</a:t>
                      </a:r>
                    </a:p>
                  </a:txBody>
                  <a:tcPr/>
                </a:tc>
                <a:tc>
                  <a:txBody>
                    <a:bodyPr/>
                    <a:lstStyle/>
                    <a:p>
                      <a:pPr algn="ctr"/>
                      <a:r>
                        <a:rPr lang="en-US" dirty="0"/>
                        <a:t>14.5</a:t>
                      </a:r>
                    </a:p>
                  </a:txBody>
                  <a:tcPr/>
                </a:tc>
                <a:tc>
                  <a:txBody>
                    <a:bodyPr/>
                    <a:lstStyle/>
                    <a:p>
                      <a:pPr algn="ctr"/>
                      <a:r>
                        <a:rPr lang="en-US" dirty="0"/>
                        <a:t>14.1</a:t>
                      </a:r>
                    </a:p>
                  </a:txBody>
                  <a:tcPr/>
                </a:tc>
                <a:tc>
                  <a:txBody>
                    <a:bodyPr/>
                    <a:lstStyle/>
                    <a:p>
                      <a:pPr algn="ctr"/>
                      <a:r>
                        <a:rPr lang="en-US" dirty="0"/>
                        <a:t>10.5</a:t>
                      </a:r>
                    </a:p>
                  </a:txBody>
                  <a:tcPr/>
                </a:tc>
                <a:tc>
                  <a:txBody>
                    <a:bodyPr/>
                    <a:lstStyle/>
                    <a:p>
                      <a:pPr algn="ctr"/>
                      <a:r>
                        <a:rPr lang="en-US" dirty="0"/>
                        <a:t>7.2</a:t>
                      </a:r>
                    </a:p>
                  </a:txBody>
                  <a:tcPr/>
                </a:tc>
                <a:extLst>
                  <a:ext uri="{0D108BD9-81ED-4DB2-BD59-A6C34878D82A}">
                    <a16:rowId xmlns:a16="http://schemas.microsoft.com/office/drawing/2014/main" val="10002"/>
                  </a:ext>
                </a:extLst>
              </a:tr>
            </a:tbl>
          </a:graphicData>
        </a:graphic>
      </p:graphicFrame>
      <p:graphicFrame>
        <p:nvGraphicFramePr>
          <p:cNvPr id="37" name="Table 36"/>
          <p:cNvGraphicFramePr>
            <a:graphicFrameLocks noGrp="1"/>
          </p:cNvGraphicFramePr>
          <p:nvPr/>
        </p:nvGraphicFramePr>
        <p:xfrm>
          <a:off x="7167264" y="4723893"/>
          <a:ext cx="3130458" cy="1122434"/>
        </p:xfrm>
        <a:graphic>
          <a:graphicData uri="http://schemas.openxmlformats.org/drawingml/2006/table">
            <a:tbl>
              <a:tblPr firstRow="1" bandRow="1">
                <a:tableStyleId>{F5AB1C69-6EDB-4FF4-983F-18BD219EF322}</a:tableStyleId>
              </a:tblPr>
              <a:tblGrid>
                <a:gridCol w="521743">
                  <a:extLst>
                    <a:ext uri="{9D8B030D-6E8A-4147-A177-3AD203B41FA5}">
                      <a16:colId xmlns:a16="http://schemas.microsoft.com/office/drawing/2014/main" val="20000"/>
                    </a:ext>
                  </a:extLst>
                </a:gridCol>
                <a:gridCol w="521743">
                  <a:extLst>
                    <a:ext uri="{9D8B030D-6E8A-4147-A177-3AD203B41FA5}">
                      <a16:colId xmlns:a16="http://schemas.microsoft.com/office/drawing/2014/main" val="20001"/>
                    </a:ext>
                  </a:extLst>
                </a:gridCol>
                <a:gridCol w="521743">
                  <a:extLst>
                    <a:ext uri="{9D8B030D-6E8A-4147-A177-3AD203B41FA5}">
                      <a16:colId xmlns:a16="http://schemas.microsoft.com/office/drawing/2014/main" val="20002"/>
                    </a:ext>
                  </a:extLst>
                </a:gridCol>
                <a:gridCol w="521743">
                  <a:extLst>
                    <a:ext uri="{9D8B030D-6E8A-4147-A177-3AD203B41FA5}">
                      <a16:colId xmlns:a16="http://schemas.microsoft.com/office/drawing/2014/main" val="20003"/>
                    </a:ext>
                  </a:extLst>
                </a:gridCol>
                <a:gridCol w="521743">
                  <a:extLst>
                    <a:ext uri="{9D8B030D-6E8A-4147-A177-3AD203B41FA5}">
                      <a16:colId xmlns:a16="http://schemas.microsoft.com/office/drawing/2014/main" val="20004"/>
                    </a:ext>
                  </a:extLst>
                </a:gridCol>
                <a:gridCol w="521743">
                  <a:extLst>
                    <a:ext uri="{9D8B030D-6E8A-4147-A177-3AD203B41FA5}">
                      <a16:colId xmlns:a16="http://schemas.microsoft.com/office/drawing/2014/main" val="20005"/>
                    </a:ext>
                  </a:extLst>
                </a:gridCol>
              </a:tblGrid>
              <a:tr h="195457">
                <a:tc gridSpan="2">
                  <a:txBody>
                    <a:bodyPr/>
                    <a:lstStyle/>
                    <a:p>
                      <a:pPr algn="ctr"/>
                      <a:r>
                        <a:rPr lang="en-US" dirty="0">
                          <a:solidFill>
                            <a:schemeClr val="tx1"/>
                          </a:solidFill>
                        </a:rPr>
                        <a:t>Total</a:t>
                      </a:r>
                    </a:p>
                  </a:txBody>
                  <a:tcPr>
                    <a:solidFill>
                      <a:schemeClr val="bg1">
                        <a:lumMod val="65000"/>
                      </a:schemeClr>
                    </a:solidFill>
                  </a:tcPr>
                </a:tc>
                <a:tc hMerge="1">
                  <a:txBody>
                    <a:bodyPr/>
                    <a:lstStyle/>
                    <a:p>
                      <a:endParaRPr lang="en-US"/>
                    </a:p>
                  </a:txBody>
                  <a:tcPr/>
                </a:tc>
                <a:tc gridSpan="4">
                  <a:txBody>
                    <a:bodyPr/>
                    <a:lstStyle/>
                    <a:p>
                      <a:pPr algn="ctr"/>
                      <a:r>
                        <a:rPr lang="en-US" dirty="0">
                          <a:solidFill>
                            <a:schemeClr val="tx1"/>
                          </a:solidFill>
                        </a:rPr>
                        <a:t>Years</a:t>
                      </a:r>
                    </a:p>
                  </a:txBody>
                  <a:tcPr>
                    <a:solidFill>
                      <a:schemeClr val="bg1">
                        <a:lumMod val="6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95457">
                <a:tc>
                  <a:txBody>
                    <a:bodyPr/>
                    <a:lstStyle/>
                    <a:p>
                      <a:pPr algn="ctr"/>
                      <a:r>
                        <a:rPr lang="en-US" dirty="0"/>
                        <a:t>AE</a:t>
                      </a:r>
                    </a:p>
                  </a:txBody>
                  <a:tcPr marL="0" marR="0"/>
                </a:tc>
                <a:tc>
                  <a:txBody>
                    <a:bodyPr/>
                    <a:lstStyle/>
                    <a:p>
                      <a:pPr algn="ctr"/>
                      <a:r>
                        <a:rPr lang="en-US" dirty="0"/>
                        <a:t>SAE</a:t>
                      </a:r>
                    </a:p>
                  </a:txBody>
                  <a:tcPr marL="0" marR="0"/>
                </a:tc>
                <a:tc>
                  <a:txBody>
                    <a:bodyPr/>
                    <a:lstStyle/>
                    <a:p>
                      <a:pPr algn="ctr"/>
                      <a:r>
                        <a:rPr lang="en-US" dirty="0"/>
                        <a:t>0-&lt;1 </a:t>
                      </a:r>
                    </a:p>
                  </a:txBody>
                  <a:tcPr marL="0" marR="0"/>
                </a:tc>
                <a:tc>
                  <a:txBody>
                    <a:bodyPr/>
                    <a:lstStyle/>
                    <a:p>
                      <a:pPr algn="ctr"/>
                      <a:r>
                        <a:rPr lang="en-US" dirty="0"/>
                        <a:t>1-&lt;2 </a:t>
                      </a:r>
                    </a:p>
                  </a:txBody>
                  <a:tcPr marL="0" marR="0"/>
                </a:tc>
                <a:tc>
                  <a:txBody>
                    <a:bodyPr/>
                    <a:lstStyle/>
                    <a:p>
                      <a:pPr algn="ctr"/>
                      <a:r>
                        <a:rPr lang="en-US" dirty="0"/>
                        <a:t>2-&lt;3 </a:t>
                      </a:r>
                    </a:p>
                  </a:txBody>
                  <a:tcPr marL="0" marR="0"/>
                </a:tc>
                <a:tc>
                  <a:txBody>
                    <a:bodyPr/>
                    <a:lstStyle/>
                    <a:p>
                      <a:pPr algn="ctr"/>
                      <a:r>
                        <a:rPr lang="en-US" dirty="0"/>
                        <a:t>≥3</a:t>
                      </a:r>
                      <a:r>
                        <a:rPr lang="en-US" baseline="30000" dirty="0"/>
                        <a:t>†</a:t>
                      </a:r>
                      <a:endParaRPr lang="en-US" dirty="0"/>
                    </a:p>
                  </a:txBody>
                  <a:tcPr marL="0" marR="0"/>
                </a:tc>
                <a:extLst>
                  <a:ext uri="{0D108BD9-81ED-4DB2-BD59-A6C34878D82A}">
                    <a16:rowId xmlns:a16="http://schemas.microsoft.com/office/drawing/2014/main" val="10001"/>
                  </a:ext>
                </a:extLst>
              </a:tr>
              <a:tr h="390914">
                <a:tc>
                  <a:txBody>
                    <a:bodyPr/>
                    <a:lstStyle/>
                    <a:p>
                      <a:pPr algn="ctr"/>
                      <a:r>
                        <a:rPr lang="en-US" dirty="0"/>
                        <a:t>2</a:t>
                      </a:r>
                    </a:p>
                  </a:txBody>
                  <a:tcPr/>
                </a:tc>
                <a:tc>
                  <a:txBody>
                    <a:bodyPr/>
                    <a:lstStyle/>
                    <a:p>
                      <a:pPr algn="ctr"/>
                      <a:r>
                        <a:rPr lang="en-US" dirty="0"/>
                        <a:t>2</a:t>
                      </a:r>
                    </a:p>
                  </a:txBody>
                  <a:tcPr/>
                </a:tc>
                <a:tc>
                  <a:txBody>
                    <a:bodyPr/>
                    <a:lstStyle/>
                    <a:p>
                      <a:pPr algn="ctr"/>
                      <a:r>
                        <a:rPr lang="en-US" dirty="0"/>
                        <a:t>3.5</a:t>
                      </a:r>
                    </a:p>
                  </a:txBody>
                  <a:tcPr/>
                </a:tc>
                <a:tc>
                  <a:txBody>
                    <a:bodyPr/>
                    <a:lstStyle/>
                    <a:p>
                      <a:pPr algn="ctr"/>
                      <a:r>
                        <a:rPr lang="en-US" dirty="0"/>
                        <a:t>1.8</a:t>
                      </a:r>
                    </a:p>
                  </a:txBody>
                  <a:tcPr/>
                </a:tc>
                <a:tc>
                  <a:txBody>
                    <a:bodyPr/>
                    <a:lstStyle/>
                    <a:p>
                      <a:pPr algn="ctr"/>
                      <a:r>
                        <a:rPr lang="en-US" dirty="0"/>
                        <a:t>1.7</a:t>
                      </a:r>
                    </a:p>
                  </a:txBody>
                  <a:tcPr/>
                </a:tc>
                <a:tc>
                  <a:txBody>
                    <a:bodyPr/>
                    <a:lstStyle/>
                    <a:p>
                      <a:pPr algn="ctr"/>
                      <a:r>
                        <a:rPr lang="en-US" dirty="0"/>
                        <a:t>0.9</a:t>
                      </a:r>
                    </a:p>
                  </a:txBody>
                  <a:tcPr/>
                </a:tc>
                <a:extLst>
                  <a:ext uri="{0D108BD9-81ED-4DB2-BD59-A6C34878D82A}">
                    <a16:rowId xmlns:a16="http://schemas.microsoft.com/office/drawing/2014/main" val="10002"/>
                  </a:ext>
                </a:extLst>
              </a:tr>
            </a:tbl>
          </a:graphicData>
        </a:graphic>
      </p:graphicFrame>
      <p:sp>
        <p:nvSpPr>
          <p:cNvPr id="38" name="Rounded Rectangle 37"/>
          <p:cNvSpPr/>
          <p:nvPr/>
        </p:nvSpPr>
        <p:spPr>
          <a:xfrm>
            <a:off x="1808957" y="4322327"/>
            <a:ext cx="8574089" cy="1676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fontAlgn="base">
              <a:spcBef>
                <a:spcPct val="0"/>
              </a:spcBef>
              <a:spcAft>
                <a:spcPct val="0"/>
              </a:spcAft>
            </a:pPr>
            <a:endParaRPr lang="en-US" b="1" dirty="0">
              <a:solidFill>
                <a:prstClr val="black"/>
              </a:solidFill>
              <a:latin typeface="Corbel"/>
              <a:cs typeface="Corbel"/>
            </a:endParaRPr>
          </a:p>
        </p:txBody>
      </p:sp>
      <p:sp>
        <p:nvSpPr>
          <p:cNvPr id="39" name="TextBox 38"/>
          <p:cNvSpPr txBox="1"/>
          <p:nvPr/>
        </p:nvSpPr>
        <p:spPr>
          <a:xfrm>
            <a:off x="1894280" y="4355068"/>
            <a:ext cx="8403443" cy="369332"/>
          </a:xfrm>
          <a:prstGeom prst="rect">
            <a:avLst/>
          </a:prstGeom>
          <a:noFill/>
        </p:spPr>
        <p:txBody>
          <a:bodyPr wrap="square" rtlCol="0">
            <a:spAutoFit/>
          </a:bodyPr>
          <a:lstStyle/>
          <a:p>
            <a:pPr algn="ctr" fontAlgn="base">
              <a:spcBef>
                <a:spcPct val="0"/>
              </a:spcBef>
              <a:spcAft>
                <a:spcPct val="0"/>
              </a:spcAft>
            </a:pPr>
            <a:r>
              <a:rPr lang="en-US" b="1" dirty="0">
                <a:solidFill>
                  <a:prstClr val="black"/>
                </a:solidFill>
                <a:latin typeface="Corbel"/>
                <a:cs typeface="Corbel"/>
              </a:rPr>
              <a:t>Exposure-adjusted incidence over time (per 100 patient years):</a:t>
            </a:r>
          </a:p>
        </p:txBody>
      </p:sp>
      <p:sp>
        <p:nvSpPr>
          <p:cNvPr id="40" name="Pentagon 39"/>
          <p:cNvSpPr/>
          <p:nvPr/>
        </p:nvSpPr>
        <p:spPr bwMode="auto">
          <a:xfrm rot="5400000">
            <a:off x="8559130" y="385887"/>
            <a:ext cx="432049" cy="3215779"/>
          </a:xfrm>
          <a:prstGeom prst="homePlate">
            <a:avLst/>
          </a:prstGeom>
          <a:solidFill>
            <a:schemeClr val="accent5"/>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dirty="0">
              <a:solidFill>
                <a:prstClr val="white"/>
              </a:solidFill>
              <a:latin typeface="Corbel"/>
              <a:cs typeface="Corbel"/>
            </a:endParaRPr>
          </a:p>
        </p:txBody>
      </p:sp>
      <p:sp>
        <p:nvSpPr>
          <p:cNvPr id="41" name="Pentagon 40"/>
          <p:cNvSpPr/>
          <p:nvPr/>
        </p:nvSpPr>
        <p:spPr bwMode="auto">
          <a:xfrm rot="5400000">
            <a:off x="4190557" y="-603849"/>
            <a:ext cx="432049" cy="5195248"/>
          </a:xfrm>
          <a:prstGeom prst="homePlate">
            <a:avLst/>
          </a:prstGeom>
          <a:solidFill>
            <a:schemeClr val="accent5"/>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dirty="0">
              <a:solidFill>
                <a:prstClr val="white"/>
              </a:solidFill>
              <a:latin typeface="Corbel"/>
              <a:cs typeface="Corbel"/>
            </a:endParaRPr>
          </a:p>
        </p:txBody>
      </p:sp>
      <p:sp>
        <p:nvSpPr>
          <p:cNvPr id="42" name="TextBox 41"/>
          <p:cNvSpPr txBox="1"/>
          <p:nvPr/>
        </p:nvSpPr>
        <p:spPr>
          <a:xfrm>
            <a:off x="1808956" y="1447800"/>
            <a:ext cx="8574088" cy="426482"/>
          </a:xfrm>
          <a:prstGeom prst="rect">
            <a:avLst/>
          </a:prstGeom>
          <a:solidFill>
            <a:schemeClr val="accent5">
              <a:lumMod val="5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algn="ctr">
              <a:defRPr b="1">
                <a:solidFill>
                  <a:schemeClr val="bg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prstClr val="white"/>
                </a:solidFill>
                <a:latin typeface="Corbel"/>
                <a:cs typeface="Corbel"/>
              </a:rPr>
              <a:t>Vascular occlusive events</a:t>
            </a:r>
            <a:r>
              <a:rPr lang="en-US" baseline="30000" dirty="0">
                <a:solidFill>
                  <a:prstClr val="white"/>
                </a:solidFill>
                <a:latin typeface="Corbel"/>
                <a:cs typeface="Corbel"/>
              </a:rPr>
              <a:t>*</a:t>
            </a:r>
          </a:p>
        </p:txBody>
      </p:sp>
      <p:sp>
        <p:nvSpPr>
          <p:cNvPr id="44" name="TextBox 43"/>
          <p:cNvSpPr txBox="1"/>
          <p:nvPr/>
        </p:nvSpPr>
        <p:spPr>
          <a:xfrm>
            <a:off x="7167266" y="2235875"/>
            <a:ext cx="3215779" cy="338554"/>
          </a:xfrm>
          <a:prstGeom prst="rect">
            <a:avLst/>
          </a:prstGeom>
          <a:solidFill>
            <a:schemeClr val="accent3">
              <a:lumMod val="60000"/>
              <a:lumOff val="4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t">
            <a:spAutoFit/>
          </a:bodyPr>
          <a:lstStyle>
            <a:defPPr>
              <a:defRPr lang="en-US"/>
            </a:defPPr>
            <a:lvl1pPr algn="ctr">
              <a:spcAft>
                <a:spcPts val="600"/>
              </a:spcAft>
              <a:defRPr sz="1600" b="1">
                <a:solidFill>
                  <a:srgbClr val="1F497D"/>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schemeClr val="accent3">
                    <a:lumMod val="50000"/>
                  </a:schemeClr>
                </a:solidFill>
                <a:latin typeface="Corbel"/>
                <a:cs typeface="Corbel"/>
              </a:rPr>
              <a:t>Venous thromboembolic events: 5%</a:t>
            </a:r>
          </a:p>
        </p:txBody>
      </p:sp>
      <p:grpSp>
        <p:nvGrpSpPr>
          <p:cNvPr id="45" name="Group 44"/>
          <p:cNvGrpSpPr/>
          <p:nvPr/>
        </p:nvGrpSpPr>
        <p:grpSpPr>
          <a:xfrm>
            <a:off x="1888685" y="2564649"/>
            <a:ext cx="7592938" cy="1604392"/>
            <a:chOff x="364685" y="2564904"/>
            <a:chExt cx="7592938" cy="1604392"/>
          </a:xfrm>
        </p:grpSpPr>
        <p:grpSp>
          <p:nvGrpSpPr>
            <p:cNvPr id="46" name="Group 45"/>
            <p:cNvGrpSpPr/>
            <p:nvPr/>
          </p:nvGrpSpPr>
          <p:grpSpPr>
            <a:xfrm>
              <a:off x="364685" y="2564904"/>
              <a:ext cx="5135363" cy="949187"/>
              <a:chOff x="364685" y="2808260"/>
              <a:chExt cx="5135363" cy="949187"/>
            </a:xfrm>
          </p:grpSpPr>
          <p:sp>
            <p:nvSpPr>
              <p:cNvPr id="56" name="Pentagon 55"/>
              <p:cNvSpPr/>
              <p:nvPr/>
            </p:nvSpPr>
            <p:spPr bwMode="auto">
              <a:xfrm rot="5400000">
                <a:off x="942494" y="2237319"/>
                <a:ext cx="274319" cy="1429937"/>
              </a:xfrm>
              <a:prstGeom prst="homePlate">
                <a:avLst/>
              </a:prstGeom>
              <a:solidFill>
                <a:schemeClr val="accent4">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dirty="0">
                  <a:solidFill>
                    <a:prstClr val="white"/>
                  </a:solidFill>
                  <a:latin typeface="Corbel"/>
                  <a:cs typeface="Corbel"/>
                </a:endParaRPr>
              </a:p>
            </p:txBody>
          </p:sp>
          <p:sp>
            <p:nvSpPr>
              <p:cNvPr id="57" name="Pentagon 56"/>
              <p:cNvSpPr/>
              <p:nvPr/>
            </p:nvSpPr>
            <p:spPr bwMode="auto">
              <a:xfrm rot="5400000">
                <a:off x="2796069" y="2233886"/>
                <a:ext cx="281186" cy="1429937"/>
              </a:xfrm>
              <a:prstGeom prst="homePlate">
                <a:avLst/>
              </a:prstGeom>
              <a:solidFill>
                <a:schemeClr val="accent4">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dirty="0">
                  <a:solidFill>
                    <a:prstClr val="white"/>
                  </a:solidFill>
                  <a:latin typeface="Corbel"/>
                  <a:cs typeface="Corbel"/>
                </a:endParaRPr>
              </a:p>
            </p:txBody>
          </p:sp>
          <p:sp>
            <p:nvSpPr>
              <p:cNvPr id="58" name="Pentagon 57"/>
              <p:cNvSpPr/>
              <p:nvPr/>
            </p:nvSpPr>
            <p:spPr bwMode="auto">
              <a:xfrm rot="5400000">
                <a:off x="4647919" y="2230451"/>
                <a:ext cx="274319" cy="1429937"/>
              </a:xfrm>
              <a:prstGeom prst="homePlate">
                <a:avLst/>
              </a:prstGeom>
              <a:solidFill>
                <a:schemeClr val="accent4">
                  <a:lumMod val="20000"/>
                  <a:lumOff val="80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dirty="0">
                  <a:solidFill>
                    <a:prstClr val="white"/>
                  </a:solidFill>
                  <a:latin typeface="Corbel"/>
                  <a:cs typeface="Corbel"/>
                </a:endParaRPr>
              </a:p>
            </p:txBody>
          </p:sp>
          <p:sp>
            <p:nvSpPr>
              <p:cNvPr id="59" name="TextBox 58"/>
              <p:cNvSpPr txBox="1"/>
              <p:nvPr/>
            </p:nvSpPr>
            <p:spPr>
              <a:xfrm>
                <a:off x="4070110" y="3139212"/>
                <a:ext cx="1429938" cy="613053"/>
              </a:xfrm>
              <a:prstGeom prst="rect">
                <a:avLst/>
              </a:prstGeom>
              <a:solidFill>
                <a:schemeClr val="bg1">
                  <a:lumMod val="5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defPPr>
                  <a:defRPr lang="en-US"/>
                </a:defPPr>
                <a:lvl1pPr algn="ctr">
                  <a:spcAft>
                    <a:spcPts val="600"/>
                  </a:spcAft>
                  <a:defRPr sz="1600" b="1">
                    <a:solidFill>
                      <a:schemeClr val="bg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prstClr val="white"/>
                    </a:solidFill>
                    <a:latin typeface="Corbel"/>
                    <a:cs typeface="Corbel"/>
                  </a:rPr>
                  <a:t>Peripheral vascular</a:t>
                </a:r>
              </a:p>
            </p:txBody>
          </p:sp>
          <p:sp>
            <p:nvSpPr>
              <p:cNvPr id="60" name="TextBox 59"/>
              <p:cNvSpPr txBox="1"/>
              <p:nvPr/>
            </p:nvSpPr>
            <p:spPr>
              <a:xfrm>
                <a:off x="2221693" y="3139211"/>
                <a:ext cx="1429938" cy="613053"/>
              </a:xfrm>
              <a:prstGeom prst="rect">
                <a:avLst/>
              </a:prstGeom>
              <a:solidFill>
                <a:schemeClr val="accent2"/>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defPPr>
                  <a:defRPr lang="en-US"/>
                </a:defPPr>
                <a:lvl1pPr algn="ctr">
                  <a:spcAft>
                    <a:spcPts val="600"/>
                  </a:spcAft>
                  <a:defRPr sz="1600" b="1">
                    <a:solidFill>
                      <a:schemeClr val="bg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prstClr val="white"/>
                    </a:solidFill>
                    <a:latin typeface="Corbel"/>
                    <a:cs typeface="Corbel"/>
                  </a:rPr>
                  <a:t>Cerebro- vascular</a:t>
                </a:r>
              </a:p>
            </p:txBody>
          </p:sp>
          <p:sp>
            <p:nvSpPr>
              <p:cNvPr id="61" name="TextBox 60"/>
              <p:cNvSpPr txBox="1"/>
              <p:nvPr/>
            </p:nvSpPr>
            <p:spPr>
              <a:xfrm>
                <a:off x="364685" y="3144394"/>
                <a:ext cx="1429938" cy="613053"/>
              </a:xfrm>
              <a:prstGeom prst="rect">
                <a:avLst/>
              </a:prstGeom>
              <a:solidFill>
                <a:schemeClr val="accent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defPPr>
                  <a:defRPr lang="en-US"/>
                </a:defPPr>
                <a:lvl1pPr algn="ctr">
                  <a:spcAft>
                    <a:spcPts val="600"/>
                  </a:spcAft>
                  <a:defRPr sz="1600" b="1">
                    <a:solidFill>
                      <a:schemeClr val="bg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prstClr val="white"/>
                    </a:solidFill>
                    <a:latin typeface="Corbel"/>
                    <a:cs typeface="Corbel"/>
                  </a:rPr>
                  <a:t>Cardio- vascular</a:t>
                </a:r>
              </a:p>
            </p:txBody>
          </p:sp>
        </p:grpSp>
        <p:grpSp>
          <p:nvGrpSpPr>
            <p:cNvPr id="47" name="Group 46"/>
            <p:cNvGrpSpPr/>
            <p:nvPr/>
          </p:nvGrpSpPr>
          <p:grpSpPr>
            <a:xfrm>
              <a:off x="410995" y="2995124"/>
              <a:ext cx="7546628" cy="1174172"/>
              <a:chOff x="410995" y="2995124"/>
              <a:chExt cx="7546628" cy="1174172"/>
            </a:xfrm>
          </p:grpSpPr>
          <p:sp>
            <p:nvSpPr>
              <p:cNvPr id="48" name="TextBox 47"/>
              <p:cNvSpPr txBox="1"/>
              <p:nvPr/>
            </p:nvSpPr>
            <p:spPr>
              <a:xfrm>
                <a:off x="410995" y="3584520"/>
                <a:ext cx="564177" cy="584776"/>
              </a:xfrm>
              <a:prstGeom prst="rect">
                <a:avLst/>
              </a:prstGeom>
              <a:noFill/>
            </p:spPr>
            <p:txBody>
              <a:bodyPr wrap="none" rtlCol="0">
                <a:spAutoFit/>
              </a:bodyPr>
              <a:lstStyle/>
              <a:p>
                <a:pPr algn="ctr">
                  <a:defRPr/>
                </a:pPr>
                <a:r>
                  <a:rPr lang="en-US" sz="1600" b="1" kern="0" dirty="0">
                    <a:solidFill>
                      <a:srgbClr val="2C658F"/>
                    </a:solidFill>
                    <a:latin typeface="Corbel"/>
                    <a:cs typeface="Corbel"/>
                  </a:rPr>
                  <a:t>AE </a:t>
                </a:r>
              </a:p>
              <a:p>
                <a:pPr algn="ctr">
                  <a:defRPr/>
                </a:pPr>
                <a:r>
                  <a:rPr lang="en-US" sz="1600" b="1" kern="0" dirty="0">
                    <a:solidFill>
                      <a:srgbClr val="2C658F"/>
                    </a:solidFill>
                    <a:latin typeface="Corbel"/>
                    <a:cs typeface="Corbel"/>
                  </a:rPr>
                  <a:t>14%</a:t>
                </a:r>
                <a:endParaRPr lang="en-GB" sz="1600" b="1" kern="0" dirty="0">
                  <a:solidFill>
                    <a:srgbClr val="2C658F"/>
                  </a:solidFill>
                  <a:latin typeface="Corbel"/>
                  <a:cs typeface="Corbel"/>
                </a:endParaRPr>
              </a:p>
            </p:txBody>
          </p:sp>
          <p:sp>
            <p:nvSpPr>
              <p:cNvPr id="49" name="TextBox 48"/>
              <p:cNvSpPr txBox="1"/>
              <p:nvPr/>
            </p:nvSpPr>
            <p:spPr>
              <a:xfrm>
                <a:off x="1184482" y="3584520"/>
                <a:ext cx="596638" cy="584775"/>
              </a:xfrm>
              <a:prstGeom prst="rect">
                <a:avLst/>
              </a:prstGeom>
              <a:noFill/>
            </p:spPr>
            <p:txBody>
              <a:bodyPr wrap="none" rtlCol="0">
                <a:spAutoFit/>
              </a:bodyPr>
              <a:lstStyle/>
              <a:p>
                <a:pPr algn="ctr">
                  <a:defRPr/>
                </a:pPr>
                <a:r>
                  <a:rPr lang="en-US" sz="1600" b="1" kern="0" dirty="0">
                    <a:solidFill>
                      <a:srgbClr val="2C658F"/>
                    </a:solidFill>
                    <a:latin typeface="Corbel"/>
                    <a:cs typeface="Corbel"/>
                  </a:rPr>
                  <a:t>SAE </a:t>
                </a:r>
              </a:p>
              <a:p>
                <a:pPr algn="ctr">
                  <a:defRPr/>
                </a:pPr>
                <a:r>
                  <a:rPr lang="en-US" sz="1600" b="1" kern="0" dirty="0">
                    <a:solidFill>
                      <a:srgbClr val="2C658F"/>
                    </a:solidFill>
                    <a:latin typeface="Corbel"/>
                    <a:cs typeface="Corbel"/>
                  </a:rPr>
                  <a:t>11%</a:t>
                </a:r>
                <a:endParaRPr lang="en-GB" sz="1600" b="1" kern="0" dirty="0">
                  <a:solidFill>
                    <a:srgbClr val="2C658F"/>
                  </a:solidFill>
                  <a:latin typeface="Corbel"/>
                  <a:cs typeface="Corbel"/>
                </a:endParaRPr>
              </a:p>
            </p:txBody>
          </p:sp>
          <p:sp>
            <p:nvSpPr>
              <p:cNvPr id="50" name="TextBox 49"/>
              <p:cNvSpPr txBox="1"/>
              <p:nvPr/>
            </p:nvSpPr>
            <p:spPr>
              <a:xfrm>
                <a:off x="2245337" y="3584520"/>
                <a:ext cx="557364" cy="584776"/>
              </a:xfrm>
              <a:prstGeom prst="rect">
                <a:avLst/>
              </a:prstGeom>
              <a:noFill/>
            </p:spPr>
            <p:txBody>
              <a:bodyPr wrap="none" rtlCol="0">
                <a:spAutoFit/>
              </a:bodyPr>
              <a:lstStyle/>
              <a:p>
                <a:pPr algn="ctr">
                  <a:defRPr/>
                </a:pPr>
                <a:r>
                  <a:rPr lang="en-US" sz="1600" b="1" kern="0" dirty="0">
                    <a:solidFill>
                      <a:srgbClr val="2C658F"/>
                    </a:solidFill>
                    <a:latin typeface="Corbel"/>
                    <a:cs typeface="Corbel"/>
                  </a:rPr>
                  <a:t>AE </a:t>
                </a:r>
              </a:p>
              <a:p>
                <a:pPr algn="ctr">
                  <a:defRPr/>
                </a:pPr>
                <a:r>
                  <a:rPr lang="en-US" sz="1600" b="1" kern="0" dirty="0">
                    <a:solidFill>
                      <a:srgbClr val="2C658F"/>
                    </a:solidFill>
                    <a:latin typeface="Corbel"/>
                    <a:cs typeface="Corbel"/>
                  </a:rPr>
                  <a:t>11%</a:t>
                </a:r>
                <a:endParaRPr lang="en-GB" sz="1600" b="1" kern="0" dirty="0">
                  <a:solidFill>
                    <a:srgbClr val="2C658F"/>
                  </a:solidFill>
                  <a:latin typeface="Corbel"/>
                  <a:cs typeface="Corbel"/>
                </a:endParaRPr>
              </a:p>
            </p:txBody>
          </p:sp>
          <p:sp>
            <p:nvSpPr>
              <p:cNvPr id="51" name="TextBox 50"/>
              <p:cNvSpPr txBox="1"/>
              <p:nvPr/>
            </p:nvSpPr>
            <p:spPr>
              <a:xfrm>
                <a:off x="3042401" y="3584520"/>
                <a:ext cx="596638" cy="584775"/>
              </a:xfrm>
              <a:prstGeom prst="rect">
                <a:avLst/>
              </a:prstGeom>
              <a:noFill/>
            </p:spPr>
            <p:txBody>
              <a:bodyPr wrap="none" rtlCol="0">
                <a:spAutoFit/>
              </a:bodyPr>
              <a:lstStyle/>
              <a:p>
                <a:pPr algn="ctr">
                  <a:defRPr/>
                </a:pPr>
                <a:r>
                  <a:rPr lang="en-US" sz="1600" b="1" kern="0" dirty="0">
                    <a:solidFill>
                      <a:srgbClr val="2C658F"/>
                    </a:solidFill>
                    <a:latin typeface="Corbel"/>
                    <a:cs typeface="Corbel"/>
                  </a:rPr>
                  <a:t>SAE </a:t>
                </a:r>
              </a:p>
              <a:p>
                <a:pPr algn="ctr">
                  <a:defRPr/>
                </a:pPr>
                <a:r>
                  <a:rPr lang="en-US" sz="1600" b="1" kern="0" dirty="0">
                    <a:solidFill>
                      <a:srgbClr val="2C658F"/>
                    </a:solidFill>
                    <a:latin typeface="Corbel"/>
                    <a:cs typeface="Corbel"/>
                  </a:rPr>
                  <a:t>9%</a:t>
                </a:r>
                <a:endParaRPr lang="en-GB" sz="1600" b="1" kern="0" dirty="0">
                  <a:solidFill>
                    <a:srgbClr val="2C658F"/>
                  </a:solidFill>
                  <a:latin typeface="Corbel"/>
                  <a:cs typeface="Corbel"/>
                </a:endParaRPr>
              </a:p>
            </p:txBody>
          </p:sp>
          <p:sp>
            <p:nvSpPr>
              <p:cNvPr id="52" name="TextBox 51"/>
              <p:cNvSpPr txBox="1"/>
              <p:nvPr/>
            </p:nvSpPr>
            <p:spPr>
              <a:xfrm>
                <a:off x="4175820" y="3584520"/>
                <a:ext cx="557364" cy="584776"/>
              </a:xfrm>
              <a:prstGeom prst="rect">
                <a:avLst/>
              </a:prstGeom>
              <a:noFill/>
            </p:spPr>
            <p:txBody>
              <a:bodyPr wrap="none" rtlCol="0">
                <a:spAutoFit/>
              </a:bodyPr>
              <a:lstStyle/>
              <a:p>
                <a:pPr algn="ctr">
                  <a:defRPr/>
                </a:pPr>
                <a:r>
                  <a:rPr lang="en-US" sz="1600" b="1" kern="0" dirty="0">
                    <a:solidFill>
                      <a:srgbClr val="2C658F"/>
                    </a:solidFill>
                    <a:latin typeface="Corbel"/>
                    <a:cs typeface="Corbel"/>
                  </a:rPr>
                  <a:t>AE </a:t>
                </a:r>
              </a:p>
              <a:p>
                <a:pPr algn="ctr">
                  <a:defRPr/>
                </a:pPr>
                <a:r>
                  <a:rPr lang="en-US" sz="1600" b="1" kern="0" dirty="0">
                    <a:solidFill>
                      <a:srgbClr val="2C658F"/>
                    </a:solidFill>
                    <a:latin typeface="Corbel"/>
                    <a:cs typeface="Corbel"/>
                  </a:rPr>
                  <a:t>11%</a:t>
                </a:r>
                <a:endParaRPr lang="en-GB" sz="1600" b="1" kern="0" dirty="0">
                  <a:solidFill>
                    <a:srgbClr val="2C658F"/>
                  </a:solidFill>
                  <a:latin typeface="Corbel"/>
                  <a:cs typeface="Corbel"/>
                </a:endParaRPr>
              </a:p>
            </p:txBody>
          </p:sp>
          <p:sp>
            <p:nvSpPr>
              <p:cNvPr id="53" name="TextBox 52"/>
              <p:cNvSpPr txBox="1"/>
              <p:nvPr/>
            </p:nvSpPr>
            <p:spPr>
              <a:xfrm>
                <a:off x="4813110" y="3584520"/>
                <a:ext cx="596638" cy="584775"/>
              </a:xfrm>
              <a:prstGeom prst="rect">
                <a:avLst/>
              </a:prstGeom>
              <a:noFill/>
            </p:spPr>
            <p:txBody>
              <a:bodyPr wrap="none" rtlCol="0">
                <a:spAutoFit/>
              </a:bodyPr>
              <a:lstStyle/>
              <a:p>
                <a:pPr algn="ctr">
                  <a:defRPr/>
                </a:pPr>
                <a:r>
                  <a:rPr lang="en-US" sz="1600" b="1" kern="0" dirty="0">
                    <a:solidFill>
                      <a:srgbClr val="2C658F"/>
                    </a:solidFill>
                    <a:latin typeface="Corbel"/>
                    <a:cs typeface="Corbel"/>
                  </a:rPr>
                  <a:t>SAE </a:t>
                </a:r>
              </a:p>
              <a:p>
                <a:pPr algn="ctr">
                  <a:defRPr/>
                </a:pPr>
                <a:r>
                  <a:rPr lang="en-US" sz="1600" b="1" kern="0" dirty="0">
                    <a:solidFill>
                      <a:srgbClr val="2C658F"/>
                    </a:solidFill>
                    <a:latin typeface="Corbel"/>
                    <a:cs typeface="Corbel"/>
                  </a:rPr>
                  <a:t>8%</a:t>
                </a:r>
                <a:endParaRPr lang="en-GB" sz="1600" b="1" kern="0" dirty="0">
                  <a:solidFill>
                    <a:srgbClr val="2C658F"/>
                  </a:solidFill>
                  <a:latin typeface="Corbel"/>
                  <a:cs typeface="Corbel"/>
                </a:endParaRPr>
              </a:p>
            </p:txBody>
          </p:sp>
          <p:sp>
            <p:nvSpPr>
              <p:cNvPr id="54" name="TextBox 53"/>
              <p:cNvSpPr txBox="1"/>
              <p:nvPr/>
            </p:nvSpPr>
            <p:spPr>
              <a:xfrm>
                <a:off x="6577003" y="2995124"/>
                <a:ext cx="478016" cy="584775"/>
              </a:xfrm>
              <a:prstGeom prst="rect">
                <a:avLst/>
              </a:prstGeom>
              <a:noFill/>
            </p:spPr>
            <p:txBody>
              <a:bodyPr wrap="none" rtlCol="0">
                <a:spAutoFit/>
              </a:bodyPr>
              <a:lstStyle/>
              <a:p>
                <a:pPr algn="ctr">
                  <a:defRPr/>
                </a:pPr>
                <a:r>
                  <a:rPr lang="en-US" sz="1600" b="1" kern="0" dirty="0">
                    <a:solidFill>
                      <a:srgbClr val="2C658F"/>
                    </a:solidFill>
                    <a:latin typeface="Corbel"/>
                    <a:cs typeface="Corbel"/>
                  </a:rPr>
                  <a:t>AE </a:t>
                </a:r>
              </a:p>
              <a:p>
                <a:pPr algn="ctr">
                  <a:defRPr/>
                </a:pPr>
                <a:r>
                  <a:rPr lang="en-US" sz="1600" b="1" kern="0" dirty="0">
                    <a:solidFill>
                      <a:srgbClr val="2C658F"/>
                    </a:solidFill>
                    <a:latin typeface="Corbel"/>
                    <a:cs typeface="Corbel"/>
                  </a:rPr>
                  <a:t>5%</a:t>
                </a:r>
                <a:endParaRPr lang="en-GB" sz="1600" b="1" kern="0" dirty="0">
                  <a:solidFill>
                    <a:srgbClr val="2C658F"/>
                  </a:solidFill>
                  <a:latin typeface="Corbel"/>
                  <a:cs typeface="Corbel"/>
                </a:endParaRPr>
              </a:p>
            </p:txBody>
          </p:sp>
          <p:sp>
            <p:nvSpPr>
              <p:cNvPr id="55" name="TextBox 54"/>
              <p:cNvSpPr txBox="1"/>
              <p:nvPr/>
            </p:nvSpPr>
            <p:spPr>
              <a:xfrm>
                <a:off x="7401060" y="2995124"/>
                <a:ext cx="556563" cy="584776"/>
              </a:xfrm>
              <a:prstGeom prst="rect">
                <a:avLst/>
              </a:prstGeom>
              <a:noFill/>
            </p:spPr>
            <p:txBody>
              <a:bodyPr wrap="none" rtlCol="0">
                <a:spAutoFit/>
              </a:bodyPr>
              <a:lstStyle/>
              <a:p>
                <a:pPr algn="ctr">
                  <a:defRPr/>
                </a:pPr>
                <a:r>
                  <a:rPr lang="en-US" sz="1600" b="1" kern="0" dirty="0">
                    <a:solidFill>
                      <a:srgbClr val="2C658F"/>
                    </a:solidFill>
                    <a:latin typeface="Corbel"/>
                    <a:cs typeface="Corbel"/>
                  </a:rPr>
                  <a:t>SAE</a:t>
                </a:r>
              </a:p>
              <a:p>
                <a:pPr algn="ctr">
                  <a:defRPr/>
                </a:pPr>
                <a:r>
                  <a:rPr lang="en-US" sz="1600" b="1" kern="0" dirty="0">
                    <a:solidFill>
                      <a:srgbClr val="2C658F"/>
                    </a:solidFill>
                    <a:latin typeface="Corbel"/>
                    <a:cs typeface="Corbel"/>
                  </a:rPr>
                  <a:t>4%</a:t>
                </a:r>
                <a:endParaRPr lang="en-GB" sz="1600" b="1" kern="0" dirty="0">
                  <a:solidFill>
                    <a:srgbClr val="2C658F"/>
                  </a:solidFill>
                  <a:latin typeface="Corbel"/>
                  <a:cs typeface="Corbel"/>
                </a:endParaRPr>
              </a:p>
            </p:txBody>
          </p:sp>
        </p:grpSp>
      </p:grpSp>
      <p:sp>
        <p:nvSpPr>
          <p:cNvPr id="62" name="TextBox 61"/>
          <p:cNvSpPr txBox="1"/>
          <p:nvPr/>
        </p:nvSpPr>
        <p:spPr>
          <a:xfrm>
            <a:off x="1888686" y="2235876"/>
            <a:ext cx="5135363" cy="354925"/>
          </a:xfrm>
          <a:prstGeom prst="rect">
            <a:avLst/>
          </a:prstGeom>
          <a:solidFill>
            <a:schemeClr val="accent3"/>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t"/>
          <a:lstStyle>
            <a:defPPr>
              <a:defRPr lang="en-US"/>
            </a:defPPr>
            <a:lvl1pPr algn="ctr">
              <a:spcAft>
                <a:spcPts val="600"/>
              </a:spcAft>
              <a:defRPr sz="1600" b="1">
                <a:solidFill>
                  <a:srgbClr val="1F497D"/>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a:solidFill>
                  <a:schemeClr val="accent3">
                    <a:lumMod val="50000"/>
                  </a:schemeClr>
                </a:solidFill>
                <a:latin typeface="Corbel"/>
                <a:cs typeface="Corbel"/>
              </a:rPr>
              <a:t>Arterial occlusive events: 28%</a:t>
            </a:r>
          </a:p>
        </p:txBody>
      </p:sp>
      <p:sp>
        <p:nvSpPr>
          <p:cNvPr id="63" name="TextBox 269"/>
          <p:cNvSpPr txBox="1">
            <a:spLocks noChangeArrowheads="1"/>
          </p:cNvSpPr>
          <p:nvPr/>
        </p:nvSpPr>
        <p:spPr bwMode="auto">
          <a:xfrm>
            <a:off x="3352801" y="6232577"/>
            <a:ext cx="4929051" cy="292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0">
            <a:spAutoFit/>
          </a:bodyPr>
          <a:lstStyle>
            <a:defPPr>
              <a:defRPr lang="en-US"/>
            </a:defPPr>
            <a:lvl1pPr>
              <a:spcBef>
                <a:spcPts val="0"/>
              </a:spcBef>
              <a:tabLst>
                <a:tab pos="91440" algn="l"/>
              </a:tabLst>
              <a:defRPr sz="1000">
                <a:solidFill>
                  <a:srgbClr val="44464E"/>
                </a:solidFill>
                <a:latin typeface="Calibri" pitchFamily="34" charset="0"/>
              </a:defRPr>
            </a:lvl1pPr>
            <a:lvl2pPr marL="742950" indent="-285750">
              <a:tabLst>
                <a:tab pos="90488" algn="l"/>
              </a:tabLst>
              <a:defRPr>
                <a:latin typeface="Calibri Light" pitchFamily="34" charset="0"/>
              </a:defRPr>
            </a:lvl2pPr>
            <a:lvl3pPr marL="1143000" indent="-228600">
              <a:tabLst>
                <a:tab pos="90488" algn="l"/>
              </a:tabLst>
              <a:defRPr>
                <a:latin typeface="Calibri Light" pitchFamily="34" charset="0"/>
              </a:defRPr>
            </a:lvl3pPr>
            <a:lvl4pPr marL="1600200" indent="-228600">
              <a:tabLst>
                <a:tab pos="90488" algn="l"/>
              </a:tabLst>
              <a:defRPr>
                <a:latin typeface="Calibri Light" pitchFamily="34" charset="0"/>
              </a:defRPr>
            </a:lvl4pPr>
            <a:lvl5pPr marL="2057400" indent="-228600">
              <a:tabLst>
                <a:tab pos="90488" algn="l"/>
              </a:tabLst>
              <a:defRPr>
                <a:latin typeface="Calibri Light" pitchFamily="34" charset="0"/>
              </a:defRPr>
            </a:lvl5pPr>
            <a:lvl6pPr marL="2514600" indent="-228600" fontAlgn="base">
              <a:spcBef>
                <a:spcPct val="0"/>
              </a:spcBef>
              <a:spcAft>
                <a:spcPct val="0"/>
              </a:spcAft>
              <a:tabLst>
                <a:tab pos="90488" algn="l"/>
              </a:tabLst>
              <a:defRPr>
                <a:latin typeface="Calibri Light" pitchFamily="34" charset="0"/>
              </a:defRPr>
            </a:lvl6pPr>
            <a:lvl7pPr marL="2971800" indent="-228600" fontAlgn="base">
              <a:spcBef>
                <a:spcPct val="0"/>
              </a:spcBef>
              <a:spcAft>
                <a:spcPct val="0"/>
              </a:spcAft>
              <a:tabLst>
                <a:tab pos="90488" algn="l"/>
              </a:tabLst>
              <a:defRPr>
                <a:latin typeface="Calibri Light" pitchFamily="34" charset="0"/>
              </a:defRPr>
            </a:lvl7pPr>
            <a:lvl8pPr marL="3429000" indent="-228600" fontAlgn="base">
              <a:spcBef>
                <a:spcPct val="0"/>
              </a:spcBef>
              <a:spcAft>
                <a:spcPct val="0"/>
              </a:spcAft>
              <a:tabLst>
                <a:tab pos="90488" algn="l"/>
              </a:tabLst>
              <a:defRPr>
                <a:latin typeface="Calibri Light" pitchFamily="34" charset="0"/>
              </a:defRPr>
            </a:lvl8pPr>
            <a:lvl9pPr marL="3886200" indent="-228600" fontAlgn="base">
              <a:spcBef>
                <a:spcPct val="0"/>
              </a:spcBef>
              <a:spcAft>
                <a:spcPct val="0"/>
              </a:spcAft>
              <a:tabLst>
                <a:tab pos="90488" algn="l"/>
              </a:tabLst>
              <a:defRPr>
                <a:latin typeface="Calibri Light" pitchFamily="34" charset="0"/>
              </a:defRPr>
            </a:lvl9pPr>
          </a:lstStyle>
          <a:p>
            <a:pPr fontAlgn="base">
              <a:lnSpc>
                <a:spcPct val="85000"/>
              </a:lnSpc>
              <a:spcBef>
                <a:spcPts val="200"/>
              </a:spcBef>
              <a:spcAft>
                <a:spcPct val="0"/>
              </a:spcAft>
            </a:pPr>
            <a:r>
              <a:rPr lang="en-US" sz="1100" dirty="0">
                <a:latin typeface="Corbel"/>
                <a:cs typeface="Corbel"/>
              </a:rPr>
              <a:t>*Events occurring in patients with CP-CML. </a:t>
            </a:r>
            <a:r>
              <a:rPr lang="en-US" sz="1100" baseline="30000" dirty="0">
                <a:latin typeface="Corbel"/>
                <a:cs typeface="Corbel"/>
              </a:rPr>
              <a:t>†</a:t>
            </a:r>
            <a:r>
              <a:rPr lang="en-US" sz="1100" dirty="0">
                <a:latin typeface="Corbel"/>
                <a:cs typeface="Corbel"/>
              </a:rPr>
              <a:t>Median follow-up 35.3 months; analysis for ≥3 years does not cover a fourth full year for all patients.</a:t>
            </a:r>
          </a:p>
        </p:txBody>
      </p:sp>
      <p:sp>
        <p:nvSpPr>
          <p:cNvPr id="64" name="TextBox 6"/>
          <p:cNvSpPr txBox="1">
            <a:spLocks noChangeArrowheads="1"/>
          </p:cNvSpPr>
          <p:nvPr/>
        </p:nvSpPr>
        <p:spPr bwMode="auto">
          <a:xfrm>
            <a:off x="1824705" y="6624576"/>
            <a:ext cx="3505780" cy="18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lvl1pPr>
              <a:tabLst>
                <a:tab pos="90488" algn="l"/>
              </a:tabLst>
              <a:defRPr>
                <a:solidFill>
                  <a:schemeClr val="tx1"/>
                </a:solidFill>
                <a:latin typeface="Calibri Light" pitchFamily="34" charset="0"/>
              </a:defRPr>
            </a:lvl1pPr>
            <a:lvl2pPr marL="742950" indent="-285750">
              <a:tabLst>
                <a:tab pos="90488" algn="l"/>
              </a:tabLst>
              <a:defRPr>
                <a:solidFill>
                  <a:schemeClr val="tx1"/>
                </a:solidFill>
                <a:latin typeface="Calibri Light" pitchFamily="34" charset="0"/>
              </a:defRPr>
            </a:lvl2pPr>
            <a:lvl3pPr marL="1143000" indent="-228600">
              <a:tabLst>
                <a:tab pos="90488" algn="l"/>
              </a:tabLst>
              <a:defRPr>
                <a:solidFill>
                  <a:schemeClr val="tx1"/>
                </a:solidFill>
                <a:latin typeface="Calibri Light" pitchFamily="34" charset="0"/>
              </a:defRPr>
            </a:lvl3pPr>
            <a:lvl4pPr marL="1600200" indent="-228600">
              <a:tabLst>
                <a:tab pos="90488" algn="l"/>
              </a:tabLst>
              <a:defRPr>
                <a:solidFill>
                  <a:schemeClr val="tx1"/>
                </a:solidFill>
                <a:latin typeface="Calibri Light" pitchFamily="34" charset="0"/>
              </a:defRPr>
            </a:lvl4pPr>
            <a:lvl5pPr marL="2057400" indent="-228600">
              <a:tabLst>
                <a:tab pos="90488" algn="l"/>
              </a:tabLst>
              <a:defRPr>
                <a:solidFill>
                  <a:schemeClr val="tx1"/>
                </a:solidFill>
                <a:latin typeface="Calibri Light" pitchFamily="34" charset="0"/>
              </a:defRPr>
            </a:lvl5pPr>
            <a:lvl6pPr marL="2514600" indent="-228600" fontAlgn="base">
              <a:spcBef>
                <a:spcPct val="0"/>
              </a:spcBef>
              <a:spcAft>
                <a:spcPct val="0"/>
              </a:spcAft>
              <a:tabLst>
                <a:tab pos="90488" algn="l"/>
              </a:tabLst>
              <a:defRPr>
                <a:solidFill>
                  <a:schemeClr val="tx1"/>
                </a:solidFill>
                <a:latin typeface="Calibri Light" pitchFamily="34" charset="0"/>
              </a:defRPr>
            </a:lvl6pPr>
            <a:lvl7pPr marL="2971800" indent="-228600" fontAlgn="base">
              <a:spcBef>
                <a:spcPct val="0"/>
              </a:spcBef>
              <a:spcAft>
                <a:spcPct val="0"/>
              </a:spcAft>
              <a:tabLst>
                <a:tab pos="90488" algn="l"/>
              </a:tabLst>
              <a:defRPr>
                <a:solidFill>
                  <a:schemeClr val="tx1"/>
                </a:solidFill>
                <a:latin typeface="Calibri Light" pitchFamily="34" charset="0"/>
              </a:defRPr>
            </a:lvl7pPr>
            <a:lvl8pPr marL="3429000" indent="-228600" fontAlgn="base">
              <a:spcBef>
                <a:spcPct val="0"/>
              </a:spcBef>
              <a:spcAft>
                <a:spcPct val="0"/>
              </a:spcAft>
              <a:tabLst>
                <a:tab pos="90488" algn="l"/>
              </a:tabLst>
              <a:defRPr>
                <a:solidFill>
                  <a:schemeClr val="tx1"/>
                </a:solidFill>
                <a:latin typeface="Calibri Light" pitchFamily="34" charset="0"/>
              </a:defRPr>
            </a:lvl8pPr>
            <a:lvl9pPr marL="3886200" indent="-228600" fontAlgn="base">
              <a:spcBef>
                <a:spcPct val="0"/>
              </a:spcBef>
              <a:spcAft>
                <a:spcPct val="0"/>
              </a:spcAft>
              <a:tabLst>
                <a:tab pos="90488" algn="l"/>
              </a:tabLst>
              <a:defRPr>
                <a:solidFill>
                  <a:schemeClr val="tx1"/>
                </a:solidFill>
                <a:latin typeface="Calibri Light" pitchFamily="34" charset="0"/>
              </a:defRPr>
            </a:lvl9pPr>
          </a:lstStyle>
          <a:p>
            <a:pPr fontAlgn="base">
              <a:lnSpc>
                <a:spcPct val="85000"/>
              </a:lnSpc>
              <a:spcBef>
                <a:spcPts val="200"/>
              </a:spcBef>
              <a:spcAft>
                <a:spcPct val="0"/>
              </a:spcAft>
            </a:pPr>
            <a:r>
              <a:rPr lang="en-GB" sz="1400" b="1" dirty="0">
                <a:solidFill>
                  <a:srgbClr val="44464E"/>
                </a:solidFill>
                <a:latin typeface="Corbel"/>
                <a:cs typeface="Corbel"/>
              </a:rPr>
              <a:t>Cortes J, et al. Poster. EHA. 2015 (abstr P234). </a:t>
            </a:r>
            <a:endParaRPr lang="en-US" altLang="en-US" sz="1400" b="1" dirty="0">
              <a:solidFill>
                <a:srgbClr val="44464E"/>
              </a:solidFill>
              <a:latin typeface="Corbel"/>
              <a:cs typeface="Corbel"/>
            </a:endParaRPr>
          </a:p>
        </p:txBody>
      </p:sp>
    </p:spTree>
    <p:extLst>
      <p:ext uri="{BB962C8B-B14F-4D97-AF65-F5344CB8AC3E}">
        <p14:creationId xmlns:p14="http://schemas.microsoft.com/office/powerpoint/2010/main" val="3545707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37C93D9-5C9F-1545-90C5-B6C30D8E7D23}"/>
              </a:ext>
            </a:extLst>
          </p:cNvPr>
          <p:cNvGraphicFramePr>
            <a:graphicFrameLocks/>
          </p:cNvGraphicFramePr>
          <p:nvPr>
            <p:extLst>
              <p:ext uri="{D42A27DB-BD31-4B8C-83A1-F6EECF244321}">
                <p14:modId xmlns:p14="http://schemas.microsoft.com/office/powerpoint/2010/main" val="3558313833"/>
              </p:ext>
            </p:extLst>
          </p:nvPr>
        </p:nvGraphicFramePr>
        <p:xfrm>
          <a:off x="1805775" y="1490844"/>
          <a:ext cx="8582526" cy="4339002"/>
        </p:xfrm>
        <a:graphic>
          <a:graphicData uri="http://schemas.openxmlformats.org/drawingml/2006/table">
            <a:tbl>
              <a:tblPr firstRow="1" bandRow="1">
                <a:tableStyleId>{5C22544A-7EE6-4342-B048-85BDC9FD1C3A}</a:tableStyleId>
              </a:tblPr>
              <a:tblGrid>
                <a:gridCol w="1614257">
                  <a:extLst>
                    <a:ext uri="{9D8B030D-6E8A-4147-A177-3AD203B41FA5}">
                      <a16:colId xmlns:a16="http://schemas.microsoft.com/office/drawing/2014/main" val="20000"/>
                    </a:ext>
                  </a:extLst>
                </a:gridCol>
                <a:gridCol w="3029528">
                  <a:extLst>
                    <a:ext uri="{9D8B030D-6E8A-4147-A177-3AD203B41FA5}">
                      <a16:colId xmlns:a16="http://schemas.microsoft.com/office/drawing/2014/main" val="20001"/>
                    </a:ext>
                  </a:extLst>
                </a:gridCol>
                <a:gridCol w="3938741">
                  <a:extLst>
                    <a:ext uri="{9D8B030D-6E8A-4147-A177-3AD203B41FA5}">
                      <a16:colId xmlns:a16="http://schemas.microsoft.com/office/drawing/2014/main" val="20002"/>
                    </a:ext>
                  </a:extLst>
                </a:gridCol>
              </a:tblGrid>
              <a:tr h="362056">
                <a:tc>
                  <a:txBody>
                    <a:bodyPr/>
                    <a:lstStyle/>
                    <a:p>
                      <a:pPr>
                        <a:lnSpc>
                          <a:spcPct val="90000"/>
                        </a:lnSpc>
                        <a:spcBef>
                          <a:spcPts val="600"/>
                        </a:spcBef>
                      </a:pPr>
                      <a:r>
                        <a:rPr lang="en-US" sz="1400" b="1" dirty="0">
                          <a:solidFill>
                            <a:srgbClr val="000000"/>
                          </a:solidFill>
                          <a:latin typeface="Corbel"/>
                          <a:cs typeface="Corbel"/>
                        </a:rPr>
                        <a:t>TKI</a:t>
                      </a:r>
                    </a:p>
                  </a:txBody>
                  <a:tcPr marL="25718" marR="25718" marT="25718" marB="25718">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400" b="1" dirty="0">
                          <a:solidFill>
                            <a:srgbClr val="000000"/>
                          </a:solidFill>
                          <a:latin typeface="Corbel"/>
                          <a:cs typeface="Corbel"/>
                        </a:rPr>
                        <a:t>Features</a:t>
                      </a:r>
                    </a:p>
                  </a:txBody>
                  <a:tcPr marL="25718" marR="25718" marT="25718" marB="2571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400" b="1" dirty="0">
                          <a:solidFill>
                            <a:srgbClr val="000000"/>
                          </a:solidFill>
                          <a:latin typeface="Corbel"/>
                          <a:cs typeface="Corbel"/>
                        </a:rPr>
                        <a:t>Current status</a:t>
                      </a:r>
                    </a:p>
                  </a:txBody>
                  <a:tcPr marL="25718" marR="25718" marT="25718" marB="25718">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45389">
                <a:tc>
                  <a:txBody>
                    <a:bodyPr/>
                    <a:lstStyle/>
                    <a:p>
                      <a:pPr>
                        <a:lnSpc>
                          <a:spcPct val="90000"/>
                        </a:lnSpc>
                        <a:spcBef>
                          <a:spcPts val="600"/>
                        </a:spcBef>
                      </a:pPr>
                      <a:r>
                        <a:rPr lang="en-US" sz="1800" b="1" dirty="0">
                          <a:solidFill>
                            <a:srgbClr val="000000"/>
                          </a:solidFill>
                          <a:latin typeface="Corbel"/>
                          <a:cs typeface="Corbel"/>
                        </a:rPr>
                        <a:t>Asciminib (ABL001)</a:t>
                      </a:r>
                    </a:p>
                  </a:txBody>
                  <a:tcPr marL="25718" marR="25718" marT="25718" marB="25718">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800" b="1" dirty="0">
                          <a:solidFill>
                            <a:srgbClr val="000000"/>
                          </a:solidFill>
                          <a:latin typeface="Corbel"/>
                          <a:cs typeface="Corbel"/>
                        </a:rPr>
                        <a:t>Allosteric inhibitor</a:t>
                      </a:r>
                    </a:p>
                  </a:txBody>
                  <a:tcPr marL="25718" marR="25718" marT="25718" marB="2571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90000"/>
                        </a:lnSpc>
                        <a:spcBef>
                          <a:spcPts val="600"/>
                        </a:spcBef>
                        <a:buFont typeface="Arial" panose="020B0604020202020204" pitchFamily="34" charset="0"/>
                        <a:buChar char="•"/>
                      </a:pPr>
                      <a:r>
                        <a:rPr lang="en-US" sz="1800" b="1" baseline="0" dirty="0">
                          <a:solidFill>
                            <a:srgbClr val="000000"/>
                          </a:solidFill>
                          <a:latin typeface="Corbel"/>
                          <a:cs typeface="Corbel"/>
                        </a:rPr>
                        <a:t>Ongoing phase 1 single agent (T315I) and combination</a:t>
                      </a:r>
                    </a:p>
                    <a:p>
                      <a:pPr marL="342900" indent="-342900">
                        <a:lnSpc>
                          <a:spcPct val="90000"/>
                        </a:lnSpc>
                        <a:spcBef>
                          <a:spcPts val="600"/>
                        </a:spcBef>
                        <a:buFont typeface="Arial" panose="020B0604020202020204" pitchFamily="34" charset="0"/>
                        <a:buChar char="•"/>
                      </a:pPr>
                      <a:r>
                        <a:rPr lang="en-US" sz="1800" b="1" baseline="0" dirty="0">
                          <a:solidFill>
                            <a:srgbClr val="000000"/>
                          </a:solidFill>
                          <a:latin typeface="Corbel"/>
                          <a:cs typeface="Corbel"/>
                        </a:rPr>
                        <a:t>Phase 3, 3</a:t>
                      </a:r>
                      <a:r>
                        <a:rPr lang="en-US" sz="1800" b="1" baseline="30000" dirty="0">
                          <a:solidFill>
                            <a:srgbClr val="000000"/>
                          </a:solidFill>
                          <a:latin typeface="Corbel"/>
                          <a:cs typeface="Corbel"/>
                        </a:rPr>
                        <a:t>rd</a:t>
                      </a:r>
                      <a:r>
                        <a:rPr lang="en-US" sz="1800" b="1" baseline="0" dirty="0">
                          <a:solidFill>
                            <a:srgbClr val="000000"/>
                          </a:solidFill>
                          <a:latin typeface="Corbel"/>
                          <a:cs typeface="Corbel"/>
                        </a:rPr>
                        <a:t> line </a:t>
                      </a:r>
                      <a:r>
                        <a:rPr lang="en-US" sz="1800" b="1" baseline="0" dirty="0" err="1">
                          <a:solidFill>
                            <a:srgbClr val="000000"/>
                          </a:solidFill>
                          <a:latin typeface="Corbel"/>
                          <a:cs typeface="Corbel"/>
                        </a:rPr>
                        <a:t>vs</a:t>
                      </a:r>
                      <a:r>
                        <a:rPr lang="en-US" sz="1800" b="1" baseline="0" dirty="0">
                          <a:solidFill>
                            <a:srgbClr val="000000"/>
                          </a:solidFill>
                          <a:latin typeface="Corbel"/>
                          <a:cs typeface="Corbel"/>
                        </a:rPr>
                        <a:t> </a:t>
                      </a:r>
                      <a:r>
                        <a:rPr lang="en-US" sz="1800" b="1" baseline="0" dirty="0" err="1">
                          <a:solidFill>
                            <a:srgbClr val="000000"/>
                          </a:solidFill>
                          <a:latin typeface="Corbel"/>
                          <a:cs typeface="Corbel"/>
                        </a:rPr>
                        <a:t>bosutinib</a:t>
                      </a:r>
                      <a:endParaRPr lang="en-US" sz="1800" b="1" baseline="0" dirty="0">
                        <a:solidFill>
                          <a:srgbClr val="000000"/>
                        </a:solidFill>
                        <a:latin typeface="Corbel"/>
                        <a:cs typeface="Corbel"/>
                      </a:endParaRPr>
                    </a:p>
                    <a:p>
                      <a:pPr marL="342900" indent="-342900">
                        <a:lnSpc>
                          <a:spcPct val="90000"/>
                        </a:lnSpc>
                        <a:spcBef>
                          <a:spcPts val="600"/>
                        </a:spcBef>
                        <a:buFont typeface="Arial" panose="020B0604020202020204" pitchFamily="34" charset="0"/>
                        <a:buChar char="•"/>
                      </a:pPr>
                      <a:r>
                        <a:rPr lang="en-US" sz="1800" b="1" baseline="0" dirty="0">
                          <a:solidFill>
                            <a:srgbClr val="000000"/>
                          </a:solidFill>
                          <a:latin typeface="Corbel"/>
                          <a:cs typeface="Corbel"/>
                        </a:rPr>
                        <a:t>Phase 2, early combination</a:t>
                      </a:r>
                      <a:endParaRPr lang="en-US" sz="1800" b="1" dirty="0">
                        <a:solidFill>
                          <a:srgbClr val="000000"/>
                        </a:solidFill>
                        <a:latin typeface="Corbel"/>
                        <a:cs typeface="Corbel"/>
                      </a:endParaRPr>
                    </a:p>
                  </a:txBody>
                  <a:tcPr marL="25718" marR="25718" marT="25718" marB="25718">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46505">
                <a:tc>
                  <a:txBody>
                    <a:bodyPr/>
                    <a:lstStyle/>
                    <a:p>
                      <a:pPr>
                        <a:lnSpc>
                          <a:spcPct val="90000"/>
                        </a:lnSpc>
                        <a:spcBef>
                          <a:spcPts val="600"/>
                        </a:spcBef>
                      </a:pPr>
                      <a:r>
                        <a:rPr lang="en-US" sz="1800" b="1" dirty="0" err="1">
                          <a:solidFill>
                            <a:srgbClr val="000000"/>
                          </a:solidFill>
                          <a:latin typeface="Corbel"/>
                          <a:cs typeface="Corbel"/>
                        </a:rPr>
                        <a:t>Radotinib</a:t>
                      </a:r>
                      <a:endParaRPr lang="en-US" sz="1800" b="1" dirty="0">
                        <a:solidFill>
                          <a:srgbClr val="000000"/>
                        </a:solidFill>
                        <a:latin typeface="Corbel"/>
                        <a:cs typeface="Corbel"/>
                      </a:endParaRPr>
                    </a:p>
                  </a:txBody>
                  <a:tcPr marL="25718" marR="25718" marT="25718" marB="25718">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800" b="1" dirty="0">
                          <a:solidFill>
                            <a:srgbClr val="000000"/>
                          </a:solidFill>
                          <a:latin typeface="Corbel"/>
                          <a:cs typeface="Corbel"/>
                        </a:rPr>
                        <a:t>2</a:t>
                      </a:r>
                      <a:r>
                        <a:rPr lang="en-US" sz="1800" b="1" baseline="30000" dirty="0">
                          <a:solidFill>
                            <a:srgbClr val="000000"/>
                          </a:solidFill>
                          <a:latin typeface="Corbel"/>
                          <a:cs typeface="Corbel"/>
                        </a:rPr>
                        <a:t>nd</a:t>
                      </a:r>
                      <a:r>
                        <a:rPr lang="en-US" sz="1800" b="1" dirty="0">
                          <a:solidFill>
                            <a:srgbClr val="000000"/>
                          </a:solidFill>
                          <a:latin typeface="Corbel"/>
                          <a:cs typeface="Corbel"/>
                        </a:rPr>
                        <a:t> generation</a:t>
                      </a:r>
                    </a:p>
                  </a:txBody>
                  <a:tcPr marL="25718" marR="25718" marT="25718" marB="2571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90000"/>
                        </a:lnSpc>
                        <a:spcBef>
                          <a:spcPts val="600"/>
                        </a:spcBef>
                        <a:buFont typeface="Arial" panose="020B0604020202020204" pitchFamily="34" charset="0"/>
                        <a:buChar char="•"/>
                      </a:pPr>
                      <a:r>
                        <a:rPr lang="en-US" sz="1800" b="1" dirty="0">
                          <a:solidFill>
                            <a:srgbClr val="000000"/>
                          </a:solidFill>
                          <a:latin typeface="Corbel"/>
                          <a:cs typeface="Corbel"/>
                        </a:rPr>
                        <a:t>Approved in South Korea 1</a:t>
                      </a:r>
                      <a:r>
                        <a:rPr lang="en-US" sz="1800" b="1" baseline="30000" dirty="0">
                          <a:solidFill>
                            <a:srgbClr val="000000"/>
                          </a:solidFill>
                          <a:latin typeface="Corbel"/>
                          <a:cs typeface="Corbel"/>
                        </a:rPr>
                        <a:t>st</a:t>
                      </a:r>
                      <a:r>
                        <a:rPr lang="en-US" sz="1800" b="1" dirty="0">
                          <a:solidFill>
                            <a:srgbClr val="000000"/>
                          </a:solidFill>
                          <a:latin typeface="Corbel"/>
                          <a:cs typeface="Corbel"/>
                        </a:rPr>
                        <a:t> and 2</a:t>
                      </a:r>
                      <a:r>
                        <a:rPr lang="en-US" sz="1800" b="1" baseline="30000" dirty="0">
                          <a:solidFill>
                            <a:srgbClr val="000000"/>
                          </a:solidFill>
                          <a:latin typeface="Corbel"/>
                          <a:cs typeface="Corbel"/>
                        </a:rPr>
                        <a:t>nd</a:t>
                      </a:r>
                      <a:r>
                        <a:rPr lang="en-US" sz="1800" b="1" dirty="0">
                          <a:solidFill>
                            <a:srgbClr val="000000"/>
                          </a:solidFill>
                          <a:latin typeface="Corbel"/>
                          <a:cs typeface="Corbel"/>
                        </a:rPr>
                        <a:t> line</a:t>
                      </a:r>
                    </a:p>
                    <a:p>
                      <a:pPr marL="342900" indent="-342900">
                        <a:lnSpc>
                          <a:spcPct val="90000"/>
                        </a:lnSpc>
                        <a:spcBef>
                          <a:spcPts val="600"/>
                        </a:spcBef>
                        <a:buFont typeface="Arial" panose="020B0604020202020204" pitchFamily="34" charset="0"/>
                        <a:buChar char="•"/>
                      </a:pPr>
                      <a:r>
                        <a:rPr lang="en-US" sz="1800" b="1" dirty="0">
                          <a:solidFill>
                            <a:srgbClr val="000000"/>
                          </a:solidFill>
                          <a:latin typeface="Corbel"/>
                          <a:cs typeface="Corbel"/>
                        </a:rPr>
                        <a:t>Pending studies elsewhere</a:t>
                      </a:r>
                    </a:p>
                  </a:txBody>
                  <a:tcPr marL="25718" marR="25718" marT="25718" marB="25718">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60940">
                <a:tc>
                  <a:txBody>
                    <a:bodyPr/>
                    <a:lstStyle/>
                    <a:p>
                      <a:pPr>
                        <a:lnSpc>
                          <a:spcPct val="90000"/>
                        </a:lnSpc>
                        <a:spcBef>
                          <a:spcPts val="600"/>
                        </a:spcBef>
                      </a:pPr>
                      <a:r>
                        <a:rPr lang="en-US" sz="1800" b="1" dirty="0">
                          <a:solidFill>
                            <a:srgbClr val="000000"/>
                          </a:solidFill>
                          <a:latin typeface="Corbel"/>
                          <a:cs typeface="Corbel"/>
                        </a:rPr>
                        <a:t>PF-114</a:t>
                      </a:r>
                    </a:p>
                  </a:txBody>
                  <a:tcPr marL="25718" marR="25718" marT="25718" marB="25718">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800" b="1" dirty="0">
                          <a:solidFill>
                            <a:srgbClr val="000000"/>
                          </a:solidFill>
                          <a:latin typeface="Corbel"/>
                          <a:cs typeface="Corbel"/>
                        </a:rPr>
                        <a:t>Ponatinib analog, </a:t>
                      </a:r>
                    </a:p>
                    <a:p>
                      <a:pPr>
                        <a:lnSpc>
                          <a:spcPct val="90000"/>
                        </a:lnSpc>
                        <a:spcBef>
                          <a:spcPts val="600"/>
                        </a:spcBef>
                      </a:pPr>
                      <a:r>
                        <a:rPr lang="en-US" sz="1800" b="1" dirty="0">
                          <a:solidFill>
                            <a:srgbClr val="000000"/>
                          </a:solidFill>
                          <a:latin typeface="Corbel"/>
                          <a:cs typeface="Corbel"/>
                        </a:rPr>
                        <a:t>not binding VEGFR</a:t>
                      </a:r>
                    </a:p>
                  </a:txBody>
                  <a:tcPr marL="25718" marR="25718" marT="25718" marB="2571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90000"/>
                        </a:lnSpc>
                        <a:spcBef>
                          <a:spcPts val="600"/>
                        </a:spcBef>
                        <a:buFont typeface="Arial" panose="020B0604020202020204" pitchFamily="34" charset="0"/>
                        <a:buChar char="•"/>
                      </a:pPr>
                      <a:r>
                        <a:rPr lang="en-US" sz="1800" b="1" dirty="0">
                          <a:solidFill>
                            <a:srgbClr val="000000"/>
                          </a:solidFill>
                          <a:latin typeface="Corbel"/>
                          <a:cs typeface="Corbel"/>
                        </a:rPr>
                        <a:t>Nearing MTD </a:t>
                      </a:r>
                    </a:p>
                    <a:p>
                      <a:pPr marL="342900" indent="-342900">
                        <a:lnSpc>
                          <a:spcPct val="90000"/>
                        </a:lnSpc>
                        <a:spcBef>
                          <a:spcPts val="600"/>
                        </a:spcBef>
                        <a:buFont typeface="Arial" panose="020B0604020202020204" pitchFamily="34" charset="0"/>
                        <a:buChar char="•"/>
                      </a:pPr>
                      <a:r>
                        <a:rPr lang="en-US" sz="1800" b="1" dirty="0">
                          <a:solidFill>
                            <a:srgbClr val="000000"/>
                          </a:solidFill>
                          <a:latin typeface="Corbel"/>
                          <a:cs typeface="Corbel"/>
                        </a:rPr>
                        <a:t>Starting phase 2</a:t>
                      </a:r>
                    </a:p>
                  </a:txBody>
                  <a:tcPr marL="25718" marR="25718" marT="25718" marB="25718">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2056">
                <a:tc>
                  <a:txBody>
                    <a:bodyPr/>
                    <a:lstStyle/>
                    <a:p>
                      <a:pPr>
                        <a:lnSpc>
                          <a:spcPct val="90000"/>
                        </a:lnSpc>
                        <a:spcBef>
                          <a:spcPts val="600"/>
                        </a:spcBef>
                      </a:pPr>
                      <a:r>
                        <a:rPr lang="en-US" altLang="zh-CN" sz="1800" b="1" kern="100" dirty="0">
                          <a:solidFill>
                            <a:srgbClr val="000000"/>
                          </a:solidFill>
                          <a:latin typeface="Corbel"/>
                          <a:ea typeface="等线"/>
                          <a:cs typeface="Corbel"/>
                        </a:rPr>
                        <a:t>HQP1351 </a:t>
                      </a:r>
                      <a:endParaRPr lang="en-US" sz="1800" b="1" dirty="0">
                        <a:solidFill>
                          <a:srgbClr val="000000"/>
                        </a:solidFill>
                        <a:latin typeface="Corbel"/>
                        <a:cs typeface="Corbel"/>
                      </a:endParaRPr>
                    </a:p>
                  </a:txBody>
                  <a:tcPr marL="25718" marR="25718" marT="25718" marB="25718">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800" b="1" dirty="0">
                          <a:solidFill>
                            <a:srgbClr val="000000"/>
                          </a:solidFill>
                          <a:latin typeface="Corbel"/>
                          <a:cs typeface="Corbel"/>
                        </a:rPr>
                        <a:t>Active against T315I</a:t>
                      </a:r>
                    </a:p>
                  </a:txBody>
                  <a:tcPr marL="25718" marR="25718" marT="25718" marB="2571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90000"/>
                        </a:lnSpc>
                        <a:spcBef>
                          <a:spcPts val="600"/>
                        </a:spcBef>
                        <a:buFont typeface="Arial" panose="020B0604020202020204" pitchFamily="34" charset="0"/>
                        <a:buChar char="•"/>
                      </a:pPr>
                      <a:r>
                        <a:rPr lang="en-US" sz="1800" b="1" dirty="0">
                          <a:solidFill>
                            <a:srgbClr val="000000"/>
                          </a:solidFill>
                          <a:latin typeface="Corbel"/>
                          <a:cs typeface="Corbel"/>
                        </a:rPr>
                        <a:t>Phase 1 completed</a:t>
                      </a:r>
                    </a:p>
                  </a:txBody>
                  <a:tcPr marL="25718" marR="25718" marT="25718" marB="25718">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2056">
                <a:tc>
                  <a:txBody>
                    <a:bodyPr/>
                    <a:lstStyle/>
                    <a:p>
                      <a:pPr>
                        <a:lnSpc>
                          <a:spcPct val="90000"/>
                        </a:lnSpc>
                        <a:spcBef>
                          <a:spcPts val="600"/>
                        </a:spcBef>
                      </a:pPr>
                      <a:r>
                        <a:rPr lang="en-US" sz="1800" b="1" dirty="0">
                          <a:solidFill>
                            <a:srgbClr val="000000"/>
                          </a:solidFill>
                          <a:latin typeface="Corbel"/>
                          <a:cs typeface="Corbel"/>
                        </a:rPr>
                        <a:t>K0706</a:t>
                      </a:r>
                    </a:p>
                  </a:txBody>
                  <a:tcPr marL="25718" marR="25718" marT="25718" marB="25718">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90000"/>
                        </a:lnSpc>
                        <a:spcBef>
                          <a:spcPts val="600"/>
                        </a:spcBef>
                      </a:pPr>
                      <a:r>
                        <a:rPr lang="en-US" sz="1800" b="1" dirty="0">
                          <a:solidFill>
                            <a:srgbClr val="000000"/>
                          </a:solidFill>
                          <a:latin typeface="Corbel"/>
                          <a:cs typeface="Corbel"/>
                        </a:rPr>
                        <a:t>3</a:t>
                      </a:r>
                      <a:r>
                        <a:rPr lang="en-US" sz="1800" b="1" baseline="30000" dirty="0">
                          <a:solidFill>
                            <a:srgbClr val="000000"/>
                          </a:solidFill>
                          <a:latin typeface="Corbel"/>
                          <a:cs typeface="Corbel"/>
                        </a:rPr>
                        <a:t>rd</a:t>
                      </a:r>
                      <a:r>
                        <a:rPr lang="en-US" sz="1800" b="1" dirty="0">
                          <a:solidFill>
                            <a:srgbClr val="000000"/>
                          </a:solidFill>
                          <a:latin typeface="Corbel"/>
                          <a:cs typeface="Corbel"/>
                        </a:rPr>
                        <a:t> generation</a:t>
                      </a:r>
                    </a:p>
                  </a:txBody>
                  <a:tcPr marL="25718" marR="25718" marT="25718" marB="25718">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nSpc>
                          <a:spcPct val="90000"/>
                        </a:lnSpc>
                        <a:spcBef>
                          <a:spcPts val="600"/>
                        </a:spcBef>
                        <a:buFont typeface="Arial" panose="020B0604020202020204" pitchFamily="34" charset="0"/>
                        <a:buChar char="•"/>
                      </a:pPr>
                      <a:r>
                        <a:rPr lang="en-US" sz="1800" b="1" dirty="0">
                          <a:solidFill>
                            <a:srgbClr val="000000"/>
                          </a:solidFill>
                          <a:latin typeface="Corbel"/>
                          <a:cs typeface="Corbel"/>
                        </a:rPr>
                        <a:t>Phase 1 ongoing</a:t>
                      </a:r>
                    </a:p>
                  </a:txBody>
                  <a:tcPr marL="25718" marR="25718" marT="25718" marB="25718">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D39E4365-9F1C-3B4A-855A-F32EA13504AE}"/>
              </a:ext>
            </a:extLst>
          </p:cNvPr>
          <p:cNvSpPr txBox="1">
            <a:spLocks/>
          </p:cNvSpPr>
          <p:nvPr/>
        </p:nvSpPr>
        <p:spPr>
          <a:xfrm>
            <a:off x="1637269" y="472748"/>
            <a:ext cx="8917462" cy="540068"/>
          </a:xfrm>
          <a:prstGeom prst="rect">
            <a:avLst/>
          </a:prstGeom>
        </p:spPr>
        <p:txBody>
          <a:bodyPr>
            <a:noAutofit/>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PH" b="1" dirty="0">
                <a:latin typeface="Corbel"/>
                <a:cs typeface="Corbel"/>
              </a:rPr>
              <a:t>TKIs in Development for CML</a:t>
            </a:r>
            <a:endParaRPr lang="en-GB" b="1" dirty="0">
              <a:latin typeface="Corbel"/>
              <a:cs typeface="Corbel"/>
            </a:endParaRPr>
          </a:p>
        </p:txBody>
      </p:sp>
    </p:spTree>
    <p:extLst>
      <p:ext uri="{BB962C8B-B14F-4D97-AF65-F5344CB8AC3E}">
        <p14:creationId xmlns:p14="http://schemas.microsoft.com/office/powerpoint/2010/main" val="69159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671" y="6427114"/>
            <a:ext cx="3633723" cy="430887"/>
          </a:xfrm>
          <a:prstGeom prst="rect">
            <a:avLst/>
          </a:prstGeom>
          <a:noFill/>
        </p:spPr>
        <p:txBody>
          <a:bodyPr wrap="square" rtlCol="0">
            <a:spAutoFit/>
          </a:bodyPr>
          <a:lstStyle/>
          <a:p>
            <a:r>
              <a:rPr lang="da-DK" sz="1100" dirty="0">
                <a:latin typeface="Corbel"/>
                <a:cs typeface="Corbel"/>
              </a:rPr>
              <a:t>Huang et al, </a:t>
            </a:r>
            <a:r>
              <a:rPr lang="da-DK" sz="1100" i="1" dirty="0">
                <a:latin typeface="Corbel"/>
                <a:cs typeface="Corbel"/>
              </a:rPr>
              <a:t>Cancer </a:t>
            </a:r>
            <a:r>
              <a:rPr lang="da-DK" sz="1100" dirty="0">
                <a:latin typeface="Corbel"/>
                <a:cs typeface="Corbel"/>
              </a:rPr>
              <a:t>118:3123-3127, 2012.</a:t>
            </a:r>
          </a:p>
          <a:p>
            <a:r>
              <a:rPr lang="da-DK" sz="1100" dirty="0" err="1">
                <a:latin typeface="Corbel"/>
                <a:cs typeface="Corbel"/>
              </a:rPr>
              <a:t>Bower</a:t>
            </a:r>
            <a:r>
              <a:rPr lang="da-DK" sz="1100" dirty="0">
                <a:latin typeface="Corbel"/>
                <a:cs typeface="Corbel"/>
              </a:rPr>
              <a:t> H et al, </a:t>
            </a:r>
            <a:r>
              <a:rPr lang="da-DK" sz="1100" i="1" dirty="0">
                <a:latin typeface="Corbel"/>
                <a:cs typeface="Corbel"/>
              </a:rPr>
              <a:t>J </a:t>
            </a:r>
            <a:r>
              <a:rPr lang="da-DK" sz="1100" i="1" dirty="0" err="1">
                <a:latin typeface="Corbel"/>
                <a:cs typeface="Corbel"/>
              </a:rPr>
              <a:t>Clin</a:t>
            </a:r>
            <a:r>
              <a:rPr lang="da-DK" sz="1100" i="1" dirty="0">
                <a:latin typeface="Corbel"/>
                <a:cs typeface="Corbel"/>
              </a:rPr>
              <a:t> </a:t>
            </a:r>
            <a:r>
              <a:rPr lang="da-DK" sz="1100" i="1" dirty="0" err="1">
                <a:latin typeface="Corbel"/>
                <a:cs typeface="Corbel"/>
              </a:rPr>
              <a:t>Oncol</a:t>
            </a:r>
            <a:r>
              <a:rPr lang="da-DK" sz="1100" i="1" dirty="0">
                <a:latin typeface="Corbel"/>
                <a:cs typeface="Corbel"/>
              </a:rPr>
              <a:t> 34:2851-57, 2016. </a:t>
            </a:r>
            <a:endParaRPr lang="da-DK" sz="1100" dirty="0">
              <a:latin typeface="Corbel"/>
              <a:cs typeface="Corbel"/>
            </a:endParaRPr>
          </a:p>
        </p:txBody>
      </p:sp>
      <p:graphicFrame>
        <p:nvGraphicFramePr>
          <p:cNvPr id="5" name="Chart 4"/>
          <p:cNvGraphicFramePr/>
          <p:nvPr>
            <p:extLst>
              <p:ext uri="{D42A27DB-BD31-4B8C-83A1-F6EECF244321}">
                <p14:modId xmlns:p14="http://schemas.microsoft.com/office/powerpoint/2010/main" val="2467884588"/>
              </p:ext>
            </p:extLst>
          </p:nvPr>
        </p:nvGraphicFramePr>
        <p:xfrm>
          <a:off x="2536207" y="3310306"/>
          <a:ext cx="3695321" cy="297531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a:spLocks noChangeArrowheads="1"/>
          </p:cNvSpPr>
          <p:nvPr/>
        </p:nvSpPr>
        <p:spPr bwMode="auto">
          <a:xfrm>
            <a:off x="2987759" y="6241859"/>
            <a:ext cx="3228923" cy="27699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b="1" dirty="0">
                <a:solidFill>
                  <a:srgbClr val="000000"/>
                </a:solidFill>
                <a:latin typeface="Corbel"/>
                <a:cs typeface="Corbel"/>
              </a:rPr>
              <a:t>Year</a:t>
            </a:r>
          </a:p>
        </p:txBody>
      </p:sp>
      <p:sp>
        <p:nvSpPr>
          <p:cNvPr id="7" name="TextBox 6"/>
          <p:cNvSpPr txBox="1"/>
          <p:nvPr/>
        </p:nvSpPr>
        <p:spPr>
          <a:xfrm>
            <a:off x="2234588" y="3355273"/>
            <a:ext cx="369332" cy="2644722"/>
          </a:xfrm>
          <a:prstGeom prst="rect">
            <a:avLst/>
          </a:prstGeom>
          <a:noFill/>
        </p:spPr>
        <p:txBody>
          <a:bodyPr vert="vert270" wrap="square">
            <a:spAutoFit/>
          </a:bodyPr>
          <a:lstStyle/>
          <a:p>
            <a:pPr algn="ctr">
              <a:defRPr/>
            </a:pPr>
            <a:r>
              <a:rPr lang="en-US" sz="1200" b="1" dirty="0">
                <a:solidFill>
                  <a:srgbClr val="000000"/>
                </a:solidFill>
                <a:latin typeface="Corbel"/>
                <a:cs typeface="Corbel"/>
              </a:rPr>
              <a:t>Number of Cases</a:t>
            </a:r>
          </a:p>
        </p:txBody>
      </p:sp>
      <p:sp>
        <p:nvSpPr>
          <p:cNvPr id="8" name="TextBox 7"/>
          <p:cNvSpPr txBox="1"/>
          <p:nvPr/>
        </p:nvSpPr>
        <p:spPr>
          <a:xfrm>
            <a:off x="4952013" y="4115236"/>
            <a:ext cx="1492716" cy="769441"/>
          </a:xfrm>
          <a:prstGeom prst="rect">
            <a:avLst/>
          </a:prstGeom>
          <a:noFill/>
        </p:spPr>
        <p:txBody>
          <a:bodyPr wrap="none" rtlCol="0">
            <a:spAutoFit/>
          </a:bodyPr>
          <a:lstStyle/>
          <a:p>
            <a:pPr algn="ctr"/>
            <a:r>
              <a:rPr lang="en-US" sz="1100" b="1" dirty="0">
                <a:latin typeface="Corbel"/>
                <a:cs typeface="Corbel"/>
              </a:rPr>
              <a:t>10x greater</a:t>
            </a:r>
          </a:p>
          <a:p>
            <a:pPr algn="ctr"/>
            <a:r>
              <a:rPr lang="en-US" sz="1100" b="1" dirty="0">
                <a:latin typeface="Corbel"/>
                <a:cs typeface="Corbel"/>
              </a:rPr>
              <a:t>steady state number</a:t>
            </a:r>
          </a:p>
          <a:p>
            <a:pPr algn="ctr"/>
            <a:r>
              <a:rPr lang="en-US" sz="1100" b="1" dirty="0">
                <a:latin typeface="Corbel"/>
                <a:cs typeface="Corbel"/>
              </a:rPr>
              <a:t>of CML patients in US</a:t>
            </a:r>
          </a:p>
          <a:p>
            <a:pPr algn="ctr"/>
            <a:r>
              <a:rPr lang="en-US" sz="1100" b="1" dirty="0">
                <a:latin typeface="Corbel"/>
                <a:cs typeface="Corbel"/>
              </a:rPr>
              <a:t>by 2050</a:t>
            </a:r>
          </a:p>
        </p:txBody>
      </p:sp>
      <p:sp>
        <p:nvSpPr>
          <p:cNvPr id="9" name="Up Arrow 8"/>
          <p:cNvSpPr/>
          <p:nvPr/>
        </p:nvSpPr>
        <p:spPr>
          <a:xfrm>
            <a:off x="5868312" y="3879100"/>
            <a:ext cx="251138" cy="28336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rabicPeriod"/>
            </a:pPr>
            <a:endParaRPr lang="en-US" sz="1100">
              <a:latin typeface="Corbel"/>
              <a:cs typeface="Corbel"/>
            </a:endParaRPr>
          </a:p>
        </p:txBody>
      </p:sp>
      <p:sp>
        <p:nvSpPr>
          <p:cNvPr id="11" name="Title 10"/>
          <p:cNvSpPr>
            <a:spLocks noGrp="1"/>
          </p:cNvSpPr>
          <p:nvPr>
            <p:ph type="title"/>
          </p:nvPr>
        </p:nvSpPr>
        <p:spPr>
          <a:xfrm>
            <a:off x="0" y="487951"/>
            <a:ext cx="5554070" cy="1143000"/>
          </a:xfrm>
        </p:spPr>
        <p:txBody>
          <a:bodyPr>
            <a:normAutofit fontScale="90000"/>
          </a:bodyPr>
          <a:lstStyle/>
          <a:p>
            <a:r>
              <a:rPr lang="en-US" sz="3600" b="1" dirty="0">
                <a:solidFill>
                  <a:srgbClr val="C0504D"/>
                </a:solidFill>
                <a:latin typeface="Corbel"/>
                <a:cs typeface="Corbel"/>
              </a:rPr>
              <a:t>CML is an increasingly prevalent and survivable cancer</a:t>
            </a:r>
          </a:p>
        </p:txBody>
      </p:sp>
      <p:sp>
        <p:nvSpPr>
          <p:cNvPr id="12" name="TextBox 11"/>
          <p:cNvSpPr txBox="1"/>
          <p:nvPr/>
        </p:nvSpPr>
        <p:spPr>
          <a:xfrm>
            <a:off x="3117945" y="2280195"/>
            <a:ext cx="2750369" cy="923330"/>
          </a:xfrm>
          <a:prstGeom prst="rect">
            <a:avLst/>
          </a:prstGeom>
          <a:noFill/>
        </p:spPr>
        <p:txBody>
          <a:bodyPr wrap="square" rtlCol="0">
            <a:spAutoFit/>
          </a:bodyPr>
          <a:lstStyle/>
          <a:p>
            <a:pPr algn="r"/>
            <a:r>
              <a:rPr lang="en-US" b="1" i="1" dirty="0">
                <a:latin typeface="Corbel"/>
                <a:cs typeface="Corbel"/>
              </a:rPr>
              <a:t>lifespan</a:t>
            </a:r>
          </a:p>
          <a:p>
            <a:endParaRPr lang="en-US" b="1" i="1" dirty="0">
              <a:latin typeface="Corbel"/>
              <a:cs typeface="Corbel"/>
            </a:endParaRPr>
          </a:p>
          <a:p>
            <a:r>
              <a:rPr lang="en-US" b="1" i="1" dirty="0">
                <a:latin typeface="Corbel"/>
                <a:cs typeface="Corbel"/>
              </a:rPr>
              <a:t>prevalence</a:t>
            </a:r>
          </a:p>
        </p:txBody>
      </p:sp>
      <p:sp>
        <p:nvSpPr>
          <p:cNvPr id="15" name="Right Arrow 14"/>
          <p:cNvSpPr/>
          <p:nvPr/>
        </p:nvSpPr>
        <p:spPr>
          <a:xfrm>
            <a:off x="5868311" y="2393088"/>
            <a:ext cx="348368" cy="22577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4303012">
            <a:off x="4173043" y="3211526"/>
            <a:ext cx="348368" cy="225777"/>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385514" y="343650"/>
            <a:ext cx="4945095" cy="6275294"/>
          </a:xfrm>
          <a:prstGeom prst="rect">
            <a:avLst/>
          </a:prstGeom>
        </p:spPr>
      </p:pic>
    </p:spTree>
    <p:extLst>
      <p:ext uri="{BB962C8B-B14F-4D97-AF65-F5344CB8AC3E}">
        <p14:creationId xmlns:p14="http://schemas.microsoft.com/office/powerpoint/2010/main" val="170456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79600" y="857251"/>
            <a:ext cx="8431216" cy="5143500"/>
          </a:xfrm>
          <a:prstGeom prst="rect">
            <a:avLst/>
          </a:prstGeom>
        </p:spPr>
      </p:pic>
    </p:spTree>
    <p:extLst>
      <p:ext uri="{BB962C8B-B14F-4D97-AF65-F5344CB8AC3E}">
        <p14:creationId xmlns:p14="http://schemas.microsoft.com/office/powerpoint/2010/main" val="2831053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1777389" y="1000258"/>
            <a:ext cx="2467778" cy="797075"/>
          </a:xfrm>
          <a:prstGeom prst="rect">
            <a:avLst/>
          </a:prstGeom>
          <a:solidFill>
            <a:schemeClr val="accent2">
              <a:lumMod val="60000"/>
              <a:lumOff val="40000"/>
            </a:schemeClr>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b="1" dirty="0">
                <a:solidFill>
                  <a:srgbClr val="254061"/>
                </a:solidFill>
                <a:latin typeface="Corbel"/>
                <a:ea typeface="ＭＳ Ｐゴシック" charset="0"/>
                <a:cs typeface="Corbel"/>
              </a:rPr>
              <a:t>Dose Escalation </a:t>
            </a:r>
          </a:p>
          <a:p>
            <a:pPr algn="ctr" defTabSz="914400">
              <a:defRPr/>
            </a:pPr>
            <a:r>
              <a:rPr lang="en-US" sz="1200" b="1" dirty="0">
                <a:solidFill>
                  <a:srgbClr val="254061"/>
                </a:solidFill>
                <a:latin typeface="Corbel"/>
                <a:ea typeface="ＭＳ Ｐゴシック" charset="0"/>
                <a:cs typeface="Corbel"/>
              </a:rPr>
              <a:t>Bayesian Logistic Regression</a:t>
            </a:r>
          </a:p>
          <a:p>
            <a:pPr algn="ctr" defTabSz="914400">
              <a:defRPr/>
            </a:pPr>
            <a:r>
              <a:rPr lang="en-US" sz="1200" b="1" dirty="0">
                <a:solidFill>
                  <a:srgbClr val="254061"/>
                </a:solidFill>
                <a:latin typeface="Corbel"/>
                <a:ea typeface="ＭＳ Ｐゴシック" charset="0"/>
                <a:cs typeface="Corbel"/>
              </a:rPr>
              <a:t>CML—completed</a:t>
            </a:r>
          </a:p>
          <a:p>
            <a:pPr algn="ctr" defTabSz="914400">
              <a:defRPr/>
            </a:pPr>
            <a:r>
              <a:rPr lang="en-US" sz="1200" b="1" dirty="0">
                <a:solidFill>
                  <a:srgbClr val="254061"/>
                </a:solidFill>
                <a:latin typeface="Corbel"/>
                <a:ea typeface="ＭＳ Ｐゴシック" charset="0"/>
                <a:cs typeface="Corbel"/>
              </a:rPr>
              <a:t>ABL001, po, BID</a:t>
            </a:r>
          </a:p>
        </p:txBody>
      </p:sp>
      <p:sp>
        <p:nvSpPr>
          <p:cNvPr id="22" name="Rounded Rectangle 21"/>
          <p:cNvSpPr/>
          <p:nvPr/>
        </p:nvSpPr>
        <p:spPr bwMode="auto">
          <a:xfrm rot="18540000">
            <a:off x="1567210" y="2055014"/>
            <a:ext cx="731520" cy="240025"/>
          </a:xfrm>
          <a:prstGeom prst="roundRect">
            <a:avLst/>
          </a:prstGeom>
          <a:solidFill>
            <a:srgbClr val="FFFF99"/>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000000"/>
                </a:solidFill>
                <a:latin typeface="Corbel"/>
                <a:ea typeface="ＭＳ Ｐゴシック" charset="0"/>
                <a:cs typeface="Corbel"/>
              </a:rPr>
              <a:t>10 mg</a:t>
            </a:r>
          </a:p>
        </p:txBody>
      </p:sp>
      <p:sp>
        <p:nvSpPr>
          <p:cNvPr id="23" name="Rounded Rectangle 22"/>
          <p:cNvSpPr/>
          <p:nvPr/>
        </p:nvSpPr>
        <p:spPr bwMode="auto">
          <a:xfrm rot="18540000">
            <a:off x="1954775" y="2054816"/>
            <a:ext cx="731520" cy="241082"/>
          </a:xfrm>
          <a:prstGeom prst="roundRect">
            <a:avLst/>
          </a:prstGeom>
          <a:solidFill>
            <a:srgbClr val="FFCC99"/>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000000"/>
                </a:solidFill>
                <a:latin typeface="Corbel"/>
                <a:ea typeface="ＭＳ Ｐゴシック" charset="0"/>
                <a:cs typeface="Corbel"/>
              </a:rPr>
              <a:t>20 mg</a:t>
            </a:r>
          </a:p>
        </p:txBody>
      </p:sp>
      <p:sp>
        <p:nvSpPr>
          <p:cNvPr id="23560" name="Rounded Rectangle 29"/>
          <p:cNvSpPr>
            <a:spLocks noChangeArrowheads="1"/>
          </p:cNvSpPr>
          <p:nvPr/>
        </p:nvSpPr>
        <p:spPr bwMode="auto">
          <a:xfrm>
            <a:off x="5339294" y="1094071"/>
            <a:ext cx="4251023" cy="691623"/>
          </a:xfrm>
          <a:prstGeom prst="roundRect">
            <a:avLst>
              <a:gd name="adj" fmla="val 0"/>
            </a:avLst>
          </a:prstGeom>
          <a:solidFill>
            <a:srgbClr val="00B050"/>
          </a:solidFill>
          <a:ln>
            <a:solidFill>
              <a:schemeClr val="accent3"/>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Dose Expansion</a:t>
            </a:r>
          </a:p>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CML (20 mg, 40 mg)–completed </a:t>
            </a:r>
          </a:p>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T315I mutation (150 mg)–ongoing </a:t>
            </a:r>
          </a:p>
        </p:txBody>
      </p:sp>
      <p:sp>
        <p:nvSpPr>
          <p:cNvPr id="23561" name="Rounded Rectangle 30"/>
          <p:cNvSpPr>
            <a:spLocks noChangeArrowheads="1"/>
          </p:cNvSpPr>
          <p:nvPr/>
        </p:nvSpPr>
        <p:spPr bwMode="auto">
          <a:xfrm>
            <a:off x="5815238" y="2936502"/>
            <a:ext cx="1554480" cy="433532"/>
          </a:xfrm>
          <a:prstGeom prst="roundRect">
            <a:avLst>
              <a:gd name="adj" fmla="val 0"/>
            </a:avLst>
          </a:prstGeom>
          <a:solidFill>
            <a:schemeClr val="accent2">
              <a:lumMod val="60000"/>
              <a:lumOff val="40000"/>
            </a:schemeClr>
          </a:solidFill>
          <a:ln w="19050" cap="flat" cmpd="sng" algn="ctr">
            <a:solidFill>
              <a:srgbClr val="FFFFFF"/>
            </a:solidFill>
            <a:prstDash val="solid"/>
            <a:round/>
            <a:headEnd type="none" w="med" len="med"/>
            <a:tailEnd type="none" w="med" len="med"/>
          </a:ln>
          <a:effectLst/>
        </p:spPr>
        <p:txBody>
          <a:bodyPr anchor="ctr"/>
          <a:lstStyle/>
          <a:p>
            <a:pPr algn="ctr" defTabSz="914400"/>
            <a:r>
              <a:rPr lang="en-US" altLang="en-US" sz="1200" b="1" dirty="0">
                <a:solidFill>
                  <a:srgbClr val="254061"/>
                </a:solidFill>
                <a:latin typeface="Corbel"/>
                <a:ea typeface="ＭＳ Ｐゴシック" charset="0"/>
                <a:cs typeface="Corbel"/>
              </a:rPr>
              <a:t>Dose Escalation </a:t>
            </a:r>
          </a:p>
          <a:p>
            <a:pPr algn="ctr" defTabSz="914400"/>
            <a:r>
              <a:rPr lang="en-US" altLang="en-US" sz="1200" b="1" dirty="0">
                <a:solidFill>
                  <a:srgbClr val="254061"/>
                </a:solidFill>
                <a:latin typeface="Corbel"/>
                <a:ea typeface="ＭＳ Ｐゴシック" charset="0"/>
                <a:cs typeface="Corbel"/>
              </a:rPr>
              <a:t> Ph+ ALL/CML-BP </a:t>
            </a:r>
          </a:p>
        </p:txBody>
      </p:sp>
      <p:sp>
        <p:nvSpPr>
          <p:cNvPr id="20" name="Rounded Rectangle 19"/>
          <p:cNvSpPr/>
          <p:nvPr/>
        </p:nvSpPr>
        <p:spPr bwMode="auto">
          <a:xfrm rot="18540000">
            <a:off x="2342340" y="2055012"/>
            <a:ext cx="731520" cy="240024"/>
          </a:xfrm>
          <a:prstGeom prst="roundRect">
            <a:avLst/>
          </a:prstGeom>
          <a:solidFill>
            <a:srgbClr val="FFC0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000000"/>
                </a:solidFill>
                <a:latin typeface="Corbel"/>
                <a:ea typeface="ＭＳ Ｐゴシック" charset="0"/>
                <a:cs typeface="Corbel"/>
              </a:rPr>
              <a:t>40 mg</a:t>
            </a:r>
          </a:p>
        </p:txBody>
      </p:sp>
      <p:sp>
        <p:nvSpPr>
          <p:cNvPr id="19" name="Rounded Rectangle 18"/>
          <p:cNvSpPr/>
          <p:nvPr/>
        </p:nvSpPr>
        <p:spPr bwMode="auto">
          <a:xfrm rot="18540000">
            <a:off x="2729377" y="2055014"/>
            <a:ext cx="731520" cy="240025"/>
          </a:xfrm>
          <a:prstGeom prst="roundRect">
            <a:avLst/>
          </a:prstGeom>
          <a:solidFill>
            <a:srgbClr val="FF99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80 mg</a:t>
            </a:r>
          </a:p>
        </p:txBody>
      </p:sp>
      <p:sp>
        <p:nvSpPr>
          <p:cNvPr id="34" name="Rectangle 33"/>
          <p:cNvSpPr/>
          <p:nvPr/>
        </p:nvSpPr>
        <p:spPr bwMode="auto">
          <a:xfrm>
            <a:off x="5804959" y="4276281"/>
            <a:ext cx="2165350" cy="611188"/>
          </a:xfrm>
          <a:prstGeom prst="rect">
            <a:avLst/>
          </a:prstGeom>
          <a:solidFill>
            <a:srgbClr val="00B0F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100" b="1" dirty="0">
                <a:solidFill>
                  <a:srgbClr val="FFFFFF"/>
                </a:solidFill>
                <a:latin typeface="Corbel"/>
                <a:ea typeface="ＭＳ Ｐゴシック" charset="0"/>
                <a:cs typeface="Corbel"/>
              </a:rPr>
              <a:t>Combo Dose Escalation</a:t>
            </a:r>
          </a:p>
          <a:p>
            <a:pPr algn="ctr" defTabSz="914400">
              <a:defRPr/>
            </a:pPr>
            <a:r>
              <a:rPr lang="en-US" sz="1100" b="1" dirty="0">
                <a:solidFill>
                  <a:srgbClr val="FFFFFF"/>
                </a:solidFill>
                <a:latin typeface="Corbel"/>
                <a:ea typeface="ＭＳ Ｐゴシック" charset="0"/>
                <a:cs typeface="Corbel"/>
              </a:rPr>
              <a:t>CML</a:t>
            </a:r>
          </a:p>
          <a:p>
            <a:pPr algn="ctr" defTabSz="914400">
              <a:defRPr/>
            </a:pPr>
            <a:r>
              <a:rPr lang="en-US" sz="1100" b="1" dirty="0">
                <a:solidFill>
                  <a:srgbClr val="FFFFFF"/>
                </a:solidFill>
                <a:latin typeface="Corbel"/>
                <a:ea typeface="ＭＳ Ｐゴシック" charset="0"/>
                <a:cs typeface="Corbel"/>
              </a:rPr>
              <a:t> ABL001+nilotinib </a:t>
            </a:r>
          </a:p>
        </p:txBody>
      </p:sp>
      <p:sp>
        <p:nvSpPr>
          <p:cNvPr id="9" name="Flowchart: Decision 8"/>
          <p:cNvSpPr/>
          <p:nvPr/>
        </p:nvSpPr>
        <p:spPr>
          <a:xfrm>
            <a:off x="4402894" y="1132166"/>
            <a:ext cx="647700" cy="681039"/>
          </a:xfrm>
          <a:prstGeom prst="flowChartDecision">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orbel"/>
              <a:cs typeface="Corbel"/>
            </a:endParaRPr>
          </a:p>
        </p:txBody>
      </p:sp>
      <p:sp>
        <p:nvSpPr>
          <p:cNvPr id="10" name="TextBox 9"/>
          <p:cNvSpPr txBox="1"/>
          <p:nvPr/>
        </p:nvSpPr>
        <p:spPr>
          <a:xfrm>
            <a:off x="4495012" y="1305237"/>
            <a:ext cx="478593" cy="400110"/>
          </a:xfrm>
          <a:prstGeom prst="rect">
            <a:avLst/>
          </a:prstGeom>
          <a:noFill/>
        </p:spPr>
        <p:txBody>
          <a:bodyPr wrap="square">
            <a:spAutoFit/>
          </a:bodyPr>
          <a:lstStyle/>
          <a:p>
            <a:pPr defTabSz="914400">
              <a:defRPr/>
            </a:pPr>
            <a:r>
              <a:rPr lang="en-US" sz="1000" b="1" dirty="0">
                <a:solidFill>
                  <a:srgbClr val="000000"/>
                </a:solidFill>
                <a:latin typeface="Corbel"/>
                <a:cs typeface="Corbel"/>
              </a:rPr>
              <a:t>MTDRDE</a:t>
            </a:r>
          </a:p>
        </p:txBody>
      </p:sp>
      <p:sp>
        <p:nvSpPr>
          <p:cNvPr id="23571" name="Rounded Rectangle 37"/>
          <p:cNvSpPr>
            <a:spLocks noChangeArrowheads="1"/>
          </p:cNvSpPr>
          <p:nvPr/>
        </p:nvSpPr>
        <p:spPr bwMode="auto">
          <a:xfrm>
            <a:off x="9119152" y="4331783"/>
            <a:ext cx="1268413" cy="381000"/>
          </a:xfrm>
          <a:prstGeom prst="roundRect">
            <a:avLst>
              <a:gd name="adj" fmla="val 0"/>
            </a:avLst>
          </a:prstGeom>
          <a:solidFill>
            <a:srgbClr val="00B050"/>
          </a:solidFill>
          <a:ln>
            <a:solidFill>
              <a:schemeClr val="accent3"/>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Expansion</a:t>
            </a:r>
          </a:p>
        </p:txBody>
      </p:sp>
      <p:sp>
        <p:nvSpPr>
          <p:cNvPr id="25" name="Rounded Rectangle 24"/>
          <p:cNvSpPr/>
          <p:nvPr/>
        </p:nvSpPr>
        <p:spPr bwMode="auto">
          <a:xfrm rot="18540000">
            <a:off x="3485436" y="2055014"/>
            <a:ext cx="731520" cy="240025"/>
          </a:xfrm>
          <a:prstGeom prst="roundRect">
            <a:avLst/>
          </a:prstGeom>
          <a:solidFill>
            <a:srgbClr val="8000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200 mg</a:t>
            </a:r>
          </a:p>
        </p:txBody>
      </p:sp>
      <p:sp>
        <p:nvSpPr>
          <p:cNvPr id="38" name="Rounded Rectangle 37"/>
          <p:cNvSpPr/>
          <p:nvPr/>
        </p:nvSpPr>
        <p:spPr bwMode="auto">
          <a:xfrm rot="18540000">
            <a:off x="3107407" y="2058351"/>
            <a:ext cx="731520" cy="222012"/>
          </a:xfrm>
          <a:prstGeom prst="roundRect">
            <a:avLst/>
          </a:prstGeom>
          <a:solidFill>
            <a:srgbClr val="FF33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150 mg</a:t>
            </a:r>
          </a:p>
        </p:txBody>
      </p:sp>
      <p:sp>
        <p:nvSpPr>
          <p:cNvPr id="40" name="Rounded Rectangle 30"/>
          <p:cNvSpPr>
            <a:spLocks noChangeArrowheads="1"/>
          </p:cNvSpPr>
          <p:nvPr/>
        </p:nvSpPr>
        <p:spPr bwMode="auto">
          <a:xfrm>
            <a:off x="8363093" y="2908058"/>
            <a:ext cx="2043642" cy="425065"/>
          </a:xfrm>
          <a:prstGeom prst="roundRect">
            <a:avLst>
              <a:gd name="adj" fmla="val 0"/>
            </a:avLst>
          </a:prstGeom>
          <a:solidFill>
            <a:srgbClr val="00B050"/>
          </a:solidFill>
          <a:ln>
            <a:solidFill>
              <a:schemeClr val="accent3"/>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Dose Expansion </a:t>
            </a:r>
          </a:p>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Ph+ ALL/CML-BP</a:t>
            </a:r>
          </a:p>
        </p:txBody>
      </p:sp>
      <p:sp>
        <p:nvSpPr>
          <p:cNvPr id="54" name="Rectangle 53"/>
          <p:cNvSpPr/>
          <p:nvPr/>
        </p:nvSpPr>
        <p:spPr bwMode="auto">
          <a:xfrm>
            <a:off x="5790078" y="5034127"/>
            <a:ext cx="2165350" cy="611188"/>
          </a:xfrm>
          <a:prstGeom prst="rect">
            <a:avLst/>
          </a:prstGeom>
          <a:solidFill>
            <a:srgbClr val="00B0F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100" b="1" dirty="0">
                <a:solidFill>
                  <a:srgbClr val="FFFFFF"/>
                </a:solidFill>
                <a:latin typeface="Corbel"/>
                <a:ea typeface="ＭＳ Ｐゴシック" charset="0"/>
                <a:cs typeface="Corbel"/>
              </a:rPr>
              <a:t>Combo Dose Escalation</a:t>
            </a:r>
          </a:p>
          <a:p>
            <a:pPr algn="ctr" defTabSz="914400">
              <a:defRPr/>
            </a:pPr>
            <a:r>
              <a:rPr lang="en-US" sz="1100" b="1" dirty="0">
                <a:solidFill>
                  <a:srgbClr val="FFFFFF"/>
                </a:solidFill>
                <a:latin typeface="Corbel"/>
                <a:ea typeface="ＭＳ Ｐゴシック" charset="0"/>
                <a:cs typeface="Corbel"/>
              </a:rPr>
              <a:t>CML</a:t>
            </a:r>
          </a:p>
          <a:p>
            <a:pPr algn="ctr" defTabSz="914400">
              <a:defRPr/>
            </a:pPr>
            <a:r>
              <a:rPr lang="en-US" sz="1100" b="1" dirty="0">
                <a:solidFill>
                  <a:srgbClr val="FFFFFF"/>
                </a:solidFill>
                <a:latin typeface="Corbel"/>
                <a:ea typeface="ＭＳ Ｐゴシック" charset="0"/>
                <a:cs typeface="Corbel"/>
              </a:rPr>
              <a:t> ABL001+imatinib</a:t>
            </a:r>
          </a:p>
        </p:txBody>
      </p:sp>
      <p:sp>
        <p:nvSpPr>
          <p:cNvPr id="56" name="Rounded Rectangle 37"/>
          <p:cNvSpPr>
            <a:spLocks noChangeArrowheads="1"/>
          </p:cNvSpPr>
          <p:nvPr/>
        </p:nvSpPr>
        <p:spPr bwMode="auto">
          <a:xfrm>
            <a:off x="9119153" y="5099184"/>
            <a:ext cx="1268413" cy="381000"/>
          </a:xfrm>
          <a:prstGeom prst="roundRect">
            <a:avLst>
              <a:gd name="adj" fmla="val 0"/>
            </a:avLst>
          </a:prstGeom>
          <a:solidFill>
            <a:srgbClr val="00B050"/>
          </a:solidFill>
          <a:ln>
            <a:solidFill>
              <a:schemeClr val="accent3"/>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Expansion</a:t>
            </a:r>
          </a:p>
        </p:txBody>
      </p:sp>
      <p:sp>
        <p:nvSpPr>
          <p:cNvPr id="60" name="Rectangle 59"/>
          <p:cNvSpPr/>
          <p:nvPr/>
        </p:nvSpPr>
        <p:spPr bwMode="auto">
          <a:xfrm>
            <a:off x="5804959" y="5761791"/>
            <a:ext cx="2165350" cy="611188"/>
          </a:xfrm>
          <a:prstGeom prst="rect">
            <a:avLst/>
          </a:prstGeom>
          <a:solidFill>
            <a:srgbClr val="00B0F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100" b="1" dirty="0">
                <a:solidFill>
                  <a:srgbClr val="FFFFFF"/>
                </a:solidFill>
                <a:latin typeface="Corbel"/>
                <a:ea typeface="ＭＳ Ｐゴシック" charset="0"/>
                <a:cs typeface="Corbel"/>
              </a:rPr>
              <a:t>Combo Dose Escalation</a:t>
            </a:r>
          </a:p>
          <a:p>
            <a:pPr algn="ctr" defTabSz="914400">
              <a:defRPr/>
            </a:pPr>
            <a:r>
              <a:rPr lang="en-US" sz="1100" b="1" dirty="0">
                <a:solidFill>
                  <a:srgbClr val="FFFFFF"/>
                </a:solidFill>
                <a:latin typeface="Corbel"/>
                <a:ea typeface="ＭＳ Ｐゴシック" charset="0"/>
                <a:cs typeface="Corbel"/>
              </a:rPr>
              <a:t>CML</a:t>
            </a:r>
          </a:p>
          <a:p>
            <a:pPr algn="ctr" defTabSz="914400">
              <a:defRPr/>
            </a:pPr>
            <a:r>
              <a:rPr lang="en-US" sz="1100" b="1" dirty="0">
                <a:solidFill>
                  <a:srgbClr val="FFFFFF"/>
                </a:solidFill>
                <a:latin typeface="Corbel"/>
                <a:ea typeface="ＭＳ Ｐゴシック" charset="0"/>
                <a:cs typeface="Corbel"/>
              </a:rPr>
              <a:t> ABL001+dasatinib</a:t>
            </a:r>
          </a:p>
        </p:txBody>
      </p:sp>
      <p:sp>
        <p:nvSpPr>
          <p:cNvPr id="62" name="Rounded Rectangle 37"/>
          <p:cNvSpPr>
            <a:spLocks noChangeArrowheads="1"/>
          </p:cNvSpPr>
          <p:nvPr/>
        </p:nvSpPr>
        <p:spPr bwMode="auto">
          <a:xfrm>
            <a:off x="9138325" y="5897581"/>
            <a:ext cx="1268413" cy="381000"/>
          </a:xfrm>
          <a:prstGeom prst="roundRect">
            <a:avLst>
              <a:gd name="adj" fmla="val 0"/>
            </a:avLst>
          </a:prstGeom>
          <a:solidFill>
            <a:srgbClr val="00B050"/>
          </a:solidFill>
          <a:ln>
            <a:solidFill>
              <a:schemeClr val="accent3"/>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Expansion</a:t>
            </a:r>
          </a:p>
        </p:txBody>
      </p:sp>
      <p:sp>
        <p:nvSpPr>
          <p:cNvPr id="69" name="Rounded Rectangle 30"/>
          <p:cNvSpPr>
            <a:spLocks noChangeArrowheads="1"/>
          </p:cNvSpPr>
          <p:nvPr/>
        </p:nvSpPr>
        <p:spPr bwMode="auto">
          <a:xfrm>
            <a:off x="4511607" y="2013142"/>
            <a:ext cx="1443037" cy="603771"/>
          </a:xfrm>
          <a:prstGeom prst="roundRect">
            <a:avLst>
              <a:gd name="adj" fmla="val 0"/>
            </a:avLst>
          </a:prstGeom>
          <a:solidFill>
            <a:schemeClr val="accent2">
              <a:lumMod val="60000"/>
              <a:lumOff val="40000"/>
            </a:schemeClr>
          </a:solidFill>
          <a:ln w="19050" cap="flat" cmpd="sng" algn="ctr">
            <a:solidFill>
              <a:srgbClr val="FFFFFF"/>
            </a:solidFill>
            <a:prstDash val="solid"/>
            <a:round/>
            <a:headEnd type="none" w="med" len="med"/>
            <a:tailEnd type="none" w="med" len="med"/>
          </a:ln>
          <a:effectLst/>
        </p:spPr>
        <p:txBody>
          <a:bodyPr anchor="ctr"/>
          <a:lstStyle/>
          <a:p>
            <a:pPr algn="ctr" defTabSz="914400"/>
            <a:r>
              <a:rPr lang="en-US" altLang="en-US" sz="1200" b="1" dirty="0">
                <a:solidFill>
                  <a:srgbClr val="254061"/>
                </a:solidFill>
                <a:latin typeface="Corbel"/>
                <a:ea typeface="ＭＳ Ｐゴシック" charset="0"/>
                <a:cs typeface="Corbel"/>
              </a:rPr>
              <a:t>Dose Escalation </a:t>
            </a:r>
          </a:p>
          <a:p>
            <a:pPr algn="ctr" defTabSz="914400"/>
            <a:r>
              <a:rPr lang="en-US" altLang="en-US" sz="1200" b="1" dirty="0">
                <a:solidFill>
                  <a:srgbClr val="254061"/>
                </a:solidFill>
                <a:latin typeface="Corbel"/>
                <a:ea typeface="ＭＳ Ｐゴシック" charset="0"/>
                <a:cs typeface="Corbel"/>
              </a:rPr>
              <a:t>CML</a:t>
            </a:r>
          </a:p>
          <a:p>
            <a:pPr algn="ctr" defTabSz="914400"/>
            <a:r>
              <a:rPr lang="en-US" altLang="en-US" sz="1200" b="1" dirty="0">
                <a:solidFill>
                  <a:srgbClr val="254061"/>
                </a:solidFill>
                <a:latin typeface="Corbel"/>
                <a:ea typeface="ＭＳ Ｐゴシック" charset="0"/>
                <a:cs typeface="Corbel"/>
              </a:rPr>
              <a:t>ABL001, po, QD</a:t>
            </a:r>
          </a:p>
        </p:txBody>
      </p:sp>
      <p:sp>
        <p:nvSpPr>
          <p:cNvPr id="70" name="Rounded Rectangle 30"/>
          <p:cNvSpPr>
            <a:spLocks noChangeArrowheads="1"/>
          </p:cNvSpPr>
          <p:nvPr/>
        </p:nvSpPr>
        <p:spPr bwMode="auto">
          <a:xfrm>
            <a:off x="6933556" y="2071303"/>
            <a:ext cx="2043642" cy="484988"/>
          </a:xfrm>
          <a:prstGeom prst="roundRect">
            <a:avLst>
              <a:gd name="adj" fmla="val 0"/>
            </a:avLst>
          </a:prstGeom>
          <a:solidFill>
            <a:srgbClr val="00B050"/>
          </a:solidFill>
          <a:ln>
            <a:solidFill>
              <a:schemeClr val="accent3"/>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Dose Expansion </a:t>
            </a:r>
          </a:p>
          <a:p>
            <a:pPr algn="ctr" defTabSz="914400" eaLnBrk="1" hangingPunct="1">
              <a:lnSpc>
                <a:spcPct val="100000"/>
              </a:lnSpc>
              <a:spcBef>
                <a:spcPct val="0"/>
              </a:spcBef>
              <a:buClrTx/>
              <a:buSzTx/>
              <a:buNone/>
            </a:pPr>
            <a:r>
              <a:rPr lang="en-US" altLang="en-US" sz="1200" b="1" dirty="0">
                <a:solidFill>
                  <a:srgbClr val="FFFFFF"/>
                </a:solidFill>
                <a:latin typeface="Corbel"/>
                <a:cs typeface="Corbel"/>
              </a:rPr>
              <a:t>CML</a:t>
            </a:r>
          </a:p>
        </p:txBody>
      </p:sp>
      <p:sp>
        <p:nvSpPr>
          <p:cNvPr id="71" name="Rounded Rectangle 70"/>
          <p:cNvSpPr/>
          <p:nvPr/>
        </p:nvSpPr>
        <p:spPr bwMode="auto">
          <a:xfrm rot="18540000">
            <a:off x="4740290" y="2867943"/>
            <a:ext cx="731520" cy="240025"/>
          </a:xfrm>
          <a:prstGeom prst="roundRect">
            <a:avLst/>
          </a:prstGeom>
          <a:solidFill>
            <a:srgbClr val="FF66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120 mg</a:t>
            </a:r>
          </a:p>
        </p:txBody>
      </p:sp>
      <p:sp>
        <p:nvSpPr>
          <p:cNvPr id="72" name="Rounded Rectangle 71"/>
          <p:cNvSpPr/>
          <p:nvPr/>
        </p:nvSpPr>
        <p:spPr bwMode="auto">
          <a:xfrm rot="18540000">
            <a:off x="5121872" y="2871281"/>
            <a:ext cx="731520" cy="222012"/>
          </a:xfrm>
          <a:prstGeom prst="roundRect">
            <a:avLst/>
          </a:prstGeom>
          <a:solidFill>
            <a:srgbClr val="8000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200 mg</a:t>
            </a:r>
          </a:p>
        </p:txBody>
      </p:sp>
      <p:sp>
        <p:nvSpPr>
          <p:cNvPr id="73" name="Flowchart: Decision 72"/>
          <p:cNvSpPr/>
          <p:nvPr/>
        </p:nvSpPr>
        <p:spPr>
          <a:xfrm>
            <a:off x="6138963" y="1961091"/>
            <a:ext cx="647700" cy="681039"/>
          </a:xfrm>
          <a:prstGeom prst="flowChartDecision">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orbel"/>
              <a:cs typeface="Corbel"/>
            </a:endParaRPr>
          </a:p>
        </p:txBody>
      </p:sp>
      <p:sp>
        <p:nvSpPr>
          <p:cNvPr id="74" name="TextBox 73"/>
          <p:cNvSpPr txBox="1"/>
          <p:nvPr/>
        </p:nvSpPr>
        <p:spPr>
          <a:xfrm>
            <a:off x="6223520" y="2101553"/>
            <a:ext cx="478593" cy="400110"/>
          </a:xfrm>
          <a:prstGeom prst="rect">
            <a:avLst/>
          </a:prstGeom>
          <a:noFill/>
        </p:spPr>
        <p:txBody>
          <a:bodyPr wrap="square">
            <a:spAutoFit/>
          </a:bodyPr>
          <a:lstStyle/>
          <a:p>
            <a:pPr defTabSz="914400">
              <a:defRPr/>
            </a:pPr>
            <a:r>
              <a:rPr lang="en-US" sz="1000" b="1" dirty="0">
                <a:solidFill>
                  <a:srgbClr val="000000"/>
                </a:solidFill>
                <a:latin typeface="Corbel"/>
                <a:cs typeface="Corbel"/>
              </a:rPr>
              <a:t>MTDRDE</a:t>
            </a:r>
          </a:p>
        </p:txBody>
      </p:sp>
      <p:sp>
        <p:nvSpPr>
          <p:cNvPr id="82" name="Flowchart: Decision 81"/>
          <p:cNvSpPr/>
          <p:nvPr/>
        </p:nvSpPr>
        <p:spPr>
          <a:xfrm>
            <a:off x="8266659" y="4181766"/>
            <a:ext cx="647700" cy="681039"/>
          </a:xfrm>
          <a:prstGeom prst="flowChartDecision">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orbel"/>
              <a:cs typeface="Corbel"/>
            </a:endParaRPr>
          </a:p>
        </p:txBody>
      </p:sp>
      <p:sp>
        <p:nvSpPr>
          <p:cNvPr id="83" name="TextBox 82"/>
          <p:cNvSpPr txBox="1"/>
          <p:nvPr/>
        </p:nvSpPr>
        <p:spPr>
          <a:xfrm>
            <a:off x="8372115" y="4322228"/>
            <a:ext cx="478593" cy="400110"/>
          </a:xfrm>
          <a:prstGeom prst="rect">
            <a:avLst/>
          </a:prstGeom>
          <a:noFill/>
        </p:spPr>
        <p:txBody>
          <a:bodyPr wrap="square">
            <a:spAutoFit/>
          </a:bodyPr>
          <a:lstStyle/>
          <a:p>
            <a:pPr defTabSz="914400">
              <a:defRPr/>
            </a:pPr>
            <a:r>
              <a:rPr lang="en-US" sz="1000" b="1" dirty="0">
                <a:solidFill>
                  <a:srgbClr val="000000"/>
                </a:solidFill>
                <a:latin typeface="Corbel"/>
                <a:cs typeface="Corbel"/>
              </a:rPr>
              <a:t>MTDRDE</a:t>
            </a:r>
          </a:p>
        </p:txBody>
      </p:sp>
      <p:sp>
        <p:nvSpPr>
          <p:cNvPr id="84" name="Flowchart: Decision 83"/>
          <p:cNvSpPr/>
          <p:nvPr/>
        </p:nvSpPr>
        <p:spPr>
          <a:xfrm>
            <a:off x="8267257" y="4958722"/>
            <a:ext cx="647700" cy="681039"/>
          </a:xfrm>
          <a:prstGeom prst="flowChartDecision">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orbel"/>
              <a:cs typeface="Corbel"/>
            </a:endParaRPr>
          </a:p>
        </p:txBody>
      </p:sp>
      <p:sp>
        <p:nvSpPr>
          <p:cNvPr id="85" name="TextBox 84"/>
          <p:cNvSpPr txBox="1"/>
          <p:nvPr/>
        </p:nvSpPr>
        <p:spPr>
          <a:xfrm>
            <a:off x="8368400" y="5099184"/>
            <a:ext cx="478593" cy="400110"/>
          </a:xfrm>
          <a:prstGeom prst="rect">
            <a:avLst/>
          </a:prstGeom>
          <a:noFill/>
        </p:spPr>
        <p:txBody>
          <a:bodyPr wrap="square">
            <a:spAutoFit/>
          </a:bodyPr>
          <a:lstStyle/>
          <a:p>
            <a:pPr defTabSz="914400">
              <a:defRPr/>
            </a:pPr>
            <a:r>
              <a:rPr lang="en-US" sz="1000" b="1" dirty="0">
                <a:solidFill>
                  <a:srgbClr val="000000"/>
                </a:solidFill>
                <a:latin typeface="Corbel"/>
                <a:cs typeface="Corbel"/>
              </a:rPr>
              <a:t>MTDRDE</a:t>
            </a:r>
          </a:p>
        </p:txBody>
      </p:sp>
      <p:sp>
        <p:nvSpPr>
          <p:cNvPr id="86" name="Flowchart: Decision 85"/>
          <p:cNvSpPr/>
          <p:nvPr/>
        </p:nvSpPr>
        <p:spPr>
          <a:xfrm>
            <a:off x="8266660" y="5754034"/>
            <a:ext cx="647700" cy="681039"/>
          </a:xfrm>
          <a:prstGeom prst="flowChartDecision">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orbel"/>
              <a:cs typeface="Corbel"/>
            </a:endParaRPr>
          </a:p>
        </p:txBody>
      </p:sp>
      <p:sp>
        <p:nvSpPr>
          <p:cNvPr id="87" name="TextBox 86"/>
          <p:cNvSpPr txBox="1"/>
          <p:nvPr/>
        </p:nvSpPr>
        <p:spPr>
          <a:xfrm>
            <a:off x="8351214" y="5897581"/>
            <a:ext cx="478593" cy="400110"/>
          </a:xfrm>
          <a:prstGeom prst="rect">
            <a:avLst/>
          </a:prstGeom>
          <a:noFill/>
        </p:spPr>
        <p:txBody>
          <a:bodyPr wrap="square">
            <a:spAutoFit/>
          </a:bodyPr>
          <a:lstStyle/>
          <a:p>
            <a:pPr defTabSz="914400">
              <a:defRPr/>
            </a:pPr>
            <a:r>
              <a:rPr lang="en-US" sz="1000" b="1" dirty="0">
                <a:solidFill>
                  <a:srgbClr val="000000"/>
                </a:solidFill>
                <a:latin typeface="Corbel"/>
                <a:cs typeface="Corbel"/>
              </a:rPr>
              <a:t>MTDRDE</a:t>
            </a:r>
          </a:p>
        </p:txBody>
      </p:sp>
      <p:sp>
        <p:nvSpPr>
          <p:cNvPr id="88" name="Flowchart: Decision 87"/>
          <p:cNvSpPr/>
          <p:nvPr/>
        </p:nvSpPr>
        <p:spPr>
          <a:xfrm>
            <a:off x="7523162" y="2783886"/>
            <a:ext cx="647700" cy="681039"/>
          </a:xfrm>
          <a:prstGeom prst="flowChartDecision">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latin typeface="Corbel"/>
              <a:cs typeface="Corbel"/>
            </a:endParaRPr>
          </a:p>
        </p:txBody>
      </p:sp>
      <p:sp>
        <p:nvSpPr>
          <p:cNvPr id="89" name="TextBox 88"/>
          <p:cNvSpPr txBox="1"/>
          <p:nvPr/>
        </p:nvSpPr>
        <p:spPr>
          <a:xfrm>
            <a:off x="7644532" y="2936501"/>
            <a:ext cx="478593" cy="400110"/>
          </a:xfrm>
          <a:prstGeom prst="rect">
            <a:avLst/>
          </a:prstGeom>
          <a:noFill/>
        </p:spPr>
        <p:txBody>
          <a:bodyPr wrap="square">
            <a:spAutoFit/>
          </a:bodyPr>
          <a:lstStyle/>
          <a:p>
            <a:pPr defTabSz="914400">
              <a:defRPr/>
            </a:pPr>
            <a:r>
              <a:rPr lang="en-US" sz="1000" b="1" dirty="0">
                <a:solidFill>
                  <a:srgbClr val="000000"/>
                </a:solidFill>
                <a:latin typeface="Corbel"/>
                <a:cs typeface="Corbel"/>
              </a:rPr>
              <a:t>MTDRDE</a:t>
            </a:r>
          </a:p>
        </p:txBody>
      </p:sp>
      <p:sp>
        <p:nvSpPr>
          <p:cNvPr id="50" name="Rounded Rectangle 49"/>
          <p:cNvSpPr/>
          <p:nvPr/>
        </p:nvSpPr>
        <p:spPr bwMode="auto">
          <a:xfrm rot="18540000">
            <a:off x="4352722" y="2869063"/>
            <a:ext cx="731520" cy="233983"/>
          </a:xfrm>
          <a:prstGeom prst="roundRect">
            <a:avLst/>
          </a:prstGeom>
          <a:solidFill>
            <a:srgbClr val="FF99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80 mg</a:t>
            </a:r>
          </a:p>
        </p:txBody>
      </p:sp>
      <p:sp>
        <p:nvSpPr>
          <p:cNvPr id="53" name="Rounded Rectangle 52"/>
          <p:cNvSpPr/>
          <p:nvPr/>
        </p:nvSpPr>
        <p:spPr bwMode="auto">
          <a:xfrm rot="18540000">
            <a:off x="5721756" y="3624578"/>
            <a:ext cx="731520" cy="240025"/>
          </a:xfrm>
          <a:prstGeom prst="roundRect">
            <a:avLst/>
          </a:prstGeom>
          <a:solidFill>
            <a:srgbClr val="FFC0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000000"/>
                </a:solidFill>
                <a:latin typeface="Corbel"/>
                <a:ea typeface="ＭＳ Ｐゴシック" charset="0"/>
                <a:cs typeface="Corbel"/>
              </a:rPr>
              <a:t>40 mg</a:t>
            </a:r>
          </a:p>
        </p:txBody>
      </p:sp>
      <p:sp>
        <p:nvSpPr>
          <p:cNvPr id="57" name="Rounded Rectangle 56"/>
          <p:cNvSpPr/>
          <p:nvPr/>
        </p:nvSpPr>
        <p:spPr bwMode="auto">
          <a:xfrm rot="18540000">
            <a:off x="6132369" y="3621816"/>
            <a:ext cx="731520" cy="254918"/>
          </a:xfrm>
          <a:prstGeom prst="roundRect">
            <a:avLst/>
          </a:prstGeom>
          <a:solidFill>
            <a:srgbClr val="FF99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80 mg</a:t>
            </a:r>
          </a:p>
        </p:txBody>
      </p:sp>
      <p:sp>
        <p:nvSpPr>
          <p:cNvPr id="65" name="Rounded Rectangle 64"/>
          <p:cNvSpPr/>
          <p:nvPr/>
        </p:nvSpPr>
        <p:spPr bwMode="auto">
          <a:xfrm rot="18540000">
            <a:off x="6539961" y="3625698"/>
            <a:ext cx="731520" cy="233983"/>
          </a:xfrm>
          <a:prstGeom prst="roundRect">
            <a:avLst/>
          </a:prstGeom>
          <a:solidFill>
            <a:srgbClr val="CC0000"/>
          </a:solidFill>
          <a:ln w="19050" cap="flat" cmpd="sng" algn="ctr">
            <a:solidFill>
              <a:srgbClr val="FFFFFF"/>
            </a:solidFill>
            <a:prstDash val="solid"/>
            <a:round/>
            <a:headEnd type="none" w="med" len="med"/>
            <a:tailEnd type="none" w="med" len="med"/>
          </a:ln>
          <a:effectLst/>
        </p:spPr>
        <p:txBody>
          <a:bodyPr anchor="ctr"/>
          <a:lstStyle/>
          <a:p>
            <a:pPr algn="ctr" defTabSz="914400">
              <a:defRPr/>
            </a:pPr>
            <a:r>
              <a:rPr lang="en-US" sz="1200" dirty="0">
                <a:solidFill>
                  <a:srgbClr val="FFFFFF"/>
                </a:solidFill>
                <a:latin typeface="Corbel"/>
                <a:ea typeface="ＭＳ Ｐゴシック" charset="0"/>
                <a:cs typeface="Corbel"/>
              </a:rPr>
              <a:t>160 mg</a:t>
            </a:r>
          </a:p>
        </p:txBody>
      </p:sp>
      <p:sp>
        <p:nvSpPr>
          <p:cNvPr id="66" name="Title 1"/>
          <p:cNvSpPr>
            <a:spLocks noGrp="1"/>
          </p:cNvSpPr>
          <p:nvPr>
            <p:ph type="title"/>
          </p:nvPr>
        </p:nvSpPr>
        <p:spPr>
          <a:xfrm>
            <a:off x="1990535" y="0"/>
            <a:ext cx="8229600" cy="1143000"/>
          </a:xfrm>
        </p:spPr>
        <p:txBody>
          <a:bodyPr>
            <a:normAutofit/>
          </a:bodyPr>
          <a:lstStyle/>
          <a:p>
            <a:r>
              <a:rPr lang="en-US" b="1" dirty="0">
                <a:solidFill>
                  <a:schemeClr val="accent2"/>
                </a:solidFill>
                <a:latin typeface="Corbel"/>
                <a:cs typeface="Corbel"/>
              </a:rPr>
              <a:t>ABL001X2101: Study Design</a:t>
            </a:r>
            <a:br>
              <a:rPr lang="en-US" sz="4000" b="1" dirty="0">
                <a:solidFill>
                  <a:schemeClr val="accent2"/>
                </a:solidFill>
                <a:latin typeface="Corbel"/>
                <a:cs typeface="Corbel"/>
              </a:rPr>
            </a:br>
            <a:r>
              <a:rPr lang="en-US" sz="1800" b="1" dirty="0">
                <a:solidFill>
                  <a:schemeClr val="accent2"/>
                </a:solidFill>
                <a:latin typeface="Corbel"/>
                <a:cs typeface="Corbel"/>
              </a:rPr>
              <a:t>A multicenter, phase 1, first-in-human study</a:t>
            </a:r>
            <a:endParaRPr lang="en-US" sz="4000" b="1" dirty="0">
              <a:solidFill>
                <a:schemeClr val="accent2"/>
              </a:solidFill>
              <a:latin typeface="Corbel"/>
              <a:cs typeface="Corbel"/>
            </a:endParaRPr>
          </a:p>
        </p:txBody>
      </p:sp>
      <p:sp>
        <p:nvSpPr>
          <p:cNvPr id="67" name="Content Placeholder 2"/>
          <p:cNvSpPr>
            <a:spLocks noGrp="1"/>
          </p:cNvSpPr>
          <p:nvPr>
            <p:ph idx="1"/>
          </p:nvPr>
        </p:nvSpPr>
        <p:spPr>
          <a:xfrm>
            <a:off x="1294680" y="4320472"/>
            <a:ext cx="3979960" cy="1477963"/>
          </a:xfrm>
        </p:spPr>
        <p:txBody>
          <a:bodyPr>
            <a:normAutofit fontScale="85000" lnSpcReduction="10000"/>
          </a:bodyPr>
          <a:lstStyle/>
          <a:p>
            <a:pPr marL="0" indent="0">
              <a:buClr>
                <a:srgbClr val="FFFF00"/>
              </a:buClr>
              <a:buNone/>
            </a:pPr>
            <a:endParaRPr lang="en-US" sz="1800" dirty="0">
              <a:solidFill>
                <a:srgbClr val="254061"/>
              </a:solidFill>
              <a:latin typeface="Corbel"/>
              <a:cs typeface="Corbel"/>
            </a:endParaRPr>
          </a:p>
          <a:p>
            <a:pPr>
              <a:buClr>
                <a:srgbClr val="FFFF00"/>
              </a:buClr>
            </a:pPr>
            <a:r>
              <a:rPr lang="en-US" sz="1800" b="1" dirty="0">
                <a:solidFill>
                  <a:srgbClr val="254061"/>
                </a:solidFill>
                <a:latin typeface="Corbel"/>
                <a:ea typeface="+mj-ea"/>
                <a:cs typeface="Corbel"/>
              </a:rPr>
              <a:t>Primary outcome: </a:t>
            </a:r>
            <a:r>
              <a:rPr lang="en-US" sz="1800" dirty="0">
                <a:solidFill>
                  <a:srgbClr val="254061"/>
                </a:solidFill>
                <a:latin typeface="Corbel"/>
                <a:cs typeface="Corbel"/>
              </a:rPr>
              <a:t>estimation of MTD/RDE</a:t>
            </a:r>
          </a:p>
          <a:p>
            <a:pPr>
              <a:buClr>
                <a:srgbClr val="FFFF00"/>
              </a:buClr>
            </a:pPr>
            <a:r>
              <a:rPr lang="en-US" sz="1800" b="1" dirty="0">
                <a:solidFill>
                  <a:srgbClr val="254061"/>
                </a:solidFill>
                <a:latin typeface="Corbel"/>
                <a:ea typeface="+mj-ea"/>
                <a:cs typeface="Corbel"/>
              </a:rPr>
              <a:t>Secondary outcomes: </a:t>
            </a:r>
            <a:r>
              <a:rPr lang="en-US" sz="1800" dirty="0">
                <a:solidFill>
                  <a:srgbClr val="254061"/>
                </a:solidFill>
                <a:latin typeface="Corbel"/>
                <a:cs typeface="Corbel"/>
              </a:rPr>
              <a:t>safety, tolerability, preliminary anti-CML activity, pharmacodynamics, pharmacokinetic profile</a:t>
            </a:r>
          </a:p>
        </p:txBody>
      </p:sp>
      <p:sp>
        <p:nvSpPr>
          <p:cNvPr id="44" name="TextBox 43"/>
          <p:cNvSpPr txBox="1"/>
          <p:nvPr/>
        </p:nvSpPr>
        <p:spPr>
          <a:xfrm>
            <a:off x="1523999" y="5882437"/>
            <a:ext cx="4125191" cy="769441"/>
          </a:xfrm>
          <a:prstGeom prst="rect">
            <a:avLst/>
          </a:prstGeom>
          <a:noFill/>
        </p:spPr>
        <p:txBody>
          <a:bodyPr wrap="square" rtlCol="0">
            <a:spAutoFit/>
          </a:bodyPr>
          <a:lstStyle/>
          <a:p>
            <a:pPr defTabSz="914400"/>
            <a:r>
              <a:rPr lang="en-US" sz="1100" dirty="0">
                <a:solidFill>
                  <a:srgbClr val="4F81BD">
                    <a:lumMod val="50000"/>
                  </a:srgbClr>
                </a:solidFill>
                <a:latin typeface="Corbel"/>
                <a:cs typeface="Corbel"/>
              </a:rPr>
              <a:t>ALL, acute lymphocytic leukemia; BID, twice daily; BP, blast phase; CML, chronic myeloid leukemia; MTD, maximum tolerated dose; Ph+, Philadelphia chromosome-positive;  po, peroral; QD, once daily; RDE, recommended dose for expansion</a:t>
            </a:r>
          </a:p>
        </p:txBody>
      </p:sp>
      <p:sp>
        <p:nvSpPr>
          <p:cNvPr id="41" name="TextBox 40"/>
          <p:cNvSpPr txBox="1"/>
          <p:nvPr/>
        </p:nvSpPr>
        <p:spPr>
          <a:xfrm>
            <a:off x="7339643" y="6595240"/>
            <a:ext cx="3316935" cy="261610"/>
          </a:xfrm>
          <a:prstGeom prst="rect">
            <a:avLst/>
          </a:prstGeom>
          <a:noFill/>
        </p:spPr>
        <p:txBody>
          <a:bodyPr wrap="none" rtlCol="0">
            <a:spAutoFit/>
          </a:bodyPr>
          <a:lstStyle/>
          <a:p>
            <a:pPr algn="r" defTabSz="914400"/>
            <a:r>
              <a:rPr lang="en-US" sz="1100" dirty="0">
                <a:solidFill>
                  <a:srgbClr val="254061"/>
                </a:solidFill>
                <a:latin typeface="Corbel"/>
                <a:cs typeface="Corbel"/>
              </a:rPr>
              <a:t>Hughes TP, et al. </a:t>
            </a:r>
            <a:r>
              <a:rPr lang="en-US" sz="1100" i="1" dirty="0">
                <a:solidFill>
                  <a:srgbClr val="254061"/>
                </a:solidFill>
                <a:latin typeface="Corbel"/>
                <a:cs typeface="Corbel"/>
              </a:rPr>
              <a:t>Blood</a:t>
            </a:r>
            <a:r>
              <a:rPr lang="en-US" sz="1100" dirty="0">
                <a:solidFill>
                  <a:srgbClr val="254061"/>
                </a:solidFill>
                <a:latin typeface="Corbel"/>
                <a:cs typeface="Corbel"/>
              </a:rPr>
              <a:t>. 2016; 128 (22): [abstract 625].</a:t>
            </a:r>
          </a:p>
        </p:txBody>
      </p:sp>
      <p:sp>
        <p:nvSpPr>
          <p:cNvPr id="4" name="Rectangle 3"/>
          <p:cNvSpPr/>
          <p:nvPr/>
        </p:nvSpPr>
        <p:spPr>
          <a:xfrm>
            <a:off x="1622263" y="2913409"/>
            <a:ext cx="2872749" cy="1200329"/>
          </a:xfrm>
          <a:prstGeom prst="rect">
            <a:avLst/>
          </a:prstGeom>
        </p:spPr>
        <p:txBody>
          <a:bodyPr wrap="square">
            <a:spAutoFit/>
          </a:bodyPr>
          <a:lstStyle/>
          <a:p>
            <a:pPr>
              <a:spcAft>
                <a:spcPts val="1200"/>
              </a:spcAft>
              <a:buClr>
                <a:srgbClr val="FFFF00"/>
              </a:buClr>
            </a:pPr>
            <a:r>
              <a:rPr lang="en-US" dirty="0">
                <a:solidFill>
                  <a:srgbClr val="4F81BD">
                    <a:lumMod val="50000"/>
                  </a:srgbClr>
                </a:solidFill>
                <a:latin typeface="Corbel"/>
                <a:cs typeface="Corbel"/>
              </a:rPr>
              <a:t>47 of 77 (61%)</a:t>
            </a:r>
            <a:r>
              <a:rPr lang="en-US" b="1" baseline="30000" dirty="0">
                <a:solidFill>
                  <a:srgbClr val="4F81BD">
                    <a:lumMod val="50000"/>
                  </a:srgbClr>
                </a:solidFill>
                <a:latin typeface="Corbel"/>
                <a:cs typeface="Corbel"/>
              </a:rPr>
              <a:t> </a:t>
            </a:r>
            <a:r>
              <a:rPr lang="en-US" dirty="0">
                <a:solidFill>
                  <a:srgbClr val="4F81BD">
                    <a:lumMod val="50000"/>
                  </a:srgbClr>
                </a:solidFill>
                <a:latin typeface="Corbel"/>
                <a:cs typeface="Corbel"/>
              </a:rPr>
              <a:t>patients with CML treated with single-agent ABL001 BID were resistant to their last TKI</a:t>
            </a:r>
          </a:p>
        </p:txBody>
      </p:sp>
    </p:spTree>
    <p:extLst>
      <p:ext uri="{BB962C8B-B14F-4D97-AF65-F5344CB8AC3E}">
        <p14:creationId xmlns:p14="http://schemas.microsoft.com/office/powerpoint/2010/main" val="1743082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0" y="1022351"/>
            <a:ext cx="9144000" cy="4809799"/>
          </a:xfrm>
          <a:prstGeom prst="rect">
            <a:avLst/>
          </a:prstGeom>
        </p:spPr>
      </p:pic>
      <p:sp>
        <p:nvSpPr>
          <p:cNvPr id="3" name="Title 3">
            <a:extLst>
              <a:ext uri="{FF2B5EF4-FFF2-40B4-BE49-F238E27FC236}">
                <a16:creationId xmlns:a16="http://schemas.microsoft.com/office/drawing/2014/main" id="{ACB0BCC7-C63E-5546-B55A-AC568EAB30B0}"/>
              </a:ext>
            </a:extLst>
          </p:cNvPr>
          <p:cNvSpPr txBox="1">
            <a:spLocks/>
          </p:cNvSpPr>
          <p:nvPr/>
        </p:nvSpPr>
        <p:spPr>
          <a:xfrm>
            <a:off x="1688624" y="274639"/>
            <a:ext cx="8783885" cy="1143000"/>
          </a:xfrm>
          <a:prstGeom prst="rect">
            <a:avLst/>
          </a:prstGeom>
        </p:spPr>
        <p:txBody>
          <a:bodyPr>
            <a:noAutofit/>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2800" b="1" dirty="0">
                <a:solidFill>
                  <a:srgbClr val="C0504D"/>
                </a:solidFill>
                <a:latin typeface="Corbel"/>
                <a:cs typeface="Corbel"/>
              </a:rPr>
              <a:t>ABL001 allosterically blocks BCR-ABL1 kinase activity</a:t>
            </a:r>
          </a:p>
        </p:txBody>
      </p:sp>
    </p:spTree>
    <p:extLst>
      <p:ext uri="{BB962C8B-B14F-4D97-AF65-F5344CB8AC3E}">
        <p14:creationId xmlns:p14="http://schemas.microsoft.com/office/powerpoint/2010/main" val="3981678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9508" y="107784"/>
            <a:ext cx="6904892" cy="6750217"/>
            <a:chOff x="1014192" y="0"/>
            <a:chExt cx="7108372" cy="7460481"/>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16000" y="0"/>
              <a:ext cx="7093052" cy="5143500"/>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3188"/>
            <a:stretch/>
          </p:blipFill>
          <p:spPr>
            <a:xfrm>
              <a:off x="1014192" y="5118435"/>
              <a:ext cx="7108372" cy="2342046"/>
            </a:xfrm>
            <a:prstGeom prst="rect">
              <a:avLst/>
            </a:prstGeom>
          </p:spPr>
        </p:pic>
      </p:grpSp>
      <p:cxnSp>
        <p:nvCxnSpPr>
          <p:cNvPr id="7" name="Straight Connector 6">
            <a:extLst>
              <a:ext uri="{FF2B5EF4-FFF2-40B4-BE49-F238E27FC236}">
                <a16:creationId xmlns:a16="http://schemas.microsoft.com/office/drawing/2014/main" id="{06F93495-8504-D24F-966A-079A9723D398}"/>
              </a:ext>
            </a:extLst>
          </p:cNvPr>
          <p:cNvCxnSpPr>
            <a:cxnSpLocks/>
          </p:cNvCxnSpPr>
          <p:nvPr/>
        </p:nvCxnSpPr>
        <p:spPr>
          <a:xfrm>
            <a:off x="3329354" y="1686924"/>
            <a:ext cx="4548554"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4938327-BED7-804B-BBAF-7E5B9D285A6C}"/>
              </a:ext>
            </a:extLst>
          </p:cNvPr>
          <p:cNvCxnSpPr>
            <a:cxnSpLocks/>
          </p:cNvCxnSpPr>
          <p:nvPr/>
        </p:nvCxnSpPr>
        <p:spPr>
          <a:xfrm>
            <a:off x="2873223" y="2026892"/>
            <a:ext cx="552050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FBCC7B3-613E-BD4D-8D65-43335903AB7B}"/>
              </a:ext>
            </a:extLst>
          </p:cNvPr>
          <p:cNvCxnSpPr>
            <a:cxnSpLocks/>
          </p:cNvCxnSpPr>
          <p:nvPr/>
        </p:nvCxnSpPr>
        <p:spPr>
          <a:xfrm>
            <a:off x="2849778" y="2319968"/>
            <a:ext cx="552050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24FFF1F-9F4A-5441-B793-31C042D4BC41}"/>
              </a:ext>
            </a:extLst>
          </p:cNvPr>
          <p:cNvCxnSpPr>
            <a:cxnSpLocks/>
          </p:cNvCxnSpPr>
          <p:nvPr/>
        </p:nvCxnSpPr>
        <p:spPr>
          <a:xfrm>
            <a:off x="2838056" y="3351593"/>
            <a:ext cx="5520501"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Title 8">
            <a:extLst>
              <a:ext uri="{FF2B5EF4-FFF2-40B4-BE49-F238E27FC236}">
                <a16:creationId xmlns:a16="http://schemas.microsoft.com/office/drawing/2014/main" id="{E9BD889C-E170-4543-8BD8-44C5F7BA5188}"/>
              </a:ext>
            </a:extLst>
          </p:cNvPr>
          <p:cNvSpPr txBox="1">
            <a:spLocks/>
          </p:cNvSpPr>
          <p:nvPr/>
        </p:nvSpPr>
        <p:spPr>
          <a:xfrm>
            <a:off x="8639908" y="163506"/>
            <a:ext cx="2796718" cy="1143000"/>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2400" b="1" dirty="0" err="1">
                <a:latin typeface="Corbel" panose="020B0503020204020204" pitchFamily="34" charset="0"/>
              </a:rPr>
              <a:t>Asciminib</a:t>
            </a:r>
            <a:r>
              <a:rPr lang="en-US" sz="2400" b="1" dirty="0">
                <a:latin typeface="Corbel" panose="020B0503020204020204" pitchFamily="34" charset="0"/>
              </a:rPr>
              <a:t> Phase I Response (Overall)</a:t>
            </a:r>
          </a:p>
        </p:txBody>
      </p:sp>
      <p:sp>
        <p:nvSpPr>
          <p:cNvPr id="17" name="TextBox 16">
            <a:extLst>
              <a:ext uri="{FF2B5EF4-FFF2-40B4-BE49-F238E27FC236}">
                <a16:creationId xmlns:a16="http://schemas.microsoft.com/office/drawing/2014/main" id="{DB8F19C0-3750-D145-B77D-C1BE3D1CBE35}"/>
              </a:ext>
            </a:extLst>
          </p:cNvPr>
          <p:cNvSpPr txBox="1"/>
          <p:nvPr/>
        </p:nvSpPr>
        <p:spPr>
          <a:xfrm>
            <a:off x="8497829" y="1544516"/>
            <a:ext cx="474810" cy="369332"/>
          </a:xfrm>
          <a:prstGeom prst="rect">
            <a:avLst/>
          </a:prstGeom>
          <a:noFill/>
        </p:spPr>
        <p:txBody>
          <a:bodyPr wrap="none" rtlCol="0">
            <a:spAutoFit/>
          </a:bodyPr>
          <a:lstStyle/>
          <a:p>
            <a:r>
              <a:rPr lang="en-US" dirty="0">
                <a:solidFill>
                  <a:srgbClr val="FF0000"/>
                </a:solidFill>
                <a:latin typeface="Corbel" panose="020B0503020204020204" pitchFamily="34" charset="0"/>
              </a:rPr>
              <a:t>HR</a:t>
            </a:r>
          </a:p>
        </p:txBody>
      </p:sp>
      <p:sp>
        <p:nvSpPr>
          <p:cNvPr id="18" name="TextBox 17">
            <a:extLst>
              <a:ext uri="{FF2B5EF4-FFF2-40B4-BE49-F238E27FC236}">
                <a16:creationId xmlns:a16="http://schemas.microsoft.com/office/drawing/2014/main" id="{175730DD-1E02-E64C-9F9D-15E48C2B5D95}"/>
              </a:ext>
            </a:extLst>
          </p:cNvPr>
          <p:cNvSpPr txBox="1"/>
          <p:nvPr/>
        </p:nvSpPr>
        <p:spPr>
          <a:xfrm>
            <a:off x="8456150" y="1980380"/>
            <a:ext cx="559320" cy="369332"/>
          </a:xfrm>
          <a:prstGeom prst="rect">
            <a:avLst/>
          </a:prstGeom>
          <a:noFill/>
        </p:spPr>
        <p:txBody>
          <a:bodyPr wrap="none" rtlCol="0">
            <a:spAutoFit/>
          </a:bodyPr>
          <a:lstStyle/>
          <a:p>
            <a:r>
              <a:rPr lang="en-US" dirty="0" err="1">
                <a:solidFill>
                  <a:srgbClr val="FF0000"/>
                </a:solidFill>
                <a:latin typeface="Corbel" panose="020B0503020204020204" pitchFamily="34" charset="0"/>
              </a:rPr>
              <a:t>CyR</a:t>
            </a:r>
            <a:endParaRPr lang="en-US" dirty="0">
              <a:solidFill>
                <a:srgbClr val="FF0000"/>
              </a:solidFill>
              <a:latin typeface="Corbel" panose="020B0503020204020204" pitchFamily="34" charset="0"/>
            </a:endParaRPr>
          </a:p>
        </p:txBody>
      </p:sp>
      <p:sp>
        <p:nvSpPr>
          <p:cNvPr id="19" name="TextBox 18">
            <a:extLst>
              <a:ext uri="{FF2B5EF4-FFF2-40B4-BE49-F238E27FC236}">
                <a16:creationId xmlns:a16="http://schemas.microsoft.com/office/drawing/2014/main" id="{B47E5A66-712A-F846-9D41-2AF6E60D916C}"/>
              </a:ext>
            </a:extLst>
          </p:cNvPr>
          <p:cNvSpPr txBox="1"/>
          <p:nvPr/>
        </p:nvSpPr>
        <p:spPr>
          <a:xfrm>
            <a:off x="8456151" y="3160115"/>
            <a:ext cx="681597" cy="369332"/>
          </a:xfrm>
          <a:prstGeom prst="rect">
            <a:avLst/>
          </a:prstGeom>
          <a:noFill/>
        </p:spPr>
        <p:txBody>
          <a:bodyPr wrap="none" rtlCol="0">
            <a:spAutoFit/>
          </a:bodyPr>
          <a:lstStyle/>
          <a:p>
            <a:r>
              <a:rPr lang="en-US" dirty="0" err="1">
                <a:solidFill>
                  <a:srgbClr val="FF0000"/>
                </a:solidFill>
                <a:latin typeface="Corbel" panose="020B0503020204020204" pitchFamily="34" charset="0"/>
              </a:rPr>
              <a:t>MolR</a:t>
            </a:r>
            <a:endParaRPr lang="en-US" dirty="0">
              <a:solidFill>
                <a:srgbClr val="FF0000"/>
              </a:solidFill>
              <a:latin typeface="Corbel" panose="020B0503020204020204" pitchFamily="34" charset="0"/>
            </a:endParaRPr>
          </a:p>
        </p:txBody>
      </p:sp>
    </p:spTree>
    <p:extLst>
      <p:ext uri="{BB962C8B-B14F-4D97-AF65-F5344CB8AC3E}">
        <p14:creationId xmlns:p14="http://schemas.microsoft.com/office/powerpoint/2010/main" val="19889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3AB475-C514-9744-9DB0-A6A06081A82F}"/>
              </a:ext>
            </a:extLst>
          </p:cNvPr>
          <p:cNvGrpSpPr/>
          <p:nvPr/>
        </p:nvGrpSpPr>
        <p:grpSpPr>
          <a:xfrm>
            <a:off x="498639" y="1209085"/>
            <a:ext cx="11194721" cy="5133307"/>
            <a:chOff x="2001024" y="1301850"/>
            <a:chExt cx="8258883" cy="3787087"/>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94739" r="1"/>
            <a:stretch/>
          </p:blipFill>
          <p:spPr>
            <a:xfrm rot="16200000">
              <a:off x="5840596" y="-1607656"/>
              <a:ext cx="510808" cy="6329819"/>
            </a:xfrm>
            <a:prstGeom prst="rect">
              <a:avLst/>
            </a:prstGeom>
          </p:spPr>
        </p:pic>
        <p:grpSp>
          <p:nvGrpSpPr>
            <p:cNvPr id="9" name="Group 8"/>
            <p:cNvGrpSpPr/>
            <p:nvPr/>
          </p:nvGrpSpPr>
          <p:grpSpPr>
            <a:xfrm>
              <a:off x="2001024" y="1775665"/>
              <a:ext cx="8258883" cy="3313272"/>
              <a:chOff x="477023" y="486830"/>
              <a:chExt cx="8258882" cy="3313272"/>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5">
                        <a14:imgEffect>
                          <a14:sharpenSoften amount="50000"/>
                        </a14:imgEffect>
                      </a14:imgLayer>
                    </a14:imgProps>
                  </a:ext>
                </a:extLst>
              </a:blip>
              <a:srcRect l="42941" r="4794"/>
              <a:stretch/>
            </p:blipFill>
            <p:spPr>
              <a:xfrm rot="16200000">
                <a:off x="885869" y="77984"/>
                <a:ext cx="3310764" cy="4128455"/>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6">
                        <a14:imgEffect>
                          <a14:sharpenSoften amount="50000"/>
                        </a14:imgEffect>
                      </a14:imgLayer>
                    </a14:imgProps>
                  </a:ext>
                </a:extLst>
              </a:blip>
              <a:srcRect l="61963" r="4792"/>
              <a:stretch/>
            </p:blipFill>
            <p:spPr>
              <a:xfrm rot="16200000">
                <a:off x="5618603" y="-524465"/>
                <a:ext cx="2105861" cy="4128455"/>
              </a:xfrm>
              <a:prstGeom prst="rect">
                <a:avLst/>
              </a:prstGeom>
            </p:spPr>
          </p:pic>
          <p:cxnSp>
            <p:nvCxnSpPr>
              <p:cNvPr id="5" name="Straight Connector 4"/>
              <p:cNvCxnSpPr/>
              <p:nvPr/>
            </p:nvCxnSpPr>
            <p:spPr>
              <a:xfrm>
                <a:off x="502297" y="3779782"/>
                <a:ext cx="4082730" cy="2032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3">
                <a:extLst>
                  <a:ext uri="{BEBA8EAE-BF5A-486C-A8C5-ECC9F3942E4B}">
                    <a14:imgProps xmlns:a14="http://schemas.microsoft.com/office/drawing/2010/main">
                      <a14:imgLayer r:embed="rId7">
                        <a14:imgEffect>
                          <a14:sharpenSoften amount="50000"/>
                        </a14:imgEffect>
                      </a14:imgLayer>
                    </a14:imgProps>
                  </a:ext>
                </a:extLst>
              </a:blip>
              <a:srcRect r="56851"/>
              <a:stretch/>
            </p:blipFill>
            <p:spPr>
              <a:xfrm rot="16200000">
                <a:off x="5305032" y="300773"/>
                <a:ext cx="2733291" cy="4128455"/>
              </a:xfrm>
              <a:prstGeom prst="rect">
                <a:avLst/>
              </a:prstGeom>
            </p:spPr>
          </p:pic>
        </p:grpSp>
        <p:cxnSp>
          <p:nvCxnSpPr>
            <p:cNvPr id="8" name="Straight Connector 7">
              <a:extLst>
                <a:ext uri="{FF2B5EF4-FFF2-40B4-BE49-F238E27FC236}">
                  <a16:creationId xmlns:a16="http://schemas.microsoft.com/office/drawing/2014/main" id="{433FF4C3-DF33-EA46-8802-260737072ADE}"/>
                </a:ext>
              </a:extLst>
            </p:cNvPr>
            <p:cNvCxnSpPr>
              <a:cxnSpLocks/>
            </p:cNvCxnSpPr>
            <p:nvPr/>
          </p:nvCxnSpPr>
          <p:spPr>
            <a:xfrm>
              <a:off x="2064327" y="2706832"/>
              <a:ext cx="374072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8C259E4-CE4A-EB49-9196-1F67A69D1949}"/>
                </a:ext>
              </a:extLst>
            </p:cNvPr>
            <p:cNvCxnSpPr>
              <a:cxnSpLocks/>
            </p:cNvCxnSpPr>
            <p:nvPr/>
          </p:nvCxnSpPr>
          <p:spPr>
            <a:xfrm>
              <a:off x="2060863" y="3399563"/>
              <a:ext cx="374072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8B52486-7F5F-A245-8259-349A3E895AA5}"/>
                </a:ext>
              </a:extLst>
            </p:cNvPr>
            <p:cNvCxnSpPr>
              <a:cxnSpLocks/>
            </p:cNvCxnSpPr>
            <p:nvPr/>
          </p:nvCxnSpPr>
          <p:spPr>
            <a:xfrm>
              <a:off x="2057397" y="3676655"/>
              <a:ext cx="374072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BB77204-CFBE-FA45-A42E-1AAE5B01FD8F}"/>
                </a:ext>
              </a:extLst>
            </p:cNvPr>
            <p:cNvCxnSpPr>
              <a:cxnSpLocks/>
            </p:cNvCxnSpPr>
            <p:nvPr/>
          </p:nvCxnSpPr>
          <p:spPr>
            <a:xfrm>
              <a:off x="6210296" y="2706832"/>
              <a:ext cx="374072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C42EA43-4D83-3145-B5AF-5C148D0D8096}"/>
                </a:ext>
              </a:extLst>
            </p:cNvPr>
            <p:cNvCxnSpPr>
              <a:cxnSpLocks/>
            </p:cNvCxnSpPr>
            <p:nvPr/>
          </p:nvCxnSpPr>
          <p:spPr>
            <a:xfrm>
              <a:off x="6186049" y="3264481"/>
              <a:ext cx="374072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5" name="Title 8">
            <a:extLst>
              <a:ext uri="{FF2B5EF4-FFF2-40B4-BE49-F238E27FC236}">
                <a16:creationId xmlns:a16="http://schemas.microsoft.com/office/drawing/2014/main" id="{C455F97D-E399-6A43-BC9C-479BE852E913}"/>
              </a:ext>
            </a:extLst>
          </p:cNvPr>
          <p:cNvSpPr txBox="1">
            <a:spLocks/>
          </p:cNvSpPr>
          <p:nvPr/>
        </p:nvSpPr>
        <p:spPr>
          <a:xfrm>
            <a:off x="1981200" y="422843"/>
            <a:ext cx="8229600" cy="1143000"/>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algn="ctr"/>
            <a:r>
              <a:rPr lang="en-US" sz="2400" b="1" dirty="0" err="1">
                <a:latin typeface="Corbel" panose="020B0503020204020204" pitchFamily="34" charset="0"/>
              </a:rPr>
              <a:t>Asciminib</a:t>
            </a:r>
            <a:r>
              <a:rPr lang="en-US" sz="2400" b="1" dirty="0">
                <a:latin typeface="Corbel" panose="020B0503020204020204" pitchFamily="34" charset="0"/>
              </a:rPr>
              <a:t> Phase I Toxicity</a:t>
            </a:r>
          </a:p>
        </p:txBody>
      </p:sp>
    </p:spTree>
    <p:extLst>
      <p:ext uri="{BB962C8B-B14F-4D97-AF65-F5344CB8AC3E}">
        <p14:creationId xmlns:p14="http://schemas.microsoft.com/office/powerpoint/2010/main" val="2027435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ent Placeholder 2">
            <a:extLst>
              <a:ext uri="{FF2B5EF4-FFF2-40B4-BE49-F238E27FC236}">
                <a16:creationId xmlns:a16="http://schemas.microsoft.com/office/drawing/2014/main" id="{EB2B7EA9-F815-4C73-81F4-1AAF2D9AFCF6}"/>
              </a:ext>
            </a:extLst>
          </p:cNvPr>
          <p:cNvSpPr txBox="1">
            <a:spLocks/>
          </p:cNvSpPr>
          <p:nvPr/>
        </p:nvSpPr>
        <p:spPr>
          <a:xfrm>
            <a:off x="1973580" y="5558410"/>
            <a:ext cx="9010602" cy="278640"/>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lang="en-US" sz="700" dirty="0">
                <a:latin typeface="Corbel" panose="020B0503020204020204" pitchFamily="34" charset="0"/>
                <a:cs typeface="Arial" panose="020B0604020202020204" pitchFamily="34" charset="0"/>
              </a:rPr>
              <a:t>BP, blast phase; DAS, dasatinib; IMA, imatinib; NIL, nilotinib; </a:t>
            </a:r>
            <a:endParaRPr lang="en-US" sz="700" dirty="0">
              <a:solidFill>
                <a:srgbClr val="000000"/>
              </a:solidFill>
              <a:latin typeface="Corbel" panose="020B05030202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7C54C81B-EE25-48A5-8B0D-2F0D0735FCF4}"/>
              </a:ext>
            </a:extLst>
          </p:cNvPr>
          <p:cNvSpPr>
            <a:spLocks noGrp="1"/>
          </p:cNvSpPr>
          <p:nvPr>
            <p:ph type="title"/>
          </p:nvPr>
        </p:nvSpPr>
        <p:spPr/>
        <p:txBody>
          <a:bodyPr/>
          <a:lstStyle/>
          <a:p>
            <a:r>
              <a:rPr lang="en-PH" sz="3200" dirty="0">
                <a:solidFill>
                  <a:schemeClr val="tx1"/>
                </a:solidFill>
                <a:latin typeface="Corbel" panose="020B0503020204020204" pitchFamily="34" charset="0"/>
              </a:rPr>
              <a:t>ABL001X2101:</a:t>
            </a:r>
            <a:r>
              <a:rPr lang="en-US" sz="3200" dirty="0">
                <a:solidFill>
                  <a:schemeClr val="tx1"/>
                </a:solidFill>
                <a:latin typeface="Corbel" panose="020B0503020204020204" pitchFamily="34" charset="0"/>
              </a:rPr>
              <a:t> T315I Cohort</a:t>
            </a:r>
            <a:r>
              <a:rPr lang="en-US" sz="3200" baseline="30000" dirty="0">
                <a:solidFill>
                  <a:schemeClr val="tx1"/>
                </a:solidFill>
                <a:latin typeface="Corbel" panose="020B0503020204020204" pitchFamily="34" charset="0"/>
              </a:rPr>
              <a:t>1</a:t>
            </a:r>
            <a:endParaRPr lang="en-GB" sz="3200" baseline="30000" dirty="0">
              <a:solidFill>
                <a:schemeClr val="tx1"/>
              </a:solidFill>
              <a:latin typeface="Corbel" panose="020B0503020204020204" pitchFamily="34" charset="0"/>
            </a:endParaRPr>
          </a:p>
        </p:txBody>
      </p:sp>
      <p:sp>
        <p:nvSpPr>
          <p:cNvPr id="18" name="Text Placeholder 17">
            <a:extLst>
              <a:ext uri="{FF2B5EF4-FFF2-40B4-BE49-F238E27FC236}">
                <a16:creationId xmlns:a16="http://schemas.microsoft.com/office/drawing/2014/main" id="{66726924-5D76-41C8-A8C7-82939F026862}"/>
              </a:ext>
            </a:extLst>
          </p:cNvPr>
          <p:cNvSpPr>
            <a:spLocks noGrp="1"/>
          </p:cNvSpPr>
          <p:nvPr>
            <p:ph type="body" sz="quarter" idx="15"/>
          </p:nvPr>
        </p:nvSpPr>
        <p:spPr>
          <a:xfrm>
            <a:off x="1854201" y="5747238"/>
            <a:ext cx="8559564" cy="216694"/>
          </a:xfrm>
        </p:spPr>
        <p:txBody>
          <a:bodyPr/>
          <a:lstStyle/>
          <a:p>
            <a:r>
              <a:rPr lang="en-US" dirty="0">
                <a:latin typeface="Corbel" panose="020B0503020204020204" pitchFamily="34" charset="0"/>
              </a:rPr>
              <a:t>1. </a:t>
            </a:r>
            <a:r>
              <a:rPr lang="en-GB" dirty="0" err="1">
                <a:latin typeface="Corbel" panose="020B0503020204020204" pitchFamily="34" charset="0"/>
              </a:rPr>
              <a:t>Réa</a:t>
            </a:r>
            <a:r>
              <a:rPr lang="en-US" dirty="0">
                <a:latin typeface="Corbel" panose="020B0503020204020204" pitchFamily="34" charset="0"/>
              </a:rPr>
              <a:t> D, et al. </a:t>
            </a:r>
            <a:r>
              <a:rPr lang="en-US" i="1" dirty="0">
                <a:latin typeface="Corbel" panose="020B0503020204020204" pitchFamily="34" charset="0"/>
              </a:rPr>
              <a:t>Blood</a:t>
            </a:r>
            <a:r>
              <a:rPr lang="en-US" dirty="0">
                <a:latin typeface="Corbel" panose="020B0503020204020204" pitchFamily="34" charset="0"/>
              </a:rPr>
              <a:t>. 2018;132:792 [abstract] and oral presentation at ASH 2018; 2. </a:t>
            </a:r>
            <a:r>
              <a:rPr lang="en-US" dirty="0" err="1">
                <a:latin typeface="Corbel" panose="020B0503020204020204" pitchFamily="34" charset="0"/>
              </a:rPr>
              <a:t>Schoepfer</a:t>
            </a:r>
            <a:r>
              <a:rPr lang="en-US" dirty="0">
                <a:latin typeface="Corbel" panose="020B0503020204020204" pitchFamily="34" charset="0"/>
              </a:rPr>
              <a:t> J. J Med Chem. 2018;61:8120–8135</a:t>
            </a:r>
          </a:p>
        </p:txBody>
      </p:sp>
      <p:grpSp>
        <p:nvGrpSpPr>
          <p:cNvPr id="72" name="Group 71">
            <a:extLst>
              <a:ext uri="{FF2B5EF4-FFF2-40B4-BE49-F238E27FC236}">
                <a16:creationId xmlns:a16="http://schemas.microsoft.com/office/drawing/2014/main" id="{C028AA3D-F485-4A3B-86CA-DBF3505F8EDA}"/>
              </a:ext>
            </a:extLst>
          </p:cNvPr>
          <p:cNvGrpSpPr/>
          <p:nvPr/>
        </p:nvGrpSpPr>
        <p:grpSpPr>
          <a:xfrm>
            <a:off x="4262920" y="2892299"/>
            <a:ext cx="4119080" cy="520611"/>
            <a:chOff x="2738920" y="2240280"/>
            <a:chExt cx="4119080" cy="520611"/>
          </a:xfrm>
        </p:grpSpPr>
        <p:cxnSp>
          <p:nvCxnSpPr>
            <p:cNvPr id="73" name="Straight Arrow Connector 72">
              <a:extLst>
                <a:ext uri="{FF2B5EF4-FFF2-40B4-BE49-F238E27FC236}">
                  <a16:creationId xmlns:a16="http://schemas.microsoft.com/office/drawing/2014/main" id="{4BDC9892-45C1-4F7D-80B4-6EC3C29937A7}"/>
                </a:ext>
              </a:extLst>
            </p:cNvPr>
            <p:cNvCxnSpPr>
              <a:cxnSpLocks/>
            </p:cNvCxnSpPr>
            <p:nvPr/>
          </p:nvCxnSpPr>
          <p:spPr bwMode="auto">
            <a:xfrm>
              <a:off x="5023130" y="2436152"/>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Arrow Connector 73">
              <a:extLst>
                <a:ext uri="{FF2B5EF4-FFF2-40B4-BE49-F238E27FC236}">
                  <a16:creationId xmlns:a16="http://schemas.microsoft.com/office/drawing/2014/main" id="{79C826AE-0701-4718-838A-1BA02B882C80}"/>
                </a:ext>
              </a:extLst>
            </p:cNvPr>
            <p:cNvCxnSpPr>
              <a:cxnSpLocks/>
            </p:cNvCxnSpPr>
            <p:nvPr/>
          </p:nvCxnSpPr>
          <p:spPr bwMode="auto">
            <a:xfrm>
              <a:off x="4188028" y="2436152"/>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5" name="Rounded Rectangle 30">
              <a:extLst>
                <a:ext uri="{FF2B5EF4-FFF2-40B4-BE49-F238E27FC236}">
                  <a16:creationId xmlns:a16="http://schemas.microsoft.com/office/drawing/2014/main" id="{D6F67D37-B80A-48BC-B29E-1FB4B0A6B951}"/>
                </a:ext>
              </a:extLst>
            </p:cNvPr>
            <p:cNvSpPr>
              <a:spLocks noChangeArrowheads="1"/>
            </p:cNvSpPr>
            <p:nvPr/>
          </p:nvSpPr>
          <p:spPr bwMode="auto">
            <a:xfrm>
              <a:off x="2738920" y="2240280"/>
              <a:ext cx="1443037" cy="391744"/>
            </a:xfrm>
            <a:prstGeom prst="roundRect">
              <a:avLst>
                <a:gd name="adj" fmla="val 0"/>
              </a:avLst>
            </a:prstGeom>
            <a:solidFill>
              <a:schemeClr val="tx1">
                <a:lumMod val="50000"/>
                <a:lumOff val="50000"/>
              </a:schemeClr>
            </a:solidFill>
            <a:ln>
              <a:no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ea typeface="ＭＳ Ｐゴシック" charset="0"/>
                  <a:cs typeface="Arial" panose="020B0604020202020204" pitchFamily="34" charset="0"/>
                </a:rPr>
                <a:t>Dose Escalation: CML</a:t>
              </a:r>
            </a:p>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ea typeface="ＭＳ Ｐゴシック" charset="0"/>
                  <a:cs typeface="Arial" panose="020B0604020202020204" pitchFamily="34" charset="0"/>
                </a:rPr>
                <a:t>asciminib QD</a:t>
              </a:r>
            </a:p>
          </p:txBody>
        </p:sp>
        <p:sp>
          <p:nvSpPr>
            <p:cNvPr id="86" name="Rounded Rectangle 80">
              <a:extLst>
                <a:ext uri="{FF2B5EF4-FFF2-40B4-BE49-F238E27FC236}">
                  <a16:creationId xmlns:a16="http://schemas.microsoft.com/office/drawing/2014/main" id="{6F4F22C9-D574-4642-891A-E6967ACFC1F7}"/>
                </a:ext>
              </a:extLst>
            </p:cNvPr>
            <p:cNvSpPr/>
            <p:nvPr/>
          </p:nvSpPr>
          <p:spPr bwMode="auto">
            <a:xfrm>
              <a:off x="3003238" y="2555230"/>
              <a:ext cx="914400" cy="205661"/>
            </a:xfrm>
            <a:prstGeom prst="round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dirty="0">
                  <a:solidFill>
                    <a:srgbClr val="FFFFFF"/>
                  </a:solidFill>
                  <a:latin typeface="Corbel" panose="020B0503020204020204" pitchFamily="34" charset="0"/>
                  <a:ea typeface="ＭＳ Ｐゴシック" charset="0"/>
                  <a:cs typeface="Arial" panose="020B0604020202020204" pitchFamily="34" charset="0"/>
                </a:rPr>
                <a:t>80 – 200 mg</a:t>
              </a:r>
              <a:endParaRPr lang="en-US" sz="800" baseline="30000" dirty="0">
                <a:solidFill>
                  <a:srgbClr val="FFFFFF"/>
                </a:solidFill>
                <a:latin typeface="Corbel" panose="020B0503020204020204" pitchFamily="34" charset="0"/>
                <a:ea typeface="ＭＳ Ｐゴシック" charset="0"/>
                <a:cs typeface="Arial" panose="020B0604020202020204" pitchFamily="34" charset="0"/>
              </a:endParaRPr>
            </a:p>
          </p:txBody>
        </p:sp>
        <p:sp>
          <p:nvSpPr>
            <p:cNvPr id="87" name="Rounded Rectangle 37">
              <a:extLst>
                <a:ext uri="{FF2B5EF4-FFF2-40B4-BE49-F238E27FC236}">
                  <a16:creationId xmlns:a16="http://schemas.microsoft.com/office/drawing/2014/main" id="{EC5D299F-D38D-46CD-B130-DD80B1A262EB}"/>
                </a:ext>
              </a:extLst>
            </p:cNvPr>
            <p:cNvSpPr>
              <a:spLocks noChangeArrowheads="1"/>
            </p:cNvSpPr>
            <p:nvPr/>
          </p:nvSpPr>
          <p:spPr bwMode="auto">
            <a:xfrm>
              <a:off x="5394960" y="2318629"/>
              <a:ext cx="1463040" cy="235046"/>
            </a:xfrm>
            <a:prstGeom prst="roundRect">
              <a:avLst>
                <a:gd name="adj" fmla="val 0"/>
              </a:avLst>
            </a:prstGeom>
            <a:solidFill>
              <a:schemeClr val="tx1">
                <a:lumMod val="50000"/>
                <a:lumOff val="50000"/>
              </a:schemeClr>
            </a:solidFill>
            <a:ln>
              <a:no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ea typeface="ＭＳ Ｐゴシック" charset="0"/>
                  <a:cs typeface="Arial" panose="020B0604020202020204" pitchFamily="34" charset="0"/>
                </a:rPr>
                <a:t>Dose Expansion: CML</a:t>
              </a:r>
              <a:endParaRPr lang="en-US" altLang="en-US" sz="900" b="1" dirty="0">
                <a:solidFill>
                  <a:srgbClr val="FFFFFF"/>
                </a:solidFill>
                <a:latin typeface="Corbel" panose="020B0503020204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96C97A84-9F16-4FF7-956A-B96D5076D171}"/>
                </a:ext>
              </a:extLst>
            </p:cNvPr>
            <p:cNvGrpSpPr/>
            <p:nvPr/>
          </p:nvGrpSpPr>
          <p:grpSpPr>
            <a:xfrm>
              <a:off x="4559859" y="2240280"/>
              <a:ext cx="457200" cy="391744"/>
              <a:chOff x="2912232" y="1485467"/>
              <a:chExt cx="457200" cy="457200"/>
            </a:xfrm>
          </p:grpSpPr>
          <p:sp>
            <p:nvSpPr>
              <p:cNvPr id="89" name="Flowchart: Decision 88">
                <a:extLst>
                  <a:ext uri="{FF2B5EF4-FFF2-40B4-BE49-F238E27FC236}">
                    <a16:creationId xmlns:a16="http://schemas.microsoft.com/office/drawing/2014/main" id="{D9D7824C-FFBA-465B-A0CD-BEAFE226F5D6}"/>
                  </a:ext>
                </a:extLst>
              </p:cNvPr>
              <p:cNvSpPr/>
              <p:nvPr/>
            </p:nvSpPr>
            <p:spPr>
              <a:xfrm>
                <a:off x="2912232" y="1485467"/>
                <a:ext cx="457200" cy="457200"/>
              </a:xfrm>
              <a:prstGeom prst="flowChartDecis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90" name="TextBox 89">
                <a:extLst>
                  <a:ext uri="{FF2B5EF4-FFF2-40B4-BE49-F238E27FC236}">
                    <a16:creationId xmlns:a16="http://schemas.microsoft.com/office/drawing/2014/main" id="{91EE99D8-3E17-49F6-98D4-03D555286D18}"/>
                  </a:ext>
                </a:extLst>
              </p:cNvPr>
              <p:cNvSpPr txBox="1"/>
              <p:nvPr/>
            </p:nvSpPr>
            <p:spPr>
              <a:xfrm>
                <a:off x="2937892" y="1516593"/>
                <a:ext cx="405880" cy="395123"/>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grpSp>
      </p:grpSp>
      <p:grpSp>
        <p:nvGrpSpPr>
          <p:cNvPr id="91" name="Group 90">
            <a:extLst>
              <a:ext uri="{FF2B5EF4-FFF2-40B4-BE49-F238E27FC236}">
                <a16:creationId xmlns:a16="http://schemas.microsoft.com/office/drawing/2014/main" id="{523253B1-29B5-4599-AF58-0A323DA47C65}"/>
              </a:ext>
            </a:extLst>
          </p:cNvPr>
          <p:cNvGrpSpPr/>
          <p:nvPr/>
        </p:nvGrpSpPr>
        <p:grpSpPr>
          <a:xfrm>
            <a:off x="5562600" y="3427082"/>
            <a:ext cx="4713384" cy="525322"/>
            <a:chOff x="4038600" y="2647951"/>
            <a:chExt cx="4713384" cy="525322"/>
          </a:xfrm>
        </p:grpSpPr>
        <p:sp>
          <p:nvSpPr>
            <p:cNvPr id="92" name="Rounded Rectangle 37">
              <a:extLst>
                <a:ext uri="{FF2B5EF4-FFF2-40B4-BE49-F238E27FC236}">
                  <a16:creationId xmlns:a16="http://schemas.microsoft.com/office/drawing/2014/main" id="{96ED37C1-F3D9-498D-9C6D-EA0CCE51EFA6}"/>
                </a:ext>
              </a:extLst>
            </p:cNvPr>
            <p:cNvSpPr>
              <a:spLocks noChangeArrowheads="1"/>
            </p:cNvSpPr>
            <p:nvPr/>
          </p:nvSpPr>
          <p:spPr bwMode="auto">
            <a:xfrm>
              <a:off x="7380384" y="2688123"/>
              <a:ext cx="1371600" cy="321373"/>
            </a:xfrm>
            <a:prstGeom prst="roundRect">
              <a:avLst>
                <a:gd name="adj" fmla="val 0"/>
              </a:avLst>
            </a:prstGeom>
            <a:solidFill>
              <a:schemeClr val="tx1">
                <a:lumMod val="50000"/>
                <a:lumOff val="50000"/>
              </a:schemeClr>
            </a:solidFill>
            <a:ln>
              <a:no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ea typeface="ＭＳ Ｐゴシック" charset="0"/>
                  <a:cs typeface="Arial" panose="020B0604020202020204" pitchFamily="34" charset="0"/>
                </a:rPr>
                <a:t>Dose Expansion: </a:t>
              </a:r>
              <a:br>
                <a:rPr lang="en-US" altLang="en-US" sz="900" b="1" dirty="0">
                  <a:solidFill>
                    <a:srgbClr val="FFFFFF"/>
                  </a:solidFill>
                  <a:latin typeface="Corbel" panose="020B0503020204020204" pitchFamily="34" charset="0"/>
                  <a:ea typeface="ＭＳ Ｐゴシック" charset="0"/>
                  <a:cs typeface="Arial" panose="020B0604020202020204" pitchFamily="34" charset="0"/>
                </a:rPr>
              </a:br>
              <a:r>
                <a:rPr lang="en-US" altLang="en-US" sz="900" b="1">
                  <a:solidFill>
                    <a:srgbClr val="FFFFFF"/>
                  </a:solidFill>
                  <a:latin typeface="Corbel" panose="020B0503020204020204" pitchFamily="34" charset="0"/>
                  <a:ea typeface="ＭＳ Ｐゴシック" charset="0"/>
                  <a:cs typeface="Arial" panose="020B0604020202020204" pitchFamily="34" charset="0"/>
                </a:rPr>
                <a:t>Ph</a:t>
              </a:r>
              <a:r>
                <a:rPr lang="en-US" altLang="en-US" sz="900" b="1" dirty="0">
                  <a:solidFill>
                    <a:srgbClr val="FFFFFF"/>
                  </a:solidFill>
                  <a:latin typeface="Corbel" panose="020B0503020204020204" pitchFamily="34" charset="0"/>
                  <a:ea typeface="ＭＳ Ｐゴシック" charset="0"/>
                  <a:cs typeface="Arial" panose="020B0604020202020204" pitchFamily="34" charset="0"/>
                </a:rPr>
                <a:t>+ ALL/CML-BP</a:t>
              </a:r>
              <a:endParaRPr lang="en-US" altLang="en-US" sz="900" b="1" dirty="0">
                <a:solidFill>
                  <a:srgbClr val="FFFFFF"/>
                </a:solidFill>
                <a:latin typeface="Corbel" panose="020B0503020204020204" pitchFamily="34" charset="0"/>
                <a:cs typeface="Arial" panose="020B0604020202020204" pitchFamily="34" charset="0"/>
              </a:endParaRPr>
            </a:p>
          </p:txBody>
        </p:sp>
        <p:cxnSp>
          <p:nvCxnSpPr>
            <p:cNvPr id="93" name="Straight Arrow Connector 92">
              <a:extLst>
                <a:ext uri="{FF2B5EF4-FFF2-40B4-BE49-F238E27FC236}">
                  <a16:creationId xmlns:a16="http://schemas.microsoft.com/office/drawing/2014/main" id="{856329BF-7EAB-46BB-A6E1-72E13CF2F163}"/>
                </a:ext>
              </a:extLst>
            </p:cNvPr>
            <p:cNvCxnSpPr/>
            <p:nvPr/>
          </p:nvCxnSpPr>
          <p:spPr bwMode="auto">
            <a:xfrm>
              <a:off x="6173496" y="2848809"/>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Arrow Connector 93">
              <a:extLst>
                <a:ext uri="{FF2B5EF4-FFF2-40B4-BE49-F238E27FC236}">
                  <a16:creationId xmlns:a16="http://schemas.microsoft.com/office/drawing/2014/main" id="{51A698C0-3304-4109-87E1-FCDA0AB4559E}"/>
                </a:ext>
              </a:extLst>
            </p:cNvPr>
            <p:cNvCxnSpPr/>
            <p:nvPr/>
          </p:nvCxnSpPr>
          <p:spPr bwMode="auto">
            <a:xfrm>
              <a:off x="7008568" y="2848809"/>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5" name="Rounded Rectangle 30">
              <a:extLst>
                <a:ext uri="{FF2B5EF4-FFF2-40B4-BE49-F238E27FC236}">
                  <a16:creationId xmlns:a16="http://schemas.microsoft.com/office/drawing/2014/main" id="{A9C53676-C1D4-4C67-B1B2-75BCFEEC17D4}"/>
                </a:ext>
              </a:extLst>
            </p:cNvPr>
            <p:cNvSpPr>
              <a:spLocks noChangeArrowheads="1"/>
            </p:cNvSpPr>
            <p:nvPr/>
          </p:nvSpPr>
          <p:spPr bwMode="auto">
            <a:xfrm>
              <a:off x="4038600" y="2647951"/>
              <a:ext cx="2128840" cy="401717"/>
            </a:xfrm>
            <a:prstGeom prst="roundRect">
              <a:avLst>
                <a:gd name="adj" fmla="val 0"/>
              </a:avLst>
            </a:prstGeom>
            <a:solidFill>
              <a:schemeClr val="tx1">
                <a:lumMod val="50000"/>
                <a:lumOff val="50000"/>
              </a:schemeClr>
            </a:solidFill>
            <a:ln w="19050">
              <a:solidFill>
                <a:schemeClr val="bg1"/>
              </a:solidFill>
            </a:ln>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ea typeface="ＭＳ Ｐゴシック" charset="0"/>
                  <a:cs typeface="Arial" panose="020B0604020202020204" pitchFamily="34" charset="0"/>
                </a:rPr>
                <a:t>Dose Escalation: </a:t>
              </a:r>
              <a:r>
                <a:rPr lang="en-US" altLang="en-US" sz="900" b="1">
                  <a:solidFill>
                    <a:srgbClr val="FFFFFF"/>
                  </a:solidFill>
                  <a:latin typeface="Corbel" panose="020B0503020204020204" pitchFamily="34" charset="0"/>
                  <a:ea typeface="ＭＳ Ｐゴシック" charset="0"/>
                  <a:cs typeface="Arial" panose="020B0604020202020204" pitchFamily="34" charset="0"/>
                </a:rPr>
                <a:t>Ph</a:t>
              </a:r>
              <a:r>
                <a:rPr lang="en-US" altLang="en-US" sz="900" b="1" dirty="0">
                  <a:solidFill>
                    <a:srgbClr val="FFFFFF"/>
                  </a:solidFill>
                  <a:latin typeface="Corbel" panose="020B0503020204020204" pitchFamily="34" charset="0"/>
                  <a:ea typeface="ＭＳ Ｐゴシック" charset="0"/>
                  <a:cs typeface="Arial" panose="020B0604020202020204" pitchFamily="34" charset="0"/>
                </a:rPr>
                <a:t>+ ALL/CML-BP</a:t>
              </a:r>
            </a:p>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ea typeface="ＭＳ Ｐゴシック" charset="0"/>
                  <a:cs typeface="Arial" panose="020B0604020202020204" pitchFamily="34" charset="0"/>
                </a:rPr>
                <a:t>asciminib BID</a:t>
              </a:r>
            </a:p>
          </p:txBody>
        </p:sp>
        <p:sp>
          <p:nvSpPr>
            <p:cNvPr id="96" name="Rounded Rectangle 89">
              <a:extLst>
                <a:ext uri="{FF2B5EF4-FFF2-40B4-BE49-F238E27FC236}">
                  <a16:creationId xmlns:a16="http://schemas.microsoft.com/office/drawing/2014/main" id="{FA9B7543-02FF-42F4-8C10-759CDE232277}"/>
                </a:ext>
              </a:extLst>
            </p:cNvPr>
            <p:cNvSpPr/>
            <p:nvPr/>
          </p:nvSpPr>
          <p:spPr bwMode="auto">
            <a:xfrm>
              <a:off x="4645820" y="2962376"/>
              <a:ext cx="914400" cy="210897"/>
            </a:xfrm>
            <a:prstGeom prst="round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dirty="0">
                  <a:solidFill>
                    <a:srgbClr val="FFFFFF"/>
                  </a:solidFill>
                  <a:latin typeface="Corbel" panose="020B0503020204020204" pitchFamily="34" charset="0"/>
                  <a:ea typeface="ＭＳ Ｐゴシック" charset="0"/>
                  <a:cs typeface="Arial" panose="020B0604020202020204" pitchFamily="34" charset="0"/>
                </a:rPr>
                <a:t>40 – 280 mg</a:t>
              </a:r>
              <a:endParaRPr lang="en-US" sz="800" baseline="30000" dirty="0">
                <a:solidFill>
                  <a:srgbClr val="FFFFFF"/>
                </a:solidFill>
                <a:latin typeface="Corbel" panose="020B0503020204020204" pitchFamily="34" charset="0"/>
                <a:ea typeface="ＭＳ Ｐゴシック" charset="0"/>
                <a:cs typeface="Arial" panose="020B0604020202020204" pitchFamily="34" charset="0"/>
              </a:endParaRPr>
            </a:p>
          </p:txBody>
        </p:sp>
        <p:grpSp>
          <p:nvGrpSpPr>
            <p:cNvPr id="97" name="Group 96">
              <a:extLst>
                <a:ext uri="{FF2B5EF4-FFF2-40B4-BE49-F238E27FC236}">
                  <a16:creationId xmlns:a16="http://schemas.microsoft.com/office/drawing/2014/main" id="{3B0510A5-4ED5-4365-A8DA-3351C18E04B1}"/>
                </a:ext>
              </a:extLst>
            </p:cNvPr>
            <p:cNvGrpSpPr/>
            <p:nvPr/>
          </p:nvGrpSpPr>
          <p:grpSpPr>
            <a:xfrm>
              <a:off x="6545312" y="2647951"/>
              <a:ext cx="457200" cy="401717"/>
              <a:chOff x="2912232" y="1485467"/>
              <a:chExt cx="457200" cy="457200"/>
            </a:xfrm>
          </p:grpSpPr>
          <p:sp>
            <p:nvSpPr>
              <p:cNvPr id="98" name="Flowchart: Decision 97">
                <a:extLst>
                  <a:ext uri="{FF2B5EF4-FFF2-40B4-BE49-F238E27FC236}">
                    <a16:creationId xmlns:a16="http://schemas.microsoft.com/office/drawing/2014/main" id="{96E41523-0B71-4BB8-8645-64AD87500512}"/>
                  </a:ext>
                </a:extLst>
              </p:cNvPr>
              <p:cNvSpPr/>
              <p:nvPr/>
            </p:nvSpPr>
            <p:spPr>
              <a:xfrm>
                <a:off x="2912232" y="1485467"/>
                <a:ext cx="457200" cy="457200"/>
              </a:xfrm>
              <a:prstGeom prst="flowChartDecis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52BB5836-D72A-41F8-99C4-AEBAAA886894}"/>
                  </a:ext>
                </a:extLst>
              </p:cNvPr>
              <p:cNvSpPr txBox="1"/>
              <p:nvPr/>
            </p:nvSpPr>
            <p:spPr>
              <a:xfrm>
                <a:off x="2937892" y="1544790"/>
                <a:ext cx="405880" cy="385313"/>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grpSp>
      </p:grpSp>
      <p:grpSp>
        <p:nvGrpSpPr>
          <p:cNvPr id="100" name="Group 99">
            <a:extLst>
              <a:ext uri="{FF2B5EF4-FFF2-40B4-BE49-F238E27FC236}">
                <a16:creationId xmlns:a16="http://schemas.microsoft.com/office/drawing/2014/main" id="{38C01ED3-F2BA-4F1C-8D4D-99CDF50002F7}"/>
              </a:ext>
            </a:extLst>
          </p:cNvPr>
          <p:cNvGrpSpPr/>
          <p:nvPr/>
        </p:nvGrpSpPr>
        <p:grpSpPr>
          <a:xfrm>
            <a:off x="5873377" y="3992830"/>
            <a:ext cx="4661689" cy="541568"/>
            <a:chOff x="4349375" y="3181350"/>
            <a:chExt cx="4661689" cy="541568"/>
          </a:xfrm>
        </p:grpSpPr>
        <p:cxnSp>
          <p:nvCxnSpPr>
            <p:cNvPr id="101" name="Straight Arrow Connector 100">
              <a:extLst>
                <a:ext uri="{FF2B5EF4-FFF2-40B4-BE49-F238E27FC236}">
                  <a16:creationId xmlns:a16="http://schemas.microsoft.com/office/drawing/2014/main" id="{B4AE19B2-2C49-4E7E-A594-A1BD7395E100}"/>
                </a:ext>
              </a:extLst>
            </p:cNvPr>
            <p:cNvCxnSpPr/>
            <p:nvPr/>
          </p:nvCxnSpPr>
          <p:spPr bwMode="auto">
            <a:xfrm>
              <a:off x="6508719" y="3385914"/>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2" name="Rounded Rectangle 37">
              <a:extLst>
                <a:ext uri="{FF2B5EF4-FFF2-40B4-BE49-F238E27FC236}">
                  <a16:creationId xmlns:a16="http://schemas.microsoft.com/office/drawing/2014/main" id="{E989F1BD-482C-4027-BEB2-745C661D486F}"/>
                </a:ext>
              </a:extLst>
            </p:cNvPr>
            <p:cNvSpPr>
              <a:spLocks noChangeArrowheads="1"/>
            </p:cNvSpPr>
            <p:nvPr/>
          </p:nvSpPr>
          <p:spPr bwMode="auto">
            <a:xfrm>
              <a:off x="7730904" y="3223745"/>
              <a:ext cx="1280160" cy="327303"/>
            </a:xfrm>
            <a:prstGeom prst="roundRect">
              <a:avLst>
                <a:gd name="adj" fmla="val 0"/>
              </a:avLst>
            </a:prstGeom>
            <a:solidFill>
              <a:schemeClr val="tx1">
                <a:lumMod val="50000"/>
                <a:lumOff val="50000"/>
              </a:schemeClr>
            </a:solidFill>
            <a:ln>
              <a:no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Dose Expansion:</a:t>
              </a:r>
            </a:p>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CML</a:t>
              </a:r>
            </a:p>
          </p:txBody>
        </p:sp>
        <p:sp>
          <p:nvSpPr>
            <p:cNvPr id="103" name="Rectangle 102">
              <a:extLst>
                <a:ext uri="{FF2B5EF4-FFF2-40B4-BE49-F238E27FC236}">
                  <a16:creationId xmlns:a16="http://schemas.microsoft.com/office/drawing/2014/main" id="{EC59BABF-E0A7-468E-851A-42749A5129EC}"/>
                </a:ext>
              </a:extLst>
            </p:cNvPr>
            <p:cNvSpPr/>
            <p:nvPr/>
          </p:nvSpPr>
          <p:spPr bwMode="auto">
            <a:xfrm>
              <a:off x="4349375" y="3181350"/>
              <a:ext cx="2148190" cy="409128"/>
            </a:xfrm>
            <a:prstGeom prst="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t"/>
            <a:lstStyle/>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Combo Dose Escalation: CML</a:t>
              </a:r>
            </a:p>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 asciminib + NIL 300 mg BID </a:t>
              </a:r>
            </a:p>
          </p:txBody>
        </p:sp>
        <p:cxnSp>
          <p:nvCxnSpPr>
            <p:cNvPr id="104" name="Straight Arrow Connector 103">
              <a:extLst>
                <a:ext uri="{FF2B5EF4-FFF2-40B4-BE49-F238E27FC236}">
                  <a16:creationId xmlns:a16="http://schemas.microsoft.com/office/drawing/2014/main" id="{B8A19FEC-CE49-4855-B350-27811992F647}"/>
                </a:ext>
              </a:extLst>
            </p:cNvPr>
            <p:cNvCxnSpPr/>
            <p:nvPr/>
          </p:nvCxnSpPr>
          <p:spPr bwMode="auto">
            <a:xfrm>
              <a:off x="7353989" y="3385914"/>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5" name="Group 104">
              <a:extLst>
                <a:ext uri="{FF2B5EF4-FFF2-40B4-BE49-F238E27FC236}">
                  <a16:creationId xmlns:a16="http://schemas.microsoft.com/office/drawing/2014/main" id="{917E8EDE-5F3B-4872-93D4-81B724351129}"/>
                </a:ext>
              </a:extLst>
            </p:cNvPr>
            <p:cNvGrpSpPr/>
            <p:nvPr/>
          </p:nvGrpSpPr>
          <p:grpSpPr>
            <a:xfrm>
              <a:off x="6885634" y="3181350"/>
              <a:ext cx="457200" cy="409128"/>
              <a:chOff x="2912232" y="1485467"/>
              <a:chExt cx="457200" cy="457200"/>
            </a:xfrm>
          </p:grpSpPr>
          <p:sp>
            <p:nvSpPr>
              <p:cNvPr id="107" name="Flowchart: Decision 106">
                <a:extLst>
                  <a:ext uri="{FF2B5EF4-FFF2-40B4-BE49-F238E27FC236}">
                    <a16:creationId xmlns:a16="http://schemas.microsoft.com/office/drawing/2014/main" id="{B30D2676-9D21-4B85-B8BB-45C44C119BF7}"/>
                  </a:ext>
                </a:extLst>
              </p:cNvPr>
              <p:cNvSpPr/>
              <p:nvPr/>
            </p:nvSpPr>
            <p:spPr>
              <a:xfrm>
                <a:off x="2912232" y="1485467"/>
                <a:ext cx="457200" cy="457200"/>
              </a:xfrm>
              <a:prstGeom prst="flowChartDecis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108" name="TextBox 107">
                <a:extLst>
                  <a:ext uri="{FF2B5EF4-FFF2-40B4-BE49-F238E27FC236}">
                    <a16:creationId xmlns:a16="http://schemas.microsoft.com/office/drawing/2014/main" id="{677F2C8C-AA4C-49DE-946B-7E74D71C2B3B}"/>
                  </a:ext>
                </a:extLst>
              </p:cNvPr>
              <p:cNvSpPr txBox="1"/>
              <p:nvPr/>
            </p:nvSpPr>
            <p:spPr>
              <a:xfrm>
                <a:off x="2937892" y="1544791"/>
                <a:ext cx="405880" cy="378334"/>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grpSp>
        <p:sp>
          <p:nvSpPr>
            <p:cNvPr id="106" name="Rounded Rectangle 89">
              <a:extLst>
                <a:ext uri="{FF2B5EF4-FFF2-40B4-BE49-F238E27FC236}">
                  <a16:creationId xmlns:a16="http://schemas.microsoft.com/office/drawing/2014/main" id="{668AFE54-B5FD-4839-BEB0-340C1DA4F1A8}"/>
                </a:ext>
              </a:extLst>
            </p:cNvPr>
            <p:cNvSpPr/>
            <p:nvPr/>
          </p:nvSpPr>
          <p:spPr bwMode="auto">
            <a:xfrm>
              <a:off x="4509070" y="3508130"/>
              <a:ext cx="1828800" cy="214788"/>
            </a:xfrm>
            <a:prstGeom prst="round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dirty="0">
                  <a:solidFill>
                    <a:srgbClr val="FFFFFF"/>
                  </a:solidFill>
                  <a:latin typeface="Corbel" panose="020B0503020204020204" pitchFamily="34" charset="0"/>
                  <a:ea typeface="ＭＳ Ｐゴシック" charset="0"/>
                  <a:cs typeface="Arial" panose="020B0604020202020204" pitchFamily="34" charset="0"/>
                </a:rPr>
                <a:t>20 and 40 mg BID</a:t>
              </a:r>
              <a:endParaRPr lang="en-US" sz="800" baseline="30000" dirty="0">
                <a:solidFill>
                  <a:srgbClr val="FFFFFF"/>
                </a:solidFill>
                <a:latin typeface="Corbel" panose="020B0503020204020204" pitchFamily="34" charset="0"/>
                <a:ea typeface="ＭＳ Ｐゴシック" charset="0"/>
                <a:cs typeface="Arial" panose="020B0604020202020204" pitchFamily="34" charset="0"/>
              </a:endParaRPr>
            </a:p>
          </p:txBody>
        </p:sp>
      </p:grpSp>
      <p:grpSp>
        <p:nvGrpSpPr>
          <p:cNvPr id="109" name="Group 108">
            <a:extLst>
              <a:ext uri="{FF2B5EF4-FFF2-40B4-BE49-F238E27FC236}">
                <a16:creationId xmlns:a16="http://schemas.microsoft.com/office/drawing/2014/main" id="{5A2C7FBA-C79E-464D-B3D1-5A0F43629A5E}"/>
              </a:ext>
            </a:extLst>
          </p:cNvPr>
          <p:cNvGrpSpPr/>
          <p:nvPr/>
        </p:nvGrpSpPr>
        <p:grpSpPr>
          <a:xfrm>
            <a:off x="5873377" y="4574826"/>
            <a:ext cx="4661689" cy="541899"/>
            <a:chOff x="4349375" y="3783575"/>
            <a:chExt cx="4661689" cy="541899"/>
          </a:xfrm>
        </p:grpSpPr>
        <p:sp>
          <p:nvSpPr>
            <p:cNvPr id="110" name="Rounded Rectangle 37">
              <a:extLst>
                <a:ext uri="{FF2B5EF4-FFF2-40B4-BE49-F238E27FC236}">
                  <a16:creationId xmlns:a16="http://schemas.microsoft.com/office/drawing/2014/main" id="{D2730FA6-ABEE-4880-8E34-34A07C8FAE2F}"/>
                </a:ext>
              </a:extLst>
            </p:cNvPr>
            <p:cNvSpPr>
              <a:spLocks noChangeArrowheads="1"/>
            </p:cNvSpPr>
            <p:nvPr/>
          </p:nvSpPr>
          <p:spPr bwMode="auto">
            <a:xfrm>
              <a:off x="7730904" y="3825970"/>
              <a:ext cx="1280160" cy="327303"/>
            </a:xfrm>
            <a:prstGeom prst="roundRect">
              <a:avLst>
                <a:gd name="adj" fmla="val 0"/>
              </a:avLst>
            </a:prstGeom>
            <a:solidFill>
              <a:schemeClr val="tx1">
                <a:lumMod val="50000"/>
                <a:lumOff val="50000"/>
              </a:schemeClr>
            </a:solidFill>
            <a:ln>
              <a:no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Dose Expansion: CML</a:t>
              </a:r>
            </a:p>
          </p:txBody>
        </p:sp>
        <p:cxnSp>
          <p:nvCxnSpPr>
            <p:cNvPr id="111" name="Straight Arrow Connector 110">
              <a:extLst>
                <a:ext uri="{FF2B5EF4-FFF2-40B4-BE49-F238E27FC236}">
                  <a16:creationId xmlns:a16="http://schemas.microsoft.com/office/drawing/2014/main" id="{56399730-36D3-4CAE-821F-DD8C2727977E}"/>
                </a:ext>
              </a:extLst>
            </p:cNvPr>
            <p:cNvCxnSpPr/>
            <p:nvPr/>
          </p:nvCxnSpPr>
          <p:spPr bwMode="auto">
            <a:xfrm>
              <a:off x="6508719" y="3988139"/>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2" name="Rectangle 111">
              <a:extLst>
                <a:ext uri="{FF2B5EF4-FFF2-40B4-BE49-F238E27FC236}">
                  <a16:creationId xmlns:a16="http://schemas.microsoft.com/office/drawing/2014/main" id="{11FC4AD1-5CAB-40C9-B799-130F6A89DB68}"/>
                </a:ext>
              </a:extLst>
            </p:cNvPr>
            <p:cNvSpPr/>
            <p:nvPr/>
          </p:nvSpPr>
          <p:spPr bwMode="auto">
            <a:xfrm>
              <a:off x="4349375" y="3783575"/>
              <a:ext cx="2148190" cy="409129"/>
            </a:xfrm>
            <a:prstGeom prst="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t"/>
            <a:lstStyle/>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Combo Dose Escalation: CML</a:t>
              </a:r>
            </a:p>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 asciminib + IMA 400 mg QD</a:t>
              </a:r>
            </a:p>
          </p:txBody>
        </p:sp>
        <p:cxnSp>
          <p:nvCxnSpPr>
            <p:cNvPr id="113" name="Straight Arrow Connector 112">
              <a:extLst>
                <a:ext uri="{FF2B5EF4-FFF2-40B4-BE49-F238E27FC236}">
                  <a16:creationId xmlns:a16="http://schemas.microsoft.com/office/drawing/2014/main" id="{EE2FBAF4-7F08-40DC-9B50-3BD23871CA87}"/>
                </a:ext>
              </a:extLst>
            </p:cNvPr>
            <p:cNvCxnSpPr/>
            <p:nvPr/>
          </p:nvCxnSpPr>
          <p:spPr bwMode="auto">
            <a:xfrm>
              <a:off x="7353989" y="3988139"/>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14" name="Group 113">
              <a:extLst>
                <a:ext uri="{FF2B5EF4-FFF2-40B4-BE49-F238E27FC236}">
                  <a16:creationId xmlns:a16="http://schemas.microsoft.com/office/drawing/2014/main" id="{85310A21-9D30-4FE5-9081-2A614851B885}"/>
                </a:ext>
              </a:extLst>
            </p:cNvPr>
            <p:cNvGrpSpPr/>
            <p:nvPr/>
          </p:nvGrpSpPr>
          <p:grpSpPr>
            <a:xfrm>
              <a:off x="6885634" y="3783575"/>
              <a:ext cx="457200" cy="409129"/>
              <a:chOff x="2912232" y="1485467"/>
              <a:chExt cx="457200" cy="457200"/>
            </a:xfrm>
          </p:grpSpPr>
          <p:sp>
            <p:nvSpPr>
              <p:cNvPr id="116" name="Flowchart: Decision 115">
                <a:extLst>
                  <a:ext uri="{FF2B5EF4-FFF2-40B4-BE49-F238E27FC236}">
                    <a16:creationId xmlns:a16="http://schemas.microsoft.com/office/drawing/2014/main" id="{D45A7655-3AAB-4FFE-90E0-11B8E567E8A7}"/>
                  </a:ext>
                </a:extLst>
              </p:cNvPr>
              <p:cNvSpPr/>
              <p:nvPr/>
            </p:nvSpPr>
            <p:spPr>
              <a:xfrm>
                <a:off x="2912232" y="1485467"/>
                <a:ext cx="457200" cy="457200"/>
              </a:xfrm>
              <a:prstGeom prst="flowChartDecis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9F54EEB1-24E1-40A2-99F3-9B83C49DC5FB}"/>
                  </a:ext>
                </a:extLst>
              </p:cNvPr>
              <p:cNvSpPr txBox="1"/>
              <p:nvPr/>
            </p:nvSpPr>
            <p:spPr>
              <a:xfrm>
                <a:off x="2937892" y="1544790"/>
                <a:ext cx="405880" cy="378333"/>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grpSp>
        <p:sp>
          <p:nvSpPr>
            <p:cNvPr id="115" name="Rounded Rectangle 89">
              <a:extLst>
                <a:ext uri="{FF2B5EF4-FFF2-40B4-BE49-F238E27FC236}">
                  <a16:creationId xmlns:a16="http://schemas.microsoft.com/office/drawing/2014/main" id="{38DAA832-B719-4864-9B9A-B78AF289608F}"/>
                </a:ext>
              </a:extLst>
            </p:cNvPr>
            <p:cNvSpPr/>
            <p:nvPr/>
          </p:nvSpPr>
          <p:spPr bwMode="auto">
            <a:xfrm>
              <a:off x="4509070" y="4110686"/>
              <a:ext cx="1828800" cy="214788"/>
            </a:xfrm>
            <a:prstGeom prst="round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dirty="0">
                  <a:solidFill>
                    <a:srgbClr val="FFFFFF"/>
                  </a:solidFill>
                  <a:latin typeface="Corbel" panose="020B0503020204020204" pitchFamily="34" charset="0"/>
                  <a:ea typeface="ＭＳ Ｐゴシック" charset="0"/>
                  <a:cs typeface="Arial" panose="020B0604020202020204" pitchFamily="34" charset="0"/>
                </a:rPr>
                <a:t>40, 60, and 80 mg QD; 40 mg BID</a:t>
              </a:r>
              <a:endParaRPr lang="en-US" sz="800" baseline="30000" dirty="0">
                <a:solidFill>
                  <a:srgbClr val="FFFFFF"/>
                </a:solidFill>
                <a:latin typeface="Corbel" panose="020B0503020204020204" pitchFamily="34" charset="0"/>
                <a:ea typeface="ＭＳ Ｐゴシック" charset="0"/>
                <a:cs typeface="Arial" panose="020B0604020202020204" pitchFamily="34" charset="0"/>
              </a:endParaRPr>
            </a:p>
          </p:txBody>
        </p:sp>
      </p:grpSp>
      <p:grpSp>
        <p:nvGrpSpPr>
          <p:cNvPr id="118" name="Group 117">
            <a:extLst>
              <a:ext uri="{FF2B5EF4-FFF2-40B4-BE49-F238E27FC236}">
                <a16:creationId xmlns:a16="http://schemas.microsoft.com/office/drawing/2014/main" id="{FD6C9EA1-A0A9-41EA-822F-36839C21274E}"/>
              </a:ext>
            </a:extLst>
          </p:cNvPr>
          <p:cNvGrpSpPr/>
          <p:nvPr/>
        </p:nvGrpSpPr>
        <p:grpSpPr>
          <a:xfrm>
            <a:off x="5873377" y="5157150"/>
            <a:ext cx="4661689" cy="541758"/>
            <a:chOff x="4349375" y="4386130"/>
            <a:chExt cx="4661689" cy="541758"/>
          </a:xfrm>
        </p:grpSpPr>
        <p:sp>
          <p:nvSpPr>
            <p:cNvPr id="119" name="Rounded Rectangle 37">
              <a:extLst>
                <a:ext uri="{FF2B5EF4-FFF2-40B4-BE49-F238E27FC236}">
                  <a16:creationId xmlns:a16="http://schemas.microsoft.com/office/drawing/2014/main" id="{5217A914-153D-4728-8499-4CD32665FF3C}"/>
                </a:ext>
              </a:extLst>
            </p:cNvPr>
            <p:cNvSpPr>
              <a:spLocks noChangeArrowheads="1"/>
            </p:cNvSpPr>
            <p:nvPr/>
          </p:nvSpPr>
          <p:spPr bwMode="auto">
            <a:xfrm>
              <a:off x="7730904" y="4428525"/>
              <a:ext cx="1280160" cy="327303"/>
            </a:xfrm>
            <a:prstGeom prst="roundRect">
              <a:avLst>
                <a:gd name="adj" fmla="val 0"/>
              </a:avLst>
            </a:prstGeom>
            <a:solidFill>
              <a:schemeClr val="tx1">
                <a:lumMod val="50000"/>
                <a:lumOff val="50000"/>
              </a:schemeClr>
            </a:solidFill>
            <a:ln>
              <a:no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Dose Expansion: CML</a:t>
              </a:r>
            </a:p>
          </p:txBody>
        </p:sp>
        <p:cxnSp>
          <p:nvCxnSpPr>
            <p:cNvPr id="120" name="Straight Arrow Connector 119">
              <a:extLst>
                <a:ext uri="{FF2B5EF4-FFF2-40B4-BE49-F238E27FC236}">
                  <a16:creationId xmlns:a16="http://schemas.microsoft.com/office/drawing/2014/main" id="{CE081DA3-82AC-4992-B374-9DDF149F9616}"/>
                </a:ext>
              </a:extLst>
            </p:cNvPr>
            <p:cNvCxnSpPr/>
            <p:nvPr/>
          </p:nvCxnSpPr>
          <p:spPr bwMode="auto">
            <a:xfrm>
              <a:off x="6508720" y="4590694"/>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1" name="Rectangle 120">
              <a:extLst>
                <a:ext uri="{FF2B5EF4-FFF2-40B4-BE49-F238E27FC236}">
                  <a16:creationId xmlns:a16="http://schemas.microsoft.com/office/drawing/2014/main" id="{FBB370A2-5C1F-46B8-9647-13CF7574C197}"/>
                </a:ext>
              </a:extLst>
            </p:cNvPr>
            <p:cNvSpPr/>
            <p:nvPr/>
          </p:nvSpPr>
          <p:spPr bwMode="auto">
            <a:xfrm>
              <a:off x="4349375" y="4386130"/>
              <a:ext cx="2148190" cy="409129"/>
            </a:xfrm>
            <a:prstGeom prst="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t"/>
            <a:lstStyle/>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Combo Dose Escalation: CML</a:t>
              </a:r>
            </a:p>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 asciminib + DAS 100 mg QD</a:t>
              </a:r>
            </a:p>
          </p:txBody>
        </p:sp>
        <p:cxnSp>
          <p:nvCxnSpPr>
            <p:cNvPr id="122" name="Straight Arrow Connector 121">
              <a:extLst>
                <a:ext uri="{FF2B5EF4-FFF2-40B4-BE49-F238E27FC236}">
                  <a16:creationId xmlns:a16="http://schemas.microsoft.com/office/drawing/2014/main" id="{86C95983-B4DD-4414-93DC-6FCDA421139E}"/>
                </a:ext>
              </a:extLst>
            </p:cNvPr>
            <p:cNvCxnSpPr/>
            <p:nvPr/>
          </p:nvCxnSpPr>
          <p:spPr bwMode="auto">
            <a:xfrm>
              <a:off x="7353990" y="4590694"/>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23" name="Group 122">
              <a:extLst>
                <a:ext uri="{FF2B5EF4-FFF2-40B4-BE49-F238E27FC236}">
                  <a16:creationId xmlns:a16="http://schemas.microsoft.com/office/drawing/2014/main" id="{67AF9C8C-869E-4567-8937-6072CEE9AFC9}"/>
                </a:ext>
              </a:extLst>
            </p:cNvPr>
            <p:cNvGrpSpPr/>
            <p:nvPr/>
          </p:nvGrpSpPr>
          <p:grpSpPr>
            <a:xfrm>
              <a:off x="6885635" y="4386130"/>
              <a:ext cx="457200" cy="409129"/>
              <a:chOff x="2912232" y="1485467"/>
              <a:chExt cx="457200" cy="457200"/>
            </a:xfrm>
          </p:grpSpPr>
          <p:sp>
            <p:nvSpPr>
              <p:cNvPr id="125" name="Flowchart: Decision 124">
                <a:extLst>
                  <a:ext uri="{FF2B5EF4-FFF2-40B4-BE49-F238E27FC236}">
                    <a16:creationId xmlns:a16="http://schemas.microsoft.com/office/drawing/2014/main" id="{48530A6C-059B-40E5-8429-EFB241B8E06F}"/>
                  </a:ext>
                </a:extLst>
              </p:cNvPr>
              <p:cNvSpPr/>
              <p:nvPr/>
            </p:nvSpPr>
            <p:spPr>
              <a:xfrm>
                <a:off x="2912232" y="1485467"/>
                <a:ext cx="457200" cy="457200"/>
              </a:xfrm>
              <a:prstGeom prst="flowChartDecis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D99B40A4-907E-4941-826E-B6085EBEB80D}"/>
                  </a:ext>
                </a:extLst>
              </p:cNvPr>
              <p:cNvSpPr txBox="1"/>
              <p:nvPr/>
            </p:nvSpPr>
            <p:spPr>
              <a:xfrm>
                <a:off x="2943988" y="1549267"/>
                <a:ext cx="405880" cy="378333"/>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grpSp>
        <p:sp>
          <p:nvSpPr>
            <p:cNvPr id="124" name="Rounded Rectangle 89">
              <a:extLst>
                <a:ext uri="{FF2B5EF4-FFF2-40B4-BE49-F238E27FC236}">
                  <a16:creationId xmlns:a16="http://schemas.microsoft.com/office/drawing/2014/main" id="{DBD31914-2103-4AB8-A06E-129980996E16}"/>
                </a:ext>
              </a:extLst>
            </p:cNvPr>
            <p:cNvSpPr/>
            <p:nvPr/>
          </p:nvSpPr>
          <p:spPr bwMode="auto">
            <a:xfrm>
              <a:off x="4509070" y="4713100"/>
              <a:ext cx="1828800" cy="214788"/>
            </a:xfrm>
            <a:prstGeom prst="round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dirty="0">
                  <a:solidFill>
                    <a:srgbClr val="FFFFFF"/>
                  </a:solidFill>
                  <a:latin typeface="Corbel" panose="020B0503020204020204" pitchFamily="34" charset="0"/>
                  <a:ea typeface="ＭＳ Ｐゴシック" charset="0"/>
                  <a:cs typeface="Arial" panose="020B0604020202020204" pitchFamily="34" charset="0"/>
                </a:rPr>
                <a:t>80 mg QD; 40 mg BID</a:t>
              </a:r>
              <a:endParaRPr lang="en-US" sz="800" baseline="30000" dirty="0">
                <a:solidFill>
                  <a:srgbClr val="FFFFFF"/>
                </a:solidFill>
                <a:latin typeface="Corbel" panose="020B0503020204020204" pitchFamily="34" charset="0"/>
                <a:ea typeface="ＭＳ Ｐゴシック" charset="0"/>
                <a:cs typeface="Arial" panose="020B0604020202020204" pitchFamily="34" charset="0"/>
              </a:endParaRPr>
            </a:p>
          </p:txBody>
        </p:sp>
      </p:grpSp>
      <p:grpSp>
        <p:nvGrpSpPr>
          <p:cNvPr id="127" name="Group 126">
            <a:extLst>
              <a:ext uri="{FF2B5EF4-FFF2-40B4-BE49-F238E27FC236}">
                <a16:creationId xmlns:a16="http://schemas.microsoft.com/office/drawing/2014/main" id="{AA91BE4B-8AB3-4F64-B8F1-6DC6365204CC}"/>
              </a:ext>
            </a:extLst>
          </p:cNvPr>
          <p:cNvGrpSpPr/>
          <p:nvPr/>
        </p:nvGrpSpPr>
        <p:grpSpPr>
          <a:xfrm>
            <a:off x="1981200" y="1762171"/>
            <a:ext cx="6558492" cy="547363"/>
            <a:chOff x="457200" y="1186187"/>
            <a:chExt cx="6558492" cy="547363"/>
          </a:xfrm>
        </p:grpSpPr>
        <p:sp>
          <p:nvSpPr>
            <p:cNvPr id="128" name="Flowchart: Decision 127">
              <a:extLst>
                <a:ext uri="{FF2B5EF4-FFF2-40B4-BE49-F238E27FC236}">
                  <a16:creationId xmlns:a16="http://schemas.microsoft.com/office/drawing/2014/main" id="{3DF569FB-74B6-4061-99CD-A5FEAB9A05FF}"/>
                </a:ext>
              </a:extLst>
            </p:cNvPr>
            <p:cNvSpPr/>
            <p:nvPr/>
          </p:nvSpPr>
          <p:spPr>
            <a:xfrm>
              <a:off x="2968475" y="1200151"/>
              <a:ext cx="457200" cy="417468"/>
            </a:xfrm>
            <a:prstGeom prst="flowChartDecision">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4951BB40-3E09-4621-85D5-59DEFE6D3734}"/>
                </a:ext>
              </a:extLst>
            </p:cNvPr>
            <p:cNvSpPr/>
            <p:nvPr/>
          </p:nvSpPr>
          <p:spPr bwMode="auto">
            <a:xfrm>
              <a:off x="457200" y="1186187"/>
              <a:ext cx="2121657" cy="417468"/>
            </a:xfrm>
            <a:prstGeom prst="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t"/>
            <a:lstStyle/>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Dose Escalation: CML</a:t>
              </a:r>
            </a:p>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asciminib BID completed</a:t>
              </a:r>
            </a:p>
          </p:txBody>
        </p:sp>
        <p:cxnSp>
          <p:nvCxnSpPr>
            <p:cNvPr id="130" name="Straight Arrow Connector 129">
              <a:extLst>
                <a:ext uri="{FF2B5EF4-FFF2-40B4-BE49-F238E27FC236}">
                  <a16:creationId xmlns:a16="http://schemas.microsoft.com/office/drawing/2014/main" id="{CAA5ECFD-880D-47DB-AA1D-804012C129AB}"/>
                </a:ext>
              </a:extLst>
            </p:cNvPr>
            <p:cNvCxnSpPr/>
            <p:nvPr/>
          </p:nvCxnSpPr>
          <p:spPr bwMode="auto">
            <a:xfrm>
              <a:off x="2590786" y="1394921"/>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1" name="Rounded Rectangle 21">
              <a:extLst>
                <a:ext uri="{FF2B5EF4-FFF2-40B4-BE49-F238E27FC236}">
                  <a16:creationId xmlns:a16="http://schemas.microsoft.com/office/drawing/2014/main" id="{53AC3301-9244-4EE9-8A65-C3BA214F1DA2}"/>
                </a:ext>
              </a:extLst>
            </p:cNvPr>
            <p:cNvSpPr/>
            <p:nvPr/>
          </p:nvSpPr>
          <p:spPr bwMode="auto">
            <a:xfrm>
              <a:off x="981642" y="1514384"/>
              <a:ext cx="1072772" cy="219166"/>
            </a:xfrm>
            <a:prstGeom prst="roundRect">
              <a:avLst/>
            </a:prstGeom>
            <a:solidFill>
              <a:schemeClr val="tx1">
                <a:lumMod val="50000"/>
                <a:lumOff val="50000"/>
              </a:schemeClr>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b="1" dirty="0">
                  <a:solidFill>
                    <a:srgbClr val="FFFFFF"/>
                  </a:solidFill>
                  <a:latin typeface="Corbel" panose="020B0503020204020204" pitchFamily="34" charset="0"/>
                  <a:ea typeface="ＭＳ Ｐゴシック" charset="0"/>
                  <a:cs typeface="Arial" panose="020B0604020202020204" pitchFamily="34" charset="0"/>
                </a:rPr>
                <a:t>10 – 200 mg</a:t>
              </a:r>
              <a:r>
                <a:rPr lang="en-US" sz="800" b="1" baseline="30000" dirty="0">
                  <a:solidFill>
                    <a:srgbClr val="FFFFFF"/>
                  </a:solidFill>
                  <a:latin typeface="Corbel" panose="020B0503020204020204" pitchFamily="34" charset="0"/>
                  <a:ea typeface="ＭＳ Ｐゴシック" charset="0"/>
                  <a:cs typeface="Arial" panose="020B0604020202020204" pitchFamily="34" charset="0"/>
                </a:rPr>
                <a:t> </a:t>
              </a:r>
              <a:r>
                <a:rPr lang="en-US" sz="800" b="1" dirty="0">
                  <a:solidFill>
                    <a:srgbClr val="FFFFFF"/>
                  </a:solidFill>
                  <a:latin typeface="Corbel" panose="020B0503020204020204" pitchFamily="34" charset="0"/>
                  <a:ea typeface="ＭＳ Ｐゴシック" charset="0"/>
                  <a:cs typeface="Arial" panose="020B0604020202020204" pitchFamily="34" charset="0"/>
                </a:rPr>
                <a:t>BID</a:t>
              </a:r>
              <a:endParaRPr lang="en-US" sz="800" b="1" baseline="30000" dirty="0">
                <a:solidFill>
                  <a:srgbClr val="FFFFFF"/>
                </a:solidFill>
                <a:latin typeface="Corbel" panose="020B0503020204020204" pitchFamily="34" charset="0"/>
                <a:ea typeface="ＭＳ Ｐゴシック" charset="0"/>
                <a:cs typeface="Arial" panose="020B0604020202020204" pitchFamily="34" charset="0"/>
              </a:endParaRPr>
            </a:p>
          </p:txBody>
        </p:sp>
        <p:sp>
          <p:nvSpPr>
            <p:cNvPr id="132" name="Rounded Rectangle 29">
              <a:extLst>
                <a:ext uri="{FF2B5EF4-FFF2-40B4-BE49-F238E27FC236}">
                  <a16:creationId xmlns:a16="http://schemas.microsoft.com/office/drawing/2014/main" id="{F2B34E54-6181-4E92-924A-CDB7C08FEF6F}"/>
                </a:ext>
              </a:extLst>
            </p:cNvPr>
            <p:cNvSpPr>
              <a:spLocks noChangeArrowheads="1"/>
            </p:cNvSpPr>
            <p:nvPr/>
          </p:nvSpPr>
          <p:spPr bwMode="auto">
            <a:xfrm>
              <a:off x="3815292" y="1186187"/>
              <a:ext cx="3200400" cy="417468"/>
            </a:xfrm>
            <a:prstGeom prst="roundRect">
              <a:avLst>
                <a:gd name="adj" fmla="val 0"/>
              </a:avLst>
            </a:prstGeom>
            <a:solidFill>
              <a:schemeClr val="tx1">
                <a:lumMod val="50000"/>
                <a:lumOff val="50000"/>
              </a:schemeClr>
            </a:solidFill>
            <a:ln>
              <a:no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Dose Expansion:</a:t>
              </a:r>
            </a:p>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CML (20 mg and 40 mg BID) completed</a:t>
              </a:r>
            </a:p>
          </p:txBody>
        </p:sp>
        <p:cxnSp>
          <p:nvCxnSpPr>
            <p:cNvPr id="133" name="Straight Arrow Connector 132">
              <a:extLst>
                <a:ext uri="{FF2B5EF4-FFF2-40B4-BE49-F238E27FC236}">
                  <a16:creationId xmlns:a16="http://schemas.microsoft.com/office/drawing/2014/main" id="{D5795510-9337-429C-A097-318DEC16219F}"/>
                </a:ext>
              </a:extLst>
            </p:cNvPr>
            <p:cNvCxnSpPr>
              <a:cxnSpLocks/>
            </p:cNvCxnSpPr>
            <p:nvPr/>
          </p:nvCxnSpPr>
          <p:spPr bwMode="auto">
            <a:xfrm>
              <a:off x="3437604" y="1394520"/>
              <a:ext cx="365760" cy="802"/>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4" name="TextBox 133">
              <a:extLst>
                <a:ext uri="{FF2B5EF4-FFF2-40B4-BE49-F238E27FC236}">
                  <a16:creationId xmlns:a16="http://schemas.microsoft.com/office/drawing/2014/main" id="{DC17606F-38F8-4389-BABB-EF8F3164C5E8}"/>
                </a:ext>
              </a:extLst>
            </p:cNvPr>
            <p:cNvSpPr txBox="1"/>
            <p:nvPr/>
          </p:nvSpPr>
          <p:spPr>
            <a:xfrm>
              <a:off x="2994135" y="1240355"/>
              <a:ext cx="405880" cy="338554"/>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grpSp>
      <p:grpSp>
        <p:nvGrpSpPr>
          <p:cNvPr id="135" name="Group 134">
            <a:extLst>
              <a:ext uri="{FF2B5EF4-FFF2-40B4-BE49-F238E27FC236}">
                <a16:creationId xmlns:a16="http://schemas.microsoft.com/office/drawing/2014/main" id="{0012C2C3-CFEC-42E4-9586-0BCFE4366E06}"/>
              </a:ext>
            </a:extLst>
          </p:cNvPr>
          <p:cNvGrpSpPr/>
          <p:nvPr/>
        </p:nvGrpSpPr>
        <p:grpSpPr>
          <a:xfrm>
            <a:off x="1993145" y="2319928"/>
            <a:ext cx="6546549" cy="655851"/>
            <a:chOff x="469143" y="1736468"/>
            <a:chExt cx="6546549" cy="655851"/>
          </a:xfrm>
        </p:grpSpPr>
        <p:sp>
          <p:nvSpPr>
            <p:cNvPr id="136" name="Flowchart: Decision 135">
              <a:extLst>
                <a:ext uri="{FF2B5EF4-FFF2-40B4-BE49-F238E27FC236}">
                  <a16:creationId xmlns:a16="http://schemas.microsoft.com/office/drawing/2014/main" id="{DCB84859-EC98-4456-AD92-CC6F24D9D6D4}"/>
                </a:ext>
              </a:extLst>
            </p:cNvPr>
            <p:cNvSpPr/>
            <p:nvPr/>
          </p:nvSpPr>
          <p:spPr>
            <a:xfrm>
              <a:off x="2965828" y="1736468"/>
              <a:ext cx="457200" cy="417467"/>
            </a:xfrm>
            <a:prstGeom prst="flowChartDecision">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srgbClr val="FFFFFF"/>
                </a:solidFill>
                <a:latin typeface="Corbel" panose="020B0503020204020204" pitchFamily="34" charset="0"/>
                <a:cs typeface="Arial" panose="020B0604020202020204" pitchFamily="34" charset="0"/>
              </a:endParaRPr>
            </a:p>
          </p:txBody>
        </p:sp>
        <p:sp>
          <p:nvSpPr>
            <p:cNvPr id="137" name="Rectangle 136">
              <a:extLst>
                <a:ext uri="{FF2B5EF4-FFF2-40B4-BE49-F238E27FC236}">
                  <a16:creationId xmlns:a16="http://schemas.microsoft.com/office/drawing/2014/main" id="{ADA79405-1C5E-4C7E-A260-2904DB3D5AC5}"/>
                </a:ext>
              </a:extLst>
            </p:cNvPr>
            <p:cNvSpPr/>
            <p:nvPr/>
          </p:nvSpPr>
          <p:spPr bwMode="auto">
            <a:xfrm>
              <a:off x="469143" y="1756774"/>
              <a:ext cx="2121657" cy="417467"/>
            </a:xfrm>
            <a:prstGeom prst="rect">
              <a:avLst/>
            </a:prstGeom>
            <a:solidFill>
              <a:srgbClr val="FF0000"/>
            </a:solidFill>
            <a:ln w="19050" cap="flat" cmpd="sng" algn="ctr">
              <a:solidFill>
                <a:srgbClr val="FFFFFF"/>
              </a:solidFill>
              <a:prstDash val="solid"/>
              <a:round/>
              <a:headEnd type="none" w="med" len="med"/>
              <a:tailEnd type="none" w="med" len="med"/>
            </a:ln>
            <a:effectLst/>
          </p:spPr>
          <p:txBody>
            <a:bodyPr anchor="t"/>
            <a:lstStyle/>
            <a:p>
              <a:pPr algn="ctr">
                <a:defRPr/>
              </a:pPr>
              <a:r>
                <a:rPr lang="en-US" sz="900" b="1" dirty="0">
                  <a:solidFill>
                    <a:srgbClr val="FFFFFF"/>
                  </a:solidFill>
                  <a:latin typeface="Corbel" panose="020B0503020204020204" pitchFamily="34" charset="0"/>
                  <a:ea typeface="ＭＳ Ｐゴシック" charset="0"/>
                  <a:cs typeface="Arial" panose="020B0604020202020204" pitchFamily="34" charset="0"/>
                </a:rPr>
                <a:t>Dose Escalation: CML T315I asciminib BID and QD completed</a:t>
              </a:r>
            </a:p>
          </p:txBody>
        </p:sp>
        <p:sp>
          <p:nvSpPr>
            <p:cNvPr id="138" name="Rounded Rectangle 21">
              <a:extLst>
                <a:ext uri="{FF2B5EF4-FFF2-40B4-BE49-F238E27FC236}">
                  <a16:creationId xmlns:a16="http://schemas.microsoft.com/office/drawing/2014/main" id="{9956D4FB-3D93-4DD7-B9B3-606CCCA2F23F}"/>
                </a:ext>
              </a:extLst>
            </p:cNvPr>
            <p:cNvSpPr/>
            <p:nvPr/>
          </p:nvSpPr>
          <p:spPr bwMode="auto">
            <a:xfrm>
              <a:off x="993585" y="2095507"/>
              <a:ext cx="1072772" cy="296812"/>
            </a:xfrm>
            <a:prstGeom prst="roundRect">
              <a:avLst/>
            </a:prstGeom>
            <a:solidFill>
              <a:srgbClr val="FF0000"/>
            </a:solidFill>
            <a:ln w="19050" cap="flat" cmpd="sng" algn="ctr">
              <a:solidFill>
                <a:srgbClr val="FFFFFF"/>
              </a:solidFill>
              <a:prstDash val="solid"/>
              <a:round/>
              <a:headEnd type="none" w="med" len="med"/>
              <a:tailEnd type="none" w="med" len="med"/>
            </a:ln>
            <a:effectLst/>
          </p:spPr>
          <p:txBody>
            <a:bodyPr anchor="ctr"/>
            <a:lstStyle/>
            <a:p>
              <a:pPr algn="ctr">
                <a:defRPr/>
              </a:pPr>
              <a:r>
                <a:rPr lang="en-US" sz="800" b="1" dirty="0">
                  <a:solidFill>
                    <a:srgbClr val="FFFFFF"/>
                  </a:solidFill>
                  <a:latin typeface="Corbel" panose="020B0503020204020204" pitchFamily="34" charset="0"/>
                  <a:ea typeface="ＭＳ Ｐゴシック" charset="0"/>
                  <a:cs typeface="Arial" panose="020B0604020202020204" pitchFamily="34" charset="0"/>
                </a:rPr>
                <a:t>20 – 200 mg BID</a:t>
              </a:r>
              <a:endParaRPr lang="en-US" sz="800" b="1" baseline="30000" dirty="0">
                <a:solidFill>
                  <a:srgbClr val="FFFFFF"/>
                </a:solidFill>
                <a:latin typeface="Corbel" panose="020B0503020204020204" pitchFamily="34" charset="0"/>
                <a:ea typeface="ＭＳ Ｐゴシック" charset="0"/>
                <a:cs typeface="Arial" panose="020B0604020202020204" pitchFamily="34" charset="0"/>
              </a:endParaRPr>
            </a:p>
            <a:p>
              <a:pPr algn="ctr">
                <a:defRPr/>
              </a:pPr>
              <a:r>
                <a:rPr lang="en-US" sz="800" b="1" dirty="0">
                  <a:solidFill>
                    <a:srgbClr val="FFFFFF"/>
                  </a:solidFill>
                  <a:latin typeface="Corbel" panose="020B0503020204020204" pitchFamily="34" charset="0"/>
                  <a:ea typeface="ＭＳ Ｐゴシック" charset="0"/>
                  <a:cs typeface="Arial" panose="020B0604020202020204" pitchFamily="34" charset="0"/>
                </a:rPr>
                <a:t>80 – 200 mg QD</a:t>
              </a:r>
              <a:endParaRPr lang="en-US" sz="800" b="1" baseline="30000" dirty="0">
                <a:solidFill>
                  <a:srgbClr val="FFFFFF"/>
                </a:solidFill>
                <a:latin typeface="Corbel" panose="020B0503020204020204" pitchFamily="34" charset="0"/>
                <a:ea typeface="ＭＳ Ｐゴシック" charset="0"/>
                <a:cs typeface="Arial" panose="020B0604020202020204" pitchFamily="34" charset="0"/>
              </a:endParaRPr>
            </a:p>
          </p:txBody>
        </p:sp>
        <p:cxnSp>
          <p:nvCxnSpPr>
            <p:cNvPr id="139" name="Straight Arrow Connector 138">
              <a:extLst>
                <a:ext uri="{FF2B5EF4-FFF2-40B4-BE49-F238E27FC236}">
                  <a16:creationId xmlns:a16="http://schemas.microsoft.com/office/drawing/2014/main" id="{747F46D3-6A40-4CCE-A555-E5B2EC583526}"/>
                </a:ext>
              </a:extLst>
            </p:cNvPr>
            <p:cNvCxnSpPr/>
            <p:nvPr/>
          </p:nvCxnSpPr>
          <p:spPr bwMode="auto">
            <a:xfrm>
              <a:off x="2588139" y="1945202"/>
              <a:ext cx="365760" cy="0"/>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Arrow Connector 139">
              <a:extLst>
                <a:ext uri="{FF2B5EF4-FFF2-40B4-BE49-F238E27FC236}">
                  <a16:creationId xmlns:a16="http://schemas.microsoft.com/office/drawing/2014/main" id="{FD300933-21F9-4998-A990-8330D2504454}"/>
                </a:ext>
              </a:extLst>
            </p:cNvPr>
            <p:cNvCxnSpPr>
              <a:cxnSpLocks/>
            </p:cNvCxnSpPr>
            <p:nvPr/>
          </p:nvCxnSpPr>
          <p:spPr bwMode="auto">
            <a:xfrm>
              <a:off x="3434957" y="1944801"/>
              <a:ext cx="365760" cy="802"/>
            </a:xfrm>
            <a:prstGeom prst="straightConnector1">
              <a:avLst/>
            </a:prstGeom>
            <a:solidFill>
              <a:schemeClr val="accent2"/>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1" name="TextBox 140">
              <a:extLst>
                <a:ext uri="{FF2B5EF4-FFF2-40B4-BE49-F238E27FC236}">
                  <a16:creationId xmlns:a16="http://schemas.microsoft.com/office/drawing/2014/main" id="{25B1A8AD-4901-4329-B51A-C77A49A71922}"/>
                </a:ext>
              </a:extLst>
            </p:cNvPr>
            <p:cNvSpPr txBox="1"/>
            <p:nvPr/>
          </p:nvSpPr>
          <p:spPr>
            <a:xfrm>
              <a:off x="2991488" y="1790635"/>
              <a:ext cx="405880" cy="338554"/>
            </a:xfrm>
            <a:prstGeom prst="rect">
              <a:avLst/>
            </a:prstGeom>
            <a:noFill/>
          </p:spPr>
          <p:txBody>
            <a:bodyPr wrap="none" rtlCol="0">
              <a:spAutoFit/>
            </a:bodyPr>
            <a:lstStyle/>
            <a:p>
              <a:r>
                <a:rPr lang="en-US" sz="800" b="1" dirty="0">
                  <a:latin typeface="Corbel" panose="020B0503020204020204" pitchFamily="34" charset="0"/>
                  <a:cs typeface="Arial" panose="020B0604020202020204" pitchFamily="34" charset="0"/>
                </a:rPr>
                <a:t>MTD</a:t>
              </a:r>
              <a:br>
                <a:rPr lang="en-US" sz="800" b="1" dirty="0">
                  <a:latin typeface="Corbel" panose="020B0503020204020204" pitchFamily="34" charset="0"/>
                  <a:cs typeface="Arial" panose="020B0604020202020204" pitchFamily="34" charset="0"/>
                </a:rPr>
              </a:br>
              <a:r>
                <a:rPr lang="en-US" sz="800" b="1" dirty="0">
                  <a:latin typeface="Corbel" panose="020B0503020204020204" pitchFamily="34" charset="0"/>
                  <a:cs typeface="Arial" panose="020B0604020202020204" pitchFamily="34" charset="0"/>
                </a:rPr>
                <a:t>RDE</a:t>
              </a:r>
            </a:p>
          </p:txBody>
        </p:sp>
        <p:sp>
          <p:nvSpPr>
            <p:cNvPr id="142" name="Rounded Rectangle 29">
              <a:extLst>
                <a:ext uri="{FF2B5EF4-FFF2-40B4-BE49-F238E27FC236}">
                  <a16:creationId xmlns:a16="http://schemas.microsoft.com/office/drawing/2014/main" id="{B9203F76-42A3-47D5-B226-817DEB783038}"/>
                </a:ext>
              </a:extLst>
            </p:cNvPr>
            <p:cNvSpPr>
              <a:spLocks noChangeArrowheads="1"/>
            </p:cNvSpPr>
            <p:nvPr/>
          </p:nvSpPr>
          <p:spPr bwMode="auto">
            <a:xfrm>
              <a:off x="3815292" y="1759378"/>
              <a:ext cx="3200400" cy="417467"/>
            </a:xfrm>
            <a:prstGeom prst="roundRect">
              <a:avLst>
                <a:gd name="adj" fmla="val 0"/>
              </a:avLst>
            </a:prstGeom>
            <a:solidFill>
              <a:srgbClr val="FF0000"/>
            </a:solidFill>
            <a:ln>
              <a:solidFill>
                <a:schemeClr val="accent1"/>
              </a:solidFill>
            </a:ln>
          </p:spPr>
          <p:txBody>
            <a:bodyPr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Dose Expansion:</a:t>
              </a:r>
            </a:p>
            <a:p>
              <a:pPr algn="ctr" eaLnBrk="1" hangingPunct="1">
                <a:lnSpc>
                  <a:spcPct val="100000"/>
                </a:lnSpc>
                <a:spcBef>
                  <a:spcPct val="0"/>
                </a:spcBef>
                <a:buClrTx/>
                <a:buSzTx/>
                <a:buFontTx/>
                <a:buNone/>
              </a:pPr>
              <a:r>
                <a:rPr lang="en-US" altLang="en-US" sz="900" b="1" dirty="0">
                  <a:solidFill>
                    <a:srgbClr val="FFFFFF"/>
                  </a:solidFill>
                  <a:latin typeface="Corbel" panose="020B0503020204020204" pitchFamily="34" charset="0"/>
                  <a:cs typeface="Arial" panose="020B0604020202020204" pitchFamily="34" charset="0"/>
                </a:rPr>
                <a:t>T315I mutation (200 mg BID) ongoing</a:t>
              </a:r>
            </a:p>
          </p:txBody>
        </p:sp>
      </p:grpSp>
      <p:sp>
        <p:nvSpPr>
          <p:cNvPr id="5" name="TextBox 4">
            <a:extLst>
              <a:ext uri="{FF2B5EF4-FFF2-40B4-BE49-F238E27FC236}">
                <a16:creationId xmlns:a16="http://schemas.microsoft.com/office/drawing/2014/main" id="{1D9F1ECB-A66B-490E-95B2-B77E9959EBD3}"/>
              </a:ext>
            </a:extLst>
          </p:cNvPr>
          <p:cNvSpPr txBox="1"/>
          <p:nvPr/>
        </p:nvSpPr>
        <p:spPr>
          <a:xfrm>
            <a:off x="2064327" y="3788629"/>
            <a:ext cx="2859688" cy="830997"/>
          </a:xfrm>
          <a:prstGeom prst="rect">
            <a:avLst/>
          </a:prstGeom>
          <a:noFill/>
        </p:spPr>
        <p:txBody>
          <a:bodyPr wrap="square" rtlCol="0">
            <a:spAutoFit/>
          </a:bodyPr>
          <a:lstStyle/>
          <a:p>
            <a:r>
              <a:rPr lang="en-GB" sz="1600" dirty="0">
                <a:latin typeface="Corbel" panose="020B0503020204020204" pitchFamily="34" charset="0"/>
                <a:cs typeface="Arial" panose="020B0604020202020204" pitchFamily="34" charset="0"/>
              </a:rPr>
              <a:t>Preclinical and clinical PK supports 200 mg BID dose of </a:t>
            </a:r>
            <a:r>
              <a:rPr lang="en-GB" sz="1600" dirty="0" err="1">
                <a:latin typeface="Corbel" panose="020B0503020204020204" pitchFamily="34" charset="0"/>
                <a:cs typeface="Arial" panose="020B0604020202020204" pitchFamily="34" charset="0"/>
              </a:rPr>
              <a:t>asciminib</a:t>
            </a:r>
            <a:r>
              <a:rPr lang="en-GB" sz="1600" dirty="0">
                <a:latin typeface="Corbel" panose="020B0503020204020204" pitchFamily="34" charset="0"/>
                <a:cs typeface="Arial" panose="020B0604020202020204" pitchFamily="34" charset="0"/>
              </a:rPr>
              <a:t> against T315I</a:t>
            </a:r>
            <a:r>
              <a:rPr lang="en-GB" sz="1600" baseline="30000" dirty="0">
                <a:latin typeface="Corbel" panose="020B0503020204020204" pitchFamily="34" charset="0"/>
                <a:cs typeface="Arial" panose="020B0604020202020204" pitchFamily="34" charset="0"/>
              </a:rPr>
              <a:t>1,2</a:t>
            </a:r>
          </a:p>
        </p:txBody>
      </p:sp>
    </p:spTree>
    <p:extLst>
      <p:ext uri="{BB962C8B-B14F-4D97-AF65-F5344CB8AC3E}">
        <p14:creationId xmlns:p14="http://schemas.microsoft.com/office/powerpoint/2010/main" val="3614272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929890-8B5E-4133-9BED-EAA967A1B668}"/>
              </a:ext>
            </a:extLst>
          </p:cNvPr>
          <p:cNvSpPr txBox="1">
            <a:spLocks/>
          </p:cNvSpPr>
          <p:nvPr/>
        </p:nvSpPr>
        <p:spPr>
          <a:xfrm>
            <a:off x="1333694" y="5835572"/>
            <a:ext cx="8835276" cy="615553"/>
          </a:xfrm>
          <a:prstGeom prst="rect">
            <a:avLst/>
          </a:prstGeom>
        </p:spPr>
        <p:txBody>
          <a:bodyPr vert="horz" wrap="square" lIns="0" tIns="0" rIns="0" bIns="0" spcCol="182880" rtlCol="0">
            <a:sp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000" baseline="30000" dirty="0">
                <a:latin typeface="Corbel" panose="020B0503020204020204" pitchFamily="34" charset="0"/>
                <a:cs typeface="Arial" panose="020B0604020202020204" pitchFamily="34" charset="0"/>
              </a:rPr>
              <a:t>a</a:t>
            </a:r>
            <a:r>
              <a:rPr lang="en-US" sz="1000" dirty="0">
                <a:latin typeface="Corbel" panose="020B0503020204020204" pitchFamily="34" charset="0"/>
                <a:cs typeface="Arial" panose="020B0604020202020204" pitchFamily="34" charset="0"/>
              </a:rPr>
              <a:t> Maintenance or achievement of CHR by the data cutoff, based on clinical review of laboratory parameters</a:t>
            </a:r>
          </a:p>
          <a:p>
            <a:pPr marL="0" indent="0">
              <a:spcBef>
                <a:spcPts val="0"/>
              </a:spcBef>
              <a:buNone/>
            </a:pPr>
            <a:r>
              <a:rPr lang="en-US" sz="1000" baseline="30000" dirty="0">
                <a:latin typeface="Corbel" panose="020B0503020204020204" pitchFamily="34" charset="0"/>
                <a:cs typeface="Arial" panose="020B0604020202020204" pitchFamily="34" charset="0"/>
              </a:rPr>
              <a:t>b</a:t>
            </a:r>
            <a:r>
              <a:rPr lang="en-US" sz="1000" dirty="0">
                <a:latin typeface="Corbel" panose="020B0503020204020204" pitchFamily="34" charset="0"/>
                <a:cs typeface="Arial" panose="020B0604020202020204" pitchFamily="34" charset="0"/>
              </a:rPr>
              <a:t> One patient with persistent thrombocytosis was in CHR at screening (platelets 395K) and not in CHR during follow-up due to thrombocytosis (platelets 539K)</a:t>
            </a:r>
          </a:p>
          <a:p>
            <a:pPr marL="0" indent="0">
              <a:spcBef>
                <a:spcPts val="0"/>
              </a:spcBef>
              <a:buNone/>
            </a:pPr>
            <a:r>
              <a:rPr lang="en-US" sz="1000" baseline="30000" dirty="0">
                <a:latin typeface="Corbel" panose="020B0503020204020204" pitchFamily="34" charset="0"/>
                <a:cs typeface="Arial" panose="020B0604020202020204" pitchFamily="34" charset="0"/>
              </a:rPr>
              <a:t>c</a:t>
            </a:r>
            <a:r>
              <a:rPr lang="en-US" sz="1000" dirty="0">
                <a:latin typeface="Corbel" panose="020B0503020204020204" pitchFamily="34" charset="0"/>
                <a:cs typeface="Arial" panose="020B0604020202020204" pitchFamily="34" charset="0"/>
              </a:rPr>
              <a:t> Evaluable patients had a cytogenetic evaluation within the specified time window or achieved a CCyR or discontinued treatment before that time window</a:t>
            </a:r>
          </a:p>
          <a:p>
            <a:pPr marL="0" indent="0">
              <a:spcBef>
                <a:spcPts val="0"/>
              </a:spcBef>
              <a:buNone/>
            </a:pPr>
            <a:r>
              <a:rPr lang="en-US" sz="1000" baseline="30000" dirty="0">
                <a:latin typeface="Corbel" panose="020B0503020204020204" pitchFamily="34" charset="0"/>
                <a:cs typeface="Arial" panose="020B0604020202020204" pitchFamily="34" charset="0"/>
              </a:rPr>
              <a:t>d </a:t>
            </a:r>
            <a:r>
              <a:rPr lang="en-US" sz="1000" dirty="0">
                <a:latin typeface="Corbel" panose="020B0503020204020204" pitchFamily="34" charset="0"/>
                <a:cs typeface="Arial" panose="020B0604020202020204" pitchFamily="34" charset="0"/>
              </a:rPr>
              <a:t>Maintenance or achievement of </a:t>
            </a:r>
            <a:r>
              <a:rPr lang="en-US" sz="1000" dirty="0" err="1">
                <a:latin typeface="Corbel" panose="020B0503020204020204" pitchFamily="34" charset="0"/>
                <a:cs typeface="Arial" panose="020B0604020202020204" pitchFamily="34" charset="0"/>
              </a:rPr>
              <a:t>CCyR</a:t>
            </a:r>
            <a:endParaRPr lang="en-US" sz="1000" dirty="0">
              <a:latin typeface="Corbel" panose="020B0503020204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135032A-99B7-2F4A-BA7D-FAFF7A521A4B}"/>
              </a:ext>
            </a:extLst>
          </p:cNvPr>
          <p:cNvGrpSpPr/>
          <p:nvPr/>
        </p:nvGrpSpPr>
        <p:grpSpPr>
          <a:xfrm>
            <a:off x="575194" y="1565975"/>
            <a:ext cx="11041612" cy="4081670"/>
            <a:chOff x="1714592" y="1806395"/>
            <a:chExt cx="8883105" cy="3283751"/>
          </a:xfrm>
        </p:grpSpPr>
        <p:sp>
          <p:nvSpPr>
            <p:cNvPr id="18" name="TextBox 17"/>
            <p:cNvSpPr txBox="1"/>
            <p:nvPr/>
          </p:nvSpPr>
          <p:spPr>
            <a:xfrm>
              <a:off x="3323896" y="1806395"/>
              <a:ext cx="587020" cy="307777"/>
            </a:xfrm>
            <a:prstGeom prst="rect">
              <a:avLst/>
            </a:prstGeom>
            <a:noFill/>
          </p:spPr>
          <p:txBody>
            <a:bodyPr wrap="none" rtlCol="0">
              <a:spAutoFit/>
            </a:bodyPr>
            <a:lstStyle/>
            <a:p>
              <a:r>
                <a:rPr lang="en-US" sz="1400" b="1" dirty="0">
                  <a:latin typeface="Corbel" panose="020B0503020204020204" pitchFamily="34" charset="0"/>
                  <a:cs typeface="Arial" panose="020B0604020202020204" pitchFamily="34" charset="0"/>
                </a:rPr>
                <a:t>CHR</a:t>
              </a:r>
              <a:r>
                <a:rPr lang="en-US" sz="1400" b="1" baseline="30000" dirty="0">
                  <a:latin typeface="Corbel" panose="020B0503020204020204" pitchFamily="34" charset="0"/>
                  <a:cs typeface="Arial" panose="020B0604020202020204" pitchFamily="34" charset="0"/>
                </a:rPr>
                <a:t>a</a:t>
              </a:r>
            </a:p>
          </p:txBody>
        </p:sp>
        <p:sp>
          <p:nvSpPr>
            <p:cNvPr id="19" name="TextBox 18"/>
            <p:cNvSpPr txBox="1"/>
            <p:nvPr/>
          </p:nvSpPr>
          <p:spPr>
            <a:xfrm>
              <a:off x="7885980" y="1815227"/>
              <a:ext cx="589905" cy="307777"/>
            </a:xfrm>
            <a:prstGeom prst="rect">
              <a:avLst/>
            </a:prstGeom>
            <a:noFill/>
          </p:spPr>
          <p:txBody>
            <a:bodyPr wrap="none" rtlCol="0">
              <a:spAutoFit/>
            </a:bodyPr>
            <a:lstStyle/>
            <a:p>
              <a:r>
                <a:rPr lang="en-US" sz="1400" b="1" dirty="0">
                  <a:latin typeface="Corbel" panose="020B0503020204020204" pitchFamily="34" charset="0"/>
                  <a:cs typeface="Arial" panose="020B0604020202020204" pitchFamily="34" charset="0"/>
                </a:rPr>
                <a:t>CCyR</a:t>
              </a:r>
            </a:p>
          </p:txBody>
        </p:sp>
        <p:sp>
          <p:nvSpPr>
            <p:cNvPr id="20" name="TextBox 19"/>
            <p:cNvSpPr txBox="1"/>
            <p:nvPr/>
          </p:nvSpPr>
          <p:spPr>
            <a:xfrm>
              <a:off x="2202999" y="4636239"/>
              <a:ext cx="1645920" cy="453907"/>
            </a:xfrm>
            <a:prstGeom prst="rect">
              <a:avLst/>
            </a:prstGeom>
            <a:noFill/>
          </p:spPr>
          <p:txBody>
            <a:bodyPr wrap="square" rtlCol="0">
              <a:spAutoFit/>
            </a:bodyPr>
            <a:lstStyle/>
            <a:p>
              <a:pPr algn="ctr">
                <a:lnSpc>
                  <a:spcPts val="1400"/>
                </a:lnSpc>
              </a:pPr>
              <a:r>
                <a:rPr lang="en-US" sz="1100" dirty="0">
                  <a:latin typeface="Corbel" panose="020B0503020204020204" pitchFamily="34" charset="0"/>
                  <a:cs typeface="Arial" panose="020B0604020202020204" pitchFamily="34" charset="0"/>
                </a:rPr>
                <a:t>CHR at screening</a:t>
              </a:r>
              <a:br>
                <a:rPr lang="en-US" sz="1100" dirty="0">
                  <a:latin typeface="Corbel" panose="020B0503020204020204" pitchFamily="34" charset="0"/>
                  <a:cs typeface="Arial" panose="020B0604020202020204" pitchFamily="34" charset="0"/>
                </a:rPr>
              </a:br>
              <a:r>
                <a:rPr lang="en-US" sz="1100" dirty="0">
                  <a:latin typeface="Corbel" panose="020B0503020204020204" pitchFamily="34" charset="0"/>
                  <a:cs typeface="Arial" panose="020B0604020202020204" pitchFamily="34" charset="0"/>
                </a:rPr>
                <a:t>(n = 17)</a:t>
              </a:r>
              <a:endParaRPr lang="en-US" sz="1100" baseline="30000" dirty="0">
                <a:latin typeface="Corbel" panose="020B0503020204020204" pitchFamily="34" charset="0"/>
                <a:cs typeface="Arial" panose="020B0604020202020204" pitchFamily="34" charset="0"/>
              </a:endParaRPr>
            </a:p>
          </p:txBody>
        </p:sp>
        <p:sp>
          <p:nvSpPr>
            <p:cNvPr id="21" name="TextBox 20"/>
            <p:cNvSpPr txBox="1"/>
            <p:nvPr/>
          </p:nvSpPr>
          <p:spPr>
            <a:xfrm>
              <a:off x="3789946" y="4638382"/>
              <a:ext cx="1386918" cy="443711"/>
            </a:xfrm>
            <a:prstGeom prst="rect">
              <a:avLst/>
            </a:prstGeom>
            <a:noFill/>
          </p:spPr>
          <p:txBody>
            <a:bodyPr wrap="none" rtlCol="0">
              <a:spAutoFit/>
            </a:bodyPr>
            <a:lstStyle/>
            <a:p>
              <a:pPr algn="ctr">
                <a:lnSpc>
                  <a:spcPts val="1400"/>
                </a:lnSpc>
              </a:pPr>
              <a:r>
                <a:rPr lang="en-US" sz="1100" dirty="0">
                  <a:latin typeface="Corbel" panose="020B0503020204020204" pitchFamily="34" charset="0"/>
                  <a:cs typeface="Arial" panose="020B0604020202020204" pitchFamily="34" charset="0"/>
                </a:rPr>
                <a:t>No CHR at screening</a:t>
              </a:r>
            </a:p>
            <a:p>
              <a:pPr algn="ctr">
                <a:lnSpc>
                  <a:spcPts val="1400"/>
                </a:lnSpc>
              </a:pPr>
              <a:r>
                <a:rPr lang="en-US" sz="1100" dirty="0">
                  <a:latin typeface="Corbel" panose="020B0503020204020204" pitchFamily="34" charset="0"/>
                  <a:cs typeface="Arial" panose="020B0604020202020204" pitchFamily="34" charset="0"/>
                </a:rPr>
                <a:t>(n = 15)</a:t>
              </a:r>
            </a:p>
          </p:txBody>
        </p:sp>
        <p:sp>
          <p:nvSpPr>
            <p:cNvPr id="23" name="TextBox 22"/>
            <p:cNvSpPr txBox="1"/>
            <p:nvPr/>
          </p:nvSpPr>
          <p:spPr>
            <a:xfrm rot="16200000">
              <a:off x="1398319" y="3278941"/>
              <a:ext cx="904415" cy="271869"/>
            </a:xfrm>
            <a:prstGeom prst="rect">
              <a:avLst/>
            </a:prstGeom>
            <a:noFill/>
          </p:spPr>
          <p:txBody>
            <a:bodyPr wrap="none" rtlCol="0">
              <a:spAutoFit/>
            </a:bodyPr>
            <a:lstStyle/>
            <a:p>
              <a:pPr algn="ctr">
                <a:lnSpc>
                  <a:spcPts val="1400"/>
                </a:lnSpc>
              </a:pPr>
              <a:r>
                <a:rPr lang="en-US" sz="1200" dirty="0">
                  <a:latin typeface="Corbel" panose="020B0503020204020204" pitchFamily="34" charset="0"/>
                  <a:cs typeface="Arial" panose="020B0604020202020204" pitchFamily="34" charset="0"/>
                </a:rPr>
                <a:t>Patients, %</a:t>
              </a:r>
            </a:p>
          </p:txBody>
        </p:sp>
        <p:sp>
          <p:nvSpPr>
            <p:cNvPr id="25" name="TextBox 24"/>
            <p:cNvSpPr txBox="1"/>
            <p:nvPr/>
          </p:nvSpPr>
          <p:spPr>
            <a:xfrm>
              <a:off x="2721303" y="3081093"/>
              <a:ext cx="731520" cy="810478"/>
            </a:xfrm>
            <a:prstGeom prst="rect">
              <a:avLst/>
            </a:prstGeom>
            <a:noFill/>
          </p:spPr>
          <p:txBody>
            <a:bodyPr wrap="square" lIns="0" rIns="0" rtlCol="0">
              <a:spAutoFit/>
            </a:bodyPr>
            <a:lstStyle/>
            <a:p>
              <a:pPr algn="ctr">
                <a:lnSpc>
                  <a:spcPts val="1400"/>
                </a:lnSpc>
              </a:pPr>
              <a:r>
                <a:rPr lang="en-US" sz="1000" b="1" dirty="0">
                  <a:solidFill>
                    <a:schemeClr val="bg1"/>
                  </a:solidFill>
                  <a:latin typeface="Corbel" panose="020B0503020204020204" pitchFamily="34" charset="0"/>
                  <a:cs typeface="Arial" panose="020B0604020202020204" pitchFamily="34" charset="0"/>
                </a:rPr>
                <a:t>94.1% (16/17)  maintained CHR</a:t>
              </a:r>
            </a:p>
          </p:txBody>
        </p:sp>
        <p:sp>
          <p:nvSpPr>
            <p:cNvPr id="26" name="TextBox 25"/>
            <p:cNvSpPr txBox="1"/>
            <p:nvPr/>
          </p:nvSpPr>
          <p:spPr>
            <a:xfrm>
              <a:off x="4050409" y="3081093"/>
              <a:ext cx="731520" cy="810478"/>
            </a:xfrm>
            <a:prstGeom prst="rect">
              <a:avLst/>
            </a:prstGeom>
            <a:noFill/>
          </p:spPr>
          <p:txBody>
            <a:bodyPr wrap="square" rtlCol="0">
              <a:spAutoFit/>
            </a:bodyPr>
            <a:lstStyle/>
            <a:p>
              <a:pPr algn="ctr">
                <a:lnSpc>
                  <a:spcPts val="1400"/>
                </a:lnSpc>
              </a:pPr>
              <a:r>
                <a:rPr lang="en-US" sz="1000" b="1" dirty="0">
                  <a:solidFill>
                    <a:schemeClr val="bg1"/>
                  </a:solidFill>
                  <a:latin typeface="Corbel" panose="020B0503020204020204" pitchFamily="34" charset="0"/>
                  <a:cs typeface="Arial" panose="020B0604020202020204" pitchFamily="34" charset="0"/>
                </a:rPr>
                <a:t>100% (15/15) </a:t>
              </a:r>
              <a:br>
                <a:rPr lang="en-US" sz="1000" b="1" dirty="0">
                  <a:solidFill>
                    <a:schemeClr val="bg1"/>
                  </a:solidFill>
                  <a:latin typeface="Corbel" panose="020B0503020204020204" pitchFamily="34" charset="0"/>
                  <a:cs typeface="Arial" panose="020B0604020202020204" pitchFamily="34" charset="0"/>
                </a:rPr>
              </a:br>
              <a:r>
                <a:rPr lang="en-US" sz="1000" b="1" dirty="0">
                  <a:solidFill>
                    <a:schemeClr val="bg1"/>
                  </a:solidFill>
                  <a:latin typeface="Corbel" panose="020B0503020204020204" pitchFamily="34" charset="0"/>
                  <a:cs typeface="Arial" panose="020B0604020202020204" pitchFamily="34" charset="0"/>
                </a:rPr>
                <a:t>achieved CHR</a:t>
              </a:r>
            </a:p>
          </p:txBody>
        </p:sp>
        <p:sp>
          <p:nvSpPr>
            <p:cNvPr id="27" name="TextBox 26"/>
            <p:cNvSpPr txBox="1"/>
            <p:nvPr/>
          </p:nvSpPr>
          <p:spPr>
            <a:xfrm>
              <a:off x="2584143" y="2180138"/>
              <a:ext cx="1005840" cy="374461"/>
            </a:xfrm>
            <a:prstGeom prst="rect">
              <a:avLst/>
            </a:prstGeom>
            <a:noFill/>
          </p:spPr>
          <p:txBody>
            <a:bodyPr wrap="square" rtlCol="0">
              <a:spAutoFit/>
            </a:bodyPr>
            <a:lstStyle/>
            <a:p>
              <a:pPr algn="ctr">
                <a:lnSpc>
                  <a:spcPts val="1100"/>
                </a:lnSpc>
              </a:pPr>
              <a:r>
                <a:rPr lang="en-US" sz="1000" b="1" dirty="0">
                  <a:latin typeface="Corbel" panose="020B0503020204020204" pitchFamily="34" charset="0"/>
                  <a:cs typeface="Arial" panose="020B0604020202020204" pitchFamily="34" charset="0"/>
                </a:rPr>
                <a:t>5.9% (1/17)</a:t>
              </a:r>
              <a:r>
                <a:rPr lang="en-US" sz="1000" b="1" baseline="30000" dirty="0">
                  <a:latin typeface="Corbel" panose="020B0503020204020204" pitchFamily="34" charset="0"/>
                  <a:cs typeface="Arial" panose="020B0604020202020204" pitchFamily="34" charset="0"/>
                </a:rPr>
                <a:t>b</a:t>
              </a:r>
              <a:r>
                <a:rPr lang="en-US" sz="1000" b="1" dirty="0">
                  <a:latin typeface="Corbel" panose="020B0503020204020204" pitchFamily="34" charset="0"/>
                  <a:cs typeface="Arial" panose="020B0604020202020204" pitchFamily="34" charset="0"/>
                </a:rPr>
                <a:t> without CHR</a:t>
              </a:r>
            </a:p>
          </p:txBody>
        </p:sp>
        <p:sp>
          <p:nvSpPr>
            <p:cNvPr id="31" name="TextBox 30"/>
            <p:cNvSpPr txBox="1"/>
            <p:nvPr/>
          </p:nvSpPr>
          <p:spPr>
            <a:xfrm>
              <a:off x="6808077" y="4645413"/>
              <a:ext cx="906017" cy="264175"/>
            </a:xfrm>
            <a:prstGeom prst="rect">
              <a:avLst/>
            </a:prstGeom>
            <a:noFill/>
          </p:spPr>
          <p:txBody>
            <a:bodyPr wrap="none" rtlCol="0">
              <a:spAutoFit/>
            </a:bodyPr>
            <a:lstStyle/>
            <a:p>
              <a:pPr algn="ctr">
                <a:lnSpc>
                  <a:spcPts val="1400"/>
                </a:lnSpc>
              </a:pPr>
              <a:r>
                <a:rPr lang="en-US" sz="1100" dirty="0">
                  <a:latin typeface="Corbel" panose="020B0503020204020204" pitchFamily="34" charset="0"/>
                  <a:cs typeface="Arial" panose="020B0604020202020204" pitchFamily="34" charset="0"/>
                </a:rPr>
                <a:t>By 24 weeks</a:t>
              </a:r>
            </a:p>
          </p:txBody>
        </p:sp>
        <p:sp>
          <p:nvSpPr>
            <p:cNvPr id="32" name="TextBox 31"/>
            <p:cNvSpPr txBox="1"/>
            <p:nvPr/>
          </p:nvSpPr>
          <p:spPr>
            <a:xfrm>
              <a:off x="8883120" y="4645413"/>
              <a:ext cx="906017" cy="264175"/>
            </a:xfrm>
            <a:prstGeom prst="rect">
              <a:avLst/>
            </a:prstGeom>
            <a:noFill/>
          </p:spPr>
          <p:txBody>
            <a:bodyPr wrap="none" rtlCol="0">
              <a:spAutoFit/>
            </a:bodyPr>
            <a:lstStyle/>
            <a:p>
              <a:pPr algn="ctr">
                <a:lnSpc>
                  <a:spcPts val="1400"/>
                </a:lnSpc>
              </a:pPr>
              <a:r>
                <a:rPr lang="en-US" sz="1100" dirty="0">
                  <a:latin typeface="Corbel" panose="020B0503020204020204" pitchFamily="34" charset="0"/>
                  <a:cs typeface="Arial" panose="020B0604020202020204" pitchFamily="34" charset="0"/>
                </a:rPr>
                <a:t>By 48 weeks</a:t>
              </a:r>
            </a:p>
          </p:txBody>
        </p:sp>
        <p:sp>
          <p:nvSpPr>
            <p:cNvPr id="33" name="TextBox 32"/>
            <p:cNvSpPr txBox="1"/>
            <p:nvPr/>
          </p:nvSpPr>
          <p:spPr>
            <a:xfrm rot="16200000">
              <a:off x="4409702" y="3384372"/>
              <a:ext cx="2411391" cy="271869"/>
            </a:xfrm>
            <a:prstGeom prst="rect">
              <a:avLst/>
            </a:prstGeom>
            <a:noFill/>
          </p:spPr>
          <p:txBody>
            <a:bodyPr wrap="square" rtlCol="0">
              <a:spAutoFit/>
            </a:bodyPr>
            <a:lstStyle/>
            <a:p>
              <a:pPr algn="ctr">
                <a:lnSpc>
                  <a:spcPts val="1400"/>
                </a:lnSpc>
              </a:pPr>
              <a:r>
                <a:rPr lang="en-US" sz="1200" dirty="0">
                  <a:latin typeface="Corbel" panose="020B0503020204020204" pitchFamily="34" charset="0"/>
                  <a:cs typeface="Arial" panose="020B0604020202020204" pitchFamily="34" charset="0"/>
                </a:rPr>
                <a:t>Patients With Response, %</a:t>
              </a:r>
            </a:p>
          </p:txBody>
        </p:sp>
        <p:sp>
          <p:nvSpPr>
            <p:cNvPr id="36" name="TextBox 35"/>
            <p:cNvSpPr txBox="1"/>
            <p:nvPr/>
          </p:nvSpPr>
          <p:spPr>
            <a:xfrm>
              <a:off x="6615998" y="3442484"/>
              <a:ext cx="640080" cy="451406"/>
            </a:xfrm>
            <a:prstGeom prst="rect">
              <a:avLst/>
            </a:prstGeom>
            <a:noFill/>
          </p:spPr>
          <p:txBody>
            <a:bodyPr wrap="square" rtlCol="0">
              <a:spAutoFit/>
            </a:bodyPr>
            <a:lstStyle/>
            <a:p>
              <a:pPr algn="ctr">
                <a:lnSpc>
                  <a:spcPts val="1400"/>
                </a:lnSpc>
              </a:pPr>
              <a:r>
                <a:rPr lang="en-US" sz="1000" b="1" dirty="0">
                  <a:solidFill>
                    <a:schemeClr val="bg1"/>
                  </a:solidFill>
                  <a:latin typeface="Corbel" panose="020B0503020204020204" pitchFamily="34" charset="0"/>
                  <a:cs typeface="Arial" panose="020B0604020202020204" pitchFamily="34" charset="0"/>
                </a:rPr>
                <a:t>75.0% (15/20)</a:t>
              </a:r>
            </a:p>
          </p:txBody>
        </p:sp>
        <p:sp>
          <p:nvSpPr>
            <p:cNvPr id="37" name="TextBox 36"/>
            <p:cNvSpPr txBox="1"/>
            <p:nvPr/>
          </p:nvSpPr>
          <p:spPr>
            <a:xfrm>
              <a:off x="7272585" y="3442484"/>
              <a:ext cx="640080" cy="451406"/>
            </a:xfrm>
            <a:prstGeom prst="rect">
              <a:avLst/>
            </a:prstGeom>
            <a:noFill/>
          </p:spPr>
          <p:txBody>
            <a:bodyPr wrap="square" rtlCol="0">
              <a:spAutoFit/>
            </a:bodyPr>
            <a:lstStyle/>
            <a:p>
              <a:pPr algn="ctr">
                <a:lnSpc>
                  <a:spcPts val="1400"/>
                </a:lnSpc>
              </a:pPr>
              <a:r>
                <a:rPr lang="en-US" sz="1000" b="1" dirty="0">
                  <a:solidFill>
                    <a:schemeClr val="bg1"/>
                  </a:solidFill>
                  <a:latin typeface="Corbel" panose="020B0503020204020204" pitchFamily="34" charset="0"/>
                  <a:cs typeface="Arial" panose="020B0604020202020204" pitchFamily="34" charset="0"/>
                </a:rPr>
                <a:t>62.5% (5/8)</a:t>
              </a:r>
            </a:p>
          </p:txBody>
        </p:sp>
        <p:sp>
          <p:nvSpPr>
            <p:cNvPr id="38" name="TextBox 37"/>
            <p:cNvSpPr txBox="1"/>
            <p:nvPr/>
          </p:nvSpPr>
          <p:spPr>
            <a:xfrm>
              <a:off x="8686184" y="3442484"/>
              <a:ext cx="640080" cy="451406"/>
            </a:xfrm>
            <a:prstGeom prst="rect">
              <a:avLst/>
            </a:prstGeom>
            <a:noFill/>
          </p:spPr>
          <p:txBody>
            <a:bodyPr wrap="square" rtlCol="0">
              <a:spAutoFit/>
            </a:bodyPr>
            <a:lstStyle/>
            <a:p>
              <a:pPr algn="ctr">
                <a:lnSpc>
                  <a:spcPts val="1400"/>
                </a:lnSpc>
              </a:pPr>
              <a:r>
                <a:rPr lang="en-US" sz="1000" b="1" dirty="0">
                  <a:solidFill>
                    <a:schemeClr val="bg1"/>
                  </a:solidFill>
                  <a:latin typeface="Corbel" panose="020B0503020204020204" pitchFamily="34" charset="0"/>
                  <a:cs typeface="Arial" panose="020B0604020202020204" pitchFamily="34" charset="0"/>
                </a:rPr>
                <a:t>80.0% (16/20)</a:t>
              </a:r>
            </a:p>
          </p:txBody>
        </p:sp>
        <p:sp>
          <p:nvSpPr>
            <p:cNvPr id="39" name="TextBox 38"/>
            <p:cNvSpPr txBox="1"/>
            <p:nvPr/>
          </p:nvSpPr>
          <p:spPr>
            <a:xfrm>
              <a:off x="9348522" y="3442484"/>
              <a:ext cx="640080" cy="451406"/>
            </a:xfrm>
            <a:prstGeom prst="rect">
              <a:avLst/>
            </a:prstGeom>
            <a:noFill/>
          </p:spPr>
          <p:txBody>
            <a:bodyPr wrap="square" rtlCol="0">
              <a:spAutoFit/>
            </a:bodyPr>
            <a:lstStyle/>
            <a:p>
              <a:pPr algn="ctr">
                <a:lnSpc>
                  <a:spcPts val="1400"/>
                </a:lnSpc>
              </a:pPr>
              <a:r>
                <a:rPr lang="en-US" sz="1000" b="1" dirty="0">
                  <a:solidFill>
                    <a:schemeClr val="bg1"/>
                  </a:solidFill>
                  <a:latin typeface="Corbel" panose="020B0503020204020204" pitchFamily="34" charset="0"/>
                  <a:cs typeface="Arial" panose="020B0604020202020204" pitchFamily="34" charset="0"/>
                </a:rPr>
                <a:t>66.7% (6/9)</a:t>
              </a:r>
            </a:p>
          </p:txBody>
        </p:sp>
        <p:grpSp>
          <p:nvGrpSpPr>
            <p:cNvPr id="42" name="Group 41"/>
            <p:cNvGrpSpPr/>
            <p:nvPr/>
          </p:nvGrpSpPr>
          <p:grpSpPr>
            <a:xfrm>
              <a:off x="6414670" y="2229526"/>
              <a:ext cx="1516830" cy="246221"/>
              <a:chOff x="4807281" y="1227791"/>
              <a:chExt cx="1516830" cy="246221"/>
            </a:xfrm>
          </p:grpSpPr>
          <p:sp>
            <p:nvSpPr>
              <p:cNvPr id="34" name="Rectangle 33"/>
              <p:cNvSpPr/>
              <p:nvPr/>
            </p:nvSpPr>
            <p:spPr>
              <a:xfrm>
                <a:off x="4807281" y="1312876"/>
                <a:ext cx="91440" cy="91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Corbel" panose="020B0503020204020204" pitchFamily="34" charset="0"/>
                  <a:cs typeface="Arial" panose="020B0604020202020204" pitchFamily="34" charset="0"/>
                </a:endParaRPr>
              </a:p>
            </p:txBody>
          </p:sp>
          <p:sp>
            <p:nvSpPr>
              <p:cNvPr id="40" name="TextBox 39"/>
              <p:cNvSpPr txBox="1"/>
              <p:nvPr/>
            </p:nvSpPr>
            <p:spPr>
              <a:xfrm>
                <a:off x="4898721" y="1227791"/>
                <a:ext cx="1425390" cy="246221"/>
              </a:xfrm>
              <a:prstGeom prst="rect">
                <a:avLst/>
              </a:prstGeom>
              <a:noFill/>
            </p:spPr>
            <p:txBody>
              <a:bodyPr wrap="none" rtlCol="0">
                <a:spAutoFit/>
              </a:bodyPr>
              <a:lstStyle/>
              <a:p>
                <a:r>
                  <a:rPr lang="en-US" sz="1000" dirty="0">
                    <a:latin typeface="Corbel" panose="020B0503020204020204" pitchFamily="34" charset="0"/>
                    <a:cs typeface="Arial" panose="020B0604020202020204" pitchFamily="34" charset="0"/>
                  </a:rPr>
                  <a:t>All evaluable </a:t>
                </a:r>
                <a:r>
                  <a:rPr lang="en-US" sz="1000" dirty="0" err="1">
                    <a:latin typeface="Corbel" panose="020B0503020204020204" pitchFamily="34" charset="0"/>
                    <a:cs typeface="Arial" panose="020B0604020202020204" pitchFamily="34" charset="0"/>
                  </a:rPr>
                  <a:t>patients</a:t>
                </a:r>
                <a:r>
                  <a:rPr lang="en-US" sz="1000" baseline="30000" dirty="0" err="1">
                    <a:latin typeface="Corbel" panose="020B0503020204020204" pitchFamily="34" charset="0"/>
                    <a:cs typeface="Arial" panose="020B0604020202020204" pitchFamily="34" charset="0"/>
                  </a:rPr>
                  <a:t>c,d</a:t>
                </a:r>
                <a:endParaRPr lang="en-US" sz="1000" baseline="30000" dirty="0">
                  <a:latin typeface="Corbel" panose="020B0503020204020204" pitchFamily="34" charset="0"/>
                  <a:cs typeface="Arial" panose="020B0604020202020204" pitchFamily="34" charset="0"/>
                </a:endParaRPr>
              </a:p>
            </p:txBody>
          </p:sp>
        </p:grpSp>
        <p:grpSp>
          <p:nvGrpSpPr>
            <p:cNvPr id="43" name="Group 42"/>
            <p:cNvGrpSpPr/>
            <p:nvPr/>
          </p:nvGrpSpPr>
          <p:grpSpPr>
            <a:xfrm>
              <a:off x="6414671" y="2412458"/>
              <a:ext cx="2789615" cy="246221"/>
              <a:chOff x="4807281" y="1491037"/>
              <a:chExt cx="2789615" cy="246221"/>
            </a:xfrm>
          </p:grpSpPr>
          <p:sp>
            <p:nvSpPr>
              <p:cNvPr id="35" name="Rectangle 34"/>
              <p:cNvSpPr/>
              <p:nvPr/>
            </p:nvSpPr>
            <p:spPr>
              <a:xfrm>
                <a:off x="4807281" y="1576122"/>
                <a:ext cx="91440" cy="91440"/>
              </a:xfrm>
              <a:prstGeom prst="rect">
                <a:avLst/>
              </a:pr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Corbel" panose="020B0503020204020204" pitchFamily="34" charset="0"/>
                  <a:cs typeface="Arial" panose="020B0604020202020204" pitchFamily="34" charset="0"/>
                </a:endParaRPr>
              </a:p>
            </p:txBody>
          </p:sp>
          <p:sp>
            <p:nvSpPr>
              <p:cNvPr id="41" name="TextBox 40"/>
              <p:cNvSpPr txBox="1"/>
              <p:nvPr/>
            </p:nvSpPr>
            <p:spPr>
              <a:xfrm>
                <a:off x="4898721" y="1491037"/>
                <a:ext cx="2698175" cy="246221"/>
              </a:xfrm>
              <a:prstGeom prst="rect">
                <a:avLst/>
              </a:prstGeom>
              <a:noFill/>
            </p:spPr>
            <p:txBody>
              <a:bodyPr wrap="none" rtlCol="0">
                <a:spAutoFit/>
              </a:bodyPr>
              <a:lstStyle/>
              <a:p>
                <a:r>
                  <a:rPr lang="en-US" sz="1000" dirty="0">
                    <a:latin typeface="Corbel" panose="020B0503020204020204" pitchFamily="34" charset="0"/>
                    <a:cs typeface="Arial" panose="020B0604020202020204" pitchFamily="34" charset="0"/>
                  </a:rPr>
                  <a:t>Evaluable </a:t>
                </a:r>
                <a:r>
                  <a:rPr lang="en-US" sz="1000" dirty="0" err="1">
                    <a:latin typeface="Corbel" panose="020B0503020204020204" pitchFamily="34" charset="0"/>
                    <a:cs typeface="Arial" panose="020B0604020202020204" pitchFamily="34" charset="0"/>
                  </a:rPr>
                  <a:t>patients</a:t>
                </a:r>
                <a:r>
                  <a:rPr lang="en-US" sz="1000" baseline="30000" dirty="0" err="1">
                    <a:latin typeface="Corbel" panose="020B0503020204020204" pitchFamily="34" charset="0"/>
                    <a:cs typeface="Arial" panose="020B0604020202020204" pitchFamily="34" charset="0"/>
                  </a:rPr>
                  <a:t>c</a:t>
                </a:r>
                <a:r>
                  <a:rPr lang="en-US" sz="1000" dirty="0">
                    <a:latin typeface="Corbel" panose="020B0503020204020204" pitchFamily="34" charset="0"/>
                    <a:cs typeface="Arial" panose="020B0604020202020204" pitchFamily="34" charset="0"/>
                  </a:rPr>
                  <a:t> with &gt; 35% Ph+ at screening</a:t>
                </a:r>
                <a:endParaRPr lang="en-US" sz="1000" baseline="30000" dirty="0">
                  <a:latin typeface="Corbel" panose="020B0503020204020204" pitchFamily="34" charset="0"/>
                  <a:cs typeface="Arial" panose="020B0604020202020204" pitchFamily="34" charset="0"/>
                </a:endParaRPr>
              </a:p>
            </p:txBody>
          </p:sp>
        </p:grpSp>
        <p:sp>
          <p:nvSpPr>
            <p:cNvPr id="29" name="Rectangle 28">
              <a:extLst>
                <a:ext uri="{FF2B5EF4-FFF2-40B4-BE49-F238E27FC236}">
                  <a16:creationId xmlns:a16="http://schemas.microsoft.com/office/drawing/2014/main" id="{1BAF6D98-DAC4-4641-B10E-9D8C31AF8133}"/>
                </a:ext>
              </a:extLst>
            </p:cNvPr>
            <p:cNvSpPr/>
            <p:nvPr/>
          </p:nvSpPr>
          <p:spPr>
            <a:xfrm>
              <a:off x="1906118" y="4476160"/>
              <a:ext cx="8691579" cy="261610"/>
            </a:xfrm>
            <a:prstGeom prst="rect">
              <a:avLst/>
            </a:prstGeom>
          </p:spPr>
          <p:txBody>
            <a:bodyPr wrap="square">
              <a:spAutoFit/>
            </a:bodyPr>
            <a:lstStyle/>
            <a:p>
              <a:pPr marL="115888" indent="-115888">
                <a:buFont typeface="Arial" panose="020B0604020202020204" pitchFamily="34" charset="0"/>
                <a:buChar char="•"/>
              </a:pPr>
              <a:endParaRPr lang="en-US" sz="1100" dirty="0">
                <a:latin typeface="Corbel" panose="020B0503020204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94EE8B5-D4BD-46A2-896F-9F4BAE09BB56}"/>
                </a:ext>
              </a:extLst>
            </p:cNvPr>
            <p:cNvPicPr>
              <a:picLocks noChangeAspect="1"/>
            </p:cNvPicPr>
            <p:nvPr/>
          </p:nvPicPr>
          <p:blipFill>
            <a:blip r:embed="rId3"/>
            <a:stretch>
              <a:fillRect/>
            </a:stretch>
          </p:blipFill>
          <p:spPr>
            <a:xfrm>
              <a:off x="1907587" y="2367706"/>
              <a:ext cx="3314700" cy="2420541"/>
            </a:xfrm>
            <a:prstGeom prst="rect">
              <a:avLst/>
            </a:prstGeom>
          </p:spPr>
        </p:pic>
        <p:pic>
          <p:nvPicPr>
            <p:cNvPr id="4" name="Picture 3">
              <a:extLst>
                <a:ext uri="{FF2B5EF4-FFF2-40B4-BE49-F238E27FC236}">
                  <a16:creationId xmlns:a16="http://schemas.microsoft.com/office/drawing/2014/main" id="{A8CAAC4F-C4DB-4F31-958A-C8BB309796CC}"/>
                </a:ext>
              </a:extLst>
            </p:cNvPr>
            <p:cNvPicPr>
              <a:picLocks noChangeAspect="1"/>
            </p:cNvPicPr>
            <p:nvPr/>
          </p:nvPicPr>
          <p:blipFill>
            <a:blip r:embed="rId4"/>
            <a:stretch>
              <a:fillRect/>
            </a:stretch>
          </p:blipFill>
          <p:spPr>
            <a:xfrm>
              <a:off x="5704887" y="2367704"/>
              <a:ext cx="4813300" cy="2417352"/>
            </a:xfrm>
            <a:prstGeom prst="rect">
              <a:avLst/>
            </a:prstGeom>
          </p:spPr>
        </p:pic>
      </p:grpSp>
      <p:sp>
        <p:nvSpPr>
          <p:cNvPr id="44" name="TextBox 43"/>
          <p:cNvSpPr txBox="1"/>
          <p:nvPr/>
        </p:nvSpPr>
        <p:spPr>
          <a:xfrm>
            <a:off x="8296309" y="5770782"/>
            <a:ext cx="243978" cy="246221"/>
          </a:xfrm>
          <a:prstGeom prst="rect">
            <a:avLst/>
          </a:prstGeom>
          <a:noFill/>
        </p:spPr>
        <p:txBody>
          <a:bodyPr wrap="none" rtlCol="0">
            <a:spAutoFit/>
          </a:bodyPr>
          <a:lstStyle/>
          <a:p>
            <a:r>
              <a:rPr lang="en-US" sz="1000" dirty="0">
                <a:solidFill>
                  <a:srgbClr val="000000"/>
                </a:solidFill>
                <a:latin typeface="Corbel" panose="020B0503020204020204" pitchFamily="34" charset="0"/>
                <a:cs typeface="Arial" panose="020B0604020202020204" pitchFamily="34" charset="0"/>
              </a:rPr>
              <a:t>. </a:t>
            </a:r>
            <a:endParaRPr lang="en-US" sz="1000" dirty="0">
              <a:latin typeface="Corbel" panose="020B0503020204020204" pitchFamily="34" charset="0"/>
              <a:cs typeface="Arial" panose="020B0604020202020204" pitchFamily="34" charset="0"/>
            </a:endParaRPr>
          </a:p>
        </p:txBody>
      </p:sp>
      <p:sp>
        <p:nvSpPr>
          <p:cNvPr id="2" name="Title 1">
            <a:extLst>
              <a:ext uri="{FF2B5EF4-FFF2-40B4-BE49-F238E27FC236}">
                <a16:creationId xmlns:a16="http://schemas.microsoft.com/office/drawing/2014/main" id="{8C0FE293-55EF-48A8-92B5-BB7CCA0E9549}"/>
              </a:ext>
            </a:extLst>
          </p:cNvPr>
          <p:cNvSpPr>
            <a:spLocks noGrp="1"/>
          </p:cNvSpPr>
          <p:nvPr>
            <p:ph type="title"/>
          </p:nvPr>
        </p:nvSpPr>
        <p:spPr>
          <a:xfrm>
            <a:off x="528035" y="581855"/>
            <a:ext cx="11562048" cy="450888"/>
          </a:xfrm>
        </p:spPr>
        <p:txBody>
          <a:bodyPr/>
          <a:lstStyle/>
          <a:p>
            <a:r>
              <a:rPr lang="en-PH" sz="2800" dirty="0">
                <a:solidFill>
                  <a:schemeClr val="tx1"/>
                </a:solidFill>
                <a:latin typeface="Corbel" panose="020B0503020204020204" pitchFamily="34" charset="0"/>
              </a:rPr>
              <a:t>ABL001X2101:</a:t>
            </a:r>
            <a:r>
              <a:rPr lang="en-US" sz="2800" dirty="0">
                <a:solidFill>
                  <a:schemeClr val="tx1"/>
                </a:solidFill>
                <a:latin typeface="Corbel" panose="020B0503020204020204" pitchFamily="34" charset="0"/>
              </a:rPr>
              <a:t> T315I Cohort: Hematologic and </a:t>
            </a:r>
            <a:br>
              <a:rPr lang="en-US" sz="2800" dirty="0">
                <a:solidFill>
                  <a:schemeClr val="tx1"/>
                </a:solidFill>
                <a:latin typeface="Corbel" panose="020B0503020204020204" pitchFamily="34" charset="0"/>
              </a:rPr>
            </a:br>
            <a:r>
              <a:rPr lang="en-US" sz="2800" dirty="0">
                <a:solidFill>
                  <a:schemeClr val="tx1"/>
                </a:solidFill>
                <a:latin typeface="Corbel" panose="020B0503020204020204" pitchFamily="34" charset="0"/>
              </a:rPr>
              <a:t>Cytogenetic Responses</a:t>
            </a:r>
            <a:endParaRPr lang="en-GB" sz="2800" dirty="0">
              <a:solidFill>
                <a:schemeClr val="tx1"/>
              </a:solidFill>
              <a:latin typeface="Corbel" panose="020B0503020204020204" pitchFamily="34" charset="0"/>
            </a:endParaRPr>
          </a:p>
        </p:txBody>
      </p:sp>
      <p:sp>
        <p:nvSpPr>
          <p:cNvPr id="45" name="Text Placeholder 17">
            <a:extLst>
              <a:ext uri="{FF2B5EF4-FFF2-40B4-BE49-F238E27FC236}">
                <a16:creationId xmlns:a16="http://schemas.microsoft.com/office/drawing/2014/main" id="{BFEB37A3-5A20-43D0-9341-5B7662320F1D}"/>
              </a:ext>
            </a:extLst>
          </p:cNvPr>
          <p:cNvSpPr>
            <a:spLocks noGrp="1"/>
          </p:cNvSpPr>
          <p:nvPr>
            <p:ph type="body" sz="quarter" idx="15"/>
          </p:nvPr>
        </p:nvSpPr>
        <p:spPr>
          <a:xfrm>
            <a:off x="290969" y="6567096"/>
            <a:ext cx="8559564" cy="216694"/>
          </a:xfrm>
        </p:spPr>
        <p:txBody>
          <a:bodyPr/>
          <a:lstStyle/>
          <a:p>
            <a:r>
              <a:rPr lang="en-GB" sz="1000" dirty="0" err="1">
                <a:latin typeface="Corbel" panose="020B0503020204020204" pitchFamily="34" charset="0"/>
              </a:rPr>
              <a:t>Réa</a:t>
            </a:r>
            <a:r>
              <a:rPr lang="en-US" sz="1000" dirty="0">
                <a:latin typeface="Corbel" panose="020B0503020204020204" pitchFamily="34" charset="0"/>
              </a:rPr>
              <a:t> D, et al. </a:t>
            </a:r>
            <a:r>
              <a:rPr lang="en-US" sz="1000" i="1" dirty="0">
                <a:latin typeface="Corbel" panose="020B0503020204020204" pitchFamily="34" charset="0"/>
              </a:rPr>
              <a:t>Blood</a:t>
            </a:r>
            <a:r>
              <a:rPr lang="en-US" sz="1000" dirty="0">
                <a:latin typeface="Corbel" panose="020B0503020204020204" pitchFamily="34" charset="0"/>
              </a:rPr>
              <a:t>. 2018;132:792 [abstract] and oral presentation at ASH 2018. </a:t>
            </a:r>
          </a:p>
        </p:txBody>
      </p:sp>
    </p:spTree>
    <p:extLst>
      <p:ext uri="{BB962C8B-B14F-4D97-AF65-F5344CB8AC3E}">
        <p14:creationId xmlns:p14="http://schemas.microsoft.com/office/powerpoint/2010/main" val="204140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782F41-EF19-46EE-9837-49ABA23C8A11}"/>
              </a:ext>
            </a:extLst>
          </p:cNvPr>
          <p:cNvSpPr/>
          <p:nvPr/>
        </p:nvSpPr>
        <p:spPr>
          <a:xfrm>
            <a:off x="468270" y="6132430"/>
            <a:ext cx="872387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0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BCR-ABL1</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IS</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 0.01%; MR</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4.5</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t>
            </a:r>
            <a:r>
              <a:rPr kumimoji="0" lang="en-US" sz="10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BCR-ABL1</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IS</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 0.0032%. </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a</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One patient with atypical </a:t>
            </a:r>
            <a:r>
              <a:rPr kumimoji="0" lang="en-US" sz="1000" b="0" i="1"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BCR-ABL1</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transcript and no molecular data was excluded from analyses of cumulative molecular responses; 1 patient with MMR at screening was excluded from analysis of cumulative MMR. </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b</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Among patients who achieved MMR.</a:t>
            </a:r>
          </a:p>
        </p:txBody>
      </p:sp>
      <p:grpSp>
        <p:nvGrpSpPr>
          <p:cNvPr id="11" name="Group 10">
            <a:extLst>
              <a:ext uri="{FF2B5EF4-FFF2-40B4-BE49-F238E27FC236}">
                <a16:creationId xmlns:a16="http://schemas.microsoft.com/office/drawing/2014/main" id="{5CEB8D2A-1E24-604B-BEEF-420776FAAEF8}"/>
              </a:ext>
            </a:extLst>
          </p:cNvPr>
          <p:cNvGrpSpPr/>
          <p:nvPr/>
        </p:nvGrpSpPr>
        <p:grpSpPr>
          <a:xfrm>
            <a:off x="2748160" y="1562189"/>
            <a:ext cx="7196908" cy="3733621"/>
            <a:chOff x="2958474" y="1652992"/>
            <a:chExt cx="7196908" cy="3733621"/>
          </a:xfrm>
        </p:grpSpPr>
        <p:sp>
          <p:nvSpPr>
            <p:cNvPr id="24" name="Rectangle 23">
              <a:extLst>
                <a:ext uri="{FF2B5EF4-FFF2-40B4-BE49-F238E27FC236}">
                  <a16:creationId xmlns:a16="http://schemas.microsoft.com/office/drawing/2014/main" id="{E1281E86-7C26-4D75-8AEB-D444E33ADD5C}"/>
                </a:ext>
              </a:extLst>
            </p:cNvPr>
            <p:cNvSpPr/>
            <p:nvPr/>
          </p:nvSpPr>
          <p:spPr>
            <a:xfrm>
              <a:off x="5537368" y="2167041"/>
              <a:ext cx="4618014" cy="316027"/>
            </a:xfrm>
            <a:prstGeom prst="rect">
              <a:avLst/>
            </a:prstGeom>
          </p:spPr>
          <p:txBody>
            <a:bodyPr wrap="square">
              <a:noAutofit/>
            </a:bodyPr>
            <a:lstStyle/>
            <a:p>
              <a:pPr marL="0" marR="0" lvl="0" indent="0" algn="l" defTabSz="457200" rtl="0" eaLnBrk="1" fontAlgn="auto" latinLnBrk="0" hangingPunct="1">
                <a:lnSpc>
                  <a:spcPts val="22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Median time to </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MMR</a:t>
              </a:r>
              <a:r>
                <a:rPr kumimoji="0" lang="en-US" sz="1200" b="1" i="0" u="none" strike="noStrike" kern="1200" cap="none" spc="0" normalizeH="0" baseline="30000" noProof="0" dirty="0" err="1">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a,b</a:t>
              </a: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Arial" panose="020B0604020202020204" pitchFamily="34" charset="0"/>
                </a:rPr>
                <a:t>12.2 weeks (range, 4.1–60.0 weeks)</a:t>
              </a:r>
            </a:p>
          </p:txBody>
        </p:sp>
        <p:grpSp>
          <p:nvGrpSpPr>
            <p:cNvPr id="12" name="Group 11">
              <a:extLst>
                <a:ext uri="{FF2B5EF4-FFF2-40B4-BE49-F238E27FC236}">
                  <a16:creationId xmlns:a16="http://schemas.microsoft.com/office/drawing/2014/main" id="{3268CC76-E3BF-4287-BC95-0948BEE906EE}"/>
                </a:ext>
              </a:extLst>
            </p:cNvPr>
            <p:cNvGrpSpPr/>
            <p:nvPr/>
          </p:nvGrpSpPr>
          <p:grpSpPr>
            <a:xfrm>
              <a:off x="2958474" y="1652992"/>
              <a:ext cx="6239042" cy="3733621"/>
              <a:chOff x="1674186" y="869980"/>
              <a:chExt cx="6284793" cy="3761000"/>
            </a:xfrm>
          </p:grpSpPr>
          <p:sp>
            <p:nvSpPr>
              <p:cNvPr id="4" name="Rectangle 3">
                <a:extLst>
                  <a:ext uri="{FF2B5EF4-FFF2-40B4-BE49-F238E27FC236}">
                    <a16:creationId xmlns:a16="http://schemas.microsoft.com/office/drawing/2014/main" id="{1DA05D75-59F5-4513-A7E3-CD4850B5562D}"/>
                  </a:ext>
                </a:extLst>
              </p:cNvPr>
              <p:cNvSpPr/>
              <p:nvPr/>
            </p:nvSpPr>
            <p:spPr>
              <a:xfrm>
                <a:off x="7075391" y="3649280"/>
                <a:ext cx="878173" cy="3735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75" name="Content Placeholder 2">
                <a:extLst>
                  <a:ext uri="{FF2B5EF4-FFF2-40B4-BE49-F238E27FC236}">
                    <a16:creationId xmlns:a16="http://schemas.microsoft.com/office/drawing/2014/main" id="{F6633552-F364-4BB0-B7A9-FFD53508A4A1}"/>
                  </a:ext>
                </a:extLst>
              </p:cNvPr>
              <p:cNvSpPr txBox="1">
                <a:spLocks/>
              </p:cNvSpPr>
              <p:nvPr/>
            </p:nvSpPr>
            <p:spPr>
              <a:xfrm>
                <a:off x="1674186" y="4069179"/>
                <a:ext cx="5567199" cy="208078"/>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MMR % (N = 30): 0.0         26.7         33.3        33.3          33.3          36.7          36.7        36.7</a:t>
                </a:r>
              </a:p>
            </p:txBody>
          </p:sp>
          <p:sp>
            <p:nvSpPr>
              <p:cNvPr id="76" name="Content Placeholder 2">
                <a:extLst>
                  <a:ext uri="{FF2B5EF4-FFF2-40B4-BE49-F238E27FC236}">
                    <a16:creationId xmlns:a16="http://schemas.microsoft.com/office/drawing/2014/main" id="{0EEBF3AF-B0F9-4C7F-A84F-1BE8B7F66D5E}"/>
                  </a:ext>
                </a:extLst>
              </p:cNvPr>
              <p:cNvSpPr txBox="1">
                <a:spLocks/>
              </p:cNvSpPr>
              <p:nvPr/>
            </p:nvSpPr>
            <p:spPr>
              <a:xfrm>
                <a:off x="1674186" y="4244312"/>
                <a:ext cx="5483359" cy="208104"/>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 (N = 31): 	  0.0           6.5         16.1        19.4          19.4          19.4          19.4        19.4</a:t>
                </a:r>
              </a:p>
            </p:txBody>
          </p:sp>
          <p:sp>
            <p:nvSpPr>
              <p:cNvPr id="77" name="Content Placeholder 2">
                <a:extLst>
                  <a:ext uri="{FF2B5EF4-FFF2-40B4-BE49-F238E27FC236}">
                    <a16:creationId xmlns:a16="http://schemas.microsoft.com/office/drawing/2014/main" id="{00BCA1E9-8D4F-411B-8823-1770C7E9FB03}"/>
                  </a:ext>
                </a:extLst>
              </p:cNvPr>
              <p:cNvSpPr txBox="1">
                <a:spLocks/>
              </p:cNvSpPr>
              <p:nvPr/>
            </p:nvSpPr>
            <p:spPr>
              <a:xfrm>
                <a:off x="1674186" y="4397261"/>
                <a:ext cx="6284793" cy="233719"/>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0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4.5</a:t>
                </a:r>
                <a:r>
                  <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 (N = 31): 0.0           0.0         12.9        12.9          16.1          16.1          16.1        16.1</a:t>
                </a:r>
              </a:p>
            </p:txBody>
          </p:sp>
          <p:grpSp>
            <p:nvGrpSpPr>
              <p:cNvPr id="5" name="Group 4">
                <a:extLst>
                  <a:ext uri="{FF2B5EF4-FFF2-40B4-BE49-F238E27FC236}">
                    <a16:creationId xmlns:a16="http://schemas.microsoft.com/office/drawing/2014/main" id="{F05EA3F8-D9E0-4D35-AF56-92FCF6315A9F}"/>
                  </a:ext>
                </a:extLst>
              </p:cNvPr>
              <p:cNvGrpSpPr>
                <a:grpSpLocks noChangeAspect="1"/>
              </p:cNvGrpSpPr>
              <p:nvPr/>
            </p:nvGrpSpPr>
            <p:grpSpPr>
              <a:xfrm>
                <a:off x="1898624" y="869980"/>
                <a:ext cx="5445882" cy="3217244"/>
                <a:chOff x="1500047" y="1152558"/>
                <a:chExt cx="4468518" cy="2639851"/>
              </a:xfrm>
            </p:grpSpPr>
            <p:sp>
              <p:nvSpPr>
                <p:cNvPr id="14" name="Content Placeholder 2">
                  <a:extLst>
                    <a:ext uri="{FF2B5EF4-FFF2-40B4-BE49-F238E27FC236}">
                      <a16:creationId xmlns:a16="http://schemas.microsoft.com/office/drawing/2014/main" id="{50078E91-A2CC-476F-A54A-690E970E5FA6}"/>
                    </a:ext>
                  </a:extLst>
                </p:cNvPr>
                <p:cNvSpPr txBox="1">
                  <a:spLocks/>
                </p:cNvSpPr>
                <p:nvPr/>
              </p:nvSpPr>
              <p:spPr>
                <a:xfrm>
                  <a:off x="2077161" y="1152558"/>
                  <a:ext cx="3891404" cy="305055"/>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200 mg BID (N = 32)</a:t>
                  </a:r>
                  <a:r>
                    <a:rPr kumimoji="0" lang="en-US" sz="120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a</a:t>
                  </a:r>
                </a:p>
              </p:txBody>
            </p:sp>
            <p:sp>
              <p:nvSpPr>
                <p:cNvPr id="10" name="Content Placeholder 2">
                  <a:extLst>
                    <a:ext uri="{FF2B5EF4-FFF2-40B4-BE49-F238E27FC236}">
                      <a16:creationId xmlns:a16="http://schemas.microsoft.com/office/drawing/2014/main" id="{C0EB3473-2606-49E3-B0AC-81DD9A4D812F}"/>
                    </a:ext>
                  </a:extLst>
                </p:cNvPr>
                <p:cNvSpPr txBox="1">
                  <a:spLocks/>
                </p:cNvSpPr>
                <p:nvPr/>
              </p:nvSpPr>
              <p:spPr>
                <a:xfrm>
                  <a:off x="2040424" y="3559453"/>
                  <a:ext cx="3761200" cy="232956"/>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Time (28-day cycles)</a:t>
                  </a:r>
                </a:p>
              </p:txBody>
            </p:sp>
            <p:sp>
              <p:nvSpPr>
                <p:cNvPr id="32" name="Content Placeholder 2">
                  <a:extLst>
                    <a:ext uri="{FF2B5EF4-FFF2-40B4-BE49-F238E27FC236}">
                      <a16:creationId xmlns:a16="http://schemas.microsoft.com/office/drawing/2014/main" id="{E4533B12-19B6-480E-9F36-DA9F7C7AA2A7}"/>
                    </a:ext>
                  </a:extLst>
                </p:cNvPr>
                <p:cNvSpPr txBox="1">
                  <a:spLocks/>
                </p:cNvSpPr>
                <p:nvPr/>
              </p:nvSpPr>
              <p:spPr>
                <a:xfrm rot="16200000">
                  <a:off x="506350" y="2153587"/>
                  <a:ext cx="2266146" cy="278752"/>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120000"/>
                    <a:buFont typeface="Arial" pitchFamily="34" charset="0"/>
                    <a:buNone/>
                    <a:tabLst>
                      <a:tab pos="3998913" algn="r"/>
                      <a:tab pos="8229600" algn="r"/>
                    </a:tabLst>
                    <a:defRPr/>
                  </a:pP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Patients With Response (%)</a:t>
                  </a:r>
                </a:p>
              </p:txBody>
            </p:sp>
            <p:grpSp>
              <p:nvGrpSpPr>
                <p:cNvPr id="9" name="Group 8">
                  <a:extLst>
                    <a:ext uri="{FF2B5EF4-FFF2-40B4-BE49-F238E27FC236}">
                      <a16:creationId xmlns:a16="http://schemas.microsoft.com/office/drawing/2014/main" id="{09D852B0-C613-4FC2-A98E-55BE13BCCEBB}"/>
                    </a:ext>
                  </a:extLst>
                </p:cNvPr>
                <p:cNvGrpSpPr/>
                <p:nvPr/>
              </p:nvGrpSpPr>
              <p:grpSpPr>
                <a:xfrm>
                  <a:off x="1693034" y="1175023"/>
                  <a:ext cx="3931687" cy="2409207"/>
                  <a:chOff x="4504421" y="1215924"/>
                  <a:chExt cx="3931687" cy="2409205"/>
                </a:xfrm>
              </p:grpSpPr>
              <p:sp>
                <p:nvSpPr>
                  <p:cNvPr id="13" name="Content Placeholder 2">
                    <a:extLst>
                      <a:ext uri="{FF2B5EF4-FFF2-40B4-BE49-F238E27FC236}">
                        <a16:creationId xmlns:a16="http://schemas.microsoft.com/office/drawing/2014/main" id="{4C87CB0C-6E7A-40DF-AF9B-77007DA6C4B3}"/>
                      </a:ext>
                    </a:extLst>
                  </p:cNvPr>
                  <p:cNvSpPr txBox="1">
                    <a:spLocks/>
                  </p:cNvSpPr>
                  <p:nvPr/>
                </p:nvSpPr>
                <p:spPr>
                  <a:xfrm>
                    <a:off x="7314103" y="2317516"/>
                    <a:ext cx="1029103" cy="297469"/>
                  </a:xfrm>
                  <a:prstGeom prst="rect">
                    <a:avLst/>
                  </a:prstGeom>
                </p:spPr>
                <p:txBody>
                  <a:bodyPr vert="horz" lIns="0" tIns="0" rIns="0" bIns="0" spcCol="182880" rtlCol="0" anchor="ctr">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MMR: 36.7%</a:t>
                    </a:r>
                    <a:endParaRPr kumimoji="0" lang="en-US" sz="105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1" name="Content Placeholder 2">
                    <a:extLst>
                      <a:ext uri="{FF2B5EF4-FFF2-40B4-BE49-F238E27FC236}">
                        <a16:creationId xmlns:a16="http://schemas.microsoft.com/office/drawing/2014/main" id="{4C87CB0C-6E7A-40DF-AF9B-77007DA6C4B3}"/>
                      </a:ext>
                    </a:extLst>
                  </p:cNvPr>
                  <p:cNvSpPr txBox="1">
                    <a:spLocks/>
                  </p:cNvSpPr>
                  <p:nvPr/>
                </p:nvSpPr>
                <p:spPr>
                  <a:xfrm>
                    <a:off x="7317825" y="2632718"/>
                    <a:ext cx="914176" cy="297469"/>
                  </a:xfrm>
                  <a:prstGeom prst="rect">
                    <a:avLst/>
                  </a:prstGeom>
                </p:spPr>
                <p:txBody>
                  <a:bodyPr vert="horz" lIns="0" tIns="0" rIns="0" bIns="0" spcCol="182880" rtlCol="0" anchor="ctr">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5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a:t>
                    </a: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19.4%</a:t>
                    </a:r>
                    <a:endParaRPr kumimoji="0" lang="en-US" sz="105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2" name="Content Placeholder 2">
                    <a:extLst>
                      <a:ext uri="{FF2B5EF4-FFF2-40B4-BE49-F238E27FC236}">
                        <a16:creationId xmlns:a16="http://schemas.microsoft.com/office/drawing/2014/main" id="{4C87CB0C-6E7A-40DF-AF9B-77007DA6C4B3}"/>
                      </a:ext>
                    </a:extLst>
                  </p:cNvPr>
                  <p:cNvSpPr txBox="1">
                    <a:spLocks/>
                  </p:cNvSpPr>
                  <p:nvPr/>
                </p:nvSpPr>
                <p:spPr>
                  <a:xfrm>
                    <a:off x="7317825" y="2962278"/>
                    <a:ext cx="1029103" cy="297469"/>
                  </a:xfrm>
                  <a:prstGeom prst="rect">
                    <a:avLst/>
                  </a:prstGeom>
                </p:spPr>
                <p:txBody>
                  <a:bodyPr vert="horz" lIns="0" tIns="0" rIns="0" bIns="0" spcCol="182880" rtlCol="0" anchor="ctr">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20000"/>
                      <a:buFont typeface="Arial" pitchFamily="34" charset="0"/>
                      <a:buNone/>
                      <a:tabLst>
                        <a:tab pos="3998913" algn="r"/>
                        <a:tab pos="8229600" algn="r"/>
                      </a:tabLst>
                      <a:defRPr/>
                    </a:pP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5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4.5</a:t>
                    </a:r>
                    <a:r>
                      <a:rPr kumimoji="0" lang="en-US" sz="105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 16.1%</a:t>
                    </a:r>
                    <a:endParaRPr kumimoji="0" lang="en-US" sz="1050" b="1"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3A96C0C5-FEF9-4B09-9757-72B903ED6211}"/>
                      </a:ext>
                    </a:extLst>
                  </p:cNvPr>
                  <p:cNvGrpSpPr/>
                  <p:nvPr/>
                </p:nvGrpSpPr>
                <p:grpSpPr>
                  <a:xfrm>
                    <a:off x="4785214" y="1290628"/>
                    <a:ext cx="3561714" cy="2128632"/>
                    <a:chOff x="1418002" y="490762"/>
                    <a:chExt cx="5861953" cy="3258375"/>
                  </a:xfrm>
                </p:grpSpPr>
                <p:grpSp>
                  <p:nvGrpSpPr>
                    <p:cNvPr id="53" name="Group 52">
                      <a:extLst>
                        <a:ext uri="{FF2B5EF4-FFF2-40B4-BE49-F238E27FC236}">
                          <a16:creationId xmlns:a16="http://schemas.microsoft.com/office/drawing/2014/main" id="{19388C8B-B85B-47DF-B990-EB6B4FCC05A6}"/>
                        </a:ext>
                      </a:extLst>
                    </p:cNvPr>
                    <p:cNvGrpSpPr/>
                    <p:nvPr/>
                  </p:nvGrpSpPr>
                  <p:grpSpPr>
                    <a:xfrm>
                      <a:off x="1418002" y="563270"/>
                      <a:ext cx="91440" cy="3015694"/>
                      <a:chOff x="1668616" y="747278"/>
                      <a:chExt cx="54864" cy="2556945"/>
                    </a:xfrm>
                  </p:grpSpPr>
                  <p:cxnSp>
                    <p:nvCxnSpPr>
                      <p:cNvPr id="64" name="Straight Connector 63">
                        <a:extLst>
                          <a:ext uri="{FF2B5EF4-FFF2-40B4-BE49-F238E27FC236}">
                            <a16:creationId xmlns:a16="http://schemas.microsoft.com/office/drawing/2014/main" id="{7ABFD802-84D0-48EF-AA11-B914487A3C04}"/>
                          </a:ext>
                        </a:extLst>
                      </p:cNvPr>
                      <p:cNvCxnSpPr/>
                      <p:nvPr/>
                    </p:nvCxnSpPr>
                    <p:spPr>
                      <a:xfrm>
                        <a:off x="1668616" y="747278"/>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01DC1B7-C6D2-4F46-8E15-A93F8E9D0979}"/>
                          </a:ext>
                        </a:extLst>
                      </p:cNvPr>
                      <p:cNvCxnSpPr/>
                      <p:nvPr/>
                    </p:nvCxnSpPr>
                    <p:spPr>
                      <a:xfrm>
                        <a:off x="1668616" y="1002973"/>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C47625C-8A03-4EB5-BD92-A1134F1E4160}"/>
                          </a:ext>
                        </a:extLst>
                      </p:cNvPr>
                      <p:cNvCxnSpPr/>
                      <p:nvPr/>
                    </p:nvCxnSpPr>
                    <p:spPr>
                      <a:xfrm>
                        <a:off x="1668616" y="1258667"/>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06D39E9-B0DD-4AE3-A067-F4C3C3C2D975}"/>
                          </a:ext>
                        </a:extLst>
                      </p:cNvPr>
                      <p:cNvCxnSpPr/>
                      <p:nvPr/>
                    </p:nvCxnSpPr>
                    <p:spPr>
                      <a:xfrm>
                        <a:off x="1668616" y="1514362"/>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6DA557A-D98C-4BBB-B218-0E6F61556AA6}"/>
                          </a:ext>
                        </a:extLst>
                      </p:cNvPr>
                      <p:cNvCxnSpPr/>
                      <p:nvPr/>
                    </p:nvCxnSpPr>
                    <p:spPr>
                      <a:xfrm>
                        <a:off x="1668616" y="1770056"/>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5F1778D-057F-4964-9300-A4B660C8B2AE}"/>
                          </a:ext>
                        </a:extLst>
                      </p:cNvPr>
                      <p:cNvCxnSpPr/>
                      <p:nvPr/>
                    </p:nvCxnSpPr>
                    <p:spPr>
                      <a:xfrm>
                        <a:off x="1668616" y="2025751"/>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57B1089-D8C8-44A3-B8A2-020DCB602535}"/>
                          </a:ext>
                        </a:extLst>
                      </p:cNvPr>
                      <p:cNvCxnSpPr/>
                      <p:nvPr/>
                    </p:nvCxnSpPr>
                    <p:spPr>
                      <a:xfrm>
                        <a:off x="1668616" y="2281445"/>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860AC5E-65C6-4EFB-9AE3-EE805A14702D}"/>
                          </a:ext>
                        </a:extLst>
                      </p:cNvPr>
                      <p:cNvCxnSpPr/>
                      <p:nvPr/>
                    </p:nvCxnSpPr>
                    <p:spPr>
                      <a:xfrm>
                        <a:off x="1668616" y="2537139"/>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134503-37B1-4081-96E2-A6B3E0014063}"/>
                          </a:ext>
                        </a:extLst>
                      </p:cNvPr>
                      <p:cNvCxnSpPr/>
                      <p:nvPr/>
                    </p:nvCxnSpPr>
                    <p:spPr>
                      <a:xfrm>
                        <a:off x="1668616" y="2792834"/>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4267FE5-8871-49D1-BDA1-E40BB1134354}"/>
                          </a:ext>
                        </a:extLst>
                      </p:cNvPr>
                      <p:cNvCxnSpPr/>
                      <p:nvPr/>
                    </p:nvCxnSpPr>
                    <p:spPr>
                      <a:xfrm>
                        <a:off x="1668616" y="3048528"/>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B24EBA8-5DCC-4A98-B483-F545150870D2}"/>
                          </a:ext>
                        </a:extLst>
                      </p:cNvPr>
                      <p:cNvCxnSpPr/>
                      <p:nvPr/>
                    </p:nvCxnSpPr>
                    <p:spPr>
                      <a:xfrm>
                        <a:off x="1668616" y="3304223"/>
                        <a:ext cx="54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F38A3889-4873-4521-84BE-AA7C1D48607C}"/>
                        </a:ext>
                      </a:extLst>
                    </p:cNvPr>
                    <p:cNvCxnSpPr/>
                    <p:nvPr/>
                  </p:nvCxnSpPr>
                  <p:spPr>
                    <a:xfrm rot="5400000">
                      <a:off x="6390022" y="370341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27111A4-5FAF-426E-9827-0A8C33601C76}"/>
                        </a:ext>
                      </a:extLst>
                    </p:cNvPr>
                    <p:cNvCxnSpPr/>
                    <p:nvPr/>
                  </p:nvCxnSpPr>
                  <p:spPr>
                    <a:xfrm rot="5400000">
                      <a:off x="4841978" y="370341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A887FAB-0D56-4A47-84F8-851A4293763B}"/>
                        </a:ext>
                      </a:extLst>
                    </p:cNvPr>
                    <p:cNvCxnSpPr/>
                    <p:nvPr/>
                  </p:nvCxnSpPr>
                  <p:spPr>
                    <a:xfrm rot="5400000">
                      <a:off x="3293935" y="370341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F6415F6-3F65-43C1-A62E-E35CE3EAB27D}"/>
                        </a:ext>
                      </a:extLst>
                    </p:cNvPr>
                    <p:cNvCxnSpPr/>
                    <p:nvPr/>
                  </p:nvCxnSpPr>
                  <p:spPr>
                    <a:xfrm rot="5400000">
                      <a:off x="1745892" y="3703416"/>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Freeform: Shape 58">
                      <a:extLst>
                        <a:ext uri="{FF2B5EF4-FFF2-40B4-BE49-F238E27FC236}">
                          <a16:creationId xmlns:a16="http://schemas.microsoft.com/office/drawing/2014/main" id="{36C8D48F-4672-4F4F-871D-7FF689547BC9}"/>
                        </a:ext>
                      </a:extLst>
                    </p:cNvPr>
                    <p:cNvSpPr/>
                    <p:nvPr/>
                  </p:nvSpPr>
                  <p:spPr>
                    <a:xfrm>
                      <a:off x="1511824" y="490762"/>
                      <a:ext cx="5768131" cy="3169084"/>
                    </a:xfrm>
                    <a:custGeom>
                      <a:avLst/>
                      <a:gdLst>
                        <a:gd name="connsiteX0" fmla="*/ 3976914 w 3976914"/>
                        <a:gd name="connsiteY0" fmla="*/ 2518229 h 2518229"/>
                        <a:gd name="connsiteX1" fmla="*/ 0 w 3976914"/>
                        <a:gd name="connsiteY1" fmla="*/ 2518229 h 2518229"/>
                        <a:gd name="connsiteX2" fmla="*/ 0 w 3976914"/>
                        <a:gd name="connsiteY2" fmla="*/ 0 h 2518229"/>
                      </a:gdLst>
                      <a:ahLst/>
                      <a:cxnLst>
                        <a:cxn ang="0">
                          <a:pos x="connsiteX0" y="connsiteY0"/>
                        </a:cxn>
                        <a:cxn ang="0">
                          <a:pos x="connsiteX1" y="connsiteY1"/>
                        </a:cxn>
                        <a:cxn ang="0">
                          <a:pos x="connsiteX2" y="connsiteY2"/>
                        </a:cxn>
                      </a:cxnLst>
                      <a:rect l="l" t="t" r="r" b="b"/>
                      <a:pathLst>
                        <a:path w="3976914" h="2518229">
                          <a:moveTo>
                            <a:pt x="3976914" y="2518229"/>
                          </a:moveTo>
                          <a:lnTo>
                            <a:pt x="0" y="251822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cxnSp>
                  <p:nvCxnSpPr>
                    <p:cNvPr id="60" name="Straight Connector 59">
                      <a:extLst>
                        <a:ext uri="{FF2B5EF4-FFF2-40B4-BE49-F238E27FC236}">
                          <a16:creationId xmlns:a16="http://schemas.microsoft.com/office/drawing/2014/main" id="{00F6F986-4E56-408B-857A-3973B43D7C3E}"/>
                        </a:ext>
                      </a:extLst>
                    </p:cNvPr>
                    <p:cNvCxnSpPr/>
                    <p:nvPr/>
                  </p:nvCxnSpPr>
                  <p:spPr>
                    <a:xfrm rot="5400000">
                      <a:off x="7164043" y="3703417"/>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7B5017-320C-4387-8CED-D2AB3CB4FCDF}"/>
                        </a:ext>
                      </a:extLst>
                    </p:cNvPr>
                    <p:cNvCxnSpPr/>
                    <p:nvPr/>
                  </p:nvCxnSpPr>
                  <p:spPr>
                    <a:xfrm rot="5400000">
                      <a:off x="5616000" y="3703417"/>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258EC56-5663-4746-83D8-061F7508A578}"/>
                        </a:ext>
                      </a:extLst>
                    </p:cNvPr>
                    <p:cNvCxnSpPr/>
                    <p:nvPr/>
                  </p:nvCxnSpPr>
                  <p:spPr>
                    <a:xfrm rot="5400000">
                      <a:off x="4067957" y="3703417"/>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6CE55DC-387F-4CC8-B7F5-BE7BE6E1EEE3}"/>
                        </a:ext>
                      </a:extLst>
                    </p:cNvPr>
                    <p:cNvCxnSpPr/>
                    <p:nvPr/>
                  </p:nvCxnSpPr>
                  <p:spPr>
                    <a:xfrm rot="5400000">
                      <a:off x="2519914" y="3703417"/>
                      <a:ext cx="9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Content Placeholder 2">
                    <a:extLst>
                      <a:ext uri="{FF2B5EF4-FFF2-40B4-BE49-F238E27FC236}">
                        <a16:creationId xmlns:a16="http://schemas.microsoft.com/office/drawing/2014/main" id="{CF3B1D48-EF93-494E-BECB-6D73EE9D59EE}"/>
                      </a:ext>
                    </a:extLst>
                  </p:cNvPr>
                  <p:cNvSpPr txBox="1">
                    <a:spLocks/>
                  </p:cNvSpPr>
                  <p:nvPr/>
                </p:nvSpPr>
                <p:spPr>
                  <a:xfrm>
                    <a:off x="5482513" y="1634243"/>
                    <a:ext cx="693072" cy="229891"/>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120000"/>
                      <a:buFont typeface="Arial" pitchFamily="34" charset="0"/>
                      <a:buNone/>
                      <a:tabLst>
                        <a:tab pos="3998913" algn="r"/>
                        <a:tab pos="8229600" algn="r"/>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MMR</a:t>
                    </a:r>
                  </a:p>
                </p:txBody>
              </p:sp>
              <p:sp>
                <p:nvSpPr>
                  <p:cNvPr id="27" name="Content Placeholder 2">
                    <a:extLst>
                      <a:ext uri="{FF2B5EF4-FFF2-40B4-BE49-F238E27FC236}">
                        <a16:creationId xmlns:a16="http://schemas.microsoft.com/office/drawing/2014/main" id="{58DE56DA-86A3-401B-94F5-D462D256B078}"/>
                      </a:ext>
                    </a:extLst>
                  </p:cNvPr>
                  <p:cNvSpPr txBox="1">
                    <a:spLocks/>
                  </p:cNvSpPr>
                  <p:nvPr/>
                </p:nvSpPr>
                <p:spPr>
                  <a:xfrm>
                    <a:off x="5482513" y="1766240"/>
                    <a:ext cx="693072" cy="216740"/>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120000"/>
                      <a:buFont typeface="Arial" pitchFamily="34" charset="0"/>
                      <a:buNone/>
                      <a:tabLst>
                        <a:tab pos="3998913" algn="r"/>
                        <a:tab pos="8229600" algn="r"/>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5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a:t>
                    </a:r>
                  </a:p>
                </p:txBody>
              </p:sp>
              <p:cxnSp>
                <p:nvCxnSpPr>
                  <p:cNvPr id="28" name="Straight Connector 27">
                    <a:extLst>
                      <a:ext uri="{FF2B5EF4-FFF2-40B4-BE49-F238E27FC236}">
                        <a16:creationId xmlns:a16="http://schemas.microsoft.com/office/drawing/2014/main" id="{D71A0DF3-4AA2-4873-A7B1-DBF1C4AF5BE5}"/>
                      </a:ext>
                    </a:extLst>
                  </p:cNvPr>
                  <p:cNvCxnSpPr>
                    <a:cxnSpLocks/>
                  </p:cNvCxnSpPr>
                  <p:nvPr/>
                </p:nvCxnSpPr>
                <p:spPr>
                  <a:xfrm>
                    <a:off x="5018381" y="1731495"/>
                    <a:ext cx="3500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F309D6-2AC6-4CB8-B8D1-A0F6CFF03556}"/>
                      </a:ext>
                    </a:extLst>
                  </p:cNvPr>
                  <p:cNvCxnSpPr>
                    <a:cxnSpLocks/>
                  </p:cNvCxnSpPr>
                  <p:nvPr/>
                </p:nvCxnSpPr>
                <p:spPr>
                  <a:xfrm>
                    <a:off x="5018381" y="1866203"/>
                    <a:ext cx="350006" cy="0"/>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5D4159-6C6F-4938-816F-E4BAE79FFC67}"/>
                      </a:ext>
                    </a:extLst>
                  </p:cNvPr>
                  <p:cNvCxnSpPr>
                    <a:cxnSpLocks/>
                  </p:cNvCxnSpPr>
                  <p:nvPr/>
                </p:nvCxnSpPr>
                <p:spPr>
                  <a:xfrm>
                    <a:off x="5018381" y="2000912"/>
                    <a:ext cx="350006"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689776CF-143E-4D28-B35E-32F3F16F9E74}"/>
                      </a:ext>
                    </a:extLst>
                  </p:cNvPr>
                  <p:cNvSpPr txBox="1">
                    <a:spLocks/>
                  </p:cNvSpPr>
                  <p:nvPr/>
                </p:nvSpPr>
                <p:spPr>
                  <a:xfrm>
                    <a:off x="5482513" y="1890968"/>
                    <a:ext cx="776344" cy="216738"/>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120000"/>
                      <a:buFont typeface="Arial" pitchFamily="34" charset="0"/>
                      <a:buNone/>
                      <a:tabLst>
                        <a:tab pos="3998913" algn="r"/>
                        <a:tab pos="8229600" algn="r"/>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MR</a:t>
                    </a:r>
                    <a:r>
                      <a:rPr kumimoji="0" lang="en-US" sz="1050" b="0" i="0" u="none" strike="noStrike" kern="1200" cap="none" spc="0" normalizeH="0" baseline="30000" noProof="0" dirty="0">
                        <a:ln>
                          <a:noFill/>
                        </a:ln>
                        <a:solidFill>
                          <a:prstClr val="black"/>
                        </a:solidFill>
                        <a:effectLst/>
                        <a:uLnTx/>
                        <a:uFillTx/>
                        <a:latin typeface="Corbel" panose="020B0503020204020204" pitchFamily="34" charset="0"/>
                        <a:ea typeface="+mn-ea"/>
                        <a:cs typeface="Arial" panose="020B0604020202020204" pitchFamily="34" charset="0"/>
                      </a:rPr>
                      <a:t>4.5</a:t>
                    </a:r>
                  </a:p>
                </p:txBody>
              </p:sp>
              <p:sp>
                <p:nvSpPr>
                  <p:cNvPr id="33" name="TextBox 32">
                    <a:extLst>
                      <a:ext uri="{FF2B5EF4-FFF2-40B4-BE49-F238E27FC236}">
                        <a16:creationId xmlns:a16="http://schemas.microsoft.com/office/drawing/2014/main" id="{2466D438-DE56-46AB-94A5-187828011D3B}"/>
                      </a:ext>
                    </a:extLst>
                  </p:cNvPr>
                  <p:cNvSpPr txBox="1"/>
                  <p:nvPr/>
                </p:nvSpPr>
                <p:spPr>
                  <a:xfrm>
                    <a:off x="4504421" y="1215924"/>
                    <a:ext cx="316930"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100</a:t>
                    </a:r>
                  </a:p>
                </p:txBody>
              </p:sp>
              <p:sp>
                <p:nvSpPr>
                  <p:cNvPr id="34" name="TextBox 33">
                    <a:extLst>
                      <a:ext uri="{FF2B5EF4-FFF2-40B4-BE49-F238E27FC236}">
                        <a16:creationId xmlns:a16="http://schemas.microsoft.com/office/drawing/2014/main" id="{7E380B17-3E2F-47BD-94DE-3FDFA1185D0A}"/>
                      </a:ext>
                    </a:extLst>
                  </p:cNvPr>
                  <p:cNvSpPr txBox="1"/>
                  <p:nvPr/>
                </p:nvSpPr>
                <p:spPr>
                  <a:xfrm>
                    <a:off x="4551458" y="1412904"/>
                    <a:ext cx="267907"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90</a:t>
                    </a:r>
                  </a:p>
                </p:txBody>
              </p:sp>
              <p:sp>
                <p:nvSpPr>
                  <p:cNvPr id="35" name="TextBox 34">
                    <a:extLst>
                      <a:ext uri="{FF2B5EF4-FFF2-40B4-BE49-F238E27FC236}">
                        <a16:creationId xmlns:a16="http://schemas.microsoft.com/office/drawing/2014/main" id="{4FCC82FC-680E-4AE6-A030-A48414D65813}"/>
                      </a:ext>
                    </a:extLst>
                  </p:cNvPr>
                  <p:cNvSpPr txBox="1"/>
                  <p:nvPr/>
                </p:nvSpPr>
                <p:spPr>
                  <a:xfrm>
                    <a:off x="4552783" y="1609883"/>
                    <a:ext cx="266582"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80</a:t>
                    </a:r>
                  </a:p>
                </p:txBody>
              </p:sp>
              <p:sp>
                <p:nvSpPr>
                  <p:cNvPr id="36" name="TextBox 35">
                    <a:extLst>
                      <a:ext uri="{FF2B5EF4-FFF2-40B4-BE49-F238E27FC236}">
                        <a16:creationId xmlns:a16="http://schemas.microsoft.com/office/drawing/2014/main" id="{98F4AFD8-E430-4271-8053-D8F8B37C734B}"/>
                      </a:ext>
                    </a:extLst>
                  </p:cNvPr>
                  <p:cNvSpPr txBox="1"/>
                  <p:nvPr/>
                </p:nvSpPr>
                <p:spPr>
                  <a:xfrm>
                    <a:off x="4560032" y="1806862"/>
                    <a:ext cx="257307"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70</a:t>
                    </a:r>
                  </a:p>
                </p:txBody>
              </p:sp>
              <p:sp>
                <p:nvSpPr>
                  <p:cNvPr id="37" name="TextBox 36">
                    <a:extLst>
                      <a:ext uri="{FF2B5EF4-FFF2-40B4-BE49-F238E27FC236}">
                        <a16:creationId xmlns:a16="http://schemas.microsoft.com/office/drawing/2014/main" id="{08FD23BB-612E-477D-B6F9-1DA19ED2F59F}"/>
                      </a:ext>
                    </a:extLst>
                  </p:cNvPr>
                  <p:cNvSpPr txBox="1"/>
                  <p:nvPr/>
                </p:nvSpPr>
                <p:spPr>
                  <a:xfrm>
                    <a:off x="4553216" y="2003842"/>
                    <a:ext cx="267907"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60</a:t>
                    </a:r>
                  </a:p>
                </p:txBody>
              </p:sp>
              <p:sp>
                <p:nvSpPr>
                  <p:cNvPr id="38" name="TextBox 37">
                    <a:extLst>
                      <a:ext uri="{FF2B5EF4-FFF2-40B4-BE49-F238E27FC236}">
                        <a16:creationId xmlns:a16="http://schemas.microsoft.com/office/drawing/2014/main" id="{2B40F44B-F302-482A-8E84-2CDC3A6680FD}"/>
                      </a:ext>
                    </a:extLst>
                  </p:cNvPr>
                  <p:cNvSpPr txBox="1"/>
                  <p:nvPr/>
                </p:nvSpPr>
                <p:spPr>
                  <a:xfrm>
                    <a:off x="4562303" y="2200822"/>
                    <a:ext cx="262607"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50</a:t>
                    </a:r>
                  </a:p>
                </p:txBody>
              </p:sp>
              <p:sp>
                <p:nvSpPr>
                  <p:cNvPr id="39" name="TextBox 38">
                    <a:extLst>
                      <a:ext uri="{FF2B5EF4-FFF2-40B4-BE49-F238E27FC236}">
                        <a16:creationId xmlns:a16="http://schemas.microsoft.com/office/drawing/2014/main" id="{9EBB6878-C35A-4973-A751-FA7D59A4168E}"/>
                      </a:ext>
                    </a:extLst>
                  </p:cNvPr>
                  <p:cNvSpPr txBox="1"/>
                  <p:nvPr/>
                </p:nvSpPr>
                <p:spPr>
                  <a:xfrm>
                    <a:off x="4557066" y="2397801"/>
                    <a:ext cx="266582"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40</a:t>
                    </a:r>
                  </a:p>
                </p:txBody>
              </p:sp>
              <p:sp>
                <p:nvSpPr>
                  <p:cNvPr id="40" name="TextBox 39">
                    <a:extLst>
                      <a:ext uri="{FF2B5EF4-FFF2-40B4-BE49-F238E27FC236}">
                        <a16:creationId xmlns:a16="http://schemas.microsoft.com/office/drawing/2014/main" id="{CF926748-DDFD-4D12-AB3A-1C389E443467}"/>
                      </a:ext>
                    </a:extLst>
                  </p:cNvPr>
                  <p:cNvSpPr txBox="1"/>
                  <p:nvPr/>
                </p:nvSpPr>
                <p:spPr>
                  <a:xfrm>
                    <a:off x="4562429" y="2594781"/>
                    <a:ext cx="259957"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30</a:t>
                    </a:r>
                  </a:p>
                </p:txBody>
              </p:sp>
              <p:sp>
                <p:nvSpPr>
                  <p:cNvPr id="41" name="TextBox 40">
                    <a:extLst>
                      <a:ext uri="{FF2B5EF4-FFF2-40B4-BE49-F238E27FC236}">
                        <a16:creationId xmlns:a16="http://schemas.microsoft.com/office/drawing/2014/main" id="{D4A6A59D-0361-4803-A269-084F16BF09F5}"/>
                      </a:ext>
                    </a:extLst>
                  </p:cNvPr>
                  <p:cNvSpPr txBox="1"/>
                  <p:nvPr/>
                </p:nvSpPr>
                <p:spPr>
                  <a:xfrm>
                    <a:off x="4554541" y="2791761"/>
                    <a:ext cx="266582"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20</a:t>
                    </a:r>
                  </a:p>
                </p:txBody>
              </p:sp>
              <p:sp>
                <p:nvSpPr>
                  <p:cNvPr id="42" name="TextBox 41">
                    <a:extLst>
                      <a:ext uri="{FF2B5EF4-FFF2-40B4-BE49-F238E27FC236}">
                        <a16:creationId xmlns:a16="http://schemas.microsoft.com/office/drawing/2014/main" id="{21778B52-8FDF-4A25-A6CB-B68247F85479}"/>
                      </a:ext>
                    </a:extLst>
                  </p:cNvPr>
                  <p:cNvSpPr txBox="1"/>
                  <p:nvPr/>
                </p:nvSpPr>
                <p:spPr>
                  <a:xfrm>
                    <a:off x="4558644" y="2988741"/>
                    <a:ext cx="259957" cy="20987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10</a:t>
                    </a:r>
                  </a:p>
                </p:txBody>
              </p:sp>
              <p:sp>
                <p:nvSpPr>
                  <p:cNvPr id="43" name="TextBox 42">
                    <a:extLst>
                      <a:ext uri="{FF2B5EF4-FFF2-40B4-BE49-F238E27FC236}">
                        <a16:creationId xmlns:a16="http://schemas.microsoft.com/office/drawing/2014/main" id="{C94A194B-E045-4431-A2D5-0087B774E9BC}"/>
                      </a:ext>
                    </a:extLst>
                  </p:cNvPr>
                  <p:cNvSpPr txBox="1"/>
                  <p:nvPr/>
                </p:nvSpPr>
                <p:spPr>
                  <a:xfrm>
                    <a:off x="4601043" y="3185718"/>
                    <a:ext cx="217558" cy="216233"/>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0</a:t>
                    </a:r>
                  </a:p>
                </p:txBody>
              </p:sp>
              <p:sp>
                <p:nvSpPr>
                  <p:cNvPr id="44" name="TextBox 43">
                    <a:extLst>
                      <a:ext uri="{FF2B5EF4-FFF2-40B4-BE49-F238E27FC236}">
                        <a16:creationId xmlns:a16="http://schemas.microsoft.com/office/drawing/2014/main" id="{502230F4-404E-4269-A8A6-24E126482E01}"/>
                      </a:ext>
                    </a:extLst>
                  </p:cNvPr>
                  <p:cNvSpPr txBox="1"/>
                  <p:nvPr/>
                </p:nvSpPr>
                <p:spPr>
                  <a:xfrm>
                    <a:off x="4902333" y="3405475"/>
                    <a:ext cx="217559" cy="21623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0</a:t>
                    </a:r>
                  </a:p>
                </p:txBody>
              </p:sp>
              <p:sp>
                <p:nvSpPr>
                  <p:cNvPr id="45" name="TextBox 44">
                    <a:extLst>
                      <a:ext uri="{FF2B5EF4-FFF2-40B4-BE49-F238E27FC236}">
                        <a16:creationId xmlns:a16="http://schemas.microsoft.com/office/drawing/2014/main" id="{16217D8A-F94C-4264-9438-A14CAF233862}"/>
                      </a:ext>
                    </a:extLst>
                  </p:cNvPr>
                  <p:cNvSpPr txBox="1"/>
                  <p:nvPr/>
                </p:nvSpPr>
                <p:spPr>
                  <a:xfrm>
                    <a:off x="5380396" y="3406357"/>
                    <a:ext cx="202984" cy="20987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3</a:t>
                    </a:r>
                  </a:p>
                </p:txBody>
              </p:sp>
              <p:sp>
                <p:nvSpPr>
                  <p:cNvPr id="46" name="TextBox 45">
                    <a:extLst>
                      <a:ext uri="{FF2B5EF4-FFF2-40B4-BE49-F238E27FC236}">
                        <a16:creationId xmlns:a16="http://schemas.microsoft.com/office/drawing/2014/main" id="{6C10B010-BABE-418E-9419-0912E59FD233}"/>
                      </a:ext>
                    </a:extLst>
                  </p:cNvPr>
                  <p:cNvSpPr txBox="1"/>
                  <p:nvPr/>
                </p:nvSpPr>
                <p:spPr>
                  <a:xfrm>
                    <a:off x="5845372" y="3405972"/>
                    <a:ext cx="217559" cy="21623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6</a:t>
                    </a:r>
                  </a:p>
                </p:txBody>
              </p:sp>
              <p:sp>
                <p:nvSpPr>
                  <p:cNvPr id="47" name="TextBox 46">
                    <a:extLst>
                      <a:ext uri="{FF2B5EF4-FFF2-40B4-BE49-F238E27FC236}">
                        <a16:creationId xmlns:a16="http://schemas.microsoft.com/office/drawing/2014/main" id="{AB0C1A1C-6019-4576-96CE-D58844AA8057}"/>
                      </a:ext>
                    </a:extLst>
                  </p:cNvPr>
                  <p:cNvSpPr txBox="1"/>
                  <p:nvPr/>
                </p:nvSpPr>
                <p:spPr>
                  <a:xfrm>
                    <a:off x="6313781" y="3408896"/>
                    <a:ext cx="217559" cy="21623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9</a:t>
                    </a:r>
                  </a:p>
                </p:txBody>
              </p:sp>
              <p:sp>
                <p:nvSpPr>
                  <p:cNvPr id="48" name="TextBox 47">
                    <a:extLst>
                      <a:ext uri="{FF2B5EF4-FFF2-40B4-BE49-F238E27FC236}">
                        <a16:creationId xmlns:a16="http://schemas.microsoft.com/office/drawing/2014/main" id="{A6852040-75B8-453C-871D-D198CDC45873}"/>
                      </a:ext>
                    </a:extLst>
                  </p:cNvPr>
                  <p:cNvSpPr txBox="1"/>
                  <p:nvPr/>
                </p:nvSpPr>
                <p:spPr>
                  <a:xfrm>
                    <a:off x="6763363" y="3404203"/>
                    <a:ext cx="259957" cy="20987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12</a:t>
                    </a:r>
                  </a:p>
                </p:txBody>
              </p:sp>
              <p:sp>
                <p:nvSpPr>
                  <p:cNvPr id="49" name="TextBox 48">
                    <a:extLst>
                      <a:ext uri="{FF2B5EF4-FFF2-40B4-BE49-F238E27FC236}">
                        <a16:creationId xmlns:a16="http://schemas.microsoft.com/office/drawing/2014/main" id="{B1C0F503-17BF-4C64-9787-F42AF131A29A}"/>
                      </a:ext>
                    </a:extLst>
                  </p:cNvPr>
                  <p:cNvSpPr txBox="1"/>
                  <p:nvPr/>
                </p:nvSpPr>
                <p:spPr>
                  <a:xfrm>
                    <a:off x="7235699" y="3403320"/>
                    <a:ext cx="255982" cy="20987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15</a:t>
                    </a:r>
                  </a:p>
                </p:txBody>
              </p:sp>
              <p:sp>
                <p:nvSpPr>
                  <p:cNvPr id="50" name="TextBox 49">
                    <a:extLst>
                      <a:ext uri="{FF2B5EF4-FFF2-40B4-BE49-F238E27FC236}">
                        <a16:creationId xmlns:a16="http://schemas.microsoft.com/office/drawing/2014/main" id="{2899B963-DEEE-487C-8286-9C9DAA84375E}"/>
                      </a:ext>
                    </a:extLst>
                  </p:cNvPr>
                  <p:cNvSpPr txBox="1"/>
                  <p:nvPr/>
                </p:nvSpPr>
                <p:spPr>
                  <a:xfrm>
                    <a:off x="7702399" y="3403707"/>
                    <a:ext cx="259957" cy="20987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18</a:t>
                    </a:r>
                  </a:p>
                </p:txBody>
              </p:sp>
              <p:sp>
                <p:nvSpPr>
                  <p:cNvPr id="51" name="TextBox 50">
                    <a:extLst>
                      <a:ext uri="{FF2B5EF4-FFF2-40B4-BE49-F238E27FC236}">
                        <a16:creationId xmlns:a16="http://schemas.microsoft.com/office/drawing/2014/main" id="{AC734A48-B5C3-4FC7-B160-994D7774AE38}"/>
                      </a:ext>
                    </a:extLst>
                  </p:cNvPr>
                  <p:cNvSpPr txBox="1"/>
                  <p:nvPr/>
                </p:nvSpPr>
                <p:spPr>
                  <a:xfrm>
                    <a:off x="8176151" y="3406631"/>
                    <a:ext cx="259957" cy="20987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21</a:t>
                    </a:r>
                  </a:p>
                </p:txBody>
              </p:sp>
              <p:sp>
                <p:nvSpPr>
                  <p:cNvPr id="3" name="Freeform: Shape 2">
                    <a:extLst>
                      <a:ext uri="{FF2B5EF4-FFF2-40B4-BE49-F238E27FC236}">
                        <a16:creationId xmlns:a16="http://schemas.microsoft.com/office/drawing/2014/main" id="{48CC02BB-0AD7-4B88-A8E7-2AEDDAF7E005}"/>
                      </a:ext>
                    </a:extLst>
                  </p:cNvPr>
                  <p:cNvSpPr/>
                  <p:nvPr/>
                </p:nvSpPr>
                <p:spPr>
                  <a:xfrm>
                    <a:off x="5013960" y="2583178"/>
                    <a:ext cx="3295650" cy="708659"/>
                  </a:xfrm>
                  <a:custGeom>
                    <a:avLst/>
                    <a:gdLst>
                      <a:gd name="connsiteX0" fmla="*/ 0 w 3295650"/>
                      <a:gd name="connsiteY0" fmla="*/ 708660 h 708660"/>
                      <a:gd name="connsiteX1" fmla="*/ 160020 w 3295650"/>
                      <a:gd name="connsiteY1" fmla="*/ 708660 h 708660"/>
                      <a:gd name="connsiteX2" fmla="*/ 160020 w 3295650"/>
                      <a:gd name="connsiteY2" fmla="*/ 594360 h 708660"/>
                      <a:gd name="connsiteX3" fmla="*/ 320040 w 3295650"/>
                      <a:gd name="connsiteY3" fmla="*/ 594360 h 708660"/>
                      <a:gd name="connsiteX4" fmla="*/ 320040 w 3295650"/>
                      <a:gd name="connsiteY4" fmla="*/ 320040 h 708660"/>
                      <a:gd name="connsiteX5" fmla="*/ 472440 w 3295650"/>
                      <a:gd name="connsiteY5" fmla="*/ 320040 h 708660"/>
                      <a:gd name="connsiteX6" fmla="*/ 472440 w 3295650"/>
                      <a:gd name="connsiteY6" fmla="*/ 198120 h 708660"/>
                      <a:gd name="connsiteX7" fmla="*/ 792480 w 3295650"/>
                      <a:gd name="connsiteY7" fmla="*/ 198120 h 708660"/>
                      <a:gd name="connsiteX8" fmla="*/ 792480 w 3295650"/>
                      <a:gd name="connsiteY8" fmla="*/ 68580 h 708660"/>
                      <a:gd name="connsiteX9" fmla="*/ 2354580 w 3295650"/>
                      <a:gd name="connsiteY9" fmla="*/ 68580 h 708660"/>
                      <a:gd name="connsiteX10" fmla="*/ 2354580 w 3295650"/>
                      <a:gd name="connsiteY10" fmla="*/ 0 h 708660"/>
                      <a:gd name="connsiteX11" fmla="*/ 3295650 w 3295650"/>
                      <a:gd name="connsiteY11" fmla="*/ 0 h 70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5650" h="708660">
                        <a:moveTo>
                          <a:pt x="0" y="708660"/>
                        </a:moveTo>
                        <a:lnTo>
                          <a:pt x="160020" y="708660"/>
                        </a:lnTo>
                        <a:lnTo>
                          <a:pt x="160020" y="594360"/>
                        </a:lnTo>
                        <a:lnTo>
                          <a:pt x="320040" y="594360"/>
                        </a:lnTo>
                        <a:lnTo>
                          <a:pt x="320040" y="320040"/>
                        </a:lnTo>
                        <a:lnTo>
                          <a:pt x="472440" y="320040"/>
                        </a:lnTo>
                        <a:lnTo>
                          <a:pt x="472440" y="198120"/>
                        </a:lnTo>
                        <a:lnTo>
                          <a:pt x="792480" y="198120"/>
                        </a:lnTo>
                        <a:lnTo>
                          <a:pt x="792480" y="68580"/>
                        </a:lnTo>
                        <a:lnTo>
                          <a:pt x="2354580" y="68580"/>
                        </a:lnTo>
                        <a:lnTo>
                          <a:pt x="2354580" y="0"/>
                        </a:lnTo>
                        <a:lnTo>
                          <a:pt x="3295650" y="0"/>
                        </a:lnTo>
                      </a:path>
                    </a:pathLst>
                  </a:cu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7" name="Freeform: Shape 6">
                    <a:extLst>
                      <a:ext uri="{FF2B5EF4-FFF2-40B4-BE49-F238E27FC236}">
                        <a16:creationId xmlns:a16="http://schemas.microsoft.com/office/drawing/2014/main" id="{1F5B358B-C3DA-428F-B08A-E50A3D534FFA}"/>
                      </a:ext>
                    </a:extLst>
                  </p:cNvPr>
                  <p:cNvSpPr/>
                  <p:nvPr/>
                </p:nvSpPr>
                <p:spPr>
                  <a:xfrm>
                    <a:off x="5025390" y="2922271"/>
                    <a:ext cx="3284220" cy="377190"/>
                  </a:xfrm>
                  <a:custGeom>
                    <a:avLst/>
                    <a:gdLst>
                      <a:gd name="connsiteX0" fmla="*/ 0 w 3284220"/>
                      <a:gd name="connsiteY0" fmla="*/ 377190 h 377190"/>
                      <a:gd name="connsiteX1" fmla="*/ 300990 w 3284220"/>
                      <a:gd name="connsiteY1" fmla="*/ 377190 h 377190"/>
                      <a:gd name="connsiteX2" fmla="*/ 300990 w 3284220"/>
                      <a:gd name="connsiteY2" fmla="*/ 316230 h 377190"/>
                      <a:gd name="connsiteX3" fmla="*/ 461010 w 3284220"/>
                      <a:gd name="connsiteY3" fmla="*/ 316230 h 377190"/>
                      <a:gd name="connsiteX4" fmla="*/ 461010 w 3284220"/>
                      <a:gd name="connsiteY4" fmla="*/ 259080 h 377190"/>
                      <a:gd name="connsiteX5" fmla="*/ 769620 w 3284220"/>
                      <a:gd name="connsiteY5" fmla="*/ 259080 h 377190"/>
                      <a:gd name="connsiteX6" fmla="*/ 769620 w 3284220"/>
                      <a:gd name="connsiteY6" fmla="*/ 64770 h 377190"/>
                      <a:gd name="connsiteX7" fmla="*/ 1242060 w 3284220"/>
                      <a:gd name="connsiteY7" fmla="*/ 64770 h 377190"/>
                      <a:gd name="connsiteX8" fmla="*/ 1242060 w 3284220"/>
                      <a:gd name="connsiteY8" fmla="*/ 0 h 377190"/>
                      <a:gd name="connsiteX9" fmla="*/ 3284220 w 3284220"/>
                      <a:gd name="connsiteY9" fmla="*/ 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4220" h="377190">
                        <a:moveTo>
                          <a:pt x="0" y="377190"/>
                        </a:moveTo>
                        <a:lnTo>
                          <a:pt x="300990" y="377190"/>
                        </a:lnTo>
                        <a:lnTo>
                          <a:pt x="300990" y="316230"/>
                        </a:lnTo>
                        <a:lnTo>
                          <a:pt x="461010" y="316230"/>
                        </a:lnTo>
                        <a:lnTo>
                          <a:pt x="461010" y="259080"/>
                        </a:lnTo>
                        <a:lnTo>
                          <a:pt x="769620" y="259080"/>
                        </a:lnTo>
                        <a:lnTo>
                          <a:pt x="769620" y="64770"/>
                        </a:lnTo>
                        <a:lnTo>
                          <a:pt x="1242060" y="64770"/>
                        </a:lnTo>
                        <a:lnTo>
                          <a:pt x="1242060" y="0"/>
                        </a:lnTo>
                        <a:lnTo>
                          <a:pt x="3284220" y="0"/>
                        </a:lnTo>
                      </a:path>
                    </a:pathLst>
                  </a:custGeom>
                  <a:noFill/>
                  <a:ln w="28575">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sp>
                <p:nvSpPr>
                  <p:cNvPr id="8" name="Freeform: Shape 7">
                    <a:extLst>
                      <a:ext uri="{FF2B5EF4-FFF2-40B4-BE49-F238E27FC236}">
                        <a16:creationId xmlns:a16="http://schemas.microsoft.com/office/drawing/2014/main" id="{0CD7E6AA-0389-4768-8389-7DF445FEC993}"/>
                      </a:ext>
                    </a:extLst>
                  </p:cNvPr>
                  <p:cNvSpPr/>
                  <p:nvPr/>
                </p:nvSpPr>
                <p:spPr>
                  <a:xfrm>
                    <a:off x="5025390" y="2990850"/>
                    <a:ext cx="3288030" cy="312420"/>
                  </a:xfrm>
                  <a:custGeom>
                    <a:avLst/>
                    <a:gdLst>
                      <a:gd name="connsiteX0" fmla="*/ 0 w 3288030"/>
                      <a:gd name="connsiteY0" fmla="*/ 312420 h 312420"/>
                      <a:gd name="connsiteX1" fmla="*/ 773430 w 3288030"/>
                      <a:gd name="connsiteY1" fmla="*/ 312420 h 312420"/>
                      <a:gd name="connsiteX2" fmla="*/ 773430 w 3288030"/>
                      <a:gd name="connsiteY2" fmla="*/ 68580 h 312420"/>
                      <a:gd name="connsiteX3" fmla="*/ 1874520 w 3288030"/>
                      <a:gd name="connsiteY3" fmla="*/ 68580 h 312420"/>
                      <a:gd name="connsiteX4" fmla="*/ 1874520 w 3288030"/>
                      <a:gd name="connsiteY4" fmla="*/ 0 h 312420"/>
                      <a:gd name="connsiteX5" fmla="*/ 3288030 w 3288030"/>
                      <a:gd name="connsiteY5" fmla="*/ 0 h 31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8030" h="312420">
                        <a:moveTo>
                          <a:pt x="0" y="312420"/>
                        </a:moveTo>
                        <a:lnTo>
                          <a:pt x="773430" y="312420"/>
                        </a:lnTo>
                        <a:lnTo>
                          <a:pt x="773430" y="68580"/>
                        </a:lnTo>
                        <a:lnTo>
                          <a:pt x="1874520" y="68580"/>
                        </a:lnTo>
                        <a:lnTo>
                          <a:pt x="1874520" y="0"/>
                        </a:lnTo>
                        <a:lnTo>
                          <a:pt x="3288030" y="0"/>
                        </a:lnTo>
                      </a:path>
                    </a:pathLst>
                  </a:custGeom>
                  <a:noFill/>
                  <a:ln w="28575">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orbel" panose="020B0503020204020204" pitchFamily="34" charset="0"/>
                      <a:ea typeface="+mn-ea"/>
                      <a:cs typeface="Arial" panose="020B0604020202020204" pitchFamily="34" charset="0"/>
                    </a:endParaRPr>
                  </a:p>
                </p:txBody>
              </p:sp>
            </p:grpSp>
          </p:grpSp>
        </p:grpSp>
      </p:grpSp>
      <p:sp>
        <p:nvSpPr>
          <p:cNvPr id="79" name="TextBox 78"/>
          <p:cNvSpPr txBox="1"/>
          <p:nvPr/>
        </p:nvSpPr>
        <p:spPr>
          <a:xfrm>
            <a:off x="8296309" y="5770782"/>
            <a:ext cx="210314"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orbel" panose="020B0503020204020204" pitchFamily="34" charset="0"/>
                <a:ea typeface="+mn-ea"/>
                <a:cs typeface="Arial" panose="020B0604020202020204" pitchFamily="34" charset="0"/>
              </a:rPr>
              <a:t> </a:t>
            </a:r>
            <a:endPar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F4251092-114D-4281-A952-98F90AC81332}"/>
              </a:ext>
            </a:extLst>
          </p:cNvPr>
          <p:cNvSpPr>
            <a:spLocks noGrp="1"/>
          </p:cNvSpPr>
          <p:nvPr>
            <p:ph type="title"/>
          </p:nvPr>
        </p:nvSpPr>
        <p:spPr/>
        <p:txBody>
          <a:bodyPr/>
          <a:lstStyle/>
          <a:p>
            <a:r>
              <a:rPr lang="en-PH" sz="2800" dirty="0">
                <a:solidFill>
                  <a:schemeClr val="tx1"/>
                </a:solidFill>
                <a:latin typeface="Corbel" panose="020B0503020204020204" pitchFamily="34" charset="0"/>
              </a:rPr>
              <a:t>ABL001X2101:</a:t>
            </a:r>
            <a:r>
              <a:rPr lang="en-US" sz="2800" dirty="0">
                <a:solidFill>
                  <a:schemeClr val="tx1"/>
                </a:solidFill>
                <a:latin typeface="Corbel" panose="020B0503020204020204" pitchFamily="34" charset="0"/>
              </a:rPr>
              <a:t> T315I Cohort: Cumulative Molecular Response Rates</a:t>
            </a:r>
            <a:endParaRPr lang="en-GB" sz="2800" dirty="0">
              <a:solidFill>
                <a:schemeClr val="tx1"/>
              </a:solidFill>
              <a:latin typeface="Corbel" panose="020B0503020204020204" pitchFamily="34" charset="0"/>
            </a:endParaRPr>
          </a:p>
        </p:txBody>
      </p:sp>
      <p:sp>
        <p:nvSpPr>
          <p:cNvPr id="78" name="Text Placeholder 17">
            <a:extLst>
              <a:ext uri="{FF2B5EF4-FFF2-40B4-BE49-F238E27FC236}">
                <a16:creationId xmlns:a16="http://schemas.microsoft.com/office/drawing/2014/main" id="{637AD41D-8BD2-40F1-8C07-D78DAD1B3B6E}"/>
              </a:ext>
            </a:extLst>
          </p:cNvPr>
          <p:cNvSpPr>
            <a:spLocks noGrp="1"/>
          </p:cNvSpPr>
          <p:nvPr>
            <p:ph type="body" sz="quarter" idx="15"/>
          </p:nvPr>
        </p:nvSpPr>
        <p:spPr>
          <a:xfrm>
            <a:off x="439910" y="6581197"/>
            <a:ext cx="8559564" cy="216694"/>
          </a:xfrm>
        </p:spPr>
        <p:txBody>
          <a:bodyPr/>
          <a:lstStyle/>
          <a:p>
            <a:r>
              <a:rPr lang="en-GB" sz="1000" dirty="0" err="1">
                <a:latin typeface="Corbel" panose="020B0503020204020204" pitchFamily="34" charset="0"/>
              </a:rPr>
              <a:t>Réa</a:t>
            </a:r>
            <a:r>
              <a:rPr lang="en-US" sz="1000" dirty="0">
                <a:latin typeface="Corbel" panose="020B0503020204020204" pitchFamily="34" charset="0"/>
              </a:rPr>
              <a:t> D, et al. </a:t>
            </a:r>
            <a:r>
              <a:rPr lang="en-US" sz="1000" i="1" dirty="0">
                <a:latin typeface="Corbel" panose="020B0503020204020204" pitchFamily="34" charset="0"/>
              </a:rPr>
              <a:t>Blood</a:t>
            </a:r>
            <a:r>
              <a:rPr lang="en-US" sz="1000" dirty="0">
                <a:latin typeface="Corbel" panose="020B0503020204020204" pitchFamily="34" charset="0"/>
              </a:rPr>
              <a:t>. 2018;132:792 [abstract] and oral presentation at ASH 2018. </a:t>
            </a:r>
          </a:p>
        </p:txBody>
      </p:sp>
    </p:spTree>
    <p:extLst>
      <p:ext uri="{BB962C8B-B14F-4D97-AF65-F5344CB8AC3E}">
        <p14:creationId xmlns:p14="http://schemas.microsoft.com/office/powerpoint/2010/main" val="3828361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D862-34CF-447C-8573-4489BDFC4852}"/>
              </a:ext>
            </a:extLst>
          </p:cNvPr>
          <p:cNvSpPr>
            <a:spLocks noGrp="1"/>
          </p:cNvSpPr>
          <p:nvPr>
            <p:ph type="title"/>
          </p:nvPr>
        </p:nvSpPr>
        <p:spPr/>
        <p:txBody>
          <a:bodyPr/>
          <a:lstStyle/>
          <a:p>
            <a:r>
              <a:rPr lang="en-PH" sz="2800" dirty="0">
                <a:solidFill>
                  <a:schemeClr val="tx1"/>
                </a:solidFill>
                <a:latin typeface="Corbel" panose="020B0503020204020204" pitchFamily="34" charset="0"/>
              </a:rPr>
              <a:t>ABL001X2101:</a:t>
            </a:r>
            <a:r>
              <a:rPr lang="en-US" sz="2800" dirty="0">
                <a:solidFill>
                  <a:schemeClr val="tx1"/>
                </a:solidFill>
                <a:latin typeface="Corbel" panose="020B0503020204020204" pitchFamily="34" charset="0"/>
              </a:rPr>
              <a:t> T315I Cohort: Cumulative Molecular Responses by Prior Ponatinib </a:t>
            </a:r>
            <a:r>
              <a:rPr lang="en-US" sz="2800" dirty="0" err="1">
                <a:solidFill>
                  <a:schemeClr val="tx1"/>
                </a:solidFill>
                <a:latin typeface="Corbel" panose="020B0503020204020204" pitchFamily="34" charset="0"/>
              </a:rPr>
              <a:t>Exposure</a:t>
            </a:r>
            <a:r>
              <a:rPr lang="en-US" sz="2800" baseline="30000" dirty="0" err="1">
                <a:solidFill>
                  <a:schemeClr val="tx1"/>
                </a:solidFill>
                <a:latin typeface="Corbel" panose="020B0503020204020204" pitchFamily="34" charset="0"/>
              </a:rPr>
              <a:t>a</a:t>
            </a:r>
            <a:endParaRPr lang="en-GB" sz="2800" baseline="30000" dirty="0">
              <a:solidFill>
                <a:schemeClr val="tx1"/>
              </a:solidFill>
              <a:latin typeface="Corbel" panose="020B0503020204020204" pitchFamily="34" charset="0"/>
            </a:endParaRPr>
          </a:p>
        </p:txBody>
      </p:sp>
      <p:grpSp>
        <p:nvGrpSpPr>
          <p:cNvPr id="131" name="Group 130">
            <a:extLst>
              <a:ext uri="{FF2B5EF4-FFF2-40B4-BE49-F238E27FC236}">
                <a16:creationId xmlns:a16="http://schemas.microsoft.com/office/drawing/2014/main" id="{AE06704A-536B-4E3E-AD42-E30814C7438A}"/>
              </a:ext>
            </a:extLst>
          </p:cNvPr>
          <p:cNvGrpSpPr/>
          <p:nvPr/>
        </p:nvGrpSpPr>
        <p:grpSpPr>
          <a:xfrm>
            <a:off x="2147098" y="1759263"/>
            <a:ext cx="7619502" cy="2797993"/>
            <a:chOff x="645549" y="1255072"/>
            <a:chExt cx="8072777" cy="2964442"/>
          </a:xfrm>
        </p:grpSpPr>
        <p:sp>
          <p:nvSpPr>
            <p:cNvPr id="8" name="TextBox 7">
              <a:extLst>
                <a:ext uri="{FF2B5EF4-FFF2-40B4-BE49-F238E27FC236}">
                  <a16:creationId xmlns:a16="http://schemas.microsoft.com/office/drawing/2014/main" id="{26E60C5B-6D84-4EA0-A81B-83BC38ED2AD9}"/>
                </a:ext>
              </a:extLst>
            </p:cNvPr>
            <p:cNvSpPr txBox="1"/>
            <p:nvPr/>
          </p:nvSpPr>
          <p:spPr>
            <a:xfrm>
              <a:off x="1217752" y="1255072"/>
              <a:ext cx="3467609" cy="293477"/>
            </a:xfrm>
            <a:prstGeom prst="rect">
              <a:avLst/>
            </a:prstGeom>
            <a:noFill/>
          </p:spPr>
          <p:txBody>
            <a:bodyPr wrap="square" rtlCol="0" anchor="t">
              <a:spAutoFit/>
            </a:bodyPr>
            <a:lstStyle/>
            <a:p>
              <a:pPr algn="ctr"/>
              <a:r>
                <a:rPr lang="en-US" sz="1200" b="1" dirty="0">
                  <a:solidFill>
                    <a:srgbClr val="FF0000"/>
                  </a:solidFill>
                  <a:latin typeface="Corbel" panose="020B0503020204020204" pitchFamily="34" charset="0"/>
                  <a:cs typeface="Arial" panose="020B0604020202020204" pitchFamily="34" charset="0"/>
                </a:rPr>
                <a:t>Ponatinib-Naïve</a:t>
              </a:r>
              <a:endParaRPr lang="en-US" sz="1050" b="1" dirty="0">
                <a:solidFill>
                  <a:srgbClr val="FF0000"/>
                </a:solidFill>
                <a:latin typeface="Corbel" panose="020B05030202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E2DC51-0928-414E-A33C-A8C93DBC3B0C}"/>
                </a:ext>
              </a:extLst>
            </p:cNvPr>
            <p:cNvSpPr txBox="1"/>
            <p:nvPr/>
          </p:nvSpPr>
          <p:spPr>
            <a:xfrm>
              <a:off x="1195698" y="3942341"/>
              <a:ext cx="3462976" cy="277173"/>
            </a:xfrm>
            <a:prstGeom prst="rect">
              <a:avLst/>
            </a:prstGeom>
            <a:noFill/>
          </p:spPr>
          <p:txBody>
            <a:bodyPr wrap="square" rtlCol="0" anchor="ctr">
              <a:spAutoFit/>
            </a:bodyPr>
            <a:lstStyle/>
            <a:p>
              <a:pPr algn="ctr"/>
              <a:r>
                <a:rPr lang="en-US" sz="1050" b="1" dirty="0">
                  <a:latin typeface="Corbel" panose="020B0503020204020204" pitchFamily="34" charset="0"/>
                  <a:cs typeface="Arial" panose="020B0604020202020204" pitchFamily="34" charset="0"/>
                </a:rPr>
                <a:t>Time (28-day cycles)</a:t>
              </a:r>
            </a:p>
          </p:txBody>
        </p:sp>
        <p:sp>
          <p:nvSpPr>
            <p:cNvPr id="10" name="Content Placeholder 2">
              <a:extLst>
                <a:ext uri="{FF2B5EF4-FFF2-40B4-BE49-F238E27FC236}">
                  <a16:creationId xmlns:a16="http://schemas.microsoft.com/office/drawing/2014/main" id="{B0CAF0A9-3EDA-4B52-99F0-2DD807D60A60}"/>
                </a:ext>
              </a:extLst>
            </p:cNvPr>
            <p:cNvSpPr txBox="1">
              <a:spLocks/>
            </p:cNvSpPr>
            <p:nvPr/>
          </p:nvSpPr>
          <p:spPr>
            <a:xfrm rot="16200000">
              <a:off x="-288741" y="2618726"/>
              <a:ext cx="2123778" cy="255198"/>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1050" b="1" dirty="0">
                  <a:latin typeface="Corbel" panose="020B0503020204020204" pitchFamily="34" charset="0"/>
                  <a:cs typeface="Arial" panose="020B0604020202020204" pitchFamily="34" charset="0"/>
                </a:rPr>
                <a:t>Patients With Response (%)</a:t>
              </a:r>
            </a:p>
          </p:txBody>
        </p:sp>
        <p:sp>
          <p:nvSpPr>
            <p:cNvPr id="11" name="Content Placeholder 2">
              <a:extLst>
                <a:ext uri="{FF2B5EF4-FFF2-40B4-BE49-F238E27FC236}">
                  <a16:creationId xmlns:a16="http://schemas.microsoft.com/office/drawing/2014/main" id="{F48B715C-C8C1-48A0-84FB-B6DEC2B5FC48}"/>
                </a:ext>
              </a:extLst>
            </p:cNvPr>
            <p:cNvSpPr txBox="1">
              <a:spLocks/>
            </p:cNvSpPr>
            <p:nvPr/>
          </p:nvSpPr>
          <p:spPr>
            <a:xfrm>
              <a:off x="2936622" y="2251798"/>
              <a:ext cx="1307176" cy="241120"/>
            </a:xfrm>
            <a:prstGeom prst="rect">
              <a:avLst/>
            </a:prstGeom>
            <a:noFill/>
          </p:spPr>
          <p:txBody>
            <a:bodyPr vert="horz" lIns="0" tIns="0" rIns="0" bIns="0" spcCol="182880" rtlCol="0">
              <a:norm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dirty="0">
                  <a:latin typeface="Corbel" panose="020B0503020204020204" pitchFamily="34" charset="0"/>
                  <a:cs typeface="Arial" panose="020B0604020202020204" pitchFamily="34" charset="0"/>
                </a:rPr>
                <a:t>MMR: 61.5%</a:t>
              </a:r>
            </a:p>
          </p:txBody>
        </p:sp>
        <p:sp>
          <p:nvSpPr>
            <p:cNvPr id="12" name="Content Placeholder 2">
              <a:extLst>
                <a:ext uri="{FF2B5EF4-FFF2-40B4-BE49-F238E27FC236}">
                  <a16:creationId xmlns:a16="http://schemas.microsoft.com/office/drawing/2014/main" id="{10AB90F6-0237-4AFD-8595-DC69D4BE5B3E}"/>
                </a:ext>
              </a:extLst>
            </p:cNvPr>
            <p:cNvSpPr txBox="1">
              <a:spLocks/>
            </p:cNvSpPr>
            <p:nvPr/>
          </p:nvSpPr>
          <p:spPr>
            <a:xfrm>
              <a:off x="2897193" y="2860367"/>
              <a:ext cx="1338956" cy="241120"/>
            </a:xfrm>
            <a:prstGeom prst="rect">
              <a:avLst/>
            </a:prstGeom>
            <a:noFill/>
          </p:spPr>
          <p:txBody>
            <a:bodyPr vert="horz" lIns="0" tIns="0" rIns="0" bIns="0" spcCol="182880" rtlCol="0">
              <a:norm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dirty="0">
                  <a:latin typeface="Corbel" panose="020B0503020204020204" pitchFamily="34" charset="0"/>
                  <a:cs typeface="Arial" panose="020B0604020202020204" pitchFamily="34" charset="0"/>
                </a:rPr>
                <a:t>MR</a:t>
              </a:r>
              <a:r>
                <a:rPr lang="en-US" sz="1100" baseline="30000" dirty="0">
                  <a:latin typeface="Corbel" panose="020B0503020204020204" pitchFamily="34" charset="0"/>
                  <a:cs typeface="Arial" panose="020B0604020202020204" pitchFamily="34" charset="0"/>
                </a:rPr>
                <a:t>4</a:t>
              </a:r>
              <a:r>
                <a:rPr lang="en-US" sz="1100" dirty="0">
                  <a:latin typeface="Corbel" panose="020B0503020204020204" pitchFamily="34" charset="0"/>
                  <a:cs typeface="Arial" panose="020B0604020202020204" pitchFamily="34" charset="0"/>
                </a:rPr>
                <a:t>: 30.8%</a:t>
              </a:r>
              <a:endParaRPr lang="en-US" sz="1100" baseline="30000" dirty="0">
                <a:latin typeface="Corbel" panose="020B0503020204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F2505289-0571-4432-A166-83C84ECB6E67}"/>
                </a:ext>
              </a:extLst>
            </p:cNvPr>
            <p:cNvSpPr txBox="1">
              <a:spLocks/>
            </p:cNvSpPr>
            <p:nvPr/>
          </p:nvSpPr>
          <p:spPr>
            <a:xfrm>
              <a:off x="2112699" y="1626842"/>
              <a:ext cx="2468880" cy="42065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50">
                  <a:latin typeface="Corbel" panose="020B0503020204020204" pitchFamily="34" charset="0"/>
                  <a:cs typeface="Arial" panose="020B0604020202020204" pitchFamily="34" charset="0"/>
                </a:rPr>
                <a:t>Median (range) time to MMR</a:t>
              </a:r>
              <a:r>
                <a:rPr lang="en-US" sz="1050" baseline="30000">
                  <a:latin typeface="Corbel" panose="020B0503020204020204" pitchFamily="34" charset="0"/>
                  <a:cs typeface="Arial" panose="020B0604020202020204" pitchFamily="34" charset="0"/>
                </a:rPr>
                <a:t>b</a:t>
              </a:r>
              <a:r>
                <a:rPr lang="en-US" sz="1050">
                  <a:latin typeface="Corbel" panose="020B0503020204020204" pitchFamily="34" charset="0"/>
                  <a:cs typeface="Arial" panose="020B0604020202020204" pitchFamily="34" charset="0"/>
                </a:rPr>
                <a:t>: </a:t>
              </a:r>
              <a:br>
                <a:rPr lang="en-US" sz="1050">
                  <a:latin typeface="Corbel" panose="020B0503020204020204" pitchFamily="34" charset="0"/>
                  <a:cs typeface="Arial" panose="020B0604020202020204" pitchFamily="34" charset="0"/>
                </a:rPr>
              </a:br>
              <a:r>
                <a:rPr lang="en-US" sz="1050">
                  <a:latin typeface="Corbel" panose="020B0503020204020204" pitchFamily="34" charset="0"/>
                  <a:cs typeface="Arial" panose="020B0604020202020204" pitchFamily="34" charset="0"/>
                </a:rPr>
                <a:t>12.2 (4.1-60.0) weeks</a:t>
              </a:r>
              <a:endParaRPr lang="en-US" sz="1050" dirty="0">
                <a:latin typeface="Corbel" panose="020B0503020204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B35CCE05-D0D7-4CF4-AF20-138566FF927E}"/>
                </a:ext>
              </a:extLst>
            </p:cNvPr>
            <p:cNvSpPr txBox="1">
              <a:spLocks/>
            </p:cNvSpPr>
            <p:nvPr/>
          </p:nvSpPr>
          <p:spPr>
            <a:xfrm>
              <a:off x="2890943" y="3181923"/>
              <a:ext cx="1338956" cy="241120"/>
            </a:xfrm>
            <a:prstGeom prst="rect">
              <a:avLst/>
            </a:prstGeom>
            <a:noFill/>
          </p:spPr>
          <p:txBody>
            <a:bodyPr vert="horz" lIns="0" tIns="0" rIns="0" bIns="0" spcCol="182880" rtlCol="0">
              <a:norm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dirty="0">
                  <a:latin typeface="Corbel" panose="020B0503020204020204" pitchFamily="34" charset="0"/>
                  <a:cs typeface="Arial" panose="020B0604020202020204" pitchFamily="34" charset="0"/>
                </a:rPr>
                <a:t>MR</a:t>
              </a:r>
              <a:r>
                <a:rPr lang="en-US" sz="1100" baseline="30000" dirty="0">
                  <a:latin typeface="Corbel" panose="020B0503020204020204" pitchFamily="34" charset="0"/>
                  <a:cs typeface="Arial" panose="020B0604020202020204" pitchFamily="34" charset="0"/>
                </a:rPr>
                <a:t>4.5</a:t>
              </a:r>
              <a:r>
                <a:rPr lang="en-US" sz="1100" dirty="0">
                  <a:latin typeface="Corbel" panose="020B0503020204020204" pitchFamily="34" charset="0"/>
                  <a:cs typeface="Arial" panose="020B0604020202020204" pitchFamily="34" charset="0"/>
                </a:rPr>
                <a:t>: 30.8%</a:t>
              </a:r>
              <a:endParaRPr lang="en-US" sz="1100" baseline="30000" dirty="0">
                <a:latin typeface="Corbel" panose="020B0503020204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10409CBF-1A72-4E4B-9E18-6AC6CA86659A}"/>
                </a:ext>
              </a:extLst>
            </p:cNvPr>
            <p:cNvGrpSpPr/>
            <p:nvPr/>
          </p:nvGrpSpPr>
          <p:grpSpPr>
            <a:xfrm>
              <a:off x="884011" y="1631808"/>
              <a:ext cx="3497050" cy="2370024"/>
              <a:chOff x="884011" y="1241283"/>
              <a:chExt cx="3497050" cy="2370024"/>
            </a:xfrm>
          </p:grpSpPr>
          <p:grpSp>
            <p:nvGrpSpPr>
              <p:cNvPr id="16" name="Group 15">
                <a:extLst>
                  <a:ext uri="{FF2B5EF4-FFF2-40B4-BE49-F238E27FC236}">
                    <a16:creationId xmlns:a16="http://schemas.microsoft.com/office/drawing/2014/main" id="{BAD7EF69-0E54-4809-9E33-E6AB5DCEFA13}"/>
                  </a:ext>
                </a:extLst>
              </p:cNvPr>
              <p:cNvGrpSpPr/>
              <p:nvPr/>
            </p:nvGrpSpPr>
            <p:grpSpPr>
              <a:xfrm>
                <a:off x="884011" y="1241283"/>
                <a:ext cx="3497050" cy="2370024"/>
                <a:chOff x="1183281" y="1503141"/>
                <a:chExt cx="4010679" cy="2904326"/>
              </a:xfrm>
            </p:grpSpPr>
            <p:sp>
              <p:nvSpPr>
                <p:cNvPr id="25" name="Freeform: Shape 24">
                  <a:extLst>
                    <a:ext uri="{FF2B5EF4-FFF2-40B4-BE49-F238E27FC236}">
                      <a16:creationId xmlns:a16="http://schemas.microsoft.com/office/drawing/2014/main" id="{88CC8CEB-206C-4518-9EB7-86727830FA06}"/>
                    </a:ext>
                  </a:extLst>
                </p:cNvPr>
                <p:cNvSpPr/>
                <p:nvPr/>
              </p:nvSpPr>
              <p:spPr>
                <a:xfrm>
                  <a:off x="1614680" y="2553852"/>
                  <a:ext cx="3421856" cy="1495425"/>
                </a:xfrm>
                <a:custGeom>
                  <a:avLst/>
                  <a:gdLst>
                    <a:gd name="connsiteX0" fmla="*/ 3421856 w 3421856"/>
                    <a:gd name="connsiteY0" fmla="*/ 0 h 1495425"/>
                    <a:gd name="connsiteX1" fmla="*/ 2445544 w 3421856"/>
                    <a:gd name="connsiteY1" fmla="*/ 0 h 1495425"/>
                    <a:gd name="connsiteX2" fmla="*/ 2445544 w 3421856"/>
                    <a:gd name="connsiteY2" fmla="*/ 188119 h 1495425"/>
                    <a:gd name="connsiteX3" fmla="*/ 816769 w 3421856"/>
                    <a:gd name="connsiteY3" fmla="*/ 188119 h 1495425"/>
                    <a:gd name="connsiteX4" fmla="*/ 816769 w 3421856"/>
                    <a:gd name="connsiteY4" fmla="*/ 561975 h 1495425"/>
                    <a:gd name="connsiteX5" fmla="*/ 490538 w 3421856"/>
                    <a:gd name="connsiteY5" fmla="*/ 561975 h 1495425"/>
                    <a:gd name="connsiteX6" fmla="*/ 490538 w 3421856"/>
                    <a:gd name="connsiteY6" fmla="*/ 933450 h 1495425"/>
                    <a:gd name="connsiteX7" fmla="*/ 323850 w 3421856"/>
                    <a:gd name="connsiteY7" fmla="*/ 933450 h 1495425"/>
                    <a:gd name="connsiteX8" fmla="*/ 323850 w 3421856"/>
                    <a:gd name="connsiteY8" fmla="*/ 1309688 h 1495425"/>
                    <a:gd name="connsiteX9" fmla="*/ 161925 w 3421856"/>
                    <a:gd name="connsiteY9" fmla="*/ 1309688 h 1495425"/>
                    <a:gd name="connsiteX10" fmla="*/ 161925 w 3421856"/>
                    <a:gd name="connsiteY10" fmla="*/ 1495425 h 1495425"/>
                    <a:gd name="connsiteX11" fmla="*/ 0 w 3421856"/>
                    <a:gd name="connsiteY11" fmla="*/ 1495425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856" h="1495425">
                      <a:moveTo>
                        <a:pt x="3421856" y="0"/>
                      </a:moveTo>
                      <a:lnTo>
                        <a:pt x="2445544" y="0"/>
                      </a:lnTo>
                      <a:lnTo>
                        <a:pt x="2445544" y="188119"/>
                      </a:lnTo>
                      <a:lnTo>
                        <a:pt x="816769" y="188119"/>
                      </a:lnTo>
                      <a:lnTo>
                        <a:pt x="816769" y="561975"/>
                      </a:lnTo>
                      <a:lnTo>
                        <a:pt x="490538" y="561975"/>
                      </a:lnTo>
                      <a:lnTo>
                        <a:pt x="490538" y="933450"/>
                      </a:lnTo>
                      <a:lnTo>
                        <a:pt x="323850" y="933450"/>
                      </a:lnTo>
                      <a:lnTo>
                        <a:pt x="323850" y="1309688"/>
                      </a:lnTo>
                      <a:lnTo>
                        <a:pt x="161925" y="1309688"/>
                      </a:lnTo>
                      <a:lnTo>
                        <a:pt x="161925" y="1495425"/>
                      </a:lnTo>
                      <a:lnTo>
                        <a:pt x="0" y="1495425"/>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Corbel" panose="020B0503020204020204" pitchFamily="34" charset="0"/>
                    <a:cs typeface="Arial" panose="020B0604020202020204" pitchFamily="34" charset="0"/>
                  </a:endParaRPr>
                </a:p>
              </p:txBody>
            </p:sp>
            <p:sp>
              <p:nvSpPr>
                <p:cNvPr id="26" name="Freeform: Shape 25">
                  <a:extLst>
                    <a:ext uri="{FF2B5EF4-FFF2-40B4-BE49-F238E27FC236}">
                      <a16:creationId xmlns:a16="http://schemas.microsoft.com/office/drawing/2014/main" id="{5A33E236-66EF-47B9-8B42-E7DC0AE13659}"/>
                    </a:ext>
                  </a:extLst>
                </p:cNvPr>
                <p:cNvSpPr/>
                <p:nvPr/>
              </p:nvSpPr>
              <p:spPr>
                <a:xfrm>
                  <a:off x="1624205" y="3306328"/>
                  <a:ext cx="3407569" cy="747713"/>
                </a:xfrm>
                <a:custGeom>
                  <a:avLst/>
                  <a:gdLst>
                    <a:gd name="connsiteX0" fmla="*/ 3407569 w 3407569"/>
                    <a:gd name="connsiteY0" fmla="*/ 0 h 747712"/>
                    <a:gd name="connsiteX1" fmla="*/ 809625 w 3407569"/>
                    <a:gd name="connsiteY1" fmla="*/ 0 h 747712"/>
                    <a:gd name="connsiteX2" fmla="*/ 809625 w 3407569"/>
                    <a:gd name="connsiteY2" fmla="*/ 559593 h 747712"/>
                    <a:gd name="connsiteX3" fmla="*/ 483394 w 3407569"/>
                    <a:gd name="connsiteY3" fmla="*/ 559593 h 747712"/>
                    <a:gd name="connsiteX4" fmla="*/ 483394 w 3407569"/>
                    <a:gd name="connsiteY4" fmla="*/ 747712 h 747712"/>
                    <a:gd name="connsiteX5" fmla="*/ 0 w 3407569"/>
                    <a:gd name="connsiteY5" fmla="*/ 747712 h 7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7569" h="747712">
                      <a:moveTo>
                        <a:pt x="3407569" y="0"/>
                      </a:moveTo>
                      <a:lnTo>
                        <a:pt x="809625" y="0"/>
                      </a:lnTo>
                      <a:lnTo>
                        <a:pt x="809625" y="559593"/>
                      </a:lnTo>
                      <a:lnTo>
                        <a:pt x="483394" y="559593"/>
                      </a:lnTo>
                      <a:lnTo>
                        <a:pt x="483394" y="747712"/>
                      </a:lnTo>
                      <a:lnTo>
                        <a:pt x="0" y="747712"/>
                      </a:lnTo>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Corbel" panose="020B0503020204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2FCFC97F-F734-4E63-A8FD-6033F3B1934D}"/>
                    </a:ext>
                  </a:extLst>
                </p:cNvPr>
                <p:cNvGrpSpPr/>
                <p:nvPr/>
              </p:nvGrpSpPr>
              <p:grpSpPr>
                <a:xfrm>
                  <a:off x="1183281" y="1503141"/>
                  <a:ext cx="392766" cy="2677406"/>
                  <a:chOff x="1464077" y="2180645"/>
                  <a:chExt cx="392764" cy="2677407"/>
                </a:xfrm>
              </p:grpSpPr>
              <p:sp>
                <p:nvSpPr>
                  <p:cNvPr id="60" name="TextBox 59">
                    <a:extLst>
                      <a:ext uri="{FF2B5EF4-FFF2-40B4-BE49-F238E27FC236}">
                        <a16:creationId xmlns:a16="http://schemas.microsoft.com/office/drawing/2014/main" id="{D3BEDA56-7BD1-4D50-B561-779E8427A142}"/>
                      </a:ext>
                    </a:extLst>
                  </p:cNvPr>
                  <p:cNvSpPr txBox="1"/>
                  <p:nvPr/>
                </p:nvSpPr>
                <p:spPr>
                  <a:xfrm>
                    <a:off x="1464077" y="2180645"/>
                    <a:ext cx="386056"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100</a:t>
                    </a:r>
                  </a:p>
                </p:txBody>
              </p:sp>
              <p:sp>
                <p:nvSpPr>
                  <p:cNvPr id="61" name="TextBox 60">
                    <a:extLst>
                      <a:ext uri="{FF2B5EF4-FFF2-40B4-BE49-F238E27FC236}">
                        <a16:creationId xmlns:a16="http://schemas.microsoft.com/office/drawing/2014/main" id="{17E3D3E9-B9CD-4641-B478-4B08C2C089BE}"/>
                      </a:ext>
                    </a:extLst>
                  </p:cNvPr>
                  <p:cNvSpPr txBox="1"/>
                  <p:nvPr/>
                </p:nvSpPr>
                <p:spPr>
                  <a:xfrm>
                    <a:off x="1501232" y="2418957"/>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90</a:t>
                    </a:r>
                  </a:p>
                </p:txBody>
              </p:sp>
              <p:sp>
                <p:nvSpPr>
                  <p:cNvPr id="62" name="TextBox 61">
                    <a:extLst>
                      <a:ext uri="{FF2B5EF4-FFF2-40B4-BE49-F238E27FC236}">
                        <a16:creationId xmlns:a16="http://schemas.microsoft.com/office/drawing/2014/main" id="{A1E28BF1-6EBC-47DA-872F-19D285DDA8FB}"/>
                      </a:ext>
                    </a:extLst>
                  </p:cNvPr>
                  <p:cNvSpPr txBox="1"/>
                  <p:nvPr/>
                </p:nvSpPr>
                <p:spPr>
                  <a:xfrm>
                    <a:off x="1501232" y="2662693"/>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80</a:t>
                    </a:r>
                  </a:p>
                </p:txBody>
              </p:sp>
              <p:sp>
                <p:nvSpPr>
                  <p:cNvPr id="63" name="TextBox 62">
                    <a:extLst>
                      <a:ext uri="{FF2B5EF4-FFF2-40B4-BE49-F238E27FC236}">
                        <a16:creationId xmlns:a16="http://schemas.microsoft.com/office/drawing/2014/main" id="{80F9476E-E1B6-4EFD-BC03-45E116B15595}"/>
                      </a:ext>
                    </a:extLst>
                  </p:cNvPr>
                  <p:cNvSpPr txBox="1"/>
                  <p:nvPr/>
                </p:nvSpPr>
                <p:spPr>
                  <a:xfrm>
                    <a:off x="1514935" y="2906429"/>
                    <a:ext cx="32762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70</a:t>
                    </a:r>
                  </a:p>
                </p:txBody>
              </p:sp>
              <p:sp>
                <p:nvSpPr>
                  <p:cNvPr id="64" name="TextBox 63">
                    <a:extLst>
                      <a:ext uri="{FF2B5EF4-FFF2-40B4-BE49-F238E27FC236}">
                        <a16:creationId xmlns:a16="http://schemas.microsoft.com/office/drawing/2014/main" id="{73A44C96-DCA7-486E-99BE-7D6042091509}"/>
                      </a:ext>
                    </a:extLst>
                  </p:cNvPr>
                  <p:cNvSpPr txBox="1"/>
                  <p:nvPr/>
                </p:nvSpPr>
                <p:spPr>
                  <a:xfrm>
                    <a:off x="1504549" y="3150167"/>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60</a:t>
                    </a:r>
                  </a:p>
                </p:txBody>
              </p:sp>
              <p:sp>
                <p:nvSpPr>
                  <p:cNvPr id="65" name="TextBox 64">
                    <a:extLst>
                      <a:ext uri="{FF2B5EF4-FFF2-40B4-BE49-F238E27FC236}">
                        <a16:creationId xmlns:a16="http://schemas.microsoft.com/office/drawing/2014/main" id="{984D2A39-473D-43E8-92EF-41E688233442}"/>
                      </a:ext>
                    </a:extLst>
                  </p:cNvPr>
                  <p:cNvSpPr txBox="1"/>
                  <p:nvPr/>
                </p:nvSpPr>
                <p:spPr>
                  <a:xfrm>
                    <a:off x="1511690" y="3391524"/>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50</a:t>
                    </a:r>
                  </a:p>
                </p:txBody>
              </p:sp>
              <p:sp>
                <p:nvSpPr>
                  <p:cNvPr id="66" name="TextBox 65">
                    <a:extLst>
                      <a:ext uri="{FF2B5EF4-FFF2-40B4-BE49-F238E27FC236}">
                        <a16:creationId xmlns:a16="http://schemas.microsoft.com/office/drawing/2014/main" id="{4DACBCBF-53AA-4F2E-B021-6024A57D141E}"/>
                      </a:ext>
                    </a:extLst>
                  </p:cNvPr>
                  <p:cNvSpPr txBox="1"/>
                  <p:nvPr/>
                </p:nvSpPr>
                <p:spPr>
                  <a:xfrm>
                    <a:off x="1509310" y="3632883"/>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40</a:t>
                    </a:r>
                  </a:p>
                </p:txBody>
              </p:sp>
              <p:sp>
                <p:nvSpPr>
                  <p:cNvPr id="67" name="TextBox 66">
                    <a:extLst>
                      <a:ext uri="{FF2B5EF4-FFF2-40B4-BE49-F238E27FC236}">
                        <a16:creationId xmlns:a16="http://schemas.microsoft.com/office/drawing/2014/main" id="{099C8F13-5F8C-46BC-8B18-1B74F9FDFD9A}"/>
                      </a:ext>
                    </a:extLst>
                  </p:cNvPr>
                  <p:cNvSpPr txBox="1"/>
                  <p:nvPr/>
                </p:nvSpPr>
                <p:spPr>
                  <a:xfrm>
                    <a:off x="1522511" y="3874236"/>
                    <a:ext cx="329568"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30</a:t>
                    </a:r>
                  </a:p>
                </p:txBody>
              </p:sp>
              <p:sp>
                <p:nvSpPr>
                  <p:cNvPr id="68" name="TextBox 67">
                    <a:extLst>
                      <a:ext uri="{FF2B5EF4-FFF2-40B4-BE49-F238E27FC236}">
                        <a16:creationId xmlns:a16="http://schemas.microsoft.com/office/drawing/2014/main" id="{C4EAC9D5-BF86-4503-A11E-400CF337AE29}"/>
                      </a:ext>
                    </a:extLst>
                  </p:cNvPr>
                  <p:cNvSpPr txBox="1"/>
                  <p:nvPr/>
                </p:nvSpPr>
                <p:spPr>
                  <a:xfrm>
                    <a:off x="1504547" y="4115599"/>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20</a:t>
                    </a:r>
                  </a:p>
                </p:txBody>
              </p:sp>
              <p:sp>
                <p:nvSpPr>
                  <p:cNvPr id="69" name="TextBox 68">
                    <a:extLst>
                      <a:ext uri="{FF2B5EF4-FFF2-40B4-BE49-F238E27FC236}">
                        <a16:creationId xmlns:a16="http://schemas.microsoft.com/office/drawing/2014/main" id="{DB3B3636-95B0-4DF8-811D-83AB1C6CF1B4}"/>
                      </a:ext>
                    </a:extLst>
                  </p:cNvPr>
                  <p:cNvSpPr txBox="1"/>
                  <p:nvPr/>
                </p:nvSpPr>
                <p:spPr>
                  <a:xfrm>
                    <a:off x="1515365" y="4356952"/>
                    <a:ext cx="329568"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10</a:t>
                    </a:r>
                  </a:p>
                </p:txBody>
              </p:sp>
              <p:sp>
                <p:nvSpPr>
                  <p:cNvPr id="70" name="TextBox 69">
                    <a:extLst>
                      <a:ext uri="{FF2B5EF4-FFF2-40B4-BE49-F238E27FC236}">
                        <a16:creationId xmlns:a16="http://schemas.microsoft.com/office/drawing/2014/main" id="{4358883D-16F5-4389-B8CC-2CB6479B936B}"/>
                      </a:ext>
                    </a:extLst>
                  </p:cNvPr>
                  <p:cNvSpPr txBox="1"/>
                  <p:nvPr/>
                </p:nvSpPr>
                <p:spPr>
                  <a:xfrm>
                    <a:off x="1560168" y="4598312"/>
                    <a:ext cx="284770"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0</a:t>
                    </a:r>
                  </a:p>
                </p:txBody>
              </p:sp>
            </p:grpSp>
            <p:sp>
              <p:nvSpPr>
                <p:cNvPr id="28" name="TextBox 27">
                  <a:extLst>
                    <a:ext uri="{FF2B5EF4-FFF2-40B4-BE49-F238E27FC236}">
                      <a16:creationId xmlns:a16="http://schemas.microsoft.com/office/drawing/2014/main" id="{B5E4BF4B-84B2-41AE-87C1-782CCBAFB68B}"/>
                    </a:ext>
                  </a:extLst>
                </p:cNvPr>
                <p:cNvSpPr txBox="1"/>
                <p:nvPr/>
              </p:nvSpPr>
              <p:spPr>
                <a:xfrm>
                  <a:off x="1481818" y="4141306"/>
                  <a:ext cx="284770"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0</a:t>
                  </a:r>
                </a:p>
              </p:txBody>
            </p:sp>
            <p:sp>
              <p:nvSpPr>
                <p:cNvPr id="29" name="TextBox 28">
                  <a:extLst>
                    <a:ext uri="{FF2B5EF4-FFF2-40B4-BE49-F238E27FC236}">
                      <a16:creationId xmlns:a16="http://schemas.microsoft.com/office/drawing/2014/main" id="{E274064B-BCA5-48D6-BC56-5FFA5FE5929D}"/>
                    </a:ext>
                  </a:extLst>
                </p:cNvPr>
                <p:cNvSpPr txBox="1"/>
                <p:nvPr/>
              </p:nvSpPr>
              <p:spPr>
                <a:xfrm>
                  <a:off x="1967906" y="4142961"/>
                  <a:ext cx="273083"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3</a:t>
                  </a:r>
                </a:p>
              </p:txBody>
            </p:sp>
            <p:sp>
              <p:nvSpPr>
                <p:cNvPr id="30" name="TextBox 29">
                  <a:extLst>
                    <a:ext uri="{FF2B5EF4-FFF2-40B4-BE49-F238E27FC236}">
                      <a16:creationId xmlns:a16="http://schemas.microsoft.com/office/drawing/2014/main" id="{A5F47588-E599-4646-A710-3E459A248DBD}"/>
                    </a:ext>
                  </a:extLst>
                </p:cNvPr>
                <p:cNvSpPr txBox="1"/>
                <p:nvPr/>
              </p:nvSpPr>
              <p:spPr>
                <a:xfrm>
                  <a:off x="2451835" y="4142239"/>
                  <a:ext cx="284770"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6</a:t>
                  </a:r>
                </a:p>
              </p:txBody>
            </p:sp>
            <p:sp>
              <p:nvSpPr>
                <p:cNvPr id="31" name="TextBox 30">
                  <a:extLst>
                    <a:ext uri="{FF2B5EF4-FFF2-40B4-BE49-F238E27FC236}">
                      <a16:creationId xmlns:a16="http://schemas.microsoft.com/office/drawing/2014/main" id="{E2691372-08D0-4368-A98D-323F91C3E860}"/>
                    </a:ext>
                  </a:extLst>
                </p:cNvPr>
                <p:cNvSpPr txBox="1"/>
                <p:nvPr/>
              </p:nvSpPr>
              <p:spPr>
                <a:xfrm>
                  <a:off x="2941604" y="4147727"/>
                  <a:ext cx="284770"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9</a:t>
                  </a:r>
                </a:p>
              </p:txBody>
            </p:sp>
            <p:sp>
              <p:nvSpPr>
                <p:cNvPr id="32" name="TextBox 31">
                  <a:extLst>
                    <a:ext uri="{FF2B5EF4-FFF2-40B4-BE49-F238E27FC236}">
                      <a16:creationId xmlns:a16="http://schemas.microsoft.com/office/drawing/2014/main" id="{45B1DD62-EB8B-4A1A-90F7-BFAA929EBE29}"/>
                    </a:ext>
                  </a:extLst>
                </p:cNvPr>
                <p:cNvSpPr txBox="1"/>
                <p:nvPr/>
              </p:nvSpPr>
              <p:spPr>
                <a:xfrm>
                  <a:off x="3405232" y="4138922"/>
                  <a:ext cx="329569"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12</a:t>
                  </a:r>
                </a:p>
              </p:txBody>
            </p:sp>
            <p:sp>
              <p:nvSpPr>
                <p:cNvPr id="33" name="TextBox 32">
                  <a:extLst>
                    <a:ext uri="{FF2B5EF4-FFF2-40B4-BE49-F238E27FC236}">
                      <a16:creationId xmlns:a16="http://schemas.microsoft.com/office/drawing/2014/main" id="{F2B693D8-AAE0-4C6B-AFF7-8C80790ADCB6}"/>
                    </a:ext>
                  </a:extLst>
                </p:cNvPr>
                <p:cNvSpPr txBox="1"/>
                <p:nvPr/>
              </p:nvSpPr>
              <p:spPr>
                <a:xfrm>
                  <a:off x="3894359" y="4137268"/>
                  <a:ext cx="325674"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15</a:t>
                  </a:r>
                </a:p>
              </p:txBody>
            </p:sp>
            <p:sp>
              <p:nvSpPr>
                <p:cNvPr id="34" name="TextBox 33">
                  <a:extLst>
                    <a:ext uri="{FF2B5EF4-FFF2-40B4-BE49-F238E27FC236}">
                      <a16:creationId xmlns:a16="http://schemas.microsoft.com/office/drawing/2014/main" id="{76D35F2D-B332-4C98-9933-965C56A56AE8}"/>
                    </a:ext>
                  </a:extLst>
                </p:cNvPr>
                <p:cNvSpPr txBox="1"/>
                <p:nvPr/>
              </p:nvSpPr>
              <p:spPr>
                <a:xfrm>
                  <a:off x="4377212" y="4137991"/>
                  <a:ext cx="329569"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18</a:t>
                  </a:r>
                </a:p>
              </p:txBody>
            </p:sp>
            <p:sp>
              <p:nvSpPr>
                <p:cNvPr id="35" name="TextBox 34">
                  <a:extLst>
                    <a:ext uri="{FF2B5EF4-FFF2-40B4-BE49-F238E27FC236}">
                      <a16:creationId xmlns:a16="http://schemas.microsoft.com/office/drawing/2014/main" id="{DA36F7DE-5F7C-4384-B644-D042DC93BABA}"/>
                    </a:ext>
                  </a:extLst>
                </p:cNvPr>
                <p:cNvSpPr txBox="1"/>
                <p:nvPr/>
              </p:nvSpPr>
              <p:spPr>
                <a:xfrm>
                  <a:off x="4864391" y="4143474"/>
                  <a:ext cx="329569" cy="259740"/>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21</a:t>
                  </a:r>
                </a:p>
              </p:txBody>
            </p:sp>
            <p:grpSp>
              <p:nvGrpSpPr>
                <p:cNvPr id="36" name="Group 35">
                  <a:extLst>
                    <a:ext uri="{FF2B5EF4-FFF2-40B4-BE49-F238E27FC236}">
                      <a16:creationId xmlns:a16="http://schemas.microsoft.com/office/drawing/2014/main" id="{D5DE770B-21D0-4AA4-97D6-50E860515137}"/>
                    </a:ext>
                  </a:extLst>
                </p:cNvPr>
                <p:cNvGrpSpPr/>
                <p:nvPr/>
              </p:nvGrpSpPr>
              <p:grpSpPr>
                <a:xfrm>
                  <a:off x="1491159" y="1608495"/>
                  <a:ext cx="3573491" cy="2564026"/>
                  <a:chOff x="1771956" y="2286000"/>
                  <a:chExt cx="3573491" cy="2564027"/>
                </a:xfrm>
              </p:grpSpPr>
              <p:grpSp>
                <p:nvGrpSpPr>
                  <p:cNvPr id="37" name="Group 36">
                    <a:extLst>
                      <a:ext uri="{FF2B5EF4-FFF2-40B4-BE49-F238E27FC236}">
                        <a16:creationId xmlns:a16="http://schemas.microsoft.com/office/drawing/2014/main" id="{1CBDFAEC-6E0B-4E59-B13D-F1DBB2EDFF49}"/>
                      </a:ext>
                    </a:extLst>
                  </p:cNvPr>
                  <p:cNvGrpSpPr/>
                  <p:nvPr/>
                </p:nvGrpSpPr>
                <p:grpSpPr>
                  <a:xfrm>
                    <a:off x="1771956" y="2308225"/>
                    <a:ext cx="3535593" cy="2541802"/>
                    <a:chOff x="1771955" y="2308225"/>
                    <a:chExt cx="3535591" cy="2541801"/>
                  </a:xfrm>
                </p:grpSpPr>
                <p:grpSp>
                  <p:nvGrpSpPr>
                    <p:cNvPr id="39" name="Group 38">
                      <a:extLst>
                        <a:ext uri="{FF2B5EF4-FFF2-40B4-BE49-F238E27FC236}">
                          <a16:creationId xmlns:a16="http://schemas.microsoft.com/office/drawing/2014/main" id="{989D75EC-0C2D-4E79-B834-418A0D0997EC}"/>
                        </a:ext>
                      </a:extLst>
                    </p:cNvPr>
                    <p:cNvGrpSpPr/>
                    <p:nvPr/>
                  </p:nvGrpSpPr>
                  <p:grpSpPr>
                    <a:xfrm>
                      <a:off x="1771955" y="2308225"/>
                      <a:ext cx="48908" cy="2430810"/>
                      <a:chOff x="289560" y="1531620"/>
                      <a:chExt cx="369570" cy="1524000"/>
                    </a:xfrm>
                  </p:grpSpPr>
                  <p:cxnSp>
                    <p:nvCxnSpPr>
                      <p:cNvPr id="49" name="Straight Connector 48">
                        <a:extLst>
                          <a:ext uri="{FF2B5EF4-FFF2-40B4-BE49-F238E27FC236}">
                            <a16:creationId xmlns:a16="http://schemas.microsoft.com/office/drawing/2014/main" id="{6A57646E-C40B-4272-B726-400F88F6D1AB}"/>
                          </a:ext>
                        </a:extLst>
                      </p:cNvPr>
                      <p:cNvCxnSpPr/>
                      <p:nvPr/>
                    </p:nvCxnSpPr>
                    <p:spPr>
                      <a:xfrm>
                        <a:off x="289560" y="1531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2F3AEA-1BB5-4270-8E77-DAB415A73BBA}"/>
                          </a:ext>
                        </a:extLst>
                      </p:cNvPr>
                      <p:cNvCxnSpPr/>
                      <p:nvPr/>
                    </p:nvCxnSpPr>
                    <p:spPr>
                      <a:xfrm>
                        <a:off x="289560" y="16840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B6B4054-F640-4461-B4ED-4F07A0550654}"/>
                          </a:ext>
                        </a:extLst>
                      </p:cNvPr>
                      <p:cNvCxnSpPr/>
                      <p:nvPr/>
                    </p:nvCxnSpPr>
                    <p:spPr>
                      <a:xfrm>
                        <a:off x="289560" y="18364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134C907-17BC-4626-B916-0689D36A2A80}"/>
                          </a:ext>
                        </a:extLst>
                      </p:cNvPr>
                      <p:cNvCxnSpPr/>
                      <p:nvPr/>
                    </p:nvCxnSpPr>
                    <p:spPr>
                      <a:xfrm>
                        <a:off x="289560" y="1988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EF2860-FA12-46F5-904B-2031366992B3}"/>
                          </a:ext>
                        </a:extLst>
                      </p:cNvPr>
                      <p:cNvCxnSpPr/>
                      <p:nvPr/>
                    </p:nvCxnSpPr>
                    <p:spPr>
                      <a:xfrm>
                        <a:off x="289560" y="2141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08537C4-DBE2-4C75-951C-1F08B2349DBF}"/>
                          </a:ext>
                        </a:extLst>
                      </p:cNvPr>
                      <p:cNvCxnSpPr/>
                      <p:nvPr/>
                    </p:nvCxnSpPr>
                    <p:spPr>
                      <a:xfrm>
                        <a:off x="289560" y="2293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6FD91D-6716-46BC-8E1A-0CA3B9A42144}"/>
                          </a:ext>
                        </a:extLst>
                      </p:cNvPr>
                      <p:cNvCxnSpPr/>
                      <p:nvPr/>
                    </p:nvCxnSpPr>
                    <p:spPr>
                      <a:xfrm>
                        <a:off x="289560" y="24460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DE723BD-86F0-4F18-ADC4-DCDF55E7A87C}"/>
                          </a:ext>
                        </a:extLst>
                      </p:cNvPr>
                      <p:cNvCxnSpPr/>
                      <p:nvPr/>
                    </p:nvCxnSpPr>
                    <p:spPr>
                      <a:xfrm>
                        <a:off x="289560" y="25984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A1A62AE-CDA2-4745-932C-B37B81B30556}"/>
                          </a:ext>
                        </a:extLst>
                      </p:cNvPr>
                      <p:cNvCxnSpPr/>
                      <p:nvPr/>
                    </p:nvCxnSpPr>
                    <p:spPr>
                      <a:xfrm>
                        <a:off x="289560" y="2750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E12BF9-A293-4770-8257-5C33F7EBBA6E}"/>
                          </a:ext>
                        </a:extLst>
                      </p:cNvPr>
                      <p:cNvCxnSpPr/>
                      <p:nvPr/>
                    </p:nvCxnSpPr>
                    <p:spPr>
                      <a:xfrm>
                        <a:off x="289560" y="2903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5BBC274-E2D7-4911-A45F-7EF172F6C9D2}"/>
                          </a:ext>
                        </a:extLst>
                      </p:cNvPr>
                      <p:cNvCxnSpPr/>
                      <p:nvPr/>
                    </p:nvCxnSpPr>
                    <p:spPr>
                      <a:xfrm>
                        <a:off x="289560" y="3055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59EBDE7-7C59-4807-A241-015D050AE954}"/>
                        </a:ext>
                      </a:extLst>
                    </p:cNvPr>
                    <p:cNvGrpSpPr/>
                    <p:nvPr/>
                  </p:nvGrpSpPr>
                  <p:grpSpPr>
                    <a:xfrm rot="5400000">
                      <a:off x="3584193" y="3126673"/>
                      <a:ext cx="47530" cy="3399176"/>
                      <a:chOff x="289560" y="1988820"/>
                      <a:chExt cx="369570" cy="1066800"/>
                    </a:xfrm>
                  </p:grpSpPr>
                  <p:cxnSp>
                    <p:nvCxnSpPr>
                      <p:cNvPr id="41" name="Straight Connector 40">
                        <a:extLst>
                          <a:ext uri="{FF2B5EF4-FFF2-40B4-BE49-F238E27FC236}">
                            <a16:creationId xmlns:a16="http://schemas.microsoft.com/office/drawing/2014/main" id="{97EE3C3E-F805-44E4-95C8-E4BF5B3A83C5}"/>
                          </a:ext>
                        </a:extLst>
                      </p:cNvPr>
                      <p:cNvCxnSpPr/>
                      <p:nvPr/>
                    </p:nvCxnSpPr>
                    <p:spPr>
                      <a:xfrm>
                        <a:off x="289560" y="1988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536F7A-04AE-437D-BC78-D763EC9DC682}"/>
                          </a:ext>
                        </a:extLst>
                      </p:cNvPr>
                      <p:cNvCxnSpPr/>
                      <p:nvPr/>
                    </p:nvCxnSpPr>
                    <p:spPr>
                      <a:xfrm>
                        <a:off x="289560" y="2141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9610A44-93A4-445D-BA30-B83EA751D425}"/>
                          </a:ext>
                        </a:extLst>
                      </p:cNvPr>
                      <p:cNvCxnSpPr/>
                      <p:nvPr/>
                    </p:nvCxnSpPr>
                    <p:spPr>
                      <a:xfrm>
                        <a:off x="289560" y="2293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1ED125-64C7-4784-BBB4-2785AD9090CA}"/>
                          </a:ext>
                        </a:extLst>
                      </p:cNvPr>
                      <p:cNvCxnSpPr/>
                      <p:nvPr/>
                    </p:nvCxnSpPr>
                    <p:spPr>
                      <a:xfrm>
                        <a:off x="289560" y="24460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6093B9B-15E0-475C-9086-0807B2459B16}"/>
                          </a:ext>
                        </a:extLst>
                      </p:cNvPr>
                      <p:cNvCxnSpPr/>
                      <p:nvPr/>
                    </p:nvCxnSpPr>
                    <p:spPr>
                      <a:xfrm>
                        <a:off x="289560" y="25984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3FCA49-9EB8-4FAE-91F4-29526FB41D18}"/>
                          </a:ext>
                        </a:extLst>
                      </p:cNvPr>
                      <p:cNvCxnSpPr/>
                      <p:nvPr/>
                    </p:nvCxnSpPr>
                    <p:spPr>
                      <a:xfrm>
                        <a:off x="289560" y="2750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A89F70-FDC3-4188-BD24-EBE6A9538577}"/>
                          </a:ext>
                        </a:extLst>
                      </p:cNvPr>
                      <p:cNvCxnSpPr/>
                      <p:nvPr/>
                    </p:nvCxnSpPr>
                    <p:spPr>
                      <a:xfrm>
                        <a:off x="289560" y="2903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B7E5A36-F46A-47F1-8A07-18F9C900D461}"/>
                          </a:ext>
                        </a:extLst>
                      </p:cNvPr>
                      <p:cNvCxnSpPr/>
                      <p:nvPr/>
                    </p:nvCxnSpPr>
                    <p:spPr>
                      <a:xfrm>
                        <a:off x="289560" y="3055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Freeform: Shape 37">
                    <a:extLst>
                      <a:ext uri="{FF2B5EF4-FFF2-40B4-BE49-F238E27FC236}">
                        <a16:creationId xmlns:a16="http://schemas.microsoft.com/office/drawing/2014/main" id="{EDD1EB93-4F19-4437-89C1-A6D20FFE9ABE}"/>
                      </a:ext>
                    </a:extLst>
                  </p:cNvPr>
                  <p:cNvSpPr/>
                  <p:nvPr/>
                </p:nvSpPr>
                <p:spPr>
                  <a:xfrm>
                    <a:off x="1821542" y="2286000"/>
                    <a:ext cx="3523905" cy="2518229"/>
                  </a:xfrm>
                  <a:custGeom>
                    <a:avLst/>
                    <a:gdLst>
                      <a:gd name="connsiteX0" fmla="*/ 3976914 w 3976914"/>
                      <a:gd name="connsiteY0" fmla="*/ 2518229 h 2518229"/>
                      <a:gd name="connsiteX1" fmla="*/ 0 w 3976914"/>
                      <a:gd name="connsiteY1" fmla="*/ 2518229 h 2518229"/>
                      <a:gd name="connsiteX2" fmla="*/ 0 w 3976914"/>
                      <a:gd name="connsiteY2" fmla="*/ 0 h 2518229"/>
                    </a:gdLst>
                    <a:ahLst/>
                    <a:cxnLst>
                      <a:cxn ang="0">
                        <a:pos x="connsiteX0" y="connsiteY0"/>
                      </a:cxn>
                      <a:cxn ang="0">
                        <a:pos x="connsiteX1" y="connsiteY1"/>
                      </a:cxn>
                      <a:cxn ang="0">
                        <a:pos x="connsiteX2" y="connsiteY2"/>
                      </a:cxn>
                    </a:cxnLst>
                    <a:rect l="l" t="t" r="r" b="b"/>
                    <a:pathLst>
                      <a:path w="3976914" h="2518229">
                        <a:moveTo>
                          <a:pt x="3976914" y="2518229"/>
                        </a:moveTo>
                        <a:lnTo>
                          <a:pt x="0" y="251822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Corbel" panose="020B0503020204020204" pitchFamily="34" charset="0"/>
                      <a:cs typeface="Arial" panose="020B0604020202020204" pitchFamily="34" charset="0"/>
                    </a:endParaRPr>
                  </a:p>
                </p:txBody>
              </p:sp>
            </p:grpSp>
          </p:grpSp>
          <p:sp>
            <p:nvSpPr>
              <p:cNvPr id="17" name="Freeform: Shape 16">
                <a:extLst>
                  <a:ext uri="{FF2B5EF4-FFF2-40B4-BE49-F238E27FC236}">
                    <a16:creationId xmlns:a16="http://schemas.microsoft.com/office/drawing/2014/main" id="{5D6AB18D-FEF9-4DC4-86A2-309001660D21}"/>
                  </a:ext>
                </a:extLst>
              </p:cNvPr>
              <p:cNvSpPr/>
              <p:nvPr/>
            </p:nvSpPr>
            <p:spPr>
              <a:xfrm>
                <a:off x="1256030" y="2719208"/>
                <a:ext cx="2974975" cy="609600"/>
              </a:xfrm>
              <a:custGeom>
                <a:avLst/>
                <a:gdLst>
                  <a:gd name="connsiteX0" fmla="*/ 1098550 w 4073525"/>
                  <a:gd name="connsiteY0" fmla="*/ 609600 h 609600"/>
                  <a:gd name="connsiteX1" fmla="*/ 1809750 w 4073525"/>
                  <a:gd name="connsiteY1" fmla="*/ 609600 h 609600"/>
                  <a:gd name="connsiteX2" fmla="*/ 1809750 w 4073525"/>
                  <a:gd name="connsiteY2" fmla="*/ 0 h 609600"/>
                  <a:gd name="connsiteX3" fmla="*/ 4073525 w 4073525"/>
                  <a:gd name="connsiteY3" fmla="*/ 0 h 609600"/>
                  <a:gd name="connsiteX4" fmla="*/ 0 w 4073525"/>
                  <a:gd name="connsiteY4" fmla="*/ 184150 h 609600"/>
                  <a:gd name="connsiteX0" fmla="*/ 0 w 2974975"/>
                  <a:gd name="connsiteY0" fmla="*/ 609600 h 609600"/>
                  <a:gd name="connsiteX1" fmla="*/ 711200 w 2974975"/>
                  <a:gd name="connsiteY1" fmla="*/ 609600 h 609600"/>
                  <a:gd name="connsiteX2" fmla="*/ 711200 w 2974975"/>
                  <a:gd name="connsiteY2" fmla="*/ 0 h 609600"/>
                  <a:gd name="connsiteX3" fmla="*/ 2974975 w 2974975"/>
                  <a:gd name="connsiteY3" fmla="*/ 0 h 609600"/>
                </a:gdLst>
                <a:ahLst/>
                <a:cxnLst>
                  <a:cxn ang="0">
                    <a:pos x="connsiteX0" y="connsiteY0"/>
                  </a:cxn>
                  <a:cxn ang="0">
                    <a:pos x="connsiteX1" y="connsiteY1"/>
                  </a:cxn>
                  <a:cxn ang="0">
                    <a:pos x="connsiteX2" y="connsiteY2"/>
                  </a:cxn>
                  <a:cxn ang="0">
                    <a:pos x="connsiteX3" y="connsiteY3"/>
                  </a:cxn>
                </a:cxnLst>
                <a:rect l="l" t="t" r="r" b="b"/>
                <a:pathLst>
                  <a:path w="2974975" h="609600">
                    <a:moveTo>
                      <a:pt x="0" y="609600"/>
                    </a:moveTo>
                    <a:lnTo>
                      <a:pt x="711200" y="609600"/>
                    </a:lnTo>
                    <a:lnTo>
                      <a:pt x="711200" y="0"/>
                    </a:lnTo>
                    <a:lnTo>
                      <a:pt x="2974975" y="0"/>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latin typeface="Corbel" panose="020B0503020204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BD6DA6F-0FBC-4745-947A-E98025D69071}"/>
                  </a:ext>
                </a:extLst>
              </p:cNvPr>
              <p:cNvGrpSpPr/>
              <p:nvPr/>
            </p:nvGrpSpPr>
            <p:grpSpPr>
              <a:xfrm>
                <a:off x="1306346" y="1310172"/>
                <a:ext cx="764260" cy="574233"/>
                <a:chOff x="1306346" y="1310172"/>
                <a:chExt cx="764260" cy="574233"/>
              </a:xfrm>
            </p:grpSpPr>
            <p:sp>
              <p:nvSpPr>
                <p:cNvPr id="19" name="Content Placeholder 2">
                  <a:extLst>
                    <a:ext uri="{FF2B5EF4-FFF2-40B4-BE49-F238E27FC236}">
                      <a16:creationId xmlns:a16="http://schemas.microsoft.com/office/drawing/2014/main" id="{BDD17375-E943-4A1F-A4EB-5D4295642B48}"/>
                    </a:ext>
                  </a:extLst>
                </p:cNvPr>
                <p:cNvSpPr txBox="1">
                  <a:spLocks/>
                </p:cNvSpPr>
                <p:nvPr/>
              </p:nvSpPr>
              <p:spPr>
                <a:xfrm>
                  <a:off x="1615492" y="1310172"/>
                  <a:ext cx="455114" cy="202763"/>
                </a:xfrm>
                <a:prstGeom prst="rect">
                  <a:avLst/>
                </a:prstGeom>
                <a:noFill/>
              </p:spPr>
              <p:txBody>
                <a:bodyPr vert="horz" lIns="0" tIns="0" rIns="0" bIns="0" spcCol="182880" rtlCol="0">
                  <a:norm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MMR</a:t>
                  </a:r>
                </a:p>
              </p:txBody>
            </p:sp>
            <p:sp>
              <p:nvSpPr>
                <p:cNvPr id="20" name="Content Placeholder 2">
                  <a:extLst>
                    <a:ext uri="{FF2B5EF4-FFF2-40B4-BE49-F238E27FC236}">
                      <a16:creationId xmlns:a16="http://schemas.microsoft.com/office/drawing/2014/main" id="{BEF3F74C-1959-4ABD-A66D-FDDB3F7557A7}"/>
                    </a:ext>
                  </a:extLst>
                </p:cNvPr>
                <p:cNvSpPr txBox="1">
                  <a:spLocks/>
                </p:cNvSpPr>
                <p:nvPr/>
              </p:nvSpPr>
              <p:spPr>
                <a:xfrm>
                  <a:off x="1607734" y="1511988"/>
                  <a:ext cx="462871" cy="191163"/>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MR</a:t>
                  </a:r>
                  <a:r>
                    <a:rPr lang="en-US" sz="1050" baseline="30000" dirty="0">
                      <a:latin typeface="Corbel" panose="020B0503020204020204" pitchFamily="34" charset="0"/>
                      <a:cs typeface="Arial" panose="020B0604020202020204" pitchFamily="34" charset="0"/>
                    </a:rPr>
                    <a:t>4</a:t>
                  </a:r>
                </a:p>
              </p:txBody>
            </p:sp>
            <p:cxnSp>
              <p:nvCxnSpPr>
                <p:cNvPr id="21" name="Straight Connector 20">
                  <a:extLst>
                    <a:ext uri="{FF2B5EF4-FFF2-40B4-BE49-F238E27FC236}">
                      <a16:creationId xmlns:a16="http://schemas.microsoft.com/office/drawing/2014/main" id="{E0D4C015-4CC0-4FA7-A6A8-490E80A1893D}"/>
                    </a:ext>
                  </a:extLst>
                </p:cNvPr>
                <p:cNvCxnSpPr/>
                <p:nvPr/>
              </p:nvCxnSpPr>
              <p:spPr>
                <a:xfrm>
                  <a:off x="1306346" y="1413902"/>
                  <a:ext cx="239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E0CC3A-0284-422A-A071-45924DBC2BF0}"/>
                    </a:ext>
                  </a:extLst>
                </p:cNvPr>
                <p:cNvCxnSpPr/>
                <p:nvPr/>
              </p:nvCxnSpPr>
              <p:spPr>
                <a:xfrm>
                  <a:off x="1306346" y="1642039"/>
                  <a:ext cx="239413"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7B33B2-BDD5-45EF-8C7C-D076C4C63C09}"/>
                    </a:ext>
                  </a:extLst>
                </p:cNvPr>
                <p:cNvCxnSpPr/>
                <p:nvPr/>
              </p:nvCxnSpPr>
              <p:spPr>
                <a:xfrm>
                  <a:off x="1306346" y="1805659"/>
                  <a:ext cx="239413"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6272A91-7BB7-4750-9F51-90A941F5881B}"/>
                    </a:ext>
                  </a:extLst>
                </p:cNvPr>
                <p:cNvSpPr txBox="1">
                  <a:spLocks/>
                </p:cNvSpPr>
                <p:nvPr/>
              </p:nvSpPr>
              <p:spPr>
                <a:xfrm>
                  <a:off x="1607734" y="1693243"/>
                  <a:ext cx="462871" cy="191162"/>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MR</a:t>
                  </a:r>
                  <a:r>
                    <a:rPr lang="en-US" sz="1050" baseline="30000" dirty="0">
                      <a:latin typeface="Corbel" panose="020B0503020204020204" pitchFamily="34" charset="0"/>
                      <a:cs typeface="Arial" panose="020B0604020202020204" pitchFamily="34" charset="0"/>
                    </a:rPr>
                    <a:t>4.5</a:t>
                  </a:r>
                </a:p>
              </p:txBody>
            </p:sp>
          </p:grpSp>
        </p:grpSp>
        <p:grpSp>
          <p:nvGrpSpPr>
            <p:cNvPr id="71" name="Group 70">
              <a:extLst>
                <a:ext uri="{FF2B5EF4-FFF2-40B4-BE49-F238E27FC236}">
                  <a16:creationId xmlns:a16="http://schemas.microsoft.com/office/drawing/2014/main" id="{9F85B84C-8EAB-4673-A576-4F91088E2DC6}"/>
                </a:ext>
              </a:extLst>
            </p:cNvPr>
            <p:cNvGrpSpPr/>
            <p:nvPr/>
          </p:nvGrpSpPr>
          <p:grpSpPr>
            <a:xfrm>
              <a:off x="5334671" y="1745447"/>
              <a:ext cx="764260" cy="574233"/>
              <a:chOff x="1306346" y="1310172"/>
              <a:chExt cx="764260" cy="574233"/>
            </a:xfrm>
          </p:grpSpPr>
          <p:sp>
            <p:nvSpPr>
              <p:cNvPr id="72" name="Content Placeholder 2">
                <a:extLst>
                  <a:ext uri="{FF2B5EF4-FFF2-40B4-BE49-F238E27FC236}">
                    <a16:creationId xmlns:a16="http://schemas.microsoft.com/office/drawing/2014/main" id="{3580D27E-302F-4563-904B-5FDFEF268F69}"/>
                  </a:ext>
                </a:extLst>
              </p:cNvPr>
              <p:cNvSpPr txBox="1">
                <a:spLocks/>
              </p:cNvSpPr>
              <p:nvPr/>
            </p:nvSpPr>
            <p:spPr>
              <a:xfrm>
                <a:off x="1615492" y="1310172"/>
                <a:ext cx="455114" cy="202763"/>
              </a:xfrm>
              <a:prstGeom prst="rect">
                <a:avLst/>
              </a:prstGeom>
              <a:noFill/>
            </p:spPr>
            <p:txBody>
              <a:bodyPr vert="horz" lIns="0" tIns="0" rIns="0" bIns="0" spcCol="182880" rtlCol="0">
                <a:norm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MMR</a:t>
                </a:r>
              </a:p>
            </p:txBody>
          </p:sp>
          <p:sp>
            <p:nvSpPr>
              <p:cNvPr id="73" name="Content Placeholder 2">
                <a:extLst>
                  <a:ext uri="{FF2B5EF4-FFF2-40B4-BE49-F238E27FC236}">
                    <a16:creationId xmlns:a16="http://schemas.microsoft.com/office/drawing/2014/main" id="{0F8C44CB-6C5F-47DA-9727-B6BDB08D0FFB}"/>
                  </a:ext>
                </a:extLst>
              </p:cNvPr>
              <p:cNvSpPr txBox="1">
                <a:spLocks/>
              </p:cNvSpPr>
              <p:nvPr/>
            </p:nvSpPr>
            <p:spPr>
              <a:xfrm>
                <a:off x="1607734" y="1511988"/>
                <a:ext cx="462871" cy="191163"/>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MR</a:t>
                </a:r>
                <a:r>
                  <a:rPr lang="en-US" sz="1050" baseline="30000" dirty="0">
                    <a:latin typeface="Corbel" panose="020B0503020204020204" pitchFamily="34" charset="0"/>
                    <a:cs typeface="Arial" panose="020B0604020202020204" pitchFamily="34" charset="0"/>
                  </a:rPr>
                  <a:t>4</a:t>
                </a:r>
              </a:p>
            </p:txBody>
          </p:sp>
          <p:cxnSp>
            <p:nvCxnSpPr>
              <p:cNvPr id="74" name="Straight Connector 73">
                <a:extLst>
                  <a:ext uri="{FF2B5EF4-FFF2-40B4-BE49-F238E27FC236}">
                    <a16:creationId xmlns:a16="http://schemas.microsoft.com/office/drawing/2014/main" id="{3D6C0CCB-9656-435C-9C5C-8FD434741C62}"/>
                  </a:ext>
                </a:extLst>
              </p:cNvPr>
              <p:cNvCxnSpPr/>
              <p:nvPr/>
            </p:nvCxnSpPr>
            <p:spPr>
              <a:xfrm>
                <a:off x="1306346" y="1413902"/>
                <a:ext cx="239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84AF3FB-5D4E-4EC7-AEFC-15DE55891859}"/>
                  </a:ext>
                </a:extLst>
              </p:cNvPr>
              <p:cNvCxnSpPr/>
              <p:nvPr/>
            </p:nvCxnSpPr>
            <p:spPr>
              <a:xfrm>
                <a:off x="1306346" y="1642039"/>
                <a:ext cx="239413"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E48DD01-7091-4CE8-A9D4-8CB15B8D4522}"/>
                  </a:ext>
                </a:extLst>
              </p:cNvPr>
              <p:cNvCxnSpPr/>
              <p:nvPr/>
            </p:nvCxnSpPr>
            <p:spPr>
              <a:xfrm>
                <a:off x="1306346" y="1805659"/>
                <a:ext cx="239413" cy="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77" name="Content Placeholder 2">
                <a:extLst>
                  <a:ext uri="{FF2B5EF4-FFF2-40B4-BE49-F238E27FC236}">
                    <a16:creationId xmlns:a16="http://schemas.microsoft.com/office/drawing/2014/main" id="{6A6742DE-431D-47AF-9CC0-EFFDD5539098}"/>
                  </a:ext>
                </a:extLst>
              </p:cNvPr>
              <p:cNvSpPr txBox="1">
                <a:spLocks/>
              </p:cNvSpPr>
              <p:nvPr/>
            </p:nvSpPr>
            <p:spPr>
              <a:xfrm>
                <a:off x="1607734" y="1693243"/>
                <a:ext cx="462871" cy="191162"/>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MR</a:t>
                </a:r>
                <a:r>
                  <a:rPr lang="en-US" sz="1050" baseline="30000" dirty="0">
                    <a:latin typeface="Corbel" panose="020B0503020204020204" pitchFamily="34" charset="0"/>
                    <a:cs typeface="Arial" panose="020B0604020202020204" pitchFamily="34" charset="0"/>
                  </a:rPr>
                  <a:t>4.5</a:t>
                </a:r>
              </a:p>
            </p:txBody>
          </p:sp>
        </p:grpSp>
        <p:sp>
          <p:nvSpPr>
            <p:cNvPr id="78" name="TextBox 77">
              <a:extLst>
                <a:ext uri="{FF2B5EF4-FFF2-40B4-BE49-F238E27FC236}">
                  <a16:creationId xmlns:a16="http://schemas.microsoft.com/office/drawing/2014/main" id="{9765E461-7AE2-4E8E-89D5-A89ACD2701A9}"/>
                </a:ext>
              </a:extLst>
            </p:cNvPr>
            <p:cNvSpPr txBox="1"/>
            <p:nvPr/>
          </p:nvSpPr>
          <p:spPr>
            <a:xfrm>
              <a:off x="5175854" y="3783475"/>
              <a:ext cx="248301"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0</a:t>
              </a:r>
            </a:p>
          </p:txBody>
        </p:sp>
        <p:sp>
          <p:nvSpPr>
            <p:cNvPr id="79" name="TextBox 78">
              <a:extLst>
                <a:ext uri="{FF2B5EF4-FFF2-40B4-BE49-F238E27FC236}">
                  <a16:creationId xmlns:a16="http://schemas.microsoft.com/office/drawing/2014/main" id="{86565701-CFC0-4DBC-BA5E-D022C2005727}"/>
                </a:ext>
              </a:extLst>
            </p:cNvPr>
            <p:cNvSpPr txBox="1"/>
            <p:nvPr/>
          </p:nvSpPr>
          <p:spPr>
            <a:xfrm>
              <a:off x="5599692" y="3784827"/>
              <a:ext cx="238111"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3</a:t>
              </a:r>
            </a:p>
          </p:txBody>
        </p:sp>
        <p:sp>
          <p:nvSpPr>
            <p:cNvPr id="80" name="TextBox 79">
              <a:extLst>
                <a:ext uri="{FF2B5EF4-FFF2-40B4-BE49-F238E27FC236}">
                  <a16:creationId xmlns:a16="http://schemas.microsoft.com/office/drawing/2014/main" id="{D31DC793-8883-45E7-A100-CCBBF24D507A}"/>
                </a:ext>
              </a:extLst>
            </p:cNvPr>
            <p:cNvSpPr txBox="1"/>
            <p:nvPr/>
          </p:nvSpPr>
          <p:spPr>
            <a:xfrm>
              <a:off x="6021643" y="3789721"/>
              <a:ext cx="248301"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6</a:t>
              </a:r>
            </a:p>
          </p:txBody>
        </p:sp>
        <p:sp>
          <p:nvSpPr>
            <p:cNvPr id="81" name="TextBox 80">
              <a:extLst>
                <a:ext uri="{FF2B5EF4-FFF2-40B4-BE49-F238E27FC236}">
                  <a16:creationId xmlns:a16="http://schemas.microsoft.com/office/drawing/2014/main" id="{D9C6788A-8334-4E16-B690-0AA77DCBD171}"/>
                </a:ext>
              </a:extLst>
            </p:cNvPr>
            <p:cNvSpPr txBox="1"/>
            <p:nvPr/>
          </p:nvSpPr>
          <p:spPr>
            <a:xfrm>
              <a:off x="6441787" y="3788712"/>
              <a:ext cx="248301"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9</a:t>
              </a:r>
            </a:p>
          </p:txBody>
        </p:sp>
        <p:sp>
          <p:nvSpPr>
            <p:cNvPr id="82" name="TextBox 81">
              <a:extLst>
                <a:ext uri="{FF2B5EF4-FFF2-40B4-BE49-F238E27FC236}">
                  <a16:creationId xmlns:a16="http://schemas.microsoft.com/office/drawing/2014/main" id="{B9284116-5836-43DC-96AF-E08926F4934D}"/>
                </a:ext>
              </a:extLst>
            </p:cNvPr>
            <p:cNvSpPr txBox="1"/>
            <p:nvPr/>
          </p:nvSpPr>
          <p:spPr>
            <a:xfrm>
              <a:off x="6844108" y="3788034"/>
              <a:ext cx="287363"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12</a:t>
              </a:r>
            </a:p>
          </p:txBody>
        </p:sp>
        <p:sp>
          <p:nvSpPr>
            <p:cNvPr id="83" name="TextBox 82">
              <a:extLst>
                <a:ext uri="{FF2B5EF4-FFF2-40B4-BE49-F238E27FC236}">
                  <a16:creationId xmlns:a16="http://schemas.microsoft.com/office/drawing/2014/main" id="{2552D339-3FCB-4FA8-A630-42E18F1C0508}"/>
                </a:ext>
              </a:extLst>
            </p:cNvPr>
            <p:cNvSpPr txBox="1"/>
            <p:nvPr/>
          </p:nvSpPr>
          <p:spPr>
            <a:xfrm>
              <a:off x="7271754" y="3788034"/>
              <a:ext cx="283966"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15</a:t>
              </a:r>
            </a:p>
          </p:txBody>
        </p:sp>
        <p:sp>
          <p:nvSpPr>
            <p:cNvPr id="84" name="TextBox 83">
              <a:extLst>
                <a:ext uri="{FF2B5EF4-FFF2-40B4-BE49-F238E27FC236}">
                  <a16:creationId xmlns:a16="http://schemas.microsoft.com/office/drawing/2014/main" id="{DA517F18-E60E-4FD2-99DE-4D68FC667269}"/>
                </a:ext>
              </a:extLst>
            </p:cNvPr>
            <p:cNvSpPr txBox="1"/>
            <p:nvPr/>
          </p:nvSpPr>
          <p:spPr>
            <a:xfrm>
              <a:off x="7693236" y="3785346"/>
              <a:ext cx="287363"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18</a:t>
              </a:r>
            </a:p>
          </p:txBody>
        </p:sp>
        <p:sp>
          <p:nvSpPr>
            <p:cNvPr id="85" name="TextBox 84">
              <a:extLst>
                <a:ext uri="{FF2B5EF4-FFF2-40B4-BE49-F238E27FC236}">
                  <a16:creationId xmlns:a16="http://schemas.microsoft.com/office/drawing/2014/main" id="{486472A8-56E9-4819-998A-503C1FE54A66}"/>
                </a:ext>
              </a:extLst>
            </p:cNvPr>
            <p:cNvSpPr txBox="1"/>
            <p:nvPr/>
          </p:nvSpPr>
          <p:spPr>
            <a:xfrm>
              <a:off x="8121138" y="3785247"/>
              <a:ext cx="287363" cy="211956"/>
            </a:xfrm>
            <a:prstGeom prst="rect">
              <a:avLst/>
            </a:prstGeom>
            <a:noFill/>
          </p:spPr>
          <p:txBody>
            <a:bodyPr wrap="none" rtlCol="0">
              <a:spAutoFit/>
            </a:bodyPr>
            <a:lstStyle/>
            <a:p>
              <a:pPr algn="ctr"/>
              <a:r>
                <a:rPr lang="en-US" sz="700" dirty="0">
                  <a:latin typeface="Corbel" panose="020B0503020204020204" pitchFamily="34" charset="0"/>
                  <a:cs typeface="Arial" panose="020B0604020202020204" pitchFamily="34" charset="0"/>
                </a:rPr>
                <a:t>21</a:t>
              </a:r>
            </a:p>
          </p:txBody>
        </p:sp>
        <p:grpSp>
          <p:nvGrpSpPr>
            <p:cNvPr id="86" name="Group 85">
              <a:extLst>
                <a:ext uri="{FF2B5EF4-FFF2-40B4-BE49-F238E27FC236}">
                  <a16:creationId xmlns:a16="http://schemas.microsoft.com/office/drawing/2014/main" id="{22D16098-2963-4024-AEE9-838C2BBD1939}"/>
                </a:ext>
              </a:extLst>
            </p:cNvPr>
            <p:cNvGrpSpPr/>
            <p:nvPr/>
          </p:nvGrpSpPr>
          <p:grpSpPr>
            <a:xfrm>
              <a:off x="4916836" y="1621526"/>
              <a:ext cx="343728" cy="2200398"/>
              <a:chOff x="1460247" y="2171120"/>
              <a:chExt cx="394213" cy="2696458"/>
            </a:xfrm>
          </p:grpSpPr>
          <p:sp>
            <p:nvSpPr>
              <p:cNvPr id="87" name="TextBox 86">
                <a:extLst>
                  <a:ext uri="{FF2B5EF4-FFF2-40B4-BE49-F238E27FC236}">
                    <a16:creationId xmlns:a16="http://schemas.microsoft.com/office/drawing/2014/main" id="{2C4AADDB-7CBE-4EF5-AF83-4FF525E9AEF1}"/>
                  </a:ext>
                </a:extLst>
              </p:cNvPr>
              <p:cNvSpPr txBox="1"/>
              <p:nvPr/>
            </p:nvSpPr>
            <p:spPr>
              <a:xfrm>
                <a:off x="1460247" y="2171120"/>
                <a:ext cx="386056"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100</a:t>
                </a:r>
              </a:p>
            </p:txBody>
          </p:sp>
          <p:sp>
            <p:nvSpPr>
              <p:cNvPr id="88" name="TextBox 87">
                <a:extLst>
                  <a:ext uri="{FF2B5EF4-FFF2-40B4-BE49-F238E27FC236}">
                    <a16:creationId xmlns:a16="http://schemas.microsoft.com/office/drawing/2014/main" id="{7BBEAF18-0628-49A0-829A-383F0E2730C1}"/>
                  </a:ext>
                </a:extLst>
              </p:cNvPr>
              <p:cNvSpPr txBox="1"/>
              <p:nvPr/>
            </p:nvSpPr>
            <p:spPr>
              <a:xfrm>
                <a:off x="1502167" y="2418957"/>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90</a:t>
                </a:r>
              </a:p>
            </p:txBody>
          </p:sp>
          <p:sp>
            <p:nvSpPr>
              <p:cNvPr id="89" name="TextBox 88">
                <a:extLst>
                  <a:ext uri="{FF2B5EF4-FFF2-40B4-BE49-F238E27FC236}">
                    <a16:creationId xmlns:a16="http://schemas.microsoft.com/office/drawing/2014/main" id="{CA14B2DE-4ACC-4DDF-BC0D-90E84892C663}"/>
                  </a:ext>
                </a:extLst>
              </p:cNvPr>
              <p:cNvSpPr txBox="1"/>
              <p:nvPr/>
            </p:nvSpPr>
            <p:spPr>
              <a:xfrm>
                <a:off x="1502167" y="2662695"/>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80</a:t>
                </a:r>
              </a:p>
            </p:txBody>
          </p:sp>
          <p:sp>
            <p:nvSpPr>
              <p:cNvPr id="90" name="TextBox 89">
                <a:extLst>
                  <a:ext uri="{FF2B5EF4-FFF2-40B4-BE49-F238E27FC236}">
                    <a16:creationId xmlns:a16="http://schemas.microsoft.com/office/drawing/2014/main" id="{E898EFCA-FC32-460E-B307-158A0EC386E2}"/>
                  </a:ext>
                </a:extLst>
              </p:cNvPr>
              <p:cNvSpPr txBox="1"/>
              <p:nvPr/>
            </p:nvSpPr>
            <p:spPr>
              <a:xfrm>
                <a:off x="1514929" y="2906430"/>
                <a:ext cx="327623"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70</a:t>
                </a:r>
              </a:p>
            </p:txBody>
          </p:sp>
          <p:sp>
            <p:nvSpPr>
              <p:cNvPr id="91" name="TextBox 90">
                <a:extLst>
                  <a:ext uri="{FF2B5EF4-FFF2-40B4-BE49-F238E27FC236}">
                    <a16:creationId xmlns:a16="http://schemas.microsoft.com/office/drawing/2014/main" id="{874CC512-9DF6-41BB-B3AA-2F128310672F}"/>
                  </a:ext>
                </a:extLst>
              </p:cNvPr>
              <p:cNvSpPr txBox="1"/>
              <p:nvPr/>
            </p:nvSpPr>
            <p:spPr>
              <a:xfrm>
                <a:off x="1504546" y="3150169"/>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60</a:t>
                </a:r>
              </a:p>
            </p:txBody>
          </p:sp>
          <p:sp>
            <p:nvSpPr>
              <p:cNvPr id="92" name="TextBox 91">
                <a:extLst>
                  <a:ext uri="{FF2B5EF4-FFF2-40B4-BE49-F238E27FC236}">
                    <a16:creationId xmlns:a16="http://schemas.microsoft.com/office/drawing/2014/main" id="{359CB7E9-BA61-484E-9CCC-C652AECCAA20}"/>
                  </a:ext>
                </a:extLst>
              </p:cNvPr>
              <p:cNvSpPr txBox="1"/>
              <p:nvPr/>
            </p:nvSpPr>
            <p:spPr>
              <a:xfrm>
                <a:off x="1502164" y="3391527"/>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50</a:t>
                </a:r>
              </a:p>
            </p:txBody>
          </p:sp>
          <p:sp>
            <p:nvSpPr>
              <p:cNvPr id="93" name="TextBox 92">
                <a:extLst>
                  <a:ext uri="{FF2B5EF4-FFF2-40B4-BE49-F238E27FC236}">
                    <a16:creationId xmlns:a16="http://schemas.microsoft.com/office/drawing/2014/main" id="{779506AD-D5A6-4184-9780-7C7C4B9BF9CD}"/>
                  </a:ext>
                </a:extLst>
              </p:cNvPr>
              <p:cNvSpPr txBox="1"/>
              <p:nvPr/>
            </p:nvSpPr>
            <p:spPr>
              <a:xfrm>
                <a:off x="1509309" y="3632886"/>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40</a:t>
                </a:r>
              </a:p>
            </p:txBody>
          </p:sp>
          <p:sp>
            <p:nvSpPr>
              <p:cNvPr id="94" name="TextBox 93">
                <a:extLst>
                  <a:ext uri="{FF2B5EF4-FFF2-40B4-BE49-F238E27FC236}">
                    <a16:creationId xmlns:a16="http://schemas.microsoft.com/office/drawing/2014/main" id="{181DD459-1253-4415-BD70-614F31E3B936}"/>
                  </a:ext>
                </a:extLst>
              </p:cNvPr>
              <p:cNvSpPr txBox="1"/>
              <p:nvPr/>
            </p:nvSpPr>
            <p:spPr>
              <a:xfrm>
                <a:off x="1522509" y="3874239"/>
                <a:ext cx="329570"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30</a:t>
                </a:r>
              </a:p>
            </p:txBody>
          </p:sp>
          <p:sp>
            <p:nvSpPr>
              <p:cNvPr id="95" name="TextBox 94">
                <a:extLst>
                  <a:ext uri="{FF2B5EF4-FFF2-40B4-BE49-F238E27FC236}">
                    <a16:creationId xmlns:a16="http://schemas.microsoft.com/office/drawing/2014/main" id="{A01BA83E-1ED3-426A-92E0-F6C729EFA357}"/>
                  </a:ext>
                </a:extLst>
              </p:cNvPr>
              <p:cNvSpPr txBox="1"/>
              <p:nvPr/>
            </p:nvSpPr>
            <p:spPr>
              <a:xfrm>
                <a:off x="1504547" y="4115598"/>
                <a:ext cx="345151"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20</a:t>
                </a:r>
              </a:p>
            </p:txBody>
          </p:sp>
          <p:sp>
            <p:nvSpPr>
              <p:cNvPr id="96" name="TextBox 95">
                <a:extLst>
                  <a:ext uri="{FF2B5EF4-FFF2-40B4-BE49-F238E27FC236}">
                    <a16:creationId xmlns:a16="http://schemas.microsoft.com/office/drawing/2014/main" id="{DCC4BFBF-848D-412A-B627-005B5D195696}"/>
                  </a:ext>
                </a:extLst>
              </p:cNvPr>
              <p:cNvSpPr txBox="1"/>
              <p:nvPr/>
            </p:nvSpPr>
            <p:spPr>
              <a:xfrm>
                <a:off x="1515365" y="4366482"/>
                <a:ext cx="329570"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10</a:t>
                </a:r>
              </a:p>
            </p:txBody>
          </p:sp>
          <p:sp>
            <p:nvSpPr>
              <p:cNvPr id="97" name="TextBox 96">
                <a:extLst>
                  <a:ext uri="{FF2B5EF4-FFF2-40B4-BE49-F238E27FC236}">
                    <a16:creationId xmlns:a16="http://schemas.microsoft.com/office/drawing/2014/main" id="{347EFBCB-A4E9-4382-899B-B2DAEF214985}"/>
                  </a:ext>
                </a:extLst>
              </p:cNvPr>
              <p:cNvSpPr txBox="1"/>
              <p:nvPr/>
            </p:nvSpPr>
            <p:spPr>
              <a:xfrm>
                <a:off x="1560165" y="4607838"/>
                <a:ext cx="284770" cy="259740"/>
              </a:xfrm>
              <a:prstGeom prst="rect">
                <a:avLst/>
              </a:prstGeom>
              <a:noFill/>
            </p:spPr>
            <p:txBody>
              <a:bodyPr wrap="none" rtlCol="0">
                <a:spAutoFit/>
              </a:bodyPr>
              <a:lstStyle/>
              <a:p>
                <a:pPr algn="r"/>
                <a:r>
                  <a:rPr lang="en-US" sz="700" dirty="0">
                    <a:latin typeface="Corbel" panose="020B0503020204020204" pitchFamily="34" charset="0"/>
                    <a:cs typeface="Arial" panose="020B0604020202020204" pitchFamily="34" charset="0"/>
                  </a:rPr>
                  <a:t>0</a:t>
                </a:r>
              </a:p>
            </p:txBody>
          </p:sp>
        </p:grpSp>
        <p:grpSp>
          <p:nvGrpSpPr>
            <p:cNvPr id="98" name="Group 97">
              <a:extLst>
                <a:ext uri="{FF2B5EF4-FFF2-40B4-BE49-F238E27FC236}">
                  <a16:creationId xmlns:a16="http://schemas.microsoft.com/office/drawing/2014/main" id="{17F534D7-7C66-4EC9-8326-695C13AB8098}"/>
                </a:ext>
              </a:extLst>
            </p:cNvPr>
            <p:cNvGrpSpPr/>
            <p:nvPr/>
          </p:nvGrpSpPr>
          <p:grpSpPr>
            <a:xfrm>
              <a:off x="5182246" y="1714691"/>
              <a:ext cx="3112996" cy="2092330"/>
              <a:chOff x="1771955" y="2286000"/>
              <a:chExt cx="3570217" cy="2564026"/>
            </a:xfrm>
          </p:grpSpPr>
          <p:grpSp>
            <p:nvGrpSpPr>
              <p:cNvPr id="99" name="Group 98">
                <a:extLst>
                  <a:ext uri="{FF2B5EF4-FFF2-40B4-BE49-F238E27FC236}">
                    <a16:creationId xmlns:a16="http://schemas.microsoft.com/office/drawing/2014/main" id="{11834728-F200-4288-AE11-79DCCE330FD6}"/>
                  </a:ext>
                </a:extLst>
              </p:cNvPr>
              <p:cNvGrpSpPr/>
              <p:nvPr/>
            </p:nvGrpSpPr>
            <p:grpSpPr>
              <a:xfrm>
                <a:off x="1771955" y="2308224"/>
                <a:ext cx="3535592" cy="2541802"/>
                <a:chOff x="1771955" y="2308224"/>
                <a:chExt cx="3535592" cy="2541802"/>
              </a:xfrm>
            </p:grpSpPr>
            <p:grpSp>
              <p:nvGrpSpPr>
                <p:cNvPr id="101" name="Group 100">
                  <a:extLst>
                    <a:ext uri="{FF2B5EF4-FFF2-40B4-BE49-F238E27FC236}">
                      <a16:creationId xmlns:a16="http://schemas.microsoft.com/office/drawing/2014/main" id="{AE6AF934-8990-4C82-8CF8-96DAB73E093F}"/>
                    </a:ext>
                  </a:extLst>
                </p:cNvPr>
                <p:cNvGrpSpPr/>
                <p:nvPr/>
              </p:nvGrpSpPr>
              <p:grpSpPr>
                <a:xfrm>
                  <a:off x="1771955" y="2308224"/>
                  <a:ext cx="48908" cy="2430809"/>
                  <a:chOff x="289560" y="1531620"/>
                  <a:chExt cx="369570" cy="1524000"/>
                </a:xfrm>
              </p:grpSpPr>
              <p:cxnSp>
                <p:nvCxnSpPr>
                  <p:cNvPr id="111" name="Straight Connector 110">
                    <a:extLst>
                      <a:ext uri="{FF2B5EF4-FFF2-40B4-BE49-F238E27FC236}">
                        <a16:creationId xmlns:a16="http://schemas.microsoft.com/office/drawing/2014/main" id="{0A4FB23E-EDD2-47D3-9DB0-F091D592E669}"/>
                      </a:ext>
                    </a:extLst>
                  </p:cNvPr>
                  <p:cNvCxnSpPr/>
                  <p:nvPr/>
                </p:nvCxnSpPr>
                <p:spPr>
                  <a:xfrm>
                    <a:off x="289560" y="1531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B1C41DA-55AE-49B4-AC74-BAE276C30204}"/>
                      </a:ext>
                    </a:extLst>
                  </p:cNvPr>
                  <p:cNvCxnSpPr/>
                  <p:nvPr/>
                </p:nvCxnSpPr>
                <p:spPr>
                  <a:xfrm>
                    <a:off x="289560" y="16840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C1B3FCB-6FB3-4B8B-A7FB-FE62DB7639AB}"/>
                      </a:ext>
                    </a:extLst>
                  </p:cNvPr>
                  <p:cNvCxnSpPr/>
                  <p:nvPr/>
                </p:nvCxnSpPr>
                <p:spPr>
                  <a:xfrm>
                    <a:off x="289560" y="18364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C56D4BD-F203-47C4-8717-D013B274DEDF}"/>
                      </a:ext>
                    </a:extLst>
                  </p:cNvPr>
                  <p:cNvCxnSpPr/>
                  <p:nvPr/>
                </p:nvCxnSpPr>
                <p:spPr>
                  <a:xfrm>
                    <a:off x="289560" y="1988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2A86B59-ACD9-45CA-9512-A27C42007A79}"/>
                      </a:ext>
                    </a:extLst>
                  </p:cNvPr>
                  <p:cNvCxnSpPr/>
                  <p:nvPr/>
                </p:nvCxnSpPr>
                <p:spPr>
                  <a:xfrm>
                    <a:off x="289560" y="2141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0B56F16-ADED-4D3C-9DE5-2AAD92B6214F}"/>
                      </a:ext>
                    </a:extLst>
                  </p:cNvPr>
                  <p:cNvCxnSpPr/>
                  <p:nvPr/>
                </p:nvCxnSpPr>
                <p:spPr>
                  <a:xfrm>
                    <a:off x="289560" y="2293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5DB28A4-E781-4039-BFC2-133F4D52CFFD}"/>
                      </a:ext>
                    </a:extLst>
                  </p:cNvPr>
                  <p:cNvCxnSpPr/>
                  <p:nvPr/>
                </p:nvCxnSpPr>
                <p:spPr>
                  <a:xfrm>
                    <a:off x="289560" y="24460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8A13A69-BC1E-46DA-B6C9-A9C4BFD19963}"/>
                      </a:ext>
                    </a:extLst>
                  </p:cNvPr>
                  <p:cNvCxnSpPr/>
                  <p:nvPr/>
                </p:nvCxnSpPr>
                <p:spPr>
                  <a:xfrm>
                    <a:off x="289560" y="25984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1437558-369E-42B8-9EF9-15D33BBC08CA}"/>
                      </a:ext>
                    </a:extLst>
                  </p:cNvPr>
                  <p:cNvCxnSpPr/>
                  <p:nvPr/>
                </p:nvCxnSpPr>
                <p:spPr>
                  <a:xfrm>
                    <a:off x="289560" y="2750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D268027-186F-4045-95A9-36CD2DF2E339}"/>
                      </a:ext>
                    </a:extLst>
                  </p:cNvPr>
                  <p:cNvCxnSpPr/>
                  <p:nvPr/>
                </p:nvCxnSpPr>
                <p:spPr>
                  <a:xfrm>
                    <a:off x="289560" y="2903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24232ED-0A63-4A31-AF4C-817B92010A57}"/>
                      </a:ext>
                    </a:extLst>
                  </p:cNvPr>
                  <p:cNvCxnSpPr/>
                  <p:nvPr/>
                </p:nvCxnSpPr>
                <p:spPr>
                  <a:xfrm>
                    <a:off x="289560" y="3055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403BAF60-23E3-41E8-BC6A-42FA5B74F689}"/>
                    </a:ext>
                  </a:extLst>
                </p:cNvPr>
                <p:cNvGrpSpPr/>
                <p:nvPr/>
              </p:nvGrpSpPr>
              <p:grpSpPr>
                <a:xfrm rot="5400000">
                  <a:off x="3584194" y="3126673"/>
                  <a:ext cx="47530" cy="3399176"/>
                  <a:chOff x="289560" y="1988820"/>
                  <a:chExt cx="369570" cy="1066800"/>
                </a:xfrm>
              </p:grpSpPr>
              <p:cxnSp>
                <p:nvCxnSpPr>
                  <p:cNvPr id="103" name="Straight Connector 102">
                    <a:extLst>
                      <a:ext uri="{FF2B5EF4-FFF2-40B4-BE49-F238E27FC236}">
                        <a16:creationId xmlns:a16="http://schemas.microsoft.com/office/drawing/2014/main" id="{1ECB0744-183D-49D7-9F00-5B9CBC1716DD}"/>
                      </a:ext>
                    </a:extLst>
                  </p:cNvPr>
                  <p:cNvCxnSpPr/>
                  <p:nvPr/>
                </p:nvCxnSpPr>
                <p:spPr>
                  <a:xfrm>
                    <a:off x="289560" y="1988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C0FBC4F-DD8D-444E-898E-22DFF2A1E8F6}"/>
                      </a:ext>
                    </a:extLst>
                  </p:cNvPr>
                  <p:cNvCxnSpPr/>
                  <p:nvPr/>
                </p:nvCxnSpPr>
                <p:spPr>
                  <a:xfrm>
                    <a:off x="289560" y="2141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5C252F4-2BD4-4F67-8B79-3BAAB7017B72}"/>
                      </a:ext>
                    </a:extLst>
                  </p:cNvPr>
                  <p:cNvCxnSpPr/>
                  <p:nvPr/>
                </p:nvCxnSpPr>
                <p:spPr>
                  <a:xfrm>
                    <a:off x="289560" y="2293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87DBF2E-FFE8-4DD7-AD4C-6C58C55C341E}"/>
                      </a:ext>
                    </a:extLst>
                  </p:cNvPr>
                  <p:cNvCxnSpPr/>
                  <p:nvPr/>
                </p:nvCxnSpPr>
                <p:spPr>
                  <a:xfrm>
                    <a:off x="289560" y="24460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0363329-04CD-4DE7-956B-13F9D8F69AE9}"/>
                      </a:ext>
                    </a:extLst>
                  </p:cNvPr>
                  <p:cNvCxnSpPr/>
                  <p:nvPr/>
                </p:nvCxnSpPr>
                <p:spPr>
                  <a:xfrm>
                    <a:off x="289560" y="25984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5E6AB17-154B-4C05-90A8-B097EDDC5FC2}"/>
                      </a:ext>
                    </a:extLst>
                  </p:cNvPr>
                  <p:cNvCxnSpPr/>
                  <p:nvPr/>
                </p:nvCxnSpPr>
                <p:spPr>
                  <a:xfrm>
                    <a:off x="289560" y="27508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1494532-2F94-42D5-90ED-7700BE92E55D}"/>
                      </a:ext>
                    </a:extLst>
                  </p:cNvPr>
                  <p:cNvCxnSpPr/>
                  <p:nvPr/>
                </p:nvCxnSpPr>
                <p:spPr>
                  <a:xfrm>
                    <a:off x="289560" y="29032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4DD6A9E-324D-493D-857F-DE545125E645}"/>
                      </a:ext>
                    </a:extLst>
                  </p:cNvPr>
                  <p:cNvCxnSpPr/>
                  <p:nvPr/>
                </p:nvCxnSpPr>
                <p:spPr>
                  <a:xfrm>
                    <a:off x="289560" y="3055620"/>
                    <a:ext cx="3695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00" name="Freeform: Shape 99">
                <a:extLst>
                  <a:ext uri="{FF2B5EF4-FFF2-40B4-BE49-F238E27FC236}">
                    <a16:creationId xmlns:a16="http://schemas.microsoft.com/office/drawing/2014/main" id="{0BEFB20C-C3C8-499B-986B-15A9924E569F}"/>
                  </a:ext>
                </a:extLst>
              </p:cNvPr>
              <p:cNvSpPr/>
              <p:nvPr/>
            </p:nvSpPr>
            <p:spPr>
              <a:xfrm>
                <a:off x="1821542" y="2286000"/>
                <a:ext cx="3520630" cy="2518229"/>
              </a:xfrm>
              <a:custGeom>
                <a:avLst/>
                <a:gdLst>
                  <a:gd name="connsiteX0" fmla="*/ 3976914 w 3976914"/>
                  <a:gd name="connsiteY0" fmla="*/ 2518229 h 2518229"/>
                  <a:gd name="connsiteX1" fmla="*/ 0 w 3976914"/>
                  <a:gd name="connsiteY1" fmla="*/ 2518229 h 2518229"/>
                  <a:gd name="connsiteX2" fmla="*/ 0 w 3976914"/>
                  <a:gd name="connsiteY2" fmla="*/ 0 h 2518229"/>
                </a:gdLst>
                <a:ahLst/>
                <a:cxnLst>
                  <a:cxn ang="0">
                    <a:pos x="connsiteX0" y="connsiteY0"/>
                  </a:cxn>
                  <a:cxn ang="0">
                    <a:pos x="connsiteX1" y="connsiteY1"/>
                  </a:cxn>
                  <a:cxn ang="0">
                    <a:pos x="connsiteX2" y="connsiteY2"/>
                  </a:cxn>
                </a:cxnLst>
                <a:rect l="l" t="t" r="r" b="b"/>
                <a:pathLst>
                  <a:path w="3976914" h="2518229">
                    <a:moveTo>
                      <a:pt x="3976914" y="2518229"/>
                    </a:moveTo>
                    <a:lnTo>
                      <a:pt x="0" y="2518229"/>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Corbel" panose="020B0503020204020204" pitchFamily="34" charset="0"/>
                  <a:cs typeface="Arial" panose="020B0604020202020204" pitchFamily="34" charset="0"/>
                </a:endParaRPr>
              </a:p>
            </p:txBody>
          </p:sp>
        </p:grpSp>
        <p:sp>
          <p:nvSpPr>
            <p:cNvPr id="122" name="TextBox 121">
              <a:extLst>
                <a:ext uri="{FF2B5EF4-FFF2-40B4-BE49-F238E27FC236}">
                  <a16:creationId xmlns:a16="http://schemas.microsoft.com/office/drawing/2014/main" id="{2BC3675E-78EE-4360-97E6-33272F33B620}"/>
                </a:ext>
              </a:extLst>
            </p:cNvPr>
            <p:cNvSpPr txBox="1"/>
            <p:nvPr/>
          </p:nvSpPr>
          <p:spPr>
            <a:xfrm>
              <a:off x="5228120" y="1255072"/>
              <a:ext cx="3467609" cy="293477"/>
            </a:xfrm>
            <a:prstGeom prst="rect">
              <a:avLst/>
            </a:prstGeom>
            <a:noFill/>
          </p:spPr>
          <p:txBody>
            <a:bodyPr wrap="square" rtlCol="0">
              <a:spAutoFit/>
            </a:bodyPr>
            <a:lstStyle/>
            <a:p>
              <a:pPr algn="ctr"/>
              <a:r>
                <a:rPr lang="en-US" sz="1200" b="1" dirty="0">
                  <a:solidFill>
                    <a:srgbClr val="FF0000"/>
                  </a:solidFill>
                  <a:latin typeface="Corbel" panose="020B0503020204020204" pitchFamily="34" charset="0"/>
                  <a:cs typeface="Arial" panose="020B0604020202020204" pitchFamily="34" charset="0"/>
                </a:rPr>
                <a:t>Ponatinib-R/I</a:t>
              </a:r>
            </a:p>
          </p:txBody>
        </p:sp>
        <p:sp>
          <p:nvSpPr>
            <p:cNvPr id="123" name="TextBox 122">
              <a:extLst>
                <a:ext uri="{FF2B5EF4-FFF2-40B4-BE49-F238E27FC236}">
                  <a16:creationId xmlns:a16="http://schemas.microsoft.com/office/drawing/2014/main" id="{6F34C79D-BC29-40ED-8A41-FB75634EC660}"/>
                </a:ext>
              </a:extLst>
            </p:cNvPr>
            <p:cNvSpPr txBox="1"/>
            <p:nvPr/>
          </p:nvSpPr>
          <p:spPr>
            <a:xfrm>
              <a:off x="5228120" y="3942186"/>
              <a:ext cx="3466418" cy="277173"/>
            </a:xfrm>
            <a:prstGeom prst="rect">
              <a:avLst/>
            </a:prstGeom>
            <a:noFill/>
          </p:spPr>
          <p:txBody>
            <a:bodyPr wrap="square" rtlCol="0" anchor="ctr">
              <a:spAutoFit/>
            </a:bodyPr>
            <a:lstStyle/>
            <a:p>
              <a:pPr algn="ctr"/>
              <a:r>
                <a:rPr lang="en-US" sz="1050" b="1" dirty="0">
                  <a:latin typeface="Corbel" panose="020B0503020204020204" pitchFamily="34" charset="0"/>
                  <a:cs typeface="Arial" panose="020B0604020202020204" pitchFamily="34" charset="0"/>
                </a:rPr>
                <a:t>Time (28-day cycles)</a:t>
              </a:r>
            </a:p>
          </p:txBody>
        </p:sp>
        <p:sp>
          <p:nvSpPr>
            <p:cNvPr id="124" name="Content Placeholder 2">
              <a:extLst>
                <a:ext uri="{FF2B5EF4-FFF2-40B4-BE49-F238E27FC236}">
                  <a16:creationId xmlns:a16="http://schemas.microsoft.com/office/drawing/2014/main" id="{2E8CC172-DE99-4B46-A2E9-7B41A2479043}"/>
                </a:ext>
              </a:extLst>
            </p:cNvPr>
            <p:cNvSpPr txBox="1">
              <a:spLocks/>
            </p:cNvSpPr>
            <p:nvPr/>
          </p:nvSpPr>
          <p:spPr>
            <a:xfrm>
              <a:off x="7015284" y="2613633"/>
              <a:ext cx="1264266" cy="215773"/>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dirty="0">
                  <a:latin typeface="Corbel" panose="020B0503020204020204" pitchFamily="34" charset="0"/>
                  <a:cs typeface="Arial" panose="020B0604020202020204" pitchFamily="34" charset="0"/>
                </a:rPr>
                <a:t>MMR: 17.6%</a:t>
              </a:r>
            </a:p>
          </p:txBody>
        </p:sp>
        <p:sp>
          <p:nvSpPr>
            <p:cNvPr id="125" name="Content Placeholder 2">
              <a:extLst>
                <a:ext uri="{FF2B5EF4-FFF2-40B4-BE49-F238E27FC236}">
                  <a16:creationId xmlns:a16="http://schemas.microsoft.com/office/drawing/2014/main" id="{E25AEE8A-42AB-444E-9665-FF3884DC58C1}"/>
                </a:ext>
              </a:extLst>
            </p:cNvPr>
            <p:cNvSpPr txBox="1">
              <a:spLocks/>
            </p:cNvSpPr>
            <p:nvPr/>
          </p:nvSpPr>
          <p:spPr>
            <a:xfrm>
              <a:off x="7133916" y="2851616"/>
              <a:ext cx="1142771" cy="215773"/>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00" dirty="0">
                  <a:latin typeface="Corbel" panose="020B0503020204020204" pitchFamily="34" charset="0"/>
                  <a:cs typeface="Arial" panose="020B0604020202020204" pitchFamily="34" charset="0"/>
                </a:rPr>
                <a:t>MR</a:t>
              </a:r>
              <a:r>
                <a:rPr lang="en-US" sz="1100" baseline="30000" dirty="0">
                  <a:latin typeface="Corbel" panose="020B0503020204020204" pitchFamily="34" charset="0"/>
                  <a:cs typeface="Arial" panose="020B0604020202020204" pitchFamily="34" charset="0"/>
                </a:rPr>
                <a:t>4</a:t>
              </a:r>
              <a:r>
                <a:rPr lang="en-US" sz="1100" dirty="0">
                  <a:latin typeface="Corbel" panose="020B0503020204020204" pitchFamily="34" charset="0"/>
                  <a:cs typeface="Arial" panose="020B0604020202020204" pitchFamily="34" charset="0"/>
                </a:rPr>
                <a:t>: 11.1%</a:t>
              </a:r>
            </a:p>
          </p:txBody>
        </p:sp>
        <p:sp>
          <p:nvSpPr>
            <p:cNvPr id="126" name="Content Placeholder 2">
              <a:extLst>
                <a:ext uri="{FF2B5EF4-FFF2-40B4-BE49-F238E27FC236}">
                  <a16:creationId xmlns:a16="http://schemas.microsoft.com/office/drawing/2014/main" id="{D5183267-BC13-4AAB-A62C-B9AA35E21862}"/>
                </a:ext>
              </a:extLst>
            </p:cNvPr>
            <p:cNvSpPr txBox="1">
              <a:spLocks/>
            </p:cNvSpPr>
            <p:nvPr/>
          </p:nvSpPr>
          <p:spPr>
            <a:xfrm>
              <a:off x="6249446" y="1582032"/>
              <a:ext cx="2468880" cy="456520"/>
            </a:xfrm>
            <a:prstGeom prst="rect">
              <a:avLst/>
            </a:prstGeom>
          </p:spPr>
          <p:txBody>
            <a:bodyPr wrap="square">
              <a:spAutoFit/>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50" dirty="0">
                  <a:latin typeface="Corbel" panose="020B0503020204020204" pitchFamily="34" charset="0"/>
                  <a:cs typeface="Arial" panose="020B0604020202020204" pitchFamily="34" charset="0"/>
                </a:rPr>
                <a:t>Median (range) time to MMR</a:t>
              </a:r>
              <a:r>
                <a:rPr lang="en-US" sz="1050" baseline="30000" dirty="0">
                  <a:latin typeface="Corbel" panose="020B0503020204020204" pitchFamily="34" charset="0"/>
                  <a:cs typeface="Arial" panose="020B0604020202020204" pitchFamily="34" charset="0"/>
                </a:rPr>
                <a:t>b</a:t>
              </a:r>
              <a:r>
                <a:rPr lang="en-US" sz="1050" dirty="0">
                  <a:latin typeface="Corbel" panose="020B0503020204020204" pitchFamily="34" charset="0"/>
                  <a:cs typeface="Arial" panose="020B0604020202020204" pitchFamily="34" charset="0"/>
                </a:rPr>
                <a:t>: </a:t>
              </a:r>
              <a:br>
                <a:rPr lang="en-US" sz="1050" dirty="0">
                  <a:latin typeface="Corbel" panose="020B0503020204020204" pitchFamily="34" charset="0"/>
                  <a:cs typeface="Arial" panose="020B0604020202020204" pitchFamily="34" charset="0"/>
                </a:rPr>
              </a:br>
              <a:r>
                <a:rPr lang="en-US" sz="1050" dirty="0">
                  <a:latin typeface="Corbel" panose="020B0503020204020204" pitchFamily="34" charset="0"/>
                  <a:cs typeface="Arial" panose="020B0604020202020204" pitchFamily="34" charset="0"/>
                </a:rPr>
                <a:t>8.1 (4.4-8.1) weeks</a:t>
              </a:r>
            </a:p>
          </p:txBody>
        </p:sp>
        <p:sp>
          <p:nvSpPr>
            <p:cNvPr id="127" name="Content Placeholder 2">
              <a:extLst>
                <a:ext uri="{FF2B5EF4-FFF2-40B4-BE49-F238E27FC236}">
                  <a16:creationId xmlns:a16="http://schemas.microsoft.com/office/drawing/2014/main" id="{CD0BD9D7-E1C7-43DA-8FEE-CC5E3E44C8BC}"/>
                </a:ext>
              </a:extLst>
            </p:cNvPr>
            <p:cNvSpPr txBox="1">
              <a:spLocks/>
            </p:cNvSpPr>
            <p:nvPr/>
          </p:nvSpPr>
          <p:spPr>
            <a:xfrm>
              <a:off x="7124929" y="3084635"/>
              <a:ext cx="1142771" cy="215773"/>
            </a:xfrm>
            <a:prstGeom prst="rect">
              <a:avLst/>
            </a:prstGeom>
            <a:noFill/>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a:latin typeface="Corbel" panose="020B0503020204020204" pitchFamily="34" charset="0"/>
                  <a:cs typeface="Arial" panose="020B0604020202020204" pitchFamily="34" charset="0"/>
                </a:rPr>
                <a:t>MR</a:t>
              </a:r>
              <a:r>
                <a:rPr lang="en-US" sz="1100" baseline="30000" dirty="0">
                  <a:latin typeface="Corbel" panose="020B0503020204020204" pitchFamily="34" charset="0"/>
                  <a:cs typeface="Arial" panose="020B0604020202020204" pitchFamily="34" charset="0"/>
                </a:rPr>
                <a:t>4.5</a:t>
              </a:r>
              <a:r>
                <a:rPr lang="en-US" sz="1100" dirty="0">
                  <a:latin typeface="Corbel" panose="020B0503020204020204" pitchFamily="34" charset="0"/>
                  <a:cs typeface="Arial" panose="020B0604020202020204" pitchFamily="34" charset="0"/>
                </a:rPr>
                <a:t>: 5.6%</a:t>
              </a:r>
            </a:p>
          </p:txBody>
        </p:sp>
        <p:sp>
          <p:nvSpPr>
            <p:cNvPr id="128" name="Freeform: Shape 127">
              <a:extLst>
                <a:ext uri="{FF2B5EF4-FFF2-40B4-BE49-F238E27FC236}">
                  <a16:creationId xmlns:a16="http://schemas.microsoft.com/office/drawing/2014/main" id="{ACC6D95C-20B6-48CE-86CA-AEA616F430D2}"/>
                </a:ext>
              </a:extLst>
            </p:cNvPr>
            <p:cNvSpPr/>
            <p:nvPr/>
          </p:nvSpPr>
          <p:spPr>
            <a:xfrm>
              <a:off x="5293360" y="3377565"/>
              <a:ext cx="2974340" cy="330200"/>
            </a:xfrm>
            <a:custGeom>
              <a:avLst/>
              <a:gdLst>
                <a:gd name="connsiteX0" fmla="*/ 0 w 2974340"/>
                <a:gd name="connsiteY0" fmla="*/ 330200 h 330200"/>
                <a:gd name="connsiteX1" fmla="*/ 147320 w 2974340"/>
                <a:gd name="connsiteY1" fmla="*/ 330200 h 330200"/>
                <a:gd name="connsiteX2" fmla="*/ 147320 w 2974340"/>
                <a:gd name="connsiteY2" fmla="*/ 233680 h 330200"/>
                <a:gd name="connsiteX3" fmla="*/ 284480 w 2974340"/>
                <a:gd name="connsiteY3" fmla="*/ 233680 h 330200"/>
                <a:gd name="connsiteX4" fmla="*/ 284480 w 2974340"/>
                <a:gd name="connsiteY4" fmla="*/ 0 h 330200"/>
                <a:gd name="connsiteX5" fmla="*/ 2974340 w 2974340"/>
                <a:gd name="connsiteY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340" h="330200">
                  <a:moveTo>
                    <a:pt x="0" y="330200"/>
                  </a:moveTo>
                  <a:lnTo>
                    <a:pt x="147320" y="330200"/>
                  </a:lnTo>
                  <a:lnTo>
                    <a:pt x="147320" y="233680"/>
                  </a:lnTo>
                  <a:lnTo>
                    <a:pt x="284480" y="233680"/>
                  </a:lnTo>
                  <a:lnTo>
                    <a:pt x="284480" y="0"/>
                  </a:lnTo>
                  <a:lnTo>
                    <a:pt x="2974340" y="0"/>
                  </a:lnTo>
                </a:path>
              </a:pathLst>
            </a:cu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latin typeface="Corbel" panose="020B0503020204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F6F46A96-2ACD-4B2B-9D67-44A21DC412D2}"/>
                </a:ext>
              </a:extLst>
            </p:cNvPr>
            <p:cNvSpPr/>
            <p:nvPr/>
          </p:nvSpPr>
          <p:spPr>
            <a:xfrm>
              <a:off x="5298440" y="3489325"/>
              <a:ext cx="2969260" cy="231140"/>
            </a:xfrm>
            <a:custGeom>
              <a:avLst/>
              <a:gdLst>
                <a:gd name="connsiteX0" fmla="*/ 0 w 2969260"/>
                <a:gd name="connsiteY0" fmla="*/ 231140 h 231140"/>
                <a:gd name="connsiteX1" fmla="*/ 281940 w 2969260"/>
                <a:gd name="connsiteY1" fmla="*/ 231140 h 231140"/>
                <a:gd name="connsiteX2" fmla="*/ 281940 w 2969260"/>
                <a:gd name="connsiteY2" fmla="*/ 116840 h 231140"/>
                <a:gd name="connsiteX3" fmla="*/ 1130300 w 2969260"/>
                <a:gd name="connsiteY3" fmla="*/ 116840 h 231140"/>
                <a:gd name="connsiteX4" fmla="*/ 1130300 w 2969260"/>
                <a:gd name="connsiteY4" fmla="*/ 0 h 231140"/>
                <a:gd name="connsiteX5" fmla="*/ 2969260 w 2969260"/>
                <a:gd name="connsiteY5" fmla="*/ 0 h 2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9260" h="231140">
                  <a:moveTo>
                    <a:pt x="0" y="231140"/>
                  </a:moveTo>
                  <a:lnTo>
                    <a:pt x="281940" y="231140"/>
                  </a:lnTo>
                  <a:lnTo>
                    <a:pt x="281940" y="116840"/>
                  </a:lnTo>
                  <a:lnTo>
                    <a:pt x="1130300" y="116840"/>
                  </a:lnTo>
                  <a:lnTo>
                    <a:pt x="1130300" y="0"/>
                  </a:lnTo>
                  <a:lnTo>
                    <a:pt x="2969260" y="0"/>
                  </a:lnTo>
                </a:path>
              </a:pathLst>
            </a:custGeom>
            <a:noFill/>
            <a:ln w="19050">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latin typeface="Corbel" panose="020B0503020204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D98D9061-4342-4EEE-9B68-5ACBE9D792D4}"/>
                </a:ext>
              </a:extLst>
            </p:cNvPr>
            <p:cNvSpPr/>
            <p:nvPr/>
          </p:nvSpPr>
          <p:spPr>
            <a:xfrm>
              <a:off x="5298440" y="3603625"/>
              <a:ext cx="2966720" cy="119380"/>
            </a:xfrm>
            <a:custGeom>
              <a:avLst/>
              <a:gdLst>
                <a:gd name="connsiteX0" fmla="*/ 0 w 2966720"/>
                <a:gd name="connsiteY0" fmla="*/ 119380 h 119380"/>
                <a:gd name="connsiteX1" fmla="*/ 1686560 w 2966720"/>
                <a:gd name="connsiteY1" fmla="*/ 119380 h 119380"/>
                <a:gd name="connsiteX2" fmla="*/ 1686560 w 2966720"/>
                <a:gd name="connsiteY2" fmla="*/ 0 h 119380"/>
                <a:gd name="connsiteX3" fmla="*/ 2966720 w 2966720"/>
                <a:gd name="connsiteY3" fmla="*/ 0 h 119380"/>
              </a:gdLst>
              <a:ahLst/>
              <a:cxnLst>
                <a:cxn ang="0">
                  <a:pos x="connsiteX0" y="connsiteY0"/>
                </a:cxn>
                <a:cxn ang="0">
                  <a:pos x="connsiteX1" y="connsiteY1"/>
                </a:cxn>
                <a:cxn ang="0">
                  <a:pos x="connsiteX2" y="connsiteY2"/>
                </a:cxn>
                <a:cxn ang="0">
                  <a:pos x="connsiteX3" y="connsiteY3"/>
                </a:cxn>
              </a:cxnLst>
              <a:rect l="l" t="t" r="r" b="b"/>
              <a:pathLst>
                <a:path w="2966720" h="119380">
                  <a:moveTo>
                    <a:pt x="0" y="119380"/>
                  </a:moveTo>
                  <a:lnTo>
                    <a:pt x="1686560" y="119380"/>
                  </a:lnTo>
                  <a:lnTo>
                    <a:pt x="1686560" y="0"/>
                  </a:lnTo>
                  <a:lnTo>
                    <a:pt x="2966720" y="0"/>
                  </a:lnTo>
                </a:path>
              </a:pathLst>
            </a:custGeom>
            <a:noFill/>
            <a:ln w="19050">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latin typeface="Corbel" panose="020B0503020204020204" pitchFamily="34" charset="0"/>
                <a:cs typeface="Arial" panose="020B0604020202020204" pitchFamily="34" charset="0"/>
              </a:endParaRPr>
            </a:p>
          </p:txBody>
        </p:sp>
      </p:grpSp>
      <p:sp>
        <p:nvSpPr>
          <p:cNvPr id="132" name="Content Placeholder 2">
            <a:extLst>
              <a:ext uri="{FF2B5EF4-FFF2-40B4-BE49-F238E27FC236}">
                <a16:creationId xmlns:a16="http://schemas.microsoft.com/office/drawing/2014/main" id="{B943ED12-7EB3-4F31-B9C3-EB1FB34F25B1}"/>
              </a:ext>
            </a:extLst>
          </p:cNvPr>
          <p:cNvSpPr txBox="1">
            <a:spLocks/>
          </p:cNvSpPr>
          <p:nvPr/>
        </p:nvSpPr>
        <p:spPr>
          <a:xfrm>
            <a:off x="1889421" y="4733872"/>
            <a:ext cx="4529653" cy="179715"/>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800" dirty="0">
                <a:latin typeface="Corbel" panose="020B0503020204020204" pitchFamily="34" charset="0"/>
                <a:cs typeface="Arial" panose="020B0604020202020204" pitchFamily="34" charset="0"/>
              </a:rPr>
              <a:t>MMR % (N = 13): 0.0       38.5       53.8       53.8       53.8       61.5       61.5       61.5</a:t>
            </a:r>
          </a:p>
        </p:txBody>
      </p:sp>
      <p:sp>
        <p:nvSpPr>
          <p:cNvPr id="133" name="Content Placeholder 2">
            <a:extLst>
              <a:ext uri="{FF2B5EF4-FFF2-40B4-BE49-F238E27FC236}">
                <a16:creationId xmlns:a16="http://schemas.microsoft.com/office/drawing/2014/main" id="{DA216543-2CE5-41EC-B2D3-4514C750762A}"/>
              </a:ext>
            </a:extLst>
          </p:cNvPr>
          <p:cNvSpPr txBox="1">
            <a:spLocks/>
          </p:cNvSpPr>
          <p:nvPr/>
        </p:nvSpPr>
        <p:spPr>
          <a:xfrm>
            <a:off x="1889421" y="4888776"/>
            <a:ext cx="4384323" cy="193477"/>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800" dirty="0">
                <a:latin typeface="Corbel" panose="020B0503020204020204" pitchFamily="34" charset="0"/>
                <a:cs typeface="Arial" panose="020B0604020202020204" pitchFamily="34" charset="0"/>
              </a:rPr>
              <a:t>MR</a:t>
            </a:r>
            <a:r>
              <a:rPr lang="en-US" sz="800" baseline="30000" dirty="0">
                <a:latin typeface="Corbel" panose="020B0503020204020204" pitchFamily="34" charset="0"/>
                <a:cs typeface="Arial" panose="020B0604020202020204" pitchFamily="34" charset="0"/>
              </a:rPr>
              <a:t>4</a:t>
            </a:r>
            <a:r>
              <a:rPr lang="en-US" sz="800" dirty="0">
                <a:latin typeface="Corbel" panose="020B0503020204020204" pitchFamily="34" charset="0"/>
                <a:cs typeface="Arial" panose="020B0604020202020204" pitchFamily="34" charset="0"/>
              </a:rPr>
              <a:t> % (N = 13):   0.0        7.7        30.8       30.8       30.8       30.8       30.8       30.8</a:t>
            </a:r>
          </a:p>
        </p:txBody>
      </p:sp>
      <p:sp>
        <p:nvSpPr>
          <p:cNvPr id="134" name="Content Placeholder 2">
            <a:extLst>
              <a:ext uri="{FF2B5EF4-FFF2-40B4-BE49-F238E27FC236}">
                <a16:creationId xmlns:a16="http://schemas.microsoft.com/office/drawing/2014/main" id="{6C0D0A29-5ED6-4DF1-8416-2D82DD35C311}"/>
              </a:ext>
            </a:extLst>
          </p:cNvPr>
          <p:cNvSpPr txBox="1">
            <a:spLocks/>
          </p:cNvSpPr>
          <p:nvPr/>
        </p:nvSpPr>
        <p:spPr>
          <a:xfrm>
            <a:off x="1889421" y="5063908"/>
            <a:ext cx="4641055" cy="225246"/>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800" dirty="0">
                <a:latin typeface="Corbel" panose="020B0503020204020204" pitchFamily="34" charset="0"/>
                <a:cs typeface="Arial" panose="020B0604020202020204" pitchFamily="34" charset="0"/>
              </a:rPr>
              <a:t>MR</a:t>
            </a:r>
            <a:r>
              <a:rPr lang="en-US" sz="800" baseline="30000" dirty="0">
                <a:latin typeface="Corbel" panose="020B0503020204020204" pitchFamily="34" charset="0"/>
                <a:cs typeface="Arial" panose="020B0604020202020204" pitchFamily="34" charset="0"/>
              </a:rPr>
              <a:t>4.5</a:t>
            </a:r>
            <a:r>
              <a:rPr lang="en-US" sz="800" dirty="0">
                <a:latin typeface="Corbel" panose="020B0503020204020204" pitchFamily="34" charset="0"/>
                <a:cs typeface="Arial" panose="020B0604020202020204" pitchFamily="34" charset="0"/>
              </a:rPr>
              <a:t> % (N = 13): 0.0        0.0        30.8       30.8       30.8       30.8       30.8       30.8</a:t>
            </a:r>
          </a:p>
        </p:txBody>
      </p:sp>
      <p:sp>
        <p:nvSpPr>
          <p:cNvPr id="135" name="Content Placeholder 2">
            <a:extLst>
              <a:ext uri="{FF2B5EF4-FFF2-40B4-BE49-F238E27FC236}">
                <a16:creationId xmlns:a16="http://schemas.microsoft.com/office/drawing/2014/main" id="{685F9BD7-CE6B-4FD3-B005-3CFE5CAEF319}"/>
              </a:ext>
            </a:extLst>
          </p:cNvPr>
          <p:cNvSpPr txBox="1">
            <a:spLocks/>
          </p:cNvSpPr>
          <p:nvPr/>
        </p:nvSpPr>
        <p:spPr>
          <a:xfrm>
            <a:off x="6109069" y="4722894"/>
            <a:ext cx="3716756" cy="191943"/>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800" dirty="0">
                <a:latin typeface="Corbel" panose="020B0503020204020204" pitchFamily="34" charset="0"/>
                <a:cs typeface="Arial" panose="020B0604020202020204" pitchFamily="34" charset="0"/>
              </a:rPr>
              <a:t>(N = 17): 0.0        17.6       17.6      17.6       17.6       17.6       17.6       17.6</a:t>
            </a:r>
          </a:p>
        </p:txBody>
      </p:sp>
      <p:sp>
        <p:nvSpPr>
          <p:cNvPr id="136" name="Content Placeholder 2">
            <a:extLst>
              <a:ext uri="{FF2B5EF4-FFF2-40B4-BE49-F238E27FC236}">
                <a16:creationId xmlns:a16="http://schemas.microsoft.com/office/drawing/2014/main" id="{B48B8A96-E0E2-4D3D-AB87-B59051958097}"/>
              </a:ext>
            </a:extLst>
          </p:cNvPr>
          <p:cNvSpPr txBox="1">
            <a:spLocks/>
          </p:cNvSpPr>
          <p:nvPr/>
        </p:nvSpPr>
        <p:spPr>
          <a:xfrm>
            <a:off x="6108502" y="4890201"/>
            <a:ext cx="3765409" cy="191942"/>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800" dirty="0">
                <a:latin typeface="Corbel" panose="020B0503020204020204" pitchFamily="34" charset="0"/>
                <a:cs typeface="Arial" panose="020B0604020202020204" pitchFamily="34" charset="0"/>
              </a:rPr>
              <a:t>(N = 18): 0.0         5.6          5.6       11.1       11.1       11.1       11.1       11.1</a:t>
            </a:r>
          </a:p>
        </p:txBody>
      </p:sp>
      <p:sp>
        <p:nvSpPr>
          <p:cNvPr id="137" name="Content Placeholder 2">
            <a:extLst>
              <a:ext uri="{FF2B5EF4-FFF2-40B4-BE49-F238E27FC236}">
                <a16:creationId xmlns:a16="http://schemas.microsoft.com/office/drawing/2014/main" id="{31A4924C-A817-4427-912E-A099022C80D3}"/>
              </a:ext>
            </a:extLst>
          </p:cNvPr>
          <p:cNvSpPr txBox="1">
            <a:spLocks/>
          </p:cNvSpPr>
          <p:nvPr/>
        </p:nvSpPr>
        <p:spPr>
          <a:xfrm>
            <a:off x="6109069" y="5065548"/>
            <a:ext cx="3716756" cy="186594"/>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n-US" sz="800" dirty="0">
                <a:latin typeface="Corbel" panose="020B0503020204020204" pitchFamily="34" charset="0"/>
                <a:cs typeface="Arial" panose="020B0604020202020204" pitchFamily="34" charset="0"/>
              </a:rPr>
              <a:t>(N = 18): 0.0         0.0          0.0        0.0          5.6         5.6         5.6        5.6</a:t>
            </a:r>
          </a:p>
        </p:txBody>
      </p:sp>
      <p:sp>
        <p:nvSpPr>
          <p:cNvPr id="138" name="Rectangle 137">
            <a:extLst>
              <a:ext uri="{FF2B5EF4-FFF2-40B4-BE49-F238E27FC236}">
                <a16:creationId xmlns:a16="http://schemas.microsoft.com/office/drawing/2014/main" id="{3778119A-D0DD-4176-A9D6-3F25EB55D1BD}"/>
              </a:ext>
            </a:extLst>
          </p:cNvPr>
          <p:cNvSpPr/>
          <p:nvPr/>
        </p:nvSpPr>
        <p:spPr>
          <a:xfrm>
            <a:off x="381896" y="5996102"/>
            <a:ext cx="9032816" cy="400110"/>
          </a:xfrm>
          <a:prstGeom prst="rect">
            <a:avLst/>
          </a:prstGeom>
        </p:spPr>
        <p:txBody>
          <a:bodyPr wrap="square">
            <a:spAutoFit/>
          </a:bodyPr>
          <a:lstStyle/>
          <a:p>
            <a:r>
              <a:rPr lang="en-US" sz="1000" baseline="30000" dirty="0">
                <a:latin typeface="Corbel" panose="020B0503020204020204" pitchFamily="34" charset="0"/>
                <a:cs typeface="Arial" panose="020B0604020202020204" pitchFamily="34" charset="0"/>
              </a:rPr>
              <a:t>a</a:t>
            </a:r>
            <a:r>
              <a:rPr lang="en-US" sz="1000" dirty="0">
                <a:latin typeface="Corbel" panose="020B0503020204020204" pitchFamily="34" charset="0"/>
                <a:cs typeface="Arial" panose="020B0604020202020204" pitchFamily="34" charset="0"/>
              </a:rPr>
              <a:t> One patient with atypical </a:t>
            </a:r>
            <a:r>
              <a:rPr lang="en-US" sz="1000" i="1" dirty="0">
                <a:latin typeface="Corbel" panose="020B0503020204020204" pitchFamily="34" charset="0"/>
                <a:cs typeface="Arial" panose="020B0604020202020204" pitchFamily="34" charset="0"/>
              </a:rPr>
              <a:t>BCR-ABL1</a:t>
            </a:r>
            <a:r>
              <a:rPr lang="en-US" sz="1000" dirty="0">
                <a:latin typeface="Corbel" panose="020B0503020204020204" pitchFamily="34" charset="0"/>
                <a:cs typeface="Arial" panose="020B0604020202020204" pitchFamily="34" charset="0"/>
              </a:rPr>
              <a:t> transcript and no molecular data was excluded from analyses of cumulative molecular responses; </a:t>
            </a:r>
            <a:br>
              <a:rPr lang="en-US" sz="1000" dirty="0">
                <a:latin typeface="Corbel" panose="020B0503020204020204" pitchFamily="34" charset="0"/>
                <a:cs typeface="Arial" panose="020B0604020202020204" pitchFamily="34" charset="0"/>
              </a:rPr>
            </a:br>
            <a:r>
              <a:rPr lang="en-US" sz="1000" dirty="0">
                <a:latin typeface="Corbel" panose="020B0503020204020204" pitchFamily="34" charset="0"/>
                <a:cs typeface="Arial" panose="020B0604020202020204" pitchFamily="34" charset="0"/>
              </a:rPr>
              <a:t>1 patient with MMR at screening was excluded from analysis of cumulative MMR. </a:t>
            </a:r>
            <a:r>
              <a:rPr lang="en-US" sz="1000" baseline="30000" dirty="0">
                <a:latin typeface="Corbel" panose="020B0503020204020204" pitchFamily="34" charset="0"/>
                <a:cs typeface="Arial" panose="020B0604020202020204" pitchFamily="34" charset="0"/>
              </a:rPr>
              <a:t>b</a:t>
            </a:r>
            <a:r>
              <a:rPr lang="en-US" sz="1000" dirty="0">
                <a:latin typeface="Corbel" panose="020B0503020204020204" pitchFamily="34" charset="0"/>
                <a:cs typeface="Arial" panose="020B0604020202020204" pitchFamily="34" charset="0"/>
              </a:rPr>
              <a:t> Among patients who achieved MMR.</a:t>
            </a:r>
          </a:p>
        </p:txBody>
      </p:sp>
      <p:sp>
        <p:nvSpPr>
          <p:cNvPr id="139" name="Text Placeholder 17">
            <a:extLst>
              <a:ext uri="{FF2B5EF4-FFF2-40B4-BE49-F238E27FC236}">
                <a16:creationId xmlns:a16="http://schemas.microsoft.com/office/drawing/2014/main" id="{3099B738-092E-43A9-BB54-C630150BE3FE}"/>
              </a:ext>
            </a:extLst>
          </p:cNvPr>
          <p:cNvSpPr>
            <a:spLocks noGrp="1"/>
          </p:cNvSpPr>
          <p:nvPr>
            <p:ph type="body" sz="quarter" idx="15"/>
          </p:nvPr>
        </p:nvSpPr>
        <p:spPr>
          <a:xfrm>
            <a:off x="346678" y="6540785"/>
            <a:ext cx="8559564" cy="216694"/>
          </a:xfrm>
        </p:spPr>
        <p:txBody>
          <a:bodyPr/>
          <a:lstStyle/>
          <a:p>
            <a:r>
              <a:rPr lang="en-GB" sz="1000" dirty="0" err="1">
                <a:latin typeface="Corbel" panose="020B0503020204020204" pitchFamily="34" charset="0"/>
              </a:rPr>
              <a:t>Réa</a:t>
            </a:r>
            <a:r>
              <a:rPr lang="en-US" sz="1000" dirty="0">
                <a:latin typeface="Corbel" panose="020B0503020204020204" pitchFamily="34" charset="0"/>
              </a:rPr>
              <a:t> D, et al. </a:t>
            </a:r>
            <a:r>
              <a:rPr lang="en-US" sz="1000" i="1" dirty="0">
                <a:latin typeface="Corbel" panose="020B0503020204020204" pitchFamily="34" charset="0"/>
              </a:rPr>
              <a:t>Blood</a:t>
            </a:r>
            <a:r>
              <a:rPr lang="en-US" sz="1000" dirty="0">
                <a:latin typeface="Corbel" panose="020B0503020204020204" pitchFamily="34" charset="0"/>
              </a:rPr>
              <a:t>. 2018;132:792 [abstract] and oral presentation at ASH 2018. </a:t>
            </a:r>
          </a:p>
        </p:txBody>
      </p:sp>
    </p:spTree>
    <p:extLst>
      <p:ext uri="{BB962C8B-B14F-4D97-AF65-F5344CB8AC3E}">
        <p14:creationId xmlns:p14="http://schemas.microsoft.com/office/powerpoint/2010/main" val="3139222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A00B094-CA1D-4E9E-8A0C-34D188446E7B}"/>
              </a:ext>
            </a:extLst>
          </p:cNvPr>
          <p:cNvSpPr/>
          <p:nvPr/>
        </p:nvSpPr>
        <p:spPr>
          <a:xfrm>
            <a:off x="4016223" y="4168763"/>
            <a:ext cx="2495550" cy="481880"/>
          </a:xfrm>
          <a:prstGeom prst="roundRect">
            <a:avLst/>
          </a:prstGeom>
          <a:solidFill>
            <a:srgbClr val="39A5FA"/>
          </a:solidFill>
          <a:ln w="12700" cap="sq" cmpd="sng" algn="ctr">
            <a:noFill/>
            <a:prstDash val="solid"/>
          </a:ln>
          <a:effectLst/>
        </p:spPr>
        <p:txBody>
          <a:bodyPr rtlCol="0" anchor="ctr"/>
          <a:lstStyle/>
          <a:p>
            <a:pPr algn="ctr"/>
            <a:endParaRPr lang="en-US" kern="0" dirty="0">
              <a:solidFill>
                <a:srgbClr val="FFFFFF"/>
              </a:solidFill>
              <a:latin typeface="Corbel" panose="020B0503020204020204" pitchFamily="34" charset="0"/>
            </a:endParaRPr>
          </a:p>
        </p:txBody>
      </p:sp>
      <p:sp>
        <p:nvSpPr>
          <p:cNvPr id="47" name="Content Placeholder 46">
            <a:extLst>
              <a:ext uri="{FF2B5EF4-FFF2-40B4-BE49-F238E27FC236}">
                <a16:creationId xmlns:a16="http://schemas.microsoft.com/office/drawing/2014/main" id="{52A3A625-55DD-48CE-BF13-F8427F1A5A34}"/>
              </a:ext>
            </a:extLst>
          </p:cNvPr>
          <p:cNvSpPr>
            <a:spLocks noGrp="1"/>
          </p:cNvSpPr>
          <p:nvPr>
            <p:ph idx="1"/>
          </p:nvPr>
        </p:nvSpPr>
        <p:spPr>
          <a:xfrm>
            <a:off x="1981200" y="1770448"/>
            <a:ext cx="8229600" cy="674313"/>
          </a:xfrm>
        </p:spPr>
        <p:txBody>
          <a:bodyPr/>
          <a:lstStyle/>
          <a:p>
            <a:r>
              <a:rPr lang="en-US" sz="1600" dirty="0">
                <a:latin typeface="Corbel" panose="020B0503020204020204" pitchFamily="34" charset="0"/>
              </a:rPr>
              <a:t>ASCEMBL is a multicenter, open-label, phase 3, randomized study of asciminib vs bosutinib in patients with CML-CP, previously treated with ≥ 2 TKIs</a:t>
            </a:r>
          </a:p>
        </p:txBody>
      </p:sp>
      <p:sp>
        <p:nvSpPr>
          <p:cNvPr id="4" name="Rectangle: Rounded Corners 3">
            <a:extLst>
              <a:ext uri="{FF2B5EF4-FFF2-40B4-BE49-F238E27FC236}">
                <a16:creationId xmlns:a16="http://schemas.microsoft.com/office/drawing/2014/main" id="{D037051F-3F63-456C-9B58-878B1FD9983A}"/>
              </a:ext>
            </a:extLst>
          </p:cNvPr>
          <p:cNvSpPr/>
          <p:nvPr/>
        </p:nvSpPr>
        <p:spPr>
          <a:xfrm>
            <a:off x="4013939" y="2818659"/>
            <a:ext cx="2495550" cy="481880"/>
          </a:xfrm>
          <a:prstGeom prst="roundRect">
            <a:avLst/>
          </a:prstGeom>
          <a:solidFill>
            <a:srgbClr val="068685"/>
          </a:solidFill>
          <a:ln w="12700" cap="sq" cmpd="sng" algn="ctr">
            <a:noFill/>
            <a:prstDash val="solid"/>
          </a:ln>
          <a:effectLst/>
        </p:spPr>
        <p:txBody>
          <a:bodyPr rtlCol="0" anchor="ctr"/>
          <a:lstStyle/>
          <a:p>
            <a:pPr algn="ctr"/>
            <a:endParaRPr lang="en-US" kern="0" dirty="0">
              <a:solidFill>
                <a:srgbClr val="FFFFFF"/>
              </a:solidFill>
              <a:latin typeface="Corbel" panose="020B0503020204020204" pitchFamily="34" charset="0"/>
            </a:endParaRPr>
          </a:p>
        </p:txBody>
      </p:sp>
      <p:sp>
        <p:nvSpPr>
          <p:cNvPr id="5" name="TextBox 4">
            <a:extLst>
              <a:ext uri="{FF2B5EF4-FFF2-40B4-BE49-F238E27FC236}">
                <a16:creationId xmlns:a16="http://schemas.microsoft.com/office/drawing/2014/main" id="{3A4897C4-FFD1-4366-AF8D-1ECC491E405B}"/>
              </a:ext>
            </a:extLst>
          </p:cNvPr>
          <p:cNvSpPr txBox="1"/>
          <p:nvPr/>
        </p:nvSpPr>
        <p:spPr>
          <a:xfrm>
            <a:off x="4031270" y="2861218"/>
            <a:ext cx="2460893" cy="276999"/>
          </a:xfrm>
          <a:prstGeom prst="rect">
            <a:avLst/>
          </a:prstGeom>
          <a:noFill/>
        </p:spPr>
        <p:txBody>
          <a:bodyPr wrap="square" rtlCol="0">
            <a:spAutoFit/>
          </a:bodyPr>
          <a:lstStyle/>
          <a:p>
            <a:pPr algn="ctr"/>
            <a:r>
              <a:rPr lang="en-US" sz="1200" b="1" dirty="0">
                <a:solidFill>
                  <a:srgbClr val="000000"/>
                </a:solidFill>
                <a:latin typeface="Corbel" panose="020B0503020204020204" pitchFamily="34" charset="0"/>
              </a:rPr>
              <a:t>Asciminib 40 mg twice daily </a:t>
            </a:r>
          </a:p>
        </p:txBody>
      </p:sp>
      <p:sp>
        <p:nvSpPr>
          <p:cNvPr id="6" name="Rectangle 5">
            <a:extLst>
              <a:ext uri="{FF2B5EF4-FFF2-40B4-BE49-F238E27FC236}">
                <a16:creationId xmlns:a16="http://schemas.microsoft.com/office/drawing/2014/main" id="{9F867421-D258-4862-BC01-15ED352907FE}"/>
              </a:ext>
            </a:extLst>
          </p:cNvPr>
          <p:cNvSpPr>
            <a:spLocks noChangeArrowheads="1"/>
          </p:cNvSpPr>
          <p:nvPr/>
        </p:nvSpPr>
        <p:spPr bwMode="auto">
          <a:xfrm>
            <a:off x="3981921" y="2336620"/>
            <a:ext cx="3791258" cy="2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50" b="1" dirty="0">
                <a:solidFill>
                  <a:srgbClr val="000000"/>
                </a:solidFill>
                <a:latin typeface="Corbel" panose="020B0503020204020204" pitchFamily="34" charset="0"/>
              </a:rPr>
              <a:t>Treatment duration: 96 weeks</a:t>
            </a:r>
            <a:r>
              <a:rPr lang="en-US" sz="1050" b="1" baseline="30000" dirty="0">
                <a:solidFill>
                  <a:srgbClr val="000000"/>
                </a:solidFill>
                <a:latin typeface="Corbel" panose="020B0503020204020204" pitchFamily="34" charset="0"/>
              </a:rPr>
              <a:t>†</a:t>
            </a:r>
          </a:p>
        </p:txBody>
      </p:sp>
      <p:sp>
        <p:nvSpPr>
          <p:cNvPr id="10" name="Rectangle: Rounded Corners 9">
            <a:extLst>
              <a:ext uri="{FF2B5EF4-FFF2-40B4-BE49-F238E27FC236}">
                <a16:creationId xmlns:a16="http://schemas.microsoft.com/office/drawing/2014/main" id="{7DB97895-4CAA-4F42-89D7-52F1AB2B3108}"/>
              </a:ext>
            </a:extLst>
          </p:cNvPr>
          <p:cNvSpPr/>
          <p:nvPr/>
        </p:nvSpPr>
        <p:spPr>
          <a:xfrm>
            <a:off x="2108390" y="2701092"/>
            <a:ext cx="1569659" cy="2060842"/>
          </a:xfrm>
          <a:prstGeom prst="roundRect">
            <a:avLst/>
          </a:prstGeom>
          <a:noFill/>
          <a:ln w="28575" cap="sq" cmpd="sng" algn="ctr">
            <a:solidFill>
              <a:srgbClr val="6CA8A2"/>
            </a:solidFill>
            <a:prstDash val="solid"/>
          </a:ln>
          <a:effectLst/>
        </p:spPr>
        <p:txBody>
          <a:bodyPr rtlCol="0" anchor="ctr"/>
          <a:lstStyle/>
          <a:p>
            <a:pPr algn="ctr"/>
            <a:endParaRPr lang="en-US" kern="0">
              <a:solidFill>
                <a:srgbClr val="FFFFFF"/>
              </a:solidFill>
              <a:latin typeface="Corbel" panose="020B0503020204020204" pitchFamily="34" charset="0"/>
            </a:endParaRPr>
          </a:p>
        </p:txBody>
      </p:sp>
      <p:sp>
        <p:nvSpPr>
          <p:cNvPr id="11" name="TextBox 10">
            <a:extLst>
              <a:ext uri="{FF2B5EF4-FFF2-40B4-BE49-F238E27FC236}">
                <a16:creationId xmlns:a16="http://schemas.microsoft.com/office/drawing/2014/main" id="{C46C7AE9-134F-404E-99B3-5D6FE53274D0}"/>
              </a:ext>
            </a:extLst>
          </p:cNvPr>
          <p:cNvSpPr txBox="1"/>
          <p:nvPr/>
        </p:nvSpPr>
        <p:spPr>
          <a:xfrm>
            <a:off x="2108387" y="3050075"/>
            <a:ext cx="1569660" cy="1384995"/>
          </a:xfrm>
          <a:prstGeom prst="rect">
            <a:avLst/>
          </a:prstGeom>
          <a:noFill/>
        </p:spPr>
        <p:txBody>
          <a:bodyPr wrap="square" rtlCol="0">
            <a:spAutoFit/>
          </a:bodyPr>
          <a:lstStyle/>
          <a:p>
            <a:pPr algn="ctr" defTabSz="609585">
              <a:defRPr/>
            </a:pPr>
            <a:r>
              <a:rPr lang="en-US" sz="1200" b="1" kern="0" dirty="0">
                <a:solidFill>
                  <a:srgbClr val="000000"/>
                </a:solidFill>
                <a:latin typeface="Corbel" panose="020B0503020204020204" pitchFamily="34" charset="0"/>
              </a:rPr>
              <a:t>ASCEMBL</a:t>
            </a:r>
          </a:p>
          <a:p>
            <a:pPr algn="ctr" defTabSz="609585">
              <a:defRPr/>
            </a:pPr>
            <a:r>
              <a:rPr lang="en-US" sz="1200" kern="0" dirty="0">
                <a:solidFill>
                  <a:srgbClr val="000000"/>
                </a:solidFill>
                <a:latin typeface="Corbel" panose="020B0503020204020204" pitchFamily="34" charset="0"/>
              </a:rPr>
              <a:t>(</a:t>
            </a:r>
            <a:r>
              <a:rPr lang="en-US" sz="1200" dirty="0">
                <a:solidFill>
                  <a:srgbClr val="000000"/>
                </a:solidFill>
                <a:latin typeface="Corbel" panose="020B0503020204020204" pitchFamily="34" charset="0"/>
                <a:ea typeface="Calibri" panose="020F0502020204030204" pitchFamily="34" charset="0"/>
              </a:rPr>
              <a:t>NCT03106779)</a:t>
            </a:r>
            <a:endParaRPr lang="en-US" sz="1200" b="1" dirty="0">
              <a:solidFill>
                <a:srgbClr val="000000"/>
              </a:solidFill>
              <a:latin typeface="Corbel" panose="020B0503020204020204" pitchFamily="34" charset="0"/>
            </a:endParaRPr>
          </a:p>
          <a:p>
            <a:pPr algn="ctr"/>
            <a:endParaRPr lang="en-US" sz="1200" b="1" dirty="0">
              <a:solidFill>
                <a:srgbClr val="000000"/>
              </a:solidFill>
              <a:latin typeface="Corbel" panose="020B0503020204020204" pitchFamily="34" charset="0"/>
            </a:endParaRPr>
          </a:p>
          <a:p>
            <a:pPr algn="ctr"/>
            <a:r>
              <a:rPr lang="en-US" sz="1200" b="1" dirty="0">
                <a:solidFill>
                  <a:srgbClr val="000000"/>
                </a:solidFill>
                <a:latin typeface="Corbel" panose="020B0503020204020204" pitchFamily="34" charset="0"/>
              </a:rPr>
              <a:t>Randomized 2:1</a:t>
            </a:r>
          </a:p>
          <a:p>
            <a:pPr algn="ctr"/>
            <a:r>
              <a:rPr lang="en-US" sz="1200" b="1" dirty="0">
                <a:solidFill>
                  <a:srgbClr val="000000"/>
                </a:solidFill>
                <a:latin typeface="Corbel" panose="020B0503020204020204" pitchFamily="34" charset="0"/>
              </a:rPr>
              <a:t>(stratified by MCyR vs no MCyR at baseline*)</a:t>
            </a:r>
          </a:p>
        </p:txBody>
      </p:sp>
      <p:cxnSp>
        <p:nvCxnSpPr>
          <p:cNvPr id="12" name="Straight Arrow Connector 11">
            <a:extLst>
              <a:ext uri="{FF2B5EF4-FFF2-40B4-BE49-F238E27FC236}">
                <a16:creationId xmlns:a16="http://schemas.microsoft.com/office/drawing/2014/main" id="{7B4C4CE4-5EE3-4BB9-80D1-82E4D0D8CE10}"/>
              </a:ext>
            </a:extLst>
          </p:cNvPr>
          <p:cNvCxnSpPr>
            <a:cxnSpLocks/>
          </p:cNvCxnSpPr>
          <p:nvPr/>
        </p:nvCxnSpPr>
        <p:spPr>
          <a:xfrm>
            <a:off x="3734271" y="3056649"/>
            <a:ext cx="247650" cy="1898"/>
          </a:xfrm>
          <a:prstGeom prst="straightConnector1">
            <a:avLst/>
          </a:prstGeom>
          <a:noFill/>
          <a:ln w="38100" cap="sq" cmpd="sng" algn="ctr">
            <a:solidFill>
              <a:srgbClr val="7F7F7F"/>
            </a:solidFill>
            <a:prstDash val="solid"/>
            <a:tailEnd type="triangle"/>
          </a:ln>
          <a:effectLst/>
        </p:spPr>
      </p:cxnSp>
      <p:cxnSp>
        <p:nvCxnSpPr>
          <p:cNvPr id="13" name="Straight Arrow Connector 12">
            <a:extLst>
              <a:ext uri="{FF2B5EF4-FFF2-40B4-BE49-F238E27FC236}">
                <a16:creationId xmlns:a16="http://schemas.microsoft.com/office/drawing/2014/main" id="{58E7B0FC-98AC-4255-A7A0-8A131FF82757}"/>
              </a:ext>
            </a:extLst>
          </p:cNvPr>
          <p:cNvCxnSpPr>
            <a:cxnSpLocks/>
          </p:cNvCxnSpPr>
          <p:nvPr/>
        </p:nvCxnSpPr>
        <p:spPr>
          <a:xfrm>
            <a:off x="3734271" y="4400208"/>
            <a:ext cx="247650" cy="1898"/>
          </a:xfrm>
          <a:prstGeom prst="straightConnector1">
            <a:avLst/>
          </a:prstGeom>
          <a:noFill/>
          <a:ln w="38100" cap="sq" cmpd="sng" algn="ctr">
            <a:solidFill>
              <a:srgbClr val="7F7F7F"/>
            </a:solidFill>
            <a:prstDash val="solid"/>
            <a:tailEnd type="triangle"/>
          </a:ln>
          <a:effectLst/>
        </p:spPr>
      </p:cxnSp>
      <p:sp>
        <p:nvSpPr>
          <p:cNvPr id="15" name="TextBox 14">
            <a:extLst>
              <a:ext uri="{FF2B5EF4-FFF2-40B4-BE49-F238E27FC236}">
                <a16:creationId xmlns:a16="http://schemas.microsoft.com/office/drawing/2014/main" id="{BA92C285-E87F-47DB-91ED-901693F32B73}"/>
              </a:ext>
            </a:extLst>
          </p:cNvPr>
          <p:cNvSpPr txBox="1"/>
          <p:nvPr/>
        </p:nvSpPr>
        <p:spPr>
          <a:xfrm>
            <a:off x="4033554" y="4211384"/>
            <a:ext cx="2460893" cy="276999"/>
          </a:xfrm>
          <a:prstGeom prst="rect">
            <a:avLst/>
          </a:prstGeom>
          <a:noFill/>
        </p:spPr>
        <p:txBody>
          <a:bodyPr wrap="square" rtlCol="0">
            <a:spAutoFit/>
          </a:bodyPr>
          <a:lstStyle/>
          <a:p>
            <a:pPr algn="ctr"/>
            <a:r>
              <a:rPr lang="en-US" sz="1200" b="1" dirty="0">
                <a:solidFill>
                  <a:srgbClr val="000000"/>
                </a:solidFill>
                <a:latin typeface="Corbel" panose="020B0503020204020204" pitchFamily="34" charset="0"/>
              </a:rPr>
              <a:t>Bosutinib 500 mg once daily </a:t>
            </a:r>
          </a:p>
        </p:txBody>
      </p:sp>
      <p:cxnSp>
        <p:nvCxnSpPr>
          <p:cNvPr id="16" name="Straight Arrow Connector 15">
            <a:extLst>
              <a:ext uri="{FF2B5EF4-FFF2-40B4-BE49-F238E27FC236}">
                <a16:creationId xmlns:a16="http://schemas.microsoft.com/office/drawing/2014/main" id="{6AC94362-EC9D-43F2-AED8-C02382E47568}"/>
              </a:ext>
            </a:extLst>
          </p:cNvPr>
          <p:cNvCxnSpPr>
            <a:cxnSpLocks/>
          </p:cNvCxnSpPr>
          <p:nvPr/>
        </p:nvCxnSpPr>
        <p:spPr>
          <a:xfrm>
            <a:off x="6563196" y="3056649"/>
            <a:ext cx="247650" cy="1898"/>
          </a:xfrm>
          <a:prstGeom prst="straightConnector1">
            <a:avLst/>
          </a:prstGeom>
          <a:noFill/>
          <a:ln w="38100" cap="sq" cmpd="sng" algn="ctr">
            <a:solidFill>
              <a:srgbClr val="7F7F7F"/>
            </a:solidFill>
            <a:prstDash val="solid"/>
            <a:tailEnd type="triangle"/>
          </a:ln>
          <a:effectLst/>
        </p:spPr>
      </p:cxnSp>
      <p:cxnSp>
        <p:nvCxnSpPr>
          <p:cNvPr id="17" name="Straight Arrow Connector 16">
            <a:extLst>
              <a:ext uri="{FF2B5EF4-FFF2-40B4-BE49-F238E27FC236}">
                <a16:creationId xmlns:a16="http://schemas.microsoft.com/office/drawing/2014/main" id="{A8DC9753-4872-49B4-8E16-750C5752C2D0}"/>
              </a:ext>
            </a:extLst>
          </p:cNvPr>
          <p:cNvCxnSpPr>
            <a:cxnSpLocks/>
          </p:cNvCxnSpPr>
          <p:nvPr/>
        </p:nvCxnSpPr>
        <p:spPr>
          <a:xfrm>
            <a:off x="6563196" y="4400208"/>
            <a:ext cx="247650" cy="1898"/>
          </a:xfrm>
          <a:prstGeom prst="straightConnector1">
            <a:avLst/>
          </a:prstGeom>
          <a:noFill/>
          <a:ln w="38100" cap="sq" cmpd="sng" algn="ctr">
            <a:solidFill>
              <a:srgbClr val="7F7F7F"/>
            </a:solidFill>
            <a:prstDash val="solid"/>
            <a:tailEnd type="triangle"/>
          </a:ln>
          <a:effectLst/>
        </p:spPr>
      </p:cxnSp>
      <p:sp>
        <p:nvSpPr>
          <p:cNvPr id="18" name="Rectangle 17">
            <a:extLst>
              <a:ext uri="{FF2B5EF4-FFF2-40B4-BE49-F238E27FC236}">
                <a16:creationId xmlns:a16="http://schemas.microsoft.com/office/drawing/2014/main" id="{C79E46B0-7471-4719-BE95-1143F50A99C8}"/>
              </a:ext>
            </a:extLst>
          </p:cNvPr>
          <p:cNvSpPr/>
          <p:nvPr/>
        </p:nvSpPr>
        <p:spPr>
          <a:xfrm>
            <a:off x="3981921" y="3412671"/>
            <a:ext cx="2290426" cy="577081"/>
          </a:xfrm>
          <a:prstGeom prst="rect">
            <a:avLst/>
          </a:prstGeom>
        </p:spPr>
        <p:txBody>
          <a:bodyPr wrap="square">
            <a:spAutoFit/>
          </a:bodyPr>
          <a:lstStyle/>
          <a:p>
            <a:pPr algn="ctr" defTabSz="685800">
              <a:defRPr/>
            </a:pPr>
            <a:r>
              <a:rPr lang="en-US" sz="1050" b="1" kern="0" dirty="0">
                <a:solidFill>
                  <a:srgbClr val="000000"/>
                </a:solidFill>
                <a:latin typeface="Corbel" panose="020B0503020204020204" pitchFamily="34" charset="0"/>
              </a:rPr>
              <a:t>Switch to asciminib </a:t>
            </a:r>
            <a:r>
              <a:rPr lang="en-US" sz="1050" b="1" kern="0" dirty="0">
                <a:latin typeface="Corbel" panose="020B0503020204020204" pitchFamily="34" charset="0"/>
              </a:rPr>
              <a:t>allowed only for patients meeting treatment failure criteria on bosutinib</a:t>
            </a:r>
            <a:r>
              <a:rPr lang="en-US" sz="1050" b="1" baseline="30000" dirty="0">
                <a:solidFill>
                  <a:srgbClr val="000000"/>
                </a:solidFill>
                <a:latin typeface="Corbel" panose="020B0503020204020204" pitchFamily="34" charset="0"/>
              </a:rPr>
              <a:t>‡</a:t>
            </a:r>
            <a:endParaRPr lang="en-US" sz="1050" b="1" kern="0" dirty="0">
              <a:solidFill>
                <a:srgbClr val="000000"/>
              </a:solidFill>
              <a:latin typeface="Corbel" panose="020B0503020204020204" pitchFamily="34" charset="0"/>
            </a:endParaRPr>
          </a:p>
        </p:txBody>
      </p:sp>
      <p:cxnSp>
        <p:nvCxnSpPr>
          <p:cNvPr id="19" name="Straight Arrow Connector 18">
            <a:extLst>
              <a:ext uri="{FF2B5EF4-FFF2-40B4-BE49-F238E27FC236}">
                <a16:creationId xmlns:a16="http://schemas.microsoft.com/office/drawing/2014/main" id="{6DB8DCAE-7CDE-4FD6-BDBD-CA107FCF595D}"/>
              </a:ext>
            </a:extLst>
          </p:cNvPr>
          <p:cNvCxnSpPr>
            <a:cxnSpLocks/>
          </p:cNvCxnSpPr>
          <p:nvPr/>
        </p:nvCxnSpPr>
        <p:spPr>
          <a:xfrm flipV="1">
            <a:off x="6312552" y="3489630"/>
            <a:ext cx="0" cy="423163"/>
          </a:xfrm>
          <a:prstGeom prst="straightConnector1">
            <a:avLst/>
          </a:prstGeom>
          <a:noFill/>
          <a:ln w="38100" cap="sq" cmpd="sng" algn="ctr">
            <a:solidFill>
              <a:srgbClr val="7F7F7F"/>
            </a:solidFill>
            <a:prstDash val="sysDot"/>
            <a:tailEnd type="triangle"/>
          </a:ln>
          <a:effectLst/>
        </p:spPr>
      </p:cxnSp>
      <p:sp>
        <p:nvSpPr>
          <p:cNvPr id="20" name="Rectangle: Rounded Corners 19">
            <a:extLst>
              <a:ext uri="{FF2B5EF4-FFF2-40B4-BE49-F238E27FC236}">
                <a16:creationId xmlns:a16="http://schemas.microsoft.com/office/drawing/2014/main" id="{688EA9AB-8A04-437A-BF24-906A67C57E3C}"/>
              </a:ext>
            </a:extLst>
          </p:cNvPr>
          <p:cNvSpPr/>
          <p:nvPr/>
        </p:nvSpPr>
        <p:spPr>
          <a:xfrm>
            <a:off x="6865382" y="2701093"/>
            <a:ext cx="1045284" cy="2060843"/>
          </a:xfrm>
          <a:prstGeom prst="roundRect">
            <a:avLst/>
          </a:prstGeom>
          <a:noFill/>
          <a:ln w="28575" cap="sq" cmpd="sng" algn="ctr">
            <a:solidFill>
              <a:srgbClr val="6CA8A2"/>
            </a:solidFill>
            <a:prstDash val="solid"/>
          </a:ln>
          <a:effectLst/>
        </p:spPr>
        <p:txBody>
          <a:bodyPr rtlCol="0" anchor="ctr"/>
          <a:lstStyle/>
          <a:p>
            <a:pPr algn="ctr">
              <a:defRPr/>
            </a:pPr>
            <a:endParaRPr lang="en-US" kern="0">
              <a:solidFill>
                <a:srgbClr val="FFFFFF"/>
              </a:solidFill>
              <a:latin typeface="Corbel" panose="020B0503020204020204" pitchFamily="34" charset="0"/>
            </a:endParaRPr>
          </a:p>
        </p:txBody>
      </p:sp>
      <p:sp>
        <p:nvSpPr>
          <p:cNvPr id="21" name="TextBox 20">
            <a:extLst>
              <a:ext uri="{FF2B5EF4-FFF2-40B4-BE49-F238E27FC236}">
                <a16:creationId xmlns:a16="http://schemas.microsoft.com/office/drawing/2014/main" id="{A7381F0F-F045-4CA0-9426-065CB600F80A}"/>
              </a:ext>
            </a:extLst>
          </p:cNvPr>
          <p:cNvSpPr txBox="1"/>
          <p:nvPr/>
        </p:nvSpPr>
        <p:spPr>
          <a:xfrm>
            <a:off x="6867274" y="3511739"/>
            <a:ext cx="1041505" cy="461665"/>
          </a:xfrm>
          <a:prstGeom prst="rect">
            <a:avLst/>
          </a:prstGeom>
          <a:noFill/>
        </p:spPr>
        <p:txBody>
          <a:bodyPr wrap="square" rtlCol="0">
            <a:spAutoFit/>
          </a:bodyPr>
          <a:lstStyle/>
          <a:p>
            <a:pPr algn="ctr"/>
            <a:r>
              <a:rPr lang="en-US" sz="1200" b="1" dirty="0">
                <a:solidFill>
                  <a:srgbClr val="000000"/>
                </a:solidFill>
                <a:latin typeface="Corbel" panose="020B0503020204020204" pitchFamily="34" charset="0"/>
              </a:rPr>
              <a:t>Survival follow-up</a:t>
            </a:r>
            <a:r>
              <a:rPr lang="en-US" sz="1200" b="1" baseline="30000" dirty="0">
                <a:solidFill>
                  <a:srgbClr val="000000"/>
                </a:solidFill>
                <a:latin typeface="Corbel" panose="020B0503020204020204" pitchFamily="34" charset="0"/>
              </a:rPr>
              <a:t>§</a:t>
            </a:r>
            <a:endParaRPr lang="en-US" sz="1200" b="1" dirty="0">
              <a:solidFill>
                <a:srgbClr val="000000"/>
              </a:solidFill>
              <a:latin typeface="Corbel" panose="020B0503020204020204" pitchFamily="34" charset="0"/>
            </a:endParaRPr>
          </a:p>
        </p:txBody>
      </p:sp>
      <p:cxnSp>
        <p:nvCxnSpPr>
          <p:cNvPr id="22" name="Straight Connector 21">
            <a:extLst>
              <a:ext uri="{FF2B5EF4-FFF2-40B4-BE49-F238E27FC236}">
                <a16:creationId xmlns:a16="http://schemas.microsoft.com/office/drawing/2014/main" id="{B3AD72C7-59F3-4EA9-B488-242708B3E8C7}"/>
              </a:ext>
            </a:extLst>
          </p:cNvPr>
          <p:cNvCxnSpPr/>
          <p:nvPr/>
        </p:nvCxnSpPr>
        <p:spPr>
          <a:xfrm>
            <a:off x="3981924" y="2579995"/>
            <a:ext cx="3894009" cy="0"/>
          </a:xfrm>
          <a:prstGeom prst="line">
            <a:avLst/>
          </a:prstGeom>
          <a:noFill/>
          <a:ln w="19050" cap="flat" cmpd="sng" algn="ctr">
            <a:solidFill>
              <a:srgbClr val="6CA8A2"/>
            </a:solidFill>
            <a:prstDash val="sysDash"/>
            <a:headEnd type="none" w="med" len="med"/>
            <a:tailEnd type="arrow" w="med" len="med"/>
          </a:ln>
          <a:effectLst/>
        </p:spPr>
      </p:cxnSp>
      <p:sp>
        <p:nvSpPr>
          <p:cNvPr id="24" name="Content Placeholder 2">
            <a:extLst>
              <a:ext uri="{FF2B5EF4-FFF2-40B4-BE49-F238E27FC236}">
                <a16:creationId xmlns:a16="http://schemas.microsoft.com/office/drawing/2014/main" id="{5CDA8323-2A1E-42A7-815D-3B89C1E52A01}"/>
              </a:ext>
            </a:extLst>
          </p:cNvPr>
          <p:cNvSpPr txBox="1">
            <a:spLocks/>
          </p:cNvSpPr>
          <p:nvPr/>
        </p:nvSpPr>
        <p:spPr>
          <a:xfrm>
            <a:off x="8071762" y="4364283"/>
            <a:ext cx="2363953" cy="553998"/>
          </a:xfrm>
          <a:prstGeom prst="rect">
            <a:avLst/>
          </a:prstGeom>
        </p:spPr>
        <p:txBody>
          <a:bodyPr vert="horz" wrap="square" lIns="0" tIns="0" rIns="0" bIns="0" spcCol="182880" rtlCol="0">
            <a:sp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67"/>
              </a:spcBef>
            </a:pPr>
            <a:r>
              <a:rPr lang="en-US" sz="1200" dirty="0">
                <a:latin typeface="Corbel" panose="020B0503020204020204" pitchFamily="34" charset="0"/>
              </a:rPr>
              <a:t>Median duration of follow-up: 14.9 months from randomization to cutoff</a:t>
            </a:r>
          </a:p>
        </p:txBody>
      </p:sp>
      <p:sp>
        <p:nvSpPr>
          <p:cNvPr id="28" name="Content Placeholder 2">
            <a:extLst>
              <a:ext uri="{FF2B5EF4-FFF2-40B4-BE49-F238E27FC236}">
                <a16:creationId xmlns:a16="http://schemas.microsoft.com/office/drawing/2014/main" id="{D35B8D14-124A-4914-A72A-FAC472EB1467}"/>
              </a:ext>
            </a:extLst>
          </p:cNvPr>
          <p:cNvSpPr txBox="1">
            <a:spLocks/>
          </p:cNvSpPr>
          <p:nvPr/>
        </p:nvSpPr>
        <p:spPr>
          <a:xfrm>
            <a:off x="1652432" y="5526231"/>
            <a:ext cx="8924128" cy="640637"/>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800" dirty="0">
                <a:latin typeface="Corbel" panose="020B0503020204020204" pitchFamily="34" charset="0"/>
                <a:ea typeface="Calibri" panose="020F0502020204030204" pitchFamily="34" charset="0"/>
                <a:cs typeface="Times New Roman" panose="02020603050405020304" pitchFamily="18" charset="0"/>
              </a:rPr>
              <a:t>CML-CP, chronic myeloid leukemia in chronic phase; MCyR, major cytogenetic response.</a:t>
            </a:r>
          </a:p>
          <a:p>
            <a:pPr marL="0" indent="0">
              <a:spcBef>
                <a:spcPts val="0"/>
              </a:spcBef>
              <a:buNone/>
            </a:pPr>
            <a:r>
              <a:rPr lang="en-US" sz="800" dirty="0">
                <a:latin typeface="Corbel" panose="020B0503020204020204" pitchFamily="34" charset="0"/>
                <a:ea typeface="Calibri" panose="020F0502020204030204" pitchFamily="34" charset="0"/>
                <a:cs typeface="Times New Roman" panose="02020603050405020304" pitchFamily="18" charset="0"/>
              </a:rPr>
              <a:t>* At baseline, 68 (29.3%) patients were in MCyR: 46 (29.3%) patients in the asciminib arm and 22 (28.9%) in the bosutinib arm were in MCyR at baseline. </a:t>
            </a:r>
            <a:r>
              <a:rPr lang="en-US" sz="800" baseline="30000" dirty="0">
                <a:latin typeface="Corbel" panose="020B0503020204020204" pitchFamily="34" charset="0"/>
                <a:ea typeface="Calibri" panose="020F0502020204030204" pitchFamily="34" charset="0"/>
                <a:cs typeface="Times New Roman" panose="02020603050405020304" pitchFamily="18" charset="0"/>
              </a:rPr>
              <a:t>† </a:t>
            </a:r>
            <a:r>
              <a:rPr lang="en-US" sz="800" dirty="0">
                <a:latin typeface="Corbel" panose="020B0503020204020204" pitchFamily="34" charset="0"/>
                <a:ea typeface="Calibri" panose="020F0502020204030204" pitchFamily="34" charset="0"/>
                <a:cs typeface="Times New Roman" panose="02020603050405020304" pitchFamily="18" charset="0"/>
              </a:rPr>
              <a:t>Patients will continue to receive study treatment for up to 96 weeks after the last patient’s first dose or 48 weeks after the last patient switches to asciminib, whichever is longer. </a:t>
            </a:r>
            <a:r>
              <a:rPr lang="en-US" sz="800" baseline="30000" dirty="0">
                <a:latin typeface="Corbel" panose="020B0503020204020204" pitchFamily="34" charset="0"/>
                <a:ea typeface="Calibri" panose="020F0502020204030204" pitchFamily="34" charset="0"/>
                <a:cs typeface="Times New Roman" panose="02020603050405020304" pitchFamily="18" charset="0"/>
              </a:rPr>
              <a:t>‡ </a:t>
            </a:r>
            <a:r>
              <a:rPr lang="en-US" sz="800" dirty="0">
                <a:latin typeface="Corbel" panose="020B0503020204020204" pitchFamily="34" charset="0"/>
                <a:ea typeface="Calibri" panose="020F0502020204030204" pitchFamily="34" charset="0"/>
                <a:cs typeface="Times New Roman" panose="02020603050405020304" pitchFamily="18" charset="0"/>
              </a:rPr>
              <a:t>Must meet the definition of treatment failure per the 2013 European LeukemiaNet recommendations. </a:t>
            </a:r>
            <a:r>
              <a:rPr lang="en-US" sz="800" baseline="30000" dirty="0">
                <a:latin typeface="Corbel" panose="020B0503020204020204" pitchFamily="34" charset="0"/>
                <a:ea typeface="Calibri" panose="020F0502020204030204" pitchFamily="34" charset="0"/>
              </a:rPr>
              <a:t>§</a:t>
            </a:r>
            <a:r>
              <a:rPr lang="en-US" sz="800" dirty="0">
                <a:latin typeface="Corbel" panose="020B0503020204020204" pitchFamily="34" charset="0"/>
                <a:ea typeface="Calibri" panose="020F0502020204030204" pitchFamily="34" charset="0"/>
              </a:rPr>
              <a:t> Patients who discontinue study treatment at any time will be followed-up for survival and progression to AP/BC for up to 5 years after the last patient’s first dose.</a:t>
            </a:r>
            <a:endParaRPr lang="en-US" sz="800" dirty="0">
              <a:solidFill>
                <a:srgbClr val="000000"/>
              </a:solidFill>
              <a:latin typeface="Corbel" panose="020B0503020204020204" pitchFamily="34" charset="0"/>
            </a:endParaRPr>
          </a:p>
        </p:txBody>
      </p:sp>
      <p:sp>
        <p:nvSpPr>
          <p:cNvPr id="23" name="TextBox 22">
            <a:extLst>
              <a:ext uri="{FF2B5EF4-FFF2-40B4-BE49-F238E27FC236}">
                <a16:creationId xmlns:a16="http://schemas.microsoft.com/office/drawing/2014/main" id="{B7689542-BA50-4D4F-AB2E-8A961F6E86A6}"/>
              </a:ext>
            </a:extLst>
          </p:cNvPr>
          <p:cNvSpPr txBox="1"/>
          <p:nvPr/>
        </p:nvSpPr>
        <p:spPr>
          <a:xfrm>
            <a:off x="2552751" y="4429861"/>
            <a:ext cx="680935" cy="246221"/>
          </a:xfrm>
          <a:prstGeom prst="rect">
            <a:avLst/>
          </a:prstGeom>
          <a:noFill/>
        </p:spPr>
        <p:txBody>
          <a:bodyPr wrap="square">
            <a:spAutoFit/>
          </a:bodyPr>
          <a:lstStyle/>
          <a:p>
            <a:pPr algn="ctr"/>
            <a:r>
              <a:rPr lang="en-US" sz="1000" b="1" dirty="0">
                <a:solidFill>
                  <a:srgbClr val="000000"/>
                </a:solidFill>
                <a:latin typeface="Corbel" panose="020B0503020204020204" pitchFamily="34" charset="0"/>
              </a:rPr>
              <a:t>N = 233 </a:t>
            </a:r>
          </a:p>
        </p:txBody>
      </p:sp>
      <p:sp>
        <p:nvSpPr>
          <p:cNvPr id="26" name="TextBox 25">
            <a:extLst>
              <a:ext uri="{FF2B5EF4-FFF2-40B4-BE49-F238E27FC236}">
                <a16:creationId xmlns:a16="http://schemas.microsoft.com/office/drawing/2014/main" id="{C6D91677-2C5E-4643-8850-AA770EC64572}"/>
              </a:ext>
            </a:extLst>
          </p:cNvPr>
          <p:cNvSpPr txBox="1"/>
          <p:nvPr/>
        </p:nvSpPr>
        <p:spPr>
          <a:xfrm>
            <a:off x="4921249" y="3071302"/>
            <a:ext cx="680935" cy="246221"/>
          </a:xfrm>
          <a:prstGeom prst="rect">
            <a:avLst/>
          </a:prstGeom>
          <a:noFill/>
        </p:spPr>
        <p:txBody>
          <a:bodyPr wrap="square">
            <a:spAutoFit/>
          </a:bodyPr>
          <a:lstStyle/>
          <a:p>
            <a:pPr algn="ctr"/>
            <a:r>
              <a:rPr lang="en-US" sz="1000" b="1" dirty="0">
                <a:solidFill>
                  <a:srgbClr val="000000"/>
                </a:solidFill>
                <a:latin typeface="Corbel" panose="020B0503020204020204" pitchFamily="34" charset="0"/>
              </a:rPr>
              <a:t>n = 157</a:t>
            </a:r>
          </a:p>
        </p:txBody>
      </p:sp>
      <p:sp>
        <p:nvSpPr>
          <p:cNvPr id="27" name="TextBox 26">
            <a:extLst>
              <a:ext uri="{FF2B5EF4-FFF2-40B4-BE49-F238E27FC236}">
                <a16:creationId xmlns:a16="http://schemas.microsoft.com/office/drawing/2014/main" id="{1A22DEDA-AF13-42B5-B20C-B49085D47D04}"/>
              </a:ext>
            </a:extLst>
          </p:cNvPr>
          <p:cNvSpPr txBox="1"/>
          <p:nvPr/>
        </p:nvSpPr>
        <p:spPr>
          <a:xfrm>
            <a:off x="4923533" y="4419647"/>
            <a:ext cx="680935" cy="246221"/>
          </a:xfrm>
          <a:prstGeom prst="rect">
            <a:avLst/>
          </a:prstGeom>
          <a:noFill/>
        </p:spPr>
        <p:txBody>
          <a:bodyPr wrap="square">
            <a:spAutoFit/>
          </a:bodyPr>
          <a:lstStyle/>
          <a:p>
            <a:pPr algn="ctr"/>
            <a:r>
              <a:rPr lang="en-US" sz="1000" b="1" dirty="0">
                <a:solidFill>
                  <a:srgbClr val="000000"/>
                </a:solidFill>
                <a:latin typeface="Corbel" panose="020B0503020204020204" pitchFamily="34" charset="0"/>
              </a:rPr>
              <a:t>n = 76</a:t>
            </a:r>
          </a:p>
        </p:txBody>
      </p:sp>
      <p:sp>
        <p:nvSpPr>
          <p:cNvPr id="25" name="Title 1">
            <a:extLst>
              <a:ext uri="{FF2B5EF4-FFF2-40B4-BE49-F238E27FC236}">
                <a16:creationId xmlns:a16="http://schemas.microsoft.com/office/drawing/2014/main" id="{8706DB91-B84B-144B-82EF-B4EE526A949D}"/>
              </a:ext>
            </a:extLst>
          </p:cNvPr>
          <p:cNvSpPr txBox="1">
            <a:spLocks/>
          </p:cNvSpPr>
          <p:nvPr/>
        </p:nvSpPr>
        <p:spPr>
          <a:xfrm>
            <a:off x="2228296" y="550252"/>
            <a:ext cx="7772400" cy="66894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CD113B"/>
                </a:solidFill>
                <a:latin typeface="Calibri"/>
                <a:ea typeface="+mj-ea"/>
                <a:cs typeface="Calibri"/>
              </a:defRPr>
            </a:lvl1pPr>
          </a:lstStyle>
          <a:p>
            <a:r>
              <a:rPr lang="en-US" sz="2000" b="1" dirty="0">
                <a:latin typeface="Corbel" panose="020B0503020204020204" pitchFamily="34" charset="0"/>
                <a:ea typeface="Calibri" panose="020F0502020204030204" pitchFamily="34" charset="0"/>
                <a:cs typeface="Arial" panose="020B0604020202020204" pitchFamily="34" charset="0"/>
              </a:rPr>
              <a:t>Efficacy and Safety Results From ASCEMBL, a Multicenter, Open-label, Phase 3 Study of </a:t>
            </a:r>
            <a:r>
              <a:rPr lang="en-US" sz="2000" b="1" dirty="0" err="1">
                <a:latin typeface="Corbel" panose="020B0503020204020204" pitchFamily="34" charset="0"/>
                <a:ea typeface="Calibri" panose="020F0502020204030204" pitchFamily="34" charset="0"/>
                <a:cs typeface="Arial" panose="020B0604020202020204" pitchFamily="34" charset="0"/>
              </a:rPr>
              <a:t>Asciminib</a:t>
            </a:r>
            <a:r>
              <a:rPr lang="en-US" sz="2000" b="1" dirty="0">
                <a:latin typeface="Corbel" panose="020B0503020204020204" pitchFamily="34" charset="0"/>
                <a:ea typeface="Calibri" panose="020F0502020204030204" pitchFamily="34" charset="0"/>
                <a:cs typeface="Arial" panose="020B0604020202020204" pitchFamily="34" charset="0"/>
              </a:rPr>
              <a:t>, a First-in-Class STAMP Inhibitor, vs Bosutinib in Patients with Chronic Myeloid Leukemia in Chronic Phase Previously Treated with ≥2 Tyrosine Kinase Inhibitors</a:t>
            </a:r>
            <a:endParaRPr lang="en-US" sz="3600" b="1" dirty="0">
              <a:latin typeface="Corbel" panose="020B0503020204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274CDA2-EB81-524E-B85F-B3ECB98580F1}"/>
              </a:ext>
            </a:extLst>
          </p:cNvPr>
          <p:cNvGrpSpPr>
            <a:grpSpLocks noChangeAspect="1"/>
          </p:cNvGrpSpPr>
          <p:nvPr/>
        </p:nvGrpSpPr>
        <p:grpSpPr>
          <a:xfrm>
            <a:off x="8258206" y="2100853"/>
            <a:ext cx="2114325" cy="1997068"/>
            <a:chOff x="5609465" y="1496960"/>
            <a:chExt cx="3335276" cy="3150309"/>
          </a:xfrm>
        </p:grpSpPr>
        <p:sp>
          <p:nvSpPr>
            <p:cNvPr id="29" name="Freeform: Shape 13">
              <a:extLst>
                <a:ext uri="{FF2B5EF4-FFF2-40B4-BE49-F238E27FC236}">
                  <a16:creationId xmlns:a16="http://schemas.microsoft.com/office/drawing/2014/main" id="{18196858-F30E-4049-8C4F-E50CFA0E05FB}"/>
                </a:ext>
              </a:extLst>
            </p:cNvPr>
            <p:cNvSpPr/>
            <p:nvPr/>
          </p:nvSpPr>
          <p:spPr>
            <a:xfrm>
              <a:off x="6713506" y="1496960"/>
              <a:ext cx="919862" cy="996438"/>
            </a:xfrm>
            <a:custGeom>
              <a:avLst/>
              <a:gdLst>
                <a:gd name="connsiteX0" fmla="*/ 224361 w 225635"/>
                <a:gd name="connsiteY0" fmla="*/ 104918 h 225647"/>
                <a:gd name="connsiteX1" fmla="*/ 104918 w 225635"/>
                <a:gd name="connsiteY1" fmla="*/ 224361 h 225647"/>
                <a:gd name="connsiteX2" fmla="*/ 98631 w 225635"/>
                <a:gd name="connsiteY2" fmla="*/ 224361 h 225647"/>
                <a:gd name="connsiteX3" fmla="*/ 77391 w 225635"/>
                <a:gd name="connsiteY3" fmla="*/ 203121 h 225647"/>
                <a:gd name="connsiteX4" fmla="*/ 71009 w 225635"/>
                <a:gd name="connsiteY4" fmla="*/ 203121 h 225647"/>
                <a:gd name="connsiteX5" fmla="*/ 53102 w 225635"/>
                <a:gd name="connsiteY5" fmla="*/ 221028 h 225647"/>
                <a:gd name="connsiteX6" fmla="*/ 46815 w 225635"/>
                <a:gd name="connsiteY6" fmla="*/ 221028 h 225647"/>
                <a:gd name="connsiteX7" fmla="*/ 4620 w 225635"/>
                <a:gd name="connsiteY7" fmla="*/ 178832 h 225647"/>
                <a:gd name="connsiteX8" fmla="*/ 4620 w 225635"/>
                <a:gd name="connsiteY8" fmla="*/ 172545 h 225647"/>
                <a:gd name="connsiteX9" fmla="*/ 22527 w 225635"/>
                <a:gd name="connsiteY9" fmla="*/ 154638 h 225647"/>
                <a:gd name="connsiteX10" fmla="*/ 22527 w 225635"/>
                <a:gd name="connsiteY10" fmla="*/ 148257 h 225647"/>
                <a:gd name="connsiteX11" fmla="*/ 1286 w 225635"/>
                <a:gd name="connsiteY11" fmla="*/ 127016 h 225647"/>
                <a:gd name="connsiteX12" fmla="*/ 1286 w 225635"/>
                <a:gd name="connsiteY12" fmla="*/ 120729 h 225647"/>
                <a:gd name="connsiteX13" fmla="*/ 120634 w 225635"/>
                <a:gd name="connsiteY13" fmla="*/ 1286 h 225647"/>
                <a:gd name="connsiteX14" fmla="*/ 126921 w 225635"/>
                <a:gd name="connsiteY14" fmla="*/ 1286 h 225647"/>
                <a:gd name="connsiteX15" fmla="*/ 138541 w 225635"/>
                <a:gd name="connsiteY15" fmla="*/ 12906 h 225647"/>
                <a:gd name="connsiteX16" fmla="*/ 139017 w 225635"/>
                <a:gd name="connsiteY16" fmla="*/ 18621 h 225647"/>
                <a:gd name="connsiteX17" fmla="*/ 155781 w 225635"/>
                <a:gd name="connsiteY17" fmla="*/ 74152 h 225647"/>
                <a:gd name="connsiteX18" fmla="*/ 211312 w 225635"/>
                <a:gd name="connsiteY18" fmla="*/ 90916 h 225647"/>
                <a:gd name="connsiteX19" fmla="*/ 217027 w 225635"/>
                <a:gd name="connsiteY19" fmla="*/ 91392 h 225647"/>
                <a:gd name="connsiteX20" fmla="*/ 224266 w 225635"/>
                <a:gd name="connsiteY20" fmla="*/ 98631 h 225647"/>
                <a:gd name="connsiteX21" fmla="*/ 224361 w 225635"/>
                <a:gd name="connsiteY21" fmla="*/ 104918 h 22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635" h="225647">
                  <a:moveTo>
                    <a:pt x="224361" y="104918"/>
                  </a:moveTo>
                  <a:lnTo>
                    <a:pt x="104918" y="224361"/>
                  </a:lnTo>
                  <a:cubicBezTo>
                    <a:pt x="103203" y="226076"/>
                    <a:pt x="100346" y="226076"/>
                    <a:pt x="98631" y="224361"/>
                  </a:cubicBezTo>
                  <a:lnTo>
                    <a:pt x="77391" y="203121"/>
                  </a:lnTo>
                  <a:cubicBezTo>
                    <a:pt x="75676" y="201406"/>
                    <a:pt x="72819" y="201406"/>
                    <a:pt x="71009" y="203121"/>
                  </a:cubicBezTo>
                  <a:lnTo>
                    <a:pt x="53102" y="221028"/>
                  </a:lnTo>
                  <a:cubicBezTo>
                    <a:pt x="51387" y="222742"/>
                    <a:pt x="48530" y="222742"/>
                    <a:pt x="46815" y="221028"/>
                  </a:cubicBezTo>
                  <a:lnTo>
                    <a:pt x="4620" y="178832"/>
                  </a:lnTo>
                  <a:cubicBezTo>
                    <a:pt x="2905" y="177117"/>
                    <a:pt x="2905" y="174260"/>
                    <a:pt x="4620" y="172545"/>
                  </a:cubicBezTo>
                  <a:lnTo>
                    <a:pt x="22527" y="154638"/>
                  </a:lnTo>
                  <a:cubicBezTo>
                    <a:pt x="24241" y="152924"/>
                    <a:pt x="24241" y="150066"/>
                    <a:pt x="22527" y="148257"/>
                  </a:cubicBezTo>
                  <a:lnTo>
                    <a:pt x="1286" y="127016"/>
                  </a:lnTo>
                  <a:cubicBezTo>
                    <a:pt x="-429" y="125301"/>
                    <a:pt x="-429" y="122444"/>
                    <a:pt x="1286" y="120729"/>
                  </a:cubicBezTo>
                  <a:lnTo>
                    <a:pt x="120634" y="1286"/>
                  </a:lnTo>
                  <a:cubicBezTo>
                    <a:pt x="122349" y="-429"/>
                    <a:pt x="125206" y="-429"/>
                    <a:pt x="126921" y="1286"/>
                  </a:cubicBezTo>
                  <a:lnTo>
                    <a:pt x="138541" y="12906"/>
                  </a:lnTo>
                  <a:cubicBezTo>
                    <a:pt x="140065" y="14430"/>
                    <a:pt x="140256" y="16812"/>
                    <a:pt x="139017" y="18621"/>
                  </a:cubicBezTo>
                  <a:cubicBezTo>
                    <a:pt x="130254" y="31671"/>
                    <a:pt x="137112" y="55578"/>
                    <a:pt x="155781" y="74152"/>
                  </a:cubicBezTo>
                  <a:cubicBezTo>
                    <a:pt x="174355" y="92821"/>
                    <a:pt x="198263" y="99679"/>
                    <a:pt x="211312" y="90916"/>
                  </a:cubicBezTo>
                  <a:cubicBezTo>
                    <a:pt x="213122" y="89678"/>
                    <a:pt x="215503" y="89868"/>
                    <a:pt x="217027" y="91392"/>
                  </a:cubicBezTo>
                  <a:lnTo>
                    <a:pt x="224266" y="98631"/>
                  </a:lnTo>
                  <a:cubicBezTo>
                    <a:pt x="226076" y="100346"/>
                    <a:pt x="226076" y="103203"/>
                    <a:pt x="224361" y="104918"/>
                  </a:cubicBezTo>
                </a:path>
              </a:pathLst>
            </a:custGeom>
            <a:solidFill>
              <a:srgbClr val="068685"/>
            </a:solidFill>
            <a:ln w="9525" cap="flat">
              <a:noFill/>
              <a:prstDash val="solid"/>
              <a:miter/>
            </a:ln>
          </p:spPr>
          <p:txBody>
            <a:bodyPr rtlCol="0" anchor="ctr"/>
            <a:lstStyle/>
            <a:p>
              <a:pPr defTabSz="914400">
                <a:defRPr/>
              </a:pPr>
              <a:endParaRPr lang="en-US" kern="0">
                <a:solidFill>
                  <a:srgbClr val="000000"/>
                </a:solidFill>
                <a:latin typeface="Corbel" panose="020B0503020204020204" pitchFamily="34" charset="0"/>
              </a:endParaRPr>
            </a:p>
          </p:txBody>
        </p:sp>
        <p:grpSp>
          <p:nvGrpSpPr>
            <p:cNvPr id="30" name="Group 29">
              <a:extLst>
                <a:ext uri="{FF2B5EF4-FFF2-40B4-BE49-F238E27FC236}">
                  <a16:creationId xmlns:a16="http://schemas.microsoft.com/office/drawing/2014/main" id="{B4F5501C-6C62-1C47-9274-F74A5EFB436C}"/>
                </a:ext>
              </a:extLst>
            </p:cNvPr>
            <p:cNvGrpSpPr/>
            <p:nvPr/>
          </p:nvGrpSpPr>
          <p:grpSpPr>
            <a:xfrm>
              <a:off x="5609465" y="2206991"/>
              <a:ext cx="3335276" cy="2440278"/>
              <a:chOff x="5993569" y="3109107"/>
              <a:chExt cx="3547284" cy="2629511"/>
            </a:xfrm>
          </p:grpSpPr>
          <p:sp>
            <p:nvSpPr>
              <p:cNvPr id="31" name="TextBox 30">
                <a:extLst>
                  <a:ext uri="{FF2B5EF4-FFF2-40B4-BE49-F238E27FC236}">
                    <a16:creationId xmlns:a16="http://schemas.microsoft.com/office/drawing/2014/main" id="{E8E70917-5378-5544-A9AE-441F70F9B99D}"/>
                  </a:ext>
                </a:extLst>
              </p:cNvPr>
              <p:cNvSpPr txBox="1"/>
              <p:nvPr/>
            </p:nvSpPr>
            <p:spPr>
              <a:xfrm>
                <a:off x="7620021" y="3109107"/>
                <a:ext cx="1873782" cy="1020154"/>
              </a:xfrm>
              <a:prstGeom prst="rect">
                <a:avLst/>
              </a:prstGeom>
              <a:noFill/>
            </p:spPr>
            <p:txBody>
              <a:bodyPr wrap="square" rtlCol="0">
                <a:spAutoFit/>
              </a:bodyPr>
              <a:lstStyle/>
              <a:p>
                <a:pPr algn="ctr" defTabSz="914400"/>
                <a:r>
                  <a:rPr lang="en-US" sz="1100" b="1" dirty="0">
                    <a:solidFill>
                      <a:srgbClr val="068685"/>
                    </a:solidFill>
                    <a:latin typeface="Corbel" panose="020B0503020204020204" pitchFamily="34" charset="0"/>
                  </a:rPr>
                  <a:t>Asciminib </a:t>
                </a:r>
              </a:p>
              <a:p>
                <a:pPr algn="ctr" defTabSz="914400"/>
                <a:r>
                  <a:rPr lang="en-US" sz="1100" i="1" dirty="0">
                    <a:solidFill>
                      <a:srgbClr val="068685"/>
                    </a:solidFill>
                    <a:latin typeface="Corbel" panose="020B0503020204020204" pitchFamily="34" charset="0"/>
                  </a:rPr>
                  <a:t>targets the myristoyl pocket</a:t>
                </a:r>
              </a:p>
            </p:txBody>
          </p:sp>
          <p:sp>
            <p:nvSpPr>
              <p:cNvPr id="32" name="TextBox 31">
                <a:extLst>
                  <a:ext uri="{FF2B5EF4-FFF2-40B4-BE49-F238E27FC236}">
                    <a16:creationId xmlns:a16="http://schemas.microsoft.com/office/drawing/2014/main" id="{C22CC00B-D46B-C541-8DE5-58FD431378A6}"/>
                  </a:ext>
                </a:extLst>
              </p:cNvPr>
              <p:cNvSpPr txBox="1"/>
              <p:nvPr/>
            </p:nvSpPr>
            <p:spPr>
              <a:xfrm>
                <a:off x="5993569" y="4635091"/>
                <a:ext cx="1589018" cy="523157"/>
              </a:xfrm>
              <a:prstGeom prst="rect">
                <a:avLst/>
              </a:prstGeom>
              <a:noFill/>
            </p:spPr>
            <p:txBody>
              <a:bodyPr wrap="none" rtlCol="0">
                <a:spAutoFit/>
              </a:bodyPr>
              <a:lstStyle/>
              <a:p>
                <a:pPr algn="ctr" defTabSz="914400"/>
                <a:r>
                  <a:rPr lang="en-US" sz="1400" dirty="0">
                    <a:solidFill>
                      <a:srgbClr val="000000"/>
                    </a:solidFill>
                    <a:latin typeface="Corbel" panose="020B0503020204020204" pitchFamily="34" charset="0"/>
                  </a:rPr>
                  <a:t>BCR-ABL1</a:t>
                </a:r>
              </a:p>
            </p:txBody>
          </p:sp>
          <p:sp>
            <p:nvSpPr>
              <p:cNvPr id="33" name="TextBox 32">
                <a:extLst>
                  <a:ext uri="{FF2B5EF4-FFF2-40B4-BE49-F238E27FC236}">
                    <a16:creationId xmlns:a16="http://schemas.microsoft.com/office/drawing/2014/main" id="{28D04A2C-F38D-1646-992E-6B88AFDD0CE6}"/>
                  </a:ext>
                </a:extLst>
              </p:cNvPr>
              <p:cNvSpPr txBox="1"/>
              <p:nvPr/>
            </p:nvSpPr>
            <p:spPr>
              <a:xfrm>
                <a:off x="7667071" y="4430728"/>
                <a:ext cx="1873782" cy="1307890"/>
              </a:xfrm>
              <a:prstGeom prst="rect">
                <a:avLst/>
              </a:prstGeom>
              <a:noFill/>
            </p:spPr>
            <p:txBody>
              <a:bodyPr wrap="square" rtlCol="0">
                <a:spAutoFit/>
              </a:bodyPr>
              <a:lstStyle/>
              <a:p>
                <a:pPr algn="ctr" defTabSz="914400"/>
                <a:r>
                  <a:rPr lang="en-US" sz="1100" b="1" dirty="0">
                    <a:solidFill>
                      <a:srgbClr val="39A5FA"/>
                    </a:solidFill>
                    <a:latin typeface="Corbel" panose="020B0503020204020204" pitchFamily="34" charset="0"/>
                  </a:rPr>
                  <a:t>Bosutinib </a:t>
                </a:r>
                <a:r>
                  <a:rPr lang="en-US" sz="1100" dirty="0">
                    <a:solidFill>
                      <a:srgbClr val="39A5FA"/>
                    </a:solidFill>
                    <a:latin typeface="Corbel" panose="020B0503020204020204" pitchFamily="34" charset="0"/>
                  </a:rPr>
                  <a:t>(and other TKIs)</a:t>
                </a:r>
                <a:r>
                  <a:rPr lang="en-US" sz="1100" b="1" dirty="0">
                    <a:solidFill>
                      <a:srgbClr val="39A5FA"/>
                    </a:solidFill>
                    <a:latin typeface="Corbel" panose="020B0503020204020204" pitchFamily="34" charset="0"/>
                  </a:rPr>
                  <a:t> </a:t>
                </a:r>
              </a:p>
              <a:p>
                <a:pPr algn="ctr" defTabSz="914400"/>
                <a:r>
                  <a:rPr lang="en-US" sz="1100" i="1" dirty="0">
                    <a:solidFill>
                      <a:srgbClr val="39A5FA"/>
                    </a:solidFill>
                    <a:latin typeface="Corbel" panose="020B0503020204020204" pitchFamily="34" charset="0"/>
                  </a:rPr>
                  <a:t>targets the ATP-site</a:t>
                </a:r>
              </a:p>
            </p:txBody>
          </p:sp>
        </p:grpSp>
        <p:grpSp>
          <p:nvGrpSpPr>
            <p:cNvPr id="34" name="Group 33">
              <a:extLst>
                <a:ext uri="{FF2B5EF4-FFF2-40B4-BE49-F238E27FC236}">
                  <a16:creationId xmlns:a16="http://schemas.microsoft.com/office/drawing/2014/main" id="{F4CD4A9B-93F9-FE43-8315-ECEC1BBE0418}"/>
                </a:ext>
              </a:extLst>
            </p:cNvPr>
            <p:cNvGrpSpPr/>
            <p:nvPr/>
          </p:nvGrpSpPr>
          <p:grpSpPr>
            <a:xfrm>
              <a:off x="5723647" y="1802151"/>
              <a:ext cx="1215068" cy="1780138"/>
              <a:chOff x="6201111" y="2748277"/>
              <a:chExt cx="1239719" cy="1676764"/>
            </a:xfrm>
          </p:grpSpPr>
          <p:sp>
            <p:nvSpPr>
              <p:cNvPr id="35" name="Freeform: Shape 18">
                <a:extLst>
                  <a:ext uri="{FF2B5EF4-FFF2-40B4-BE49-F238E27FC236}">
                    <a16:creationId xmlns:a16="http://schemas.microsoft.com/office/drawing/2014/main" id="{C797BC9E-C00E-BD48-9F84-596AEE48EF1B}"/>
                  </a:ext>
                </a:extLst>
              </p:cNvPr>
              <p:cNvSpPr/>
              <p:nvPr/>
            </p:nvSpPr>
            <p:spPr>
              <a:xfrm>
                <a:off x="6333101" y="2748277"/>
                <a:ext cx="628763" cy="299121"/>
              </a:xfrm>
              <a:custGeom>
                <a:avLst/>
                <a:gdLst>
                  <a:gd name="connsiteX0" fmla="*/ 144875 w 151164"/>
                  <a:gd name="connsiteY0" fmla="*/ 71914 h 71913"/>
                  <a:gd name="connsiteX1" fmla="*/ 6477 w 151164"/>
                  <a:gd name="connsiteY1" fmla="*/ 71914 h 71913"/>
                  <a:gd name="connsiteX2" fmla="*/ 0 w 151164"/>
                  <a:gd name="connsiteY2" fmla="*/ 65532 h 71913"/>
                  <a:gd name="connsiteX3" fmla="*/ 0 w 151164"/>
                  <a:gd name="connsiteY3" fmla="*/ 6477 h 71913"/>
                  <a:gd name="connsiteX4" fmla="*/ 6477 w 151164"/>
                  <a:gd name="connsiteY4" fmla="*/ 0 h 71913"/>
                  <a:gd name="connsiteX5" fmla="*/ 144780 w 151164"/>
                  <a:gd name="connsiteY5" fmla="*/ 0 h 71913"/>
                  <a:gd name="connsiteX6" fmla="*/ 151162 w 151164"/>
                  <a:gd name="connsiteY6" fmla="*/ 6477 h 71913"/>
                  <a:gd name="connsiteX7" fmla="*/ 151162 w 151164"/>
                  <a:gd name="connsiteY7" fmla="*/ 65532 h 71913"/>
                  <a:gd name="connsiteX8" fmla="*/ 144875 w 151164"/>
                  <a:gd name="connsiteY8" fmla="*/ 71914 h 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64" h="71913">
                    <a:moveTo>
                      <a:pt x="144875" y="71914"/>
                    </a:moveTo>
                    <a:lnTo>
                      <a:pt x="6477" y="71914"/>
                    </a:lnTo>
                    <a:cubicBezTo>
                      <a:pt x="2953" y="71914"/>
                      <a:pt x="0" y="69056"/>
                      <a:pt x="0" y="65532"/>
                    </a:cubicBezTo>
                    <a:lnTo>
                      <a:pt x="0" y="6477"/>
                    </a:lnTo>
                    <a:cubicBezTo>
                      <a:pt x="0" y="2953"/>
                      <a:pt x="2857" y="0"/>
                      <a:pt x="6477" y="0"/>
                    </a:cubicBezTo>
                    <a:lnTo>
                      <a:pt x="144780" y="0"/>
                    </a:lnTo>
                    <a:cubicBezTo>
                      <a:pt x="148304" y="0"/>
                      <a:pt x="151162" y="2858"/>
                      <a:pt x="151162" y="6477"/>
                    </a:cubicBezTo>
                    <a:lnTo>
                      <a:pt x="151162" y="65532"/>
                    </a:lnTo>
                    <a:cubicBezTo>
                      <a:pt x="151257" y="69056"/>
                      <a:pt x="148400" y="71914"/>
                      <a:pt x="144875" y="71914"/>
                    </a:cubicBezTo>
                    <a:close/>
                  </a:path>
                </a:pathLst>
              </a:custGeom>
              <a:noFill/>
              <a:ln w="28575" cap="flat">
                <a:solidFill>
                  <a:srgbClr val="068685"/>
                </a:solidFill>
                <a:prstDash val="solid"/>
                <a:miter/>
              </a:ln>
            </p:spPr>
            <p:txBody>
              <a:bodyPr rtlCol="0" anchor="ctr"/>
              <a:lstStyle/>
              <a:p>
                <a:pPr defTabSz="914400">
                  <a:defRPr/>
                </a:pPr>
                <a:endParaRPr lang="en-US" kern="0">
                  <a:solidFill>
                    <a:srgbClr val="000000"/>
                  </a:solidFill>
                  <a:latin typeface="Corbel" panose="020B0503020204020204" pitchFamily="34" charset="0"/>
                </a:endParaRPr>
              </a:p>
            </p:txBody>
          </p:sp>
          <p:sp>
            <p:nvSpPr>
              <p:cNvPr id="36" name="Freeform: Shape 19">
                <a:extLst>
                  <a:ext uri="{FF2B5EF4-FFF2-40B4-BE49-F238E27FC236}">
                    <a16:creationId xmlns:a16="http://schemas.microsoft.com/office/drawing/2014/main" id="{3AF290FE-F62A-4E40-BC1A-D0320A4F37AA}"/>
                  </a:ext>
                </a:extLst>
              </p:cNvPr>
              <p:cNvSpPr/>
              <p:nvPr/>
            </p:nvSpPr>
            <p:spPr>
              <a:xfrm>
                <a:off x="6201111" y="3042705"/>
                <a:ext cx="1239719" cy="1382336"/>
              </a:xfrm>
              <a:custGeom>
                <a:avLst/>
                <a:gdLst>
                  <a:gd name="connsiteX0" fmla="*/ 34722 w 303422"/>
                  <a:gd name="connsiteY0" fmla="*/ 953 h 338328"/>
                  <a:gd name="connsiteX1" fmla="*/ 13100 w 303422"/>
                  <a:gd name="connsiteY1" fmla="*/ 51721 h 338328"/>
                  <a:gd name="connsiteX2" fmla="*/ 432 w 303422"/>
                  <a:gd name="connsiteY2" fmla="*/ 187643 h 338328"/>
                  <a:gd name="connsiteX3" fmla="*/ 2813 w 303422"/>
                  <a:gd name="connsiteY3" fmla="*/ 193167 h 338328"/>
                  <a:gd name="connsiteX4" fmla="*/ 26626 w 303422"/>
                  <a:gd name="connsiteY4" fmla="*/ 214027 h 338328"/>
                  <a:gd name="connsiteX5" fmla="*/ 29960 w 303422"/>
                  <a:gd name="connsiteY5" fmla="*/ 220504 h 338328"/>
                  <a:gd name="connsiteX6" fmla="*/ 29960 w 303422"/>
                  <a:gd name="connsiteY6" fmla="*/ 330422 h 338328"/>
                  <a:gd name="connsiteX7" fmla="*/ 37865 w 303422"/>
                  <a:gd name="connsiteY7" fmla="*/ 338328 h 338328"/>
                  <a:gd name="connsiteX8" fmla="*/ 270656 w 303422"/>
                  <a:gd name="connsiteY8" fmla="*/ 338328 h 338328"/>
                  <a:gd name="connsiteX9" fmla="*/ 278562 w 303422"/>
                  <a:gd name="connsiteY9" fmla="*/ 330422 h 338328"/>
                  <a:gd name="connsiteX10" fmla="*/ 278562 w 303422"/>
                  <a:gd name="connsiteY10" fmla="*/ 307943 h 338328"/>
                  <a:gd name="connsiteX11" fmla="*/ 276276 w 303422"/>
                  <a:gd name="connsiteY11" fmla="*/ 302324 h 338328"/>
                  <a:gd name="connsiteX12" fmla="*/ 231509 w 303422"/>
                  <a:gd name="connsiteY12" fmla="*/ 257556 h 338328"/>
                  <a:gd name="connsiteX13" fmla="*/ 231509 w 303422"/>
                  <a:gd name="connsiteY13" fmla="*/ 246317 h 338328"/>
                  <a:gd name="connsiteX14" fmla="*/ 276276 w 303422"/>
                  <a:gd name="connsiteY14" fmla="*/ 201549 h 338328"/>
                  <a:gd name="connsiteX15" fmla="*/ 278562 w 303422"/>
                  <a:gd name="connsiteY15" fmla="*/ 195929 h 338328"/>
                  <a:gd name="connsiteX16" fmla="*/ 278562 w 303422"/>
                  <a:gd name="connsiteY16" fmla="*/ 156115 h 338328"/>
                  <a:gd name="connsiteX17" fmla="*/ 280943 w 303422"/>
                  <a:gd name="connsiteY17" fmla="*/ 150495 h 338328"/>
                  <a:gd name="connsiteX18" fmla="*/ 301136 w 303422"/>
                  <a:gd name="connsiteY18" fmla="*/ 130302 h 338328"/>
                  <a:gd name="connsiteX19" fmla="*/ 301136 w 303422"/>
                  <a:gd name="connsiteY19" fmla="*/ 119063 h 338328"/>
                  <a:gd name="connsiteX20" fmla="*/ 284944 w 303422"/>
                  <a:gd name="connsiteY20" fmla="*/ 102870 h 338328"/>
                  <a:gd name="connsiteX21" fmla="*/ 273704 w 303422"/>
                  <a:gd name="connsiteY21" fmla="*/ 102870 h 338328"/>
                  <a:gd name="connsiteX22" fmla="*/ 258941 w 303422"/>
                  <a:gd name="connsiteY22" fmla="*/ 117634 h 338328"/>
                  <a:gd name="connsiteX23" fmla="*/ 247701 w 303422"/>
                  <a:gd name="connsiteY23" fmla="*/ 117634 h 338328"/>
                  <a:gd name="connsiteX24" fmla="*/ 208363 w 303422"/>
                  <a:gd name="connsiteY24" fmla="*/ 78295 h 338328"/>
                  <a:gd name="connsiteX25" fmla="*/ 208363 w 303422"/>
                  <a:gd name="connsiteY25" fmla="*/ 67056 h 338328"/>
                  <a:gd name="connsiteX26" fmla="*/ 224555 w 303422"/>
                  <a:gd name="connsiteY26" fmla="*/ 50864 h 338328"/>
                  <a:gd name="connsiteX27" fmla="*/ 224555 w 303422"/>
                  <a:gd name="connsiteY27" fmla="*/ 39624 h 338328"/>
                  <a:gd name="connsiteX28" fmla="*/ 184931 w 303422"/>
                  <a:gd name="connsiteY28" fmla="*/ 0 h 3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422" h="338328">
                    <a:moveTo>
                      <a:pt x="34722" y="953"/>
                    </a:moveTo>
                    <a:cubicBezTo>
                      <a:pt x="25673" y="16383"/>
                      <a:pt x="18149" y="33433"/>
                      <a:pt x="13100" y="51721"/>
                    </a:cubicBezTo>
                    <a:cubicBezTo>
                      <a:pt x="-2997" y="108014"/>
                      <a:pt x="146" y="164211"/>
                      <a:pt x="432" y="187643"/>
                    </a:cubicBezTo>
                    <a:cubicBezTo>
                      <a:pt x="432" y="189738"/>
                      <a:pt x="1289" y="191643"/>
                      <a:pt x="2813" y="193167"/>
                    </a:cubicBezTo>
                    <a:cubicBezTo>
                      <a:pt x="15101" y="205264"/>
                      <a:pt x="22721" y="211265"/>
                      <a:pt x="26626" y="214027"/>
                    </a:cubicBezTo>
                    <a:cubicBezTo>
                      <a:pt x="28721" y="215551"/>
                      <a:pt x="29960" y="217932"/>
                      <a:pt x="29960" y="220504"/>
                    </a:cubicBezTo>
                    <a:lnTo>
                      <a:pt x="29960" y="330422"/>
                    </a:lnTo>
                    <a:cubicBezTo>
                      <a:pt x="29960" y="334804"/>
                      <a:pt x="33484" y="338328"/>
                      <a:pt x="37865" y="338328"/>
                    </a:cubicBezTo>
                    <a:lnTo>
                      <a:pt x="270656" y="338328"/>
                    </a:lnTo>
                    <a:cubicBezTo>
                      <a:pt x="275038" y="338328"/>
                      <a:pt x="278562" y="334804"/>
                      <a:pt x="278562" y="330422"/>
                    </a:cubicBezTo>
                    <a:lnTo>
                      <a:pt x="278562" y="307943"/>
                    </a:lnTo>
                    <a:cubicBezTo>
                      <a:pt x="278562" y="305848"/>
                      <a:pt x="277705" y="303848"/>
                      <a:pt x="276276" y="302324"/>
                    </a:cubicBezTo>
                    <a:lnTo>
                      <a:pt x="231509" y="257556"/>
                    </a:lnTo>
                    <a:cubicBezTo>
                      <a:pt x="228365" y="254413"/>
                      <a:pt x="228365" y="249460"/>
                      <a:pt x="231509" y="246317"/>
                    </a:cubicBezTo>
                    <a:lnTo>
                      <a:pt x="276276" y="201549"/>
                    </a:lnTo>
                    <a:cubicBezTo>
                      <a:pt x="277800" y="200025"/>
                      <a:pt x="278562" y="198025"/>
                      <a:pt x="278562" y="195929"/>
                    </a:cubicBezTo>
                    <a:lnTo>
                      <a:pt x="278562" y="156115"/>
                    </a:lnTo>
                    <a:cubicBezTo>
                      <a:pt x="278562" y="154019"/>
                      <a:pt x="279419" y="152019"/>
                      <a:pt x="280943" y="150495"/>
                    </a:cubicBezTo>
                    <a:lnTo>
                      <a:pt x="301136" y="130302"/>
                    </a:lnTo>
                    <a:cubicBezTo>
                      <a:pt x="304184" y="127254"/>
                      <a:pt x="304184" y="122206"/>
                      <a:pt x="301136" y="119063"/>
                    </a:cubicBezTo>
                    <a:lnTo>
                      <a:pt x="284944" y="102870"/>
                    </a:lnTo>
                    <a:cubicBezTo>
                      <a:pt x="281801" y="99822"/>
                      <a:pt x="276848" y="99822"/>
                      <a:pt x="273704" y="102870"/>
                    </a:cubicBezTo>
                    <a:lnTo>
                      <a:pt x="258941" y="117634"/>
                    </a:lnTo>
                    <a:cubicBezTo>
                      <a:pt x="255797" y="120777"/>
                      <a:pt x="250844" y="120777"/>
                      <a:pt x="247701" y="117634"/>
                    </a:cubicBezTo>
                    <a:lnTo>
                      <a:pt x="208363" y="78295"/>
                    </a:lnTo>
                    <a:cubicBezTo>
                      <a:pt x="205220" y="75152"/>
                      <a:pt x="205220" y="70199"/>
                      <a:pt x="208363" y="67056"/>
                    </a:cubicBezTo>
                    <a:lnTo>
                      <a:pt x="224555" y="50864"/>
                    </a:lnTo>
                    <a:cubicBezTo>
                      <a:pt x="227603" y="47816"/>
                      <a:pt x="227603" y="42767"/>
                      <a:pt x="224555" y="39624"/>
                    </a:cubicBezTo>
                    <a:lnTo>
                      <a:pt x="184931" y="0"/>
                    </a:lnTo>
                  </a:path>
                </a:pathLst>
              </a:custGeom>
              <a:noFill/>
              <a:ln w="28575" cap="flat">
                <a:solidFill>
                  <a:srgbClr val="068685"/>
                </a:solidFill>
                <a:prstDash val="solid"/>
                <a:miter/>
              </a:ln>
            </p:spPr>
            <p:txBody>
              <a:bodyPr rtlCol="0" anchor="ctr"/>
              <a:lstStyle/>
              <a:p>
                <a:pPr defTabSz="914400">
                  <a:defRPr/>
                </a:pPr>
                <a:endParaRPr lang="en-US" kern="0">
                  <a:solidFill>
                    <a:srgbClr val="000000"/>
                  </a:solidFill>
                  <a:latin typeface="Corbel" panose="020B0503020204020204" pitchFamily="34" charset="0"/>
                </a:endParaRPr>
              </a:p>
            </p:txBody>
          </p:sp>
        </p:grpSp>
        <p:cxnSp>
          <p:nvCxnSpPr>
            <p:cNvPr id="37" name="Straight Connector 36">
              <a:extLst>
                <a:ext uri="{FF2B5EF4-FFF2-40B4-BE49-F238E27FC236}">
                  <a16:creationId xmlns:a16="http://schemas.microsoft.com/office/drawing/2014/main" id="{D5535E63-1B4C-344B-8C94-5EA39D20DAC4}"/>
                </a:ext>
              </a:extLst>
            </p:cNvPr>
            <p:cNvCxnSpPr>
              <a:cxnSpLocks/>
            </p:cNvCxnSpPr>
            <p:nvPr/>
          </p:nvCxnSpPr>
          <p:spPr>
            <a:xfrm flipH="1" flipV="1">
              <a:off x="7290553" y="2403220"/>
              <a:ext cx="226895" cy="210871"/>
            </a:xfrm>
            <a:prstGeom prst="line">
              <a:avLst/>
            </a:prstGeom>
            <a:noFill/>
            <a:ln w="12700" cap="flat" cmpd="sng" algn="ctr">
              <a:solidFill>
                <a:srgbClr val="068685"/>
              </a:solidFill>
              <a:prstDash val="dash"/>
              <a:miter lim="800000"/>
              <a:tailEnd type="triangle"/>
            </a:ln>
            <a:effectLst/>
          </p:spPr>
        </p:cxnSp>
        <p:cxnSp>
          <p:nvCxnSpPr>
            <p:cNvPr id="39" name="Straight Connector 38">
              <a:extLst>
                <a:ext uri="{FF2B5EF4-FFF2-40B4-BE49-F238E27FC236}">
                  <a16:creationId xmlns:a16="http://schemas.microsoft.com/office/drawing/2014/main" id="{36F310E3-3836-A340-B70D-91B78BB3BA64}"/>
                </a:ext>
              </a:extLst>
            </p:cNvPr>
            <p:cNvCxnSpPr>
              <a:cxnSpLocks/>
            </p:cNvCxnSpPr>
            <p:nvPr/>
          </p:nvCxnSpPr>
          <p:spPr>
            <a:xfrm flipH="1" flipV="1">
              <a:off x="7064990" y="3269735"/>
              <a:ext cx="339010" cy="86766"/>
            </a:xfrm>
            <a:prstGeom prst="line">
              <a:avLst/>
            </a:prstGeom>
            <a:noFill/>
            <a:ln w="12700" cap="flat" cmpd="sng" algn="ctr">
              <a:solidFill>
                <a:srgbClr val="39A5FA"/>
              </a:solidFill>
              <a:prstDash val="dash"/>
              <a:miter lim="800000"/>
              <a:tailEnd type="triangle"/>
            </a:ln>
            <a:effectLst/>
          </p:spPr>
        </p:cxnSp>
        <p:sp>
          <p:nvSpPr>
            <p:cNvPr id="40" name="Isosceles Triangle 25">
              <a:extLst>
                <a:ext uri="{FF2B5EF4-FFF2-40B4-BE49-F238E27FC236}">
                  <a16:creationId xmlns:a16="http://schemas.microsoft.com/office/drawing/2014/main" id="{F0EE351B-F8A5-6D44-AFFD-BF0A03372F2F}"/>
                </a:ext>
              </a:extLst>
            </p:cNvPr>
            <p:cNvSpPr/>
            <p:nvPr/>
          </p:nvSpPr>
          <p:spPr>
            <a:xfrm rot="16200000">
              <a:off x="6540785" y="3090989"/>
              <a:ext cx="523534" cy="241579"/>
            </a:xfrm>
            <a:prstGeom prst="triangle">
              <a:avLst/>
            </a:prstGeom>
            <a:solidFill>
              <a:srgbClr val="39A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cs typeface="Arial" panose="020B0604020202020204" pitchFamily="34" charset="0"/>
              </a:endParaRPr>
            </a:p>
          </p:txBody>
        </p:sp>
      </p:grpSp>
    </p:spTree>
    <p:extLst>
      <p:ext uri="{BB962C8B-B14F-4D97-AF65-F5344CB8AC3E}">
        <p14:creationId xmlns:p14="http://schemas.microsoft.com/office/powerpoint/2010/main" val="337027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a:cxnSpLocks/>
          </p:cNvCxnSpPr>
          <p:nvPr/>
        </p:nvCxnSpPr>
        <p:spPr>
          <a:xfrm flipV="1">
            <a:off x="10196274" y="1759619"/>
            <a:ext cx="1" cy="4145925"/>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16509D4-6DC8-4445-BAC4-EB2FFFDE16E7}"/>
              </a:ext>
            </a:extLst>
          </p:cNvPr>
          <p:cNvCxnSpPr>
            <a:cxnSpLocks/>
          </p:cNvCxnSpPr>
          <p:nvPr/>
        </p:nvCxnSpPr>
        <p:spPr>
          <a:xfrm flipH="1" flipV="1">
            <a:off x="9648229" y="1738306"/>
            <a:ext cx="41668" cy="360335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title"/>
          </p:nvPr>
        </p:nvSpPr>
        <p:spPr>
          <a:xfrm>
            <a:off x="1524000" y="57832"/>
            <a:ext cx="9144000" cy="1057582"/>
          </a:xfrm>
        </p:spPr>
        <p:txBody>
          <a:bodyPr>
            <a:normAutofit/>
          </a:bodyPr>
          <a:lstStyle/>
          <a:p>
            <a:pPr algn="ctr"/>
            <a:r>
              <a:rPr lang="en-US" sz="2800" b="1" dirty="0">
                <a:solidFill>
                  <a:schemeClr val="accent2"/>
                </a:solidFill>
                <a:latin typeface="Corbel"/>
                <a:cs typeface="Corbel"/>
              </a:rPr>
              <a:t>The history of CML is long, the kinase inhibitor era short</a:t>
            </a:r>
          </a:p>
        </p:txBody>
      </p:sp>
      <p:sp>
        <p:nvSpPr>
          <p:cNvPr id="5" name="Rectangle 4"/>
          <p:cNvSpPr>
            <a:spLocks noChangeArrowheads="1"/>
          </p:cNvSpPr>
          <p:nvPr/>
        </p:nvSpPr>
        <p:spPr bwMode="auto">
          <a:xfrm>
            <a:off x="2002183" y="1128116"/>
            <a:ext cx="598721" cy="335989"/>
          </a:xfrm>
          <a:prstGeom prst="rect">
            <a:avLst/>
          </a:prstGeom>
          <a:noFill/>
          <a:ln w="12700">
            <a:noFill/>
            <a:miter lim="800000"/>
            <a:headEnd/>
            <a:tailEnd/>
          </a:ln>
          <a:effectLst/>
        </p:spPr>
        <p:txBody>
          <a:bodyPr wrap="none" lIns="90487" tIns="44450" rIns="90487" bIns="44450">
            <a:spAutoFit/>
          </a:bodyPr>
          <a:lstStyle/>
          <a:p>
            <a:pPr>
              <a:defRPr/>
            </a:pPr>
            <a:r>
              <a:rPr lang="en-US" sz="1600" dirty="0">
                <a:solidFill>
                  <a:schemeClr val="accent3">
                    <a:lumMod val="75000"/>
                  </a:schemeClr>
                </a:solidFill>
                <a:latin typeface="Corbel"/>
                <a:cs typeface="Corbel"/>
              </a:rPr>
              <a:t>1845</a:t>
            </a:r>
            <a:endParaRPr lang="en-US" dirty="0">
              <a:solidFill>
                <a:schemeClr val="accent3">
                  <a:lumMod val="75000"/>
                </a:schemeClr>
              </a:solidFill>
              <a:latin typeface="Corbel"/>
              <a:cs typeface="Corbel"/>
            </a:endParaRPr>
          </a:p>
        </p:txBody>
      </p:sp>
      <p:sp>
        <p:nvSpPr>
          <p:cNvPr id="6" name="Rectangle 4"/>
          <p:cNvSpPr>
            <a:spLocks noChangeArrowheads="1"/>
          </p:cNvSpPr>
          <p:nvPr/>
        </p:nvSpPr>
        <p:spPr bwMode="auto">
          <a:xfrm>
            <a:off x="2138732" y="1759619"/>
            <a:ext cx="2786244"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a:solidFill>
                  <a:srgbClr val="77933C"/>
                </a:solidFill>
                <a:latin typeface="Corbel"/>
                <a:cs typeface="Corbel"/>
              </a:rPr>
              <a:t>First description of CML</a:t>
            </a:r>
          </a:p>
        </p:txBody>
      </p:sp>
      <p:sp>
        <p:nvSpPr>
          <p:cNvPr id="7" name="Rectangle 6"/>
          <p:cNvSpPr>
            <a:spLocks noChangeArrowheads="1"/>
          </p:cNvSpPr>
          <p:nvPr/>
        </p:nvSpPr>
        <p:spPr bwMode="auto">
          <a:xfrm>
            <a:off x="2713383" y="1128116"/>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chemeClr val="tx2"/>
                </a:solidFill>
                <a:latin typeface="Corbel"/>
                <a:cs typeface="Corbel"/>
              </a:rPr>
              <a:t>1865</a:t>
            </a:r>
            <a:endParaRPr lang="en-US" dirty="0">
              <a:solidFill>
                <a:schemeClr val="tx2"/>
              </a:solidFill>
              <a:latin typeface="Corbel"/>
              <a:cs typeface="Corbel"/>
            </a:endParaRPr>
          </a:p>
        </p:txBody>
      </p:sp>
      <p:sp>
        <p:nvSpPr>
          <p:cNvPr id="8" name="Rectangle 7"/>
          <p:cNvSpPr>
            <a:spLocks noChangeArrowheads="1"/>
          </p:cNvSpPr>
          <p:nvPr/>
        </p:nvSpPr>
        <p:spPr bwMode="auto">
          <a:xfrm>
            <a:off x="2789583" y="2118716"/>
            <a:ext cx="659694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dirty="0" err="1">
                <a:solidFill>
                  <a:schemeClr val="tx2"/>
                </a:solidFill>
                <a:latin typeface="Corbel"/>
                <a:cs typeface="Corbel"/>
              </a:rPr>
              <a:t>Fowlers’s</a:t>
            </a:r>
            <a:r>
              <a:rPr lang="en-US" sz="2000" b="1" dirty="0">
                <a:solidFill>
                  <a:schemeClr val="tx2"/>
                </a:solidFill>
                <a:latin typeface="Corbel"/>
                <a:cs typeface="Corbel"/>
              </a:rPr>
              <a:t> solution -1% arsenic trioxide</a:t>
            </a:r>
          </a:p>
        </p:txBody>
      </p:sp>
      <p:sp>
        <p:nvSpPr>
          <p:cNvPr id="9" name="Rectangle 8"/>
          <p:cNvSpPr>
            <a:spLocks noChangeArrowheads="1"/>
          </p:cNvSpPr>
          <p:nvPr/>
        </p:nvSpPr>
        <p:spPr bwMode="auto">
          <a:xfrm>
            <a:off x="8086302" y="1128116"/>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rgbClr val="77933C"/>
                </a:solidFill>
                <a:latin typeface="Corbel"/>
                <a:cs typeface="Corbel"/>
              </a:rPr>
              <a:t>2001</a:t>
            </a:r>
            <a:endParaRPr lang="en-US" dirty="0">
              <a:solidFill>
                <a:srgbClr val="77933C"/>
              </a:solidFill>
              <a:latin typeface="Corbel"/>
              <a:cs typeface="Corbel"/>
            </a:endParaRPr>
          </a:p>
        </p:txBody>
      </p:sp>
      <p:sp>
        <p:nvSpPr>
          <p:cNvPr id="10" name="Line 9"/>
          <p:cNvSpPr>
            <a:spLocks noChangeShapeType="1"/>
          </p:cNvSpPr>
          <p:nvPr/>
        </p:nvSpPr>
        <p:spPr bwMode="auto">
          <a:xfrm flipV="1">
            <a:off x="1921086" y="1640877"/>
            <a:ext cx="8729507" cy="1"/>
          </a:xfrm>
          <a:prstGeom prst="line">
            <a:avLst/>
          </a:prstGeom>
          <a:noFill/>
          <a:ln w="254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Corbel"/>
              <a:cs typeface="Corbel"/>
            </a:endParaRPr>
          </a:p>
        </p:txBody>
      </p:sp>
      <p:sp>
        <p:nvSpPr>
          <p:cNvPr id="11" name="Rectangle 10"/>
          <p:cNvSpPr>
            <a:spLocks noChangeArrowheads="1"/>
          </p:cNvSpPr>
          <p:nvPr/>
        </p:nvSpPr>
        <p:spPr bwMode="auto">
          <a:xfrm>
            <a:off x="8213557" y="4455203"/>
            <a:ext cx="1113986"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err="1">
                <a:solidFill>
                  <a:srgbClr val="77933C"/>
                </a:solidFill>
                <a:latin typeface="Corbel"/>
                <a:cs typeface="Corbel"/>
              </a:rPr>
              <a:t>Imatinib</a:t>
            </a:r>
            <a:endParaRPr lang="en-US" sz="2000" b="1" dirty="0">
              <a:solidFill>
                <a:srgbClr val="77933C"/>
              </a:solidFill>
              <a:latin typeface="Corbel"/>
              <a:cs typeface="Corbel"/>
            </a:endParaRPr>
          </a:p>
        </p:txBody>
      </p:sp>
      <p:sp>
        <p:nvSpPr>
          <p:cNvPr id="12" name="Rectangle 12"/>
          <p:cNvSpPr>
            <a:spLocks noChangeArrowheads="1"/>
          </p:cNvSpPr>
          <p:nvPr/>
        </p:nvSpPr>
        <p:spPr bwMode="auto">
          <a:xfrm>
            <a:off x="3551582" y="1115414"/>
            <a:ext cx="71543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dirty="0">
                <a:solidFill>
                  <a:srgbClr val="FF6699"/>
                </a:solidFill>
                <a:latin typeface="Corbel"/>
                <a:cs typeface="Corbel"/>
              </a:rPr>
              <a:t>1879</a:t>
            </a:r>
            <a:endParaRPr lang="en-US" dirty="0">
              <a:solidFill>
                <a:srgbClr val="FF6699"/>
              </a:solidFill>
              <a:latin typeface="Corbel"/>
              <a:cs typeface="Corbel"/>
            </a:endParaRPr>
          </a:p>
        </p:txBody>
      </p:sp>
      <p:sp>
        <p:nvSpPr>
          <p:cNvPr id="13" name="Rectangle 13"/>
          <p:cNvSpPr>
            <a:spLocks noChangeArrowheads="1"/>
          </p:cNvSpPr>
          <p:nvPr/>
        </p:nvSpPr>
        <p:spPr bwMode="auto">
          <a:xfrm>
            <a:off x="3551583" y="2499716"/>
            <a:ext cx="3206781"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a:solidFill>
                  <a:srgbClr val="FF6699"/>
                </a:solidFill>
                <a:latin typeface="Corbel"/>
                <a:cs typeface="Corbel"/>
              </a:rPr>
              <a:t>Staining methods for blood</a:t>
            </a:r>
          </a:p>
        </p:txBody>
      </p:sp>
      <p:sp>
        <p:nvSpPr>
          <p:cNvPr id="14" name="Rectangle 15"/>
          <p:cNvSpPr>
            <a:spLocks noChangeArrowheads="1"/>
          </p:cNvSpPr>
          <p:nvPr/>
        </p:nvSpPr>
        <p:spPr bwMode="auto">
          <a:xfrm>
            <a:off x="4389783" y="1115415"/>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latin typeface="Corbel"/>
                <a:cs typeface="Corbel"/>
              </a:rPr>
              <a:t>1903</a:t>
            </a:r>
          </a:p>
        </p:txBody>
      </p:sp>
      <p:sp>
        <p:nvSpPr>
          <p:cNvPr id="15" name="Rectangle 16"/>
          <p:cNvSpPr>
            <a:spLocks noChangeArrowheads="1"/>
          </p:cNvSpPr>
          <p:nvPr/>
        </p:nvSpPr>
        <p:spPr bwMode="auto">
          <a:xfrm>
            <a:off x="5315061" y="1128116"/>
            <a:ext cx="573774"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rgbClr val="77933C"/>
                </a:solidFill>
                <a:latin typeface="Corbel"/>
                <a:cs typeface="Corbel"/>
              </a:rPr>
              <a:t>1953</a:t>
            </a:r>
            <a:endParaRPr lang="en-US" dirty="0">
              <a:solidFill>
                <a:srgbClr val="77933C"/>
              </a:solidFill>
              <a:latin typeface="Corbel"/>
              <a:cs typeface="Corbel"/>
            </a:endParaRPr>
          </a:p>
        </p:txBody>
      </p:sp>
      <p:sp>
        <p:nvSpPr>
          <p:cNvPr id="16" name="Rectangle 17"/>
          <p:cNvSpPr>
            <a:spLocks noChangeArrowheads="1"/>
          </p:cNvSpPr>
          <p:nvPr/>
        </p:nvSpPr>
        <p:spPr bwMode="auto">
          <a:xfrm>
            <a:off x="7437783" y="1128115"/>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latin typeface="Corbel"/>
                <a:cs typeface="Corbel"/>
              </a:rPr>
              <a:t>1983</a:t>
            </a:r>
          </a:p>
        </p:txBody>
      </p:sp>
      <p:sp>
        <p:nvSpPr>
          <p:cNvPr id="17" name="Rectangle 18"/>
          <p:cNvSpPr>
            <a:spLocks noChangeArrowheads="1"/>
          </p:cNvSpPr>
          <p:nvPr/>
        </p:nvSpPr>
        <p:spPr bwMode="auto">
          <a:xfrm>
            <a:off x="5989983" y="1128116"/>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chemeClr val="tx2"/>
                </a:solidFill>
                <a:latin typeface="Corbel"/>
                <a:cs typeface="Corbel"/>
              </a:rPr>
              <a:t>1965</a:t>
            </a:r>
          </a:p>
        </p:txBody>
      </p:sp>
      <p:sp>
        <p:nvSpPr>
          <p:cNvPr id="18" name="Rectangle 19"/>
          <p:cNvSpPr>
            <a:spLocks noChangeArrowheads="1"/>
          </p:cNvSpPr>
          <p:nvPr/>
        </p:nvSpPr>
        <p:spPr bwMode="auto">
          <a:xfrm>
            <a:off x="4389782" y="2880716"/>
            <a:ext cx="1695976"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a:latin typeface="Corbel"/>
                <a:cs typeface="Corbel"/>
              </a:rPr>
              <a:t>Radiotherapy</a:t>
            </a:r>
          </a:p>
        </p:txBody>
      </p:sp>
      <p:sp>
        <p:nvSpPr>
          <p:cNvPr id="19" name="Rectangle 20"/>
          <p:cNvSpPr>
            <a:spLocks noChangeArrowheads="1"/>
          </p:cNvSpPr>
          <p:nvPr/>
        </p:nvSpPr>
        <p:spPr bwMode="auto">
          <a:xfrm>
            <a:off x="5304182" y="3261716"/>
            <a:ext cx="1502834"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a:solidFill>
                  <a:srgbClr val="77933C"/>
                </a:solidFill>
                <a:latin typeface="Corbel"/>
                <a:cs typeface="Corbel"/>
              </a:rPr>
              <a:t>Busulfan</a:t>
            </a:r>
          </a:p>
        </p:txBody>
      </p:sp>
      <p:sp>
        <p:nvSpPr>
          <p:cNvPr id="20" name="Rectangle 21"/>
          <p:cNvSpPr>
            <a:spLocks noChangeArrowheads="1"/>
          </p:cNvSpPr>
          <p:nvPr/>
        </p:nvSpPr>
        <p:spPr bwMode="auto">
          <a:xfrm>
            <a:off x="6142383" y="3534109"/>
            <a:ext cx="162293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err="1">
                <a:solidFill>
                  <a:schemeClr val="tx2"/>
                </a:solidFill>
                <a:latin typeface="Corbel"/>
                <a:cs typeface="Corbel"/>
              </a:rPr>
              <a:t>Hydroxyurea</a:t>
            </a:r>
            <a:endParaRPr lang="en-US" sz="2000" b="1" dirty="0">
              <a:solidFill>
                <a:schemeClr val="tx2"/>
              </a:solidFill>
              <a:latin typeface="Corbel"/>
              <a:cs typeface="Corbel"/>
            </a:endParaRPr>
          </a:p>
        </p:txBody>
      </p:sp>
      <p:sp>
        <p:nvSpPr>
          <p:cNvPr id="22" name="Rectangle 23"/>
          <p:cNvSpPr>
            <a:spLocks noChangeArrowheads="1"/>
          </p:cNvSpPr>
          <p:nvPr/>
        </p:nvSpPr>
        <p:spPr bwMode="auto">
          <a:xfrm>
            <a:off x="6523383" y="1128116"/>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rgbClr val="FF6699"/>
                </a:solidFill>
                <a:latin typeface="Corbel"/>
                <a:cs typeface="Corbel"/>
              </a:rPr>
              <a:t>1968</a:t>
            </a:r>
          </a:p>
        </p:txBody>
      </p:sp>
      <p:sp>
        <p:nvSpPr>
          <p:cNvPr id="23" name="Rectangle 24"/>
          <p:cNvSpPr>
            <a:spLocks noChangeArrowheads="1"/>
          </p:cNvSpPr>
          <p:nvPr/>
        </p:nvSpPr>
        <p:spPr bwMode="auto">
          <a:xfrm>
            <a:off x="6675782" y="3840974"/>
            <a:ext cx="708526"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a:solidFill>
                  <a:srgbClr val="FF6699"/>
                </a:solidFill>
                <a:latin typeface="Corbel"/>
                <a:cs typeface="Corbel"/>
              </a:rPr>
              <a:t>BMT</a:t>
            </a:r>
          </a:p>
        </p:txBody>
      </p:sp>
      <p:sp>
        <p:nvSpPr>
          <p:cNvPr id="24" name="Rectangle 26"/>
          <p:cNvSpPr>
            <a:spLocks noChangeArrowheads="1"/>
          </p:cNvSpPr>
          <p:nvPr/>
        </p:nvSpPr>
        <p:spPr bwMode="auto">
          <a:xfrm>
            <a:off x="8702127" y="1128116"/>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chemeClr val="tx2"/>
                </a:solidFill>
                <a:latin typeface="Corbel"/>
                <a:cs typeface="Corbel"/>
              </a:rPr>
              <a:t>2006</a:t>
            </a:r>
            <a:endParaRPr lang="en-US" dirty="0">
              <a:solidFill>
                <a:srgbClr val="FFFFFF"/>
              </a:solidFill>
              <a:latin typeface="Corbel"/>
              <a:cs typeface="Corbel"/>
            </a:endParaRPr>
          </a:p>
        </p:txBody>
      </p:sp>
      <p:sp>
        <p:nvSpPr>
          <p:cNvPr id="25" name="Rectangle 27"/>
          <p:cNvSpPr>
            <a:spLocks noChangeArrowheads="1"/>
          </p:cNvSpPr>
          <p:nvPr/>
        </p:nvSpPr>
        <p:spPr bwMode="auto">
          <a:xfrm>
            <a:off x="8350962" y="4729405"/>
            <a:ext cx="1414048"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err="1">
                <a:solidFill>
                  <a:schemeClr val="tx2"/>
                </a:solidFill>
                <a:latin typeface="Corbel"/>
                <a:cs typeface="Corbel"/>
              </a:rPr>
              <a:t>Dasatinib</a:t>
            </a:r>
            <a:endParaRPr lang="en-US" sz="2000" b="1" dirty="0">
              <a:solidFill>
                <a:schemeClr val="tx2"/>
              </a:solidFill>
              <a:latin typeface="Corbel"/>
              <a:cs typeface="Corbel"/>
            </a:endParaRPr>
          </a:p>
          <a:p>
            <a:r>
              <a:rPr lang="en-US" sz="2000" b="1" dirty="0">
                <a:solidFill>
                  <a:schemeClr val="tx2"/>
                </a:solidFill>
                <a:latin typeface="Corbel"/>
                <a:cs typeface="Corbel"/>
              </a:rPr>
              <a:t>    Nilotinib</a:t>
            </a:r>
          </a:p>
        </p:txBody>
      </p:sp>
      <p:sp>
        <p:nvSpPr>
          <p:cNvPr id="26" name="Rectangle 26"/>
          <p:cNvSpPr>
            <a:spLocks noChangeArrowheads="1"/>
          </p:cNvSpPr>
          <p:nvPr/>
        </p:nvSpPr>
        <p:spPr bwMode="auto">
          <a:xfrm>
            <a:off x="9260912" y="1128115"/>
            <a:ext cx="59872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solidFill>
                  <a:srgbClr val="FF6699"/>
                </a:solidFill>
                <a:latin typeface="Corbel"/>
                <a:cs typeface="Corbel"/>
              </a:rPr>
              <a:t>2012</a:t>
            </a:r>
            <a:endParaRPr lang="en-US" dirty="0">
              <a:solidFill>
                <a:srgbClr val="FFFFFF"/>
              </a:solidFill>
              <a:latin typeface="Corbel"/>
              <a:cs typeface="Corbel"/>
            </a:endParaRPr>
          </a:p>
        </p:txBody>
      </p:sp>
      <p:sp>
        <p:nvSpPr>
          <p:cNvPr id="27" name="Rectangle 24"/>
          <p:cNvSpPr>
            <a:spLocks noChangeArrowheads="1"/>
          </p:cNvSpPr>
          <p:nvPr/>
        </p:nvSpPr>
        <p:spPr bwMode="auto">
          <a:xfrm>
            <a:off x="8810915" y="5339721"/>
            <a:ext cx="141218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err="1">
                <a:solidFill>
                  <a:srgbClr val="FF6699"/>
                </a:solidFill>
                <a:latin typeface="Corbel"/>
                <a:cs typeface="Corbel"/>
              </a:rPr>
              <a:t>Bosutinib</a:t>
            </a:r>
            <a:endParaRPr lang="en-US" sz="2000" b="1" dirty="0">
              <a:solidFill>
                <a:srgbClr val="FF6699"/>
              </a:solidFill>
              <a:latin typeface="Corbel"/>
              <a:cs typeface="Corbel"/>
            </a:endParaRPr>
          </a:p>
          <a:p>
            <a:r>
              <a:rPr lang="en-US" sz="2000" b="1" dirty="0">
                <a:solidFill>
                  <a:srgbClr val="FF6699"/>
                </a:solidFill>
                <a:latin typeface="Corbel"/>
                <a:cs typeface="Corbel"/>
              </a:rPr>
              <a:t>   Ponatinib</a:t>
            </a:r>
          </a:p>
        </p:txBody>
      </p:sp>
      <p:pic>
        <p:nvPicPr>
          <p:cNvPr id="28" name="Picture 2"/>
          <p:cNvPicPr>
            <a:picLocks noChangeAspect="1" noChangeArrowheads="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3423173" y="3325214"/>
            <a:ext cx="1423811" cy="176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9" name="Straight Connector 28"/>
          <p:cNvCxnSpPr>
            <a:stCxn id="28" idx="0"/>
          </p:cNvCxnSpPr>
          <p:nvPr/>
        </p:nvCxnSpPr>
        <p:spPr>
          <a:xfrm flipV="1">
            <a:off x="4135784" y="1640879"/>
            <a:ext cx="1690511" cy="1684337"/>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0" name="Rectangle 16"/>
          <p:cNvSpPr>
            <a:spLocks noChangeArrowheads="1"/>
          </p:cNvSpPr>
          <p:nvPr/>
        </p:nvSpPr>
        <p:spPr bwMode="auto">
          <a:xfrm>
            <a:off x="3339917" y="5082579"/>
            <a:ext cx="1583267" cy="1259319"/>
          </a:xfrm>
          <a:prstGeom prst="rect">
            <a:avLst/>
          </a:prstGeom>
          <a:noFill/>
          <a:ln w="12700">
            <a:noFill/>
            <a:miter lim="800000"/>
            <a:headEnd/>
            <a:tailEnd/>
          </a:ln>
          <a:effectLst/>
        </p:spPr>
        <p:txBody>
          <a:bodyPr lIns="90487" tIns="44450" rIns="90487" bIns="44450">
            <a:spAutoFit/>
          </a:bodyPr>
          <a:lstStyle/>
          <a:p>
            <a:pPr>
              <a:defRPr/>
            </a:pPr>
            <a:r>
              <a:rPr lang="en-US" sz="1200" dirty="0">
                <a:solidFill>
                  <a:schemeClr val="accent4">
                    <a:lumMod val="75000"/>
                  </a:schemeClr>
                </a:solidFill>
                <a:latin typeface="Corbel"/>
                <a:cs typeface="Corbel"/>
              </a:rPr>
              <a:t>1960:</a:t>
            </a:r>
          </a:p>
          <a:p>
            <a:pPr>
              <a:defRPr/>
            </a:pPr>
            <a:r>
              <a:rPr lang="en-US" sz="1200" dirty="0" err="1">
                <a:solidFill>
                  <a:schemeClr val="accent4">
                    <a:lumMod val="75000"/>
                  </a:schemeClr>
                </a:solidFill>
                <a:latin typeface="Corbel"/>
                <a:cs typeface="Corbel"/>
              </a:rPr>
              <a:t>Nowell</a:t>
            </a:r>
            <a:r>
              <a:rPr lang="en-US" sz="1200" dirty="0">
                <a:solidFill>
                  <a:schemeClr val="accent4">
                    <a:lumMod val="75000"/>
                  </a:schemeClr>
                </a:solidFill>
                <a:latin typeface="Corbel"/>
                <a:cs typeface="Corbel"/>
              </a:rPr>
              <a:t> &amp; Hungerford describe the Philadelphia Chromosome</a:t>
            </a:r>
          </a:p>
          <a:p>
            <a:pPr>
              <a:defRPr/>
            </a:pPr>
            <a:r>
              <a:rPr lang="en-US" sz="1600" dirty="0">
                <a:solidFill>
                  <a:schemeClr val="bg2">
                    <a:lumMod val="75000"/>
                  </a:schemeClr>
                </a:solidFill>
                <a:latin typeface="Corbel"/>
                <a:cs typeface="Corbel"/>
              </a:rPr>
              <a:t> </a:t>
            </a:r>
            <a:endParaRPr lang="en-US" dirty="0">
              <a:solidFill>
                <a:schemeClr val="bg2">
                  <a:lumMod val="75000"/>
                </a:schemeClr>
              </a:solidFill>
              <a:latin typeface="Corbel"/>
              <a:cs typeface="Corbel"/>
            </a:endParaRPr>
          </a:p>
        </p:txBody>
      </p:sp>
      <p:pic>
        <p:nvPicPr>
          <p:cNvPr id="31" name="Picture 30" descr="1998_rowley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83" y="3795114"/>
            <a:ext cx="1027289"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2" name="Straight Connector 31"/>
          <p:cNvCxnSpPr>
            <a:stCxn id="31" idx="0"/>
          </p:cNvCxnSpPr>
          <p:nvPr/>
        </p:nvCxnSpPr>
        <p:spPr>
          <a:xfrm flipV="1">
            <a:off x="5665427" y="1640878"/>
            <a:ext cx="1456676" cy="2154236"/>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33" name="Rectangle 16"/>
          <p:cNvSpPr>
            <a:spLocks noChangeArrowheads="1"/>
          </p:cNvSpPr>
          <p:nvPr/>
        </p:nvSpPr>
        <p:spPr bwMode="auto">
          <a:xfrm>
            <a:off x="5109450" y="5166715"/>
            <a:ext cx="1315639" cy="1013098"/>
          </a:xfrm>
          <a:prstGeom prst="rect">
            <a:avLst/>
          </a:prstGeom>
          <a:noFill/>
          <a:ln w="12700">
            <a:noFill/>
            <a:miter lim="800000"/>
            <a:headEnd/>
            <a:tailEnd/>
          </a:ln>
          <a:effectLst/>
        </p:spPr>
        <p:txBody>
          <a:bodyPr wrap="none" lIns="90487" tIns="44450" rIns="90487" bIns="44450">
            <a:spAutoFit/>
          </a:bodyPr>
          <a:lstStyle/>
          <a:p>
            <a:pPr>
              <a:defRPr/>
            </a:pPr>
            <a:r>
              <a:rPr lang="en-US" sz="1200" dirty="0">
                <a:solidFill>
                  <a:srgbClr val="4A452A"/>
                </a:solidFill>
                <a:latin typeface="Corbel"/>
                <a:cs typeface="Corbel"/>
              </a:rPr>
              <a:t>1973:</a:t>
            </a:r>
          </a:p>
          <a:p>
            <a:pPr>
              <a:defRPr/>
            </a:pPr>
            <a:r>
              <a:rPr lang="en-US" sz="1200" dirty="0">
                <a:solidFill>
                  <a:srgbClr val="4A452A"/>
                </a:solidFill>
                <a:latin typeface="Corbel"/>
                <a:cs typeface="Corbel"/>
              </a:rPr>
              <a:t>Janet Rowley </a:t>
            </a:r>
          </a:p>
          <a:p>
            <a:pPr>
              <a:defRPr/>
            </a:pPr>
            <a:r>
              <a:rPr lang="en-US" sz="1200" dirty="0">
                <a:solidFill>
                  <a:srgbClr val="4A452A"/>
                </a:solidFill>
                <a:latin typeface="Corbel"/>
                <a:cs typeface="Corbel"/>
              </a:rPr>
              <a:t>describes the</a:t>
            </a:r>
          </a:p>
          <a:p>
            <a:pPr>
              <a:defRPr/>
            </a:pPr>
            <a:r>
              <a:rPr lang="en-US" sz="1200" dirty="0">
                <a:solidFill>
                  <a:srgbClr val="4A452A"/>
                </a:solidFill>
                <a:latin typeface="Corbel"/>
                <a:cs typeface="Corbel"/>
              </a:rPr>
              <a:t>9:22 translocation</a:t>
            </a:r>
          </a:p>
          <a:p>
            <a:pPr>
              <a:defRPr/>
            </a:pPr>
            <a:r>
              <a:rPr lang="en-US" sz="1200" dirty="0">
                <a:solidFill>
                  <a:schemeClr val="bg2">
                    <a:lumMod val="75000"/>
                  </a:schemeClr>
                </a:solidFill>
                <a:latin typeface="Corbel"/>
                <a:cs typeface="Corbel"/>
              </a:rPr>
              <a:t> </a:t>
            </a:r>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r="7888" b="29079"/>
          <a:stretch/>
        </p:blipFill>
        <p:spPr bwMode="auto">
          <a:xfrm>
            <a:off x="7735437" y="2015825"/>
            <a:ext cx="1297780" cy="13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6" name="Straight Connector 35"/>
          <p:cNvCxnSpPr/>
          <p:nvPr/>
        </p:nvCxnSpPr>
        <p:spPr>
          <a:xfrm flipH="1" flipV="1">
            <a:off x="8157743" y="1630430"/>
            <a:ext cx="875472" cy="385394"/>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pic>
        <p:nvPicPr>
          <p:cNvPr id="3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611"/>
          <a:stretch/>
        </p:blipFill>
        <p:spPr bwMode="auto">
          <a:xfrm>
            <a:off x="1743570" y="2641002"/>
            <a:ext cx="995497" cy="168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35" name="Rectangle 16"/>
          <p:cNvSpPr>
            <a:spLocks noChangeArrowheads="1"/>
          </p:cNvSpPr>
          <p:nvPr/>
        </p:nvSpPr>
        <p:spPr bwMode="auto">
          <a:xfrm>
            <a:off x="7705910" y="3363941"/>
            <a:ext cx="2862048" cy="1074653"/>
          </a:xfrm>
          <a:prstGeom prst="rect">
            <a:avLst/>
          </a:prstGeom>
          <a:solidFill>
            <a:schemeClr val="bg1"/>
          </a:solidFill>
          <a:ln w="12700">
            <a:noFill/>
            <a:miter lim="800000"/>
            <a:headEnd/>
            <a:tailEnd/>
          </a:ln>
          <a:effectLst/>
        </p:spPr>
        <p:txBody>
          <a:bodyPr wrap="square" lIns="90487" tIns="44450" rIns="90487" bIns="44450">
            <a:spAutoFit/>
          </a:bodyPr>
          <a:lstStyle/>
          <a:p>
            <a:pPr>
              <a:defRPr/>
            </a:pPr>
            <a:r>
              <a:rPr lang="en-US" sz="1200" dirty="0">
                <a:solidFill>
                  <a:schemeClr val="accent1">
                    <a:lumMod val="75000"/>
                  </a:schemeClr>
                </a:solidFill>
                <a:latin typeface="Corbel"/>
                <a:cs typeface="Corbel"/>
              </a:rPr>
              <a:t>1998: After seminal preclinical work first clinical trials commence with STI571 (</a:t>
            </a:r>
            <a:r>
              <a:rPr lang="en-US" sz="1200" dirty="0" err="1">
                <a:solidFill>
                  <a:schemeClr val="accent1">
                    <a:lumMod val="75000"/>
                  </a:schemeClr>
                </a:solidFill>
                <a:latin typeface="Corbel"/>
                <a:cs typeface="Corbel"/>
              </a:rPr>
              <a:t>imatinib</a:t>
            </a:r>
            <a:r>
              <a:rPr lang="en-US" sz="1200" dirty="0">
                <a:solidFill>
                  <a:schemeClr val="accent1">
                    <a:lumMod val="75000"/>
                  </a:schemeClr>
                </a:solidFill>
                <a:latin typeface="Corbel"/>
                <a:cs typeface="Corbel"/>
              </a:rPr>
              <a:t>); 1999, target inhibition validated, resistance identified (T315I)</a:t>
            </a:r>
          </a:p>
          <a:p>
            <a:pPr>
              <a:defRPr/>
            </a:pPr>
            <a:r>
              <a:rPr lang="en-US" sz="1600" dirty="0">
                <a:solidFill>
                  <a:schemeClr val="bg2">
                    <a:lumMod val="75000"/>
                  </a:schemeClr>
                </a:solidFill>
                <a:latin typeface="Corbel"/>
                <a:cs typeface="Corbel"/>
              </a:rPr>
              <a:t> </a:t>
            </a:r>
            <a:endParaRPr lang="en-US" dirty="0">
              <a:solidFill>
                <a:schemeClr val="bg2">
                  <a:lumMod val="75000"/>
                </a:schemeClr>
              </a:solidFill>
              <a:latin typeface="Corbel"/>
              <a:cs typeface="Corbel"/>
            </a:endParaRPr>
          </a:p>
        </p:txBody>
      </p:sp>
      <p:sp>
        <p:nvSpPr>
          <p:cNvPr id="38" name="Rectangle 16"/>
          <p:cNvSpPr>
            <a:spLocks noChangeArrowheads="1"/>
          </p:cNvSpPr>
          <p:nvPr/>
        </p:nvSpPr>
        <p:spPr bwMode="auto">
          <a:xfrm>
            <a:off x="1966988" y="4328514"/>
            <a:ext cx="1295400" cy="2398092"/>
          </a:xfrm>
          <a:prstGeom prst="rect">
            <a:avLst/>
          </a:prstGeom>
          <a:noFill/>
          <a:ln w="12700">
            <a:noFill/>
            <a:miter lim="800000"/>
            <a:headEnd/>
            <a:tailEnd/>
          </a:ln>
          <a:effectLst/>
        </p:spPr>
        <p:txBody>
          <a:bodyPr lIns="90487" tIns="44450" rIns="90487" bIns="44450">
            <a:spAutoFit/>
          </a:bodyPr>
          <a:lstStyle/>
          <a:p>
            <a:pPr>
              <a:defRPr/>
            </a:pPr>
            <a:r>
              <a:rPr lang="en-US" sz="1000" dirty="0">
                <a:latin typeface="Corbel"/>
                <a:cs typeface="Corbel"/>
              </a:rPr>
              <a:t>1845:</a:t>
            </a:r>
          </a:p>
          <a:p>
            <a:pPr>
              <a:defRPr/>
            </a:pPr>
            <a:r>
              <a:rPr lang="en-US" sz="1000" dirty="0">
                <a:latin typeface="Corbel"/>
                <a:cs typeface="Corbel"/>
              </a:rPr>
              <a:t>John Hughes Bennett reported a “Case of Hypertrophy of the Spleen and Liver in which Death Took Place from Suppuration of the Blood” in the Edinburgh Medical Journal; Virchow in Germany wrote up a similar observation</a:t>
            </a:r>
          </a:p>
          <a:p>
            <a:pPr>
              <a:defRPr/>
            </a:pPr>
            <a:r>
              <a:rPr lang="en-US" sz="1000" dirty="0">
                <a:solidFill>
                  <a:schemeClr val="bg2">
                    <a:lumMod val="75000"/>
                  </a:schemeClr>
                </a:solidFill>
                <a:latin typeface="Corbel"/>
                <a:cs typeface="Corbel"/>
              </a:rPr>
              <a:t> </a:t>
            </a:r>
          </a:p>
        </p:txBody>
      </p:sp>
      <p:cxnSp>
        <p:nvCxnSpPr>
          <p:cNvPr id="39" name="Straight Connector 38"/>
          <p:cNvCxnSpPr>
            <a:endCxn id="10" idx="0"/>
          </p:cNvCxnSpPr>
          <p:nvPr/>
        </p:nvCxnSpPr>
        <p:spPr>
          <a:xfrm flipH="1" flipV="1">
            <a:off x="1921086" y="1640877"/>
            <a:ext cx="679819" cy="996244"/>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
        <p:nvSpPr>
          <p:cNvPr id="41" name="Rectangle 26"/>
          <p:cNvSpPr>
            <a:spLocks noChangeArrowheads="1"/>
          </p:cNvSpPr>
          <p:nvPr/>
        </p:nvSpPr>
        <p:spPr bwMode="auto">
          <a:xfrm>
            <a:off x="9766113" y="1136034"/>
            <a:ext cx="588501"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latin typeface="Corbel"/>
                <a:cs typeface="Corbel"/>
              </a:rPr>
              <a:t>2016</a:t>
            </a:r>
            <a:endParaRPr lang="en-US" dirty="0">
              <a:latin typeface="Corbel"/>
              <a:cs typeface="Corbel"/>
            </a:endParaRPr>
          </a:p>
        </p:txBody>
      </p:sp>
      <p:sp>
        <p:nvSpPr>
          <p:cNvPr id="42" name="Rectangle 41"/>
          <p:cNvSpPr>
            <a:spLocks noChangeArrowheads="1"/>
          </p:cNvSpPr>
          <p:nvPr/>
        </p:nvSpPr>
        <p:spPr bwMode="auto">
          <a:xfrm>
            <a:off x="8606203" y="5905544"/>
            <a:ext cx="2011041"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a:solidFill>
                  <a:srgbClr val="000000"/>
                </a:solidFill>
                <a:latin typeface="Corbel"/>
                <a:cs typeface="Corbel"/>
              </a:rPr>
              <a:t>Generic </a:t>
            </a:r>
            <a:r>
              <a:rPr lang="en-US" sz="2000" b="1" dirty="0" err="1">
                <a:solidFill>
                  <a:srgbClr val="000000"/>
                </a:solidFill>
                <a:latin typeface="Corbel"/>
                <a:cs typeface="Corbel"/>
              </a:rPr>
              <a:t>Imatinib</a:t>
            </a:r>
            <a:endParaRPr lang="en-US" sz="2000" b="1" dirty="0">
              <a:solidFill>
                <a:srgbClr val="000000"/>
              </a:solidFill>
              <a:latin typeface="Corbel"/>
              <a:cs typeface="Corbel"/>
            </a:endParaRPr>
          </a:p>
        </p:txBody>
      </p:sp>
      <p:pic>
        <p:nvPicPr>
          <p:cNvPr id="44" name="Picture 43" descr="drot1.jpg (2113 bytes)"/>
          <p:cNvPicPr>
            <a:picLocks noChangeAspect="1" noChangeArrowheads="1"/>
          </p:cNvPicPr>
          <p:nvPr/>
        </p:nvPicPr>
        <p:blipFill rotWithShape="1">
          <a:blip r:embed="rId6">
            <a:extLst>
              <a:ext uri="{28A0092B-C50C-407E-A947-70E740481C1C}">
                <a14:useLocalDpi xmlns:a14="http://schemas.microsoft.com/office/drawing/2010/main" val="0"/>
              </a:ext>
            </a:extLst>
          </a:blip>
          <a:srcRect l="11352" r="9507"/>
          <a:stretch/>
        </p:blipFill>
        <p:spPr bwMode="auto">
          <a:xfrm>
            <a:off x="2600904" y="2637121"/>
            <a:ext cx="739013" cy="1691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7"/>
          <a:stretch>
            <a:fillRect/>
          </a:stretch>
        </p:blipFill>
        <p:spPr>
          <a:xfrm>
            <a:off x="6359868" y="4516185"/>
            <a:ext cx="1884861" cy="1316878"/>
          </a:xfrm>
          <a:prstGeom prst="rect">
            <a:avLst/>
          </a:prstGeom>
        </p:spPr>
      </p:pic>
      <p:sp>
        <p:nvSpPr>
          <p:cNvPr id="48" name="Rectangle 16"/>
          <p:cNvSpPr>
            <a:spLocks noChangeArrowheads="1"/>
          </p:cNvSpPr>
          <p:nvPr/>
        </p:nvSpPr>
        <p:spPr bwMode="auto">
          <a:xfrm>
            <a:off x="6359868" y="5810407"/>
            <a:ext cx="1884861" cy="828432"/>
          </a:xfrm>
          <a:prstGeom prst="rect">
            <a:avLst/>
          </a:prstGeom>
          <a:noFill/>
          <a:ln w="12700">
            <a:noFill/>
            <a:miter lim="800000"/>
            <a:headEnd/>
            <a:tailEnd/>
          </a:ln>
          <a:effectLst/>
        </p:spPr>
        <p:txBody>
          <a:bodyPr wrap="square" lIns="90487" tIns="44450" rIns="90487" bIns="44450">
            <a:spAutoFit/>
          </a:bodyPr>
          <a:lstStyle/>
          <a:p>
            <a:pPr>
              <a:defRPr/>
            </a:pPr>
            <a:r>
              <a:rPr lang="en-US" sz="1200" dirty="0">
                <a:latin typeface="Corbel"/>
                <a:cs typeface="Corbel"/>
              </a:rPr>
              <a:t>1983: Nora </a:t>
            </a:r>
            <a:r>
              <a:rPr lang="en-US" sz="1200" dirty="0" err="1">
                <a:latin typeface="Corbel"/>
                <a:cs typeface="Corbel"/>
              </a:rPr>
              <a:t>Heisterkamp</a:t>
            </a:r>
            <a:r>
              <a:rPr lang="en-US" sz="1200" dirty="0">
                <a:latin typeface="Corbel"/>
                <a:cs typeface="Corbel"/>
              </a:rPr>
              <a:t> and John </a:t>
            </a:r>
            <a:r>
              <a:rPr lang="en-US" sz="1200" dirty="0" err="1">
                <a:latin typeface="Corbel"/>
                <a:cs typeface="Corbel"/>
              </a:rPr>
              <a:t>Groffen</a:t>
            </a:r>
            <a:r>
              <a:rPr lang="en-US" sz="1200" dirty="0">
                <a:latin typeface="Corbel"/>
                <a:cs typeface="Corbel"/>
              </a:rPr>
              <a:t>, with others, describe the BCR-ABL fusion gene product</a:t>
            </a:r>
          </a:p>
        </p:txBody>
      </p:sp>
      <p:cxnSp>
        <p:nvCxnSpPr>
          <p:cNvPr id="52" name="Straight Connector 51"/>
          <p:cNvCxnSpPr>
            <a:stCxn id="46" idx="0"/>
          </p:cNvCxnSpPr>
          <p:nvPr/>
        </p:nvCxnSpPr>
        <p:spPr>
          <a:xfrm flipV="1">
            <a:off x="7302299" y="1640877"/>
            <a:ext cx="319619" cy="287530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8"/>
          <a:srcRect l="23002" t="-1" r="17025" b="2882"/>
          <a:stretch/>
        </p:blipFill>
        <p:spPr>
          <a:xfrm>
            <a:off x="9033215" y="2017853"/>
            <a:ext cx="1261874" cy="1363985"/>
          </a:xfrm>
          <a:prstGeom prst="rect">
            <a:avLst/>
          </a:prstGeom>
        </p:spPr>
      </p:pic>
      <p:sp>
        <p:nvSpPr>
          <p:cNvPr id="47" name="Rectangle 26">
            <a:extLst>
              <a:ext uri="{FF2B5EF4-FFF2-40B4-BE49-F238E27FC236}">
                <a16:creationId xmlns:a16="http://schemas.microsoft.com/office/drawing/2014/main" id="{3522AB89-92A9-674D-BB0B-037CB1698BA0}"/>
              </a:ext>
            </a:extLst>
          </p:cNvPr>
          <p:cNvSpPr>
            <a:spLocks noChangeArrowheads="1"/>
          </p:cNvSpPr>
          <p:nvPr/>
        </p:nvSpPr>
        <p:spPr bwMode="auto">
          <a:xfrm>
            <a:off x="10275711" y="1131270"/>
            <a:ext cx="580222" cy="335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dirty="0">
                <a:latin typeface="Corbel"/>
                <a:cs typeface="Corbel"/>
              </a:rPr>
              <a:t>2021</a:t>
            </a:r>
            <a:endParaRPr lang="en-US" dirty="0">
              <a:latin typeface="Corbel"/>
              <a:cs typeface="Corbel"/>
            </a:endParaRPr>
          </a:p>
        </p:txBody>
      </p:sp>
      <p:sp>
        <p:nvSpPr>
          <p:cNvPr id="21" name="Rectangle 22"/>
          <p:cNvSpPr>
            <a:spLocks noChangeArrowheads="1"/>
          </p:cNvSpPr>
          <p:nvPr/>
        </p:nvSpPr>
        <p:spPr bwMode="auto">
          <a:xfrm>
            <a:off x="7163280" y="4087571"/>
            <a:ext cx="1665111"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dirty="0">
                <a:latin typeface="Corbel"/>
                <a:cs typeface="Corbel"/>
              </a:rPr>
              <a:t>Interferon</a:t>
            </a:r>
          </a:p>
        </p:txBody>
      </p:sp>
      <p:sp>
        <p:nvSpPr>
          <p:cNvPr id="53" name="Rectangle 52">
            <a:extLst>
              <a:ext uri="{FF2B5EF4-FFF2-40B4-BE49-F238E27FC236}">
                <a16:creationId xmlns:a16="http://schemas.microsoft.com/office/drawing/2014/main" id="{DEE5DB6A-004F-D94E-A6AA-61893C804F82}"/>
              </a:ext>
            </a:extLst>
          </p:cNvPr>
          <p:cNvSpPr>
            <a:spLocks noChangeArrowheads="1"/>
          </p:cNvSpPr>
          <p:nvPr/>
        </p:nvSpPr>
        <p:spPr bwMode="auto">
          <a:xfrm>
            <a:off x="9541546" y="6190015"/>
            <a:ext cx="1269577"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dirty="0" err="1">
                <a:solidFill>
                  <a:schemeClr val="accent2">
                    <a:lumMod val="75000"/>
                  </a:schemeClr>
                </a:solidFill>
                <a:latin typeface="Corbel"/>
                <a:cs typeface="Corbel"/>
              </a:rPr>
              <a:t>Asciminib</a:t>
            </a:r>
            <a:endParaRPr lang="en-US" sz="2000" b="1" dirty="0">
              <a:solidFill>
                <a:schemeClr val="accent2">
                  <a:lumMod val="75000"/>
                </a:schemeClr>
              </a:solidFill>
              <a:latin typeface="Corbel"/>
              <a:cs typeface="Corbel"/>
            </a:endParaRPr>
          </a:p>
        </p:txBody>
      </p:sp>
      <p:cxnSp>
        <p:nvCxnSpPr>
          <p:cNvPr id="54" name="Straight Connector 53">
            <a:extLst>
              <a:ext uri="{FF2B5EF4-FFF2-40B4-BE49-F238E27FC236}">
                <a16:creationId xmlns:a16="http://schemas.microsoft.com/office/drawing/2014/main" id="{110540CB-CCA0-CB43-BC9E-18AC742D5B91}"/>
              </a:ext>
            </a:extLst>
          </p:cNvPr>
          <p:cNvCxnSpPr>
            <a:cxnSpLocks/>
          </p:cNvCxnSpPr>
          <p:nvPr/>
        </p:nvCxnSpPr>
        <p:spPr>
          <a:xfrm flipV="1">
            <a:off x="10576178" y="1750985"/>
            <a:ext cx="1" cy="4473639"/>
          </a:xfrm>
          <a:prstGeom prst="line">
            <a:avLst/>
          </a:prstGeom>
          <a:ln w="9525">
            <a:solidFill>
              <a:schemeClr val="bg2">
                <a:lumMod val="75000"/>
              </a:schemeClr>
            </a:solidFill>
            <a:prstDash val="sysDot"/>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4745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EC279-4EBC-48DE-BB51-077B2AD03846}"/>
              </a:ext>
            </a:extLst>
          </p:cNvPr>
          <p:cNvSpPr>
            <a:spLocks noGrp="1"/>
          </p:cNvSpPr>
          <p:nvPr>
            <p:ph type="title"/>
          </p:nvPr>
        </p:nvSpPr>
        <p:spPr>
          <a:xfrm>
            <a:off x="1981200" y="531646"/>
            <a:ext cx="8229600" cy="535154"/>
          </a:xfrm>
        </p:spPr>
        <p:txBody>
          <a:bodyPr>
            <a:noAutofit/>
          </a:bodyPr>
          <a:lstStyle/>
          <a:p>
            <a:r>
              <a:rPr lang="en-US" sz="3600" b="1" dirty="0" err="1"/>
              <a:t>Asciminib</a:t>
            </a:r>
            <a:r>
              <a:rPr lang="en-US" sz="3600" b="1" dirty="0"/>
              <a:t> </a:t>
            </a:r>
            <a:r>
              <a:rPr lang="en-US" sz="3600" b="1" i="1" dirty="0"/>
              <a:t>vs </a:t>
            </a:r>
            <a:r>
              <a:rPr lang="en-US" sz="3600" b="1" dirty="0"/>
              <a:t>Bosutinib in 3</a:t>
            </a:r>
            <a:r>
              <a:rPr lang="en-US" sz="3600" b="1" baseline="30000" dirty="0"/>
              <a:t>rd</a:t>
            </a:r>
            <a:r>
              <a:rPr lang="en-US" sz="3600" b="1" dirty="0"/>
              <a:t>-line CP CML:</a:t>
            </a:r>
            <a:br>
              <a:rPr lang="en-US" sz="3600" b="1" dirty="0"/>
            </a:br>
            <a:r>
              <a:rPr lang="en-US" sz="3600" b="1" dirty="0"/>
              <a:t>MMR Rate at 24 Weeks</a:t>
            </a:r>
          </a:p>
        </p:txBody>
      </p:sp>
      <p:sp>
        <p:nvSpPr>
          <p:cNvPr id="7" name="Content Placeholder 2">
            <a:extLst>
              <a:ext uri="{FF2B5EF4-FFF2-40B4-BE49-F238E27FC236}">
                <a16:creationId xmlns:a16="http://schemas.microsoft.com/office/drawing/2014/main" id="{13EE2D28-E4C7-4AA8-A14E-EAE85CB8FEAD}"/>
              </a:ext>
            </a:extLst>
          </p:cNvPr>
          <p:cNvSpPr txBox="1">
            <a:spLocks/>
          </p:cNvSpPr>
          <p:nvPr/>
        </p:nvSpPr>
        <p:spPr>
          <a:xfrm>
            <a:off x="1656455" y="5346786"/>
            <a:ext cx="8879090" cy="218643"/>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br>
              <a:rPr lang="en-US" sz="800" dirty="0">
                <a:solidFill>
                  <a:srgbClr val="000000"/>
                </a:solidFill>
                <a:ea typeface="Calibri" panose="020F0502020204030204" pitchFamily="34" charset="0"/>
              </a:rPr>
            </a:br>
            <a:endParaRPr lang="en-US" sz="800" dirty="0">
              <a:solidFill>
                <a:srgbClr val="000000"/>
              </a:solidFill>
            </a:endParaRPr>
          </a:p>
        </p:txBody>
      </p:sp>
      <p:sp>
        <p:nvSpPr>
          <p:cNvPr id="9" name="Content Placeholder 2">
            <a:extLst>
              <a:ext uri="{FF2B5EF4-FFF2-40B4-BE49-F238E27FC236}">
                <a16:creationId xmlns:a16="http://schemas.microsoft.com/office/drawing/2014/main" id="{D5FE684F-37EF-4F72-8AEC-CCC9416F9B88}"/>
              </a:ext>
            </a:extLst>
          </p:cNvPr>
          <p:cNvSpPr txBox="1">
            <a:spLocks/>
          </p:cNvSpPr>
          <p:nvPr/>
        </p:nvSpPr>
        <p:spPr>
          <a:xfrm>
            <a:off x="6382900" y="1961635"/>
            <a:ext cx="4483580" cy="3351687"/>
          </a:xfrm>
          <a:prstGeom prst="rect">
            <a:avLst/>
          </a:prstGeom>
        </p:spPr>
        <p:txBody>
          <a:bodyPr vert="horz" wrap="square" lIns="0" tIns="0" rIns="0" bIns="0" spcCol="182880" rtlCol="0">
            <a:sp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indent="-228594" defTabSz="1219170" eaLnBrk="0" hangingPunct="0">
              <a:lnSpc>
                <a:spcPct val="90000"/>
              </a:lnSpc>
              <a:spcBef>
                <a:spcPts val="600"/>
              </a:spcBef>
              <a:spcAft>
                <a:spcPts val="1200"/>
              </a:spcAft>
              <a:buSzPct val="125000"/>
              <a:defRPr/>
            </a:pPr>
            <a:r>
              <a:rPr lang="en-US" sz="1800" dirty="0">
                <a:solidFill>
                  <a:srgbClr val="000000"/>
                </a:solidFill>
                <a:ea typeface="Geneva" pitchFamily="37" charset="-128"/>
              </a:rPr>
              <a:t>The MMR rate at 24 weeks was 25.5% with asciminib vs 13.2% with bosutinib</a:t>
            </a:r>
          </a:p>
          <a:p>
            <a:pPr marL="457194" lvl="1" indent="-228594" defTabSz="1219170" eaLnBrk="0" hangingPunct="0">
              <a:lnSpc>
                <a:spcPct val="90000"/>
              </a:lnSpc>
              <a:spcAft>
                <a:spcPts val="1200"/>
              </a:spcAft>
              <a:buSzPct val="125000"/>
              <a:defRPr/>
            </a:pPr>
            <a:r>
              <a:rPr lang="en-US" sz="1600" dirty="0">
                <a:solidFill>
                  <a:srgbClr val="000000"/>
                </a:solidFill>
                <a:ea typeface="Geneva" pitchFamily="37" charset="-128"/>
              </a:rPr>
              <a:t>Common treatment difference after adjusting for MCyR status at baseline was 12.2% (95% CI, 2.19-22.3; 2-sided P=0.029)</a:t>
            </a:r>
          </a:p>
          <a:p>
            <a:pPr marL="228594" indent="-228594" defTabSz="1219170" eaLnBrk="0" hangingPunct="0">
              <a:lnSpc>
                <a:spcPct val="90000"/>
              </a:lnSpc>
              <a:spcBef>
                <a:spcPts val="600"/>
              </a:spcBef>
              <a:spcAft>
                <a:spcPts val="1200"/>
              </a:spcAft>
              <a:buSzPct val="125000"/>
              <a:defRPr/>
            </a:pPr>
            <a:r>
              <a:rPr lang="en-US" sz="1800" dirty="0">
                <a:solidFill>
                  <a:srgbClr val="000000"/>
                </a:solidFill>
                <a:ea typeface="Geneva" pitchFamily="37" charset="-128"/>
              </a:rPr>
              <a:t>Among patients who achieved MMR, median time to MMR was 12.7 weeks on asciminib vs 14.3 weeks on bosutinib </a:t>
            </a:r>
          </a:p>
          <a:p>
            <a:pPr marL="228594" indent="-228594" defTabSz="1219170" eaLnBrk="0" hangingPunct="0">
              <a:lnSpc>
                <a:spcPct val="90000"/>
              </a:lnSpc>
              <a:spcBef>
                <a:spcPts val="600"/>
              </a:spcBef>
              <a:spcAft>
                <a:spcPts val="1200"/>
              </a:spcAft>
              <a:buSzPct val="125000"/>
              <a:defRPr/>
            </a:pPr>
            <a:r>
              <a:rPr lang="en-US" sz="1800" dirty="0">
                <a:solidFill>
                  <a:srgbClr val="000000"/>
                </a:solidFill>
                <a:ea typeface="Geneva" pitchFamily="37" charset="-128"/>
              </a:rPr>
              <a:t>Median duration of exposure was 43.4 (range, 0.1-129.9) weeks to asciminib and 29.2 (range, 1.0-117.0) weeks to bosutinib</a:t>
            </a:r>
          </a:p>
        </p:txBody>
      </p:sp>
      <p:grpSp>
        <p:nvGrpSpPr>
          <p:cNvPr id="3" name="Group 2">
            <a:extLst>
              <a:ext uri="{FF2B5EF4-FFF2-40B4-BE49-F238E27FC236}">
                <a16:creationId xmlns:a16="http://schemas.microsoft.com/office/drawing/2014/main" id="{E4331B20-BCD9-EA45-8052-8F8FE8A87858}"/>
              </a:ext>
            </a:extLst>
          </p:cNvPr>
          <p:cNvGrpSpPr/>
          <p:nvPr/>
        </p:nvGrpSpPr>
        <p:grpSpPr>
          <a:xfrm>
            <a:off x="1457739" y="1967719"/>
            <a:ext cx="4664387" cy="3896659"/>
            <a:chOff x="2183125" y="1967719"/>
            <a:chExt cx="3939001" cy="3290666"/>
          </a:xfrm>
        </p:grpSpPr>
        <p:graphicFrame>
          <p:nvGraphicFramePr>
            <p:cNvPr id="15" name="Chart 14">
              <a:extLst>
                <a:ext uri="{FF2B5EF4-FFF2-40B4-BE49-F238E27FC236}">
                  <a16:creationId xmlns:a16="http://schemas.microsoft.com/office/drawing/2014/main" id="{D2973498-BA44-4A1B-9B28-7BF4F65FC3DB}"/>
                </a:ext>
              </a:extLst>
            </p:cNvPr>
            <p:cNvGraphicFramePr/>
            <p:nvPr>
              <p:extLst>
                <p:ext uri="{D42A27DB-BD31-4B8C-83A1-F6EECF244321}">
                  <p14:modId xmlns:p14="http://schemas.microsoft.com/office/powerpoint/2010/main" val="3761329936"/>
                </p:ext>
              </p:extLst>
            </p:nvPr>
          </p:nvGraphicFramePr>
          <p:xfrm>
            <a:off x="2525486" y="1967719"/>
            <a:ext cx="3596640" cy="297671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85E6931D-D5CC-474B-B328-18853B153EBC}"/>
                </a:ext>
              </a:extLst>
            </p:cNvPr>
            <p:cNvSpPr txBox="1"/>
            <p:nvPr/>
          </p:nvSpPr>
          <p:spPr>
            <a:xfrm rot="16200000">
              <a:off x="1898591" y="3155096"/>
              <a:ext cx="907621" cy="338554"/>
            </a:xfrm>
            <a:prstGeom prst="rect">
              <a:avLst/>
            </a:prstGeom>
            <a:noFill/>
          </p:spPr>
          <p:txBody>
            <a:bodyPr wrap="none" rtlCol="0">
              <a:spAutoFit/>
            </a:bodyPr>
            <a:lstStyle/>
            <a:p>
              <a:r>
                <a:rPr lang="en-US" sz="1600" b="1" dirty="0"/>
                <a:t>MMR, %</a:t>
              </a:r>
            </a:p>
          </p:txBody>
        </p:sp>
        <p:sp>
          <p:nvSpPr>
            <p:cNvPr id="32" name="TextBox 31">
              <a:extLst>
                <a:ext uri="{FF2B5EF4-FFF2-40B4-BE49-F238E27FC236}">
                  <a16:creationId xmlns:a16="http://schemas.microsoft.com/office/drawing/2014/main" id="{9E79B3AF-ADAF-4583-943B-8AEF1583D16B}"/>
                </a:ext>
              </a:extLst>
            </p:cNvPr>
            <p:cNvSpPr txBox="1"/>
            <p:nvPr/>
          </p:nvSpPr>
          <p:spPr>
            <a:xfrm>
              <a:off x="3363686" y="4764768"/>
              <a:ext cx="545342" cy="261610"/>
            </a:xfrm>
            <a:prstGeom prst="rect">
              <a:avLst/>
            </a:prstGeom>
            <a:noFill/>
          </p:spPr>
          <p:txBody>
            <a:bodyPr wrap="none" rtlCol="0">
              <a:spAutoFit/>
            </a:bodyPr>
            <a:lstStyle/>
            <a:p>
              <a:r>
                <a:rPr lang="en-US" sz="1100" dirty="0"/>
                <a:t>n=157</a:t>
              </a:r>
            </a:p>
          </p:txBody>
        </p:sp>
        <p:sp>
          <p:nvSpPr>
            <p:cNvPr id="33" name="TextBox 32">
              <a:extLst>
                <a:ext uri="{FF2B5EF4-FFF2-40B4-BE49-F238E27FC236}">
                  <a16:creationId xmlns:a16="http://schemas.microsoft.com/office/drawing/2014/main" id="{1ECF7365-FDF2-434E-A324-2DB4203067C3}"/>
                </a:ext>
              </a:extLst>
            </p:cNvPr>
            <p:cNvSpPr txBox="1"/>
            <p:nvPr/>
          </p:nvSpPr>
          <p:spPr>
            <a:xfrm>
              <a:off x="4963886" y="4764768"/>
              <a:ext cx="473206" cy="261610"/>
            </a:xfrm>
            <a:prstGeom prst="rect">
              <a:avLst/>
            </a:prstGeom>
            <a:noFill/>
          </p:spPr>
          <p:txBody>
            <a:bodyPr wrap="none" rtlCol="0">
              <a:spAutoFit/>
            </a:bodyPr>
            <a:lstStyle/>
            <a:p>
              <a:r>
                <a:rPr lang="en-US" sz="1100" dirty="0"/>
                <a:t>n=76</a:t>
              </a:r>
            </a:p>
          </p:txBody>
        </p:sp>
        <p:sp>
          <p:nvSpPr>
            <p:cNvPr id="34" name="TextBox 33">
              <a:extLst>
                <a:ext uri="{FF2B5EF4-FFF2-40B4-BE49-F238E27FC236}">
                  <a16:creationId xmlns:a16="http://schemas.microsoft.com/office/drawing/2014/main" id="{A7B6BC08-CE5E-402C-A8F4-6838D0C71286}"/>
                </a:ext>
              </a:extLst>
            </p:cNvPr>
            <p:cNvSpPr txBox="1"/>
            <p:nvPr/>
          </p:nvSpPr>
          <p:spPr>
            <a:xfrm>
              <a:off x="3217416" y="4950608"/>
              <a:ext cx="914033" cy="307777"/>
            </a:xfrm>
            <a:prstGeom prst="rect">
              <a:avLst/>
            </a:prstGeom>
            <a:noFill/>
          </p:spPr>
          <p:txBody>
            <a:bodyPr wrap="none" rtlCol="0">
              <a:spAutoFit/>
            </a:bodyPr>
            <a:lstStyle/>
            <a:p>
              <a:r>
                <a:rPr lang="en-US" sz="1400" b="1" dirty="0"/>
                <a:t>Asciminib</a:t>
              </a:r>
            </a:p>
          </p:txBody>
        </p:sp>
        <p:sp>
          <p:nvSpPr>
            <p:cNvPr id="35" name="TextBox 34">
              <a:extLst>
                <a:ext uri="{FF2B5EF4-FFF2-40B4-BE49-F238E27FC236}">
                  <a16:creationId xmlns:a16="http://schemas.microsoft.com/office/drawing/2014/main" id="{89CF4025-6223-4730-9640-B75D99508E57}"/>
                </a:ext>
              </a:extLst>
            </p:cNvPr>
            <p:cNvSpPr txBox="1"/>
            <p:nvPr/>
          </p:nvSpPr>
          <p:spPr>
            <a:xfrm>
              <a:off x="4743667" y="4950608"/>
              <a:ext cx="894797" cy="307777"/>
            </a:xfrm>
            <a:prstGeom prst="rect">
              <a:avLst/>
            </a:prstGeom>
            <a:noFill/>
          </p:spPr>
          <p:txBody>
            <a:bodyPr wrap="none" rtlCol="0">
              <a:spAutoFit/>
            </a:bodyPr>
            <a:lstStyle/>
            <a:p>
              <a:r>
                <a:rPr lang="en-US" sz="1400" b="1" dirty="0"/>
                <a:t>Bosutinib</a:t>
              </a:r>
            </a:p>
          </p:txBody>
        </p:sp>
      </p:grpSp>
    </p:spTree>
    <p:extLst>
      <p:ext uri="{BB962C8B-B14F-4D97-AF65-F5344CB8AC3E}">
        <p14:creationId xmlns:p14="http://schemas.microsoft.com/office/powerpoint/2010/main" val="1448551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DAF991-E2C1-4EDD-946E-F7B2A70C50A2}"/>
              </a:ext>
            </a:extLst>
          </p:cNvPr>
          <p:cNvSpPr>
            <a:spLocks noGrp="1"/>
          </p:cNvSpPr>
          <p:nvPr>
            <p:ph idx="1"/>
          </p:nvPr>
        </p:nvSpPr>
        <p:spPr>
          <a:xfrm>
            <a:off x="934278" y="2326098"/>
            <a:ext cx="3332921" cy="2492596"/>
          </a:xfrm>
        </p:spPr>
        <p:txBody>
          <a:bodyPr>
            <a:noAutofit/>
          </a:bodyPr>
          <a:lstStyle/>
          <a:p>
            <a:r>
              <a:rPr lang="en-US" sz="1800" dirty="0">
                <a:latin typeface="Corbel" panose="020B0503020204020204" pitchFamily="34" charset="0"/>
                <a:ea typeface="Calibri" panose="020F0502020204030204" pitchFamily="34" charset="0"/>
              </a:rPr>
              <a:t>Cumulative MMR rate by 24 weeks was 27.4% with asciminib vs 14.5% with bosutinib</a:t>
            </a:r>
          </a:p>
          <a:p>
            <a:r>
              <a:rPr lang="en-US" sz="1800" dirty="0">
                <a:latin typeface="Corbel" panose="020B0503020204020204" pitchFamily="34" charset="0"/>
                <a:ea typeface="Calibri" panose="020F0502020204030204" pitchFamily="34" charset="0"/>
              </a:rPr>
              <a:t>The difference in the cumulative incidence of MMR between treatment arms started to be evident by week 12 </a:t>
            </a:r>
            <a:endParaRPr lang="en-US" sz="1800" dirty="0">
              <a:latin typeface="Corbel" panose="020B0503020204020204" pitchFamily="34" charset="0"/>
            </a:endParaRPr>
          </a:p>
        </p:txBody>
      </p:sp>
      <p:pic>
        <p:nvPicPr>
          <p:cNvPr id="5" name="Picture 4">
            <a:extLst>
              <a:ext uri="{FF2B5EF4-FFF2-40B4-BE49-F238E27FC236}">
                <a16:creationId xmlns:a16="http://schemas.microsoft.com/office/drawing/2014/main" id="{4683CECD-D6AE-4B22-A7B8-F8848787A05B}"/>
              </a:ext>
            </a:extLst>
          </p:cNvPr>
          <p:cNvPicPr/>
          <p:nvPr/>
        </p:nvPicPr>
        <p:blipFill>
          <a:blip r:embed="rId2"/>
          <a:stretch>
            <a:fillRect/>
          </a:stretch>
        </p:blipFill>
        <p:spPr>
          <a:xfrm>
            <a:off x="4617574" y="1738168"/>
            <a:ext cx="6917721" cy="3880754"/>
          </a:xfrm>
          <a:prstGeom prst="rect">
            <a:avLst/>
          </a:prstGeom>
        </p:spPr>
      </p:pic>
      <p:sp>
        <p:nvSpPr>
          <p:cNvPr id="6" name="Title 1">
            <a:extLst>
              <a:ext uri="{FF2B5EF4-FFF2-40B4-BE49-F238E27FC236}">
                <a16:creationId xmlns:a16="http://schemas.microsoft.com/office/drawing/2014/main" id="{6A265473-34DC-464B-9FC7-5232696F214C}"/>
              </a:ext>
            </a:extLst>
          </p:cNvPr>
          <p:cNvSpPr>
            <a:spLocks noGrp="1"/>
          </p:cNvSpPr>
          <p:nvPr>
            <p:ph type="title"/>
          </p:nvPr>
        </p:nvSpPr>
        <p:spPr>
          <a:xfrm>
            <a:off x="1752600" y="609601"/>
            <a:ext cx="8522150" cy="534987"/>
          </a:xfrm>
        </p:spPr>
        <p:txBody>
          <a:bodyPr>
            <a:noAutofit/>
          </a:bodyPr>
          <a:lstStyle/>
          <a:p>
            <a:r>
              <a:rPr lang="en-US" sz="3600" b="1" dirty="0" err="1">
                <a:latin typeface="Corbel" panose="020B0503020204020204" pitchFamily="34" charset="0"/>
              </a:rPr>
              <a:t>Asciminib</a:t>
            </a:r>
            <a:r>
              <a:rPr lang="en-US" sz="3600" b="1" dirty="0">
                <a:latin typeface="Corbel" panose="020B0503020204020204" pitchFamily="34" charset="0"/>
              </a:rPr>
              <a:t> </a:t>
            </a:r>
            <a:r>
              <a:rPr lang="en-US" sz="3600" b="1" i="1" dirty="0">
                <a:latin typeface="Corbel" panose="020B0503020204020204" pitchFamily="34" charset="0"/>
              </a:rPr>
              <a:t>vs </a:t>
            </a:r>
            <a:r>
              <a:rPr lang="en-US" sz="3600" b="1" dirty="0">
                <a:latin typeface="Corbel" panose="020B0503020204020204" pitchFamily="34" charset="0"/>
              </a:rPr>
              <a:t>Bosutinib in 3</a:t>
            </a:r>
            <a:r>
              <a:rPr lang="en-US" sz="3600" b="1" baseline="30000" dirty="0">
                <a:latin typeface="Corbel" panose="020B0503020204020204" pitchFamily="34" charset="0"/>
              </a:rPr>
              <a:t>rd</a:t>
            </a:r>
            <a:r>
              <a:rPr lang="en-US" sz="3600" b="1" dirty="0">
                <a:latin typeface="Corbel" panose="020B0503020204020204" pitchFamily="34" charset="0"/>
              </a:rPr>
              <a:t>-line CP CML:</a:t>
            </a:r>
            <a:br>
              <a:rPr lang="en-US" sz="3600" b="1" dirty="0">
                <a:latin typeface="Corbel" panose="020B0503020204020204" pitchFamily="34" charset="0"/>
              </a:rPr>
            </a:br>
            <a:r>
              <a:rPr lang="en-US" sz="3600" b="1" dirty="0">
                <a:latin typeface="Corbel" panose="020B0503020204020204" pitchFamily="34" charset="0"/>
              </a:rPr>
              <a:t>Cumulative Incidence of MMR</a:t>
            </a:r>
          </a:p>
        </p:txBody>
      </p:sp>
    </p:spTree>
    <p:extLst>
      <p:ext uri="{BB962C8B-B14F-4D97-AF65-F5344CB8AC3E}">
        <p14:creationId xmlns:p14="http://schemas.microsoft.com/office/powerpoint/2010/main" val="2666812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1C0EE1-B4AE-4056-A9F4-E50673AC4627}"/>
              </a:ext>
            </a:extLst>
          </p:cNvPr>
          <p:cNvSpPr>
            <a:spLocks noGrp="1"/>
          </p:cNvSpPr>
          <p:nvPr>
            <p:ph idx="1"/>
          </p:nvPr>
        </p:nvSpPr>
        <p:spPr>
          <a:xfrm>
            <a:off x="5981700" y="2036343"/>
            <a:ext cx="5074860" cy="2964917"/>
          </a:xfrm>
        </p:spPr>
        <p:txBody>
          <a:bodyPr>
            <a:noAutofit/>
          </a:bodyPr>
          <a:lstStyle/>
          <a:p>
            <a:pPr>
              <a:spcBef>
                <a:spcPts val="600"/>
              </a:spcBef>
            </a:pPr>
            <a:r>
              <a:rPr lang="en-US" sz="1800" dirty="0">
                <a:latin typeface="Corbel" panose="020B0503020204020204" pitchFamily="34" charset="0"/>
                <a:ea typeface="Calibri" panose="020F0502020204030204" pitchFamily="34" charset="0"/>
              </a:rPr>
              <a:t>CCyR rate at 24 weeks was 40.8% with asciminib vs 24.2% with bosutinib</a:t>
            </a:r>
          </a:p>
          <a:p>
            <a:pPr lvl="1">
              <a:spcBef>
                <a:spcPts val="600"/>
              </a:spcBef>
            </a:pPr>
            <a:r>
              <a:rPr lang="en-US" dirty="0">
                <a:latin typeface="Corbel" panose="020B0503020204020204" pitchFamily="34" charset="0"/>
                <a:ea typeface="Calibri" panose="020F0502020204030204" pitchFamily="34" charset="0"/>
              </a:rPr>
              <a:t>The between-arm common treatment difference was 17.3% (95% CI, 3.62%-30.99%)</a:t>
            </a:r>
          </a:p>
          <a:p>
            <a:pPr>
              <a:spcBef>
                <a:spcPts val="600"/>
              </a:spcBef>
            </a:pPr>
            <a:r>
              <a:rPr lang="en-US" sz="1800" dirty="0">
                <a:latin typeface="Corbel" panose="020B0503020204020204" pitchFamily="34" charset="0"/>
                <a:ea typeface="Calibri" panose="020F0502020204030204" pitchFamily="34" charset="0"/>
              </a:rPr>
              <a:t>Rates of </a:t>
            </a:r>
            <a:r>
              <a:rPr lang="en-US" sz="1800" i="1" dirty="0">
                <a:latin typeface="Corbel" panose="020B0503020204020204" pitchFamily="34" charset="0"/>
                <a:ea typeface="Calibri" panose="020F0502020204030204" pitchFamily="34" charset="0"/>
              </a:rPr>
              <a:t>BCR-ABL1</a:t>
            </a:r>
            <a:r>
              <a:rPr lang="en-US" sz="1800" dirty="0">
                <a:latin typeface="Corbel" panose="020B0503020204020204" pitchFamily="34" charset="0"/>
                <a:ea typeface="Calibri" panose="020F0502020204030204" pitchFamily="34" charset="0"/>
              </a:rPr>
              <a:t> ≤1% at week 24 among patients with </a:t>
            </a:r>
            <a:r>
              <a:rPr lang="en-US" sz="1800" i="1" dirty="0">
                <a:latin typeface="Corbel" panose="020B0503020204020204" pitchFamily="34" charset="0"/>
                <a:ea typeface="Calibri" panose="020F0502020204030204" pitchFamily="34" charset="0"/>
              </a:rPr>
              <a:t>BCR-ABL1</a:t>
            </a:r>
            <a:r>
              <a:rPr lang="en-US" sz="1800" dirty="0">
                <a:latin typeface="Corbel" panose="020B0503020204020204" pitchFamily="34" charset="0"/>
                <a:ea typeface="Calibri" panose="020F0502020204030204" pitchFamily="34" charset="0"/>
              </a:rPr>
              <a:t> &gt;1% at baseline:</a:t>
            </a:r>
          </a:p>
          <a:p>
            <a:pPr lvl="1">
              <a:spcBef>
                <a:spcPts val="600"/>
              </a:spcBef>
            </a:pPr>
            <a:r>
              <a:rPr lang="en-US" dirty="0">
                <a:latin typeface="Corbel" panose="020B0503020204020204" pitchFamily="34" charset="0"/>
                <a:ea typeface="Calibri" panose="020F0502020204030204" pitchFamily="34" charset="0"/>
              </a:rPr>
              <a:t>Asciminib (n = 142): 44.47%</a:t>
            </a:r>
          </a:p>
          <a:p>
            <a:pPr lvl="1">
              <a:spcBef>
                <a:spcPts val="600"/>
              </a:spcBef>
            </a:pPr>
            <a:r>
              <a:rPr lang="en-US" dirty="0">
                <a:latin typeface="Corbel" panose="020B0503020204020204" pitchFamily="34" charset="0"/>
                <a:ea typeface="Calibri" panose="020F0502020204030204" pitchFamily="34" charset="0"/>
              </a:rPr>
              <a:t>Bosutinib (n = 72): 22.22%</a:t>
            </a:r>
          </a:p>
        </p:txBody>
      </p:sp>
      <p:grpSp>
        <p:nvGrpSpPr>
          <p:cNvPr id="2" name="Group 1">
            <a:extLst>
              <a:ext uri="{FF2B5EF4-FFF2-40B4-BE49-F238E27FC236}">
                <a16:creationId xmlns:a16="http://schemas.microsoft.com/office/drawing/2014/main" id="{CD755D27-F907-5042-9036-D7579630878B}"/>
              </a:ext>
            </a:extLst>
          </p:cNvPr>
          <p:cNvGrpSpPr/>
          <p:nvPr/>
        </p:nvGrpSpPr>
        <p:grpSpPr>
          <a:xfrm>
            <a:off x="1135441" y="1682035"/>
            <a:ext cx="4568245" cy="4281443"/>
            <a:chOff x="1833721" y="1682035"/>
            <a:chExt cx="3869965" cy="3627002"/>
          </a:xfrm>
        </p:grpSpPr>
        <p:sp>
          <p:nvSpPr>
            <p:cNvPr id="7" name="TextBox 6">
              <a:extLst>
                <a:ext uri="{FF2B5EF4-FFF2-40B4-BE49-F238E27FC236}">
                  <a16:creationId xmlns:a16="http://schemas.microsoft.com/office/drawing/2014/main" id="{9F8D2337-4424-45C0-8AD7-423FE4CDA0AC}"/>
                </a:ext>
              </a:extLst>
            </p:cNvPr>
            <p:cNvSpPr txBox="1"/>
            <p:nvPr/>
          </p:nvSpPr>
          <p:spPr>
            <a:xfrm rot="16200000">
              <a:off x="1571630" y="2966806"/>
              <a:ext cx="831959" cy="307777"/>
            </a:xfrm>
            <a:prstGeom prst="rect">
              <a:avLst/>
            </a:prstGeom>
            <a:noFill/>
            <a:effectLst/>
          </p:spPr>
          <p:txBody>
            <a:bodyPr wrap="none" rtlCol="0">
              <a:spAutoFit/>
            </a:bodyPr>
            <a:lstStyle/>
            <a:p>
              <a:r>
                <a:rPr lang="en-US" sz="1400" b="1" dirty="0">
                  <a:latin typeface="Corbel" panose="020B0503020204020204" pitchFamily="34" charset="0"/>
                </a:rPr>
                <a:t>CCyR, %</a:t>
              </a:r>
            </a:p>
          </p:txBody>
        </p:sp>
        <p:graphicFrame>
          <p:nvGraphicFramePr>
            <p:cNvPr id="11" name="Chart 10">
              <a:extLst>
                <a:ext uri="{FF2B5EF4-FFF2-40B4-BE49-F238E27FC236}">
                  <a16:creationId xmlns:a16="http://schemas.microsoft.com/office/drawing/2014/main" id="{42209BAD-DA97-45F1-81AE-9C4F0ECEB9C9}"/>
                </a:ext>
              </a:extLst>
            </p:cNvPr>
            <p:cNvGraphicFramePr/>
            <p:nvPr>
              <p:extLst>
                <p:ext uri="{D42A27DB-BD31-4B8C-83A1-F6EECF244321}">
                  <p14:modId xmlns:p14="http://schemas.microsoft.com/office/powerpoint/2010/main" val="158368964"/>
                </p:ext>
              </p:extLst>
            </p:nvPr>
          </p:nvGraphicFramePr>
          <p:xfrm>
            <a:off x="2037767" y="1682035"/>
            <a:ext cx="3665919" cy="331922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196C92F3-BD19-4577-A8C8-0C271F05F3FE}"/>
                </a:ext>
              </a:extLst>
            </p:cNvPr>
            <p:cNvSpPr txBox="1"/>
            <p:nvPr/>
          </p:nvSpPr>
          <p:spPr>
            <a:xfrm>
              <a:off x="2976896" y="2414177"/>
              <a:ext cx="548786" cy="307777"/>
            </a:xfrm>
            <a:prstGeom prst="rect">
              <a:avLst/>
            </a:prstGeom>
            <a:noFill/>
          </p:spPr>
          <p:txBody>
            <a:bodyPr wrap="square" rtlCol="0">
              <a:spAutoFit/>
            </a:bodyPr>
            <a:lstStyle/>
            <a:p>
              <a:r>
                <a:rPr lang="en-US" sz="1400" b="1" dirty="0">
                  <a:solidFill>
                    <a:schemeClr val="bg1"/>
                  </a:solidFill>
                  <a:latin typeface="Corbel" panose="020B0503020204020204" pitchFamily="34" charset="0"/>
                </a:rPr>
                <a:t>40.8</a:t>
              </a:r>
            </a:p>
          </p:txBody>
        </p:sp>
        <p:sp>
          <p:nvSpPr>
            <p:cNvPr id="13" name="TextBox 12">
              <a:extLst>
                <a:ext uri="{FF2B5EF4-FFF2-40B4-BE49-F238E27FC236}">
                  <a16:creationId xmlns:a16="http://schemas.microsoft.com/office/drawing/2014/main" id="{7328CE32-B80B-47B7-B30D-8735D2CDC6EB}"/>
                </a:ext>
              </a:extLst>
            </p:cNvPr>
            <p:cNvSpPr txBox="1"/>
            <p:nvPr/>
          </p:nvSpPr>
          <p:spPr>
            <a:xfrm>
              <a:off x="4471890" y="3364912"/>
              <a:ext cx="530336" cy="307777"/>
            </a:xfrm>
            <a:prstGeom prst="rect">
              <a:avLst/>
            </a:prstGeom>
            <a:noFill/>
          </p:spPr>
          <p:txBody>
            <a:bodyPr wrap="square" rtlCol="0">
              <a:spAutoFit/>
            </a:bodyPr>
            <a:lstStyle/>
            <a:p>
              <a:r>
                <a:rPr lang="en-US" sz="1400" b="1" dirty="0">
                  <a:solidFill>
                    <a:schemeClr val="bg1"/>
                  </a:solidFill>
                  <a:latin typeface="Corbel" panose="020B0503020204020204" pitchFamily="34" charset="0"/>
                </a:rPr>
                <a:t>24.2</a:t>
              </a:r>
            </a:p>
          </p:txBody>
        </p:sp>
        <p:sp>
          <p:nvSpPr>
            <p:cNvPr id="15" name="TextBox 14">
              <a:extLst>
                <a:ext uri="{FF2B5EF4-FFF2-40B4-BE49-F238E27FC236}">
                  <a16:creationId xmlns:a16="http://schemas.microsoft.com/office/drawing/2014/main" id="{A3ED3697-2BB6-4979-AD60-71D44910012C}"/>
                </a:ext>
              </a:extLst>
            </p:cNvPr>
            <p:cNvSpPr txBox="1"/>
            <p:nvPr/>
          </p:nvSpPr>
          <p:spPr>
            <a:xfrm>
              <a:off x="2909703" y="4815420"/>
              <a:ext cx="570589" cy="261610"/>
            </a:xfrm>
            <a:prstGeom prst="rect">
              <a:avLst/>
            </a:prstGeom>
            <a:noFill/>
          </p:spPr>
          <p:txBody>
            <a:bodyPr wrap="square" rtlCol="0">
              <a:spAutoFit/>
            </a:bodyPr>
            <a:lstStyle/>
            <a:p>
              <a:r>
                <a:rPr lang="en-US" sz="1100" dirty="0">
                  <a:latin typeface="Corbel" panose="020B0503020204020204" pitchFamily="34" charset="0"/>
                </a:rPr>
                <a:t>n=103</a:t>
              </a:r>
            </a:p>
          </p:txBody>
        </p:sp>
        <p:sp>
          <p:nvSpPr>
            <p:cNvPr id="17" name="TextBox 16">
              <a:extLst>
                <a:ext uri="{FF2B5EF4-FFF2-40B4-BE49-F238E27FC236}">
                  <a16:creationId xmlns:a16="http://schemas.microsoft.com/office/drawing/2014/main" id="{5D779E05-1135-4129-9607-0AFABC0005F3}"/>
                </a:ext>
              </a:extLst>
            </p:cNvPr>
            <p:cNvSpPr txBox="1"/>
            <p:nvPr/>
          </p:nvSpPr>
          <p:spPr>
            <a:xfrm>
              <a:off x="4489784" y="4815420"/>
              <a:ext cx="495114" cy="261610"/>
            </a:xfrm>
            <a:prstGeom prst="rect">
              <a:avLst/>
            </a:prstGeom>
            <a:noFill/>
          </p:spPr>
          <p:txBody>
            <a:bodyPr wrap="square" rtlCol="0">
              <a:spAutoFit/>
            </a:bodyPr>
            <a:lstStyle/>
            <a:p>
              <a:r>
                <a:rPr lang="en-US" sz="1100" dirty="0">
                  <a:latin typeface="Corbel" panose="020B0503020204020204" pitchFamily="34" charset="0"/>
                </a:rPr>
                <a:t>n=62</a:t>
              </a:r>
            </a:p>
          </p:txBody>
        </p:sp>
        <p:sp>
          <p:nvSpPr>
            <p:cNvPr id="19" name="TextBox 18">
              <a:extLst>
                <a:ext uri="{FF2B5EF4-FFF2-40B4-BE49-F238E27FC236}">
                  <a16:creationId xmlns:a16="http://schemas.microsoft.com/office/drawing/2014/main" id="{3B2D89E6-A30D-4BC7-9B20-42C619ED79D9}"/>
                </a:ext>
              </a:extLst>
            </p:cNvPr>
            <p:cNvSpPr txBox="1"/>
            <p:nvPr/>
          </p:nvSpPr>
          <p:spPr>
            <a:xfrm>
              <a:off x="2752390" y="5001260"/>
              <a:ext cx="986539" cy="307777"/>
            </a:xfrm>
            <a:prstGeom prst="rect">
              <a:avLst/>
            </a:prstGeom>
            <a:noFill/>
          </p:spPr>
          <p:txBody>
            <a:bodyPr wrap="square" rtlCol="0">
              <a:spAutoFit/>
            </a:bodyPr>
            <a:lstStyle/>
            <a:p>
              <a:r>
                <a:rPr lang="en-US" sz="1400" b="1" dirty="0">
                  <a:latin typeface="Corbel" panose="020B0503020204020204" pitchFamily="34" charset="0"/>
                </a:rPr>
                <a:t>Asciminib</a:t>
              </a:r>
            </a:p>
          </p:txBody>
        </p:sp>
        <p:sp>
          <p:nvSpPr>
            <p:cNvPr id="21" name="TextBox 20">
              <a:extLst>
                <a:ext uri="{FF2B5EF4-FFF2-40B4-BE49-F238E27FC236}">
                  <a16:creationId xmlns:a16="http://schemas.microsoft.com/office/drawing/2014/main" id="{AAE5FCDA-AED4-4439-8EFD-4BD3500110C6}"/>
                </a:ext>
              </a:extLst>
            </p:cNvPr>
            <p:cNvSpPr txBox="1"/>
            <p:nvPr/>
          </p:nvSpPr>
          <p:spPr>
            <a:xfrm>
              <a:off x="4279131" y="5001260"/>
              <a:ext cx="968088" cy="307777"/>
            </a:xfrm>
            <a:prstGeom prst="rect">
              <a:avLst/>
            </a:prstGeom>
            <a:noFill/>
          </p:spPr>
          <p:txBody>
            <a:bodyPr wrap="square" rtlCol="0">
              <a:spAutoFit/>
            </a:bodyPr>
            <a:lstStyle/>
            <a:p>
              <a:r>
                <a:rPr lang="en-US" sz="1400" b="1" dirty="0">
                  <a:latin typeface="Corbel" panose="020B0503020204020204" pitchFamily="34" charset="0"/>
                </a:rPr>
                <a:t>Bosutinib</a:t>
              </a:r>
            </a:p>
          </p:txBody>
        </p:sp>
      </p:grpSp>
      <p:sp>
        <p:nvSpPr>
          <p:cNvPr id="14" name="Title 1">
            <a:extLst>
              <a:ext uri="{FF2B5EF4-FFF2-40B4-BE49-F238E27FC236}">
                <a16:creationId xmlns:a16="http://schemas.microsoft.com/office/drawing/2014/main" id="{BF0902F3-C64B-974B-8EDE-BA11DF61A03F}"/>
              </a:ext>
            </a:extLst>
          </p:cNvPr>
          <p:cNvSpPr txBox="1">
            <a:spLocks/>
          </p:cNvSpPr>
          <p:nvPr/>
        </p:nvSpPr>
        <p:spPr>
          <a:xfrm>
            <a:off x="1752600" y="531646"/>
            <a:ext cx="8610600" cy="5351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CD113B"/>
                </a:solidFill>
                <a:latin typeface="Calibri"/>
                <a:ea typeface="+mj-ea"/>
                <a:cs typeface="Calibri"/>
              </a:defRPr>
            </a:lvl1pPr>
          </a:lstStyle>
          <a:p>
            <a:r>
              <a:rPr lang="en-US" sz="3600" b="1" dirty="0" err="1">
                <a:latin typeface="Corbel" panose="020B0503020204020204" pitchFamily="34" charset="0"/>
              </a:rPr>
              <a:t>Asciminib</a:t>
            </a:r>
            <a:r>
              <a:rPr lang="en-US" sz="3600" b="1" dirty="0">
                <a:latin typeface="Corbel" panose="020B0503020204020204" pitchFamily="34" charset="0"/>
              </a:rPr>
              <a:t> </a:t>
            </a:r>
            <a:r>
              <a:rPr lang="en-US" sz="3600" b="1" i="1" dirty="0">
                <a:latin typeface="Corbel" panose="020B0503020204020204" pitchFamily="34" charset="0"/>
              </a:rPr>
              <a:t>vs </a:t>
            </a:r>
            <a:r>
              <a:rPr lang="en-US" sz="3600" b="1" dirty="0">
                <a:latin typeface="Corbel" panose="020B0503020204020204" pitchFamily="34" charset="0"/>
              </a:rPr>
              <a:t>Bosutinib in 3</a:t>
            </a:r>
            <a:r>
              <a:rPr lang="en-US" sz="3600" b="1" baseline="30000" dirty="0">
                <a:latin typeface="Corbel" panose="020B0503020204020204" pitchFamily="34" charset="0"/>
              </a:rPr>
              <a:t>rd</a:t>
            </a:r>
            <a:r>
              <a:rPr lang="en-US" sz="3600" b="1" dirty="0">
                <a:latin typeface="Corbel" panose="020B0503020204020204" pitchFamily="34" charset="0"/>
              </a:rPr>
              <a:t>-line CP CML:</a:t>
            </a:r>
            <a:br>
              <a:rPr lang="en-US" sz="3600" b="1" dirty="0">
                <a:latin typeface="Corbel" panose="020B0503020204020204" pitchFamily="34" charset="0"/>
              </a:rPr>
            </a:br>
            <a:r>
              <a:rPr lang="en-US" sz="3600" b="1" dirty="0" err="1">
                <a:latin typeface="Corbel" panose="020B0503020204020204" pitchFamily="34" charset="0"/>
              </a:rPr>
              <a:t>CCyR</a:t>
            </a:r>
            <a:r>
              <a:rPr lang="en-US" sz="3600" b="1" dirty="0">
                <a:latin typeface="Corbel" panose="020B0503020204020204" pitchFamily="34" charset="0"/>
              </a:rPr>
              <a:t> Rate at 24 Weeks</a:t>
            </a:r>
          </a:p>
        </p:txBody>
      </p:sp>
    </p:spTree>
    <p:extLst>
      <p:ext uri="{BB962C8B-B14F-4D97-AF65-F5344CB8AC3E}">
        <p14:creationId xmlns:p14="http://schemas.microsoft.com/office/powerpoint/2010/main" val="4244444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1C0EE1-B4AE-4056-A9F4-E50673AC4627}"/>
              </a:ext>
            </a:extLst>
          </p:cNvPr>
          <p:cNvSpPr>
            <a:spLocks noGrp="1"/>
          </p:cNvSpPr>
          <p:nvPr>
            <p:ph idx="1"/>
          </p:nvPr>
        </p:nvSpPr>
        <p:spPr>
          <a:xfrm>
            <a:off x="6526306" y="2036343"/>
            <a:ext cx="4671782" cy="2964917"/>
          </a:xfrm>
        </p:spPr>
        <p:txBody>
          <a:bodyPr>
            <a:normAutofit/>
          </a:bodyPr>
          <a:lstStyle/>
          <a:p>
            <a:pPr>
              <a:spcBef>
                <a:spcPts val="600"/>
              </a:spcBef>
            </a:pPr>
            <a:r>
              <a:rPr lang="en-US" sz="1800" dirty="0">
                <a:latin typeface="Corbel" panose="020B0503020204020204" pitchFamily="34" charset="0"/>
                <a:ea typeface="Calibri" panose="020F0502020204030204" pitchFamily="34" charset="0"/>
              </a:rPr>
              <a:t>At 24 weeks, more patients on asciminib than on bosutinib achieved MR</a:t>
            </a:r>
            <a:r>
              <a:rPr lang="en-US" sz="1800" baseline="30000" dirty="0">
                <a:latin typeface="Corbel" panose="020B0503020204020204" pitchFamily="34" charset="0"/>
                <a:ea typeface="Calibri" panose="020F0502020204030204" pitchFamily="34" charset="0"/>
              </a:rPr>
              <a:t>4</a:t>
            </a:r>
            <a:r>
              <a:rPr lang="en-US" sz="1800" dirty="0">
                <a:latin typeface="Corbel" panose="020B0503020204020204" pitchFamily="34" charset="0"/>
                <a:ea typeface="Calibri" panose="020F0502020204030204" pitchFamily="34" charset="0"/>
              </a:rPr>
              <a:t> and MR</a:t>
            </a:r>
            <a:r>
              <a:rPr lang="en-US" sz="1800" baseline="30000" dirty="0">
                <a:latin typeface="Corbel" panose="020B0503020204020204" pitchFamily="34" charset="0"/>
                <a:ea typeface="Calibri" panose="020F0502020204030204" pitchFamily="34" charset="0"/>
              </a:rPr>
              <a:t>4.5</a:t>
            </a:r>
            <a:r>
              <a:rPr lang="en-US" sz="1800" dirty="0">
                <a:latin typeface="Corbel" panose="020B0503020204020204" pitchFamily="34" charset="0"/>
                <a:ea typeface="Calibri" panose="020F0502020204030204" pitchFamily="34" charset="0"/>
              </a:rPr>
              <a:t> </a:t>
            </a:r>
          </a:p>
          <a:p>
            <a:pPr lvl="1">
              <a:spcBef>
                <a:spcPts val="600"/>
              </a:spcBef>
            </a:pPr>
            <a:r>
              <a:rPr lang="en-US" dirty="0">
                <a:latin typeface="Corbel" panose="020B0503020204020204" pitchFamily="34" charset="0"/>
                <a:ea typeface="Calibri" panose="020F0502020204030204" pitchFamily="34" charset="0"/>
              </a:rPr>
              <a:t>MR</a:t>
            </a:r>
            <a:r>
              <a:rPr lang="en-US" baseline="30000" dirty="0">
                <a:latin typeface="Corbel" panose="020B0503020204020204" pitchFamily="34" charset="0"/>
                <a:ea typeface="Calibri" panose="020F0502020204030204" pitchFamily="34" charset="0"/>
              </a:rPr>
              <a:t>4 </a:t>
            </a:r>
            <a:r>
              <a:rPr lang="en-US" dirty="0">
                <a:latin typeface="Corbel" panose="020B0503020204020204" pitchFamily="34" charset="0"/>
                <a:ea typeface="Calibri" panose="020F0502020204030204" pitchFamily="34" charset="0"/>
              </a:rPr>
              <a:t>:17 (10.8%) patients on asciminib vs 4 (5.3%) on bosutinib</a:t>
            </a:r>
            <a:endParaRPr lang="en-US" baseline="30000" dirty="0">
              <a:latin typeface="Corbel" panose="020B0503020204020204" pitchFamily="34" charset="0"/>
              <a:ea typeface="Calibri" panose="020F0502020204030204" pitchFamily="34" charset="0"/>
            </a:endParaRPr>
          </a:p>
          <a:p>
            <a:pPr lvl="1">
              <a:spcBef>
                <a:spcPts val="600"/>
              </a:spcBef>
            </a:pPr>
            <a:r>
              <a:rPr lang="en-US" dirty="0">
                <a:latin typeface="Corbel" panose="020B0503020204020204" pitchFamily="34" charset="0"/>
                <a:ea typeface="Calibri" panose="020F0502020204030204" pitchFamily="34" charset="0"/>
              </a:rPr>
              <a:t>MR</a:t>
            </a:r>
            <a:r>
              <a:rPr lang="en-US" baseline="30000" dirty="0">
                <a:latin typeface="Corbel" panose="020B0503020204020204" pitchFamily="34" charset="0"/>
                <a:ea typeface="Calibri" panose="020F0502020204030204" pitchFamily="34" charset="0"/>
              </a:rPr>
              <a:t>4.5 </a:t>
            </a:r>
            <a:r>
              <a:rPr lang="en-US" dirty="0">
                <a:latin typeface="Corbel" panose="020B0503020204020204" pitchFamily="34" charset="0"/>
                <a:ea typeface="Calibri" panose="020F0502020204030204" pitchFamily="34" charset="0"/>
              </a:rPr>
              <a:t>:14 (8.9%) patients on asciminib vs and 1 (1.3%) on bosutinib</a:t>
            </a:r>
            <a:endParaRPr lang="en-US" dirty="0">
              <a:latin typeface="Corbel" panose="020B0503020204020204" pitchFamily="34" charset="0"/>
            </a:endParaRPr>
          </a:p>
        </p:txBody>
      </p:sp>
      <p:grpSp>
        <p:nvGrpSpPr>
          <p:cNvPr id="2" name="Group 1">
            <a:extLst>
              <a:ext uri="{FF2B5EF4-FFF2-40B4-BE49-F238E27FC236}">
                <a16:creationId xmlns:a16="http://schemas.microsoft.com/office/drawing/2014/main" id="{8FCCDA93-9FE3-7148-A310-F78D912D7227}"/>
              </a:ext>
            </a:extLst>
          </p:cNvPr>
          <p:cNvGrpSpPr/>
          <p:nvPr/>
        </p:nvGrpSpPr>
        <p:grpSpPr>
          <a:xfrm>
            <a:off x="828818" y="2129053"/>
            <a:ext cx="5075455" cy="3856860"/>
            <a:chOff x="1833076" y="2129053"/>
            <a:chExt cx="4071197" cy="3093720"/>
          </a:xfrm>
        </p:grpSpPr>
        <p:graphicFrame>
          <p:nvGraphicFramePr>
            <p:cNvPr id="5" name="Chart 4">
              <a:extLst>
                <a:ext uri="{FF2B5EF4-FFF2-40B4-BE49-F238E27FC236}">
                  <a16:creationId xmlns:a16="http://schemas.microsoft.com/office/drawing/2014/main" id="{81A894FD-B9DB-466E-BDB0-BD088152B598}"/>
                </a:ext>
              </a:extLst>
            </p:cNvPr>
            <p:cNvGraphicFramePr/>
            <p:nvPr>
              <p:extLst>
                <p:ext uri="{D42A27DB-BD31-4B8C-83A1-F6EECF244321}">
                  <p14:modId xmlns:p14="http://schemas.microsoft.com/office/powerpoint/2010/main" val="1580946077"/>
                </p:ext>
              </p:extLst>
            </p:nvPr>
          </p:nvGraphicFramePr>
          <p:xfrm>
            <a:off x="2065022" y="2129053"/>
            <a:ext cx="3839251" cy="30937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9F8D2337-4424-45C0-8AD7-423FE4CDA0AC}"/>
                </a:ext>
              </a:extLst>
            </p:cNvPr>
            <p:cNvSpPr txBox="1"/>
            <p:nvPr/>
          </p:nvSpPr>
          <p:spPr>
            <a:xfrm rot="16200000">
              <a:off x="1593398" y="3092428"/>
              <a:ext cx="775609" cy="296254"/>
            </a:xfrm>
            <a:prstGeom prst="rect">
              <a:avLst/>
            </a:prstGeom>
            <a:noFill/>
            <a:effectLst/>
          </p:spPr>
          <p:txBody>
            <a:bodyPr wrap="none" rtlCol="0">
              <a:spAutoFit/>
            </a:bodyPr>
            <a:lstStyle/>
            <a:p>
              <a:r>
                <a:rPr lang="en-US" b="1" dirty="0">
                  <a:latin typeface="Corbel" panose="020B0503020204020204" pitchFamily="34" charset="0"/>
                </a:rPr>
                <a:t>Rate, %</a:t>
              </a:r>
            </a:p>
          </p:txBody>
        </p:sp>
        <p:sp>
          <p:nvSpPr>
            <p:cNvPr id="4" name="TextBox 3">
              <a:extLst>
                <a:ext uri="{FF2B5EF4-FFF2-40B4-BE49-F238E27FC236}">
                  <a16:creationId xmlns:a16="http://schemas.microsoft.com/office/drawing/2014/main" id="{1625A9B8-A67E-49EE-96DF-F8CFDCD86FCD}"/>
                </a:ext>
              </a:extLst>
            </p:cNvPr>
            <p:cNvSpPr txBox="1"/>
            <p:nvPr/>
          </p:nvSpPr>
          <p:spPr>
            <a:xfrm>
              <a:off x="3014550" y="4765290"/>
              <a:ext cx="482441" cy="296254"/>
            </a:xfrm>
            <a:prstGeom prst="rect">
              <a:avLst/>
            </a:prstGeom>
            <a:noFill/>
          </p:spPr>
          <p:txBody>
            <a:bodyPr wrap="none" rtlCol="0">
              <a:spAutoFit/>
            </a:bodyPr>
            <a:lstStyle/>
            <a:p>
              <a:r>
                <a:rPr lang="en-US" b="1" dirty="0">
                  <a:latin typeface="Corbel" panose="020B0503020204020204" pitchFamily="34" charset="0"/>
                </a:rPr>
                <a:t>MR</a:t>
              </a:r>
              <a:r>
                <a:rPr lang="en-US" b="1" baseline="30000" dirty="0">
                  <a:latin typeface="Corbel" panose="020B0503020204020204" pitchFamily="34" charset="0"/>
                </a:rPr>
                <a:t>4</a:t>
              </a:r>
            </a:p>
          </p:txBody>
        </p:sp>
        <p:sp>
          <p:nvSpPr>
            <p:cNvPr id="9" name="TextBox 8">
              <a:extLst>
                <a:ext uri="{FF2B5EF4-FFF2-40B4-BE49-F238E27FC236}">
                  <a16:creationId xmlns:a16="http://schemas.microsoft.com/office/drawing/2014/main" id="{F192AB4E-3423-47CD-A8DC-FA25CA8B821B}"/>
                </a:ext>
              </a:extLst>
            </p:cNvPr>
            <p:cNvSpPr txBox="1"/>
            <p:nvPr/>
          </p:nvSpPr>
          <p:spPr>
            <a:xfrm>
              <a:off x="4642143" y="4755692"/>
              <a:ext cx="578878" cy="296254"/>
            </a:xfrm>
            <a:prstGeom prst="rect">
              <a:avLst/>
            </a:prstGeom>
            <a:noFill/>
          </p:spPr>
          <p:txBody>
            <a:bodyPr wrap="none" rtlCol="0">
              <a:spAutoFit/>
            </a:bodyPr>
            <a:lstStyle/>
            <a:p>
              <a:r>
                <a:rPr lang="en-US" b="1" dirty="0">
                  <a:latin typeface="Corbel" panose="020B0503020204020204" pitchFamily="34" charset="0"/>
                </a:rPr>
                <a:t>MR</a:t>
              </a:r>
              <a:r>
                <a:rPr lang="en-US" b="1" baseline="30000" dirty="0">
                  <a:latin typeface="Corbel" panose="020B0503020204020204" pitchFamily="34" charset="0"/>
                </a:rPr>
                <a:t>4.5</a:t>
              </a:r>
            </a:p>
          </p:txBody>
        </p:sp>
      </p:grpSp>
      <p:sp>
        <p:nvSpPr>
          <p:cNvPr id="8" name="Title 1">
            <a:extLst>
              <a:ext uri="{FF2B5EF4-FFF2-40B4-BE49-F238E27FC236}">
                <a16:creationId xmlns:a16="http://schemas.microsoft.com/office/drawing/2014/main" id="{354888F7-4928-6741-A3AD-3A4FDF9D820D}"/>
              </a:ext>
            </a:extLst>
          </p:cNvPr>
          <p:cNvSpPr txBox="1">
            <a:spLocks/>
          </p:cNvSpPr>
          <p:nvPr/>
        </p:nvSpPr>
        <p:spPr>
          <a:xfrm>
            <a:off x="1752600" y="531646"/>
            <a:ext cx="8610600" cy="5351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CD113B"/>
                </a:solidFill>
                <a:latin typeface="Calibri"/>
                <a:ea typeface="+mj-ea"/>
                <a:cs typeface="Calibri"/>
              </a:defRPr>
            </a:lvl1pPr>
          </a:lstStyle>
          <a:p>
            <a:r>
              <a:rPr lang="en-US" sz="3600" b="1" dirty="0" err="1">
                <a:latin typeface="Corbel" panose="020B0503020204020204" pitchFamily="34" charset="0"/>
              </a:rPr>
              <a:t>Asciminib</a:t>
            </a:r>
            <a:r>
              <a:rPr lang="en-US" sz="3600" b="1" dirty="0">
                <a:latin typeface="Corbel" panose="020B0503020204020204" pitchFamily="34" charset="0"/>
              </a:rPr>
              <a:t> </a:t>
            </a:r>
            <a:r>
              <a:rPr lang="en-US" sz="3600" b="1" i="1" dirty="0">
                <a:latin typeface="Corbel" panose="020B0503020204020204" pitchFamily="34" charset="0"/>
              </a:rPr>
              <a:t>vs </a:t>
            </a:r>
            <a:r>
              <a:rPr lang="en-US" sz="3600" b="1" dirty="0">
                <a:latin typeface="Corbel" panose="020B0503020204020204" pitchFamily="34" charset="0"/>
              </a:rPr>
              <a:t>Bosutinib in 3</a:t>
            </a:r>
            <a:r>
              <a:rPr lang="en-US" sz="3600" b="1" baseline="30000" dirty="0">
                <a:latin typeface="Corbel" panose="020B0503020204020204" pitchFamily="34" charset="0"/>
              </a:rPr>
              <a:t>rd</a:t>
            </a:r>
            <a:r>
              <a:rPr lang="en-US" sz="3600" b="1" dirty="0">
                <a:latin typeface="Corbel" panose="020B0503020204020204" pitchFamily="34" charset="0"/>
              </a:rPr>
              <a:t>-line CP CML:</a:t>
            </a:r>
            <a:br>
              <a:rPr lang="en-US" sz="3600" b="1" dirty="0">
                <a:latin typeface="Corbel" panose="020B0503020204020204" pitchFamily="34" charset="0"/>
              </a:rPr>
            </a:br>
            <a:r>
              <a:rPr lang="en-US" sz="3600" b="1" dirty="0">
                <a:latin typeface="Corbel" panose="020B0503020204020204" pitchFamily="34" charset="0"/>
              </a:rPr>
              <a:t>MR</a:t>
            </a:r>
            <a:r>
              <a:rPr lang="en-US" sz="3600" b="1" baseline="30000" dirty="0">
                <a:latin typeface="Corbel" panose="020B0503020204020204" pitchFamily="34" charset="0"/>
              </a:rPr>
              <a:t>4</a:t>
            </a:r>
            <a:r>
              <a:rPr lang="en-US" sz="3600" b="1" dirty="0">
                <a:latin typeface="Corbel" panose="020B0503020204020204" pitchFamily="34" charset="0"/>
              </a:rPr>
              <a:t> and MR</a:t>
            </a:r>
            <a:r>
              <a:rPr lang="en-US" sz="3600" b="1" baseline="30000" dirty="0">
                <a:latin typeface="Corbel" panose="020B0503020204020204" pitchFamily="34" charset="0"/>
              </a:rPr>
              <a:t>4.5</a:t>
            </a:r>
            <a:r>
              <a:rPr lang="en-US" sz="3600" b="1" dirty="0">
                <a:latin typeface="Corbel" panose="020B0503020204020204" pitchFamily="34" charset="0"/>
              </a:rPr>
              <a:t> Rates at 24 Weeks</a:t>
            </a:r>
          </a:p>
        </p:txBody>
      </p:sp>
    </p:spTree>
    <p:extLst>
      <p:ext uri="{BB962C8B-B14F-4D97-AF65-F5344CB8AC3E}">
        <p14:creationId xmlns:p14="http://schemas.microsoft.com/office/powerpoint/2010/main" val="3518643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1BACA-B3A6-4F49-BAB3-94791C6830C3}"/>
              </a:ext>
            </a:extLst>
          </p:cNvPr>
          <p:cNvSpPr>
            <a:spLocks noGrp="1"/>
          </p:cNvSpPr>
          <p:nvPr>
            <p:ph idx="1"/>
          </p:nvPr>
        </p:nvSpPr>
        <p:spPr>
          <a:xfrm>
            <a:off x="1752600" y="2095977"/>
            <a:ext cx="8229600" cy="428729"/>
          </a:xfrm>
        </p:spPr>
        <p:txBody>
          <a:bodyPr/>
          <a:lstStyle/>
          <a:p>
            <a:r>
              <a:rPr lang="en-US" sz="1400" dirty="0">
                <a:latin typeface="Corbel" panose="020B0503020204020204" pitchFamily="34" charset="0"/>
                <a:ea typeface="Calibri" panose="020F0502020204030204" pitchFamily="34" charset="0"/>
              </a:rPr>
              <a:t>All-grade AEs occurred in 89.7% and 96.1% of patients receiving asciminib and bosutinib, respectively</a:t>
            </a:r>
          </a:p>
        </p:txBody>
      </p:sp>
      <p:graphicFrame>
        <p:nvGraphicFramePr>
          <p:cNvPr id="4" name="Chart 3">
            <a:extLst>
              <a:ext uri="{FF2B5EF4-FFF2-40B4-BE49-F238E27FC236}">
                <a16:creationId xmlns:a16="http://schemas.microsoft.com/office/drawing/2014/main" id="{BDE3B680-9A91-4782-8193-E83E4DB24451}"/>
              </a:ext>
            </a:extLst>
          </p:cNvPr>
          <p:cNvGraphicFramePr/>
          <p:nvPr>
            <p:extLst>
              <p:ext uri="{D42A27DB-BD31-4B8C-83A1-F6EECF244321}">
                <p14:modId xmlns:p14="http://schemas.microsoft.com/office/powerpoint/2010/main" val="1853742391"/>
              </p:ext>
            </p:extLst>
          </p:nvPr>
        </p:nvGraphicFramePr>
        <p:xfrm>
          <a:off x="1511970" y="2428964"/>
          <a:ext cx="8710860" cy="274319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FB91D8F-FF6D-4CE8-B4C1-CD3EED9AFF8C}"/>
              </a:ext>
            </a:extLst>
          </p:cNvPr>
          <p:cNvSpPr txBox="1"/>
          <p:nvPr/>
        </p:nvSpPr>
        <p:spPr>
          <a:xfrm rot="16200000">
            <a:off x="910157" y="3505074"/>
            <a:ext cx="1167307" cy="307777"/>
          </a:xfrm>
          <a:prstGeom prst="rect">
            <a:avLst/>
          </a:prstGeom>
          <a:noFill/>
          <a:effectLst/>
        </p:spPr>
        <p:txBody>
          <a:bodyPr wrap="none" rtlCol="0">
            <a:spAutoFit/>
          </a:bodyPr>
          <a:lstStyle/>
          <a:p>
            <a:r>
              <a:rPr lang="en-US" sz="1400" b="1" dirty="0">
                <a:latin typeface="Corbel" panose="020B0503020204020204" pitchFamily="34" charset="0"/>
              </a:rPr>
              <a:t>Patients*, %</a:t>
            </a:r>
          </a:p>
        </p:txBody>
      </p:sp>
      <p:sp>
        <p:nvSpPr>
          <p:cNvPr id="8" name="Content Placeholder 2">
            <a:extLst>
              <a:ext uri="{FF2B5EF4-FFF2-40B4-BE49-F238E27FC236}">
                <a16:creationId xmlns:a16="http://schemas.microsoft.com/office/drawing/2014/main" id="{5E696374-A00F-4324-B682-278E1F4A7C5F}"/>
              </a:ext>
            </a:extLst>
          </p:cNvPr>
          <p:cNvSpPr txBox="1">
            <a:spLocks/>
          </p:cNvSpPr>
          <p:nvPr/>
        </p:nvSpPr>
        <p:spPr>
          <a:xfrm>
            <a:off x="1331710" y="5497152"/>
            <a:ext cx="8879090" cy="218643"/>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000" dirty="0">
                <a:solidFill>
                  <a:srgbClr val="000000"/>
                </a:solidFill>
                <a:latin typeface="Corbel" panose="020B0503020204020204" pitchFamily="34" charset="0"/>
                <a:ea typeface="Calibri" panose="020F0502020204030204" pitchFamily="34" charset="0"/>
                <a:cs typeface="Times New Roman" panose="02020603050405020304" pitchFamily="18" charset="0"/>
              </a:rPr>
              <a:t>ALT, alanine aminotransferase; AST, aspartate aminotransferase.</a:t>
            </a:r>
          </a:p>
          <a:p>
            <a:pPr marL="0" indent="0">
              <a:spcBef>
                <a:spcPts val="0"/>
              </a:spcBef>
              <a:buNone/>
            </a:pPr>
            <a:r>
              <a:rPr lang="en-US" sz="1000" dirty="0">
                <a:latin typeface="Corbel" panose="020B0503020204020204" pitchFamily="34" charset="0"/>
                <a:ea typeface="Calibri" panose="020F0502020204030204" pitchFamily="34" charset="0"/>
                <a:cs typeface="Times New Roman" panose="02020603050405020304" pitchFamily="18" charset="0"/>
              </a:rPr>
              <a:t>* Numbers represent counts of patients. A patient with multiple severity grades for an adverse event is only counted under the maximum grade; Medical Dictionary for Regulatory Activities version 23.0, Common Terminology Criteria for Adverse Events version 4.03. </a:t>
            </a:r>
            <a:r>
              <a:rPr lang="en-US" sz="1000" baseline="30000" dirty="0">
                <a:latin typeface="Corbel" panose="020B0503020204020204" pitchFamily="34" charset="0"/>
                <a:ea typeface="Calibri" panose="020F0502020204030204" pitchFamily="34" charset="0"/>
                <a:cs typeface="Times New Roman" panose="02020603050405020304" pitchFamily="18" charset="0"/>
              </a:rPr>
              <a:t>†</a:t>
            </a:r>
            <a:r>
              <a:rPr lang="en-US" sz="1000" dirty="0">
                <a:latin typeface="Corbel" panose="020B0503020204020204" pitchFamily="34" charset="0"/>
                <a:ea typeface="Calibri" panose="020F0502020204030204" pitchFamily="34" charset="0"/>
                <a:cs typeface="Times New Roman" panose="02020603050405020304" pitchFamily="18" charset="0"/>
              </a:rPr>
              <a:t> Grouped term that includes AEs reported by investigator as thrombocytopenia and platelet count decreased. </a:t>
            </a:r>
            <a:r>
              <a:rPr lang="en-US" sz="1000" baseline="30000" dirty="0">
                <a:latin typeface="Corbel" panose="020B0503020204020204" pitchFamily="34" charset="0"/>
                <a:ea typeface="Calibri" panose="020F0502020204030204" pitchFamily="34" charset="0"/>
              </a:rPr>
              <a:t>‡</a:t>
            </a:r>
            <a:r>
              <a:rPr lang="en-US" sz="1000" dirty="0">
                <a:latin typeface="Corbel" panose="020B0503020204020204" pitchFamily="34" charset="0"/>
                <a:ea typeface="Calibri" panose="020F0502020204030204" pitchFamily="34" charset="0"/>
              </a:rPr>
              <a:t> Grouped term that includes AEs reported by investigator as neutropenia, neutrophil count decreased, and febrile neutropenia.</a:t>
            </a:r>
            <a:br>
              <a:rPr lang="en-US" sz="1000" dirty="0">
                <a:solidFill>
                  <a:srgbClr val="000000"/>
                </a:solidFill>
                <a:latin typeface="Corbel" panose="020B0503020204020204" pitchFamily="34" charset="0"/>
                <a:ea typeface="Calibri" panose="020F0502020204030204" pitchFamily="34" charset="0"/>
              </a:rPr>
            </a:br>
            <a:endParaRPr lang="en-US" sz="1000" dirty="0">
              <a:solidFill>
                <a:srgbClr val="000000"/>
              </a:solidFill>
              <a:latin typeface="Corbel" panose="020B0503020204020204" pitchFamily="34" charset="0"/>
            </a:endParaRPr>
          </a:p>
        </p:txBody>
      </p:sp>
      <p:sp>
        <p:nvSpPr>
          <p:cNvPr id="9" name="Title 1">
            <a:extLst>
              <a:ext uri="{FF2B5EF4-FFF2-40B4-BE49-F238E27FC236}">
                <a16:creationId xmlns:a16="http://schemas.microsoft.com/office/drawing/2014/main" id="{C7B33B95-0886-E648-85DC-17D3AFD73466}"/>
              </a:ext>
            </a:extLst>
          </p:cNvPr>
          <p:cNvSpPr txBox="1">
            <a:spLocks/>
          </p:cNvSpPr>
          <p:nvPr/>
        </p:nvSpPr>
        <p:spPr>
          <a:xfrm>
            <a:off x="1752600" y="531646"/>
            <a:ext cx="8610600" cy="5351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CD113B"/>
                </a:solidFill>
                <a:latin typeface="Calibri"/>
                <a:ea typeface="+mj-ea"/>
                <a:cs typeface="Calibri"/>
              </a:defRPr>
            </a:lvl1pPr>
          </a:lstStyle>
          <a:p>
            <a:r>
              <a:rPr lang="en-US" sz="3600" b="1" dirty="0" err="1">
                <a:latin typeface="Corbel" panose="020B0503020204020204" pitchFamily="34" charset="0"/>
              </a:rPr>
              <a:t>Asciminib</a:t>
            </a:r>
            <a:r>
              <a:rPr lang="en-US" sz="3600" b="1" dirty="0">
                <a:latin typeface="Corbel" panose="020B0503020204020204" pitchFamily="34" charset="0"/>
              </a:rPr>
              <a:t> </a:t>
            </a:r>
            <a:r>
              <a:rPr lang="en-US" sz="3600" b="1" i="1" dirty="0">
                <a:latin typeface="Corbel" panose="020B0503020204020204" pitchFamily="34" charset="0"/>
              </a:rPr>
              <a:t>vs </a:t>
            </a:r>
            <a:r>
              <a:rPr lang="en-US" sz="3600" b="1" dirty="0">
                <a:latin typeface="Corbel" panose="020B0503020204020204" pitchFamily="34" charset="0"/>
              </a:rPr>
              <a:t>Bosutinib in 3</a:t>
            </a:r>
            <a:r>
              <a:rPr lang="en-US" sz="3600" b="1" baseline="30000" dirty="0">
                <a:latin typeface="Corbel" panose="020B0503020204020204" pitchFamily="34" charset="0"/>
              </a:rPr>
              <a:t>rd</a:t>
            </a:r>
            <a:r>
              <a:rPr lang="en-US" sz="3600" b="1" dirty="0">
                <a:latin typeface="Corbel" panose="020B0503020204020204" pitchFamily="34" charset="0"/>
              </a:rPr>
              <a:t>-line CP CML:</a:t>
            </a:r>
            <a:br>
              <a:rPr lang="en-US" sz="3600" b="1" dirty="0">
                <a:latin typeface="Corbel" panose="020B0503020204020204" pitchFamily="34" charset="0"/>
              </a:rPr>
            </a:br>
            <a:r>
              <a:rPr lang="en-US" sz="2800" b="1" dirty="0">
                <a:latin typeface="Corbel" panose="020B0503020204020204" pitchFamily="34" charset="0"/>
              </a:rPr>
              <a:t>Most Frequent All-Grade AEs (occurring in ≥20% of patients in any treatment arm)</a:t>
            </a:r>
            <a:endParaRPr lang="en-US" sz="3600" b="1" dirty="0">
              <a:latin typeface="Corbel" panose="020B0503020204020204" pitchFamily="34" charset="0"/>
            </a:endParaRPr>
          </a:p>
        </p:txBody>
      </p:sp>
    </p:spTree>
    <p:extLst>
      <p:ext uri="{BB962C8B-B14F-4D97-AF65-F5344CB8AC3E}">
        <p14:creationId xmlns:p14="http://schemas.microsoft.com/office/powerpoint/2010/main" val="3915302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F1BACA-B3A6-4F49-BAB3-94791C6830C3}"/>
              </a:ext>
            </a:extLst>
          </p:cNvPr>
          <p:cNvSpPr>
            <a:spLocks noGrp="1"/>
          </p:cNvSpPr>
          <p:nvPr>
            <p:ph idx="1"/>
          </p:nvPr>
        </p:nvSpPr>
        <p:spPr>
          <a:xfrm>
            <a:off x="1981200" y="1910447"/>
            <a:ext cx="8229600" cy="428729"/>
          </a:xfrm>
        </p:spPr>
        <p:txBody>
          <a:bodyPr/>
          <a:lstStyle/>
          <a:p>
            <a:r>
              <a:rPr lang="en-US" sz="1400" dirty="0">
                <a:latin typeface="Corbel" panose="020B0503020204020204" pitchFamily="34" charset="0"/>
                <a:ea typeface="Calibri" panose="020F0502020204030204" pitchFamily="34" charset="0"/>
              </a:rPr>
              <a:t>Grade ≥3 AEs occurred in 50.6% and 60.5% of patients receiving asciminib and bosutinib, respectively </a:t>
            </a:r>
          </a:p>
          <a:p>
            <a:pPr marL="0" indent="0">
              <a:buNone/>
            </a:pPr>
            <a:endParaRPr lang="en-US" sz="1400" dirty="0">
              <a:latin typeface="Corbel" panose="020B0503020204020204" pitchFamily="34" charset="0"/>
            </a:endParaRPr>
          </a:p>
        </p:txBody>
      </p:sp>
      <p:graphicFrame>
        <p:nvGraphicFramePr>
          <p:cNvPr id="4" name="Chart 3">
            <a:extLst>
              <a:ext uri="{FF2B5EF4-FFF2-40B4-BE49-F238E27FC236}">
                <a16:creationId xmlns:a16="http://schemas.microsoft.com/office/drawing/2014/main" id="{BDE3B680-9A91-4782-8193-E83E4DB24451}"/>
              </a:ext>
            </a:extLst>
          </p:cNvPr>
          <p:cNvGraphicFramePr/>
          <p:nvPr>
            <p:extLst>
              <p:ext uri="{D42A27DB-BD31-4B8C-83A1-F6EECF244321}">
                <p14:modId xmlns:p14="http://schemas.microsoft.com/office/powerpoint/2010/main" val="477530031"/>
              </p:ext>
            </p:extLst>
          </p:nvPr>
        </p:nvGraphicFramePr>
        <p:xfrm>
          <a:off x="2517913" y="2283186"/>
          <a:ext cx="6345142" cy="271737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FB91D8F-FF6D-4CE8-B4C1-CD3EED9AFF8C}"/>
              </a:ext>
            </a:extLst>
          </p:cNvPr>
          <p:cNvSpPr txBox="1"/>
          <p:nvPr/>
        </p:nvSpPr>
        <p:spPr>
          <a:xfrm rot="16200000">
            <a:off x="1697791" y="3359297"/>
            <a:ext cx="1167307" cy="307777"/>
          </a:xfrm>
          <a:prstGeom prst="rect">
            <a:avLst/>
          </a:prstGeom>
          <a:noFill/>
          <a:effectLst/>
        </p:spPr>
        <p:txBody>
          <a:bodyPr wrap="none" rtlCol="0">
            <a:spAutoFit/>
          </a:bodyPr>
          <a:lstStyle/>
          <a:p>
            <a:r>
              <a:rPr lang="en-US" sz="1400" b="1" dirty="0">
                <a:latin typeface="Corbel" panose="020B0503020204020204" pitchFamily="34" charset="0"/>
              </a:rPr>
              <a:t>Patients*, %</a:t>
            </a:r>
          </a:p>
        </p:txBody>
      </p:sp>
      <p:sp>
        <p:nvSpPr>
          <p:cNvPr id="8" name="Content Placeholder 2">
            <a:extLst>
              <a:ext uri="{FF2B5EF4-FFF2-40B4-BE49-F238E27FC236}">
                <a16:creationId xmlns:a16="http://schemas.microsoft.com/office/drawing/2014/main" id="{5E696374-A00F-4324-B682-278E1F4A7C5F}"/>
              </a:ext>
            </a:extLst>
          </p:cNvPr>
          <p:cNvSpPr txBox="1">
            <a:spLocks/>
          </p:cNvSpPr>
          <p:nvPr/>
        </p:nvSpPr>
        <p:spPr>
          <a:xfrm>
            <a:off x="1618355" y="5564416"/>
            <a:ext cx="8879090" cy="218643"/>
          </a:xfrm>
          <a:prstGeom prst="rect">
            <a:avLst/>
          </a:prstGeom>
        </p:spPr>
        <p:txBody>
          <a:bodyPr vert="horz" lIns="0" tIns="0" rIns="0" bIns="0" spcCol="182880" rtlCol="0">
            <a:noAutofit/>
          </a:bodyPr>
          <a:lstStyle>
            <a:lvl1pPr marL="228600" indent="-228600" algn="l" defTabSz="914400" rtl="0" eaLnBrk="1" latinLnBrk="0" hangingPunct="1">
              <a:spcBef>
                <a:spcPts val="1200"/>
              </a:spcBef>
              <a:buClrTx/>
              <a:buSzPct val="120000"/>
              <a:buFont typeface="Arial" pitchFamily="34" charset="0"/>
              <a:buChar char="•"/>
              <a:tabLst>
                <a:tab pos="3998913" algn="r"/>
                <a:tab pos="8229600" algn="r"/>
              </a:tabLst>
              <a:defRPr sz="2400" kern="1200">
                <a:solidFill>
                  <a:schemeClr val="tx1"/>
                </a:solidFill>
                <a:latin typeface="+mn-lt"/>
                <a:ea typeface="+mn-ea"/>
                <a:cs typeface="+mn-cs"/>
              </a:defRPr>
            </a:lvl1pPr>
            <a:lvl2pPr marL="457200" indent="-228600" algn="l" defTabSz="914400" rtl="0" eaLnBrk="1" latinLnBrk="0" hangingPunct="1">
              <a:spcBef>
                <a:spcPts val="600"/>
              </a:spcBef>
              <a:buClrTx/>
              <a:buSzPct val="100000"/>
              <a:buFont typeface="Arial" pitchFamily="34" charset="0"/>
              <a:buChar char="–"/>
              <a:defRPr sz="1800" kern="1200">
                <a:solidFill>
                  <a:schemeClr val="tx1"/>
                </a:solidFill>
                <a:latin typeface="+mn-lt"/>
                <a:ea typeface="+mn-ea"/>
                <a:cs typeface="+mn-cs"/>
              </a:defRPr>
            </a:lvl2pPr>
            <a:lvl3pPr marL="6858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3pPr>
            <a:lvl4pPr marL="9144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spcBef>
                <a:spcPts val="600"/>
              </a:spcBef>
              <a:buClrTx/>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800" dirty="0">
                <a:latin typeface="Corbel" panose="020B0503020204020204" pitchFamily="34" charset="0"/>
                <a:ea typeface="Calibri" panose="020F0502020204030204" pitchFamily="34" charset="0"/>
                <a:cs typeface="Times New Roman" panose="02020603050405020304" pitchFamily="18" charset="0"/>
              </a:rPr>
              <a:t>* Numbers represent counts of patients. A patient with multiple severity grades for an adverse event is only counted under the maximum grade; Medical Dictionary for Regulatory Activities version 23.0, Common Terminology Criteria for Adverse Events version 4.03. </a:t>
            </a:r>
            <a:r>
              <a:rPr lang="en-US" sz="800" baseline="30000" dirty="0">
                <a:latin typeface="Corbel" panose="020B0503020204020204" pitchFamily="34" charset="0"/>
                <a:ea typeface="Calibri" panose="020F0502020204030204" pitchFamily="34" charset="0"/>
                <a:cs typeface="Times New Roman" panose="02020603050405020304" pitchFamily="18" charset="0"/>
              </a:rPr>
              <a:t>†</a:t>
            </a:r>
            <a:r>
              <a:rPr lang="en-US" sz="800" dirty="0">
                <a:latin typeface="Corbel" panose="020B0503020204020204" pitchFamily="34" charset="0"/>
                <a:ea typeface="Calibri" panose="020F0502020204030204" pitchFamily="34" charset="0"/>
                <a:cs typeface="Times New Roman" panose="02020603050405020304" pitchFamily="18" charset="0"/>
              </a:rPr>
              <a:t> Grouped term that includes AEs reported by investigator as thrombocytopenia and platelet count decreased. </a:t>
            </a:r>
            <a:r>
              <a:rPr lang="en-US" sz="800" baseline="30000" dirty="0">
                <a:latin typeface="Corbel" panose="020B0503020204020204" pitchFamily="34" charset="0"/>
                <a:ea typeface="Calibri" panose="020F0502020204030204" pitchFamily="34" charset="0"/>
              </a:rPr>
              <a:t>‡</a:t>
            </a:r>
            <a:r>
              <a:rPr lang="en-US" sz="800" dirty="0">
                <a:latin typeface="Corbel" panose="020B0503020204020204" pitchFamily="34" charset="0"/>
                <a:ea typeface="Calibri" panose="020F0502020204030204" pitchFamily="34" charset="0"/>
              </a:rPr>
              <a:t> Grouped term that includes AEs reported by investigator as neutropenia, neutrophil count decreased, and febrile neutropenia.</a:t>
            </a:r>
            <a:br>
              <a:rPr lang="en-US" sz="800" dirty="0">
                <a:solidFill>
                  <a:srgbClr val="000000"/>
                </a:solidFill>
                <a:latin typeface="Corbel" panose="020B0503020204020204" pitchFamily="34" charset="0"/>
                <a:ea typeface="Calibri" panose="020F0502020204030204" pitchFamily="34" charset="0"/>
              </a:rPr>
            </a:br>
            <a:endParaRPr lang="en-US" sz="800" dirty="0">
              <a:solidFill>
                <a:srgbClr val="000000"/>
              </a:solidFill>
              <a:latin typeface="Corbel" panose="020B0503020204020204" pitchFamily="34" charset="0"/>
            </a:endParaRPr>
          </a:p>
        </p:txBody>
      </p:sp>
      <p:sp>
        <p:nvSpPr>
          <p:cNvPr id="9" name="Title 1">
            <a:extLst>
              <a:ext uri="{FF2B5EF4-FFF2-40B4-BE49-F238E27FC236}">
                <a16:creationId xmlns:a16="http://schemas.microsoft.com/office/drawing/2014/main" id="{D7DA89F8-D75F-B748-8F05-96AD6C9BD2DF}"/>
              </a:ext>
            </a:extLst>
          </p:cNvPr>
          <p:cNvSpPr txBox="1">
            <a:spLocks/>
          </p:cNvSpPr>
          <p:nvPr/>
        </p:nvSpPr>
        <p:spPr>
          <a:xfrm>
            <a:off x="1752600" y="531646"/>
            <a:ext cx="8610600" cy="5351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CD113B"/>
                </a:solidFill>
                <a:latin typeface="Calibri"/>
                <a:ea typeface="+mj-ea"/>
                <a:cs typeface="Calibri"/>
              </a:defRPr>
            </a:lvl1pPr>
          </a:lstStyle>
          <a:p>
            <a:r>
              <a:rPr lang="en-US" sz="3600" b="1" dirty="0" err="1">
                <a:latin typeface="Corbel" panose="020B0503020204020204" pitchFamily="34" charset="0"/>
              </a:rPr>
              <a:t>Asciminib</a:t>
            </a:r>
            <a:r>
              <a:rPr lang="en-US" sz="3600" b="1" dirty="0">
                <a:latin typeface="Corbel" panose="020B0503020204020204" pitchFamily="34" charset="0"/>
              </a:rPr>
              <a:t> </a:t>
            </a:r>
            <a:r>
              <a:rPr lang="en-US" sz="3600" b="1" i="1" dirty="0">
                <a:latin typeface="Corbel" panose="020B0503020204020204" pitchFamily="34" charset="0"/>
              </a:rPr>
              <a:t>vs </a:t>
            </a:r>
            <a:r>
              <a:rPr lang="en-US" sz="3600" b="1" dirty="0">
                <a:latin typeface="Corbel" panose="020B0503020204020204" pitchFamily="34" charset="0"/>
              </a:rPr>
              <a:t>Bosutinib in 3</a:t>
            </a:r>
            <a:r>
              <a:rPr lang="en-US" sz="3600" b="1" baseline="30000" dirty="0">
                <a:latin typeface="Corbel" panose="020B0503020204020204" pitchFamily="34" charset="0"/>
              </a:rPr>
              <a:t>rd</a:t>
            </a:r>
            <a:r>
              <a:rPr lang="en-US" sz="3600" b="1" dirty="0">
                <a:latin typeface="Corbel" panose="020B0503020204020204" pitchFamily="34" charset="0"/>
              </a:rPr>
              <a:t>-line CP CML:</a:t>
            </a:r>
            <a:br>
              <a:rPr lang="en-US" sz="3600" b="1" dirty="0">
                <a:latin typeface="Corbel" panose="020B0503020204020204" pitchFamily="34" charset="0"/>
              </a:rPr>
            </a:br>
            <a:r>
              <a:rPr lang="en-US" sz="2800" b="1" dirty="0">
                <a:latin typeface="Corbel" panose="020B0503020204020204" pitchFamily="34" charset="0"/>
              </a:rPr>
              <a:t>Most Frequent Grade ≥3 AEs (occurring in ≥10% of patients in any treatment arm)</a:t>
            </a:r>
            <a:endParaRPr lang="en-US" sz="3600" b="1" dirty="0">
              <a:latin typeface="Corbel" panose="020B0503020204020204" pitchFamily="34" charset="0"/>
            </a:endParaRPr>
          </a:p>
        </p:txBody>
      </p:sp>
    </p:spTree>
    <p:extLst>
      <p:ext uri="{BB962C8B-B14F-4D97-AF65-F5344CB8AC3E}">
        <p14:creationId xmlns:p14="http://schemas.microsoft.com/office/powerpoint/2010/main" val="4118866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37558" y="182581"/>
            <a:ext cx="8467313" cy="7135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latin typeface="Corbel"/>
                <a:cs typeface="Corbel"/>
              </a:rPr>
              <a:t>What </a:t>
            </a:r>
            <a:r>
              <a:rPr lang="en-US" sz="2800" b="1" i="1" dirty="0">
                <a:solidFill>
                  <a:srgbClr val="FF0000"/>
                </a:solidFill>
                <a:latin typeface="Corbel"/>
                <a:cs typeface="Corbel"/>
              </a:rPr>
              <a:t>is</a:t>
            </a:r>
            <a:r>
              <a:rPr lang="en-US" sz="2800" b="1" dirty="0">
                <a:solidFill>
                  <a:srgbClr val="FF0000"/>
                </a:solidFill>
                <a:latin typeface="Corbel"/>
                <a:cs typeface="Corbel"/>
              </a:rPr>
              <a:t> the role of </a:t>
            </a:r>
            <a:r>
              <a:rPr lang="en-US" sz="2800" b="1" dirty="0" err="1">
                <a:solidFill>
                  <a:srgbClr val="FF0000"/>
                </a:solidFill>
                <a:latin typeface="Corbel"/>
                <a:cs typeface="Corbel"/>
              </a:rPr>
              <a:t>allografting</a:t>
            </a:r>
            <a:r>
              <a:rPr lang="en-US" sz="2800" b="1" dirty="0">
                <a:solidFill>
                  <a:srgbClr val="FF0000"/>
                </a:solidFill>
                <a:latin typeface="Corbel"/>
                <a:cs typeface="Corbel"/>
              </a:rPr>
              <a:t> in CML?</a:t>
            </a:r>
          </a:p>
        </p:txBody>
      </p:sp>
      <p:graphicFrame>
        <p:nvGraphicFramePr>
          <p:cNvPr id="4" name="Table 3"/>
          <p:cNvGraphicFramePr>
            <a:graphicFrameLocks noGrp="1"/>
          </p:cNvGraphicFramePr>
          <p:nvPr>
            <p:extLst>
              <p:ext uri="{D42A27DB-BD31-4B8C-83A1-F6EECF244321}">
                <p14:modId xmlns:p14="http://schemas.microsoft.com/office/powerpoint/2010/main" val="738135456"/>
              </p:ext>
            </p:extLst>
          </p:nvPr>
        </p:nvGraphicFramePr>
        <p:xfrm>
          <a:off x="1837558" y="1155779"/>
          <a:ext cx="8467313" cy="5425392"/>
        </p:xfrm>
        <a:graphic>
          <a:graphicData uri="http://schemas.openxmlformats.org/drawingml/2006/table">
            <a:tbl>
              <a:tblPr firstRow="1" bandRow="1">
                <a:tableStyleId>{5C22544A-7EE6-4342-B048-85BDC9FD1C3A}</a:tableStyleId>
              </a:tblPr>
              <a:tblGrid>
                <a:gridCol w="3000662">
                  <a:extLst>
                    <a:ext uri="{9D8B030D-6E8A-4147-A177-3AD203B41FA5}">
                      <a16:colId xmlns:a16="http://schemas.microsoft.com/office/drawing/2014/main" val="20000"/>
                    </a:ext>
                  </a:extLst>
                </a:gridCol>
                <a:gridCol w="2750068">
                  <a:extLst>
                    <a:ext uri="{9D8B030D-6E8A-4147-A177-3AD203B41FA5}">
                      <a16:colId xmlns:a16="http://schemas.microsoft.com/office/drawing/2014/main" val="20001"/>
                    </a:ext>
                  </a:extLst>
                </a:gridCol>
                <a:gridCol w="2716583">
                  <a:extLst>
                    <a:ext uri="{9D8B030D-6E8A-4147-A177-3AD203B41FA5}">
                      <a16:colId xmlns:a16="http://schemas.microsoft.com/office/drawing/2014/main" val="20002"/>
                    </a:ext>
                  </a:extLst>
                </a:gridCol>
              </a:tblGrid>
              <a:tr h="363343">
                <a:tc>
                  <a:txBody>
                    <a:bodyPr/>
                    <a:lstStyle/>
                    <a:p>
                      <a:r>
                        <a:rPr lang="en-US" sz="2000" b="1" i="1" dirty="0">
                          <a:solidFill>
                            <a:schemeClr val="tx1"/>
                          </a:solidFill>
                          <a:latin typeface="Corbel"/>
                          <a:cs typeface="Corbel"/>
                        </a:rPr>
                        <a:t>Status</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i="1" dirty="0">
                          <a:solidFill>
                            <a:schemeClr val="tx1"/>
                          </a:solidFill>
                          <a:latin typeface="Corbel"/>
                          <a:cs typeface="Corbel"/>
                        </a:rPr>
                        <a:t>TKIs</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i="1" dirty="0">
                          <a:solidFill>
                            <a:schemeClr val="tx1"/>
                          </a:solidFill>
                          <a:latin typeface="Corbel"/>
                          <a:cs typeface="Corbel"/>
                        </a:rPr>
                        <a:t>Transplant</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2344">
                <a:tc>
                  <a:txBody>
                    <a:bodyPr/>
                    <a:lstStyle/>
                    <a:p>
                      <a:r>
                        <a:rPr lang="en-US" sz="2000" b="1" dirty="0">
                          <a:solidFill>
                            <a:schemeClr val="tx1"/>
                          </a:solidFill>
                          <a:latin typeface="Corbel"/>
                          <a:cs typeface="Corbel"/>
                        </a:rPr>
                        <a:t>Accelerated</a:t>
                      </a:r>
                      <a:r>
                        <a:rPr lang="en-US" sz="2000" b="1" baseline="0" dirty="0">
                          <a:solidFill>
                            <a:schemeClr val="tx1"/>
                          </a:solidFill>
                          <a:latin typeface="Corbel"/>
                          <a:cs typeface="Corbel"/>
                        </a:rPr>
                        <a:t> or Blast transformation has occurred</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2000" b="1" dirty="0">
                          <a:solidFill>
                            <a:schemeClr val="tx1"/>
                          </a:solidFill>
                          <a:latin typeface="Corbel"/>
                          <a:cs typeface="Corbel"/>
                        </a:rPr>
                        <a:t>Interim</a:t>
                      </a:r>
                      <a:r>
                        <a:rPr lang="en-US" sz="2000" b="1" baseline="0" dirty="0">
                          <a:solidFill>
                            <a:schemeClr val="tx1"/>
                          </a:solidFill>
                          <a:latin typeface="Corbel"/>
                          <a:cs typeface="Corbel"/>
                        </a:rPr>
                        <a:t> treatment to best response/minimal residual disease</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2000" b="1" dirty="0">
                          <a:solidFill>
                            <a:schemeClr val="tx1"/>
                          </a:solidFill>
                          <a:latin typeface="Corbel"/>
                          <a:cs typeface="Corbel"/>
                        </a:rPr>
                        <a:t>ASAP</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001"/>
                  </a:ext>
                </a:extLst>
              </a:tr>
              <a:tr h="642844">
                <a:tc>
                  <a:txBody>
                    <a:bodyPr/>
                    <a:lstStyle/>
                    <a:p>
                      <a:r>
                        <a:rPr lang="en-US" sz="2000" b="1" dirty="0" err="1">
                          <a:solidFill>
                            <a:schemeClr val="tx1"/>
                          </a:solidFill>
                          <a:latin typeface="Corbel"/>
                          <a:cs typeface="Corbel"/>
                        </a:rPr>
                        <a:t>Imatinib</a:t>
                      </a:r>
                      <a:r>
                        <a:rPr lang="en-US" sz="2000" b="1" dirty="0">
                          <a:solidFill>
                            <a:schemeClr val="tx1"/>
                          </a:solidFill>
                          <a:latin typeface="Corbel"/>
                          <a:cs typeface="Corbel"/>
                        </a:rPr>
                        <a:t> failure in chronic phase, T315I (+)</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FAD"/>
                    </a:solidFill>
                  </a:tcPr>
                </a:tc>
                <a:tc>
                  <a:txBody>
                    <a:bodyPr/>
                    <a:lstStyle/>
                    <a:p>
                      <a:r>
                        <a:rPr lang="en-US" sz="2000" b="1" dirty="0" err="1">
                          <a:solidFill>
                            <a:schemeClr val="tx1"/>
                          </a:solidFill>
                          <a:latin typeface="Corbel"/>
                          <a:cs typeface="Corbel"/>
                        </a:rPr>
                        <a:t>Ponatinib</a:t>
                      </a:r>
                      <a:r>
                        <a:rPr lang="en-US" sz="2000" b="1" dirty="0">
                          <a:solidFill>
                            <a:schemeClr val="tx1"/>
                          </a:solidFill>
                          <a:latin typeface="Corbel"/>
                          <a:cs typeface="Corbel"/>
                        </a:rPr>
                        <a:t> with caution, ABL001 (experimental)</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FAD"/>
                    </a:solidFill>
                  </a:tcPr>
                </a:tc>
                <a:tc>
                  <a:txBody>
                    <a:bodyPr/>
                    <a:lstStyle/>
                    <a:p>
                      <a:r>
                        <a:rPr lang="en-US" sz="2000" b="1" dirty="0">
                          <a:solidFill>
                            <a:schemeClr val="tx1"/>
                          </a:solidFill>
                          <a:latin typeface="Corbel"/>
                          <a:cs typeface="Corbel"/>
                        </a:rPr>
                        <a:t>If no response to </a:t>
                      </a:r>
                      <a:r>
                        <a:rPr lang="en-US" sz="2000" b="1" dirty="0" err="1">
                          <a:solidFill>
                            <a:schemeClr val="tx1"/>
                          </a:solidFill>
                          <a:latin typeface="Corbel"/>
                          <a:cs typeface="Corbel"/>
                        </a:rPr>
                        <a:t>Ponatinib</a:t>
                      </a:r>
                      <a:r>
                        <a:rPr lang="en-US" sz="2000" b="1" dirty="0">
                          <a:solidFill>
                            <a:schemeClr val="tx1"/>
                          </a:solidFill>
                          <a:latin typeface="Corbel"/>
                          <a:cs typeface="Corbel"/>
                        </a:rPr>
                        <a:t>/ABL001</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FAD"/>
                    </a:solidFill>
                  </a:tcPr>
                </a:tc>
                <a:extLst>
                  <a:ext uri="{0D108BD9-81ED-4DB2-BD59-A6C34878D82A}">
                    <a16:rowId xmlns:a16="http://schemas.microsoft.com/office/drawing/2014/main" val="10002"/>
                  </a:ext>
                </a:extLst>
              </a:tr>
              <a:tr h="1201845">
                <a:tc>
                  <a:txBody>
                    <a:bodyPr/>
                    <a:lstStyle/>
                    <a:p>
                      <a:r>
                        <a:rPr lang="en-US" sz="2000" b="1" dirty="0" err="1">
                          <a:solidFill>
                            <a:schemeClr val="tx1"/>
                          </a:solidFill>
                          <a:latin typeface="Corbel"/>
                          <a:cs typeface="Corbel"/>
                        </a:rPr>
                        <a:t>Imatinib</a:t>
                      </a:r>
                      <a:r>
                        <a:rPr lang="en-US" sz="2000" b="1" dirty="0">
                          <a:solidFill>
                            <a:schemeClr val="tx1"/>
                          </a:solidFill>
                          <a:latin typeface="Corbel"/>
                          <a:cs typeface="Corbel"/>
                        </a:rPr>
                        <a:t> failure in chronic</a:t>
                      </a:r>
                      <a:r>
                        <a:rPr lang="en-US" sz="2000" b="1" baseline="0" dirty="0">
                          <a:solidFill>
                            <a:schemeClr val="tx1"/>
                          </a:solidFill>
                          <a:latin typeface="Corbel"/>
                          <a:cs typeface="Corbel"/>
                        </a:rPr>
                        <a:t> phase without clonal evolution, mutations, </a:t>
                      </a:r>
                      <a:r>
                        <a:rPr lang="en-US" sz="2000" b="1" dirty="0">
                          <a:solidFill>
                            <a:schemeClr val="tx1"/>
                          </a:solidFill>
                          <a:latin typeface="Corbel"/>
                          <a:cs typeface="Corbel"/>
                        </a:rPr>
                        <a:t>good</a:t>
                      </a:r>
                      <a:r>
                        <a:rPr lang="en-US" sz="2000" b="1" baseline="0" dirty="0">
                          <a:solidFill>
                            <a:schemeClr val="tx1"/>
                          </a:solidFill>
                          <a:latin typeface="Corbel"/>
                          <a:cs typeface="Corbel"/>
                        </a:rPr>
                        <a:t> response</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2000" b="1" dirty="0">
                          <a:solidFill>
                            <a:schemeClr val="tx1"/>
                          </a:solidFill>
                          <a:latin typeface="Corbel"/>
                          <a:cs typeface="Corbel"/>
                        </a:rPr>
                        <a:t>Long-term second line TKIs</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2000" b="1" dirty="0">
                          <a:solidFill>
                            <a:schemeClr val="tx1"/>
                          </a:solidFill>
                          <a:latin typeface="Corbel"/>
                          <a:cs typeface="Corbel"/>
                        </a:rPr>
                        <a:t>Third line post second TKI failure or beyond</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r h="1201845">
                <a:tc>
                  <a:txBody>
                    <a:bodyPr/>
                    <a:lstStyle/>
                    <a:p>
                      <a:r>
                        <a:rPr lang="en-US" sz="2000" b="1" dirty="0">
                          <a:solidFill>
                            <a:schemeClr val="tx1"/>
                          </a:solidFill>
                          <a:latin typeface="Corbel"/>
                          <a:cs typeface="Corbel"/>
                        </a:rPr>
                        <a:t>IM failure in chronic</a:t>
                      </a:r>
                      <a:r>
                        <a:rPr lang="en-US" sz="2000" b="1" baseline="0" dirty="0">
                          <a:solidFill>
                            <a:schemeClr val="tx1"/>
                          </a:solidFill>
                          <a:latin typeface="Corbel"/>
                          <a:cs typeface="Corbel"/>
                        </a:rPr>
                        <a:t> phase</a:t>
                      </a:r>
                      <a:r>
                        <a:rPr lang="en-US" sz="2000" b="1" dirty="0">
                          <a:solidFill>
                            <a:schemeClr val="tx1"/>
                          </a:solidFill>
                          <a:latin typeface="Corbel"/>
                          <a:cs typeface="Corbel"/>
                        </a:rPr>
                        <a:t> with</a:t>
                      </a:r>
                      <a:r>
                        <a:rPr lang="en-US" sz="2000" b="1" baseline="0" dirty="0">
                          <a:solidFill>
                            <a:schemeClr val="tx1"/>
                          </a:solidFill>
                          <a:latin typeface="Corbel"/>
                          <a:cs typeface="Corbel"/>
                        </a:rPr>
                        <a:t> clonal evolution, mutations, poor response</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FAD"/>
                    </a:solidFill>
                  </a:tcPr>
                </a:tc>
                <a:tc>
                  <a:txBody>
                    <a:bodyPr/>
                    <a:lstStyle/>
                    <a:p>
                      <a:r>
                        <a:rPr lang="en-US" sz="2000" b="1" dirty="0">
                          <a:solidFill>
                            <a:schemeClr val="tx1"/>
                          </a:solidFill>
                          <a:latin typeface="Corbel"/>
                          <a:cs typeface="Corbel"/>
                        </a:rPr>
                        <a:t>Interim</a:t>
                      </a:r>
                      <a:r>
                        <a:rPr lang="en-US" sz="2000" b="1" baseline="0" dirty="0">
                          <a:solidFill>
                            <a:schemeClr val="tx1"/>
                          </a:solidFill>
                          <a:latin typeface="Corbel"/>
                          <a:cs typeface="Corbel"/>
                        </a:rPr>
                        <a:t> treatment to best response</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FAD"/>
                    </a:solidFill>
                  </a:tcPr>
                </a:tc>
                <a:tc>
                  <a:txBody>
                    <a:bodyPr/>
                    <a:lstStyle/>
                    <a:p>
                      <a:r>
                        <a:rPr lang="en-US" sz="2000" b="1" dirty="0">
                          <a:solidFill>
                            <a:schemeClr val="tx1"/>
                          </a:solidFill>
                          <a:latin typeface="Corbel"/>
                          <a:cs typeface="Corbel"/>
                        </a:rPr>
                        <a:t>Second</a:t>
                      </a:r>
                      <a:r>
                        <a:rPr lang="en-US" sz="2000" b="1" baseline="0" dirty="0">
                          <a:solidFill>
                            <a:schemeClr val="tx1"/>
                          </a:solidFill>
                          <a:latin typeface="Corbel"/>
                          <a:cs typeface="Corbel"/>
                        </a:rPr>
                        <a:t> line, taken case by case</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FAD"/>
                    </a:solidFill>
                  </a:tcPr>
                </a:tc>
                <a:extLst>
                  <a:ext uri="{0D108BD9-81ED-4DB2-BD59-A6C34878D82A}">
                    <a16:rowId xmlns:a16="http://schemas.microsoft.com/office/drawing/2014/main" val="10004"/>
                  </a:ext>
                </a:extLst>
              </a:tr>
              <a:tr h="642844">
                <a:tc>
                  <a:txBody>
                    <a:bodyPr/>
                    <a:lstStyle/>
                    <a:p>
                      <a:r>
                        <a:rPr lang="en-US" sz="2000" b="1" dirty="0">
                          <a:solidFill>
                            <a:schemeClr val="tx1"/>
                          </a:solidFill>
                          <a:latin typeface="Corbel"/>
                          <a:cs typeface="Corbel"/>
                        </a:rPr>
                        <a:t>Older</a:t>
                      </a:r>
                      <a:r>
                        <a:rPr lang="en-US" sz="2000" b="1" baseline="0" dirty="0">
                          <a:solidFill>
                            <a:schemeClr val="tx1"/>
                          </a:solidFill>
                          <a:latin typeface="Corbel"/>
                          <a:cs typeface="Corbel"/>
                        </a:rPr>
                        <a:t> age (</a:t>
                      </a:r>
                      <a:r>
                        <a:rPr lang="en-US" sz="2000" b="1" dirty="0">
                          <a:solidFill>
                            <a:schemeClr val="tx1"/>
                          </a:solidFill>
                          <a:latin typeface="Corbel"/>
                          <a:cs typeface="Corbel"/>
                        </a:rPr>
                        <a:t>≥65 – 70) post </a:t>
                      </a:r>
                      <a:r>
                        <a:rPr lang="en-US" sz="2000" b="1" dirty="0" err="1">
                          <a:solidFill>
                            <a:schemeClr val="tx1"/>
                          </a:solidFill>
                          <a:latin typeface="Corbel"/>
                          <a:cs typeface="Corbel"/>
                        </a:rPr>
                        <a:t>imatinib</a:t>
                      </a:r>
                      <a:r>
                        <a:rPr lang="en-US" sz="2000" b="1" dirty="0">
                          <a:solidFill>
                            <a:schemeClr val="tx1"/>
                          </a:solidFill>
                          <a:latin typeface="Corbel"/>
                          <a:cs typeface="Corbel"/>
                        </a:rPr>
                        <a:t> failure</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a:txBody>
                    <a:bodyPr/>
                    <a:lstStyle/>
                    <a:p>
                      <a:r>
                        <a:rPr lang="en-US" sz="2000" b="1" dirty="0">
                          <a:solidFill>
                            <a:schemeClr val="tx1"/>
                          </a:solidFill>
                          <a:latin typeface="Corbel"/>
                          <a:cs typeface="Corbel"/>
                        </a:rPr>
                        <a:t>Long-term second line TKIs</a:t>
                      </a: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DCDB"/>
                    </a:solidFill>
                  </a:tcPr>
                </a:tc>
                <a:tc>
                  <a:txBody>
                    <a:bodyPr/>
                    <a:lstStyle/>
                    <a:p>
                      <a:r>
                        <a:rPr lang="en-US" sz="2000" b="1" dirty="0">
                          <a:solidFill>
                            <a:schemeClr val="tx1"/>
                          </a:solidFill>
                          <a:latin typeface="Corbel"/>
                          <a:cs typeface="Corbel"/>
                        </a:rPr>
                        <a:t>May</a:t>
                      </a:r>
                      <a:r>
                        <a:rPr lang="en-US" sz="2000" b="1" baseline="0" dirty="0">
                          <a:solidFill>
                            <a:schemeClr val="tx1"/>
                          </a:solidFill>
                          <a:latin typeface="Corbel"/>
                          <a:cs typeface="Corbel"/>
                        </a:rPr>
                        <a:t> forgo </a:t>
                      </a:r>
                      <a:r>
                        <a:rPr lang="en-US" sz="2000" b="1" baseline="0" dirty="0" err="1">
                          <a:solidFill>
                            <a:schemeClr val="tx1"/>
                          </a:solidFill>
                          <a:latin typeface="Corbel"/>
                          <a:cs typeface="Corbel"/>
                        </a:rPr>
                        <a:t>allo</a:t>
                      </a:r>
                      <a:r>
                        <a:rPr lang="en-US" sz="2000" b="1" baseline="0" dirty="0">
                          <a:solidFill>
                            <a:schemeClr val="tx1"/>
                          </a:solidFill>
                          <a:latin typeface="Corbel"/>
                          <a:cs typeface="Corbel"/>
                        </a:rPr>
                        <a:t> SCT for many yrs of QOL</a:t>
                      </a:r>
                      <a:endParaRPr lang="en-US" sz="2000" b="1" dirty="0">
                        <a:solidFill>
                          <a:schemeClr val="tx1"/>
                        </a:solidFill>
                        <a:latin typeface="Corbel"/>
                        <a:cs typeface="Corbel"/>
                      </a:endParaRPr>
                    </a:p>
                  </a:txBody>
                  <a:tcPr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10005"/>
                  </a:ext>
                </a:extLst>
              </a:tr>
            </a:tbl>
          </a:graphicData>
        </a:graphic>
      </p:graphicFrame>
      <p:sp>
        <p:nvSpPr>
          <p:cNvPr id="5" name="Rectangle 4"/>
          <p:cNvSpPr/>
          <p:nvPr/>
        </p:nvSpPr>
        <p:spPr>
          <a:xfrm>
            <a:off x="1837558" y="1536700"/>
            <a:ext cx="8467313" cy="1016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1837558" y="2540000"/>
            <a:ext cx="8467313" cy="762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1837558" y="4584700"/>
            <a:ext cx="8467313" cy="127000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03999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b="1" dirty="0">
                <a:solidFill>
                  <a:srgbClr val="993333"/>
                </a:solidFill>
                <a:latin typeface="Corbel"/>
                <a:cs typeface="Corbel"/>
              </a:rPr>
              <a:t>Treatment Free Remission— Option for TKI Stop— in the label for </a:t>
            </a:r>
            <a:r>
              <a:rPr lang="en-US" b="1" dirty="0" err="1">
                <a:solidFill>
                  <a:srgbClr val="993333"/>
                </a:solidFill>
                <a:latin typeface="Corbel"/>
                <a:cs typeface="Corbel"/>
              </a:rPr>
              <a:t>Nilotinib</a:t>
            </a:r>
            <a:r>
              <a:rPr lang="en-US" b="1" dirty="0">
                <a:solidFill>
                  <a:srgbClr val="993333"/>
                </a:solidFill>
                <a:latin typeface="Corbel"/>
                <a:cs typeface="Corbel"/>
              </a:rPr>
              <a:t> as of 12/17</a:t>
            </a: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60156" y="1994121"/>
            <a:ext cx="8472488"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282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9195" y="2640422"/>
            <a:ext cx="6696106" cy="4217578"/>
          </a:xfrm>
          <a:prstGeom prst="rect">
            <a:avLst/>
          </a:prstGeom>
        </p:spPr>
      </p:pic>
      <p:sp>
        <p:nvSpPr>
          <p:cNvPr id="4" name="Title 3"/>
          <p:cNvSpPr>
            <a:spLocks noGrp="1"/>
          </p:cNvSpPr>
          <p:nvPr>
            <p:ph type="title"/>
          </p:nvPr>
        </p:nvSpPr>
        <p:spPr>
          <a:xfrm>
            <a:off x="8123292" y="3825417"/>
            <a:ext cx="2489793" cy="1143000"/>
          </a:xfrm>
        </p:spPr>
        <p:txBody>
          <a:bodyPr>
            <a:normAutofit fontScale="90000"/>
          </a:bodyPr>
          <a:lstStyle/>
          <a:p>
            <a:pPr algn="ctr"/>
            <a:r>
              <a:rPr lang="en-US" sz="2800" b="1" dirty="0">
                <a:solidFill>
                  <a:srgbClr val="C0504D"/>
                </a:solidFill>
                <a:latin typeface="Corbel"/>
                <a:cs typeface="Corbel"/>
              </a:rPr>
              <a:t>fantastic therapy + careful selection + </a:t>
            </a:r>
            <a:br>
              <a:rPr lang="en-US" sz="2800" b="1" dirty="0">
                <a:solidFill>
                  <a:srgbClr val="C0504D"/>
                </a:solidFill>
                <a:latin typeface="Corbel"/>
                <a:cs typeface="Corbel"/>
              </a:rPr>
            </a:br>
            <a:r>
              <a:rPr lang="en-US" sz="2800" b="1" dirty="0">
                <a:solidFill>
                  <a:srgbClr val="C0504D"/>
                </a:solidFill>
                <a:latin typeface="Corbel"/>
                <a:cs typeface="Corbel"/>
              </a:rPr>
              <a:t>good monitoring = fantastic outcomes…</a:t>
            </a:r>
            <a:br>
              <a:rPr lang="en-US" sz="2800" b="1" dirty="0">
                <a:solidFill>
                  <a:srgbClr val="C0504D"/>
                </a:solidFill>
                <a:latin typeface="Corbel"/>
                <a:cs typeface="Corbel"/>
              </a:rPr>
            </a:br>
            <a:br>
              <a:rPr lang="en-US" sz="1100" b="1" dirty="0">
                <a:solidFill>
                  <a:srgbClr val="C0504D"/>
                </a:solidFill>
                <a:latin typeface="Corbel"/>
                <a:cs typeface="Corbel"/>
              </a:rPr>
            </a:br>
            <a:r>
              <a:rPr lang="en-US" sz="2800" b="1" dirty="0">
                <a:solidFill>
                  <a:schemeClr val="accent1">
                    <a:lumMod val="50000"/>
                  </a:schemeClr>
                </a:solidFill>
                <a:latin typeface="Corbel"/>
                <a:cs typeface="Corbel"/>
              </a:rPr>
              <a:t>‘treatment free remission’</a:t>
            </a:r>
          </a:p>
        </p:txBody>
      </p:sp>
      <p:pic>
        <p:nvPicPr>
          <p:cNvPr id="22" name="Image 3"/>
          <p:cNvPicPr>
            <a:picLocks noChangeAspect="1"/>
          </p:cNvPicPr>
          <p:nvPr/>
        </p:nvPicPr>
        <p:blipFill rotWithShape="1">
          <a:blip r:embed="rId3" cstate="email">
            <a:extLst>
              <a:ext uri="{28A0092B-C50C-407E-A947-70E740481C1C}">
                <a14:useLocalDpi xmlns:a14="http://schemas.microsoft.com/office/drawing/2010/main" val="0"/>
              </a:ext>
            </a:extLst>
          </a:blip>
          <a:srcRect r="28763" b="7574"/>
          <a:stretch/>
        </p:blipFill>
        <p:spPr bwMode="auto">
          <a:xfrm>
            <a:off x="6678994" y="112200"/>
            <a:ext cx="3989007" cy="2320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Box 22"/>
          <p:cNvSpPr txBox="1"/>
          <p:nvPr/>
        </p:nvSpPr>
        <p:spPr>
          <a:xfrm>
            <a:off x="6293976" y="181766"/>
            <a:ext cx="353974" cy="2210861"/>
          </a:xfrm>
          <a:prstGeom prst="rect">
            <a:avLst/>
          </a:prstGeom>
          <a:solidFill>
            <a:schemeClr val="bg1"/>
          </a:solidFill>
        </p:spPr>
        <p:txBody>
          <a:bodyPr wrap="square" rtlCol="0">
            <a:spAutoFit/>
          </a:bodyPr>
          <a:lstStyle/>
          <a:p>
            <a:pPr algn="r">
              <a:spcAft>
                <a:spcPts val="800"/>
              </a:spcAft>
            </a:pPr>
            <a:r>
              <a:rPr lang="en-GB" sz="600" dirty="0">
                <a:solidFill>
                  <a:srgbClr val="000000"/>
                </a:solidFill>
                <a:latin typeface="Corbel"/>
                <a:cs typeface="Corbel"/>
              </a:rPr>
              <a:t>100</a:t>
            </a:r>
            <a:endParaRPr lang="en-GB" sz="700" dirty="0">
              <a:solidFill>
                <a:srgbClr val="000000"/>
              </a:solidFill>
              <a:latin typeface="Corbel"/>
              <a:cs typeface="Corbel"/>
            </a:endParaRPr>
          </a:p>
          <a:p>
            <a:pPr algn="r">
              <a:spcAft>
                <a:spcPts val="800"/>
              </a:spcAft>
            </a:pPr>
            <a:endParaRPr lang="en-GB" sz="500" dirty="0">
              <a:solidFill>
                <a:srgbClr val="000000"/>
              </a:solidFill>
              <a:latin typeface="Corbel"/>
              <a:cs typeface="Corbel"/>
            </a:endParaRPr>
          </a:p>
          <a:p>
            <a:pPr algn="r">
              <a:spcAft>
                <a:spcPts val="800"/>
              </a:spcAft>
            </a:pPr>
            <a:r>
              <a:rPr lang="en-GB" sz="700" dirty="0">
                <a:solidFill>
                  <a:srgbClr val="000000"/>
                </a:solidFill>
                <a:latin typeface="Corbel"/>
                <a:cs typeface="Corbel"/>
              </a:rPr>
              <a:t>80</a:t>
            </a:r>
          </a:p>
          <a:p>
            <a:pPr algn="r">
              <a:spcAft>
                <a:spcPts val="800"/>
              </a:spcAft>
            </a:pPr>
            <a:endParaRPr lang="en-GB" sz="500" dirty="0">
              <a:solidFill>
                <a:srgbClr val="000000"/>
              </a:solidFill>
              <a:latin typeface="Corbel"/>
              <a:cs typeface="Corbel"/>
            </a:endParaRPr>
          </a:p>
          <a:p>
            <a:pPr algn="r">
              <a:spcAft>
                <a:spcPts val="800"/>
              </a:spcAft>
            </a:pPr>
            <a:r>
              <a:rPr lang="en-GB" sz="700" dirty="0">
                <a:solidFill>
                  <a:srgbClr val="000000"/>
                </a:solidFill>
                <a:latin typeface="Corbel"/>
                <a:cs typeface="Corbel"/>
              </a:rPr>
              <a:t>60</a:t>
            </a:r>
          </a:p>
          <a:p>
            <a:pPr algn="r">
              <a:spcAft>
                <a:spcPts val="800"/>
              </a:spcAft>
            </a:pPr>
            <a:endParaRPr lang="en-GB" sz="500" dirty="0">
              <a:solidFill>
                <a:srgbClr val="000000"/>
              </a:solidFill>
              <a:latin typeface="Corbel"/>
              <a:cs typeface="Corbel"/>
            </a:endParaRPr>
          </a:p>
          <a:p>
            <a:pPr algn="r">
              <a:spcAft>
                <a:spcPts val="800"/>
              </a:spcAft>
            </a:pPr>
            <a:r>
              <a:rPr lang="en-GB" sz="700" dirty="0">
                <a:solidFill>
                  <a:srgbClr val="000000"/>
                </a:solidFill>
                <a:latin typeface="Corbel"/>
                <a:cs typeface="Corbel"/>
              </a:rPr>
              <a:t>40</a:t>
            </a:r>
          </a:p>
          <a:p>
            <a:pPr algn="r">
              <a:spcAft>
                <a:spcPts val="800"/>
              </a:spcAft>
            </a:pPr>
            <a:endParaRPr lang="en-GB" sz="500" dirty="0">
              <a:solidFill>
                <a:srgbClr val="000000"/>
              </a:solidFill>
              <a:latin typeface="Corbel"/>
              <a:cs typeface="Corbel"/>
            </a:endParaRPr>
          </a:p>
          <a:p>
            <a:pPr algn="r">
              <a:spcAft>
                <a:spcPts val="800"/>
              </a:spcAft>
            </a:pPr>
            <a:r>
              <a:rPr lang="en-GB" sz="700" dirty="0">
                <a:solidFill>
                  <a:srgbClr val="000000"/>
                </a:solidFill>
                <a:latin typeface="Corbel"/>
                <a:cs typeface="Corbel"/>
              </a:rPr>
              <a:t>20</a:t>
            </a:r>
          </a:p>
          <a:p>
            <a:pPr algn="r">
              <a:spcAft>
                <a:spcPts val="800"/>
              </a:spcAft>
            </a:pPr>
            <a:endParaRPr lang="en-GB" sz="500" dirty="0">
              <a:solidFill>
                <a:srgbClr val="000000"/>
              </a:solidFill>
              <a:latin typeface="Corbel"/>
              <a:cs typeface="Corbel"/>
            </a:endParaRPr>
          </a:p>
          <a:p>
            <a:pPr algn="r">
              <a:spcAft>
                <a:spcPts val="800"/>
              </a:spcAft>
            </a:pPr>
            <a:r>
              <a:rPr lang="en-GB" sz="700" dirty="0">
                <a:solidFill>
                  <a:srgbClr val="000000"/>
                </a:solidFill>
                <a:latin typeface="Corbel"/>
                <a:cs typeface="Corbel"/>
              </a:rPr>
              <a:t>0</a:t>
            </a:r>
          </a:p>
        </p:txBody>
      </p:sp>
      <p:sp>
        <p:nvSpPr>
          <p:cNvPr id="25" name="TextBox 24"/>
          <p:cNvSpPr txBox="1"/>
          <p:nvPr/>
        </p:nvSpPr>
        <p:spPr>
          <a:xfrm>
            <a:off x="6958004" y="2232294"/>
            <a:ext cx="3700743" cy="346249"/>
          </a:xfrm>
          <a:prstGeom prst="rect">
            <a:avLst/>
          </a:prstGeom>
          <a:solidFill>
            <a:schemeClr val="bg1"/>
          </a:solidFill>
        </p:spPr>
        <p:txBody>
          <a:bodyPr wrap="square" rtlCol="0">
            <a:spAutoFit/>
          </a:bodyPr>
          <a:lstStyle>
            <a:defPPr>
              <a:defRPr lang="en-US"/>
            </a:defPPr>
            <a:lvl1pPr algn="r">
              <a:spcAft>
                <a:spcPts val="1000"/>
              </a:spcAft>
              <a:defRPr sz="1400">
                <a:solidFill>
                  <a:schemeClr val="bg2"/>
                </a:solidFill>
              </a:defRPr>
            </a:lvl1pPr>
          </a:lstStyle>
          <a:p>
            <a:pPr algn="l"/>
            <a:r>
              <a:rPr lang="en-GB" sz="825" dirty="0">
                <a:solidFill>
                  <a:srgbClr val="000000"/>
                </a:solidFill>
                <a:latin typeface="Corbel"/>
                <a:cs typeface="Corbel"/>
              </a:rPr>
              <a:t>0     1    2     3    4    5     6    7    8     9   10   11  12  13  14  15  16  17  18  19  20  21  22  23  24</a:t>
            </a:r>
          </a:p>
        </p:txBody>
      </p:sp>
      <p:sp>
        <p:nvSpPr>
          <p:cNvPr id="26" name="TextBox 25"/>
          <p:cNvSpPr txBox="1"/>
          <p:nvPr/>
        </p:nvSpPr>
        <p:spPr>
          <a:xfrm flipH="1">
            <a:off x="7966418" y="2432432"/>
            <a:ext cx="2367111" cy="230832"/>
          </a:xfrm>
          <a:prstGeom prst="rect">
            <a:avLst/>
          </a:prstGeom>
          <a:solidFill>
            <a:schemeClr val="bg1"/>
          </a:solidFill>
        </p:spPr>
        <p:txBody>
          <a:bodyPr wrap="square" rtlCol="0">
            <a:spAutoFit/>
          </a:bodyPr>
          <a:lstStyle/>
          <a:p>
            <a:r>
              <a:rPr lang="en-GB" sz="900" b="1" dirty="0">
                <a:solidFill>
                  <a:srgbClr val="000000"/>
                </a:solidFill>
                <a:latin typeface="Corbel"/>
                <a:cs typeface="Corbel"/>
              </a:rPr>
              <a:t>Months from discontinuation of TKI</a:t>
            </a:r>
          </a:p>
        </p:txBody>
      </p:sp>
      <p:pic>
        <p:nvPicPr>
          <p:cNvPr id="18" name="Picture 41" descr="Logo_ELN_Offset_4C"/>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39882" y="1824544"/>
            <a:ext cx="1320265" cy="295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feld 2"/>
          <p:cNvSpPr txBox="1"/>
          <p:nvPr/>
        </p:nvSpPr>
        <p:spPr>
          <a:xfrm>
            <a:off x="8194252" y="261488"/>
            <a:ext cx="2419477" cy="707886"/>
          </a:xfrm>
          <a:prstGeom prst="rect">
            <a:avLst/>
          </a:prstGeom>
          <a:noFill/>
        </p:spPr>
        <p:txBody>
          <a:bodyPr wrap="none">
            <a:spAutoFit/>
          </a:bodyPr>
          <a:lstStyle/>
          <a:p>
            <a:pPr>
              <a:defRPr/>
            </a:pPr>
            <a:r>
              <a:rPr lang="de-DE" sz="1000" b="1" dirty="0">
                <a:latin typeface="Corbel"/>
                <a:cs typeface="Corbel"/>
              </a:rPr>
              <a:t>EURO-SKI: </a:t>
            </a:r>
            <a:r>
              <a:rPr lang="de-DE" sz="1000" b="1" dirty="0" err="1">
                <a:latin typeface="Corbel"/>
                <a:cs typeface="Corbel"/>
              </a:rPr>
              <a:t>Survival</a:t>
            </a:r>
            <a:r>
              <a:rPr lang="de-DE" sz="1000" b="1" dirty="0">
                <a:latin typeface="Corbel"/>
                <a:cs typeface="Corbel"/>
              </a:rPr>
              <a:t> </a:t>
            </a:r>
            <a:r>
              <a:rPr lang="de-DE" sz="1000" b="1" dirty="0" err="1">
                <a:latin typeface="Corbel"/>
                <a:cs typeface="Corbel"/>
              </a:rPr>
              <a:t>without</a:t>
            </a:r>
            <a:r>
              <a:rPr lang="de-DE" sz="1000" b="1" dirty="0">
                <a:latin typeface="Corbel"/>
                <a:cs typeface="Corbel"/>
              </a:rPr>
              <a:t> </a:t>
            </a:r>
            <a:r>
              <a:rPr lang="de-DE" sz="1000" b="1" dirty="0" err="1">
                <a:latin typeface="Corbel"/>
                <a:cs typeface="Corbel"/>
              </a:rPr>
              <a:t>loss</a:t>
            </a:r>
            <a:r>
              <a:rPr lang="de-DE" sz="1000" b="1" dirty="0">
                <a:latin typeface="Corbel"/>
                <a:cs typeface="Corbel"/>
              </a:rPr>
              <a:t> </a:t>
            </a:r>
            <a:r>
              <a:rPr lang="de-DE" sz="1000" b="1" dirty="0" err="1">
                <a:latin typeface="Corbel"/>
                <a:cs typeface="Corbel"/>
              </a:rPr>
              <a:t>of</a:t>
            </a:r>
            <a:r>
              <a:rPr lang="de-DE" sz="1000" b="1" dirty="0">
                <a:latin typeface="Corbel"/>
                <a:cs typeface="Corbel"/>
              </a:rPr>
              <a:t> MMR</a:t>
            </a:r>
          </a:p>
          <a:p>
            <a:pPr>
              <a:defRPr/>
            </a:pPr>
            <a:r>
              <a:rPr lang="de-DE" sz="1000" dirty="0" err="1">
                <a:solidFill>
                  <a:srgbClr val="000000"/>
                </a:solidFill>
                <a:latin typeface="Corbel"/>
                <a:ea typeface="ＭＳ Ｐゴシック" pitchFamily="34" charset="-128"/>
                <a:cs typeface="Corbel"/>
              </a:rPr>
              <a:t>n</a:t>
            </a:r>
            <a:r>
              <a:rPr lang="de-DE" sz="1000" dirty="0">
                <a:solidFill>
                  <a:srgbClr val="000000"/>
                </a:solidFill>
                <a:latin typeface="Corbel"/>
                <a:ea typeface="ＭＳ Ｐゴシック" pitchFamily="34" charset="-128"/>
                <a:cs typeface="Corbel"/>
              </a:rPr>
              <a:t>=200; MR4 </a:t>
            </a:r>
            <a:r>
              <a:rPr lang="de-DE" sz="1000" dirty="0" err="1">
                <a:solidFill>
                  <a:srgbClr val="000000"/>
                </a:solidFill>
                <a:latin typeface="Corbel"/>
                <a:ea typeface="ＭＳ Ｐゴシック" pitchFamily="34" charset="-128"/>
                <a:cs typeface="Corbel"/>
              </a:rPr>
              <a:t>or</a:t>
            </a:r>
            <a:r>
              <a:rPr lang="de-DE" sz="1000" dirty="0">
                <a:solidFill>
                  <a:srgbClr val="000000"/>
                </a:solidFill>
                <a:latin typeface="Corbel"/>
                <a:ea typeface="ＭＳ Ｐゴシック" pitchFamily="34" charset="-128"/>
                <a:cs typeface="Corbel"/>
              </a:rPr>
              <a:t> </a:t>
            </a:r>
            <a:r>
              <a:rPr lang="de-DE" sz="1000" dirty="0" err="1">
                <a:solidFill>
                  <a:srgbClr val="000000"/>
                </a:solidFill>
                <a:latin typeface="Corbel"/>
                <a:ea typeface="ＭＳ Ｐゴシック" pitchFamily="34" charset="-128"/>
                <a:cs typeface="Corbel"/>
              </a:rPr>
              <a:t>greater</a:t>
            </a:r>
            <a:r>
              <a:rPr lang="de-DE" sz="1000" dirty="0">
                <a:solidFill>
                  <a:srgbClr val="000000"/>
                </a:solidFill>
                <a:latin typeface="Corbel"/>
                <a:ea typeface="ＭＳ Ｐゴシック" pitchFamily="34" charset="-128"/>
                <a:cs typeface="Corbel"/>
              </a:rPr>
              <a:t>, &gt;2y (</a:t>
            </a:r>
            <a:r>
              <a:rPr lang="de-DE" sz="1000" dirty="0" err="1">
                <a:solidFill>
                  <a:srgbClr val="000000"/>
                </a:solidFill>
                <a:latin typeface="Corbel"/>
                <a:ea typeface="ＭＳ Ｐゴシック" pitchFamily="34" charset="-128"/>
                <a:cs typeface="Corbel"/>
              </a:rPr>
              <a:t>inclusion</a:t>
            </a:r>
            <a:r>
              <a:rPr lang="de-DE" sz="1000" dirty="0">
                <a:solidFill>
                  <a:srgbClr val="000000"/>
                </a:solidFill>
                <a:latin typeface="Corbel"/>
                <a:ea typeface="ＭＳ Ｐゴシック" pitchFamily="34" charset="-128"/>
                <a:cs typeface="Corbel"/>
              </a:rPr>
              <a:t>)</a:t>
            </a:r>
          </a:p>
          <a:p>
            <a:pPr>
              <a:defRPr/>
            </a:pPr>
            <a:r>
              <a:rPr lang="de-DE" sz="1000" dirty="0">
                <a:solidFill>
                  <a:srgbClr val="000000"/>
                </a:solidFill>
                <a:latin typeface="Corbel"/>
                <a:ea typeface="ＭＳ Ｐゴシック" pitchFamily="34" charset="-128"/>
                <a:cs typeface="Corbel"/>
              </a:rPr>
              <a:t>Relapses, n=86</a:t>
            </a:r>
          </a:p>
          <a:p>
            <a:pPr>
              <a:defRPr/>
            </a:pPr>
            <a:r>
              <a:rPr lang="de-DE" sz="1000" dirty="0">
                <a:solidFill>
                  <a:srgbClr val="000000"/>
                </a:solidFill>
                <a:latin typeface="Corbel"/>
                <a:ea typeface="ＭＳ Ｐゴシック" pitchFamily="34" charset="-128"/>
                <a:cs typeface="Corbel"/>
              </a:rPr>
              <a:t>Relapses </a:t>
            </a:r>
            <a:r>
              <a:rPr lang="de-DE" sz="1000" dirty="0" err="1">
                <a:solidFill>
                  <a:srgbClr val="000000"/>
                </a:solidFill>
                <a:latin typeface="Corbel"/>
                <a:ea typeface="ＭＳ Ｐゴシック" pitchFamily="34" charset="-128"/>
                <a:cs typeface="Corbel"/>
              </a:rPr>
              <a:t>within</a:t>
            </a:r>
            <a:r>
              <a:rPr lang="de-DE" sz="1000" dirty="0">
                <a:solidFill>
                  <a:srgbClr val="000000"/>
                </a:solidFill>
                <a:latin typeface="Corbel"/>
                <a:ea typeface="ＭＳ Ｐゴシック" pitchFamily="34" charset="-128"/>
                <a:cs typeface="Corbel"/>
              </a:rPr>
              <a:t> 6 </a:t>
            </a:r>
            <a:r>
              <a:rPr lang="de-DE" sz="1000" dirty="0" err="1">
                <a:solidFill>
                  <a:srgbClr val="000000"/>
                </a:solidFill>
                <a:latin typeface="Corbel"/>
                <a:ea typeface="ＭＳ Ｐゴシック" pitchFamily="34" charset="-128"/>
                <a:cs typeface="Corbel"/>
              </a:rPr>
              <a:t>months</a:t>
            </a:r>
            <a:r>
              <a:rPr lang="de-DE" sz="1000" dirty="0">
                <a:solidFill>
                  <a:srgbClr val="000000"/>
                </a:solidFill>
                <a:latin typeface="Corbel"/>
                <a:ea typeface="ＭＳ Ｐゴシック" pitchFamily="34" charset="-128"/>
                <a:cs typeface="Corbel"/>
              </a:rPr>
              <a:t> , n=77</a:t>
            </a:r>
          </a:p>
        </p:txBody>
      </p:sp>
      <p:sp>
        <p:nvSpPr>
          <p:cNvPr id="20" name="Rectangle 19"/>
          <p:cNvSpPr/>
          <p:nvPr/>
        </p:nvSpPr>
        <p:spPr>
          <a:xfrm>
            <a:off x="7031409" y="1989278"/>
            <a:ext cx="3371810"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20000"/>
              </a:spcBef>
              <a:buClr>
                <a:srgbClr val="CC0000"/>
              </a:buClr>
            </a:pPr>
            <a:r>
              <a:rPr lang="en-US" altLang="en-US" sz="700" b="1" dirty="0" err="1">
                <a:solidFill>
                  <a:srgbClr val="000000"/>
                </a:solidFill>
                <a:latin typeface="Corbel"/>
                <a:cs typeface="Corbel"/>
              </a:rPr>
              <a:t>Saussele</a:t>
            </a:r>
            <a:r>
              <a:rPr lang="en-US" altLang="en-US" sz="700" b="1" dirty="0">
                <a:solidFill>
                  <a:srgbClr val="000000"/>
                </a:solidFill>
                <a:latin typeface="Corbel"/>
                <a:cs typeface="Corbel"/>
              </a:rPr>
              <a:t> S, et al. </a:t>
            </a:r>
            <a:r>
              <a:rPr lang="en-US" altLang="en-US" sz="700" b="1" i="1" dirty="0">
                <a:solidFill>
                  <a:srgbClr val="000000"/>
                </a:solidFill>
                <a:latin typeface="Corbel"/>
                <a:cs typeface="Corbel"/>
              </a:rPr>
              <a:t>EHA</a:t>
            </a:r>
            <a:r>
              <a:rPr lang="en-US" altLang="en-US" sz="700" b="1" dirty="0">
                <a:solidFill>
                  <a:srgbClr val="000000"/>
                </a:solidFill>
                <a:latin typeface="Corbel"/>
                <a:cs typeface="Corbel"/>
              </a:rPr>
              <a:t>. 2014: [abstract LB-6214]</a:t>
            </a:r>
          </a:p>
        </p:txBody>
      </p:sp>
      <p:sp>
        <p:nvSpPr>
          <p:cNvPr id="21" name="ZoneTexte 3"/>
          <p:cNvSpPr txBox="1"/>
          <p:nvPr/>
        </p:nvSpPr>
        <p:spPr>
          <a:xfrm>
            <a:off x="7180222" y="1375112"/>
            <a:ext cx="3046471" cy="407804"/>
          </a:xfrm>
          <a:prstGeom prst="rect">
            <a:avLst/>
          </a:prstGeom>
          <a:noFill/>
        </p:spPr>
        <p:txBody>
          <a:bodyPr wrap="none" rtlCol="0">
            <a:spAutoFit/>
          </a:bodyPr>
          <a:lstStyle/>
          <a:p>
            <a:r>
              <a:rPr lang="de-DE" sz="1050" b="1" dirty="0" err="1">
                <a:solidFill>
                  <a:srgbClr val="0000FF"/>
                </a:solidFill>
                <a:latin typeface="Corbel"/>
                <a:cs typeface="Corbel"/>
              </a:rPr>
              <a:t>Relapse</a:t>
            </a:r>
            <a:r>
              <a:rPr lang="de-DE" sz="1050" b="1" baseline="-25000" dirty="0" err="1">
                <a:solidFill>
                  <a:srgbClr val="0000FF"/>
                </a:solidFill>
                <a:latin typeface="Corbel"/>
                <a:cs typeface="Corbel"/>
              </a:rPr>
              <a:t>mol</a:t>
            </a:r>
            <a:r>
              <a:rPr lang="de-DE" sz="1050" b="1" dirty="0" err="1">
                <a:solidFill>
                  <a:srgbClr val="0000FF"/>
                </a:solidFill>
                <a:latin typeface="Corbel"/>
                <a:cs typeface="Corbel"/>
              </a:rPr>
              <a:t>-free</a:t>
            </a:r>
            <a:r>
              <a:rPr lang="de-DE" sz="1050" b="1" dirty="0">
                <a:solidFill>
                  <a:srgbClr val="0000FF"/>
                </a:solidFill>
                <a:latin typeface="Corbel"/>
                <a:cs typeface="Corbel"/>
              </a:rPr>
              <a:t> </a:t>
            </a:r>
            <a:r>
              <a:rPr lang="de-DE" sz="1050" b="1" dirty="0" err="1">
                <a:solidFill>
                  <a:srgbClr val="0000FF"/>
                </a:solidFill>
                <a:latin typeface="Corbel"/>
                <a:cs typeface="Corbel"/>
              </a:rPr>
              <a:t>survival</a:t>
            </a:r>
            <a:r>
              <a:rPr lang="de-DE" sz="1050" b="1" dirty="0">
                <a:solidFill>
                  <a:srgbClr val="0000FF"/>
                </a:solidFill>
                <a:latin typeface="Corbel"/>
                <a:cs typeface="Corbel"/>
              </a:rPr>
              <a:t> </a:t>
            </a:r>
            <a:r>
              <a:rPr lang="de-DE" sz="1050" b="1" dirty="0" err="1">
                <a:solidFill>
                  <a:srgbClr val="0000FF"/>
                </a:solidFill>
                <a:latin typeface="Corbel"/>
                <a:cs typeface="Corbel"/>
              </a:rPr>
              <a:t>at</a:t>
            </a:r>
            <a:r>
              <a:rPr lang="de-DE" sz="1050" b="1" dirty="0">
                <a:solidFill>
                  <a:srgbClr val="0000FF"/>
                </a:solidFill>
                <a:latin typeface="Corbel"/>
                <a:cs typeface="Corbel"/>
              </a:rPr>
              <a:t> 6 </a:t>
            </a:r>
            <a:r>
              <a:rPr lang="de-DE" sz="1050" b="1" dirty="0" err="1">
                <a:solidFill>
                  <a:srgbClr val="0000FF"/>
                </a:solidFill>
                <a:latin typeface="Corbel"/>
                <a:cs typeface="Corbel"/>
              </a:rPr>
              <a:t>months</a:t>
            </a:r>
            <a:r>
              <a:rPr lang="de-DE" sz="1050" b="1" dirty="0">
                <a:solidFill>
                  <a:srgbClr val="0000FF"/>
                </a:solidFill>
                <a:latin typeface="Corbel"/>
                <a:cs typeface="Corbel"/>
              </a:rPr>
              <a:t> : </a:t>
            </a:r>
            <a:r>
              <a:rPr lang="fr-FR" sz="1050" b="1" dirty="0">
                <a:solidFill>
                  <a:srgbClr val="0000FF"/>
                </a:solidFill>
                <a:latin typeface="Corbel"/>
                <a:cs typeface="Corbel"/>
              </a:rPr>
              <a:t>61% (</a:t>
            </a:r>
            <a:r>
              <a:rPr lang="de-DE" sz="1050" b="1" dirty="0">
                <a:solidFill>
                  <a:srgbClr val="0000FF"/>
                </a:solidFill>
                <a:latin typeface="Corbel"/>
                <a:cs typeface="Corbel"/>
              </a:rPr>
              <a:t>54-68</a:t>
            </a:r>
            <a:r>
              <a:rPr lang="de-DE" sz="1000" dirty="0">
                <a:solidFill>
                  <a:srgbClr val="0000FF"/>
                </a:solidFill>
                <a:latin typeface="Corbel"/>
                <a:cs typeface="Corbel"/>
              </a:rPr>
              <a:t>)</a:t>
            </a:r>
          </a:p>
          <a:p>
            <a:endParaRPr lang="fr-FR" sz="1000" dirty="0">
              <a:solidFill>
                <a:srgbClr val="0000FF"/>
              </a:solidFill>
              <a:latin typeface="Corbel"/>
              <a:cs typeface="Corbel"/>
            </a:endParaRPr>
          </a:p>
        </p:txBody>
      </p:sp>
      <p:sp>
        <p:nvSpPr>
          <p:cNvPr id="24" name="TextBox 23"/>
          <p:cNvSpPr txBox="1"/>
          <p:nvPr/>
        </p:nvSpPr>
        <p:spPr>
          <a:xfrm rot="16200000">
            <a:off x="5517084" y="1149885"/>
            <a:ext cx="1611830" cy="230832"/>
          </a:xfrm>
          <a:prstGeom prst="rect">
            <a:avLst/>
          </a:prstGeom>
          <a:solidFill>
            <a:schemeClr val="bg1"/>
          </a:solidFill>
        </p:spPr>
        <p:txBody>
          <a:bodyPr wrap="square" rtlCol="0">
            <a:spAutoFit/>
          </a:bodyPr>
          <a:lstStyle/>
          <a:p>
            <a:pPr algn="ctr"/>
            <a:r>
              <a:rPr lang="en-GB" sz="900" b="1" dirty="0">
                <a:solidFill>
                  <a:srgbClr val="000000"/>
                </a:solidFill>
                <a:latin typeface="Corbel"/>
                <a:cs typeface="Corbel"/>
              </a:rPr>
              <a:t>Relapse free survival</a:t>
            </a:r>
          </a:p>
        </p:txBody>
      </p:sp>
      <p:pic>
        <p:nvPicPr>
          <p:cNvPr id="17" name="Image 1"/>
          <p:cNvPicPr>
            <a:picLocks noChangeAspect="1"/>
          </p:cNvPicPr>
          <p:nvPr/>
        </p:nvPicPr>
        <p:blipFill rotWithShape="1">
          <a:blip r:embed="rId5" cstate="print"/>
          <a:srcRect l="1822" t="3786" r="2484" b="3253"/>
          <a:stretch/>
        </p:blipFill>
        <p:spPr bwMode="auto">
          <a:xfrm>
            <a:off x="1773200" y="150442"/>
            <a:ext cx="4836529" cy="2088193"/>
          </a:xfrm>
          <a:prstGeom prst="rect">
            <a:avLst/>
          </a:prstGeom>
          <a:solidFill>
            <a:schemeClr val="tx1">
              <a:lumMod val="50000"/>
            </a:schemeClr>
          </a:solidFill>
          <a:ln w="25400">
            <a:noFill/>
            <a:miter lim="800000"/>
            <a:headEnd/>
            <a:tailEnd/>
          </a:ln>
          <a:effectLst/>
        </p:spPr>
      </p:pic>
      <p:sp>
        <p:nvSpPr>
          <p:cNvPr id="27" name="ZoneTexte 4"/>
          <p:cNvSpPr txBox="1">
            <a:spLocks noChangeArrowheads="1"/>
          </p:cNvSpPr>
          <p:nvPr/>
        </p:nvSpPr>
        <p:spPr bwMode="auto">
          <a:xfrm rot="16200000">
            <a:off x="612395" y="980245"/>
            <a:ext cx="1981499" cy="260922"/>
          </a:xfrm>
          <a:prstGeom prst="rect">
            <a:avLst/>
          </a:prstGeom>
          <a:noFill/>
          <a:ln w="9525">
            <a:noFill/>
            <a:miter lim="800000"/>
            <a:headEnd/>
            <a:tailEnd/>
          </a:ln>
        </p:spPr>
        <p:txBody>
          <a:bodyPr wrap="square">
            <a:spAutoFit/>
          </a:bodyPr>
          <a:lstStyle/>
          <a:p>
            <a:pPr eaLnBrk="1" hangingPunct="1"/>
            <a:r>
              <a:rPr lang="fr-FR" altLang="en-US" sz="1100" b="1" dirty="0">
                <a:solidFill>
                  <a:srgbClr val="254061"/>
                </a:solidFill>
                <a:latin typeface="Corbel"/>
                <a:cs typeface="Corbel"/>
              </a:rPr>
              <a:t>Cumulative incidence  of MR</a:t>
            </a:r>
          </a:p>
        </p:txBody>
      </p:sp>
      <p:sp>
        <p:nvSpPr>
          <p:cNvPr id="28" name="ZoneTexte 5"/>
          <p:cNvSpPr txBox="1">
            <a:spLocks noChangeArrowheads="1"/>
          </p:cNvSpPr>
          <p:nvPr/>
        </p:nvSpPr>
        <p:spPr bwMode="auto">
          <a:xfrm>
            <a:off x="3016878" y="2223392"/>
            <a:ext cx="2022142" cy="260890"/>
          </a:xfrm>
          <a:prstGeom prst="rect">
            <a:avLst/>
          </a:prstGeom>
          <a:noFill/>
          <a:ln w="9525">
            <a:noFill/>
            <a:miter lim="800000"/>
            <a:headEnd/>
            <a:tailEnd/>
          </a:ln>
        </p:spPr>
        <p:txBody>
          <a:bodyPr wrap="none">
            <a:spAutoFit/>
          </a:bodyPr>
          <a:lstStyle/>
          <a:p>
            <a:pPr eaLnBrk="1" hangingPunct="1"/>
            <a:r>
              <a:rPr lang="fr-FR" altLang="en-US" sz="1100" b="1" dirty="0" err="1">
                <a:solidFill>
                  <a:srgbClr val="254061"/>
                </a:solidFill>
                <a:latin typeface="Corbel"/>
                <a:cs typeface="Corbel"/>
              </a:rPr>
              <a:t>Months</a:t>
            </a:r>
            <a:r>
              <a:rPr lang="fr-FR" altLang="en-US" sz="1100" b="1" dirty="0">
                <a:solidFill>
                  <a:srgbClr val="254061"/>
                </a:solidFill>
                <a:latin typeface="Corbel"/>
                <a:cs typeface="Corbel"/>
              </a:rPr>
              <a:t> </a:t>
            </a:r>
            <a:r>
              <a:rPr lang="fr-FR" altLang="en-US" sz="1100" b="1" dirty="0" err="1">
                <a:solidFill>
                  <a:srgbClr val="254061"/>
                </a:solidFill>
                <a:latin typeface="Corbel"/>
                <a:cs typeface="Corbel"/>
              </a:rPr>
              <a:t>since</a:t>
            </a:r>
            <a:r>
              <a:rPr lang="fr-FR" altLang="en-US" sz="1100" b="1" dirty="0">
                <a:solidFill>
                  <a:srgbClr val="254061"/>
                </a:solidFill>
                <a:latin typeface="Corbel"/>
                <a:cs typeface="Corbel"/>
              </a:rPr>
              <a:t> stop of imatinib </a:t>
            </a:r>
          </a:p>
        </p:txBody>
      </p:sp>
      <p:sp>
        <p:nvSpPr>
          <p:cNvPr id="29" name="Rectangle 28"/>
          <p:cNvSpPr/>
          <p:nvPr/>
        </p:nvSpPr>
        <p:spPr>
          <a:xfrm>
            <a:off x="2230305" y="373035"/>
            <a:ext cx="4379423" cy="1840725"/>
          </a:xfrm>
          <a:prstGeom prst="rect">
            <a:avLst/>
          </a:prstGeom>
        </p:spPr>
        <p:txBody>
          <a:bodyPr wrap="square">
            <a:spAutoFit/>
          </a:bodyPr>
          <a:lstStyle/>
          <a:p>
            <a:pPr marL="342900" indent="-342900">
              <a:buFont typeface="Arial" pitchFamily="34" charset="0"/>
              <a:buChar char="•"/>
            </a:pPr>
            <a:r>
              <a:rPr lang="fr-FR" sz="1100" dirty="0" err="1">
                <a:solidFill>
                  <a:srgbClr val="000000"/>
                </a:solidFill>
                <a:latin typeface="Corbel"/>
                <a:cs typeface="Corbel"/>
              </a:rPr>
              <a:t>Median</a:t>
            </a:r>
            <a:r>
              <a:rPr lang="fr-FR" sz="1100" dirty="0">
                <a:solidFill>
                  <a:srgbClr val="000000"/>
                </a:solidFill>
                <a:latin typeface="Corbel"/>
                <a:cs typeface="Corbel"/>
              </a:rPr>
              <a:t> time to </a:t>
            </a:r>
            <a:r>
              <a:rPr lang="fr-FR" sz="1100" dirty="0" err="1">
                <a:solidFill>
                  <a:srgbClr val="000000"/>
                </a:solidFill>
                <a:latin typeface="Corbel"/>
                <a:cs typeface="Corbel"/>
              </a:rPr>
              <a:t>molecular</a:t>
            </a:r>
            <a:r>
              <a:rPr lang="fr-FR" sz="1100" dirty="0">
                <a:solidFill>
                  <a:srgbClr val="000000"/>
                </a:solidFill>
                <a:latin typeface="Corbel"/>
                <a:cs typeface="Corbel"/>
              </a:rPr>
              <a:t> </a:t>
            </a:r>
            <a:r>
              <a:rPr lang="fr-FR" sz="1100" dirty="0" err="1">
                <a:solidFill>
                  <a:srgbClr val="000000"/>
                </a:solidFill>
                <a:latin typeface="Corbel"/>
                <a:cs typeface="Corbel"/>
              </a:rPr>
              <a:t>recurrence</a:t>
            </a:r>
            <a:r>
              <a:rPr lang="fr-FR" sz="1100" dirty="0">
                <a:solidFill>
                  <a:srgbClr val="000000"/>
                </a:solidFill>
                <a:latin typeface="Corbel"/>
                <a:cs typeface="Corbel"/>
              </a:rPr>
              <a:t>: 2.5 mo. (range,0.8 to 22.2)</a:t>
            </a:r>
          </a:p>
          <a:p>
            <a:pPr marL="342900" indent="-342900"/>
            <a:endParaRPr lang="fr-FR" sz="1100" dirty="0">
              <a:solidFill>
                <a:srgbClr val="000000"/>
              </a:solidFill>
              <a:latin typeface="Corbel"/>
              <a:cs typeface="Corbel"/>
            </a:endParaRPr>
          </a:p>
          <a:p>
            <a:pPr marL="342900" indent="-342900"/>
            <a:endParaRPr lang="fr-FR" sz="1100" dirty="0">
              <a:solidFill>
                <a:srgbClr val="000000"/>
              </a:solidFill>
              <a:latin typeface="Corbel"/>
              <a:cs typeface="Corbel"/>
            </a:endParaRPr>
          </a:p>
          <a:p>
            <a:pPr marL="342900" indent="-342900"/>
            <a:endParaRPr lang="fr-FR" sz="1100" dirty="0">
              <a:solidFill>
                <a:srgbClr val="000000"/>
              </a:solidFill>
              <a:latin typeface="Corbel"/>
              <a:cs typeface="Corbel"/>
            </a:endParaRPr>
          </a:p>
          <a:p>
            <a:pPr marL="342900" indent="-342900">
              <a:buFont typeface="Arial" pitchFamily="34" charset="0"/>
              <a:buChar char="•"/>
            </a:pPr>
            <a:r>
              <a:rPr lang="fr-FR" sz="1100" dirty="0">
                <a:solidFill>
                  <a:srgbClr val="000000"/>
                </a:solidFill>
                <a:latin typeface="Corbel"/>
                <a:cs typeface="Corbel"/>
              </a:rPr>
              <a:t>57 out of the 61 pts restarted TKI (imatinib, n=56; dasatinib , n=1)  and 55 </a:t>
            </a:r>
            <a:r>
              <a:rPr lang="fr-FR" sz="1100" dirty="0" err="1">
                <a:solidFill>
                  <a:srgbClr val="000000"/>
                </a:solidFill>
                <a:latin typeface="Corbel"/>
                <a:cs typeface="Corbel"/>
              </a:rPr>
              <a:t>achieved</a:t>
            </a:r>
            <a:r>
              <a:rPr lang="fr-FR" sz="1100" dirty="0">
                <a:solidFill>
                  <a:srgbClr val="000000"/>
                </a:solidFill>
                <a:latin typeface="Corbel"/>
                <a:cs typeface="Corbel"/>
              </a:rPr>
              <a:t> 2</a:t>
            </a:r>
            <a:r>
              <a:rPr lang="fr-FR" sz="1100" baseline="30000" dirty="0">
                <a:solidFill>
                  <a:srgbClr val="000000"/>
                </a:solidFill>
                <a:latin typeface="Corbel"/>
                <a:cs typeface="Corbel"/>
              </a:rPr>
              <a:t>nd</a:t>
            </a:r>
            <a:r>
              <a:rPr lang="fr-FR" sz="1100" dirty="0">
                <a:solidFill>
                  <a:srgbClr val="000000"/>
                </a:solidFill>
                <a:latin typeface="Corbel"/>
                <a:cs typeface="Corbel"/>
              </a:rPr>
              <a:t> CMR </a:t>
            </a:r>
            <a:r>
              <a:rPr lang="fr-FR" sz="1100" dirty="0" err="1">
                <a:solidFill>
                  <a:srgbClr val="000000"/>
                </a:solidFill>
                <a:latin typeface="Corbel"/>
                <a:cs typeface="Corbel"/>
              </a:rPr>
              <a:t>at</a:t>
            </a:r>
            <a:r>
              <a:rPr lang="fr-FR" sz="1100" dirty="0">
                <a:solidFill>
                  <a:srgbClr val="000000"/>
                </a:solidFill>
                <a:latin typeface="Corbel"/>
                <a:cs typeface="Corbel"/>
              </a:rPr>
              <a:t> a </a:t>
            </a:r>
            <a:r>
              <a:rPr lang="fr-FR" sz="1100" dirty="0" err="1">
                <a:solidFill>
                  <a:srgbClr val="000000"/>
                </a:solidFill>
                <a:latin typeface="Corbel"/>
                <a:cs typeface="Corbel"/>
              </a:rPr>
              <a:t>median</a:t>
            </a:r>
            <a:r>
              <a:rPr lang="fr-FR" sz="1100" dirty="0">
                <a:solidFill>
                  <a:srgbClr val="000000"/>
                </a:solidFill>
                <a:latin typeface="Corbel"/>
                <a:cs typeface="Corbel"/>
              </a:rPr>
              <a:t> of 4.2 </a:t>
            </a:r>
            <a:r>
              <a:rPr lang="fr-FR" sz="1100" dirty="0" err="1">
                <a:solidFill>
                  <a:srgbClr val="000000"/>
                </a:solidFill>
                <a:latin typeface="Corbel"/>
                <a:cs typeface="Corbel"/>
              </a:rPr>
              <a:t>months</a:t>
            </a:r>
            <a:endParaRPr lang="fr-FR" sz="1100" dirty="0">
              <a:solidFill>
                <a:srgbClr val="000000"/>
              </a:solidFill>
              <a:latin typeface="Corbel"/>
              <a:cs typeface="Corbel"/>
            </a:endParaRPr>
          </a:p>
          <a:p>
            <a:pPr marL="342900" indent="-342900"/>
            <a:endParaRPr lang="fr-FR" sz="1100" dirty="0">
              <a:solidFill>
                <a:srgbClr val="000000"/>
              </a:solidFill>
              <a:latin typeface="Corbel"/>
              <a:cs typeface="Corbel"/>
            </a:endParaRPr>
          </a:p>
          <a:p>
            <a:pPr marL="342900" indent="-342900">
              <a:buFont typeface="Arial" pitchFamily="34" charset="0"/>
              <a:buChar char="•"/>
            </a:pPr>
            <a:r>
              <a:rPr lang="fr-FR" sz="1100" b="1" dirty="0" err="1">
                <a:solidFill>
                  <a:srgbClr val="000000"/>
                </a:solidFill>
                <a:latin typeface="Corbel"/>
                <a:cs typeface="Corbel"/>
              </a:rPr>
              <a:t>Median</a:t>
            </a:r>
            <a:r>
              <a:rPr lang="fr-FR" sz="1100" b="1" dirty="0">
                <a:solidFill>
                  <a:srgbClr val="000000"/>
                </a:solidFill>
                <a:latin typeface="Corbel"/>
                <a:cs typeface="Corbel"/>
              </a:rPr>
              <a:t> </a:t>
            </a:r>
            <a:r>
              <a:rPr lang="fr-FR" sz="1100" b="1" dirty="0" err="1">
                <a:solidFill>
                  <a:srgbClr val="000000"/>
                </a:solidFill>
                <a:latin typeface="Corbel"/>
                <a:cs typeface="Corbel"/>
              </a:rPr>
              <a:t>follow</a:t>
            </a:r>
            <a:r>
              <a:rPr lang="fr-FR" sz="1100" b="1" dirty="0">
                <a:solidFill>
                  <a:srgbClr val="000000"/>
                </a:solidFill>
                <a:latin typeface="Corbel"/>
                <a:cs typeface="Corbel"/>
              </a:rPr>
              <a:t>-up of 63 mo. : </a:t>
            </a:r>
          </a:p>
          <a:p>
            <a:pPr marL="342900" indent="-342900"/>
            <a:r>
              <a:rPr lang="fr-FR" sz="1100" dirty="0">
                <a:solidFill>
                  <a:srgbClr val="000000"/>
                </a:solidFill>
                <a:latin typeface="Corbel"/>
                <a:cs typeface="Corbel"/>
              </a:rPr>
              <a:t>       - None of the MR patients have CML progression </a:t>
            </a:r>
            <a:r>
              <a:rPr lang="fr-FR" sz="1100" dirty="0" err="1">
                <a:solidFill>
                  <a:srgbClr val="000000"/>
                </a:solidFill>
                <a:latin typeface="Corbel"/>
                <a:cs typeface="Corbel"/>
              </a:rPr>
              <a:t>event</a:t>
            </a:r>
            <a:endParaRPr lang="fr-FR" sz="1100" dirty="0">
              <a:solidFill>
                <a:srgbClr val="000000"/>
              </a:solidFill>
              <a:latin typeface="Corbel"/>
              <a:cs typeface="Corbel"/>
            </a:endParaRPr>
          </a:p>
          <a:p>
            <a:pPr marL="342900" indent="-342900"/>
            <a:r>
              <a:rPr lang="fr-FR" sz="1050" dirty="0">
                <a:solidFill>
                  <a:srgbClr val="000000"/>
                </a:solidFill>
                <a:latin typeface="Corbel"/>
                <a:cs typeface="Corbel"/>
              </a:rPr>
              <a:t>      </a:t>
            </a:r>
          </a:p>
        </p:txBody>
      </p:sp>
      <p:sp>
        <p:nvSpPr>
          <p:cNvPr id="2" name="Rectangle 1"/>
          <p:cNvSpPr/>
          <p:nvPr/>
        </p:nvSpPr>
        <p:spPr>
          <a:xfrm>
            <a:off x="1733606" y="112201"/>
            <a:ext cx="45719" cy="2156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580291" y="68533"/>
            <a:ext cx="45719" cy="2156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5400000">
            <a:off x="4177161" y="-2297933"/>
            <a:ext cx="45719" cy="4881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5400000">
            <a:off x="4172136" y="-182781"/>
            <a:ext cx="45719" cy="4881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rot="5400000">
            <a:off x="7928329" y="2610946"/>
            <a:ext cx="389927" cy="5950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931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466C7-0BF3-7340-8F7B-6E49F2E221D8}"/>
              </a:ext>
            </a:extLst>
          </p:cNvPr>
          <p:cNvPicPr>
            <a:picLocks noChangeAspect="1"/>
          </p:cNvPicPr>
          <p:nvPr/>
        </p:nvPicPr>
        <p:blipFill>
          <a:blip r:embed="rId2"/>
          <a:stretch>
            <a:fillRect/>
          </a:stretch>
        </p:blipFill>
        <p:spPr>
          <a:xfrm>
            <a:off x="1524000" y="304800"/>
            <a:ext cx="9144000" cy="5367130"/>
          </a:xfrm>
          <a:prstGeom prst="rect">
            <a:avLst/>
          </a:prstGeom>
        </p:spPr>
      </p:pic>
      <p:sp>
        <p:nvSpPr>
          <p:cNvPr id="5" name="Rectangle 4">
            <a:extLst>
              <a:ext uri="{FF2B5EF4-FFF2-40B4-BE49-F238E27FC236}">
                <a16:creationId xmlns:a16="http://schemas.microsoft.com/office/drawing/2014/main" id="{F301BE47-273C-1D4E-A95A-A181BDEAF641}"/>
              </a:ext>
            </a:extLst>
          </p:cNvPr>
          <p:cNvSpPr/>
          <p:nvPr/>
        </p:nvSpPr>
        <p:spPr>
          <a:xfrm>
            <a:off x="7205579" y="379206"/>
            <a:ext cx="3431078" cy="5827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latin typeface="Corbel"/>
                <a:cs typeface="Corbel"/>
              </a:rPr>
              <a:t>‘Treatment Free Remission’</a:t>
            </a:r>
            <a:endParaRPr lang="en-US" sz="2000"/>
          </a:p>
        </p:txBody>
      </p:sp>
      <p:sp>
        <p:nvSpPr>
          <p:cNvPr id="6" name="TextBox 5">
            <a:extLst>
              <a:ext uri="{FF2B5EF4-FFF2-40B4-BE49-F238E27FC236}">
                <a16:creationId xmlns:a16="http://schemas.microsoft.com/office/drawing/2014/main" id="{0E670E50-B30B-C54F-A8B5-EB067A58A523}"/>
              </a:ext>
            </a:extLst>
          </p:cNvPr>
          <p:cNvSpPr txBox="1"/>
          <p:nvPr/>
        </p:nvSpPr>
        <p:spPr>
          <a:xfrm>
            <a:off x="3272590" y="5746334"/>
            <a:ext cx="6008376" cy="369332"/>
          </a:xfrm>
          <a:prstGeom prst="rect">
            <a:avLst/>
          </a:prstGeom>
          <a:noFill/>
        </p:spPr>
        <p:txBody>
          <a:bodyPr wrap="none" rtlCol="0">
            <a:spAutoFit/>
          </a:bodyPr>
          <a:lstStyle/>
          <a:p>
            <a:r>
              <a:rPr lang="en-US">
                <a:latin typeface="Corbel" panose="020B0503020204020204" pitchFamily="34" charset="0"/>
              </a:rPr>
              <a:t>Continues to be updated; monitoring requirements </a:t>
            </a:r>
            <a:r>
              <a:rPr lang="en-US" i="1">
                <a:latin typeface="Corbel" panose="020B0503020204020204" pitchFamily="34" charset="0"/>
              </a:rPr>
              <a:t>decreased</a:t>
            </a:r>
            <a:endParaRPr lang="en-US">
              <a:latin typeface="Corbel" panose="020B0503020204020204" pitchFamily="34" charset="0"/>
            </a:endParaRPr>
          </a:p>
        </p:txBody>
      </p:sp>
    </p:spTree>
    <p:extLst>
      <p:ext uri="{BB962C8B-B14F-4D97-AF65-F5344CB8AC3E}">
        <p14:creationId xmlns:p14="http://schemas.microsoft.com/office/powerpoint/2010/main" val="255239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1"/>
          <p:cNvSpPr>
            <a:spLocks noGrp="1"/>
          </p:cNvSpPr>
          <p:nvPr>
            <p:ph type="title"/>
          </p:nvPr>
        </p:nvSpPr>
        <p:spPr>
          <a:xfrm>
            <a:off x="1524000" y="227112"/>
            <a:ext cx="9144000" cy="609600"/>
          </a:xfrm>
        </p:spPr>
        <p:txBody>
          <a:bodyPr>
            <a:noAutofit/>
          </a:bodyPr>
          <a:lstStyle/>
          <a:p>
            <a:pPr lvl="0">
              <a:defRPr/>
            </a:pPr>
            <a:r>
              <a:rPr lang="en-US" sz="2400" b="1" dirty="0">
                <a:solidFill>
                  <a:srgbClr val="953735"/>
                </a:solidFill>
                <a:latin typeface="Corbel"/>
                <a:cs typeface="Corbel"/>
              </a:rPr>
              <a:t>  At present, </a:t>
            </a:r>
            <a:r>
              <a:rPr lang="en-US" sz="2400" b="1" i="1" dirty="0">
                <a:solidFill>
                  <a:srgbClr val="953735"/>
                </a:solidFill>
                <a:latin typeface="Corbel"/>
                <a:cs typeface="Corbel"/>
              </a:rPr>
              <a:t>five</a:t>
            </a:r>
            <a:r>
              <a:rPr lang="en-US" sz="2400" b="1" dirty="0">
                <a:solidFill>
                  <a:srgbClr val="953735"/>
                </a:solidFill>
                <a:latin typeface="Corbel"/>
                <a:cs typeface="Corbel"/>
              </a:rPr>
              <a:t> oral, small molecular kinase inhibitors approved in the US for </a:t>
            </a:r>
            <a:r>
              <a:rPr lang="en-US" sz="2400" b="1" dirty="0" err="1">
                <a:solidFill>
                  <a:srgbClr val="953735"/>
                </a:solidFill>
                <a:latin typeface="Corbel"/>
                <a:cs typeface="Corbel"/>
              </a:rPr>
              <a:t>Ph</a:t>
            </a:r>
            <a:r>
              <a:rPr lang="en-US" sz="2400" b="1" dirty="0">
                <a:solidFill>
                  <a:srgbClr val="953735"/>
                </a:solidFill>
                <a:latin typeface="Corbel"/>
                <a:cs typeface="Corbel"/>
              </a:rPr>
              <a:t>+ Leukemia: a ‘spoil of riches’; more on the way?</a:t>
            </a:r>
            <a:endParaRPr lang="ko-KR" altLang="en-US" sz="4000" b="1" dirty="0">
              <a:solidFill>
                <a:srgbClr val="953735"/>
              </a:solidFill>
              <a:latin typeface="Corbel"/>
              <a:cs typeface="Corbel"/>
            </a:endParaRPr>
          </a:p>
        </p:txBody>
      </p:sp>
      <p:pic>
        <p:nvPicPr>
          <p:cNvPr id="4" name="Picture 4"/>
          <p:cNvPicPr>
            <a:picLocks noChangeAspect="1" noChangeArrowheads="1"/>
          </p:cNvPicPr>
          <p:nvPr/>
        </p:nvPicPr>
        <p:blipFill rotWithShape="1">
          <a:blip r:embed="rId2" cstate="print"/>
          <a:srcRect t="1" b="2883"/>
          <a:stretch/>
        </p:blipFill>
        <p:spPr bwMode="auto">
          <a:xfrm>
            <a:off x="7212632" y="3578206"/>
            <a:ext cx="1800200" cy="941391"/>
          </a:xfrm>
          <a:prstGeom prst="rect">
            <a:avLst/>
          </a:prstGeom>
          <a:noFill/>
          <a:ln w="9525">
            <a:noFill/>
            <a:miter lim="800000"/>
            <a:headEnd/>
            <a:tailEnd/>
          </a:ln>
          <a:effectLst/>
        </p:spPr>
      </p:pic>
      <p:pic>
        <p:nvPicPr>
          <p:cNvPr id="5" name="Picture 5"/>
          <p:cNvPicPr>
            <a:picLocks noChangeAspect="1" noChangeArrowheads="1"/>
          </p:cNvPicPr>
          <p:nvPr/>
        </p:nvPicPr>
        <p:blipFill rotWithShape="1">
          <a:blip r:embed="rId3" cstate="print"/>
          <a:srcRect b="15110"/>
          <a:stretch/>
        </p:blipFill>
        <p:spPr bwMode="auto">
          <a:xfrm>
            <a:off x="3540224" y="2519320"/>
            <a:ext cx="1944216" cy="855785"/>
          </a:xfrm>
          <a:prstGeom prst="rect">
            <a:avLst/>
          </a:prstGeom>
          <a:noFill/>
          <a:ln w="9525">
            <a:noFill/>
            <a:miter lim="800000"/>
            <a:headEnd/>
            <a:tailEnd/>
          </a:ln>
        </p:spPr>
      </p:pic>
      <p:sp>
        <p:nvSpPr>
          <p:cNvPr id="6" name="직사각형 16"/>
          <p:cNvSpPr/>
          <p:nvPr/>
        </p:nvSpPr>
        <p:spPr>
          <a:xfrm>
            <a:off x="1668018" y="1619035"/>
            <a:ext cx="1352486" cy="369332"/>
          </a:xfrm>
          <a:prstGeom prst="rect">
            <a:avLst/>
          </a:prstGeom>
        </p:spPr>
        <p:txBody>
          <a:bodyPr wrap="none">
            <a:spAutoFit/>
          </a:bodyPr>
          <a:lstStyle/>
          <a:p>
            <a:r>
              <a:rPr lang="en-US" altLang="ko-KR" b="1" dirty="0">
                <a:solidFill>
                  <a:schemeClr val="tx2"/>
                </a:solidFill>
                <a:latin typeface="Corbel"/>
                <a:cs typeface="Corbel"/>
              </a:rPr>
              <a:t>1</a:t>
            </a:r>
            <a:r>
              <a:rPr lang="en-US" altLang="ko-KR" b="1" baseline="30000" dirty="0">
                <a:solidFill>
                  <a:schemeClr val="tx2"/>
                </a:solidFill>
                <a:latin typeface="Corbel"/>
                <a:cs typeface="Corbel"/>
              </a:rPr>
              <a:t>st</a:t>
            </a:r>
            <a:r>
              <a:rPr lang="en-US" altLang="ko-KR" b="1" dirty="0">
                <a:solidFill>
                  <a:schemeClr val="tx2"/>
                </a:solidFill>
                <a:latin typeface="Corbel"/>
                <a:cs typeface="Corbel"/>
              </a:rPr>
              <a:t> Gen. TKI </a:t>
            </a:r>
            <a:endParaRPr lang="ko-KR" altLang="en-US" dirty="0">
              <a:solidFill>
                <a:schemeClr val="tx2"/>
              </a:solidFill>
              <a:latin typeface="Corbel"/>
              <a:cs typeface="Corbel"/>
            </a:endParaRPr>
          </a:p>
        </p:txBody>
      </p:sp>
      <p:sp>
        <p:nvSpPr>
          <p:cNvPr id="7" name="직사각형 17"/>
          <p:cNvSpPr/>
          <p:nvPr/>
        </p:nvSpPr>
        <p:spPr>
          <a:xfrm>
            <a:off x="1668019" y="2843171"/>
            <a:ext cx="1449473" cy="369332"/>
          </a:xfrm>
          <a:prstGeom prst="rect">
            <a:avLst/>
          </a:prstGeom>
        </p:spPr>
        <p:txBody>
          <a:bodyPr wrap="none">
            <a:spAutoFit/>
          </a:bodyPr>
          <a:lstStyle/>
          <a:p>
            <a:r>
              <a:rPr lang="en-US" altLang="ko-KR" b="1" dirty="0">
                <a:solidFill>
                  <a:schemeClr val="tx2"/>
                </a:solidFill>
                <a:latin typeface="Corbel"/>
                <a:cs typeface="Corbel"/>
              </a:rPr>
              <a:t>2</a:t>
            </a:r>
            <a:r>
              <a:rPr lang="en-US" altLang="ko-KR" b="1" baseline="30000" dirty="0">
                <a:solidFill>
                  <a:schemeClr val="tx2"/>
                </a:solidFill>
                <a:latin typeface="Corbel"/>
                <a:cs typeface="Corbel"/>
              </a:rPr>
              <a:t>nd</a:t>
            </a:r>
            <a:r>
              <a:rPr lang="en-US" altLang="ko-KR" b="1" dirty="0">
                <a:solidFill>
                  <a:schemeClr val="tx2"/>
                </a:solidFill>
                <a:latin typeface="Corbel"/>
                <a:cs typeface="Corbel"/>
              </a:rPr>
              <a:t> Gen. TKIs</a:t>
            </a:r>
            <a:endParaRPr lang="ko-KR" altLang="en-US" dirty="0">
              <a:solidFill>
                <a:schemeClr val="tx2"/>
              </a:solidFill>
              <a:latin typeface="Corbel"/>
              <a:cs typeface="Corbel"/>
            </a:endParaRPr>
          </a:p>
        </p:txBody>
      </p:sp>
      <p:pic>
        <p:nvPicPr>
          <p:cNvPr id="8" name="Picture 8"/>
          <p:cNvPicPr>
            <a:picLocks noChangeAspect="1" noChangeArrowheads="1"/>
          </p:cNvPicPr>
          <p:nvPr/>
        </p:nvPicPr>
        <p:blipFill>
          <a:blip r:embed="rId4" cstate="print"/>
          <a:srcRect/>
          <a:stretch>
            <a:fillRect/>
          </a:stretch>
        </p:blipFill>
        <p:spPr bwMode="auto">
          <a:xfrm>
            <a:off x="3540224" y="4836993"/>
            <a:ext cx="1944216" cy="918103"/>
          </a:xfrm>
          <a:prstGeom prst="rect">
            <a:avLst/>
          </a:prstGeom>
          <a:noFill/>
          <a:ln w="9525">
            <a:noFill/>
            <a:miter lim="800000"/>
            <a:headEnd/>
            <a:tailEnd/>
          </a:ln>
        </p:spPr>
      </p:pic>
      <p:sp>
        <p:nvSpPr>
          <p:cNvPr id="9" name="직사각형 19"/>
          <p:cNvSpPr/>
          <p:nvPr/>
        </p:nvSpPr>
        <p:spPr>
          <a:xfrm>
            <a:off x="1524000" y="5053015"/>
            <a:ext cx="1940590" cy="369332"/>
          </a:xfrm>
          <a:prstGeom prst="rect">
            <a:avLst/>
          </a:prstGeom>
        </p:spPr>
        <p:txBody>
          <a:bodyPr wrap="square">
            <a:spAutoFit/>
          </a:bodyPr>
          <a:lstStyle/>
          <a:p>
            <a:r>
              <a:rPr lang="en-US" altLang="ko-KR" b="1" dirty="0">
                <a:solidFill>
                  <a:schemeClr val="tx2"/>
                </a:solidFill>
                <a:latin typeface="Corbel"/>
                <a:cs typeface="Corbel"/>
              </a:rPr>
              <a:t>  3</a:t>
            </a:r>
            <a:r>
              <a:rPr lang="en-US" altLang="ko-KR" b="1" baseline="30000" dirty="0">
                <a:solidFill>
                  <a:schemeClr val="tx2"/>
                </a:solidFill>
                <a:latin typeface="Corbel"/>
                <a:cs typeface="Corbel"/>
              </a:rPr>
              <a:t>rd</a:t>
            </a:r>
            <a:r>
              <a:rPr lang="en-US" altLang="ko-KR" b="1" dirty="0">
                <a:solidFill>
                  <a:schemeClr val="tx2"/>
                </a:solidFill>
                <a:latin typeface="Corbel"/>
                <a:cs typeface="Corbel"/>
              </a:rPr>
              <a:t> Gen. TKI </a:t>
            </a:r>
            <a:endParaRPr lang="ko-KR" altLang="en-US" dirty="0">
              <a:solidFill>
                <a:schemeClr val="tx2"/>
              </a:solidFill>
              <a:latin typeface="Corbel"/>
              <a:cs typeface="Corbel"/>
            </a:endParaRPr>
          </a:p>
        </p:txBody>
      </p:sp>
      <p:sp>
        <p:nvSpPr>
          <p:cNvPr id="10" name="직사각형 20"/>
          <p:cNvSpPr/>
          <p:nvPr/>
        </p:nvSpPr>
        <p:spPr>
          <a:xfrm>
            <a:off x="5451505" y="1484902"/>
            <a:ext cx="1656183" cy="646331"/>
          </a:xfrm>
          <a:prstGeom prst="rect">
            <a:avLst/>
          </a:prstGeom>
        </p:spPr>
        <p:txBody>
          <a:bodyPr wrap="square">
            <a:spAutoFit/>
          </a:bodyPr>
          <a:lstStyle/>
          <a:p>
            <a:pPr algn="ctr"/>
            <a:r>
              <a:rPr lang="en-US" altLang="ko-KR" sz="1200" b="1" dirty="0">
                <a:latin typeface="Corbel"/>
                <a:cs typeface="Corbel"/>
              </a:rPr>
              <a:t>2001</a:t>
            </a:r>
          </a:p>
          <a:p>
            <a:pPr algn="ctr"/>
            <a:r>
              <a:rPr lang="en-US" altLang="ko-KR" sz="1200" b="1" dirty="0">
                <a:latin typeface="Corbel"/>
                <a:cs typeface="Corbel"/>
              </a:rPr>
              <a:t>Novartis</a:t>
            </a:r>
          </a:p>
          <a:p>
            <a:pPr algn="ctr"/>
            <a:r>
              <a:rPr lang="en-US" altLang="ko-KR" sz="1200" b="1" dirty="0">
                <a:latin typeface="Corbel"/>
                <a:cs typeface="Corbel"/>
              </a:rPr>
              <a:t>(1</a:t>
            </a:r>
            <a:r>
              <a:rPr lang="en-US" altLang="ko-KR" sz="1200" b="1" baseline="30000" dirty="0">
                <a:latin typeface="Corbel"/>
                <a:cs typeface="Corbel"/>
              </a:rPr>
              <a:t>st</a:t>
            </a:r>
            <a:r>
              <a:rPr lang="en-US" altLang="ko-KR" sz="1200" b="1" dirty="0">
                <a:latin typeface="Corbel"/>
                <a:cs typeface="Corbel"/>
              </a:rPr>
              <a:t> line)</a:t>
            </a:r>
            <a:endParaRPr lang="ko-KR" altLang="en-US" sz="1200" b="1" dirty="0">
              <a:latin typeface="Corbel"/>
              <a:cs typeface="Corbel"/>
            </a:endParaRPr>
          </a:p>
        </p:txBody>
      </p:sp>
      <p:sp>
        <p:nvSpPr>
          <p:cNvPr id="11" name="직사각형 21"/>
          <p:cNvSpPr/>
          <p:nvPr/>
        </p:nvSpPr>
        <p:spPr>
          <a:xfrm>
            <a:off x="5412433" y="2689286"/>
            <a:ext cx="1728192" cy="646331"/>
          </a:xfrm>
          <a:prstGeom prst="rect">
            <a:avLst/>
          </a:prstGeom>
        </p:spPr>
        <p:txBody>
          <a:bodyPr wrap="square">
            <a:spAutoFit/>
          </a:bodyPr>
          <a:lstStyle/>
          <a:p>
            <a:pPr algn="ctr"/>
            <a:r>
              <a:rPr lang="en-US" altLang="ko-KR" sz="1200" b="1" dirty="0">
                <a:latin typeface="Corbel"/>
                <a:cs typeface="Corbel"/>
              </a:rPr>
              <a:t>2007/2010</a:t>
            </a:r>
          </a:p>
          <a:p>
            <a:pPr algn="ctr"/>
            <a:r>
              <a:rPr lang="en-US" altLang="ko-KR" sz="1200" b="1" dirty="0">
                <a:latin typeface="Corbel"/>
                <a:cs typeface="Corbel"/>
              </a:rPr>
              <a:t>BMS</a:t>
            </a:r>
          </a:p>
          <a:p>
            <a:pPr algn="ctr"/>
            <a:r>
              <a:rPr lang="en-US" altLang="ko-KR" sz="1200" b="1" dirty="0">
                <a:latin typeface="Corbel"/>
                <a:cs typeface="Corbel"/>
              </a:rPr>
              <a:t>(1</a:t>
            </a:r>
            <a:r>
              <a:rPr lang="en-US" altLang="ko-KR" sz="1200" b="1" baseline="30000" dirty="0">
                <a:latin typeface="Corbel"/>
                <a:cs typeface="Corbel"/>
              </a:rPr>
              <a:t>st</a:t>
            </a:r>
            <a:r>
              <a:rPr lang="en-US" altLang="ko-KR" sz="1200" b="1" dirty="0">
                <a:latin typeface="Corbel"/>
                <a:cs typeface="Corbel"/>
              </a:rPr>
              <a:t>, 2</a:t>
            </a:r>
            <a:r>
              <a:rPr lang="en-US" altLang="ko-KR" sz="1200" b="1" baseline="30000" dirty="0">
                <a:latin typeface="Corbel"/>
                <a:cs typeface="Corbel"/>
              </a:rPr>
              <a:t>nd</a:t>
            </a:r>
            <a:r>
              <a:rPr lang="en-US" altLang="ko-KR" sz="1200" b="1" dirty="0">
                <a:latin typeface="Corbel"/>
                <a:cs typeface="Corbel"/>
              </a:rPr>
              <a:t> line)</a:t>
            </a:r>
            <a:endParaRPr lang="ko-KR" altLang="en-US" sz="1200" b="1" dirty="0">
              <a:latin typeface="Corbel"/>
              <a:cs typeface="Corbel"/>
            </a:endParaRPr>
          </a:p>
        </p:txBody>
      </p:sp>
      <p:sp>
        <p:nvSpPr>
          <p:cNvPr id="12" name="직사각형 22"/>
          <p:cNvSpPr/>
          <p:nvPr/>
        </p:nvSpPr>
        <p:spPr>
          <a:xfrm>
            <a:off x="5412432" y="3841414"/>
            <a:ext cx="1800200" cy="646331"/>
          </a:xfrm>
          <a:prstGeom prst="rect">
            <a:avLst/>
          </a:prstGeom>
        </p:spPr>
        <p:txBody>
          <a:bodyPr wrap="square">
            <a:spAutoFit/>
          </a:bodyPr>
          <a:lstStyle/>
          <a:p>
            <a:pPr algn="ctr"/>
            <a:r>
              <a:rPr lang="en-US" altLang="ko-KR" sz="1200" b="1" dirty="0">
                <a:solidFill>
                  <a:srgbClr val="660066"/>
                </a:solidFill>
                <a:latin typeface="Corbel"/>
                <a:cs typeface="Corbel"/>
              </a:rPr>
              <a:t>2012/2015 </a:t>
            </a:r>
          </a:p>
          <a:p>
            <a:pPr algn="ctr"/>
            <a:r>
              <a:rPr lang="en-US" altLang="ko-KR" sz="1200" b="1" dirty="0">
                <a:solidFill>
                  <a:srgbClr val="660066"/>
                </a:solidFill>
                <a:latin typeface="Corbel"/>
                <a:cs typeface="Corbel"/>
              </a:rPr>
              <a:t>IL-YANG:</a:t>
            </a:r>
          </a:p>
          <a:p>
            <a:pPr algn="ctr"/>
            <a:r>
              <a:rPr lang="en-US" altLang="ko-KR" sz="1200" b="1" dirty="0">
                <a:solidFill>
                  <a:srgbClr val="660066"/>
                </a:solidFill>
                <a:latin typeface="Corbel"/>
                <a:cs typeface="Corbel"/>
              </a:rPr>
              <a:t>(1</a:t>
            </a:r>
            <a:r>
              <a:rPr lang="en-US" altLang="ko-KR" sz="1200" b="1" baseline="30000" dirty="0">
                <a:solidFill>
                  <a:srgbClr val="660066"/>
                </a:solidFill>
                <a:latin typeface="Corbel"/>
                <a:cs typeface="Corbel"/>
              </a:rPr>
              <a:t>st</a:t>
            </a:r>
            <a:r>
              <a:rPr lang="en-US" altLang="ko-KR" sz="1200" b="1" dirty="0">
                <a:solidFill>
                  <a:srgbClr val="660066"/>
                </a:solidFill>
                <a:latin typeface="Corbel"/>
                <a:cs typeface="Corbel"/>
              </a:rPr>
              <a:t>, 2</a:t>
            </a:r>
            <a:r>
              <a:rPr lang="en-US" altLang="ko-KR" sz="1200" b="1" baseline="30000" dirty="0">
                <a:solidFill>
                  <a:srgbClr val="660066"/>
                </a:solidFill>
                <a:latin typeface="Corbel"/>
                <a:cs typeface="Corbel"/>
              </a:rPr>
              <a:t>nd</a:t>
            </a:r>
            <a:r>
              <a:rPr lang="en-US" altLang="ko-KR" sz="1200" b="1" dirty="0">
                <a:solidFill>
                  <a:srgbClr val="660066"/>
                </a:solidFill>
                <a:latin typeface="Corbel"/>
                <a:cs typeface="Corbel"/>
              </a:rPr>
              <a:t> line)</a:t>
            </a:r>
            <a:endParaRPr lang="ko-KR" altLang="en-US" sz="1200" b="1" dirty="0">
              <a:solidFill>
                <a:srgbClr val="660066"/>
              </a:solidFill>
              <a:latin typeface="Corbel"/>
              <a:cs typeface="Corbel"/>
            </a:endParaRPr>
          </a:p>
        </p:txBody>
      </p:sp>
      <p:sp>
        <p:nvSpPr>
          <p:cNvPr id="13" name="직사각형 23"/>
          <p:cNvSpPr/>
          <p:nvPr/>
        </p:nvSpPr>
        <p:spPr>
          <a:xfrm>
            <a:off x="8868819" y="3815938"/>
            <a:ext cx="1619673" cy="646331"/>
          </a:xfrm>
          <a:prstGeom prst="rect">
            <a:avLst/>
          </a:prstGeom>
        </p:spPr>
        <p:txBody>
          <a:bodyPr wrap="square">
            <a:spAutoFit/>
          </a:bodyPr>
          <a:lstStyle/>
          <a:p>
            <a:pPr algn="ctr"/>
            <a:r>
              <a:rPr lang="en-US" altLang="ko-KR" sz="1200" b="1" dirty="0">
                <a:latin typeface="Corbel"/>
                <a:cs typeface="Corbel"/>
              </a:rPr>
              <a:t>2012</a:t>
            </a:r>
          </a:p>
          <a:p>
            <a:pPr algn="ctr"/>
            <a:r>
              <a:rPr lang="en-US" altLang="ko-KR" sz="1200" b="1" dirty="0">
                <a:latin typeface="Corbel"/>
                <a:cs typeface="Corbel"/>
              </a:rPr>
              <a:t>Pfizer</a:t>
            </a:r>
          </a:p>
          <a:p>
            <a:pPr algn="ctr"/>
            <a:r>
              <a:rPr lang="en-US" altLang="ko-KR" sz="1200" b="1" dirty="0">
                <a:latin typeface="Corbel"/>
                <a:cs typeface="Corbel"/>
              </a:rPr>
              <a:t>(2</a:t>
            </a:r>
            <a:r>
              <a:rPr lang="en-US" altLang="ko-KR" sz="1200" b="1" baseline="30000" dirty="0">
                <a:latin typeface="Corbel"/>
                <a:cs typeface="Corbel"/>
              </a:rPr>
              <a:t>nd</a:t>
            </a:r>
            <a:r>
              <a:rPr lang="en-US" altLang="ko-KR" sz="1200" b="1" dirty="0">
                <a:latin typeface="Corbel"/>
                <a:cs typeface="Corbel"/>
              </a:rPr>
              <a:t>/3</a:t>
            </a:r>
            <a:r>
              <a:rPr lang="en-US" altLang="ko-KR" sz="1200" b="1" baseline="30000" dirty="0">
                <a:latin typeface="Corbel"/>
                <a:cs typeface="Corbel"/>
              </a:rPr>
              <a:t>rd</a:t>
            </a:r>
            <a:r>
              <a:rPr lang="en-US" altLang="ko-KR" sz="1200" b="1" dirty="0">
                <a:latin typeface="Corbel"/>
                <a:cs typeface="Corbel"/>
              </a:rPr>
              <a:t> line)</a:t>
            </a:r>
            <a:endParaRPr lang="ko-KR" altLang="en-US" sz="1200" b="1" dirty="0">
              <a:latin typeface="Corbel"/>
              <a:cs typeface="Corbel"/>
            </a:endParaRPr>
          </a:p>
        </p:txBody>
      </p:sp>
      <p:sp>
        <p:nvSpPr>
          <p:cNvPr id="14" name="직사각형 24"/>
          <p:cNvSpPr/>
          <p:nvPr/>
        </p:nvSpPr>
        <p:spPr>
          <a:xfrm>
            <a:off x="5412432" y="5105862"/>
            <a:ext cx="1728192" cy="646331"/>
          </a:xfrm>
          <a:prstGeom prst="rect">
            <a:avLst/>
          </a:prstGeom>
        </p:spPr>
        <p:txBody>
          <a:bodyPr wrap="square">
            <a:spAutoFit/>
          </a:bodyPr>
          <a:lstStyle/>
          <a:p>
            <a:pPr algn="ctr"/>
            <a:r>
              <a:rPr lang="en-US" altLang="ko-KR" sz="1200" b="1" dirty="0">
                <a:latin typeface="Corbel"/>
                <a:cs typeface="Corbel"/>
              </a:rPr>
              <a:t>2012</a:t>
            </a:r>
          </a:p>
          <a:p>
            <a:pPr algn="ctr"/>
            <a:r>
              <a:rPr lang="en-US" altLang="ko-KR" sz="1200" b="1" dirty="0" err="1">
                <a:latin typeface="Corbel"/>
                <a:cs typeface="Corbel"/>
              </a:rPr>
              <a:t>Ariad</a:t>
            </a:r>
            <a:endParaRPr lang="en-US" altLang="ko-KR" sz="1200" b="1" dirty="0">
              <a:latin typeface="Corbel"/>
              <a:cs typeface="Corbel"/>
            </a:endParaRPr>
          </a:p>
          <a:p>
            <a:pPr algn="ctr"/>
            <a:r>
              <a:rPr lang="en-US" altLang="ko-KR" sz="1200" b="1" dirty="0">
                <a:latin typeface="Corbel"/>
                <a:cs typeface="Corbel"/>
              </a:rPr>
              <a:t>(2</a:t>
            </a:r>
            <a:r>
              <a:rPr lang="en-US" altLang="ko-KR" sz="1200" b="1" baseline="30000" dirty="0">
                <a:latin typeface="Corbel"/>
                <a:cs typeface="Corbel"/>
              </a:rPr>
              <a:t>nd</a:t>
            </a:r>
            <a:r>
              <a:rPr lang="en-US" altLang="ko-KR" sz="1200" b="1" dirty="0">
                <a:latin typeface="Corbel"/>
                <a:cs typeface="Corbel"/>
              </a:rPr>
              <a:t>?/3</a:t>
            </a:r>
            <a:r>
              <a:rPr lang="en-US" altLang="ko-KR" sz="1200" b="1" baseline="30000" dirty="0">
                <a:latin typeface="Corbel"/>
                <a:cs typeface="Corbel"/>
              </a:rPr>
              <a:t>rd</a:t>
            </a:r>
            <a:r>
              <a:rPr lang="en-US" altLang="ko-KR" sz="1200" b="1" dirty="0">
                <a:latin typeface="Corbel"/>
                <a:cs typeface="Corbel"/>
              </a:rPr>
              <a:t> line)</a:t>
            </a:r>
            <a:endParaRPr lang="ko-KR" altLang="en-US" sz="1200" b="1" dirty="0">
              <a:latin typeface="Corbel"/>
              <a:cs typeface="Corbel"/>
            </a:endParaRPr>
          </a:p>
        </p:txBody>
      </p:sp>
      <p:sp>
        <p:nvSpPr>
          <p:cNvPr id="15" name="직사각형 25"/>
          <p:cNvSpPr/>
          <p:nvPr/>
        </p:nvSpPr>
        <p:spPr>
          <a:xfrm>
            <a:off x="9156848" y="2636442"/>
            <a:ext cx="1224136" cy="646331"/>
          </a:xfrm>
          <a:prstGeom prst="rect">
            <a:avLst/>
          </a:prstGeom>
        </p:spPr>
        <p:txBody>
          <a:bodyPr wrap="square">
            <a:spAutoFit/>
          </a:bodyPr>
          <a:lstStyle/>
          <a:p>
            <a:pPr algn="ctr"/>
            <a:r>
              <a:rPr lang="en-US" altLang="ko-KR" sz="1200" b="1" dirty="0">
                <a:latin typeface="Corbel"/>
                <a:cs typeface="Corbel"/>
              </a:rPr>
              <a:t>2007/2010</a:t>
            </a:r>
          </a:p>
          <a:p>
            <a:pPr algn="ctr"/>
            <a:r>
              <a:rPr lang="en-US" altLang="ko-KR" sz="1200" b="1" dirty="0">
                <a:latin typeface="Corbel"/>
                <a:cs typeface="Corbel"/>
              </a:rPr>
              <a:t>Novartis</a:t>
            </a:r>
          </a:p>
          <a:p>
            <a:pPr algn="ctr"/>
            <a:r>
              <a:rPr lang="en-US" altLang="ko-KR" sz="1200" b="1" dirty="0">
                <a:latin typeface="Corbel"/>
                <a:cs typeface="Corbel"/>
              </a:rPr>
              <a:t>(1</a:t>
            </a:r>
            <a:r>
              <a:rPr lang="en-US" altLang="ko-KR" sz="1200" b="1" baseline="30000" dirty="0">
                <a:latin typeface="Corbel"/>
                <a:cs typeface="Corbel"/>
              </a:rPr>
              <a:t>st</a:t>
            </a:r>
            <a:r>
              <a:rPr lang="en-US" altLang="ko-KR" sz="1200" b="1" dirty="0">
                <a:latin typeface="Corbel"/>
                <a:cs typeface="Corbel"/>
              </a:rPr>
              <a:t>, 2</a:t>
            </a:r>
            <a:r>
              <a:rPr lang="en-US" altLang="ko-KR" sz="1200" b="1" baseline="30000" dirty="0">
                <a:latin typeface="Corbel"/>
                <a:cs typeface="Corbel"/>
              </a:rPr>
              <a:t>nd</a:t>
            </a:r>
            <a:r>
              <a:rPr lang="en-US" altLang="ko-KR" sz="1200" b="1" dirty="0">
                <a:latin typeface="Corbel"/>
                <a:cs typeface="Corbel"/>
              </a:rPr>
              <a:t> line)</a:t>
            </a:r>
            <a:endParaRPr lang="ko-KR" altLang="en-US" sz="1200" b="1" dirty="0">
              <a:latin typeface="Corbel"/>
              <a:cs typeface="Corbel"/>
            </a:endParaRPr>
          </a:p>
        </p:txBody>
      </p:sp>
      <p:pic>
        <p:nvPicPr>
          <p:cNvPr id="16" name="Picture 10"/>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a:stretch>
            <a:fillRect/>
          </a:stretch>
        </p:blipFill>
        <p:spPr bwMode="auto">
          <a:xfrm>
            <a:off x="3540224" y="3572545"/>
            <a:ext cx="1944216" cy="1015553"/>
          </a:xfrm>
          <a:prstGeom prst="rect">
            <a:avLst/>
          </a:prstGeom>
          <a:noFill/>
          <a:ln w="9525">
            <a:noFill/>
            <a:miter lim="800000"/>
            <a:headEnd/>
            <a:tailEnd/>
          </a:ln>
        </p:spPr>
      </p:pic>
      <p:sp>
        <p:nvSpPr>
          <p:cNvPr id="17" name="직사각형 27"/>
          <p:cNvSpPr/>
          <p:nvPr/>
        </p:nvSpPr>
        <p:spPr>
          <a:xfrm>
            <a:off x="4017097" y="4346415"/>
            <a:ext cx="1609736" cy="307777"/>
          </a:xfrm>
          <a:prstGeom prst="rect">
            <a:avLst/>
          </a:prstGeom>
        </p:spPr>
        <p:txBody>
          <a:bodyPr wrap="none">
            <a:spAutoFit/>
          </a:bodyPr>
          <a:lstStyle/>
          <a:p>
            <a:r>
              <a:rPr lang="en-US" altLang="ko-KR" sz="1400" b="1" dirty="0" err="1">
                <a:solidFill>
                  <a:srgbClr val="660066"/>
                </a:solidFill>
                <a:latin typeface="Corbel"/>
                <a:cs typeface="Corbel"/>
              </a:rPr>
              <a:t>Radotinib</a:t>
            </a:r>
            <a:r>
              <a:rPr lang="en-US" altLang="ko-KR" sz="1400" b="1" dirty="0">
                <a:solidFill>
                  <a:srgbClr val="660066"/>
                </a:solidFill>
                <a:latin typeface="Corbel"/>
                <a:cs typeface="Corbel"/>
              </a:rPr>
              <a:t> (IY5511)</a:t>
            </a:r>
            <a:endParaRPr lang="ko-KR" altLang="en-US" sz="1400" dirty="0">
              <a:solidFill>
                <a:srgbClr val="660066"/>
              </a:solidFill>
              <a:latin typeface="Corbel"/>
              <a:cs typeface="Corbel"/>
            </a:endParaRPr>
          </a:p>
        </p:txBody>
      </p:sp>
      <p:pic>
        <p:nvPicPr>
          <p:cNvPr id="24" name="Picture 1"/>
          <p:cNvPicPr>
            <a:picLocks noChangeAspect="1" noChangeArrowheads="1"/>
          </p:cNvPicPr>
          <p:nvPr/>
        </p:nvPicPr>
        <p:blipFill rotWithShape="1">
          <a:blip r:embed="rId7" cstate="print"/>
          <a:srcRect t="21068"/>
          <a:stretch/>
        </p:blipFill>
        <p:spPr bwMode="auto">
          <a:xfrm>
            <a:off x="3494552" y="1506716"/>
            <a:ext cx="1917883" cy="657363"/>
          </a:xfrm>
          <a:prstGeom prst="rect">
            <a:avLst/>
          </a:prstGeom>
          <a:noFill/>
          <a:ln w="9525">
            <a:noFill/>
            <a:miter lim="800000"/>
            <a:headEnd/>
            <a:tailEnd/>
          </a:ln>
        </p:spPr>
      </p:pic>
      <p:pic>
        <p:nvPicPr>
          <p:cNvPr id="25" name="Picture 2"/>
          <p:cNvPicPr>
            <a:picLocks noChangeAspect="1" noChangeArrowheads="1"/>
          </p:cNvPicPr>
          <p:nvPr/>
        </p:nvPicPr>
        <p:blipFill rotWithShape="1">
          <a:blip r:embed="rId8" cstate="print"/>
          <a:srcRect t="16673"/>
          <a:stretch/>
        </p:blipFill>
        <p:spPr bwMode="auto">
          <a:xfrm>
            <a:off x="7212632" y="2368599"/>
            <a:ext cx="1872208" cy="792088"/>
          </a:xfrm>
          <a:prstGeom prst="rect">
            <a:avLst/>
          </a:prstGeom>
          <a:noFill/>
          <a:ln w="9525">
            <a:noFill/>
            <a:miter lim="800000"/>
            <a:headEnd/>
            <a:tailEnd/>
          </a:ln>
        </p:spPr>
      </p:pic>
      <p:sp>
        <p:nvSpPr>
          <p:cNvPr id="27" name="Rectangle 26"/>
          <p:cNvSpPr/>
          <p:nvPr/>
        </p:nvSpPr>
        <p:spPr>
          <a:xfrm>
            <a:off x="7867434" y="4477983"/>
            <a:ext cx="647975" cy="13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8" name="직사각형 27"/>
          <p:cNvSpPr/>
          <p:nvPr/>
        </p:nvSpPr>
        <p:spPr>
          <a:xfrm>
            <a:off x="4017099" y="2115034"/>
            <a:ext cx="1500506" cy="307777"/>
          </a:xfrm>
          <a:prstGeom prst="rect">
            <a:avLst/>
          </a:prstGeom>
        </p:spPr>
        <p:txBody>
          <a:bodyPr wrap="none">
            <a:spAutoFit/>
          </a:bodyPr>
          <a:lstStyle/>
          <a:p>
            <a:r>
              <a:rPr lang="en-US" altLang="ko-KR" sz="1400" b="1" dirty="0" err="1">
                <a:latin typeface="Corbel"/>
                <a:cs typeface="Corbel"/>
              </a:rPr>
              <a:t>Imatinib</a:t>
            </a:r>
            <a:r>
              <a:rPr lang="en-US" altLang="ko-KR" sz="1400" b="1" dirty="0">
                <a:latin typeface="Corbel"/>
                <a:cs typeface="Corbel"/>
              </a:rPr>
              <a:t> (STI571)</a:t>
            </a:r>
            <a:endParaRPr lang="ko-KR" altLang="en-US" sz="1400" dirty="0">
              <a:latin typeface="Corbel"/>
              <a:cs typeface="Corbel"/>
            </a:endParaRPr>
          </a:p>
        </p:txBody>
      </p:sp>
      <p:sp>
        <p:nvSpPr>
          <p:cNvPr id="29" name="직사각형 27"/>
          <p:cNvSpPr/>
          <p:nvPr/>
        </p:nvSpPr>
        <p:spPr>
          <a:xfrm>
            <a:off x="4017099" y="3244301"/>
            <a:ext cx="1974506" cy="307777"/>
          </a:xfrm>
          <a:prstGeom prst="rect">
            <a:avLst/>
          </a:prstGeom>
        </p:spPr>
        <p:txBody>
          <a:bodyPr wrap="none">
            <a:spAutoFit/>
          </a:bodyPr>
          <a:lstStyle/>
          <a:p>
            <a:r>
              <a:rPr lang="en-US" altLang="ko-KR" sz="1400" b="1" dirty="0" err="1">
                <a:latin typeface="Corbel"/>
                <a:cs typeface="Corbel"/>
              </a:rPr>
              <a:t>Dasatinib</a:t>
            </a:r>
            <a:r>
              <a:rPr lang="en-US" altLang="ko-KR" sz="1400" b="1" dirty="0">
                <a:latin typeface="Corbel"/>
                <a:cs typeface="Corbel"/>
              </a:rPr>
              <a:t> (BMS354825)</a:t>
            </a:r>
            <a:endParaRPr lang="ko-KR" altLang="en-US" sz="1400" dirty="0">
              <a:latin typeface="Corbel"/>
              <a:cs typeface="Corbel"/>
            </a:endParaRPr>
          </a:p>
        </p:txBody>
      </p:sp>
      <p:sp>
        <p:nvSpPr>
          <p:cNvPr id="30" name="직사각형 27"/>
          <p:cNvSpPr/>
          <p:nvPr/>
        </p:nvSpPr>
        <p:spPr>
          <a:xfrm>
            <a:off x="7493871" y="3243077"/>
            <a:ext cx="1674256" cy="307777"/>
          </a:xfrm>
          <a:prstGeom prst="rect">
            <a:avLst/>
          </a:prstGeom>
        </p:spPr>
        <p:txBody>
          <a:bodyPr wrap="none">
            <a:spAutoFit/>
          </a:bodyPr>
          <a:lstStyle/>
          <a:p>
            <a:r>
              <a:rPr lang="en-US" altLang="ko-KR" sz="1400" b="1" dirty="0" err="1">
                <a:latin typeface="Corbel"/>
                <a:cs typeface="Corbel"/>
              </a:rPr>
              <a:t>Nilotinib</a:t>
            </a:r>
            <a:r>
              <a:rPr lang="en-US" altLang="ko-KR" sz="1400" b="1" dirty="0">
                <a:latin typeface="Corbel"/>
                <a:cs typeface="Corbel"/>
              </a:rPr>
              <a:t> (AMN107)</a:t>
            </a:r>
            <a:endParaRPr lang="ko-KR" altLang="en-US" sz="1400" dirty="0">
              <a:latin typeface="Corbel"/>
              <a:cs typeface="Corbel"/>
            </a:endParaRPr>
          </a:p>
        </p:txBody>
      </p:sp>
      <p:sp>
        <p:nvSpPr>
          <p:cNvPr id="31" name="직사각형 27"/>
          <p:cNvSpPr/>
          <p:nvPr/>
        </p:nvSpPr>
        <p:spPr>
          <a:xfrm>
            <a:off x="7513760" y="4346415"/>
            <a:ext cx="1627619" cy="307777"/>
          </a:xfrm>
          <a:prstGeom prst="rect">
            <a:avLst/>
          </a:prstGeom>
        </p:spPr>
        <p:txBody>
          <a:bodyPr wrap="none">
            <a:spAutoFit/>
          </a:bodyPr>
          <a:lstStyle/>
          <a:p>
            <a:r>
              <a:rPr lang="en-US" altLang="ko-KR" sz="1400" b="1" dirty="0" err="1">
                <a:latin typeface="Corbel"/>
                <a:cs typeface="Corbel"/>
              </a:rPr>
              <a:t>Bosutinib</a:t>
            </a:r>
            <a:r>
              <a:rPr lang="en-US" altLang="ko-KR" sz="1400" b="1" dirty="0">
                <a:latin typeface="Corbel"/>
                <a:cs typeface="Corbel"/>
              </a:rPr>
              <a:t> (SKI606)</a:t>
            </a:r>
            <a:endParaRPr lang="ko-KR" altLang="en-US" sz="1400" dirty="0">
              <a:latin typeface="Corbel"/>
              <a:cs typeface="Corbel"/>
            </a:endParaRPr>
          </a:p>
        </p:txBody>
      </p:sp>
      <p:sp>
        <p:nvSpPr>
          <p:cNvPr id="32" name="직사각형 27"/>
          <p:cNvSpPr/>
          <p:nvPr/>
        </p:nvSpPr>
        <p:spPr>
          <a:xfrm>
            <a:off x="4017099" y="5788426"/>
            <a:ext cx="1760080" cy="307777"/>
          </a:xfrm>
          <a:prstGeom prst="rect">
            <a:avLst/>
          </a:prstGeom>
        </p:spPr>
        <p:txBody>
          <a:bodyPr wrap="none">
            <a:spAutoFit/>
          </a:bodyPr>
          <a:lstStyle/>
          <a:p>
            <a:r>
              <a:rPr lang="en-US" altLang="ko-KR" sz="1400" b="1" dirty="0" err="1">
                <a:solidFill>
                  <a:srgbClr val="000000"/>
                </a:solidFill>
                <a:latin typeface="Corbel"/>
                <a:cs typeface="Corbel"/>
              </a:rPr>
              <a:t>Ponatinib</a:t>
            </a:r>
            <a:r>
              <a:rPr lang="en-US" altLang="ko-KR" sz="1400" b="1" dirty="0">
                <a:solidFill>
                  <a:srgbClr val="000000"/>
                </a:solidFill>
                <a:latin typeface="Corbel"/>
                <a:cs typeface="Corbel"/>
              </a:rPr>
              <a:t> (AP24534)</a:t>
            </a:r>
            <a:endParaRPr lang="ko-KR" altLang="en-US" sz="1400" dirty="0">
              <a:solidFill>
                <a:srgbClr val="000000"/>
              </a:solidFill>
              <a:latin typeface="Corbel"/>
              <a:cs typeface="Corbel"/>
            </a:endParaRPr>
          </a:p>
        </p:txBody>
      </p:sp>
      <p:sp>
        <p:nvSpPr>
          <p:cNvPr id="36" name="직사각형 23"/>
          <p:cNvSpPr/>
          <p:nvPr/>
        </p:nvSpPr>
        <p:spPr>
          <a:xfrm>
            <a:off x="8947209" y="4284858"/>
            <a:ext cx="1619673" cy="461665"/>
          </a:xfrm>
          <a:prstGeom prst="rect">
            <a:avLst/>
          </a:prstGeom>
        </p:spPr>
        <p:txBody>
          <a:bodyPr wrap="square">
            <a:spAutoFit/>
          </a:bodyPr>
          <a:lstStyle/>
          <a:p>
            <a:pPr algn="ctr"/>
            <a:endParaRPr lang="en-US" altLang="ko-KR" sz="1200" b="1" dirty="0">
              <a:solidFill>
                <a:srgbClr val="0000FF"/>
              </a:solidFill>
              <a:latin typeface="Corbel"/>
              <a:cs typeface="Corbel"/>
            </a:endParaRPr>
          </a:p>
          <a:p>
            <a:pPr algn="ctr"/>
            <a:r>
              <a:rPr lang="en-US" altLang="ko-KR" sz="1200" b="1" dirty="0">
                <a:solidFill>
                  <a:srgbClr val="0000FF"/>
                </a:solidFill>
                <a:latin typeface="Corbel"/>
                <a:cs typeface="Corbel"/>
              </a:rPr>
              <a:t>(1</a:t>
            </a:r>
            <a:r>
              <a:rPr lang="en-US" altLang="ko-KR" sz="1200" b="1" baseline="30000" dirty="0">
                <a:solidFill>
                  <a:srgbClr val="0000FF"/>
                </a:solidFill>
                <a:latin typeface="Corbel"/>
                <a:cs typeface="Corbel"/>
              </a:rPr>
              <a:t>st</a:t>
            </a:r>
            <a:r>
              <a:rPr lang="en-US" altLang="ko-KR" sz="1200" b="1" dirty="0">
                <a:solidFill>
                  <a:srgbClr val="0000FF"/>
                </a:solidFill>
                <a:latin typeface="Corbel"/>
                <a:cs typeface="Corbel"/>
              </a:rPr>
              <a:t>/2</a:t>
            </a:r>
            <a:r>
              <a:rPr lang="en-US" altLang="ko-KR" sz="1200" b="1" baseline="30000" dirty="0">
                <a:solidFill>
                  <a:srgbClr val="0000FF"/>
                </a:solidFill>
                <a:latin typeface="Corbel"/>
                <a:cs typeface="Corbel"/>
              </a:rPr>
              <a:t>nd</a:t>
            </a:r>
            <a:r>
              <a:rPr lang="en-US" altLang="ko-KR" sz="1200" b="1" dirty="0">
                <a:solidFill>
                  <a:srgbClr val="0000FF"/>
                </a:solidFill>
                <a:latin typeface="Corbel"/>
                <a:cs typeface="Corbel"/>
              </a:rPr>
              <a:t>/3</a:t>
            </a:r>
            <a:r>
              <a:rPr lang="en-US" altLang="ko-KR" sz="1200" b="1" baseline="30000" dirty="0">
                <a:solidFill>
                  <a:srgbClr val="0000FF"/>
                </a:solidFill>
                <a:latin typeface="Corbel"/>
                <a:cs typeface="Corbel"/>
              </a:rPr>
              <a:t>rd</a:t>
            </a:r>
            <a:r>
              <a:rPr lang="en-US" altLang="ko-KR" sz="1200" b="1" dirty="0">
                <a:solidFill>
                  <a:srgbClr val="0000FF"/>
                </a:solidFill>
                <a:latin typeface="Corbel"/>
                <a:cs typeface="Corbel"/>
              </a:rPr>
              <a:t> line 2018?)</a:t>
            </a:r>
            <a:endParaRPr lang="ko-KR" altLang="en-US" sz="1200" b="1" dirty="0">
              <a:solidFill>
                <a:srgbClr val="0000FF"/>
              </a:solidFill>
              <a:latin typeface="Corbel"/>
              <a:cs typeface="Corbel"/>
            </a:endParaRPr>
          </a:p>
        </p:txBody>
      </p:sp>
      <p:sp>
        <p:nvSpPr>
          <p:cNvPr id="35" name="직사각형 19"/>
          <p:cNvSpPr/>
          <p:nvPr/>
        </p:nvSpPr>
        <p:spPr>
          <a:xfrm>
            <a:off x="6883074" y="5124296"/>
            <a:ext cx="3416249" cy="646331"/>
          </a:xfrm>
          <a:prstGeom prst="rect">
            <a:avLst/>
          </a:prstGeom>
        </p:spPr>
        <p:txBody>
          <a:bodyPr wrap="square">
            <a:spAutoFit/>
          </a:bodyPr>
          <a:lstStyle/>
          <a:p>
            <a:r>
              <a:rPr lang="en-US" altLang="ko-KR" b="1" dirty="0">
                <a:solidFill>
                  <a:schemeClr val="tx2"/>
                </a:solidFill>
                <a:latin typeface="Corbel"/>
                <a:cs typeface="Corbel"/>
              </a:rPr>
              <a:t>  4</a:t>
            </a:r>
            <a:r>
              <a:rPr lang="en-US" altLang="ko-KR" b="1" baseline="30000" dirty="0">
                <a:solidFill>
                  <a:schemeClr val="tx2"/>
                </a:solidFill>
                <a:latin typeface="Corbel"/>
                <a:cs typeface="Corbel"/>
              </a:rPr>
              <a:t>th</a:t>
            </a:r>
            <a:r>
              <a:rPr lang="en-US" altLang="ko-KR" b="1" dirty="0">
                <a:solidFill>
                  <a:schemeClr val="tx2"/>
                </a:solidFill>
                <a:latin typeface="Corbel"/>
                <a:cs typeface="Corbel"/>
              </a:rPr>
              <a:t>  Gen. TKI (allosteric): ABL001 </a:t>
            </a:r>
            <a:endParaRPr lang="ko-KR" altLang="en-US" dirty="0">
              <a:solidFill>
                <a:schemeClr val="tx2"/>
              </a:solidFill>
              <a:latin typeface="Corbel"/>
              <a:cs typeface="Corbel"/>
            </a:endParaRPr>
          </a:p>
        </p:txBody>
      </p:sp>
      <p:sp>
        <p:nvSpPr>
          <p:cNvPr id="37" name="직사각형 22"/>
          <p:cNvSpPr/>
          <p:nvPr/>
        </p:nvSpPr>
        <p:spPr>
          <a:xfrm>
            <a:off x="1668018" y="3941766"/>
            <a:ext cx="1800200" cy="584776"/>
          </a:xfrm>
          <a:prstGeom prst="rect">
            <a:avLst/>
          </a:prstGeom>
        </p:spPr>
        <p:txBody>
          <a:bodyPr wrap="square">
            <a:spAutoFit/>
          </a:bodyPr>
          <a:lstStyle/>
          <a:p>
            <a:pPr algn="ctr"/>
            <a:r>
              <a:rPr lang="en-US" altLang="ko-KR" sz="1600" b="1" dirty="0">
                <a:solidFill>
                  <a:srgbClr val="660066"/>
                </a:solidFill>
                <a:latin typeface="Corbel"/>
                <a:cs typeface="Corbel"/>
              </a:rPr>
              <a:t>South Korea</a:t>
            </a:r>
          </a:p>
          <a:p>
            <a:pPr algn="ctr"/>
            <a:r>
              <a:rPr lang="en-US" altLang="ko-KR" sz="1600" b="1" dirty="0">
                <a:solidFill>
                  <a:srgbClr val="660066"/>
                </a:solidFill>
                <a:latin typeface="Corbel"/>
                <a:cs typeface="Corbel"/>
              </a:rPr>
              <a:t>only</a:t>
            </a:r>
            <a:endParaRPr lang="ko-KR" altLang="en-US" sz="1600" b="1" dirty="0">
              <a:solidFill>
                <a:srgbClr val="660066"/>
              </a:solidFill>
              <a:latin typeface="Corbel"/>
              <a:cs typeface="Corbel"/>
            </a:endParaRPr>
          </a:p>
        </p:txBody>
      </p:sp>
    </p:spTree>
    <p:extLst>
      <p:ext uri="{BB962C8B-B14F-4D97-AF65-F5344CB8AC3E}">
        <p14:creationId xmlns:p14="http://schemas.microsoft.com/office/powerpoint/2010/main" val="4105153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756" y="181607"/>
            <a:ext cx="8362670" cy="713538"/>
          </a:xfrm>
        </p:spPr>
        <p:txBody>
          <a:bodyPr>
            <a:noAutofit/>
          </a:bodyPr>
          <a:lstStyle/>
          <a:p>
            <a:r>
              <a:rPr lang="en-US" b="1" dirty="0">
                <a:latin typeface="Corbel"/>
                <a:cs typeface="Corbel"/>
              </a:rPr>
              <a:t>How I follow a recently diagnosed CML patient</a:t>
            </a:r>
          </a:p>
        </p:txBody>
      </p:sp>
      <p:sp>
        <p:nvSpPr>
          <p:cNvPr id="3" name="Content Placeholder 2"/>
          <p:cNvSpPr>
            <a:spLocks noGrp="1"/>
          </p:cNvSpPr>
          <p:nvPr>
            <p:ph idx="1"/>
          </p:nvPr>
        </p:nvSpPr>
        <p:spPr>
          <a:xfrm>
            <a:off x="1007165" y="998459"/>
            <a:ext cx="9203635" cy="5859541"/>
          </a:xfrm>
        </p:spPr>
        <p:txBody>
          <a:bodyPr>
            <a:noAutofit/>
          </a:bodyPr>
          <a:lstStyle/>
          <a:p>
            <a:r>
              <a:rPr lang="en-US" sz="2200" dirty="0">
                <a:latin typeface="Corbel"/>
                <a:cs typeface="Corbel"/>
              </a:rPr>
              <a:t>CV evaluation</a:t>
            </a:r>
          </a:p>
          <a:p>
            <a:pPr lvl="1"/>
            <a:r>
              <a:rPr lang="en-US" sz="2200" dirty="0">
                <a:latin typeface="Corbel"/>
                <a:cs typeface="Corbel"/>
              </a:rPr>
              <a:t>Overall approach: </a:t>
            </a:r>
            <a:r>
              <a:rPr lang="en-US" sz="2200" i="1" dirty="0">
                <a:latin typeface="Corbel"/>
                <a:cs typeface="Corbel"/>
              </a:rPr>
              <a:t>at least </a:t>
            </a:r>
            <a:r>
              <a:rPr lang="en-US" sz="2200" dirty="0">
                <a:latin typeface="Corbel"/>
                <a:cs typeface="Corbel"/>
              </a:rPr>
              <a:t>age- and comorbidity-appropriate studies</a:t>
            </a:r>
          </a:p>
          <a:p>
            <a:pPr lvl="1"/>
            <a:r>
              <a:rPr lang="en-US" sz="2200" dirty="0">
                <a:latin typeface="Corbel"/>
                <a:cs typeface="Corbel"/>
              </a:rPr>
              <a:t>If </a:t>
            </a:r>
            <a:r>
              <a:rPr lang="en-US" sz="2200" dirty="0" err="1">
                <a:latin typeface="Corbel"/>
                <a:cs typeface="Corbel"/>
              </a:rPr>
              <a:t>nilotinib</a:t>
            </a:r>
            <a:r>
              <a:rPr lang="en-US" sz="2200" dirty="0">
                <a:latin typeface="Corbel"/>
                <a:cs typeface="Corbel"/>
              </a:rPr>
              <a:t> to be used, inclusive of peripheral/cerebral/cardiovascular</a:t>
            </a:r>
          </a:p>
          <a:p>
            <a:pPr lvl="1"/>
            <a:r>
              <a:rPr lang="en-US" sz="2200" dirty="0">
                <a:latin typeface="Corbel"/>
                <a:cs typeface="Corbel"/>
              </a:rPr>
              <a:t>If </a:t>
            </a:r>
            <a:r>
              <a:rPr lang="en-US" sz="2200" dirty="0" err="1">
                <a:latin typeface="Corbel"/>
                <a:cs typeface="Corbel"/>
              </a:rPr>
              <a:t>dasatinib</a:t>
            </a:r>
            <a:r>
              <a:rPr lang="en-US" sz="2200" dirty="0">
                <a:latin typeface="Corbel"/>
                <a:cs typeface="Corbel"/>
              </a:rPr>
              <a:t> to be used, ECHO to estimate pulmonary pressure</a:t>
            </a:r>
          </a:p>
          <a:p>
            <a:pPr lvl="1"/>
            <a:r>
              <a:rPr lang="en-US" sz="2200" dirty="0">
                <a:latin typeface="Corbel"/>
                <a:cs typeface="Corbel"/>
              </a:rPr>
              <a:t>Monitoring of BP, lipids, and glycemic control</a:t>
            </a:r>
          </a:p>
          <a:p>
            <a:r>
              <a:rPr lang="en-US" sz="2200" dirty="0">
                <a:latin typeface="Corbel"/>
                <a:cs typeface="Corbel"/>
              </a:rPr>
              <a:t>Initial studies to include bone marrow and baseline </a:t>
            </a:r>
            <a:r>
              <a:rPr lang="en-US" sz="2200" dirty="0" err="1">
                <a:latin typeface="Corbel"/>
                <a:cs typeface="Corbel"/>
              </a:rPr>
              <a:t>qPCR</a:t>
            </a:r>
            <a:r>
              <a:rPr lang="en-US" sz="2200" dirty="0">
                <a:latin typeface="Corbel"/>
                <a:cs typeface="Corbel"/>
              </a:rPr>
              <a:t> (IS)</a:t>
            </a:r>
          </a:p>
          <a:p>
            <a:r>
              <a:rPr lang="en-US" sz="2200" dirty="0">
                <a:latin typeface="Corbel"/>
                <a:cs typeface="Corbel"/>
              </a:rPr>
              <a:t>Lab studies every 1-2 weeks for at least 6 weeks, then less often / as indicated; frequency increased again for change in therapy</a:t>
            </a:r>
          </a:p>
          <a:p>
            <a:r>
              <a:rPr lang="en-US" sz="2200" dirty="0">
                <a:latin typeface="Corbel"/>
                <a:cs typeface="Corbel"/>
              </a:rPr>
              <a:t>3mo assessment: </a:t>
            </a:r>
            <a:r>
              <a:rPr lang="en-US" sz="2200" dirty="0" err="1">
                <a:latin typeface="Corbel"/>
                <a:cs typeface="Corbel"/>
              </a:rPr>
              <a:t>qPCR</a:t>
            </a:r>
            <a:r>
              <a:rPr lang="en-US" sz="2200" dirty="0">
                <a:latin typeface="Corbel"/>
                <a:cs typeface="Corbel"/>
              </a:rPr>
              <a:t> (IS)</a:t>
            </a:r>
          </a:p>
          <a:p>
            <a:r>
              <a:rPr lang="en-US" sz="2200" dirty="0">
                <a:latin typeface="Corbel"/>
                <a:cs typeface="Corbel"/>
              </a:rPr>
              <a:t>If response surpasses </a:t>
            </a:r>
            <a:r>
              <a:rPr lang="en-US" sz="2200" dirty="0" err="1">
                <a:latin typeface="Corbel"/>
                <a:cs typeface="Corbel"/>
              </a:rPr>
              <a:t>CCyR</a:t>
            </a:r>
            <a:r>
              <a:rPr lang="en-US" sz="2200" dirty="0">
                <a:latin typeface="Corbel"/>
                <a:cs typeface="Corbel"/>
              </a:rPr>
              <a:t> equivalent and blood count ‘new normal’ is acceptable/stable-&gt; no imperative for repeat BM</a:t>
            </a:r>
          </a:p>
          <a:p>
            <a:r>
              <a:rPr lang="en-US" sz="2200" dirty="0">
                <a:latin typeface="Corbel"/>
                <a:cs typeface="Corbel"/>
              </a:rPr>
              <a:t>Sequential molecular analyses q3mo</a:t>
            </a:r>
          </a:p>
          <a:p>
            <a:r>
              <a:rPr lang="en-US" sz="2200" dirty="0">
                <a:latin typeface="Corbel"/>
                <a:cs typeface="Corbel"/>
              </a:rPr>
              <a:t>Repeat CV </a:t>
            </a:r>
            <a:r>
              <a:rPr lang="en-US" sz="2200" dirty="0" err="1">
                <a:latin typeface="Corbel"/>
                <a:cs typeface="Corbel"/>
              </a:rPr>
              <a:t>eval</a:t>
            </a:r>
            <a:r>
              <a:rPr lang="en-US" sz="2200" dirty="0">
                <a:latin typeface="Corbel"/>
                <a:cs typeface="Corbel"/>
              </a:rPr>
              <a:t> if/when indicated, </a:t>
            </a:r>
            <a:r>
              <a:rPr lang="en-US" sz="2200" dirty="0" err="1">
                <a:latin typeface="Corbel"/>
                <a:cs typeface="Corbel"/>
              </a:rPr>
              <a:t>eg</a:t>
            </a:r>
            <a:r>
              <a:rPr lang="en-US" sz="2200" dirty="0">
                <a:latin typeface="Corbel"/>
                <a:cs typeface="Corbel"/>
              </a:rPr>
              <a:t> for sign / symptoms</a:t>
            </a:r>
          </a:p>
        </p:txBody>
      </p:sp>
    </p:spTree>
    <p:extLst>
      <p:ext uri="{BB962C8B-B14F-4D97-AF65-F5344CB8AC3E}">
        <p14:creationId xmlns:p14="http://schemas.microsoft.com/office/powerpoint/2010/main" val="2525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26" y="325535"/>
            <a:ext cx="8362670" cy="713538"/>
          </a:xfrm>
        </p:spPr>
        <p:txBody>
          <a:bodyPr>
            <a:noAutofit/>
          </a:bodyPr>
          <a:lstStyle/>
          <a:p>
            <a:r>
              <a:rPr lang="en-US" b="1" dirty="0">
                <a:latin typeface="Corbel"/>
                <a:cs typeface="Corbel"/>
              </a:rPr>
              <a:t>How I decide/navigate with my CML patients</a:t>
            </a:r>
          </a:p>
        </p:txBody>
      </p:sp>
      <p:sp>
        <p:nvSpPr>
          <p:cNvPr id="3" name="Content Placeholder 2"/>
          <p:cNvSpPr>
            <a:spLocks noGrp="1"/>
          </p:cNvSpPr>
          <p:nvPr>
            <p:ph idx="1"/>
          </p:nvPr>
        </p:nvSpPr>
        <p:spPr>
          <a:xfrm>
            <a:off x="993914" y="1227793"/>
            <a:ext cx="9965634" cy="5398294"/>
          </a:xfrm>
        </p:spPr>
        <p:txBody>
          <a:bodyPr>
            <a:noAutofit/>
          </a:bodyPr>
          <a:lstStyle/>
          <a:p>
            <a:r>
              <a:rPr lang="en-US" sz="2400" dirty="0">
                <a:latin typeface="Corbel"/>
                <a:cs typeface="Corbel"/>
              </a:rPr>
              <a:t>3mo response: an opportunity to critically appraise therapy choice and response trajectory; change possible (EMR)</a:t>
            </a:r>
          </a:p>
          <a:p>
            <a:r>
              <a:rPr lang="en-US" sz="2400" dirty="0">
                <a:latin typeface="Corbel"/>
                <a:cs typeface="Corbel"/>
              </a:rPr>
              <a:t>6mo, 12mo response: change warranted for missed milestone (EMR, CCYR)</a:t>
            </a:r>
          </a:p>
          <a:p>
            <a:r>
              <a:rPr lang="en-US" sz="2400" dirty="0">
                <a:latin typeface="Corbel"/>
                <a:cs typeface="Corbel"/>
              </a:rPr>
              <a:t>18mo response: focus on molecular response (MMR)</a:t>
            </a:r>
          </a:p>
          <a:p>
            <a:r>
              <a:rPr lang="en-US" sz="2400" dirty="0">
                <a:latin typeface="Corbel"/>
                <a:cs typeface="Corbel"/>
              </a:rPr>
              <a:t>Subsequent: stability of response and progression towards optimization of ‘MRD’– CMR &gt; MR4 &gt; MMR</a:t>
            </a:r>
          </a:p>
          <a:p>
            <a:pPr lvl="1"/>
            <a:r>
              <a:rPr lang="en-US" dirty="0">
                <a:latin typeface="Corbel"/>
                <a:cs typeface="Corbel"/>
              </a:rPr>
              <a:t>Plateau, fluctuation common</a:t>
            </a:r>
          </a:p>
          <a:p>
            <a:r>
              <a:rPr lang="en-US" sz="2400" dirty="0">
                <a:latin typeface="Corbel"/>
                <a:cs typeface="Corbel"/>
              </a:rPr>
              <a:t>‘Treatment Free Remission’: no longer the realm of clinical trials</a:t>
            </a:r>
          </a:p>
          <a:p>
            <a:pPr lvl="1"/>
            <a:r>
              <a:rPr lang="en-US" dirty="0">
                <a:latin typeface="Corbel"/>
                <a:cs typeface="Corbel"/>
              </a:rPr>
              <a:t>~3+y of therapy in general with ~3y of ‘optimal MRD’ (deep molecular remission) prior to consideration</a:t>
            </a:r>
          </a:p>
        </p:txBody>
      </p:sp>
    </p:spTree>
    <p:extLst>
      <p:ext uri="{BB962C8B-B14F-4D97-AF65-F5344CB8AC3E}">
        <p14:creationId xmlns:p14="http://schemas.microsoft.com/office/powerpoint/2010/main" val="212557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1" y="4165600"/>
            <a:ext cx="1987501" cy="2616200"/>
          </a:xfrm>
          <a:prstGeom prst="rect">
            <a:avLst/>
          </a:prstGeom>
        </p:spPr>
      </p:pic>
      <p:pic>
        <p:nvPicPr>
          <p:cNvPr id="5" name="Picture 4" descr="Slide_10.jpg"/>
          <p:cNvPicPr>
            <a:picLocks noChangeAspect="1"/>
          </p:cNvPicPr>
          <p:nvPr/>
        </p:nvPicPr>
        <p:blipFill rotWithShape="1">
          <a:blip r:embed="rId3">
            <a:extLst>
              <a:ext uri="{28A0092B-C50C-407E-A947-70E740481C1C}">
                <a14:useLocalDpi xmlns:a14="http://schemas.microsoft.com/office/drawing/2010/main" val="0"/>
              </a:ext>
            </a:extLst>
          </a:blip>
          <a:srcRect l="3031" t="3153" r="2357" b="3153"/>
          <a:stretch/>
        </p:blipFill>
        <p:spPr bwMode="auto">
          <a:xfrm>
            <a:off x="1752600" y="4953001"/>
            <a:ext cx="2514600" cy="1861341"/>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4" descr="92p"/>
          <p:cNvPicPr>
            <a:picLocks noChangeAspect="1" noChangeArrowheads="1"/>
          </p:cNvPicPr>
          <p:nvPr/>
        </p:nvPicPr>
        <p:blipFill rotWithShape="1">
          <a:blip r:embed="rId4">
            <a:extLst>
              <a:ext uri="{28A0092B-C50C-407E-A947-70E740481C1C}">
                <a14:useLocalDpi xmlns:a14="http://schemas.microsoft.com/office/drawing/2010/main" val="0"/>
              </a:ext>
            </a:extLst>
          </a:blip>
          <a:srcRect l="4370" t="2" r="79566" b="75706"/>
          <a:stretch/>
        </p:blipFill>
        <p:spPr bwMode="auto">
          <a:xfrm>
            <a:off x="7924800" y="4495800"/>
            <a:ext cx="2174812"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ight Arrow 6"/>
          <p:cNvSpPr/>
          <p:nvPr/>
        </p:nvSpPr>
        <p:spPr>
          <a:xfrm>
            <a:off x="4343400" y="5410200"/>
            <a:ext cx="533400" cy="457200"/>
          </a:xfrm>
          <a:prstGeom prst="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cs typeface="Corbel"/>
            </a:endParaRPr>
          </a:p>
        </p:txBody>
      </p:sp>
      <p:sp>
        <p:nvSpPr>
          <p:cNvPr id="9" name="Right Arrow 8"/>
          <p:cNvSpPr/>
          <p:nvPr/>
        </p:nvSpPr>
        <p:spPr>
          <a:xfrm>
            <a:off x="7010400" y="5410200"/>
            <a:ext cx="533400" cy="457200"/>
          </a:xfrm>
          <a:prstGeom prst="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orbel"/>
              <a:cs typeface="Corbel"/>
            </a:endParaRPr>
          </a:p>
        </p:txBody>
      </p:sp>
      <p:sp>
        <p:nvSpPr>
          <p:cNvPr id="3" name="Title 2"/>
          <p:cNvSpPr>
            <a:spLocks noGrp="1"/>
          </p:cNvSpPr>
          <p:nvPr>
            <p:ph type="title"/>
          </p:nvPr>
        </p:nvSpPr>
        <p:spPr>
          <a:xfrm>
            <a:off x="1981200" y="0"/>
            <a:ext cx="8229600" cy="887634"/>
          </a:xfrm>
        </p:spPr>
        <p:txBody>
          <a:bodyPr>
            <a:normAutofit/>
          </a:bodyPr>
          <a:lstStyle/>
          <a:p>
            <a:r>
              <a:rPr lang="en-US" sz="3600" b="1" dirty="0">
                <a:solidFill>
                  <a:srgbClr val="CD113B"/>
                </a:solidFill>
                <a:latin typeface="Corbel"/>
                <a:cs typeface="Corbel"/>
              </a:rPr>
              <a:t>Conclusions</a:t>
            </a:r>
          </a:p>
        </p:txBody>
      </p:sp>
      <p:sp>
        <p:nvSpPr>
          <p:cNvPr id="2" name="Content Placeholder 1"/>
          <p:cNvSpPr>
            <a:spLocks noGrp="1"/>
          </p:cNvSpPr>
          <p:nvPr>
            <p:ph idx="1"/>
          </p:nvPr>
        </p:nvSpPr>
        <p:spPr>
          <a:xfrm>
            <a:off x="844664" y="744537"/>
            <a:ext cx="10204174" cy="4525963"/>
          </a:xfrm>
        </p:spPr>
        <p:txBody>
          <a:bodyPr>
            <a:normAutofit/>
          </a:bodyPr>
          <a:lstStyle/>
          <a:p>
            <a:r>
              <a:rPr lang="en-US" sz="2400" b="1" dirty="0">
                <a:latin typeface="Corbel"/>
                <a:cs typeface="Corbel"/>
              </a:rPr>
              <a:t>CML is highly treatable; ‘functional cure’ appears feasible</a:t>
            </a:r>
          </a:p>
          <a:p>
            <a:r>
              <a:rPr lang="en-US" sz="2400" b="1" dirty="0">
                <a:latin typeface="Corbel"/>
                <a:cs typeface="Corbel"/>
              </a:rPr>
              <a:t>Generic </a:t>
            </a:r>
            <a:r>
              <a:rPr lang="en-US" sz="2400" b="1" dirty="0" err="1">
                <a:latin typeface="Corbel"/>
                <a:cs typeface="Corbel"/>
              </a:rPr>
              <a:t>imatinib</a:t>
            </a:r>
            <a:r>
              <a:rPr lang="en-US" sz="2400" b="1" dirty="0">
                <a:latin typeface="Corbel"/>
                <a:cs typeface="Corbel"/>
              </a:rPr>
              <a:t> is here; more TKIs still in development</a:t>
            </a:r>
          </a:p>
          <a:p>
            <a:r>
              <a:rPr lang="en-US" sz="2400" b="1" dirty="0">
                <a:latin typeface="Corbel"/>
                <a:cs typeface="Corbel"/>
              </a:rPr>
              <a:t>Early response increasingly predictive of long term success</a:t>
            </a:r>
          </a:p>
          <a:p>
            <a:r>
              <a:rPr lang="en-US" sz="2400" b="1" dirty="0">
                <a:latin typeface="Corbel"/>
                <a:cs typeface="Corbel"/>
              </a:rPr>
              <a:t>Resistance based in mutations </a:t>
            </a:r>
            <a:r>
              <a:rPr lang="en-US" sz="2400" b="1" i="1" dirty="0">
                <a:latin typeface="Corbel"/>
                <a:cs typeface="Corbel"/>
              </a:rPr>
              <a:t>can </a:t>
            </a:r>
            <a:r>
              <a:rPr lang="en-US" sz="2400" b="1" dirty="0">
                <a:latin typeface="Corbel"/>
                <a:cs typeface="Corbel"/>
              </a:rPr>
              <a:t>drive treatment choice but is likely quite complex; Novel agents in study (ABL001)</a:t>
            </a:r>
          </a:p>
          <a:p>
            <a:r>
              <a:rPr lang="en-US" sz="2400" b="1" dirty="0">
                <a:latin typeface="Corbel"/>
                <a:cs typeface="Corbel"/>
              </a:rPr>
              <a:t>Second /third line therapy effective, needs to be carefully chosen (risk/benefit of </a:t>
            </a:r>
            <a:r>
              <a:rPr lang="en-US" sz="2400" b="1" dirty="0" err="1">
                <a:latin typeface="Corbel"/>
                <a:cs typeface="Corbel"/>
              </a:rPr>
              <a:t>ponatinib</a:t>
            </a:r>
            <a:r>
              <a:rPr lang="en-US" sz="2400" b="1" dirty="0">
                <a:latin typeface="Corbel"/>
                <a:cs typeface="Corbel"/>
              </a:rPr>
              <a:t> </a:t>
            </a:r>
            <a:r>
              <a:rPr lang="en-US" sz="2400" b="1" i="1" dirty="0" err="1">
                <a:latin typeface="Corbel"/>
                <a:cs typeface="Corbel"/>
              </a:rPr>
              <a:t>vs</a:t>
            </a:r>
            <a:r>
              <a:rPr lang="en-US" sz="2400" b="1" i="1" dirty="0">
                <a:latin typeface="Corbel"/>
                <a:cs typeface="Corbel"/>
              </a:rPr>
              <a:t> </a:t>
            </a:r>
            <a:r>
              <a:rPr lang="en-US" sz="2400" b="1" dirty="0">
                <a:latin typeface="Corbel"/>
                <a:cs typeface="Corbel"/>
              </a:rPr>
              <a:t> other alternatives)</a:t>
            </a:r>
          </a:p>
          <a:p>
            <a:r>
              <a:rPr lang="en-US" sz="2400" b="1" dirty="0">
                <a:latin typeface="Corbel"/>
                <a:cs typeface="Corbel"/>
              </a:rPr>
              <a:t>SCT still needed as an option</a:t>
            </a:r>
          </a:p>
          <a:p>
            <a:r>
              <a:rPr lang="en-US" sz="2400" b="1" dirty="0">
                <a:latin typeface="Corbel"/>
                <a:cs typeface="Corbel"/>
              </a:rPr>
              <a:t>TFR is a reality!</a:t>
            </a:r>
          </a:p>
        </p:txBody>
      </p:sp>
      <p:sp>
        <p:nvSpPr>
          <p:cNvPr id="8" name="Oval Callout 7"/>
          <p:cNvSpPr/>
          <p:nvPr/>
        </p:nvSpPr>
        <p:spPr>
          <a:xfrm flipH="1">
            <a:off x="7086601" y="3867942"/>
            <a:ext cx="1670099" cy="1262858"/>
          </a:xfrm>
          <a:prstGeom prst="wedgeEllipseCallou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black"/>
                </a:solidFill>
                <a:latin typeface="Corbel"/>
                <a:cs typeface="Corbel"/>
              </a:rPr>
              <a:t>Many TKIs</a:t>
            </a:r>
          </a:p>
          <a:p>
            <a:pPr algn="ctr"/>
            <a:r>
              <a:rPr lang="en-US" dirty="0">
                <a:solidFill>
                  <a:prstClr val="black"/>
                </a:solidFill>
                <a:latin typeface="Corbel"/>
                <a:cs typeface="Corbel"/>
              </a:rPr>
              <a:t>Response</a:t>
            </a:r>
          </a:p>
          <a:p>
            <a:pPr algn="ctr"/>
            <a:r>
              <a:rPr lang="en-US" dirty="0">
                <a:solidFill>
                  <a:prstClr val="black"/>
                </a:solidFill>
                <a:latin typeface="Corbel"/>
                <a:cs typeface="Corbel"/>
              </a:rPr>
              <a:t>Remission</a:t>
            </a:r>
          </a:p>
          <a:p>
            <a:pPr algn="ctr"/>
            <a:r>
              <a:rPr lang="en-US" dirty="0">
                <a:solidFill>
                  <a:prstClr val="black"/>
                </a:solidFill>
                <a:latin typeface="Corbel"/>
                <a:cs typeface="Corbel"/>
              </a:rPr>
              <a:t>Cure?</a:t>
            </a:r>
          </a:p>
        </p:txBody>
      </p:sp>
      <p:sp>
        <p:nvSpPr>
          <p:cNvPr id="10" name="Cloud Callout 9"/>
          <p:cNvSpPr/>
          <p:nvPr/>
        </p:nvSpPr>
        <p:spPr>
          <a:xfrm>
            <a:off x="8763001" y="3657600"/>
            <a:ext cx="1835101" cy="1371600"/>
          </a:xfrm>
          <a:prstGeom prst="cloudCallou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latin typeface="Corbel"/>
                <a:cs typeface="Corbel"/>
              </a:rPr>
              <a:t>= Long, Happy, Healthy Life!</a:t>
            </a:r>
          </a:p>
        </p:txBody>
      </p:sp>
    </p:spTree>
    <p:extLst>
      <p:ext uri="{BB962C8B-B14F-4D97-AF65-F5344CB8AC3E}">
        <p14:creationId xmlns:p14="http://schemas.microsoft.com/office/powerpoint/2010/main" val="2292808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972800" cy="1143000"/>
          </a:xfrm>
        </p:spPr>
        <p:txBody>
          <a:bodyPr>
            <a:normAutofit/>
          </a:bodyPr>
          <a:lstStyle/>
          <a:p>
            <a:r>
              <a:rPr lang="en-US" b="1" dirty="0">
                <a:latin typeface="Corbel"/>
                <a:cs typeface="Corbel"/>
              </a:rPr>
              <a:t>Unmet need: Second TFR</a:t>
            </a:r>
          </a:p>
        </p:txBody>
      </p:sp>
      <p:sp>
        <p:nvSpPr>
          <p:cNvPr id="3" name="Content Placeholder 2"/>
          <p:cNvSpPr>
            <a:spLocks noGrp="1"/>
          </p:cNvSpPr>
          <p:nvPr>
            <p:ph sz="half" idx="1"/>
          </p:nvPr>
        </p:nvSpPr>
        <p:spPr>
          <a:xfrm>
            <a:off x="609600" y="1166018"/>
            <a:ext cx="5384800" cy="4525963"/>
          </a:xfrm>
        </p:spPr>
        <p:txBody>
          <a:bodyPr>
            <a:normAutofit/>
          </a:bodyPr>
          <a:lstStyle/>
          <a:p>
            <a:r>
              <a:rPr lang="en-US" sz="2400" dirty="0">
                <a:latin typeface="Corbel"/>
                <a:cs typeface="Corbel"/>
              </a:rPr>
              <a:t>By 2050, ~200,000 </a:t>
            </a:r>
            <a:r>
              <a:rPr lang="en-US" sz="2400" dirty="0" err="1">
                <a:latin typeface="Corbel"/>
                <a:cs typeface="Corbel"/>
              </a:rPr>
              <a:t>pts</a:t>
            </a:r>
            <a:r>
              <a:rPr lang="en-US" sz="2400" dirty="0">
                <a:latin typeface="Corbel"/>
                <a:cs typeface="Corbel"/>
              </a:rPr>
              <a:t> in the US living with CML</a:t>
            </a:r>
          </a:p>
          <a:p>
            <a:r>
              <a:rPr lang="en-US" sz="2400" dirty="0">
                <a:latin typeface="Corbel"/>
                <a:cs typeface="Corbel"/>
              </a:rPr>
              <a:t>~50% failure of TFR attempt</a:t>
            </a:r>
          </a:p>
          <a:p>
            <a:r>
              <a:rPr lang="en-US" sz="2400" dirty="0">
                <a:latin typeface="Corbel"/>
                <a:cs typeface="Corbel"/>
              </a:rPr>
              <a:t>Unclear as to next steps</a:t>
            </a:r>
          </a:p>
          <a:p>
            <a:r>
              <a:rPr lang="en-US" sz="2400" dirty="0">
                <a:latin typeface="Corbel"/>
                <a:cs typeface="Corbel"/>
              </a:rPr>
              <a:t>Need low risk, low toxicity options given status of patients in TFR status</a:t>
            </a:r>
          </a:p>
        </p:txBody>
      </p:sp>
      <p:sp>
        <p:nvSpPr>
          <p:cNvPr id="4" name="Content Placeholder 3"/>
          <p:cNvSpPr>
            <a:spLocks noGrp="1"/>
          </p:cNvSpPr>
          <p:nvPr>
            <p:ph sz="half" idx="2"/>
          </p:nvPr>
        </p:nvSpPr>
        <p:spPr>
          <a:xfrm>
            <a:off x="6197600" y="1166018"/>
            <a:ext cx="5384800" cy="4525963"/>
          </a:xfrm>
        </p:spPr>
        <p:txBody>
          <a:bodyPr>
            <a:normAutofit/>
          </a:bodyPr>
          <a:lstStyle/>
          <a:p>
            <a:r>
              <a:rPr lang="en-US" sz="2400" dirty="0" err="1">
                <a:latin typeface="Corbel"/>
                <a:cs typeface="Corbel"/>
              </a:rPr>
              <a:t>TKI+Ruxolitinib</a:t>
            </a:r>
            <a:endParaRPr lang="en-US" sz="2400" dirty="0">
              <a:latin typeface="Corbel"/>
              <a:cs typeface="Corbel"/>
            </a:endParaRPr>
          </a:p>
          <a:p>
            <a:r>
              <a:rPr lang="en-US" sz="2400" dirty="0">
                <a:latin typeface="Corbel"/>
                <a:cs typeface="Corbel"/>
              </a:rPr>
              <a:t>Imatinib + ABL001</a:t>
            </a:r>
          </a:p>
          <a:p>
            <a:r>
              <a:rPr lang="en-US" sz="2400" dirty="0">
                <a:latin typeface="Corbel"/>
                <a:cs typeface="Corbel"/>
              </a:rPr>
              <a:t>Several other candidate agents in development</a:t>
            </a:r>
          </a:p>
          <a:p>
            <a:r>
              <a:rPr lang="en-US" sz="2400" dirty="0" err="1">
                <a:latin typeface="Corbel"/>
                <a:cs typeface="Corbel"/>
              </a:rPr>
              <a:t>Khoury</a:t>
            </a:r>
            <a:r>
              <a:rPr lang="en-US" sz="2400" dirty="0">
                <a:latin typeface="Corbel"/>
                <a:cs typeface="Corbel"/>
              </a:rPr>
              <a:t> CML Consortium plans to focus on second TFR from the clinical and biologic fronts</a:t>
            </a:r>
          </a:p>
        </p:txBody>
      </p:sp>
      <p:pic>
        <p:nvPicPr>
          <p:cNvPr id="6" name="Picture 5"/>
          <p:cNvPicPr>
            <a:picLocks noChangeAspect="1"/>
          </p:cNvPicPr>
          <p:nvPr/>
        </p:nvPicPr>
        <p:blipFill>
          <a:blip r:embed="rId2"/>
          <a:stretch>
            <a:fillRect/>
          </a:stretch>
        </p:blipFill>
        <p:spPr>
          <a:xfrm>
            <a:off x="4214576" y="4485548"/>
            <a:ext cx="2231760" cy="2231760"/>
          </a:xfrm>
          <a:prstGeom prst="rect">
            <a:avLst/>
          </a:prstGeom>
        </p:spPr>
      </p:pic>
      <p:pic>
        <p:nvPicPr>
          <p:cNvPr id="7" name="Picture 6"/>
          <p:cNvPicPr>
            <a:picLocks noChangeAspect="1"/>
          </p:cNvPicPr>
          <p:nvPr/>
        </p:nvPicPr>
        <p:blipFill>
          <a:blip r:embed="rId3"/>
          <a:stretch>
            <a:fillRect/>
          </a:stretch>
        </p:blipFill>
        <p:spPr>
          <a:xfrm>
            <a:off x="1849545" y="4485548"/>
            <a:ext cx="2231760" cy="2231760"/>
          </a:xfrm>
          <a:prstGeom prst="rect">
            <a:avLst/>
          </a:prstGeom>
        </p:spPr>
      </p:pic>
    </p:spTree>
    <p:extLst>
      <p:ext uri="{BB962C8B-B14F-4D97-AF65-F5344CB8AC3E}">
        <p14:creationId xmlns:p14="http://schemas.microsoft.com/office/powerpoint/2010/main" val="673814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9896E3-5053-1744-A756-423D97C223B5}"/>
              </a:ext>
            </a:extLst>
          </p:cNvPr>
          <p:cNvSpPr>
            <a:spLocks noGrp="1"/>
          </p:cNvSpPr>
          <p:nvPr>
            <p:ph type="title"/>
          </p:nvPr>
        </p:nvSpPr>
        <p:spPr/>
        <p:txBody>
          <a:bodyPr/>
          <a:lstStyle/>
          <a:p>
            <a:r>
              <a:rPr lang="en-US" b="1" i="1" dirty="0"/>
              <a:t>Case 1: </a:t>
            </a:r>
            <a:r>
              <a:rPr lang="en-US" b="1" dirty="0"/>
              <a:t>Excellent response, Elusive TFR</a:t>
            </a:r>
          </a:p>
        </p:txBody>
      </p:sp>
      <p:sp>
        <p:nvSpPr>
          <p:cNvPr id="6" name="Content Placeholder 5">
            <a:extLst>
              <a:ext uri="{FF2B5EF4-FFF2-40B4-BE49-F238E27FC236}">
                <a16:creationId xmlns:a16="http://schemas.microsoft.com/office/drawing/2014/main" id="{5F0D3F93-3F73-E24F-A002-4D26863DF826}"/>
              </a:ext>
            </a:extLst>
          </p:cNvPr>
          <p:cNvSpPr>
            <a:spLocks noGrp="1"/>
          </p:cNvSpPr>
          <p:nvPr>
            <p:ph sz="half" idx="1"/>
          </p:nvPr>
        </p:nvSpPr>
        <p:spPr/>
        <p:txBody>
          <a:bodyPr>
            <a:normAutofit lnSpcReduction="10000"/>
          </a:bodyPr>
          <a:lstStyle/>
          <a:p>
            <a:r>
              <a:rPr lang="en-US" dirty="0"/>
              <a:t>Younger woman dx with CP CML at age 23</a:t>
            </a:r>
          </a:p>
          <a:p>
            <a:r>
              <a:rPr lang="en-US" dirty="0"/>
              <a:t>Initial therapy with imatinib + sq Ara-C (clinical trial)</a:t>
            </a:r>
          </a:p>
          <a:p>
            <a:r>
              <a:rPr lang="en-US" dirty="0"/>
              <a:t>longstanding single agent imatinib 400 mg for majority of time</a:t>
            </a:r>
          </a:p>
          <a:p>
            <a:pPr lvl="1"/>
            <a:r>
              <a:rPr lang="en-US" dirty="0"/>
              <a:t>EMR-&gt; MMR-&gt; deep MR</a:t>
            </a:r>
          </a:p>
          <a:p>
            <a:pPr lvl="1"/>
            <a:r>
              <a:rPr lang="en-US" dirty="0"/>
              <a:t>Pregnancy x 3 (spaced out) with imatinib cessation with each and no loss of deep MR</a:t>
            </a:r>
          </a:p>
        </p:txBody>
      </p:sp>
      <p:sp>
        <p:nvSpPr>
          <p:cNvPr id="7" name="Content Placeholder 6">
            <a:extLst>
              <a:ext uri="{FF2B5EF4-FFF2-40B4-BE49-F238E27FC236}">
                <a16:creationId xmlns:a16="http://schemas.microsoft.com/office/drawing/2014/main" id="{513DEA19-7A74-D349-BB71-A19898AC8A2B}"/>
              </a:ext>
            </a:extLst>
          </p:cNvPr>
          <p:cNvSpPr>
            <a:spLocks noGrp="1"/>
          </p:cNvSpPr>
          <p:nvPr>
            <p:ph sz="half" idx="2"/>
          </p:nvPr>
        </p:nvSpPr>
        <p:spPr/>
        <p:txBody>
          <a:bodyPr>
            <a:normAutofit lnSpcReduction="10000"/>
          </a:bodyPr>
          <a:lstStyle/>
          <a:p>
            <a:r>
              <a:rPr lang="en-US" dirty="0"/>
              <a:t>Once family complete, TFR attempt on study (LAST study, CML consortium)-&gt; failed</a:t>
            </a:r>
          </a:p>
          <a:p>
            <a:r>
              <a:rPr lang="en-US" dirty="0"/>
              <a:t>Resumed imatinib 400mg</a:t>
            </a:r>
          </a:p>
          <a:p>
            <a:r>
              <a:rPr lang="en-US" dirty="0"/>
              <a:t>Awaiting ‘second TFR’ study (ABL001+imatinib)</a:t>
            </a:r>
          </a:p>
          <a:p>
            <a:r>
              <a:rPr lang="en-US" dirty="0"/>
              <a:t>Tolerates imatinib very well</a:t>
            </a:r>
          </a:p>
          <a:p>
            <a:r>
              <a:rPr lang="en-US" dirty="0"/>
              <a:t>Now ~20y on TKI therapy!</a:t>
            </a:r>
          </a:p>
        </p:txBody>
      </p:sp>
    </p:spTree>
    <p:extLst>
      <p:ext uri="{BB962C8B-B14F-4D97-AF65-F5344CB8AC3E}">
        <p14:creationId xmlns:p14="http://schemas.microsoft.com/office/powerpoint/2010/main" val="2700029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9896E3-5053-1744-A756-423D97C223B5}"/>
              </a:ext>
            </a:extLst>
          </p:cNvPr>
          <p:cNvSpPr>
            <a:spLocks noGrp="1"/>
          </p:cNvSpPr>
          <p:nvPr>
            <p:ph type="title"/>
          </p:nvPr>
        </p:nvSpPr>
        <p:spPr/>
        <p:txBody>
          <a:bodyPr/>
          <a:lstStyle/>
          <a:p>
            <a:r>
              <a:rPr lang="en-US" b="1" i="1" dirty="0"/>
              <a:t>Case 2: </a:t>
            </a:r>
            <a:r>
              <a:rPr lang="en-US" b="1" dirty="0"/>
              <a:t>Big hearted Principal’s heart in trouble</a:t>
            </a:r>
          </a:p>
        </p:txBody>
      </p:sp>
      <p:sp>
        <p:nvSpPr>
          <p:cNvPr id="6" name="Content Placeholder 5">
            <a:extLst>
              <a:ext uri="{FF2B5EF4-FFF2-40B4-BE49-F238E27FC236}">
                <a16:creationId xmlns:a16="http://schemas.microsoft.com/office/drawing/2014/main" id="{5F0D3F93-3F73-E24F-A002-4D26863DF826}"/>
              </a:ext>
            </a:extLst>
          </p:cNvPr>
          <p:cNvSpPr>
            <a:spLocks noGrp="1"/>
          </p:cNvSpPr>
          <p:nvPr>
            <p:ph sz="half" idx="1"/>
          </p:nvPr>
        </p:nvSpPr>
        <p:spPr/>
        <p:txBody>
          <a:bodyPr>
            <a:normAutofit/>
          </a:bodyPr>
          <a:lstStyle/>
          <a:p>
            <a:r>
              <a:rPr lang="en-US" dirty="0"/>
              <a:t>65 </a:t>
            </a:r>
            <a:r>
              <a:rPr lang="en-US" dirty="0" err="1"/>
              <a:t>y.o</a:t>
            </a:r>
            <a:r>
              <a:rPr lang="en-US" dirty="0"/>
              <a:t>. school principal dx with CP CML after returning from cruise in Bermuda</a:t>
            </a:r>
          </a:p>
          <a:p>
            <a:r>
              <a:rPr lang="en-US" dirty="0"/>
              <a:t>Initial therapy with nilotinib </a:t>
            </a:r>
          </a:p>
          <a:p>
            <a:r>
              <a:rPr lang="en-US" dirty="0"/>
              <a:t>Prompt CHR, EMR, </a:t>
            </a:r>
            <a:r>
              <a:rPr lang="en-US" dirty="0" err="1"/>
              <a:t>CCyR</a:t>
            </a:r>
            <a:r>
              <a:rPr lang="en-US" dirty="0"/>
              <a:t>, MMR</a:t>
            </a:r>
          </a:p>
          <a:p>
            <a:r>
              <a:rPr lang="en-US" dirty="0"/>
              <a:t>Mild dermatologic AEs; counselled about CV risk</a:t>
            </a:r>
          </a:p>
          <a:p>
            <a:r>
              <a:rPr lang="en-US" dirty="0"/>
              <a:t>Anginal </a:t>
            </a:r>
            <a:r>
              <a:rPr lang="en-US" dirty="0" err="1"/>
              <a:t>sx</a:t>
            </a:r>
            <a:r>
              <a:rPr lang="en-US" dirty="0"/>
              <a:t>-&gt; Cath-&gt; CABG complicated by CVA</a:t>
            </a:r>
          </a:p>
        </p:txBody>
      </p:sp>
      <p:sp>
        <p:nvSpPr>
          <p:cNvPr id="7" name="Content Placeholder 6">
            <a:extLst>
              <a:ext uri="{FF2B5EF4-FFF2-40B4-BE49-F238E27FC236}">
                <a16:creationId xmlns:a16="http://schemas.microsoft.com/office/drawing/2014/main" id="{513DEA19-7A74-D349-BB71-A19898AC8A2B}"/>
              </a:ext>
            </a:extLst>
          </p:cNvPr>
          <p:cNvSpPr>
            <a:spLocks noGrp="1"/>
          </p:cNvSpPr>
          <p:nvPr>
            <p:ph sz="half" idx="2"/>
          </p:nvPr>
        </p:nvSpPr>
        <p:spPr/>
        <p:txBody>
          <a:bodyPr>
            <a:normAutofit/>
          </a:bodyPr>
          <a:lstStyle/>
          <a:p>
            <a:r>
              <a:rPr lang="en-US" dirty="0"/>
              <a:t>Post CABG switch to imatinib</a:t>
            </a:r>
          </a:p>
          <a:p>
            <a:r>
              <a:rPr lang="en-US" dirty="0"/>
              <a:t>Slower kinetic deeper MR established on imatinib 400mg</a:t>
            </a:r>
          </a:p>
          <a:p>
            <a:r>
              <a:rPr lang="en-US" dirty="0"/>
              <a:t>Just initiated TFR according to NCCN guidelines+ ELN guidelines</a:t>
            </a:r>
          </a:p>
          <a:p>
            <a:r>
              <a:rPr lang="en-US" dirty="0"/>
              <a:t>(waited for 3y deep MR on imatinib)</a:t>
            </a:r>
          </a:p>
          <a:p>
            <a:r>
              <a:rPr lang="en-US" dirty="0"/>
              <a:t>Still a beloved school principal, worked through pandemic</a:t>
            </a:r>
          </a:p>
        </p:txBody>
      </p:sp>
    </p:spTree>
    <p:extLst>
      <p:ext uri="{BB962C8B-B14F-4D97-AF65-F5344CB8AC3E}">
        <p14:creationId xmlns:p14="http://schemas.microsoft.com/office/powerpoint/2010/main" val="2400296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9896E3-5053-1744-A756-423D97C223B5}"/>
              </a:ext>
            </a:extLst>
          </p:cNvPr>
          <p:cNvSpPr>
            <a:spLocks noGrp="1"/>
          </p:cNvSpPr>
          <p:nvPr>
            <p:ph type="title"/>
          </p:nvPr>
        </p:nvSpPr>
        <p:spPr/>
        <p:txBody>
          <a:bodyPr/>
          <a:lstStyle/>
          <a:p>
            <a:r>
              <a:rPr lang="en-US" b="1" i="1" dirty="0"/>
              <a:t>Case 3: </a:t>
            </a:r>
            <a:r>
              <a:rPr lang="en-US" b="1" dirty="0"/>
              <a:t>Rough start, Smooth finish</a:t>
            </a:r>
          </a:p>
        </p:txBody>
      </p:sp>
      <p:sp>
        <p:nvSpPr>
          <p:cNvPr id="6" name="Content Placeholder 5">
            <a:extLst>
              <a:ext uri="{FF2B5EF4-FFF2-40B4-BE49-F238E27FC236}">
                <a16:creationId xmlns:a16="http://schemas.microsoft.com/office/drawing/2014/main" id="{5F0D3F93-3F73-E24F-A002-4D26863DF826}"/>
              </a:ext>
            </a:extLst>
          </p:cNvPr>
          <p:cNvSpPr>
            <a:spLocks noGrp="1"/>
          </p:cNvSpPr>
          <p:nvPr>
            <p:ph sz="half" idx="1"/>
          </p:nvPr>
        </p:nvSpPr>
        <p:spPr/>
        <p:txBody>
          <a:bodyPr>
            <a:normAutofit fontScale="85000" lnSpcReduction="20000"/>
          </a:bodyPr>
          <a:lstStyle/>
          <a:p>
            <a:r>
              <a:rPr lang="en-US" dirty="0"/>
              <a:t>50 </a:t>
            </a:r>
            <a:r>
              <a:rPr lang="en-US" dirty="0" err="1"/>
              <a:t>y.o</a:t>
            </a:r>
            <a:r>
              <a:rPr lang="en-US" dirty="0"/>
              <a:t>. house painter dx with CML-CP, Int. risk</a:t>
            </a:r>
          </a:p>
          <a:p>
            <a:r>
              <a:rPr lang="en-US" dirty="0"/>
              <a:t>Initial therapy with nilotinib-&gt;CHR but no molecular response; mutation analysis with p-loop mutation (Y253H)</a:t>
            </a:r>
          </a:p>
          <a:p>
            <a:r>
              <a:rPr lang="en-US" dirty="0"/>
              <a:t>Brief </a:t>
            </a:r>
            <a:r>
              <a:rPr lang="en-US" dirty="0" err="1"/>
              <a:t>dasatinib</a:t>
            </a:r>
            <a:r>
              <a:rPr lang="en-US" dirty="0"/>
              <a:t> with loss of CHR</a:t>
            </a:r>
          </a:p>
          <a:p>
            <a:r>
              <a:rPr lang="en-US" dirty="0"/>
              <a:t>Ponatinib 45 mg on study (prior to FDA approval)-&gt; MMR</a:t>
            </a:r>
          </a:p>
          <a:p>
            <a:r>
              <a:rPr lang="en-US" dirty="0"/>
              <a:t>Dose reduced to 15 mg</a:t>
            </a:r>
          </a:p>
          <a:p>
            <a:r>
              <a:rPr lang="en-US" dirty="0"/>
              <a:t>Molecular relapse with E255V mutation, loss of </a:t>
            </a:r>
            <a:r>
              <a:rPr lang="en-US" dirty="0" err="1"/>
              <a:t>CCyR</a:t>
            </a:r>
            <a:r>
              <a:rPr lang="en-US" dirty="0"/>
              <a:t> despite dose escalation back to 45 mg</a:t>
            </a:r>
          </a:p>
          <a:p>
            <a:endParaRPr lang="en-US" dirty="0"/>
          </a:p>
        </p:txBody>
      </p:sp>
      <p:sp>
        <p:nvSpPr>
          <p:cNvPr id="7" name="Content Placeholder 6">
            <a:extLst>
              <a:ext uri="{FF2B5EF4-FFF2-40B4-BE49-F238E27FC236}">
                <a16:creationId xmlns:a16="http://schemas.microsoft.com/office/drawing/2014/main" id="{513DEA19-7A74-D349-BB71-A19898AC8A2B}"/>
              </a:ext>
            </a:extLst>
          </p:cNvPr>
          <p:cNvSpPr>
            <a:spLocks noGrp="1"/>
          </p:cNvSpPr>
          <p:nvPr>
            <p:ph sz="half" idx="2"/>
          </p:nvPr>
        </p:nvSpPr>
        <p:spPr/>
        <p:txBody>
          <a:bodyPr>
            <a:normAutofit fontScale="85000" lnSpcReduction="20000"/>
          </a:bodyPr>
          <a:lstStyle/>
          <a:p>
            <a:r>
              <a:rPr lang="en-US" dirty="0"/>
              <a:t>Switched to ABL001 phase I study</a:t>
            </a:r>
          </a:p>
          <a:p>
            <a:r>
              <a:rPr lang="en-US" dirty="0"/>
              <a:t>Commenced 40 mg BID with stable disease</a:t>
            </a:r>
          </a:p>
          <a:p>
            <a:r>
              <a:rPr lang="en-US" dirty="0"/>
              <a:t>Dose increased to 80 mg BID with progressive improvement (MMR-&gt; MR4-&gt; undetectable)</a:t>
            </a:r>
          </a:p>
          <a:p>
            <a:r>
              <a:rPr lang="en-US" dirty="0"/>
              <a:t>Now 5 years undetectable on ABL001 80 mg BID, with no discernable toxicity</a:t>
            </a:r>
          </a:p>
          <a:p>
            <a:r>
              <a:rPr lang="en-US" dirty="0"/>
              <a:t>Ongoing discussion: is TFR a plausible next step</a:t>
            </a:r>
          </a:p>
          <a:p>
            <a:r>
              <a:rPr lang="en-US" dirty="0"/>
              <a:t>He keeps asking, ‘Any concerns about the ABL001? Anybody losing response?’ </a:t>
            </a:r>
          </a:p>
        </p:txBody>
      </p:sp>
    </p:spTree>
    <p:extLst>
      <p:ext uri="{BB962C8B-B14F-4D97-AF65-F5344CB8AC3E}">
        <p14:creationId xmlns:p14="http://schemas.microsoft.com/office/powerpoint/2010/main" val="1661149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D6BB77-6900-D444-9385-0753F0D4E045}"/>
              </a:ext>
            </a:extLst>
          </p:cNvPr>
          <p:cNvSpPr>
            <a:spLocks noGrp="1"/>
          </p:cNvSpPr>
          <p:nvPr>
            <p:ph type="title"/>
          </p:nvPr>
        </p:nvSpPr>
        <p:spPr>
          <a:xfrm>
            <a:off x="609600" y="2857500"/>
            <a:ext cx="10972800" cy="1143000"/>
          </a:xfrm>
        </p:spPr>
        <p:txBody>
          <a:bodyPr/>
          <a:lstStyle/>
          <a:p>
            <a:r>
              <a:rPr lang="en-US" b="1" dirty="0"/>
              <a:t>Appendix</a:t>
            </a:r>
          </a:p>
        </p:txBody>
      </p:sp>
    </p:spTree>
    <p:extLst>
      <p:ext uri="{BB962C8B-B14F-4D97-AF65-F5344CB8AC3E}">
        <p14:creationId xmlns:p14="http://schemas.microsoft.com/office/powerpoint/2010/main" val="1235842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792829" y="6436072"/>
            <a:ext cx="261481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orbel"/>
                <a:ea typeface="+mn-ea"/>
                <a:cs typeface="Corbel"/>
              </a:rPr>
              <a:t>Pollack A, </a:t>
            </a:r>
            <a:r>
              <a:rPr kumimoji="0" lang="en-US" sz="1000" b="0" i="1" u="none" strike="noStrike" kern="1200" cap="none" spc="0" normalizeH="0" baseline="0" noProof="0" dirty="0">
                <a:ln>
                  <a:noFill/>
                </a:ln>
                <a:solidFill>
                  <a:prstClr val="black"/>
                </a:solidFill>
                <a:effectLst/>
                <a:uLnTx/>
                <a:uFillTx/>
                <a:latin typeface="Corbel"/>
                <a:ea typeface="+mn-ea"/>
                <a:cs typeface="Corbel"/>
              </a:rPr>
              <a:t>NY Times</a:t>
            </a:r>
            <a:r>
              <a:rPr kumimoji="0" lang="en-US" sz="1000" b="0" i="0" u="none" strike="noStrike" kern="1200" cap="none" spc="0" normalizeH="0" baseline="0" noProof="0" dirty="0">
                <a:ln>
                  <a:noFill/>
                </a:ln>
                <a:solidFill>
                  <a:prstClr val="black"/>
                </a:solidFill>
                <a:effectLst/>
                <a:uLnTx/>
                <a:uFillTx/>
                <a:latin typeface="Corbel"/>
                <a:ea typeface="+mn-ea"/>
                <a:cs typeface="Corbel"/>
              </a:rPr>
              <a:t>, Published 4/25/13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orbel"/>
                <a:ea typeface="+mn-ea"/>
                <a:cs typeface="Corbel"/>
              </a:rPr>
              <a:t>Hall S, </a:t>
            </a:r>
            <a:r>
              <a:rPr kumimoji="0" lang="en-US" sz="1000" b="0" i="1" u="none" strike="noStrike" kern="1200" cap="none" spc="0" normalizeH="0" baseline="0" noProof="0" dirty="0">
                <a:ln>
                  <a:noFill/>
                </a:ln>
                <a:solidFill>
                  <a:prstClr val="black"/>
                </a:solidFill>
                <a:effectLst/>
                <a:uLnTx/>
                <a:uFillTx/>
                <a:latin typeface="Corbel"/>
                <a:ea typeface="+mn-ea"/>
                <a:cs typeface="Corbel"/>
              </a:rPr>
              <a:t>New York Magazine, </a:t>
            </a:r>
            <a:r>
              <a:rPr kumimoji="0" lang="en-US" sz="1000" b="0" i="0" u="none" strike="noStrike" kern="1200" cap="none" spc="0" normalizeH="0" baseline="0" noProof="0" dirty="0">
                <a:ln>
                  <a:noFill/>
                </a:ln>
                <a:solidFill>
                  <a:prstClr val="black"/>
                </a:solidFill>
                <a:effectLst/>
                <a:uLnTx/>
                <a:uFillTx/>
                <a:latin typeface="Corbel"/>
                <a:ea typeface="+mn-ea"/>
                <a:cs typeface="Corbel"/>
              </a:rPr>
              <a:t>Published 10/20/13</a:t>
            </a:r>
          </a:p>
        </p:txBody>
      </p:sp>
      <p:pic>
        <p:nvPicPr>
          <p:cNvPr id="26" name="Picture 25"/>
          <p:cNvPicPr>
            <a:picLocks noChangeAspect="1"/>
          </p:cNvPicPr>
          <p:nvPr/>
        </p:nvPicPr>
        <p:blipFill rotWithShape="1">
          <a:blip r:embed="rId2"/>
          <a:srcRect l="941" t="3820" r="1168" b="5237"/>
          <a:stretch/>
        </p:blipFill>
        <p:spPr>
          <a:xfrm>
            <a:off x="1808601" y="3014103"/>
            <a:ext cx="3136584" cy="3287063"/>
          </a:xfrm>
          <a:prstGeom prst="rect">
            <a:avLst/>
          </a:prstGeom>
        </p:spPr>
      </p:pic>
      <p:pic>
        <p:nvPicPr>
          <p:cNvPr id="27" name="Picture 26"/>
          <p:cNvPicPr>
            <a:picLocks noChangeAspect="1"/>
          </p:cNvPicPr>
          <p:nvPr/>
        </p:nvPicPr>
        <p:blipFill>
          <a:blip r:embed="rId3"/>
          <a:stretch>
            <a:fillRect/>
          </a:stretch>
        </p:blipFill>
        <p:spPr>
          <a:xfrm>
            <a:off x="5146840" y="3014103"/>
            <a:ext cx="5275029" cy="1428202"/>
          </a:xfrm>
          <a:prstGeom prst="rect">
            <a:avLst/>
          </a:prstGeom>
        </p:spPr>
      </p:pic>
      <p:pic>
        <p:nvPicPr>
          <p:cNvPr id="29" name="Picture 28" descr="131018_cancercvr_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476" y="4417243"/>
            <a:ext cx="1754651" cy="2281046"/>
          </a:xfrm>
          <a:prstGeom prst="rect">
            <a:avLst/>
          </a:prstGeom>
        </p:spPr>
      </p:pic>
      <p:pic>
        <p:nvPicPr>
          <p:cNvPr id="30" name="Picture 29" descr="cancer131021_2_56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839" y="4417243"/>
            <a:ext cx="3284775" cy="2281046"/>
          </a:xfrm>
          <a:prstGeom prst="rect">
            <a:avLst/>
          </a:prstGeom>
        </p:spPr>
      </p:pic>
      <p:sp>
        <p:nvSpPr>
          <p:cNvPr id="2" name="Title 1"/>
          <p:cNvSpPr>
            <a:spLocks noGrp="1"/>
          </p:cNvSpPr>
          <p:nvPr>
            <p:ph type="title"/>
          </p:nvPr>
        </p:nvSpPr>
        <p:spPr>
          <a:xfrm>
            <a:off x="7649883" y="1015857"/>
            <a:ext cx="2883647" cy="713538"/>
          </a:xfrm>
        </p:spPr>
        <p:txBody>
          <a:bodyPr>
            <a:noAutofit/>
          </a:bodyPr>
          <a:lstStyle/>
          <a:p>
            <a:r>
              <a:rPr lang="en-US" sz="2800" b="1" dirty="0">
                <a:solidFill>
                  <a:schemeClr val="accent2"/>
                </a:solidFill>
                <a:latin typeface="Corbel"/>
                <a:cs typeface="Corbel"/>
              </a:rPr>
              <a:t>Reality check: Cost of Therapy</a:t>
            </a:r>
            <a:br>
              <a:rPr lang="en-US" sz="2800" b="1" dirty="0">
                <a:solidFill>
                  <a:schemeClr val="accent2"/>
                </a:solidFill>
                <a:latin typeface="Corbel"/>
                <a:cs typeface="Corbel"/>
              </a:rPr>
            </a:br>
            <a:endParaRPr lang="en-US" sz="2800" b="1" dirty="0">
              <a:solidFill>
                <a:schemeClr val="accent2"/>
              </a:solidFill>
              <a:latin typeface="Corbel"/>
              <a:cs typeface="Corbel"/>
            </a:endParaRPr>
          </a:p>
        </p:txBody>
      </p:sp>
      <p:sp>
        <p:nvSpPr>
          <p:cNvPr id="21" name="TextBox 20"/>
          <p:cNvSpPr txBox="1"/>
          <p:nvPr/>
        </p:nvSpPr>
        <p:spPr>
          <a:xfrm>
            <a:off x="6989127" y="3398440"/>
            <a:ext cx="2334380"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orbel"/>
                <a:ea typeface="+mn-ea"/>
                <a:cs typeface="Corbel"/>
              </a:rPr>
              <a:t>Kantarjian</a:t>
            </a:r>
            <a:r>
              <a:rPr kumimoji="0" lang="en-US" sz="1000" b="0" i="0" u="none" strike="noStrike" kern="1200" cap="none" spc="0" normalizeH="0" baseline="0" noProof="0" dirty="0">
                <a:ln>
                  <a:noFill/>
                </a:ln>
                <a:solidFill>
                  <a:prstClr val="black"/>
                </a:solidFill>
                <a:effectLst/>
                <a:uLnTx/>
                <a:uFillTx/>
                <a:latin typeface="Corbel"/>
                <a:ea typeface="+mn-ea"/>
                <a:cs typeface="Corbel"/>
              </a:rPr>
              <a:t> H. </a:t>
            </a:r>
            <a:r>
              <a:rPr kumimoji="0" lang="en-US" sz="1000" b="0" i="1" u="none" strike="noStrike" kern="1200" cap="none" spc="0" normalizeH="0" baseline="0" noProof="0" dirty="0">
                <a:ln>
                  <a:noFill/>
                </a:ln>
                <a:solidFill>
                  <a:prstClr val="black"/>
                </a:solidFill>
                <a:effectLst/>
                <a:uLnTx/>
                <a:uFillTx/>
                <a:latin typeface="Corbel"/>
                <a:ea typeface="+mn-ea"/>
                <a:cs typeface="Corbel"/>
              </a:rPr>
              <a:t>Blood </a:t>
            </a:r>
            <a:r>
              <a:rPr kumimoji="0" lang="en-US" sz="1000" b="0" i="0" u="none" strike="noStrike" kern="1200" cap="none" spc="0" normalizeH="0" baseline="0" noProof="0" dirty="0">
                <a:ln>
                  <a:noFill/>
                </a:ln>
                <a:solidFill>
                  <a:prstClr val="black"/>
                </a:solidFill>
                <a:effectLst/>
                <a:uLnTx/>
                <a:uFillTx/>
                <a:latin typeface="Corbel"/>
                <a:ea typeface="+mn-ea"/>
                <a:cs typeface="Corbel"/>
              </a:rPr>
              <a:t>121: 4439-4442, 2013</a:t>
            </a:r>
          </a:p>
        </p:txBody>
      </p:sp>
      <p:grpSp>
        <p:nvGrpSpPr>
          <p:cNvPr id="22" name="Group 21"/>
          <p:cNvGrpSpPr/>
          <p:nvPr/>
        </p:nvGrpSpPr>
        <p:grpSpPr>
          <a:xfrm>
            <a:off x="1840766" y="268953"/>
            <a:ext cx="5659718" cy="2703230"/>
            <a:chOff x="1422400" y="750888"/>
            <a:chExt cx="6350000" cy="3222342"/>
          </a:xfrm>
        </p:grpSpPr>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2400" y="750888"/>
              <a:ext cx="6350000" cy="31115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1" name="Text Box 1"/>
            <p:cNvSpPr txBox="1">
              <a:spLocks noChangeArrowheads="1"/>
            </p:cNvSpPr>
            <p:nvPr/>
          </p:nvSpPr>
          <p:spPr bwMode="auto">
            <a:xfrm>
              <a:off x="2326762" y="888502"/>
              <a:ext cx="4335118" cy="50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1600" b="0" i="1" u="none" strike="noStrike" kern="1200" cap="none" spc="0" normalizeH="0" baseline="-25000" noProof="0" dirty="0">
                  <a:ln>
                    <a:noFill/>
                  </a:ln>
                  <a:solidFill>
                    <a:srgbClr val="000000"/>
                  </a:solidFill>
                  <a:effectLst/>
                  <a:uLnTx/>
                  <a:uFillTx/>
                  <a:latin typeface="Corbel"/>
                  <a:ea typeface="ＭＳ Ｐゴシック" charset="0"/>
                  <a:cs typeface="Corbel"/>
                </a:rPr>
                <a:t>Fig 1. Average wholesale price of </a:t>
              </a:r>
              <a:r>
                <a:rPr kumimoji="0" lang="en-US" sz="1600" b="0" i="1" u="none" strike="noStrike" kern="1200" cap="none" spc="0" normalizeH="0" baseline="-25000" noProof="0" dirty="0" err="1">
                  <a:ln>
                    <a:noFill/>
                  </a:ln>
                  <a:solidFill>
                    <a:srgbClr val="000000"/>
                  </a:solidFill>
                  <a:effectLst/>
                  <a:uLnTx/>
                  <a:uFillTx/>
                  <a:latin typeface="Corbel"/>
                  <a:ea typeface="ＭＳ Ｐゴシック" charset="0"/>
                  <a:cs typeface="Corbel"/>
                </a:rPr>
                <a:t>Gleevec</a:t>
              </a:r>
              <a:r>
                <a:rPr kumimoji="0" lang="en-US" sz="1600" b="0" i="1" u="none" strike="noStrike" kern="1200" cap="none" spc="0" normalizeH="0" baseline="-25000" noProof="0" dirty="0">
                  <a:ln>
                    <a:noFill/>
                  </a:ln>
                  <a:solidFill>
                    <a:srgbClr val="000000"/>
                  </a:solidFill>
                  <a:effectLst/>
                  <a:uLnTx/>
                  <a:uFillTx/>
                  <a:latin typeface="Corbel"/>
                  <a:ea typeface="ＭＳ Ｐゴシック" charset="0"/>
                  <a:cs typeface="Corbel"/>
                </a:rPr>
                <a:t> per year at 400 mg per day—typical dosing for chronic </a:t>
              </a:r>
              <a:r>
                <a:rPr kumimoji="0" lang="en-US" sz="1600" b="0" i="1" u="none" strike="noStrike" kern="1200" cap="none" spc="0" normalizeH="0" baseline="-25000" noProof="0" dirty="0" err="1">
                  <a:ln>
                    <a:noFill/>
                  </a:ln>
                  <a:solidFill>
                    <a:srgbClr val="000000"/>
                  </a:solidFill>
                  <a:effectLst/>
                  <a:uLnTx/>
                  <a:uFillTx/>
                  <a:latin typeface="Corbel"/>
                  <a:ea typeface="ＭＳ Ｐゴシック" charset="0"/>
                  <a:cs typeface="Corbel"/>
                </a:rPr>
                <a:t>myelogenous</a:t>
              </a:r>
              <a:r>
                <a:rPr kumimoji="0" lang="en-US" sz="1600" b="0" i="1" u="none" strike="noStrike" kern="1200" cap="none" spc="0" normalizeH="0" baseline="-25000" noProof="0" dirty="0">
                  <a:ln>
                    <a:noFill/>
                  </a:ln>
                  <a:solidFill>
                    <a:srgbClr val="000000"/>
                  </a:solidFill>
                  <a:effectLst/>
                  <a:uLnTx/>
                  <a:uFillTx/>
                  <a:latin typeface="Corbel"/>
                  <a:ea typeface="ＭＳ Ｐゴシック" charset="0"/>
                  <a:cs typeface="Corbel"/>
                </a:rPr>
                <a:t> leukemia maintenance therapy—from 2005 to 2015, according to Redbook data.2 Prices were adjusted to 2015 USD using the US Department of Labor’s Consumer Price Index</a:t>
              </a:r>
            </a:p>
          </p:txBody>
        </p:sp>
        <p:sp>
          <p:nvSpPr>
            <p:cNvPr id="32" name="Text Box 2"/>
            <p:cNvSpPr txBox="1">
              <a:spLocks noChangeArrowheads="1"/>
            </p:cNvSpPr>
            <p:nvPr/>
          </p:nvSpPr>
          <p:spPr bwMode="auto">
            <a:xfrm>
              <a:off x="1422510" y="3622273"/>
              <a:ext cx="2879838" cy="3509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charset="0"/>
                  <a:ea typeface="ＭＳ Ｐゴシック" charset="0"/>
                  <a:cs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900" b="0" i="0" u="none" strike="noStrike" kern="1200" cap="none" spc="0" normalizeH="0" baseline="0" noProof="0" dirty="0">
                  <a:ln>
                    <a:noFill/>
                  </a:ln>
                  <a:solidFill>
                    <a:srgbClr val="000000"/>
                  </a:solidFill>
                  <a:effectLst/>
                  <a:uLnTx/>
                  <a:uFillTx/>
                  <a:latin typeface="Corbel"/>
                  <a:ea typeface="ＭＳ Ｐゴシック" charset="0"/>
                  <a:cs typeface="Corbel"/>
                </a:rPr>
                <a:t>Chen CT, </a:t>
              </a:r>
              <a:r>
                <a:rPr kumimoji="0" lang="en-US" sz="900" b="0" i="0" u="none" strike="noStrike" kern="1200" cap="none" spc="0" normalizeH="0" baseline="0" noProof="0" dirty="0" err="1">
                  <a:ln>
                    <a:noFill/>
                  </a:ln>
                  <a:solidFill>
                    <a:srgbClr val="000000"/>
                  </a:solidFill>
                  <a:effectLst/>
                  <a:uLnTx/>
                  <a:uFillTx/>
                  <a:latin typeface="Corbel"/>
                  <a:ea typeface="ＭＳ Ｐゴシック" charset="0"/>
                  <a:cs typeface="Corbel"/>
                </a:rPr>
                <a:t>Kesselheim</a:t>
              </a:r>
              <a:r>
                <a:rPr kumimoji="0" lang="en-US" sz="900" b="0" i="0" u="none" strike="noStrike" kern="1200" cap="none" spc="0" normalizeH="0" baseline="0" noProof="0" dirty="0">
                  <a:ln>
                    <a:noFill/>
                  </a:ln>
                  <a:solidFill>
                    <a:srgbClr val="000000"/>
                  </a:solidFill>
                  <a:effectLst/>
                  <a:uLnTx/>
                  <a:uFillTx/>
                  <a:latin typeface="Corbel"/>
                  <a:ea typeface="ＭＳ Ｐゴシック" charset="0"/>
                  <a:cs typeface="Corbel"/>
                </a:rPr>
                <a:t> AS, </a:t>
              </a:r>
              <a:r>
                <a:rPr kumimoji="0" lang="en-US" sz="900" b="0" i="1" u="none" strike="noStrike" kern="1200" cap="none" spc="0" normalizeH="0" baseline="0" noProof="0" dirty="0">
                  <a:ln>
                    <a:noFill/>
                  </a:ln>
                  <a:solidFill>
                    <a:srgbClr val="000000"/>
                  </a:solidFill>
                  <a:effectLst/>
                  <a:uLnTx/>
                  <a:uFillTx/>
                  <a:latin typeface="Corbel"/>
                  <a:ea typeface="ＭＳ Ｐゴシック" charset="0"/>
                  <a:cs typeface="Corbel"/>
                </a:rPr>
                <a:t>JOP</a:t>
              </a:r>
              <a:r>
                <a:rPr kumimoji="0" lang="en-US" sz="900" b="0" i="0" u="none" strike="noStrike" kern="1200" cap="none" spc="0" normalizeH="0" baseline="0" noProof="0" dirty="0">
                  <a:ln>
                    <a:noFill/>
                  </a:ln>
                  <a:solidFill>
                    <a:srgbClr val="000000"/>
                  </a:solidFill>
                  <a:effectLst/>
                  <a:uLnTx/>
                  <a:uFillTx/>
                  <a:latin typeface="Corbel"/>
                  <a:ea typeface="ＭＳ Ｐゴシック" charset="0"/>
                  <a:cs typeface="Corbel"/>
                </a:rPr>
                <a:t> 13: 352-355, 2017</a:t>
              </a:r>
            </a:p>
          </p:txBody>
        </p:sp>
      </p:grpSp>
    </p:spTree>
    <p:extLst>
      <p:ext uri="{BB962C8B-B14F-4D97-AF65-F5344CB8AC3E}">
        <p14:creationId xmlns:p14="http://schemas.microsoft.com/office/powerpoint/2010/main" val="4114738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0606"/>
            <a:ext cx="8229600" cy="979690"/>
          </a:xfrm>
        </p:spPr>
        <p:txBody>
          <a:bodyPr>
            <a:normAutofit/>
          </a:bodyPr>
          <a:lstStyle/>
          <a:p>
            <a:r>
              <a:rPr lang="en-US" sz="2800" b="1" dirty="0">
                <a:latin typeface="Corbel"/>
                <a:cs typeface="Corbel"/>
              </a:rPr>
              <a:t>Survival of the Cheapest:</a:t>
            </a:r>
            <a:br>
              <a:rPr lang="en-US" sz="2800" b="1" dirty="0">
                <a:latin typeface="Corbel"/>
                <a:cs typeface="Corbel"/>
              </a:rPr>
            </a:br>
            <a:r>
              <a:rPr lang="en-US" sz="2800" b="1" dirty="0">
                <a:latin typeface="Corbel"/>
                <a:cs typeface="Corbel"/>
              </a:rPr>
              <a:t>Branded </a:t>
            </a:r>
            <a:r>
              <a:rPr lang="en-US" sz="2800" b="1" dirty="0" err="1">
                <a:latin typeface="Corbel"/>
                <a:cs typeface="Corbel"/>
              </a:rPr>
              <a:t>imatinib</a:t>
            </a:r>
            <a:r>
              <a:rPr lang="en-US" sz="2800" b="1" dirty="0">
                <a:latin typeface="Corbel"/>
                <a:cs typeface="Corbel"/>
              </a:rPr>
              <a:t> </a:t>
            </a:r>
            <a:r>
              <a:rPr lang="en-US" sz="2800" b="1" i="1" dirty="0" err="1">
                <a:latin typeface="Corbel"/>
                <a:cs typeface="Corbel"/>
              </a:rPr>
              <a:t>vs</a:t>
            </a:r>
            <a:r>
              <a:rPr lang="en-US" sz="2800" b="1" dirty="0">
                <a:latin typeface="Corbel"/>
                <a:cs typeface="Corbel"/>
              </a:rPr>
              <a:t> generic, India</a:t>
            </a:r>
          </a:p>
        </p:txBody>
      </p:sp>
      <p:sp>
        <p:nvSpPr>
          <p:cNvPr id="6" name="Text Box 4"/>
          <p:cNvSpPr txBox="1">
            <a:spLocks noChangeArrowheads="1"/>
          </p:cNvSpPr>
          <p:nvPr/>
        </p:nvSpPr>
        <p:spPr bwMode="auto">
          <a:xfrm>
            <a:off x="197678" y="6394374"/>
            <a:ext cx="3007087"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Danthala</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M et al.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Clin</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Lymph,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Myel</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Leuk</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17(7), 457-62, 2017</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556487" y="1161859"/>
            <a:ext cx="6123825" cy="5585871"/>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16642" y="1152759"/>
            <a:ext cx="3007322" cy="4129641"/>
          </a:xfrm>
          <a:prstGeom prst="rect">
            <a:avLst/>
          </a:prstGeom>
        </p:spPr>
      </p:pic>
    </p:spTree>
    <p:extLst>
      <p:ext uri="{BB962C8B-B14F-4D97-AF65-F5344CB8AC3E}">
        <p14:creationId xmlns:p14="http://schemas.microsoft.com/office/powerpoint/2010/main" val="385594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D5B1F1-29C9-1241-B659-1A47E94F40DD}"/>
              </a:ext>
            </a:extLst>
          </p:cNvPr>
          <p:cNvPicPr>
            <a:picLocks noChangeAspect="1"/>
          </p:cNvPicPr>
          <p:nvPr/>
        </p:nvPicPr>
        <p:blipFill>
          <a:blip r:embed="rId3"/>
          <a:stretch>
            <a:fillRect/>
          </a:stretch>
        </p:blipFill>
        <p:spPr>
          <a:xfrm>
            <a:off x="1524000" y="27327"/>
            <a:ext cx="9144000" cy="6623466"/>
          </a:xfrm>
          <a:prstGeom prst="rect">
            <a:avLst/>
          </a:prstGeom>
        </p:spPr>
      </p:pic>
      <p:sp>
        <p:nvSpPr>
          <p:cNvPr id="4" name="Text Placeholder 1">
            <a:extLst>
              <a:ext uri="{FF2B5EF4-FFF2-40B4-BE49-F238E27FC236}">
                <a16:creationId xmlns:a16="http://schemas.microsoft.com/office/drawing/2014/main" id="{283C2A78-2DF3-3349-B261-3FD3760664B6}"/>
              </a:ext>
            </a:extLst>
          </p:cNvPr>
          <p:cNvSpPr txBox="1">
            <a:spLocks/>
          </p:cNvSpPr>
          <p:nvPr/>
        </p:nvSpPr>
        <p:spPr>
          <a:xfrm>
            <a:off x="1524000" y="6592862"/>
            <a:ext cx="9144000" cy="4000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latin typeface="Corbel" panose="020B0503020204020204" pitchFamily="34" charset="0"/>
              </a:rPr>
              <a:t>NCCN CML Guidelines, Version 3.2021, Accessed with permission, </a:t>
            </a:r>
            <a:r>
              <a:rPr lang="en-US" sz="1200" dirty="0">
                <a:latin typeface="Corbel" panose="020B0503020204020204" pitchFamily="34" charset="0"/>
                <a:hlinkClick r:id="rId4"/>
              </a:rPr>
              <a:t>www.nccn.org</a:t>
            </a:r>
            <a:r>
              <a:rPr lang="en-US" sz="1200" dirty="0">
                <a:latin typeface="Corbel" panose="020B0503020204020204" pitchFamily="34" charset="0"/>
              </a:rPr>
              <a:t> 5/1/2021</a:t>
            </a:r>
          </a:p>
        </p:txBody>
      </p:sp>
      <p:sp>
        <p:nvSpPr>
          <p:cNvPr id="5" name="Rectangle 4">
            <a:extLst>
              <a:ext uri="{FF2B5EF4-FFF2-40B4-BE49-F238E27FC236}">
                <a16:creationId xmlns:a16="http://schemas.microsoft.com/office/drawing/2014/main" id="{03CB9F0B-91B1-0C48-8B0A-BEF2528D6D5F}"/>
              </a:ext>
            </a:extLst>
          </p:cNvPr>
          <p:cNvSpPr/>
          <p:nvPr/>
        </p:nvSpPr>
        <p:spPr>
          <a:xfrm>
            <a:off x="7205579" y="94396"/>
            <a:ext cx="3431078" cy="582705"/>
          </a:xfrm>
          <a:prstGeom prst="rect">
            <a:avLst/>
          </a:prstGeom>
          <a:gradFill flip="none" rotWithShape="1">
            <a:gsLst>
              <a:gs pos="0">
                <a:srgbClr val="0075A8"/>
              </a:gs>
              <a:gs pos="48000">
                <a:srgbClr val="008CBD"/>
              </a:gs>
              <a:gs pos="100000">
                <a:srgbClr val="29B5E3"/>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orbel" panose="020B0503020204020204" pitchFamily="34" charset="0"/>
              </a:rPr>
              <a:t>Initial Evaluation</a:t>
            </a:r>
            <a:endParaRPr lang="en-US" sz="2000" dirty="0">
              <a:latin typeface="Corbel" panose="020B0503020204020204" pitchFamily="34" charset="0"/>
            </a:endParaRPr>
          </a:p>
        </p:txBody>
      </p:sp>
    </p:spTree>
    <p:extLst>
      <p:ext uri="{BB962C8B-B14F-4D97-AF65-F5344CB8AC3E}">
        <p14:creationId xmlns:p14="http://schemas.microsoft.com/office/powerpoint/2010/main" val="1619755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333" y="409167"/>
            <a:ext cx="2467108" cy="1143000"/>
          </a:xfrm>
        </p:spPr>
        <p:txBody>
          <a:bodyPr>
            <a:noAutofit/>
          </a:bodyPr>
          <a:lstStyle/>
          <a:p>
            <a:r>
              <a:rPr lang="en-US" sz="2800" b="1" dirty="0">
                <a:latin typeface="Corbel"/>
                <a:cs typeface="Corbel"/>
              </a:rPr>
              <a:t>Branded </a:t>
            </a:r>
            <a:r>
              <a:rPr lang="en-US" sz="2800" b="1" i="1" dirty="0" err="1">
                <a:latin typeface="Corbel"/>
                <a:cs typeface="Corbel"/>
              </a:rPr>
              <a:t>vs</a:t>
            </a:r>
            <a:r>
              <a:rPr lang="en-US" sz="2800" b="1" dirty="0">
                <a:latin typeface="Corbel"/>
                <a:cs typeface="Corbel"/>
              </a:rPr>
              <a:t> generic </a:t>
            </a:r>
            <a:r>
              <a:rPr lang="en-US" sz="2800" b="1" dirty="0" err="1">
                <a:latin typeface="Corbel"/>
                <a:cs typeface="Corbel"/>
              </a:rPr>
              <a:t>imatinib</a:t>
            </a:r>
            <a:r>
              <a:rPr lang="en-US" sz="2800" b="1" dirty="0">
                <a:latin typeface="Corbel"/>
                <a:cs typeface="Corbel"/>
              </a:rPr>
              <a:t>: toxicity</a:t>
            </a:r>
          </a:p>
        </p:txBody>
      </p:sp>
      <p:sp>
        <p:nvSpPr>
          <p:cNvPr id="6" name="Text Box 4"/>
          <p:cNvSpPr txBox="1">
            <a:spLocks noChangeArrowheads="1"/>
          </p:cNvSpPr>
          <p:nvPr/>
        </p:nvSpPr>
        <p:spPr bwMode="auto">
          <a:xfrm>
            <a:off x="1549399" y="6622755"/>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Danthala</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M et al.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Clin</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Lymph,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Myel</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Leuk</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17(7), 457-62, 2017</a:t>
            </a:r>
          </a:p>
        </p:txBody>
      </p:sp>
      <p:sp>
        <p:nvSpPr>
          <p:cNvPr id="7" name="Content Placeholder 2"/>
          <p:cNvSpPr>
            <a:spLocks noGrp="1"/>
          </p:cNvSpPr>
          <p:nvPr>
            <p:ph idx="1"/>
          </p:nvPr>
        </p:nvSpPr>
        <p:spPr>
          <a:xfrm>
            <a:off x="7942027" y="2026567"/>
            <a:ext cx="2725973" cy="4525963"/>
          </a:xfrm>
        </p:spPr>
        <p:txBody>
          <a:bodyPr>
            <a:noAutofit/>
          </a:bodyPr>
          <a:lstStyle/>
          <a:p>
            <a:r>
              <a:rPr lang="en-US" sz="2000" dirty="0">
                <a:latin typeface="Corbel"/>
                <a:cs typeface="Corbel"/>
              </a:rPr>
              <a:t>In certain healthcare systems generic substitutions can rotate (different manufacturer with each Rx)</a:t>
            </a:r>
          </a:p>
          <a:p>
            <a:r>
              <a:rPr lang="en-US" sz="2000" dirty="0">
                <a:latin typeface="Corbel"/>
                <a:cs typeface="Corbel"/>
              </a:rPr>
              <a:t>Closer AE monitoring?</a:t>
            </a:r>
          </a:p>
          <a:p>
            <a:r>
              <a:rPr lang="en-US" sz="2000" dirty="0">
                <a:latin typeface="Corbel"/>
                <a:cs typeface="Corbel"/>
              </a:rPr>
              <a:t>Differences in common AEs?</a:t>
            </a:r>
          </a:p>
          <a:p>
            <a:r>
              <a:rPr lang="en-US" sz="2000" dirty="0">
                <a:latin typeface="Corbel"/>
                <a:cs typeface="Corbel"/>
              </a:rPr>
              <a:t>Observe for tolerance, need for stepped-up response monitoring after change?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1437" y="0"/>
            <a:ext cx="6524897" cy="6858000"/>
          </a:xfrm>
          <a:prstGeom prst="rect">
            <a:avLst/>
          </a:prstGeom>
        </p:spPr>
      </p:pic>
      <p:sp>
        <p:nvSpPr>
          <p:cNvPr id="8" name="Text Box 4"/>
          <p:cNvSpPr txBox="1">
            <a:spLocks noChangeArrowheads="1"/>
          </p:cNvSpPr>
          <p:nvPr/>
        </p:nvSpPr>
        <p:spPr bwMode="auto">
          <a:xfrm>
            <a:off x="1607215" y="6640055"/>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Danthala</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M et al.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Clin</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Lymph,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Myel</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a:t>
            </a:r>
            <a:r>
              <a:rPr kumimoji="0" lang="en-GB" sz="1200" b="1" i="0" u="none" strike="noStrike" kern="1200" cap="none" spc="0" normalizeH="0" baseline="0" noProof="0" dirty="0" err="1">
                <a:ln>
                  <a:noFill/>
                </a:ln>
                <a:solidFill>
                  <a:srgbClr val="000000"/>
                </a:solidFill>
                <a:effectLst/>
                <a:uLnTx/>
                <a:uFillTx/>
                <a:latin typeface="Corbel"/>
                <a:ea typeface="ＭＳ Ｐゴシック" charset="0"/>
                <a:cs typeface="Corbel"/>
              </a:rPr>
              <a:t>Leuk</a:t>
            </a:r>
            <a:r>
              <a:rPr kumimoji="0" lang="en-GB" sz="1200" b="1" i="0" u="none" strike="noStrike" kern="1200" cap="none" spc="0" normalizeH="0" baseline="0" noProof="0" dirty="0">
                <a:ln>
                  <a:noFill/>
                </a:ln>
                <a:solidFill>
                  <a:srgbClr val="000000"/>
                </a:solidFill>
                <a:effectLst/>
                <a:uLnTx/>
                <a:uFillTx/>
                <a:latin typeface="Corbel"/>
                <a:ea typeface="ＭＳ Ｐゴシック" charset="0"/>
                <a:cs typeface="Corbel"/>
              </a:rPr>
              <a:t> 17(7), 457-62, 2017</a:t>
            </a:r>
          </a:p>
        </p:txBody>
      </p:sp>
    </p:spTree>
    <p:extLst>
      <p:ext uri="{BB962C8B-B14F-4D97-AF65-F5344CB8AC3E}">
        <p14:creationId xmlns:p14="http://schemas.microsoft.com/office/powerpoint/2010/main" val="372085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38"/>
            <a:ext cx="2869166" cy="2151062"/>
          </a:xfrm>
        </p:spPr>
        <p:txBody>
          <a:bodyPr>
            <a:normAutofit/>
          </a:bodyPr>
          <a:lstStyle/>
          <a:p>
            <a:r>
              <a:rPr lang="en-US" sz="2800" b="1" dirty="0">
                <a:solidFill>
                  <a:srgbClr val="000000"/>
                </a:solidFill>
                <a:latin typeface="Corbel"/>
                <a:cs typeface="Corbel"/>
              </a:rPr>
              <a:t>Cardiomyopathy associated with </a:t>
            </a:r>
            <a:r>
              <a:rPr lang="en-US" sz="2800" b="1" dirty="0" err="1">
                <a:solidFill>
                  <a:srgbClr val="000000"/>
                </a:solidFill>
                <a:latin typeface="Corbel"/>
                <a:cs typeface="Corbel"/>
              </a:rPr>
              <a:t>imatinib</a:t>
            </a:r>
            <a:endParaRPr lang="en-US" sz="2800" b="1" dirty="0">
              <a:solidFill>
                <a:srgbClr val="000000"/>
              </a:solidFill>
              <a:latin typeface="Corbel"/>
              <a:cs typeface="Corbel"/>
            </a:endParaRPr>
          </a:p>
        </p:txBody>
      </p:sp>
      <p:pic>
        <p:nvPicPr>
          <p:cNvPr id="3" name="Picture 2"/>
          <p:cNvPicPr>
            <a:picLocks noChangeAspect="1"/>
          </p:cNvPicPr>
          <p:nvPr/>
        </p:nvPicPr>
        <p:blipFill rotWithShape="1">
          <a:blip r:embed="rId2"/>
          <a:srcRect/>
          <a:stretch/>
        </p:blipFill>
        <p:spPr>
          <a:xfrm>
            <a:off x="4267200" y="76200"/>
            <a:ext cx="6400800" cy="2146610"/>
          </a:xfrm>
          <a:prstGeom prst="rect">
            <a:avLst/>
          </a:prstGeom>
        </p:spPr>
      </p:pic>
      <p:pic>
        <p:nvPicPr>
          <p:cNvPr id="5" name="Picture 4"/>
          <p:cNvPicPr>
            <a:picLocks noChangeAspect="1"/>
          </p:cNvPicPr>
          <p:nvPr/>
        </p:nvPicPr>
        <p:blipFill>
          <a:blip r:embed="rId3"/>
          <a:stretch>
            <a:fillRect/>
          </a:stretch>
        </p:blipFill>
        <p:spPr>
          <a:xfrm>
            <a:off x="7696200" y="2425700"/>
            <a:ext cx="1968500" cy="2006600"/>
          </a:xfrm>
          <a:prstGeom prst="rect">
            <a:avLst/>
          </a:prstGeom>
        </p:spPr>
      </p:pic>
      <p:pic>
        <p:nvPicPr>
          <p:cNvPr id="6" name="Picture 5"/>
          <p:cNvPicPr>
            <a:picLocks noChangeAspect="1"/>
          </p:cNvPicPr>
          <p:nvPr/>
        </p:nvPicPr>
        <p:blipFill>
          <a:blip r:embed="rId4"/>
          <a:stretch>
            <a:fillRect/>
          </a:stretch>
        </p:blipFill>
        <p:spPr>
          <a:xfrm>
            <a:off x="6858000" y="4267200"/>
            <a:ext cx="3581400" cy="2451100"/>
          </a:xfrm>
          <a:prstGeom prst="rect">
            <a:avLst/>
          </a:prstGeom>
        </p:spPr>
      </p:pic>
      <p:pic>
        <p:nvPicPr>
          <p:cNvPr id="7" name="Picture 6"/>
          <p:cNvPicPr>
            <a:picLocks noChangeAspect="1"/>
          </p:cNvPicPr>
          <p:nvPr/>
        </p:nvPicPr>
        <p:blipFill>
          <a:blip r:embed="rId5"/>
          <a:stretch>
            <a:fillRect/>
          </a:stretch>
        </p:blipFill>
        <p:spPr>
          <a:xfrm>
            <a:off x="1689100" y="2730500"/>
            <a:ext cx="3441700" cy="3835400"/>
          </a:xfrm>
          <a:prstGeom prst="rect">
            <a:avLst/>
          </a:prstGeom>
        </p:spPr>
      </p:pic>
      <p:sp>
        <p:nvSpPr>
          <p:cNvPr id="8" name="TextBox 7"/>
          <p:cNvSpPr txBox="1"/>
          <p:nvPr/>
        </p:nvSpPr>
        <p:spPr>
          <a:xfrm>
            <a:off x="5130800" y="2407335"/>
            <a:ext cx="2589020" cy="286232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Corbel"/>
              </a:rPr>
              <a:t>Decreased EF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a:ea typeface="+mn-ea"/>
                <a:cs typeface="Corbel"/>
              </a:rPr>
              <a:t>Myocyte</a:t>
            </a:r>
            <a:r>
              <a:rPr kumimoji="0" lang="en-US" sz="1800" b="0" i="0" u="none" strike="noStrike" kern="1200" cap="none" spc="0" normalizeH="0" baseline="0" noProof="0" dirty="0">
                <a:ln>
                  <a:noFill/>
                </a:ln>
                <a:solidFill>
                  <a:prstClr val="black"/>
                </a:solidFill>
                <a:effectLst/>
                <a:uLnTx/>
                <a:uFillTx/>
                <a:latin typeface="Corbel"/>
                <a:ea typeface="+mn-ea"/>
                <a:cs typeface="Corbel"/>
              </a:rPr>
              <a:t> injury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a:ea typeface="+mn-ea"/>
                <a:cs typeface="Corbel"/>
              </a:rPr>
              <a:t>Myocyte</a:t>
            </a:r>
            <a:r>
              <a:rPr kumimoji="0" lang="en-US" sz="1800" b="0" i="0" u="none" strike="noStrike" kern="1200" cap="none" spc="0" normalizeH="0" baseline="0" noProof="0" dirty="0">
                <a:ln>
                  <a:noFill/>
                </a:ln>
                <a:solidFill>
                  <a:prstClr val="black"/>
                </a:solidFill>
                <a:effectLst/>
                <a:uLnTx/>
                <a:uFillTx/>
                <a:latin typeface="Corbel"/>
                <a:ea typeface="+mn-ea"/>
                <a:cs typeface="Corbel"/>
              </a:rPr>
              <a:t> apoptosis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Corbel"/>
              </a:rPr>
              <a:t>Injury via endoplasmic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Corbel"/>
              </a:rPr>
              <a:t>reticulum stress response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Corbel"/>
              </a:rPr>
              <a:t>Mediated via c-Jun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Corbel"/>
              </a:rPr>
              <a:t>N-terminal kinase </a:t>
            </a:r>
          </a:p>
        </p:txBody>
      </p:sp>
      <p:cxnSp>
        <p:nvCxnSpPr>
          <p:cNvPr id="10" name="Straight Arrow Connector 9"/>
          <p:cNvCxnSpPr/>
          <p:nvPr/>
        </p:nvCxnSpPr>
        <p:spPr>
          <a:xfrm flipV="1">
            <a:off x="6553200" y="2222810"/>
            <a:ext cx="76200" cy="495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4800600" y="3505200"/>
            <a:ext cx="3937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391400" y="3886200"/>
            <a:ext cx="328420" cy="2028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010400" y="5003490"/>
            <a:ext cx="609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86094" y="6596390"/>
            <a:ext cx="2720861"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err="1">
                <a:ln>
                  <a:noFill/>
                </a:ln>
                <a:solidFill>
                  <a:prstClr val="black"/>
                </a:solidFill>
                <a:effectLst/>
                <a:uLnTx/>
                <a:uFillTx/>
                <a:latin typeface="Corbel"/>
                <a:ea typeface="+mn-ea"/>
                <a:cs typeface="Corbel"/>
              </a:rPr>
              <a:t>Kerkela</a:t>
            </a:r>
            <a:r>
              <a:rPr kumimoji="0" lang="da-DK" sz="1100" b="0" i="0" u="none" strike="noStrike" kern="1200" cap="none" spc="0" normalizeH="0" baseline="0" noProof="0" dirty="0">
                <a:ln>
                  <a:noFill/>
                </a:ln>
                <a:solidFill>
                  <a:prstClr val="black"/>
                </a:solidFill>
                <a:effectLst/>
                <a:uLnTx/>
                <a:uFillTx/>
                <a:latin typeface="Corbel"/>
                <a:ea typeface="+mn-ea"/>
                <a:cs typeface="Corbel"/>
              </a:rPr>
              <a:t> R et al. </a:t>
            </a:r>
            <a:r>
              <a:rPr kumimoji="0" lang="da-DK" sz="1100" b="0" i="1" u="none" strike="noStrike" kern="1200" cap="none" spc="0" normalizeH="0" baseline="0" noProof="0" dirty="0">
                <a:ln>
                  <a:noFill/>
                </a:ln>
                <a:solidFill>
                  <a:prstClr val="black"/>
                </a:solidFill>
                <a:effectLst/>
                <a:uLnTx/>
                <a:uFillTx/>
                <a:latin typeface="Corbel"/>
                <a:ea typeface="+mn-ea"/>
                <a:cs typeface="Corbel"/>
              </a:rPr>
              <a:t>Nat Med </a:t>
            </a:r>
            <a:r>
              <a:rPr kumimoji="0" lang="da-DK" sz="1100" b="0" i="0" u="none" strike="noStrike" kern="1200" cap="none" spc="0" normalizeH="0" baseline="0" noProof="0" dirty="0">
                <a:ln>
                  <a:noFill/>
                </a:ln>
                <a:solidFill>
                  <a:prstClr val="black"/>
                </a:solidFill>
                <a:effectLst/>
                <a:uLnTx/>
                <a:uFillTx/>
                <a:latin typeface="Corbel"/>
                <a:ea typeface="+mn-ea"/>
                <a:cs typeface="Corbel"/>
              </a:rPr>
              <a:t>2006; 12(8):908-16.</a:t>
            </a:r>
          </a:p>
        </p:txBody>
      </p:sp>
    </p:spTree>
    <p:extLst>
      <p:ext uri="{BB962C8B-B14F-4D97-AF65-F5344CB8AC3E}">
        <p14:creationId xmlns:p14="http://schemas.microsoft.com/office/powerpoint/2010/main" val="2575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7">
            <a:extLst>
              <a:ext uri="{FF2B5EF4-FFF2-40B4-BE49-F238E27FC236}">
                <a16:creationId xmlns:a16="http://schemas.microsoft.com/office/drawing/2014/main" id="{01E9A0EE-FCB3-4575-8207-A2C00A1208B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66" t="59010" b="20286"/>
          <a:stretch/>
        </p:blipFill>
        <p:spPr bwMode="auto">
          <a:xfrm>
            <a:off x="1551025" y="1942968"/>
            <a:ext cx="5334161" cy="900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71DFE5A8-1EAD-4EC4-8E99-7A75B4A342E8}"/>
              </a:ext>
            </a:extLst>
          </p:cNvPr>
          <p:cNvSpPr txBox="1">
            <a:spLocks noChangeArrowheads="1"/>
          </p:cNvSpPr>
          <p:nvPr/>
        </p:nvSpPr>
        <p:spPr bwMode="auto">
          <a:xfrm>
            <a:off x="98107" y="6190420"/>
            <a:ext cx="358616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nchorCtr="0">
            <a:spAutoFit/>
          </a:bodyPr>
          <a:lstStyle>
            <a:lvl1pPr>
              <a:spcBef>
                <a:spcPct val="20000"/>
              </a:spcBef>
              <a:buClr>
                <a:srgbClr val="99CCFF"/>
              </a:buClr>
              <a:buSzPct val="125000"/>
              <a:buChar char="•"/>
              <a:defRPr sz="3600" b="1">
                <a:solidFill>
                  <a:schemeClr val="bg1"/>
                </a:solidFill>
                <a:latin typeface="Arial" panose="020B0604020202020204" pitchFamily="34" charset="0"/>
              </a:defRPr>
            </a:lvl1pPr>
            <a:lvl2pPr marL="742950" indent="-285750">
              <a:spcBef>
                <a:spcPct val="20000"/>
              </a:spcBef>
              <a:buClr>
                <a:srgbClr val="99CCFF"/>
              </a:buClr>
              <a:buSzPct val="125000"/>
              <a:buChar char="–"/>
              <a:defRPr sz="3600" b="1">
                <a:solidFill>
                  <a:schemeClr val="bg1"/>
                </a:solidFill>
                <a:latin typeface="Arial" panose="020B0604020202020204" pitchFamily="34" charset="0"/>
              </a:defRPr>
            </a:lvl2pPr>
            <a:lvl3pPr marL="1143000" indent="-228600">
              <a:spcBef>
                <a:spcPct val="20000"/>
              </a:spcBef>
              <a:buClr>
                <a:srgbClr val="99CCFF"/>
              </a:buClr>
              <a:buSzPct val="125000"/>
              <a:buChar char="•"/>
              <a:defRPr sz="3600" b="1">
                <a:solidFill>
                  <a:schemeClr val="bg1"/>
                </a:solidFill>
                <a:latin typeface="Arial" panose="020B0604020202020204" pitchFamily="34" charset="0"/>
              </a:defRPr>
            </a:lvl3pPr>
            <a:lvl4pPr marL="1600200" indent="-228600">
              <a:spcBef>
                <a:spcPct val="20000"/>
              </a:spcBef>
              <a:buClr>
                <a:srgbClr val="99CCFF"/>
              </a:buClr>
              <a:buSzPct val="125000"/>
              <a:buChar char="–"/>
              <a:defRPr sz="3600" b="1">
                <a:solidFill>
                  <a:schemeClr val="bg1"/>
                </a:solidFill>
                <a:latin typeface="Arial" panose="020B0604020202020204" pitchFamily="34" charset="0"/>
              </a:defRPr>
            </a:lvl4pPr>
            <a:lvl5pPr marL="2057400" indent="-228600">
              <a:spcBef>
                <a:spcPct val="20000"/>
              </a:spcBef>
              <a:buClr>
                <a:srgbClr val="99CCFF"/>
              </a:buClr>
              <a:buSzPct val="125000"/>
              <a:buChar char="»"/>
              <a:defRPr sz="3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99CCFF"/>
              </a:buClr>
              <a:buSzPct val="125000"/>
              <a:buChar char="»"/>
              <a:defRPr sz="3600" b="1">
                <a:solidFill>
                  <a:schemeClr val="bg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Corbel"/>
              <a:ea typeface="+mn-ea"/>
              <a:cs typeface="Corbe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err="1">
                <a:ln>
                  <a:noFill/>
                </a:ln>
                <a:solidFill>
                  <a:prstClr val="black"/>
                </a:solidFill>
                <a:effectLst/>
                <a:uLnTx/>
                <a:uFillTx/>
                <a:latin typeface="Corbel"/>
                <a:ea typeface="+mn-ea"/>
                <a:cs typeface="Corbel"/>
              </a:rPr>
              <a:t>Hochhaus</a:t>
            </a:r>
            <a:r>
              <a:rPr kumimoji="0" lang="en-US" altLang="en-US" sz="1200" b="1" i="0" u="none" strike="noStrike" kern="1200" cap="none" spc="0" normalizeH="0" baseline="0" noProof="0" dirty="0">
                <a:ln>
                  <a:noFill/>
                </a:ln>
                <a:solidFill>
                  <a:prstClr val="black"/>
                </a:solidFill>
                <a:effectLst/>
                <a:uLnTx/>
                <a:uFillTx/>
                <a:latin typeface="Corbel"/>
                <a:ea typeface="+mn-ea"/>
                <a:cs typeface="Corbel"/>
              </a:rPr>
              <a:t> et al., Leukemia 2016</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1200" b="1" i="0" u="none" strike="noStrike" kern="0" cap="none" spc="0" normalizeH="0" baseline="0" noProof="0" dirty="0" err="1">
                <a:ln>
                  <a:noFill/>
                </a:ln>
                <a:solidFill>
                  <a:srgbClr val="262626"/>
                </a:solidFill>
                <a:effectLst/>
                <a:uLnTx/>
                <a:uFillTx/>
                <a:latin typeface="Corbel"/>
                <a:ea typeface="+mn-ea"/>
                <a:cs typeface="Corbel"/>
              </a:rPr>
              <a:t>Haguet</a:t>
            </a:r>
            <a:r>
              <a:rPr kumimoji="0" lang="en-GB" sz="1200" b="1" i="0" u="none" strike="noStrike" kern="0" cap="none" spc="0" normalizeH="0" baseline="0" noProof="0" dirty="0">
                <a:ln>
                  <a:noFill/>
                </a:ln>
                <a:solidFill>
                  <a:srgbClr val="262626"/>
                </a:solidFill>
                <a:effectLst/>
                <a:uLnTx/>
                <a:uFillTx/>
                <a:latin typeface="Corbel"/>
                <a:ea typeface="+mn-ea"/>
                <a:cs typeface="Corbel"/>
              </a:rPr>
              <a:t> et al. Expert </a:t>
            </a:r>
            <a:r>
              <a:rPr kumimoji="0" lang="en-GB" sz="1200" b="1" i="0" u="none" strike="noStrike" kern="0" cap="none" spc="0" normalizeH="0" baseline="0" noProof="0" dirty="0" err="1">
                <a:ln>
                  <a:noFill/>
                </a:ln>
                <a:solidFill>
                  <a:srgbClr val="262626"/>
                </a:solidFill>
                <a:effectLst/>
                <a:uLnTx/>
                <a:uFillTx/>
                <a:latin typeface="Corbel"/>
                <a:ea typeface="+mn-ea"/>
                <a:cs typeface="Corbel"/>
              </a:rPr>
              <a:t>Opin</a:t>
            </a:r>
            <a:r>
              <a:rPr kumimoji="0" lang="en-GB" sz="1200" b="1" i="0" u="none" strike="noStrike" kern="0" cap="none" spc="0" normalizeH="0" baseline="0" noProof="0" dirty="0">
                <a:ln>
                  <a:noFill/>
                </a:ln>
                <a:solidFill>
                  <a:srgbClr val="262626"/>
                </a:solidFill>
                <a:effectLst/>
                <a:uLnTx/>
                <a:uFillTx/>
                <a:latin typeface="Corbel"/>
                <a:ea typeface="+mn-ea"/>
                <a:cs typeface="Corbel"/>
              </a:rPr>
              <a:t> Drug </a:t>
            </a:r>
            <a:r>
              <a:rPr kumimoji="0" lang="en-GB" sz="1200" b="1" i="0" u="none" strike="noStrike" kern="0" cap="none" spc="0" normalizeH="0" baseline="0" noProof="0" dirty="0" err="1">
                <a:ln>
                  <a:noFill/>
                </a:ln>
                <a:solidFill>
                  <a:srgbClr val="262626"/>
                </a:solidFill>
                <a:effectLst/>
                <a:uLnTx/>
                <a:uFillTx/>
                <a:latin typeface="Corbel"/>
                <a:ea typeface="+mn-ea"/>
                <a:cs typeface="Corbel"/>
              </a:rPr>
              <a:t>Saf</a:t>
            </a:r>
            <a:r>
              <a:rPr kumimoji="0" lang="en-GB" sz="1200" b="1" i="0" u="none" strike="noStrike" kern="0" cap="none" spc="0" normalizeH="0" baseline="0" noProof="0" dirty="0">
                <a:ln>
                  <a:noFill/>
                </a:ln>
                <a:solidFill>
                  <a:srgbClr val="262626"/>
                </a:solidFill>
                <a:effectLst/>
                <a:uLnTx/>
                <a:uFillTx/>
                <a:latin typeface="Corbel"/>
                <a:ea typeface="+mn-ea"/>
                <a:cs typeface="Corbel"/>
              </a:rPr>
              <a:t>. 2016</a:t>
            </a:r>
          </a:p>
        </p:txBody>
      </p:sp>
      <p:graphicFrame>
        <p:nvGraphicFramePr>
          <p:cNvPr id="7" name="Table 6">
            <a:extLst>
              <a:ext uri="{FF2B5EF4-FFF2-40B4-BE49-F238E27FC236}">
                <a16:creationId xmlns:a16="http://schemas.microsoft.com/office/drawing/2014/main" id="{1FF70ED1-DFB9-474C-A73F-E7D1AC578852}"/>
              </a:ext>
            </a:extLst>
          </p:cNvPr>
          <p:cNvGraphicFramePr>
            <a:graphicFrameLocks noGrp="1"/>
          </p:cNvGraphicFramePr>
          <p:nvPr/>
        </p:nvGraphicFramePr>
        <p:xfrm>
          <a:off x="1277065" y="429647"/>
          <a:ext cx="289322" cy="2508363"/>
        </p:xfrm>
        <a:graphic>
          <a:graphicData uri="http://schemas.openxmlformats.org/drawingml/2006/table">
            <a:tbl>
              <a:tblPr>
                <a:tableStyleId>{5C22544A-7EE6-4342-B048-85BDC9FD1C3A}</a:tableStyleId>
              </a:tblPr>
              <a:tblGrid>
                <a:gridCol w="289322">
                  <a:extLst>
                    <a:ext uri="{9D8B030D-6E8A-4147-A177-3AD203B41FA5}">
                      <a16:colId xmlns:a16="http://schemas.microsoft.com/office/drawing/2014/main" val="2683918648"/>
                    </a:ext>
                  </a:extLst>
                </a:gridCol>
              </a:tblGrid>
              <a:tr h="228033">
                <a:tc>
                  <a:txBody>
                    <a:bodyPr/>
                    <a:lstStyle/>
                    <a:p>
                      <a:pPr algn="ctr"/>
                      <a:r>
                        <a:rPr lang="en-US" sz="900" dirty="0">
                          <a:latin typeface="Corbel"/>
                          <a:cs typeface="Corbel"/>
                        </a:rPr>
                        <a:t>100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8629110"/>
                  </a:ext>
                </a:extLst>
              </a:tr>
              <a:tr h="228033">
                <a:tc>
                  <a:txBody>
                    <a:bodyPr/>
                    <a:lstStyle/>
                    <a:p>
                      <a:pPr algn="ctr"/>
                      <a:r>
                        <a:rPr lang="en-US" sz="900" dirty="0">
                          <a:latin typeface="Corbel"/>
                          <a:cs typeface="Corbel"/>
                        </a:rPr>
                        <a:t>90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1526286"/>
                  </a:ext>
                </a:extLst>
              </a:tr>
              <a:tr h="228033">
                <a:tc>
                  <a:txBody>
                    <a:bodyPr/>
                    <a:lstStyle/>
                    <a:p>
                      <a:pPr algn="ctr"/>
                      <a:r>
                        <a:rPr lang="en-US" sz="900" dirty="0">
                          <a:latin typeface="Corbel"/>
                          <a:cs typeface="Corbel"/>
                        </a:rPr>
                        <a:t>80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13341257"/>
                  </a:ext>
                </a:extLst>
              </a:tr>
              <a:tr h="228033">
                <a:tc>
                  <a:txBody>
                    <a:bodyPr/>
                    <a:lstStyle/>
                    <a:p>
                      <a:pPr algn="ctr"/>
                      <a:r>
                        <a:rPr lang="en-US" sz="900" dirty="0">
                          <a:latin typeface="Corbel"/>
                          <a:cs typeface="Corbel"/>
                        </a:rPr>
                        <a:t>70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5472766"/>
                  </a:ext>
                </a:extLst>
              </a:tr>
              <a:tr h="228033">
                <a:tc>
                  <a:txBody>
                    <a:bodyPr/>
                    <a:lstStyle/>
                    <a:p>
                      <a:pPr algn="ctr"/>
                      <a:r>
                        <a:rPr lang="en-US" sz="900" dirty="0">
                          <a:latin typeface="Corbel"/>
                          <a:cs typeface="Corbel"/>
                        </a:rPr>
                        <a:t>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44200818"/>
                  </a:ext>
                </a:extLst>
              </a:tr>
              <a:tr h="228033">
                <a:tc>
                  <a:txBody>
                    <a:bodyPr/>
                    <a:lstStyle/>
                    <a:p>
                      <a:pPr algn="ctr"/>
                      <a:r>
                        <a:rPr lang="en-US" sz="900" dirty="0">
                          <a:latin typeface="Corbel"/>
                          <a:cs typeface="Corbel"/>
                        </a:rPr>
                        <a:t>50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7632751"/>
                  </a:ext>
                </a:extLst>
              </a:tr>
              <a:tr h="228033">
                <a:tc>
                  <a:txBody>
                    <a:bodyPr/>
                    <a:lstStyle/>
                    <a:p>
                      <a:pPr algn="ctr"/>
                      <a:r>
                        <a:rPr lang="en-US" sz="900" dirty="0">
                          <a:latin typeface="Corbel"/>
                          <a:cs typeface="Corbel"/>
                        </a:rPr>
                        <a:t>40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8742057"/>
                  </a:ext>
                </a:extLst>
              </a:tr>
              <a:tr h="228033">
                <a:tc>
                  <a:txBody>
                    <a:bodyPr/>
                    <a:lstStyle/>
                    <a:p>
                      <a:pPr algn="ctr"/>
                      <a:r>
                        <a:rPr lang="en-US" sz="900" dirty="0">
                          <a:latin typeface="Corbel"/>
                          <a:cs typeface="Corbel"/>
                        </a:rPr>
                        <a:t>30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4795981"/>
                  </a:ext>
                </a:extLst>
              </a:tr>
              <a:tr h="228033">
                <a:tc>
                  <a:txBody>
                    <a:bodyPr/>
                    <a:lstStyle/>
                    <a:p>
                      <a:pPr algn="ctr"/>
                      <a:r>
                        <a:rPr lang="en-US" sz="900" dirty="0">
                          <a:latin typeface="Corbel"/>
                          <a:cs typeface="Corbel"/>
                        </a:rPr>
                        <a:t>20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922198"/>
                  </a:ext>
                </a:extLst>
              </a:tr>
              <a:tr h="228033">
                <a:tc>
                  <a:txBody>
                    <a:bodyPr/>
                    <a:lstStyle/>
                    <a:p>
                      <a:pPr algn="ctr"/>
                      <a:r>
                        <a:rPr lang="en-US" sz="900" dirty="0">
                          <a:latin typeface="Corbel"/>
                          <a:cs typeface="Corbel"/>
                        </a:rPr>
                        <a:t>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0159782"/>
                  </a:ext>
                </a:extLst>
              </a:tr>
              <a:tr h="228033">
                <a:tc>
                  <a:txBody>
                    <a:bodyPr/>
                    <a:lstStyle/>
                    <a:p>
                      <a:pPr algn="ctr"/>
                      <a:r>
                        <a:rPr lang="en-US" sz="900" dirty="0">
                          <a:latin typeface="Corbel"/>
                          <a:cs typeface="Corbel"/>
                        </a:rPr>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9067995"/>
                  </a:ext>
                </a:extLst>
              </a:tr>
            </a:tbl>
          </a:graphicData>
        </a:graphic>
      </p:graphicFrame>
      <p:graphicFrame>
        <p:nvGraphicFramePr>
          <p:cNvPr id="8" name="Table 7">
            <a:extLst>
              <a:ext uri="{FF2B5EF4-FFF2-40B4-BE49-F238E27FC236}">
                <a16:creationId xmlns:a16="http://schemas.microsoft.com/office/drawing/2014/main" id="{3ACD636C-2E22-407F-A797-019E7ADD4F84}"/>
              </a:ext>
            </a:extLst>
          </p:cNvPr>
          <p:cNvGraphicFramePr>
            <a:graphicFrameLocks noGrp="1"/>
          </p:cNvGraphicFramePr>
          <p:nvPr/>
        </p:nvGraphicFramePr>
        <p:xfrm>
          <a:off x="1451704" y="2801699"/>
          <a:ext cx="5066224" cy="301794"/>
        </p:xfrm>
        <a:graphic>
          <a:graphicData uri="http://schemas.openxmlformats.org/drawingml/2006/table">
            <a:tbl>
              <a:tblPr>
                <a:tableStyleId>{5C22544A-7EE6-4342-B048-85BDC9FD1C3A}</a:tableStyleId>
              </a:tblPr>
              <a:tblGrid>
                <a:gridCol w="316639">
                  <a:extLst>
                    <a:ext uri="{9D8B030D-6E8A-4147-A177-3AD203B41FA5}">
                      <a16:colId xmlns:a16="http://schemas.microsoft.com/office/drawing/2014/main" val="2683918648"/>
                    </a:ext>
                  </a:extLst>
                </a:gridCol>
                <a:gridCol w="316639">
                  <a:extLst>
                    <a:ext uri="{9D8B030D-6E8A-4147-A177-3AD203B41FA5}">
                      <a16:colId xmlns:a16="http://schemas.microsoft.com/office/drawing/2014/main" val="339216729"/>
                    </a:ext>
                  </a:extLst>
                </a:gridCol>
                <a:gridCol w="316639">
                  <a:extLst>
                    <a:ext uri="{9D8B030D-6E8A-4147-A177-3AD203B41FA5}">
                      <a16:colId xmlns:a16="http://schemas.microsoft.com/office/drawing/2014/main" val="3415816834"/>
                    </a:ext>
                  </a:extLst>
                </a:gridCol>
                <a:gridCol w="316639">
                  <a:extLst>
                    <a:ext uri="{9D8B030D-6E8A-4147-A177-3AD203B41FA5}">
                      <a16:colId xmlns:a16="http://schemas.microsoft.com/office/drawing/2014/main" val="456485346"/>
                    </a:ext>
                  </a:extLst>
                </a:gridCol>
                <a:gridCol w="316639">
                  <a:extLst>
                    <a:ext uri="{9D8B030D-6E8A-4147-A177-3AD203B41FA5}">
                      <a16:colId xmlns:a16="http://schemas.microsoft.com/office/drawing/2014/main" val="2673037662"/>
                    </a:ext>
                  </a:extLst>
                </a:gridCol>
                <a:gridCol w="316639">
                  <a:extLst>
                    <a:ext uri="{9D8B030D-6E8A-4147-A177-3AD203B41FA5}">
                      <a16:colId xmlns:a16="http://schemas.microsoft.com/office/drawing/2014/main" val="763758098"/>
                    </a:ext>
                  </a:extLst>
                </a:gridCol>
                <a:gridCol w="316639">
                  <a:extLst>
                    <a:ext uri="{9D8B030D-6E8A-4147-A177-3AD203B41FA5}">
                      <a16:colId xmlns:a16="http://schemas.microsoft.com/office/drawing/2014/main" val="1395763673"/>
                    </a:ext>
                  </a:extLst>
                </a:gridCol>
                <a:gridCol w="316639">
                  <a:extLst>
                    <a:ext uri="{9D8B030D-6E8A-4147-A177-3AD203B41FA5}">
                      <a16:colId xmlns:a16="http://schemas.microsoft.com/office/drawing/2014/main" val="1657475757"/>
                    </a:ext>
                  </a:extLst>
                </a:gridCol>
                <a:gridCol w="316639">
                  <a:extLst>
                    <a:ext uri="{9D8B030D-6E8A-4147-A177-3AD203B41FA5}">
                      <a16:colId xmlns:a16="http://schemas.microsoft.com/office/drawing/2014/main" val="3474395437"/>
                    </a:ext>
                  </a:extLst>
                </a:gridCol>
                <a:gridCol w="316639">
                  <a:extLst>
                    <a:ext uri="{9D8B030D-6E8A-4147-A177-3AD203B41FA5}">
                      <a16:colId xmlns:a16="http://schemas.microsoft.com/office/drawing/2014/main" val="3077565960"/>
                    </a:ext>
                  </a:extLst>
                </a:gridCol>
                <a:gridCol w="316639">
                  <a:extLst>
                    <a:ext uri="{9D8B030D-6E8A-4147-A177-3AD203B41FA5}">
                      <a16:colId xmlns:a16="http://schemas.microsoft.com/office/drawing/2014/main" val="2442710922"/>
                    </a:ext>
                  </a:extLst>
                </a:gridCol>
                <a:gridCol w="316639">
                  <a:extLst>
                    <a:ext uri="{9D8B030D-6E8A-4147-A177-3AD203B41FA5}">
                      <a16:colId xmlns:a16="http://schemas.microsoft.com/office/drawing/2014/main" val="1451782708"/>
                    </a:ext>
                  </a:extLst>
                </a:gridCol>
                <a:gridCol w="316639">
                  <a:extLst>
                    <a:ext uri="{9D8B030D-6E8A-4147-A177-3AD203B41FA5}">
                      <a16:colId xmlns:a16="http://schemas.microsoft.com/office/drawing/2014/main" val="3544068225"/>
                    </a:ext>
                  </a:extLst>
                </a:gridCol>
                <a:gridCol w="316639">
                  <a:extLst>
                    <a:ext uri="{9D8B030D-6E8A-4147-A177-3AD203B41FA5}">
                      <a16:colId xmlns:a16="http://schemas.microsoft.com/office/drawing/2014/main" val="1337622386"/>
                    </a:ext>
                  </a:extLst>
                </a:gridCol>
                <a:gridCol w="316639">
                  <a:extLst>
                    <a:ext uri="{9D8B030D-6E8A-4147-A177-3AD203B41FA5}">
                      <a16:colId xmlns:a16="http://schemas.microsoft.com/office/drawing/2014/main" val="2656335849"/>
                    </a:ext>
                  </a:extLst>
                </a:gridCol>
                <a:gridCol w="316639">
                  <a:extLst>
                    <a:ext uri="{9D8B030D-6E8A-4147-A177-3AD203B41FA5}">
                      <a16:colId xmlns:a16="http://schemas.microsoft.com/office/drawing/2014/main" val="1924497986"/>
                    </a:ext>
                  </a:extLst>
                </a:gridCol>
              </a:tblGrid>
              <a:tr h="301794">
                <a:tc>
                  <a:txBody>
                    <a:bodyPr/>
                    <a:lstStyle/>
                    <a:p>
                      <a:pPr algn="ctr"/>
                      <a:r>
                        <a:rPr lang="en-US" sz="900" b="0" dirty="0"/>
                        <a:t>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18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24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36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42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48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54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60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66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72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78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84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90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0" dirty="0"/>
                        <a:t>96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8629110"/>
                  </a:ext>
                </a:extLst>
              </a:tr>
            </a:tbl>
          </a:graphicData>
        </a:graphic>
      </p:graphicFrame>
      <p:grpSp>
        <p:nvGrpSpPr>
          <p:cNvPr id="9" name="Group 8">
            <a:extLst>
              <a:ext uri="{FF2B5EF4-FFF2-40B4-BE49-F238E27FC236}">
                <a16:creationId xmlns:a16="http://schemas.microsoft.com/office/drawing/2014/main" id="{1220DDEA-7A3D-4218-85E5-F6FD166FBB2B}"/>
              </a:ext>
            </a:extLst>
          </p:cNvPr>
          <p:cNvGrpSpPr/>
          <p:nvPr/>
        </p:nvGrpSpPr>
        <p:grpSpPr>
          <a:xfrm>
            <a:off x="1533204" y="549234"/>
            <a:ext cx="4917262" cy="2305553"/>
            <a:chOff x="681564" y="1267592"/>
            <a:chExt cx="4917262" cy="2376138"/>
          </a:xfrm>
        </p:grpSpPr>
        <p:sp>
          <p:nvSpPr>
            <p:cNvPr id="10" name="Freeform: Shape 10">
              <a:extLst>
                <a:ext uri="{FF2B5EF4-FFF2-40B4-BE49-F238E27FC236}">
                  <a16:creationId xmlns:a16="http://schemas.microsoft.com/office/drawing/2014/main" id="{D6FA3298-77A6-4382-9382-CC473EE96569}"/>
                </a:ext>
              </a:extLst>
            </p:cNvPr>
            <p:cNvSpPr/>
            <p:nvPr/>
          </p:nvSpPr>
          <p:spPr>
            <a:xfrm>
              <a:off x="681564" y="1267592"/>
              <a:ext cx="4917262" cy="2376138"/>
            </a:xfrm>
            <a:custGeom>
              <a:avLst/>
              <a:gdLst>
                <a:gd name="connsiteX0" fmla="*/ 0 w 4658400"/>
                <a:gd name="connsiteY0" fmla="*/ 0 h 2476800"/>
                <a:gd name="connsiteX1" fmla="*/ 0 w 4658400"/>
                <a:gd name="connsiteY1" fmla="*/ 2476800 h 2476800"/>
                <a:gd name="connsiteX2" fmla="*/ 4658400 w 4658400"/>
                <a:gd name="connsiteY2" fmla="*/ 2476800 h 2476800"/>
              </a:gdLst>
              <a:ahLst/>
              <a:cxnLst>
                <a:cxn ang="0">
                  <a:pos x="connsiteX0" y="connsiteY0"/>
                </a:cxn>
                <a:cxn ang="0">
                  <a:pos x="connsiteX1" y="connsiteY1"/>
                </a:cxn>
                <a:cxn ang="0">
                  <a:pos x="connsiteX2" y="connsiteY2"/>
                </a:cxn>
              </a:cxnLst>
              <a:rect l="l" t="t" r="r" b="b"/>
              <a:pathLst>
                <a:path w="4658400" h="2476800">
                  <a:moveTo>
                    <a:pt x="0" y="0"/>
                  </a:moveTo>
                  <a:lnTo>
                    <a:pt x="0" y="2476800"/>
                  </a:lnTo>
                  <a:lnTo>
                    <a:pt x="4658400" y="247680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Corbel"/>
              </a:endParaRPr>
            </a:p>
          </p:txBody>
        </p:sp>
        <p:grpSp>
          <p:nvGrpSpPr>
            <p:cNvPr id="11" name="Group 10">
              <a:extLst>
                <a:ext uri="{FF2B5EF4-FFF2-40B4-BE49-F238E27FC236}">
                  <a16:creationId xmlns:a16="http://schemas.microsoft.com/office/drawing/2014/main" id="{DFFD6E76-304A-41C1-9DA1-AA1AD1B10F12}"/>
                </a:ext>
              </a:extLst>
            </p:cNvPr>
            <p:cNvGrpSpPr>
              <a:grpSpLocks noChangeAspect="1"/>
            </p:cNvGrpSpPr>
            <p:nvPr/>
          </p:nvGrpSpPr>
          <p:grpSpPr bwMode="auto">
            <a:xfrm>
              <a:off x="699384" y="2933551"/>
              <a:ext cx="4831985" cy="693737"/>
              <a:chOff x="450" y="2061"/>
              <a:chExt cx="2997" cy="437"/>
            </a:xfrm>
          </p:grpSpPr>
          <p:sp>
            <p:nvSpPr>
              <p:cNvPr id="12" name="Freeform 5">
                <a:extLst>
                  <a:ext uri="{FF2B5EF4-FFF2-40B4-BE49-F238E27FC236}">
                    <a16:creationId xmlns:a16="http://schemas.microsoft.com/office/drawing/2014/main" id="{2244409C-9DE2-497B-93D2-3899406ED9DA}"/>
                  </a:ext>
                </a:extLst>
              </p:cNvPr>
              <p:cNvSpPr>
                <a:spLocks/>
              </p:cNvSpPr>
              <p:nvPr/>
            </p:nvSpPr>
            <p:spPr bwMode="auto">
              <a:xfrm>
                <a:off x="456" y="2383"/>
                <a:ext cx="2991" cy="115"/>
              </a:xfrm>
              <a:custGeom>
                <a:avLst/>
                <a:gdLst>
                  <a:gd name="T0" fmla="*/ 0 w 2991"/>
                  <a:gd name="T1" fmla="*/ 112 h 115"/>
                  <a:gd name="T2" fmla="*/ 146 w 2991"/>
                  <a:gd name="T3" fmla="*/ 115 h 115"/>
                  <a:gd name="T4" fmla="*/ 143 w 2991"/>
                  <a:gd name="T5" fmla="*/ 94 h 115"/>
                  <a:gd name="T6" fmla="*/ 1061 w 2991"/>
                  <a:gd name="T7" fmla="*/ 96 h 115"/>
                  <a:gd name="T8" fmla="*/ 1061 w 2991"/>
                  <a:gd name="T9" fmla="*/ 79 h 115"/>
                  <a:gd name="T10" fmla="*/ 1515 w 2991"/>
                  <a:gd name="T11" fmla="*/ 79 h 115"/>
                  <a:gd name="T12" fmla="*/ 1521 w 2991"/>
                  <a:gd name="T13" fmla="*/ 72 h 115"/>
                  <a:gd name="T14" fmla="*/ 1834 w 2991"/>
                  <a:gd name="T15" fmla="*/ 76 h 115"/>
                  <a:gd name="T16" fmla="*/ 1841 w 2991"/>
                  <a:gd name="T17" fmla="*/ 58 h 115"/>
                  <a:gd name="T18" fmla="*/ 2018 w 2991"/>
                  <a:gd name="T19" fmla="*/ 58 h 115"/>
                  <a:gd name="T20" fmla="*/ 2018 w 2991"/>
                  <a:gd name="T21" fmla="*/ 45 h 115"/>
                  <a:gd name="T22" fmla="*/ 2272 w 2991"/>
                  <a:gd name="T23" fmla="*/ 45 h 115"/>
                  <a:gd name="T24" fmla="*/ 2272 w 2991"/>
                  <a:gd name="T25" fmla="*/ 31 h 115"/>
                  <a:gd name="T26" fmla="*/ 2614 w 2991"/>
                  <a:gd name="T27" fmla="*/ 31 h 115"/>
                  <a:gd name="T28" fmla="*/ 2638 w 2991"/>
                  <a:gd name="T29" fmla="*/ 0 h 115"/>
                  <a:gd name="T30" fmla="*/ 2991 w 2991"/>
                  <a:gd name="T3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91" h="115">
                    <a:moveTo>
                      <a:pt x="0" y="112"/>
                    </a:moveTo>
                    <a:lnTo>
                      <a:pt x="146" y="115"/>
                    </a:lnTo>
                    <a:lnTo>
                      <a:pt x="143" y="94"/>
                    </a:lnTo>
                    <a:lnTo>
                      <a:pt x="1061" y="96"/>
                    </a:lnTo>
                    <a:lnTo>
                      <a:pt x="1061" y="79"/>
                    </a:lnTo>
                    <a:lnTo>
                      <a:pt x="1515" y="79"/>
                    </a:lnTo>
                    <a:lnTo>
                      <a:pt x="1521" y="72"/>
                    </a:lnTo>
                    <a:lnTo>
                      <a:pt x="1834" y="76"/>
                    </a:lnTo>
                    <a:lnTo>
                      <a:pt x="1841" y="58"/>
                    </a:lnTo>
                    <a:lnTo>
                      <a:pt x="2018" y="58"/>
                    </a:lnTo>
                    <a:lnTo>
                      <a:pt x="2018" y="45"/>
                    </a:lnTo>
                    <a:lnTo>
                      <a:pt x="2272" y="45"/>
                    </a:lnTo>
                    <a:lnTo>
                      <a:pt x="2272" y="31"/>
                    </a:lnTo>
                    <a:lnTo>
                      <a:pt x="2614" y="31"/>
                    </a:lnTo>
                    <a:lnTo>
                      <a:pt x="2638" y="0"/>
                    </a:lnTo>
                    <a:lnTo>
                      <a:pt x="2991" y="0"/>
                    </a:lnTo>
                  </a:path>
                </a:pathLst>
              </a:custGeom>
              <a:noFill/>
              <a:ln w="28575" cap="flat">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Corbel"/>
                </a:endParaRPr>
              </a:p>
            </p:txBody>
          </p:sp>
          <p:sp>
            <p:nvSpPr>
              <p:cNvPr id="13" name="Freeform 6">
                <a:extLst>
                  <a:ext uri="{FF2B5EF4-FFF2-40B4-BE49-F238E27FC236}">
                    <a16:creationId xmlns:a16="http://schemas.microsoft.com/office/drawing/2014/main" id="{B47E1E92-2957-48AA-BBE6-EB566B03E128}"/>
                  </a:ext>
                </a:extLst>
              </p:cNvPr>
              <p:cNvSpPr>
                <a:spLocks/>
              </p:cNvSpPr>
              <p:nvPr/>
            </p:nvSpPr>
            <p:spPr bwMode="auto">
              <a:xfrm>
                <a:off x="450" y="2196"/>
                <a:ext cx="2985" cy="290"/>
              </a:xfrm>
              <a:custGeom>
                <a:avLst/>
                <a:gdLst>
                  <a:gd name="T0" fmla="*/ 2985 w 2985"/>
                  <a:gd name="T1" fmla="*/ 0 h 290"/>
                  <a:gd name="T2" fmla="*/ 2561 w 2985"/>
                  <a:gd name="T3" fmla="*/ 0 h 290"/>
                  <a:gd name="T4" fmla="*/ 2561 w 2985"/>
                  <a:gd name="T5" fmla="*/ 21 h 290"/>
                  <a:gd name="T6" fmla="*/ 2516 w 2985"/>
                  <a:gd name="T7" fmla="*/ 21 h 290"/>
                  <a:gd name="T8" fmla="*/ 2460 w 2985"/>
                  <a:gd name="T9" fmla="*/ 57 h 290"/>
                  <a:gd name="T10" fmla="*/ 2407 w 2985"/>
                  <a:gd name="T11" fmla="*/ 57 h 290"/>
                  <a:gd name="T12" fmla="*/ 2405 w 2985"/>
                  <a:gd name="T13" fmla="*/ 83 h 290"/>
                  <a:gd name="T14" fmla="*/ 2200 w 2985"/>
                  <a:gd name="T15" fmla="*/ 83 h 290"/>
                  <a:gd name="T16" fmla="*/ 2164 w 2985"/>
                  <a:gd name="T17" fmla="*/ 94 h 290"/>
                  <a:gd name="T18" fmla="*/ 2117 w 2985"/>
                  <a:gd name="T19" fmla="*/ 97 h 290"/>
                  <a:gd name="T20" fmla="*/ 2117 w 2985"/>
                  <a:gd name="T21" fmla="*/ 124 h 290"/>
                  <a:gd name="T22" fmla="*/ 2041 w 2985"/>
                  <a:gd name="T23" fmla="*/ 115 h 290"/>
                  <a:gd name="T24" fmla="*/ 1934 w 2985"/>
                  <a:gd name="T25" fmla="*/ 122 h 290"/>
                  <a:gd name="T26" fmla="*/ 1888 w 2985"/>
                  <a:gd name="T27" fmla="*/ 137 h 290"/>
                  <a:gd name="T28" fmla="*/ 1837 w 2985"/>
                  <a:gd name="T29" fmla="*/ 133 h 290"/>
                  <a:gd name="T30" fmla="*/ 1788 w 2985"/>
                  <a:gd name="T31" fmla="*/ 148 h 290"/>
                  <a:gd name="T32" fmla="*/ 1761 w 2985"/>
                  <a:gd name="T33" fmla="*/ 153 h 290"/>
                  <a:gd name="T34" fmla="*/ 1444 w 2985"/>
                  <a:gd name="T35" fmla="*/ 153 h 290"/>
                  <a:gd name="T36" fmla="*/ 1393 w 2985"/>
                  <a:gd name="T37" fmla="*/ 162 h 290"/>
                  <a:gd name="T38" fmla="*/ 1393 w 2985"/>
                  <a:gd name="T39" fmla="*/ 176 h 290"/>
                  <a:gd name="T40" fmla="*/ 1134 w 2985"/>
                  <a:gd name="T41" fmla="*/ 176 h 290"/>
                  <a:gd name="T42" fmla="*/ 1095 w 2985"/>
                  <a:gd name="T43" fmla="*/ 176 h 290"/>
                  <a:gd name="T44" fmla="*/ 1055 w 2985"/>
                  <a:gd name="T45" fmla="*/ 189 h 290"/>
                  <a:gd name="T46" fmla="*/ 1013 w 2985"/>
                  <a:gd name="T47" fmla="*/ 196 h 290"/>
                  <a:gd name="T48" fmla="*/ 1007 w 2985"/>
                  <a:gd name="T49" fmla="*/ 223 h 290"/>
                  <a:gd name="T50" fmla="*/ 924 w 2985"/>
                  <a:gd name="T51" fmla="*/ 223 h 290"/>
                  <a:gd name="T52" fmla="*/ 827 w 2985"/>
                  <a:gd name="T53" fmla="*/ 223 h 290"/>
                  <a:gd name="T54" fmla="*/ 771 w 2985"/>
                  <a:gd name="T55" fmla="*/ 223 h 290"/>
                  <a:gd name="T56" fmla="*/ 754 w 2985"/>
                  <a:gd name="T57" fmla="*/ 238 h 290"/>
                  <a:gd name="T58" fmla="*/ 643 w 2985"/>
                  <a:gd name="T59" fmla="*/ 252 h 290"/>
                  <a:gd name="T60" fmla="*/ 576 w 2985"/>
                  <a:gd name="T61" fmla="*/ 256 h 290"/>
                  <a:gd name="T62" fmla="*/ 505 w 2985"/>
                  <a:gd name="T63" fmla="*/ 263 h 290"/>
                  <a:gd name="T64" fmla="*/ 424 w 2985"/>
                  <a:gd name="T65" fmla="*/ 263 h 290"/>
                  <a:gd name="T66" fmla="*/ 303 w 2985"/>
                  <a:gd name="T67" fmla="*/ 266 h 290"/>
                  <a:gd name="T68" fmla="*/ 144 w 2985"/>
                  <a:gd name="T69" fmla="*/ 270 h 290"/>
                  <a:gd name="T70" fmla="*/ 103 w 2985"/>
                  <a:gd name="T71" fmla="*/ 283 h 290"/>
                  <a:gd name="T72" fmla="*/ 0 w 2985"/>
                  <a:gd name="T73"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85" h="290">
                    <a:moveTo>
                      <a:pt x="2985" y="0"/>
                    </a:moveTo>
                    <a:lnTo>
                      <a:pt x="2561" y="0"/>
                    </a:lnTo>
                    <a:lnTo>
                      <a:pt x="2561" y="21"/>
                    </a:lnTo>
                    <a:lnTo>
                      <a:pt x="2516" y="21"/>
                    </a:lnTo>
                    <a:lnTo>
                      <a:pt x="2460" y="57"/>
                    </a:lnTo>
                    <a:lnTo>
                      <a:pt x="2407" y="57"/>
                    </a:lnTo>
                    <a:lnTo>
                      <a:pt x="2405" y="83"/>
                    </a:lnTo>
                    <a:lnTo>
                      <a:pt x="2200" y="83"/>
                    </a:lnTo>
                    <a:lnTo>
                      <a:pt x="2164" y="94"/>
                    </a:lnTo>
                    <a:lnTo>
                      <a:pt x="2117" y="97"/>
                    </a:lnTo>
                    <a:lnTo>
                      <a:pt x="2117" y="124"/>
                    </a:lnTo>
                    <a:lnTo>
                      <a:pt x="2041" y="115"/>
                    </a:lnTo>
                    <a:lnTo>
                      <a:pt x="1934" y="122"/>
                    </a:lnTo>
                    <a:lnTo>
                      <a:pt x="1888" y="137"/>
                    </a:lnTo>
                    <a:lnTo>
                      <a:pt x="1837" y="133"/>
                    </a:lnTo>
                    <a:lnTo>
                      <a:pt x="1788" y="148"/>
                    </a:lnTo>
                    <a:lnTo>
                      <a:pt x="1761" y="153"/>
                    </a:lnTo>
                    <a:lnTo>
                      <a:pt x="1444" y="153"/>
                    </a:lnTo>
                    <a:lnTo>
                      <a:pt x="1393" y="162"/>
                    </a:lnTo>
                    <a:lnTo>
                      <a:pt x="1393" y="176"/>
                    </a:lnTo>
                    <a:lnTo>
                      <a:pt x="1134" y="176"/>
                    </a:lnTo>
                    <a:lnTo>
                      <a:pt x="1095" y="176"/>
                    </a:lnTo>
                    <a:lnTo>
                      <a:pt x="1055" y="189"/>
                    </a:lnTo>
                    <a:lnTo>
                      <a:pt x="1013" y="196"/>
                    </a:lnTo>
                    <a:lnTo>
                      <a:pt x="1007" y="223"/>
                    </a:lnTo>
                    <a:lnTo>
                      <a:pt x="924" y="223"/>
                    </a:lnTo>
                    <a:lnTo>
                      <a:pt x="827" y="223"/>
                    </a:lnTo>
                    <a:lnTo>
                      <a:pt x="771" y="223"/>
                    </a:lnTo>
                    <a:lnTo>
                      <a:pt x="754" y="238"/>
                    </a:lnTo>
                    <a:lnTo>
                      <a:pt x="643" y="252"/>
                    </a:lnTo>
                    <a:lnTo>
                      <a:pt x="576" y="256"/>
                    </a:lnTo>
                    <a:lnTo>
                      <a:pt x="505" y="263"/>
                    </a:lnTo>
                    <a:lnTo>
                      <a:pt x="424" y="263"/>
                    </a:lnTo>
                    <a:lnTo>
                      <a:pt x="303" y="266"/>
                    </a:lnTo>
                    <a:lnTo>
                      <a:pt x="144" y="270"/>
                    </a:lnTo>
                    <a:lnTo>
                      <a:pt x="103" y="283"/>
                    </a:lnTo>
                    <a:lnTo>
                      <a:pt x="0" y="290"/>
                    </a:lnTo>
                  </a:path>
                </a:pathLst>
              </a:custGeom>
              <a:noFill/>
              <a:ln w="28575" cap="flat">
                <a:solidFill>
                  <a:schemeClr val="accent5"/>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Corbel"/>
                </a:endParaRPr>
              </a:p>
            </p:txBody>
          </p:sp>
          <p:sp>
            <p:nvSpPr>
              <p:cNvPr id="14" name="Freeform 7">
                <a:extLst>
                  <a:ext uri="{FF2B5EF4-FFF2-40B4-BE49-F238E27FC236}">
                    <a16:creationId xmlns:a16="http://schemas.microsoft.com/office/drawing/2014/main" id="{33157FBC-69AA-4095-BE96-34397851680E}"/>
                  </a:ext>
                </a:extLst>
              </p:cNvPr>
              <p:cNvSpPr>
                <a:spLocks/>
              </p:cNvSpPr>
              <p:nvPr/>
            </p:nvSpPr>
            <p:spPr bwMode="auto">
              <a:xfrm>
                <a:off x="453" y="2061"/>
                <a:ext cx="2971" cy="412"/>
              </a:xfrm>
              <a:custGeom>
                <a:avLst/>
                <a:gdLst>
                  <a:gd name="T0" fmla="*/ 0 w 2971"/>
                  <a:gd name="T1" fmla="*/ 412 h 412"/>
                  <a:gd name="T2" fmla="*/ 82 w 2971"/>
                  <a:gd name="T3" fmla="*/ 403 h 412"/>
                  <a:gd name="T4" fmla="*/ 88 w 2971"/>
                  <a:gd name="T5" fmla="*/ 383 h 412"/>
                  <a:gd name="T6" fmla="*/ 195 w 2971"/>
                  <a:gd name="T7" fmla="*/ 376 h 412"/>
                  <a:gd name="T8" fmla="*/ 225 w 2971"/>
                  <a:gd name="T9" fmla="*/ 367 h 412"/>
                  <a:gd name="T10" fmla="*/ 470 w 2971"/>
                  <a:gd name="T11" fmla="*/ 373 h 412"/>
                  <a:gd name="T12" fmla="*/ 502 w 2971"/>
                  <a:gd name="T13" fmla="*/ 360 h 412"/>
                  <a:gd name="T14" fmla="*/ 553 w 2971"/>
                  <a:gd name="T15" fmla="*/ 360 h 412"/>
                  <a:gd name="T16" fmla="*/ 566 w 2971"/>
                  <a:gd name="T17" fmla="*/ 338 h 412"/>
                  <a:gd name="T18" fmla="*/ 675 w 2971"/>
                  <a:gd name="T19" fmla="*/ 344 h 412"/>
                  <a:gd name="T20" fmla="*/ 675 w 2971"/>
                  <a:gd name="T21" fmla="*/ 322 h 412"/>
                  <a:gd name="T22" fmla="*/ 750 w 2971"/>
                  <a:gd name="T23" fmla="*/ 322 h 412"/>
                  <a:gd name="T24" fmla="*/ 810 w 2971"/>
                  <a:gd name="T25" fmla="*/ 317 h 412"/>
                  <a:gd name="T26" fmla="*/ 879 w 2971"/>
                  <a:gd name="T27" fmla="*/ 315 h 412"/>
                  <a:gd name="T28" fmla="*/ 950 w 2971"/>
                  <a:gd name="T29" fmla="*/ 308 h 412"/>
                  <a:gd name="T30" fmla="*/ 1001 w 2971"/>
                  <a:gd name="T31" fmla="*/ 293 h 412"/>
                  <a:gd name="T32" fmla="*/ 1061 w 2971"/>
                  <a:gd name="T33" fmla="*/ 288 h 412"/>
                  <a:gd name="T34" fmla="*/ 1128 w 2971"/>
                  <a:gd name="T35" fmla="*/ 281 h 412"/>
                  <a:gd name="T36" fmla="*/ 1186 w 2971"/>
                  <a:gd name="T37" fmla="*/ 274 h 412"/>
                  <a:gd name="T38" fmla="*/ 1253 w 2971"/>
                  <a:gd name="T39" fmla="*/ 268 h 412"/>
                  <a:gd name="T40" fmla="*/ 1320 w 2971"/>
                  <a:gd name="T41" fmla="*/ 261 h 412"/>
                  <a:gd name="T42" fmla="*/ 1375 w 2971"/>
                  <a:gd name="T43" fmla="*/ 265 h 412"/>
                  <a:gd name="T44" fmla="*/ 1451 w 2971"/>
                  <a:gd name="T45" fmla="*/ 257 h 412"/>
                  <a:gd name="T46" fmla="*/ 1516 w 2971"/>
                  <a:gd name="T47" fmla="*/ 257 h 412"/>
                  <a:gd name="T48" fmla="*/ 1540 w 2971"/>
                  <a:gd name="T49" fmla="*/ 247 h 412"/>
                  <a:gd name="T50" fmla="*/ 1578 w 2971"/>
                  <a:gd name="T51" fmla="*/ 247 h 412"/>
                  <a:gd name="T52" fmla="*/ 1609 w 2971"/>
                  <a:gd name="T53" fmla="*/ 239 h 412"/>
                  <a:gd name="T54" fmla="*/ 1621 w 2971"/>
                  <a:gd name="T55" fmla="*/ 225 h 412"/>
                  <a:gd name="T56" fmla="*/ 1679 w 2971"/>
                  <a:gd name="T57" fmla="*/ 221 h 412"/>
                  <a:gd name="T58" fmla="*/ 1753 w 2971"/>
                  <a:gd name="T59" fmla="*/ 211 h 412"/>
                  <a:gd name="T60" fmla="*/ 1788 w 2971"/>
                  <a:gd name="T61" fmla="*/ 196 h 412"/>
                  <a:gd name="T62" fmla="*/ 1831 w 2971"/>
                  <a:gd name="T63" fmla="*/ 167 h 412"/>
                  <a:gd name="T64" fmla="*/ 1898 w 2971"/>
                  <a:gd name="T65" fmla="*/ 160 h 412"/>
                  <a:gd name="T66" fmla="*/ 1928 w 2971"/>
                  <a:gd name="T67" fmla="*/ 144 h 412"/>
                  <a:gd name="T68" fmla="*/ 2112 w 2971"/>
                  <a:gd name="T69" fmla="*/ 144 h 412"/>
                  <a:gd name="T70" fmla="*/ 2117 w 2971"/>
                  <a:gd name="T71" fmla="*/ 128 h 412"/>
                  <a:gd name="T72" fmla="*/ 2288 w 2971"/>
                  <a:gd name="T73" fmla="*/ 117 h 412"/>
                  <a:gd name="T74" fmla="*/ 2354 w 2971"/>
                  <a:gd name="T75" fmla="*/ 117 h 412"/>
                  <a:gd name="T76" fmla="*/ 2396 w 2971"/>
                  <a:gd name="T77" fmla="*/ 99 h 412"/>
                  <a:gd name="T78" fmla="*/ 2447 w 2971"/>
                  <a:gd name="T79" fmla="*/ 95 h 412"/>
                  <a:gd name="T80" fmla="*/ 2460 w 2971"/>
                  <a:gd name="T81" fmla="*/ 63 h 412"/>
                  <a:gd name="T82" fmla="*/ 2512 w 2971"/>
                  <a:gd name="T83" fmla="*/ 65 h 412"/>
                  <a:gd name="T84" fmla="*/ 2731 w 2971"/>
                  <a:gd name="T85" fmla="*/ 65 h 412"/>
                  <a:gd name="T86" fmla="*/ 2728 w 2971"/>
                  <a:gd name="T87" fmla="*/ 30 h 412"/>
                  <a:gd name="T88" fmla="*/ 2752 w 2971"/>
                  <a:gd name="T89" fmla="*/ 27 h 412"/>
                  <a:gd name="T90" fmla="*/ 2751 w 2971"/>
                  <a:gd name="T91" fmla="*/ 0 h 412"/>
                  <a:gd name="T92" fmla="*/ 2971 w 2971"/>
                  <a:gd name="T93" fmla="*/ 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71" h="412">
                    <a:moveTo>
                      <a:pt x="0" y="412"/>
                    </a:moveTo>
                    <a:lnTo>
                      <a:pt x="82" y="403"/>
                    </a:lnTo>
                    <a:lnTo>
                      <a:pt x="88" y="383"/>
                    </a:lnTo>
                    <a:lnTo>
                      <a:pt x="195" y="376"/>
                    </a:lnTo>
                    <a:lnTo>
                      <a:pt x="225" y="367"/>
                    </a:lnTo>
                    <a:lnTo>
                      <a:pt x="470" y="373"/>
                    </a:lnTo>
                    <a:lnTo>
                      <a:pt x="502" y="360"/>
                    </a:lnTo>
                    <a:lnTo>
                      <a:pt x="553" y="360"/>
                    </a:lnTo>
                    <a:lnTo>
                      <a:pt x="566" y="338"/>
                    </a:lnTo>
                    <a:lnTo>
                      <a:pt x="675" y="344"/>
                    </a:lnTo>
                    <a:lnTo>
                      <a:pt x="675" y="322"/>
                    </a:lnTo>
                    <a:lnTo>
                      <a:pt x="750" y="322"/>
                    </a:lnTo>
                    <a:lnTo>
                      <a:pt x="810" y="317"/>
                    </a:lnTo>
                    <a:lnTo>
                      <a:pt x="879" y="315"/>
                    </a:lnTo>
                    <a:lnTo>
                      <a:pt x="950" y="308"/>
                    </a:lnTo>
                    <a:lnTo>
                      <a:pt x="1001" y="293"/>
                    </a:lnTo>
                    <a:lnTo>
                      <a:pt x="1061" y="288"/>
                    </a:lnTo>
                    <a:lnTo>
                      <a:pt x="1128" y="281"/>
                    </a:lnTo>
                    <a:lnTo>
                      <a:pt x="1186" y="274"/>
                    </a:lnTo>
                    <a:lnTo>
                      <a:pt x="1253" y="268"/>
                    </a:lnTo>
                    <a:lnTo>
                      <a:pt x="1320" y="261"/>
                    </a:lnTo>
                    <a:lnTo>
                      <a:pt x="1375" y="265"/>
                    </a:lnTo>
                    <a:lnTo>
                      <a:pt x="1451" y="257"/>
                    </a:lnTo>
                    <a:lnTo>
                      <a:pt x="1516" y="257"/>
                    </a:lnTo>
                    <a:lnTo>
                      <a:pt x="1540" y="247"/>
                    </a:lnTo>
                    <a:lnTo>
                      <a:pt x="1578" y="247"/>
                    </a:lnTo>
                    <a:lnTo>
                      <a:pt x="1609" y="239"/>
                    </a:lnTo>
                    <a:lnTo>
                      <a:pt x="1621" y="225"/>
                    </a:lnTo>
                    <a:lnTo>
                      <a:pt x="1679" y="221"/>
                    </a:lnTo>
                    <a:lnTo>
                      <a:pt x="1753" y="211"/>
                    </a:lnTo>
                    <a:lnTo>
                      <a:pt x="1788" y="196"/>
                    </a:lnTo>
                    <a:lnTo>
                      <a:pt x="1831" y="167"/>
                    </a:lnTo>
                    <a:lnTo>
                      <a:pt x="1898" y="160"/>
                    </a:lnTo>
                    <a:lnTo>
                      <a:pt x="1928" y="144"/>
                    </a:lnTo>
                    <a:lnTo>
                      <a:pt x="2112" y="144"/>
                    </a:lnTo>
                    <a:lnTo>
                      <a:pt x="2117" y="128"/>
                    </a:lnTo>
                    <a:lnTo>
                      <a:pt x="2288" y="117"/>
                    </a:lnTo>
                    <a:lnTo>
                      <a:pt x="2354" y="117"/>
                    </a:lnTo>
                    <a:lnTo>
                      <a:pt x="2396" y="99"/>
                    </a:lnTo>
                    <a:lnTo>
                      <a:pt x="2447" y="95"/>
                    </a:lnTo>
                    <a:lnTo>
                      <a:pt x="2460" y="63"/>
                    </a:lnTo>
                    <a:lnTo>
                      <a:pt x="2512" y="65"/>
                    </a:lnTo>
                    <a:lnTo>
                      <a:pt x="2731" y="65"/>
                    </a:lnTo>
                    <a:lnTo>
                      <a:pt x="2728" y="30"/>
                    </a:lnTo>
                    <a:lnTo>
                      <a:pt x="2752" y="27"/>
                    </a:lnTo>
                    <a:lnTo>
                      <a:pt x="2751" y="0"/>
                    </a:lnTo>
                    <a:lnTo>
                      <a:pt x="2971" y="2"/>
                    </a:lnTo>
                  </a:path>
                </a:pathLst>
              </a:custGeom>
              <a:noFill/>
              <a:ln w="28575" cap="flat">
                <a:solidFill>
                  <a:schemeClr val="accent6"/>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Corbel"/>
                </a:endParaRPr>
              </a:p>
            </p:txBody>
          </p:sp>
        </p:grpSp>
      </p:grpSp>
      <p:sp>
        <p:nvSpPr>
          <p:cNvPr id="15" name="TextBox 14">
            <a:extLst>
              <a:ext uri="{FF2B5EF4-FFF2-40B4-BE49-F238E27FC236}">
                <a16:creationId xmlns:a16="http://schemas.microsoft.com/office/drawing/2014/main" id="{F17D099B-F8FB-4068-92BB-6281F228D801}"/>
              </a:ext>
            </a:extLst>
          </p:cNvPr>
          <p:cNvSpPr txBox="1"/>
          <p:nvPr/>
        </p:nvSpPr>
        <p:spPr>
          <a:xfrm>
            <a:off x="1566387" y="468882"/>
            <a:ext cx="4779540" cy="27699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orbel"/>
                <a:ea typeface="+mn-ea"/>
                <a:cs typeface="Corbel"/>
              </a:rPr>
              <a:t>ENESTnd</a:t>
            </a:r>
            <a:r>
              <a:rPr kumimoji="0" lang="en-US" sz="1800" b="1" i="0" u="none" strike="noStrike" kern="1200" cap="none" spc="0" normalizeH="0" baseline="0" noProof="0" dirty="0">
                <a:ln>
                  <a:noFill/>
                </a:ln>
                <a:solidFill>
                  <a:prstClr val="black"/>
                </a:solidFill>
                <a:effectLst/>
                <a:uLnTx/>
                <a:uFillTx/>
                <a:latin typeface="Corbel"/>
                <a:ea typeface="+mn-ea"/>
                <a:cs typeface="Corbel"/>
              </a:rPr>
              <a:t> 6 year data: % with CVE</a:t>
            </a:r>
          </a:p>
        </p:txBody>
      </p:sp>
      <p:sp>
        <p:nvSpPr>
          <p:cNvPr id="16" name="TextBox 15">
            <a:extLst>
              <a:ext uri="{FF2B5EF4-FFF2-40B4-BE49-F238E27FC236}">
                <a16:creationId xmlns:a16="http://schemas.microsoft.com/office/drawing/2014/main" id="{8FB72438-20BE-4D6B-81EF-632FB4A424DC}"/>
              </a:ext>
            </a:extLst>
          </p:cNvPr>
          <p:cNvSpPr txBox="1"/>
          <p:nvPr/>
        </p:nvSpPr>
        <p:spPr>
          <a:xfrm>
            <a:off x="1551024" y="3046613"/>
            <a:ext cx="5066224" cy="1692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orbel"/>
                <a:ea typeface="+mn-ea"/>
                <a:cs typeface="Corbel"/>
              </a:rPr>
              <a:t>Time from Treatment Start Date (Months)</a:t>
            </a:r>
          </a:p>
        </p:txBody>
      </p:sp>
      <p:graphicFrame>
        <p:nvGraphicFramePr>
          <p:cNvPr id="17" name="Table 16">
            <a:extLst>
              <a:ext uri="{FF2B5EF4-FFF2-40B4-BE49-F238E27FC236}">
                <a16:creationId xmlns:a16="http://schemas.microsoft.com/office/drawing/2014/main" id="{073D1CCB-2208-49E7-B5FA-09D5EA7DA61D}"/>
              </a:ext>
            </a:extLst>
          </p:cNvPr>
          <p:cNvGraphicFramePr>
            <a:graphicFrameLocks noGrp="1"/>
          </p:cNvGraphicFramePr>
          <p:nvPr/>
        </p:nvGraphicFramePr>
        <p:xfrm>
          <a:off x="1147371" y="3256660"/>
          <a:ext cx="5737814" cy="548640"/>
        </p:xfrm>
        <a:graphic>
          <a:graphicData uri="http://schemas.openxmlformats.org/drawingml/2006/table">
            <a:tbl>
              <a:tblPr firstRow="1" bandRow="1">
                <a:tableStyleId>{C083E6E3-FA7D-4D7B-A595-EF9225AFEA82}</a:tableStyleId>
              </a:tblPr>
              <a:tblGrid>
                <a:gridCol w="292319">
                  <a:extLst>
                    <a:ext uri="{9D8B030D-6E8A-4147-A177-3AD203B41FA5}">
                      <a16:colId xmlns:a16="http://schemas.microsoft.com/office/drawing/2014/main" val="2683918648"/>
                    </a:ext>
                  </a:extLst>
                </a:gridCol>
                <a:gridCol w="605055">
                  <a:extLst>
                    <a:ext uri="{9D8B030D-6E8A-4147-A177-3AD203B41FA5}">
                      <a16:colId xmlns:a16="http://schemas.microsoft.com/office/drawing/2014/main" val="339216729"/>
                    </a:ext>
                  </a:extLst>
                </a:gridCol>
                <a:gridCol w="605055">
                  <a:extLst>
                    <a:ext uri="{9D8B030D-6E8A-4147-A177-3AD203B41FA5}">
                      <a16:colId xmlns:a16="http://schemas.microsoft.com/office/drawing/2014/main" val="3415816834"/>
                    </a:ext>
                  </a:extLst>
                </a:gridCol>
                <a:gridCol w="605055">
                  <a:extLst>
                    <a:ext uri="{9D8B030D-6E8A-4147-A177-3AD203B41FA5}">
                      <a16:colId xmlns:a16="http://schemas.microsoft.com/office/drawing/2014/main" val="456485346"/>
                    </a:ext>
                  </a:extLst>
                </a:gridCol>
                <a:gridCol w="605055">
                  <a:extLst>
                    <a:ext uri="{9D8B030D-6E8A-4147-A177-3AD203B41FA5}">
                      <a16:colId xmlns:a16="http://schemas.microsoft.com/office/drawing/2014/main" val="2673037662"/>
                    </a:ext>
                  </a:extLst>
                </a:gridCol>
                <a:gridCol w="605055">
                  <a:extLst>
                    <a:ext uri="{9D8B030D-6E8A-4147-A177-3AD203B41FA5}">
                      <a16:colId xmlns:a16="http://schemas.microsoft.com/office/drawing/2014/main" val="763758098"/>
                    </a:ext>
                  </a:extLst>
                </a:gridCol>
                <a:gridCol w="605055">
                  <a:extLst>
                    <a:ext uri="{9D8B030D-6E8A-4147-A177-3AD203B41FA5}">
                      <a16:colId xmlns:a16="http://schemas.microsoft.com/office/drawing/2014/main" val="1395763673"/>
                    </a:ext>
                  </a:extLst>
                </a:gridCol>
                <a:gridCol w="605055">
                  <a:extLst>
                    <a:ext uri="{9D8B030D-6E8A-4147-A177-3AD203B41FA5}">
                      <a16:colId xmlns:a16="http://schemas.microsoft.com/office/drawing/2014/main" val="1657475757"/>
                    </a:ext>
                  </a:extLst>
                </a:gridCol>
                <a:gridCol w="605055">
                  <a:extLst>
                    <a:ext uri="{9D8B030D-6E8A-4147-A177-3AD203B41FA5}">
                      <a16:colId xmlns:a16="http://schemas.microsoft.com/office/drawing/2014/main" val="3474395437"/>
                    </a:ext>
                  </a:extLst>
                </a:gridCol>
                <a:gridCol w="605055">
                  <a:extLst>
                    <a:ext uri="{9D8B030D-6E8A-4147-A177-3AD203B41FA5}">
                      <a16:colId xmlns:a16="http://schemas.microsoft.com/office/drawing/2014/main" val="3077565960"/>
                    </a:ext>
                  </a:extLst>
                </a:gridCol>
              </a:tblGrid>
              <a:tr h="124665">
                <a:tc gridSpan="10">
                  <a:txBody>
                    <a:bodyPr/>
                    <a:lstStyle/>
                    <a:p>
                      <a:pPr algn="l"/>
                      <a:r>
                        <a:rPr lang="en-US" sz="900" dirty="0">
                          <a:latin typeface="Corbel"/>
                          <a:cs typeface="Corbel"/>
                        </a:rPr>
                        <a:t>At-risk: Events</a:t>
                      </a:r>
                      <a:endParaRPr lang="en-US" sz="900" b="1" dirty="0">
                        <a:solidFill>
                          <a:schemeClr val="tx1"/>
                        </a:solidFill>
                        <a:latin typeface="Corbel"/>
                        <a:cs typeface="Corbel"/>
                      </a:endParaRPr>
                    </a:p>
                  </a:txBody>
                  <a:tcPr marL="0" marR="0" marT="0" marB="0" anchor="ct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US" sz="900" b="0" dirty="0">
                        <a:solidFill>
                          <a:srgbClr val="FF0000"/>
                        </a:solidFill>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7650235"/>
                  </a:ext>
                </a:extLst>
              </a:tr>
              <a:tr h="124665">
                <a:tc>
                  <a:txBody>
                    <a:bodyPr/>
                    <a:lstStyle/>
                    <a:p>
                      <a:pPr algn="l"/>
                      <a:r>
                        <a:rPr lang="en-US" sz="900" dirty="0">
                          <a:latin typeface="Corbel"/>
                          <a:cs typeface="Corbel"/>
                        </a:rPr>
                        <a:t>(1)</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280:0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227:2</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196:2</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173:4</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159:5</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141:6</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125:8</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67:10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0:10</a:t>
                      </a:r>
                      <a:endParaRPr lang="en-US" sz="900" b="0" dirty="0">
                        <a:solidFill>
                          <a:schemeClr val="tx1"/>
                        </a:solidFill>
                        <a:latin typeface="Corbel"/>
                        <a:cs typeface="Corbel"/>
                      </a:endParaRPr>
                    </a:p>
                  </a:txBody>
                  <a:tcPr marL="0" marR="0" marT="0" marB="0" anchor="ctr"/>
                </a:tc>
                <a:extLst>
                  <a:ext uri="{0D108BD9-81ED-4DB2-BD59-A6C34878D82A}">
                    <a16:rowId xmlns:a16="http://schemas.microsoft.com/office/drawing/2014/main" val="668629110"/>
                  </a:ext>
                </a:extLst>
              </a:tr>
              <a:tr h="124665">
                <a:tc>
                  <a:txBody>
                    <a:bodyPr/>
                    <a:lstStyle/>
                    <a:p>
                      <a:pPr algn="l"/>
                      <a:r>
                        <a:rPr lang="en-US" sz="900" dirty="0">
                          <a:latin typeface="Corbel"/>
                          <a:cs typeface="Corbel"/>
                        </a:rPr>
                        <a:t>(2)</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279:0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240:0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208:10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191:17</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177:20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158:23</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139:28</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71:36</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0:36</a:t>
                      </a:r>
                      <a:endParaRPr lang="en-US" sz="900" b="0" dirty="0">
                        <a:solidFill>
                          <a:schemeClr val="tx1"/>
                        </a:solidFill>
                        <a:latin typeface="Corbel"/>
                        <a:cs typeface="Corbel"/>
                      </a:endParaRPr>
                    </a:p>
                  </a:txBody>
                  <a:tcPr marL="0" marR="0" marT="0" marB="0" anchor="ctr"/>
                </a:tc>
                <a:extLst>
                  <a:ext uri="{0D108BD9-81ED-4DB2-BD59-A6C34878D82A}">
                    <a16:rowId xmlns:a16="http://schemas.microsoft.com/office/drawing/2014/main" val="2413945143"/>
                  </a:ext>
                </a:extLst>
              </a:tr>
              <a:tr h="124665">
                <a:tc>
                  <a:txBody>
                    <a:bodyPr/>
                    <a:lstStyle/>
                    <a:p>
                      <a:pPr algn="l"/>
                      <a:r>
                        <a:rPr lang="en-US" sz="900" dirty="0">
                          <a:latin typeface="Corbel"/>
                          <a:cs typeface="Corbel"/>
                        </a:rPr>
                        <a:t>(3)</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277:0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232:10</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209:17</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196:22</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185:26</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161:39</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145:42</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70:49</a:t>
                      </a:r>
                      <a:endParaRPr lang="en-US" sz="900" b="0" dirty="0">
                        <a:solidFill>
                          <a:schemeClr val="tx1"/>
                        </a:solidFill>
                        <a:latin typeface="Corbel"/>
                        <a:cs typeface="Corbel"/>
                      </a:endParaRPr>
                    </a:p>
                  </a:txBody>
                  <a:tcPr marL="0" marR="0" marT="0" marB="0" anchor="ctr"/>
                </a:tc>
                <a:tc>
                  <a:txBody>
                    <a:bodyPr/>
                    <a:lstStyle/>
                    <a:p>
                      <a:pPr algn="l"/>
                      <a:r>
                        <a:rPr lang="en-US" sz="900" dirty="0">
                          <a:latin typeface="Corbel"/>
                          <a:cs typeface="Corbel"/>
                        </a:rPr>
                        <a:t>0:51</a:t>
                      </a:r>
                      <a:endParaRPr lang="en-US" sz="900" b="0" dirty="0">
                        <a:solidFill>
                          <a:schemeClr val="tx1"/>
                        </a:solidFill>
                        <a:latin typeface="Corbel"/>
                        <a:cs typeface="Corbel"/>
                      </a:endParaRPr>
                    </a:p>
                  </a:txBody>
                  <a:tcPr marL="0" marR="0" marT="0" marB="0" anchor="ctr"/>
                </a:tc>
                <a:extLst>
                  <a:ext uri="{0D108BD9-81ED-4DB2-BD59-A6C34878D82A}">
                    <a16:rowId xmlns:a16="http://schemas.microsoft.com/office/drawing/2014/main" val="1834865364"/>
                  </a:ext>
                </a:extLst>
              </a:tr>
            </a:tbl>
          </a:graphicData>
        </a:graphic>
      </p:graphicFrame>
      <p:graphicFrame>
        <p:nvGraphicFramePr>
          <p:cNvPr id="18" name="Table 17">
            <a:extLst>
              <a:ext uri="{FF2B5EF4-FFF2-40B4-BE49-F238E27FC236}">
                <a16:creationId xmlns:a16="http://schemas.microsoft.com/office/drawing/2014/main" id="{0F3F9987-CAEA-4D18-B3E5-5A87E11D40D4}"/>
              </a:ext>
            </a:extLst>
          </p:cNvPr>
          <p:cNvGraphicFramePr>
            <a:graphicFrameLocks noGrp="1"/>
          </p:cNvGraphicFramePr>
          <p:nvPr/>
        </p:nvGraphicFramePr>
        <p:xfrm>
          <a:off x="2033615" y="704856"/>
          <a:ext cx="3973459" cy="1143000"/>
        </p:xfrm>
        <a:graphic>
          <a:graphicData uri="http://schemas.openxmlformats.org/drawingml/2006/table">
            <a:tbl>
              <a:tblPr>
                <a:tableStyleId>{9D7B26C5-4107-4FEC-AEDC-1716B250A1EF}</a:tableStyleId>
              </a:tblPr>
              <a:tblGrid>
                <a:gridCol w="422586">
                  <a:extLst>
                    <a:ext uri="{9D8B030D-6E8A-4147-A177-3AD203B41FA5}">
                      <a16:colId xmlns:a16="http://schemas.microsoft.com/office/drawing/2014/main" val="742359321"/>
                    </a:ext>
                  </a:extLst>
                </a:gridCol>
                <a:gridCol w="1529221">
                  <a:extLst>
                    <a:ext uri="{9D8B030D-6E8A-4147-A177-3AD203B41FA5}">
                      <a16:colId xmlns:a16="http://schemas.microsoft.com/office/drawing/2014/main" val="3602411688"/>
                    </a:ext>
                  </a:extLst>
                </a:gridCol>
                <a:gridCol w="673884">
                  <a:extLst>
                    <a:ext uri="{9D8B030D-6E8A-4147-A177-3AD203B41FA5}">
                      <a16:colId xmlns:a16="http://schemas.microsoft.com/office/drawing/2014/main" val="1121397483"/>
                    </a:ext>
                  </a:extLst>
                </a:gridCol>
                <a:gridCol w="673884">
                  <a:extLst>
                    <a:ext uri="{9D8B030D-6E8A-4147-A177-3AD203B41FA5}">
                      <a16:colId xmlns:a16="http://schemas.microsoft.com/office/drawing/2014/main" val="1454590490"/>
                    </a:ext>
                  </a:extLst>
                </a:gridCol>
                <a:gridCol w="673884">
                  <a:extLst>
                    <a:ext uri="{9D8B030D-6E8A-4147-A177-3AD203B41FA5}">
                      <a16:colId xmlns:a16="http://schemas.microsoft.com/office/drawing/2014/main" val="3565060400"/>
                    </a:ext>
                  </a:extLst>
                </a:gridCol>
              </a:tblGrid>
              <a:tr h="184703">
                <a:tc>
                  <a:txBody>
                    <a:bodyPr/>
                    <a:lstStyle/>
                    <a:p>
                      <a:pPr>
                        <a:lnSpc>
                          <a:spcPct val="90000"/>
                        </a:lnSpc>
                      </a:pPr>
                      <a:endParaRPr lang="en-US" sz="1000" b="1" dirty="0">
                        <a:latin typeface="Corbel"/>
                        <a:cs typeface="Corbel"/>
                      </a:endParaRPr>
                    </a:p>
                  </a:txBody>
                  <a:tcPr marL="45720" marR="45720">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nSpc>
                          <a:spcPct val="90000"/>
                        </a:lnSpc>
                      </a:pPr>
                      <a:endParaRPr lang="en-US" sz="1000" b="1" dirty="0">
                        <a:latin typeface="Corbel"/>
                        <a:cs typeface="Corbel"/>
                      </a:endParaRP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solidFill>
                            <a:schemeClr val="accent1"/>
                          </a:solidFill>
                          <a:latin typeface="Corbel"/>
                          <a:cs typeface="Corbel"/>
                        </a:rPr>
                        <a:t>Pat</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lnSpc>
                          <a:spcPct val="90000"/>
                        </a:lnSpc>
                      </a:pPr>
                      <a:r>
                        <a:rPr lang="en-US" sz="1000" b="1" dirty="0" err="1">
                          <a:solidFill>
                            <a:schemeClr val="accent1"/>
                          </a:solidFill>
                          <a:latin typeface="Corbel"/>
                          <a:cs typeface="Corbel"/>
                        </a:rPr>
                        <a:t>Evt</a:t>
                      </a:r>
                      <a:endParaRPr lang="en-US" sz="1000" b="1" dirty="0">
                        <a:solidFill>
                          <a:schemeClr val="accent1"/>
                        </a:solidFill>
                        <a:latin typeface="Corbel"/>
                        <a:cs typeface="Corbel"/>
                      </a:endParaRP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lnSpc>
                          <a:spcPct val="90000"/>
                        </a:lnSpc>
                      </a:pPr>
                      <a:r>
                        <a:rPr lang="en-US" sz="1000" b="1" dirty="0">
                          <a:solidFill>
                            <a:schemeClr val="accent1"/>
                          </a:solidFill>
                          <a:latin typeface="Corbel"/>
                          <a:cs typeface="Corbel"/>
                        </a:rPr>
                        <a:t>Cen</a:t>
                      </a:r>
                    </a:p>
                  </a:txBody>
                  <a:tcPr marL="45720" marR="45720">
                    <a:lnL w="12700" cap="flat" cmpd="sng" algn="ctr">
                      <a:solidFill>
                        <a:schemeClr val="accent5">
                          <a:lumMod val="20000"/>
                          <a:lumOff val="80000"/>
                        </a:schemeClr>
                      </a:solidFill>
                      <a:prstDash val="solid"/>
                      <a:round/>
                      <a:headEnd type="none" w="med" len="med"/>
                      <a:tailEnd type="none" w="med" len="med"/>
                    </a:lnL>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86973423"/>
                  </a:ext>
                </a:extLst>
              </a:tr>
              <a:tr h="184703">
                <a:tc>
                  <a:txBody>
                    <a:bodyPr/>
                    <a:lstStyle/>
                    <a:p>
                      <a:pPr>
                        <a:lnSpc>
                          <a:spcPct val="90000"/>
                        </a:lnSpc>
                      </a:pPr>
                      <a:endParaRPr lang="en-US" sz="1000" b="1" dirty="0">
                        <a:latin typeface="Corbel"/>
                        <a:cs typeface="Corbel"/>
                      </a:endParaRPr>
                    </a:p>
                  </a:txBody>
                  <a:tcPr marL="45720" marR="45720">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nSpc>
                          <a:spcPct val="90000"/>
                        </a:lnSpc>
                      </a:pPr>
                      <a:r>
                        <a:rPr lang="en-US" sz="1000" b="1" dirty="0">
                          <a:latin typeface="Corbel"/>
                          <a:cs typeface="Corbel"/>
                        </a:rPr>
                        <a:t>(1) Imatinib 400 mg </a:t>
                      </a:r>
                      <a:r>
                        <a:rPr lang="en-US" sz="1000" b="1" dirty="0" err="1">
                          <a:latin typeface="Corbel"/>
                          <a:cs typeface="Corbel"/>
                        </a:rPr>
                        <a:t>qd</a:t>
                      </a:r>
                      <a:r>
                        <a:rPr lang="en-US" sz="1000" b="1" dirty="0">
                          <a:latin typeface="Corbel"/>
                          <a:cs typeface="Corbel"/>
                        </a:rPr>
                        <a:t>:</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280</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10</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270</a:t>
                      </a:r>
                    </a:p>
                  </a:txBody>
                  <a:tcPr marL="45720" marR="45720">
                    <a:lnL w="12700" cap="flat" cmpd="sng" algn="ctr">
                      <a:solidFill>
                        <a:schemeClr val="accent5">
                          <a:lumMod val="20000"/>
                          <a:lumOff val="8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921618378"/>
                  </a:ext>
                </a:extLst>
              </a:tr>
              <a:tr h="184703">
                <a:tc>
                  <a:txBody>
                    <a:bodyPr/>
                    <a:lstStyle/>
                    <a:p>
                      <a:pPr>
                        <a:lnSpc>
                          <a:spcPct val="90000"/>
                        </a:lnSpc>
                      </a:pPr>
                      <a:endParaRPr lang="en-US" sz="1000" b="1" dirty="0">
                        <a:latin typeface="Corbel"/>
                        <a:cs typeface="Corbel"/>
                      </a:endParaRPr>
                    </a:p>
                  </a:txBody>
                  <a:tcPr marL="45720" marR="45720">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nSpc>
                          <a:spcPct val="90000"/>
                        </a:lnSpc>
                      </a:pPr>
                      <a:r>
                        <a:rPr lang="en-US" sz="1000" b="1" dirty="0">
                          <a:latin typeface="Corbel"/>
                          <a:cs typeface="Corbel"/>
                        </a:rPr>
                        <a:t>(2) Nilotinib 300 mg bid:</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279</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36</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243</a:t>
                      </a:r>
                    </a:p>
                  </a:txBody>
                  <a:tcPr marL="45720" marR="45720">
                    <a:lnL w="12700" cap="flat" cmpd="sng" algn="ctr">
                      <a:solidFill>
                        <a:schemeClr val="accent5">
                          <a:lumMod val="20000"/>
                          <a:lumOff val="80000"/>
                        </a:schemeClr>
                      </a:solidFill>
                      <a:prstDash val="solid"/>
                      <a:round/>
                      <a:headEnd type="none" w="med" len="med"/>
                      <a:tailEnd type="none" w="med" len="med"/>
                    </a:lnL>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extLst>
                  <a:ext uri="{0D108BD9-81ED-4DB2-BD59-A6C34878D82A}">
                    <a16:rowId xmlns:a16="http://schemas.microsoft.com/office/drawing/2014/main" val="2258294293"/>
                  </a:ext>
                </a:extLst>
              </a:tr>
              <a:tr h="184703">
                <a:tc>
                  <a:txBody>
                    <a:bodyPr/>
                    <a:lstStyle/>
                    <a:p>
                      <a:pPr>
                        <a:lnSpc>
                          <a:spcPct val="90000"/>
                        </a:lnSpc>
                      </a:pPr>
                      <a:endParaRPr lang="en-US" sz="1000" b="1" dirty="0">
                        <a:latin typeface="Corbel"/>
                        <a:cs typeface="Corbel"/>
                      </a:endParaRPr>
                    </a:p>
                  </a:txBody>
                  <a:tcPr marL="45720" marR="45720">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nSpc>
                          <a:spcPct val="90000"/>
                        </a:lnSpc>
                      </a:pPr>
                      <a:r>
                        <a:rPr lang="en-US" sz="1000" b="1" dirty="0">
                          <a:latin typeface="Corbel"/>
                          <a:cs typeface="Corbel"/>
                        </a:rPr>
                        <a:t>(3) Nilotinib 400 mg bid:</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227</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51</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ctr">
                        <a:lnSpc>
                          <a:spcPct val="90000"/>
                        </a:lnSpc>
                      </a:pPr>
                      <a:r>
                        <a:rPr lang="en-US" sz="1000" b="1" dirty="0">
                          <a:latin typeface="Corbel"/>
                          <a:cs typeface="Corbel"/>
                        </a:rPr>
                        <a:t>226</a:t>
                      </a:r>
                    </a:p>
                  </a:txBody>
                  <a:tcPr marL="45720" marR="45720">
                    <a:lnL w="12700" cap="flat" cmpd="sng" algn="ctr">
                      <a:solidFill>
                        <a:schemeClr val="accent5">
                          <a:lumMod val="20000"/>
                          <a:lumOff val="80000"/>
                        </a:schemeClr>
                      </a:solidFill>
                      <a:prstDash val="solid"/>
                      <a:round/>
                      <a:headEnd type="none" w="med" len="med"/>
                      <a:tailEnd type="none" w="med" len="med"/>
                    </a:lnL>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562481686"/>
                  </a:ext>
                </a:extLst>
              </a:tr>
              <a:tr h="184703">
                <a:tc>
                  <a:txBody>
                    <a:bodyPr/>
                    <a:lstStyle/>
                    <a:p>
                      <a:pPr>
                        <a:lnSpc>
                          <a:spcPct val="90000"/>
                        </a:lnSpc>
                      </a:pPr>
                      <a:endParaRPr lang="en-US" sz="1000" b="1" dirty="0">
                        <a:latin typeface="Corbel"/>
                        <a:cs typeface="Corbel"/>
                      </a:endParaRPr>
                    </a:p>
                  </a:txBody>
                  <a:tcPr marL="45720" marR="45720">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90000"/>
                        </a:lnSpc>
                      </a:pPr>
                      <a:r>
                        <a:rPr lang="en-US" sz="1000" b="1" dirty="0">
                          <a:latin typeface="Corbel"/>
                          <a:cs typeface="Corbel"/>
                        </a:rPr>
                        <a:t>Censored observations</a:t>
                      </a: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endParaRPr lang="en-US" sz="1000" b="1" dirty="0">
                        <a:latin typeface="Corbel"/>
                        <a:cs typeface="Corbel"/>
                      </a:endParaRP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endParaRPr lang="en-US" sz="1000" b="1" dirty="0">
                        <a:latin typeface="Corbel"/>
                        <a:cs typeface="Corbel"/>
                      </a:endParaRPr>
                    </a:p>
                  </a:txBody>
                  <a:tcPr marL="45720" marR="45720">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90000"/>
                        </a:lnSpc>
                      </a:pPr>
                      <a:endParaRPr lang="en-US" sz="1000" b="1" dirty="0">
                        <a:latin typeface="Corbel"/>
                        <a:cs typeface="Corbel"/>
                      </a:endParaRPr>
                    </a:p>
                  </a:txBody>
                  <a:tcPr marL="45720" marR="45720">
                    <a:lnL w="12700" cap="flat" cmpd="sng" algn="ctr">
                      <a:solidFill>
                        <a:schemeClr val="accent5">
                          <a:lumMod val="20000"/>
                          <a:lumOff val="80000"/>
                        </a:schemeClr>
                      </a:solidFill>
                      <a:prstDash val="solid"/>
                      <a:round/>
                      <a:headEnd type="none" w="med" len="med"/>
                      <a:tailEnd type="none" w="med" len="med"/>
                    </a:lnL>
                    <a:lnT w="12700" cap="flat" cmpd="sng" algn="ctr">
                      <a:solidFill>
                        <a:schemeClr val="accent1">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02224470"/>
                  </a:ext>
                </a:extLst>
              </a:tr>
            </a:tbl>
          </a:graphicData>
        </a:graphic>
      </p:graphicFrame>
      <p:cxnSp>
        <p:nvCxnSpPr>
          <p:cNvPr id="19" name="Straight Connector 18">
            <a:extLst>
              <a:ext uri="{FF2B5EF4-FFF2-40B4-BE49-F238E27FC236}">
                <a16:creationId xmlns:a16="http://schemas.microsoft.com/office/drawing/2014/main" id="{88DDF19B-0DC6-44F0-B6AF-3B261CE14CE4}"/>
              </a:ext>
            </a:extLst>
          </p:cNvPr>
          <p:cNvCxnSpPr>
            <a:cxnSpLocks/>
          </p:cNvCxnSpPr>
          <p:nvPr/>
        </p:nvCxnSpPr>
        <p:spPr>
          <a:xfrm>
            <a:off x="2033614" y="1012886"/>
            <a:ext cx="26966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1E3124-3677-4035-BC8F-FD3923F0ED56}"/>
              </a:ext>
            </a:extLst>
          </p:cNvPr>
          <p:cNvCxnSpPr>
            <a:cxnSpLocks/>
          </p:cNvCxnSpPr>
          <p:nvPr/>
        </p:nvCxnSpPr>
        <p:spPr>
          <a:xfrm>
            <a:off x="2033614" y="1252729"/>
            <a:ext cx="2696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1BF9E2-7817-4092-9B37-FF0AF10647BA}"/>
              </a:ext>
            </a:extLst>
          </p:cNvPr>
          <p:cNvCxnSpPr>
            <a:cxnSpLocks/>
          </p:cNvCxnSpPr>
          <p:nvPr/>
        </p:nvCxnSpPr>
        <p:spPr>
          <a:xfrm>
            <a:off x="2033614" y="1470086"/>
            <a:ext cx="26966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47B2B4-E3CB-4EAB-AE7E-5C3192F14CBD}"/>
              </a:ext>
            </a:extLst>
          </p:cNvPr>
          <p:cNvCxnSpPr>
            <a:cxnSpLocks/>
          </p:cNvCxnSpPr>
          <p:nvPr/>
        </p:nvCxnSpPr>
        <p:spPr>
          <a:xfrm>
            <a:off x="2180789" y="1631632"/>
            <a:ext cx="0" cy="938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52103"/>
          <a:stretch/>
        </p:blipFill>
        <p:spPr>
          <a:xfrm>
            <a:off x="7328452" y="2761246"/>
            <a:ext cx="4547273" cy="3580454"/>
          </a:xfrm>
          <a:prstGeom prst="rect">
            <a:avLst/>
          </a:prstGeom>
        </p:spPr>
      </p:pic>
      <p:sp>
        <p:nvSpPr>
          <p:cNvPr id="32" name="Title 1"/>
          <p:cNvSpPr txBox="1">
            <a:spLocks/>
          </p:cNvSpPr>
          <p:nvPr/>
        </p:nvSpPr>
        <p:spPr>
          <a:xfrm>
            <a:off x="7174508" y="505969"/>
            <a:ext cx="4190876" cy="18676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953735"/>
                </a:solidFill>
                <a:effectLst/>
                <a:uLnTx/>
                <a:uFillTx/>
                <a:latin typeface="Calibri"/>
                <a:ea typeface="+mj-ea"/>
                <a:cs typeface="+mj-cs"/>
              </a:rPr>
              <a:t>Vascular Occlusive Events: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953735"/>
                </a:solidFill>
                <a:effectLst/>
                <a:uLnTx/>
                <a:uFillTx/>
                <a:latin typeface="Calibri"/>
                <a:ea typeface="+mj-ea"/>
                <a:cs typeface="+mj-cs"/>
              </a:rPr>
              <a:t>Some TKI?</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953735"/>
                </a:solidFill>
                <a:effectLst/>
                <a:uLnTx/>
                <a:uFillTx/>
                <a:latin typeface="Calibri"/>
                <a:ea typeface="+mj-ea"/>
                <a:cs typeface="+mj-cs"/>
              </a:rPr>
              <a:t>Many TKI?</a:t>
            </a:r>
          </a:p>
        </p:txBody>
      </p:sp>
      <p:sp>
        <p:nvSpPr>
          <p:cNvPr id="35" name="Content Placeholder 34"/>
          <p:cNvSpPr>
            <a:spLocks noGrp="1"/>
          </p:cNvSpPr>
          <p:nvPr>
            <p:ph idx="1"/>
          </p:nvPr>
        </p:nvSpPr>
        <p:spPr>
          <a:xfrm>
            <a:off x="1451704" y="4103219"/>
            <a:ext cx="4880960" cy="2641199"/>
          </a:xfrm>
        </p:spPr>
        <p:txBody>
          <a:bodyPr>
            <a:normAutofit/>
          </a:bodyPr>
          <a:lstStyle/>
          <a:p>
            <a:r>
              <a:rPr lang="en-US" sz="1800" b="1" dirty="0">
                <a:latin typeface="Corbel"/>
                <a:cs typeface="Corbel"/>
              </a:rPr>
              <a:t>Mechanism remains unclear</a:t>
            </a:r>
          </a:p>
          <a:p>
            <a:r>
              <a:rPr lang="en-US" sz="1800" b="1" dirty="0">
                <a:latin typeface="Corbel"/>
                <a:cs typeface="Corbel"/>
              </a:rPr>
              <a:t>Further follow-up of recent trials (BFORE, </a:t>
            </a:r>
            <a:r>
              <a:rPr lang="en-US" sz="1800" b="1" dirty="0" err="1">
                <a:latin typeface="Corbel"/>
                <a:cs typeface="Corbel"/>
              </a:rPr>
              <a:t>etc</a:t>
            </a:r>
            <a:r>
              <a:rPr lang="en-US" sz="1800" b="1" dirty="0">
                <a:latin typeface="Corbel"/>
                <a:cs typeface="Corbel"/>
              </a:rPr>
              <a:t>) important</a:t>
            </a:r>
          </a:p>
          <a:p>
            <a:endParaRPr lang="en-US" sz="1800" b="1" dirty="0">
              <a:latin typeface="Corbel"/>
              <a:cs typeface="Corbel"/>
            </a:endParaRPr>
          </a:p>
        </p:txBody>
      </p:sp>
    </p:spTree>
    <p:extLst>
      <p:ext uri="{BB962C8B-B14F-4D97-AF65-F5344CB8AC3E}">
        <p14:creationId xmlns:p14="http://schemas.microsoft.com/office/powerpoint/2010/main" val="42292702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0000"/>
                </a:solidFill>
                <a:latin typeface="Corbel"/>
                <a:cs typeface="Corbel"/>
              </a:rPr>
              <a:t>Meta-analysis:</a:t>
            </a:r>
            <a:br>
              <a:rPr lang="en-US" sz="2800" b="1" dirty="0">
                <a:solidFill>
                  <a:srgbClr val="000000"/>
                </a:solidFill>
                <a:latin typeface="Corbel"/>
                <a:cs typeface="Corbel"/>
              </a:rPr>
            </a:br>
            <a:r>
              <a:rPr lang="en-US" sz="2800" b="1" dirty="0" err="1">
                <a:solidFill>
                  <a:srgbClr val="000000"/>
                </a:solidFill>
                <a:latin typeface="Corbel"/>
                <a:cs typeface="Corbel"/>
              </a:rPr>
              <a:t>imatinib</a:t>
            </a:r>
            <a:r>
              <a:rPr lang="en-US" sz="2800" b="1" dirty="0">
                <a:solidFill>
                  <a:srgbClr val="000000"/>
                </a:solidFill>
                <a:latin typeface="Corbel"/>
                <a:cs typeface="Corbel"/>
              </a:rPr>
              <a:t> versus subsequent generation TKIs, VOEs</a:t>
            </a:r>
          </a:p>
        </p:txBody>
      </p:sp>
      <p:sp>
        <p:nvSpPr>
          <p:cNvPr id="4" name="TextBox 3"/>
          <p:cNvSpPr txBox="1"/>
          <p:nvPr/>
        </p:nvSpPr>
        <p:spPr>
          <a:xfrm>
            <a:off x="9034007" y="6444862"/>
            <a:ext cx="2944289" cy="276999"/>
          </a:xfrm>
          <a:prstGeom prst="rect">
            <a:avLst/>
          </a:prstGeom>
          <a:noFill/>
        </p:spPr>
        <p:txBody>
          <a:bodyPr wrap="square">
            <a:sp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65000"/>
                  </a:prstClr>
                </a:solidFill>
                <a:effectLst/>
                <a:uLnTx/>
                <a:uFillTx/>
                <a:latin typeface="Corbel"/>
                <a:ea typeface="+mn-ea"/>
                <a:cs typeface="Corbel"/>
              </a:rPr>
              <a:t>Douxfils</a:t>
            </a:r>
            <a:r>
              <a:rPr kumimoji="0" lang="en-US" sz="1200" b="0" i="0" u="none" strike="noStrike" kern="1200" cap="none" spc="0" normalizeH="0" baseline="0" noProof="0" dirty="0">
                <a:ln>
                  <a:noFill/>
                </a:ln>
                <a:solidFill>
                  <a:prstClr val="black">
                    <a:lumMod val="65000"/>
                  </a:prstClr>
                </a:solidFill>
                <a:effectLst/>
                <a:uLnTx/>
                <a:uFillTx/>
                <a:latin typeface="Corbel"/>
                <a:ea typeface="+mn-ea"/>
                <a:cs typeface="Corbel"/>
              </a:rPr>
              <a:t> J et al, </a:t>
            </a:r>
            <a:r>
              <a:rPr kumimoji="0" lang="en-US" sz="1200" b="0" i="1" u="none" strike="noStrike" kern="1200" cap="none" spc="0" normalizeH="0" baseline="0" noProof="0" dirty="0">
                <a:ln>
                  <a:noFill/>
                </a:ln>
                <a:solidFill>
                  <a:prstClr val="black">
                    <a:lumMod val="65000"/>
                  </a:prstClr>
                </a:solidFill>
                <a:effectLst/>
                <a:uLnTx/>
                <a:uFillTx/>
                <a:latin typeface="Corbel"/>
                <a:ea typeface="+mn-ea"/>
                <a:cs typeface="Corbel"/>
              </a:rPr>
              <a:t>Lancet Oncology,</a:t>
            </a:r>
            <a:r>
              <a:rPr kumimoji="0" lang="en-US" sz="1200" b="0" i="0" u="none" strike="noStrike" kern="1200" cap="none" spc="0" normalizeH="0" baseline="0" noProof="0" dirty="0">
                <a:ln>
                  <a:noFill/>
                </a:ln>
                <a:solidFill>
                  <a:prstClr val="black">
                    <a:lumMod val="65000"/>
                  </a:prstClr>
                </a:solidFill>
                <a:effectLst/>
                <a:uLnTx/>
                <a:uFillTx/>
                <a:latin typeface="Corbel"/>
                <a:ea typeface="+mn-ea"/>
                <a:cs typeface="Corbel"/>
              </a:rPr>
              <a:t> 2016</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84695" y="1417638"/>
            <a:ext cx="8669751" cy="4907673"/>
          </a:xfrm>
          <a:prstGeom prst="rect">
            <a:avLst/>
          </a:prstGeom>
        </p:spPr>
      </p:pic>
    </p:spTree>
    <p:extLst>
      <p:ext uri="{BB962C8B-B14F-4D97-AF65-F5344CB8AC3E}">
        <p14:creationId xmlns:p14="http://schemas.microsoft.com/office/powerpoint/2010/main" val="730878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6EBDAF8-98BE-7E47-8717-E7C6662F3D33}"/>
              </a:ext>
            </a:extLst>
          </p:cNvPr>
          <p:cNvGraphicFramePr>
            <a:graphicFrameLocks noGrp="1"/>
          </p:cNvGraphicFramePr>
          <p:nvPr/>
        </p:nvGraphicFramePr>
        <p:xfrm>
          <a:off x="1623701" y="143407"/>
          <a:ext cx="8929999" cy="4948308"/>
        </p:xfrm>
        <a:graphic>
          <a:graphicData uri="http://schemas.openxmlformats.org/drawingml/2006/table">
            <a:tbl>
              <a:tblPr firstRow="1" bandRow="1">
                <a:tableStyleId>{5C22544A-7EE6-4342-B048-85BDC9FD1C3A}</a:tableStyleId>
              </a:tblPr>
              <a:tblGrid>
                <a:gridCol w="952928">
                  <a:extLst>
                    <a:ext uri="{9D8B030D-6E8A-4147-A177-3AD203B41FA5}">
                      <a16:colId xmlns:a16="http://schemas.microsoft.com/office/drawing/2014/main" val="2871821417"/>
                    </a:ext>
                  </a:extLst>
                </a:gridCol>
                <a:gridCol w="2192539">
                  <a:extLst>
                    <a:ext uri="{9D8B030D-6E8A-4147-A177-3AD203B41FA5}">
                      <a16:colId xmlns:a16="http://schemas.microsoft.com/office/drawing/2014/main" val="1746951219"/>
                    </a:ext>
                  </a:extLst>
                </a:gridCol>
                <a:gridCol w="546569">
                  <a:extLst>
                    <a:ext uri="{9D8B030D-6E8A-4147-A177-3AD203B41FA5}">
                      <a16:colId xmlns:a16="http://schemas.microsoft.com/office/drawing/2014/main" val="4027855588"/>
                    </a:ext>
                  </a:extLst>
                </a:gridCol>
                <a:gridCol w="659890">
                  <a:extLst>
                    <a:ext uri="{9D8B030D-6E8A-4147-A177-3AD203B41FA5}">
                      <a16:colId xmlns:a16="http://schemas.microsoft.com/office/drawing/2014/main" val="3641892900"/>
                    </a:ext>
                  </a:extLst>
                </a:gridCol>
                <a:gridCol w="489596">
                  <a:extLst>
                    <a:ext uri="{9D8B030D-6E8A-4147-A177-3AD203B41FA5}">
                      <a16:colId xmlns:a16="http://schemas.microsoft.com/office/drawing/2014/main" val="2335601637"/>
                    </a:ext>
                  </a:extLst>
                </a:gridCol>
                <a:gridCol w="490220">
                  <a:extLst>
                    <a:ext uri="{9D8B030D-6E8A-4147-A177-3AD203B41FA5}">
                      <a16:colId xmlns:a16="http://schemas.microsoft.com/office/drawing/2014/main" val="1169880140"/>
                    </a:ext>
                  </a:extLst>
                </a:gridCol>
                <a:gridCol w="546569">
                  <a:extLst>
                    <a:ext uri="{9D8B030D-6E8A-4147-A177-3AD203B41FA5}">
                      <a16:colId xmlns:a16="http://schemas.microsoft.com/office/drawing/2014/main" val="3975585250"/>
                    </a:ext>
                  </a:extLst>
                </a:gridCol>
                <a:gridCol w="840828">
                  <a:extLst>
                    <a:ext uri="{9D8B030D-6E8A-4147-A177-3AD203B41FA5}">
                      <a16:colId xmlns:a16="http://schemas.microsoft.com/office/drawing/2014/main" val="2421990193"/>
                    </a:ext>
                  </a:extLst>
                </a:gridCol>
                <a:gridCol w="2210860">
                  <a:extLst>
                    <a:ext uri="{9D8B030D-6E8A-4147-A177-3AD203B41FA5}">
                      <a16:colId xmlns:a16="http://schemas.microsoft.com/office/drawing/2014/main" val="2861198834"/>
                    </a:ext>
                  </a:extLst>
                </a:gridCol>
              </a:tblGrid>
              <a:tr h="314058">
                <a:tc rowSpan="2">
                  <a:txBody>
                    <a:bodyPr/>
                    <a:lstStyle/>
                    <a:p>
                      <a:pPr marL="0" rtl="0" fontAlgn="ctr" latinLnBrk="0">
                        <a:spcBef>
                          <a:spcPts val="0"/>
                        </a:spcBef>
                        <a:spcAft>
                          <a:spcPts val="0"/>
                        </a:spcAft>
                      </a:pPr>
                      <a:r>
                        <a:rPr lang="en-US" sz="1000" dirty="0">
                          <a:effectLst/>
                        </a:rPr>
                        <a:t>TKI</a:t>
                      </a:r>
                      <a:br>
                        <a:rPr lang="en-US" sz="1000" dirty="0">
                          <a:effectLst/>
                        </a:rPr>
                      </a:br>
                      <a:r>
                        <a:rPr lang="en-US" sz="1000" dirty="0">
                          <a:effectLst/>
                        </a:rPr>
                        <a:t>(adult dose)</a:t>
                      </a:r>
                      <a:r>
                        <a:rPr lang="en-US" sz="1000" baseline="30000" dirty="0">
                          <a:effectLst/>
                        </a:rPr>
                        <a:t>1</a:t>
                      </a:r>
                      <a:endParaRPr lang="en-US" sz="1200" dirty="0">
                        <a:effectLst/>
                        <a:latin typeface="Arial" panose="020B0604020202020204" pitchFamily="34" charset="0"/>
                      </a:endParaRPr>
                    </a:p>
                  </a:txBody>
                  <a:tcPr anchor="ctr"/>
                </a:tc>
                <a:tc rowSpan="2">
                  <a:txBody>
                    <a:bodyPr/>
                    <a:lstStyle/>
                    <a:p>
                      <a:pPr marL="0" algn="ctr" rtl="0" fontAlgn="ctr" latinLnBrk="0">
                        <a:spcBef>
                          <a:spcPts val="0"/>
                        </a:spcBef>
                        <a:spcAft>
                          <a:spcPts val="0"/>
                        </a:spcAft>
                      </a:pPr>
                      <a:r>
                        <a:rPr lang="en-US" sz="1000">
                          <a:effectLst/>
                        </a:rPr>
                        <a:t>Cardiovascular, pulmonary, and metabolic disorder summary</a:t>
                      </a:r>
                      <a:r>
                        <a:rPr lang="en-US" sz="1000" baseline="30000">
                          <a:effectLst/>
                        </a:rPr>
                        <a:t>1</a:t>
                      </a:r>
                      <a:endParaRPr lang="en-US" sz="1200">
                        <a:effectLst/>
                        <a:latin typeface="Arial" panose="020B0604020202020204" pitchFamily="34" charset="0"/>
                      </a:endParaRPr>
                    </a:p>
                  </a:txBody>
                  <a:tcPr anchor="ctr"/>
                </a:tc>
                <a:tc gridSpan="6">
                  <a:txBody>
                    <a:bodyPr/>
                    <a:lstStyle/>
                    <a:p>
                      <a:pPr marL="0" algn="ctr" rtl="0" fontAlgn="ctr" latinLnBrk="0">
                        <a:spcBef>
                          <a:spcPts val="0"/>
                        </a:spcBef>
                        <a:spcAft>
                          <a:spcPts val="0"/>
                        </a:spcAft>
                      </a:pPr>
                      <a:r>
                        <a:rPr lang="en-US" sz="1000">
                          <a:effectLst/>
                        </a:rPr>
                        <a:t>Reported in the literature</a:t>
                      </a:r>
                      <a:r>
                        <a:rPr lang="en-US" sz="1000" baseline="30000">
                          <a:effectLst/>
                        </a:rPr>
                        <a:t>2</a:t>
                      </a:r>
                      <a:endParaRPr lang="en-US" sz="1200">
                        <a:effectLst/>
                        <a:latin typeface="Arial" panose="020B0604020202020204" pitchFamily="34"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algn="ctr" rtl="0" fontAlgn="ctr" latinLnBrk="0">
                        <a:spcBef>
                          <a:spcPts val="0"/>
                        </a:spcBef>
                        <a:spcAft>
                          <a:spcPts val="0"/>
                        </a:spcAft>
                      </a:pPr>
                      <a:r>
                        <a:rPr lang="en-US" sz="1000">
                          <a:effectLst/>
                        </a:rPr>
                        <a:t>Careful monitoring and caution advised for certain patients</a:t>
                      </a:r>
                      <a:r>
                        <a:rPr lang="en-US" sz="1000" baseline="30000">
                          <a:effectLst/>
                        </a:rPr>
                        <a:t>1</a:t>
                      </a:r>
                      <a:endParaRPr lang="en-US" sz="1200">
                        <a:effectLst/>
                        <a:latin typeface="Arial" panose="020B0604020202020204" pitchFamily="34" charset="0"/>
                      </a:endParaRPr>
                    </a:p>
                  </a:txBody>
                  <a:tcPr anchor="ctr"/>
                </a:tc>
                <a:extLst>
                  <a:ext uri="{0D108BD9-81ED-4DB2-BD59-A6C34878D82A}">
                    <a16:rowId xmlns:a16="http://schemas.microsoft.com/office/drawing/2014/main" val="1058571174"/>
                  </a:ext>
                </a:extLst>
              </a:tr>
              <a:tr h="747759">
                <a:tc vMerge="1">
                  <a:txBody>
                    <a:bodyPr/>
                    <a:lstStyle/>
                    <a:p>
                      <a:endParaRPr lang="en-US"/>
                    </a:p>
                  </a:txBody>
                  <a:tcPr/>
                </a:tc>
                <a:tc vMerge="1">
                  <a:txBody>
                    <a:bodyPr/>
                    <a:lstStyle/>
                    <a:p>
                      <a:endParaRPr lang="en-US"/>
                    </a:p>
                  </a:txBody>
                  <a:tcPr/>
                </a:tc>
                <a:tc>
                  <a:txBody>
                    <a:bodyPr/>
                    <a:lstStyle/>
                    <a:p>
                      <a:pPr marL="0" algn="ctr" rtl="0" fontAlgn="ctr" latinLnBrk="0">
                        <a:spcBef>
                          <a:spcPts val="0"/>
                        </a:spcBef>
                        <a:spcAft>
                          <a:spcPts val="0"/>
                        </a:spcAft>
                      </a:pPr>
                      <a:r>
                        <a:rPr lang="en-US" sz="800">
                          <a:effectLst/>
                        </a:rPr>
                        <a:t>Pleural effusion</a:t>
                      </a:r>
                      <a:endParaRPr lang="en-US" sz="12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800">
                          <a:effectLst/>
                        </a:rPr>
                        <a:t>Pericardial effusion</a:t>
                      </a:r>
                      <a:endParaRPr lang="en-US" sz="12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800">
                          <a:effectLst/>
                        </a:rPr>
                        <a:t>AOD</a:t>
                      </a:r>
                      <a:endParaRPr lang="en-US" sz="12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800">
                          <a:effectLst/>
                        </a:rPr>
                        <a:t>VT</a:t>
                      </a:r>
                      <a:endParaRPr lang="en-US" sz="12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800">
                          <a:effectLst/>
                        </a:rPr>
                        <a:t>PH</a:t>
                      </a:r>
                      <a:endParaRPr lang="en-US" sz="1200">
                        <a:effectLst/>
                        <a:latin typeface="Arial" panose="020B0604020202020204" pitchFamily="34" charset="0"/>
                      </a:endParaRPr>
                    </a:p>
                  </a:txBody>
                  <a:tcPr anchor="ctr"/>
                </a:tc>
                <a:tc>
                  <a:txBody>
                    <a:bodyPr/>
                    <a:lstStyle/>
                    <a:p>
                      <a:pPr marL="0" algn="ctr" rtl="0" fontAlgn="ctr" latinLnBrk="0">
                        <a:spcBef>
                          <a:spcPts val="0"/>
                        </a:spcBef>
                        <a:spcAft>
                          <a:spcPts val="0"/>
                        </a:spcAft>
                      </a:pPr>
                      <a:r>
                        <a:rPr lang="en-US" sz="800">
                          <a:effectLst/>
                        </a:rPr>
                        <a:t> Fasting glucose ↑</a:t>
                      </a:r>
                      <a:endParaRPr lang="en-US" sz="1200">
                        <a:effectLst/>
                        <a:latin typeface="Arial" panose="020B0604020202020204" pitchFamily="34" charset="0"/>
                      </a:endParaRPr>
                    </a:p>
                  </a:txBody>
                  <a:tcPr anchor="ctr"/>
                </a:tc>
                <a:tc vMerge="1">
                  <a:txBody>
                    <a:bodyPr/>
                    <a:lstStyle/>
                    <a:p>
                      <a:endParaRPr lang="en-US"/>
                    </a:p>
                  </a:txBody>
                  <a:tcPr/>
                </a:tc>
                <a:extLst>
                  <a:ext uri="{0D108BD9-81ED-4DB2-BD59-A6C34878D82A}">
                    <a16:rowId xmlns:a16="http://schemas.microsoft.com/office/drawing/2014/main" val="1465039257"/>
                  </a:ext>
                </a:extLst>
              </a:tr>
              <a:tr h="598207">
                <a:tc>
                  <a:txBody>
                    <a:bodyPr/>
                    <a:lstStyle/>
                    <a:p>
                      <a:pPr marL="0" marR="0" indent="0" rtl="0" fontAlgn="ctr" latinLnBrk="0">
                        <a:spcBef>
                          <a:spcPts val="0"/>
                        </a:spcBef>
                        <a:spcAft>
                          <a:spcPts val="0"/>
                        </a:spcAft>
                      </a:pPr>
                      <a:r>
                        <a:rPr lang="en-US" sz="1000">
                          <a:effectLst/>
                        </a:rPr>
                        <a:t>Imatinib</a:t>
                      </a:r>
                      <a:br>
                        <a:rPr lang="en-US" sz="1000">
                          <a:effectLst/>
                        </a:rPr>
                      </a:br>
                      <a:r>
                        <a:rPr lang="en-US" sz="1000">
                          <a:effectLst/>
                        </a:rPr>
                        <a:t>(400–600 mg QD)</a:t>
                      </a:r>
                      <a:endParaRPr lang="en-US" sz="1000">
                        <a:effectLst/>
                        <a:latin typeface="Arial"/>
                      </a:endParaRPr>
                    </a:p>
                  </a:txBody>
                  <a:tcPr anchor="ctr"/>
                </a:tc>
                <a:tc>
                  <a:txBody>
                    <a:bodyPr/>
                    <a:lstStyle/>
                    <a:p>
                      <a:pPr marL="173355" indent="-173355" rtl="0" fontAlgn="ctr" latinLnBrk="0">
                        <a:spcBef>
                          <a:spcPts val="0"/>
                        </a:spcBef>
                        <a:spcAft>
                          <a:spcPts val="0"/>
                        </a:spcAft>
                      </a:pPr>
                      <a:r>
                        <a:rPr lang="en-US" sz="1000">
                          <a:effectLst/>
                        </a:rPr>
                        <a:t>•CHF and left ventricular dysfunction</a:t>
                      </a:r>
                    </a:p>
                    <a:p>
                      <a:pPr marL="173355" indent="-173355" rtl="0" fontAlgn="ctr" latinLnBrk="0">
                        <a:spcBef>
                          <a:spcPts val="0"/>
                        </a:spcBef>
                        <a:spcAft>
                          <a:spcPts val="0"/>
                        </a:spcAft>
                      </a:pPr>
                      <a:r>
                        <a:rPr lang="en-US" sz="1000">
                          <a:effectLst/>
                        </a:rPr>
                        <a:t>•Rare pulmonary toxicity</a:t>
                      </a:r>
                      <a:endParaRPr lang="en-US" sz="10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solidFill>
                      <a:srgbClr val="00B050"/>
                    </a:solidFill>
                  </a:tcPr>
                </a:tc>
                <a:tc>
                  <a:txBody>
                    <a:bodyPr/>
                    <a:lstStyle/>
                    <a:p>
                      <a:pPr marL="173355" indent="-173355" algn="l" rtl="0" fontAlgn="ctr" latinLnBrk="0">
                        <a:spcBef>
                          <a:spcPts val="0"/>
                        </a:spcBef>
                        <a:spcAft>
                          <a:spcPts val="0"/>
                        </a:spcAft>
                      </a:pPr>
                      <a:r>
                        <a:rPr lang="en-US" sz="1000">
                          <a:effectLst/>
                        </a:rPr>
                        <a:t>•Patients with cardiac disease and risk factors for cardiac failure</a:t>
                      </a:r>
                      <a:endParaRPr lang="en-US" sz="1000">
                        <a:effectLst/>
                        <a:latin typeface="Arial"/>
                      </a:endParaRPr>
                    </a:p>
                  </a:txBody>
                  <a:tcPr anchor="ctr"/>
                </a:tc>
                <a:extLst>
                  <a:ext uri="{0D108BD9-81ED-4DB2-BD59-A6C34878D82A}">
                    <a16:rowId xmlns:a16="http://schemas.microsoft.com/office/drawing/2014/main" val="3467955198"/>
                  </a:ext>
                </a:extLst>
              </a:tr>
              <a:tr h="598207">
                <a:tc>
                  <a:txBody>
                    <a:bodyPr/>
                    <a:lstStyle/>
                    <a:p>
                      <a:pPr marL="0" marR="0" indent="0" rtl="0" fontAlgn="ctr" latinLnBrk="0">
                        <a:spcBef>
                          <a:spcPts val="0"/>
                        </a:spcBef>
                        <a:spcAft>
                          <a:spcPts val="0"/>
                        </a:spcAft>
                      </a:pPr>
                      <a:r>
                        <a:rPr lang="en-US" sz="1000" err="1">
                          <a:effectLst/>
                        </a:rPr>
                        <a:t>Dasatinib</a:t>
                      </a:r>
                      <a:br>
                        <a:rPr lang="en-US" sz="1000">
                          <a:effectLst/>
                        </a:rPr>
                      </a:br>
                      <a:r>
                        <a:rPr lang="en-US" sz="1000">
                          <a:effectLst/>
                        </a:rPr>
                        <a:t>(100–140 mg QD)</a:t>
                      </a:r>
                      <a:endParaRPr lang="en-US" sz="1000">
                        <a:effectLst/>
                        <a:latin typeface="Arial"/>
                      </a:endParaRPr>
                    </a:p>
                  </a:txBody>
                  <a:tcPr anchor="ctr"/>
                </a:tc>
                <a:tc>
                  <a:txBody>
                    <a:bodyPr/>
                    <a:lstStyle/>
                    <a:p>
                      <a:pPr marL="173355" indent="-173355" rtl="0" fontAlgn="ctr" latinLnBrk="0">
                        <a:spcBef>
                          <a:spcPts val="0"/>
                        </a:spcBef>
                        <a:spcAft>
                          <a:spcPts val="0"/>
                        </a:spcAft>
                      </a:pPr>
                      <a:r>
                        <a:rPr lang="en-US" sz="1000">
                          <a:effectLst/>
                        </a:rPr>
                        <a:t>•PAH, pleural effusions, pneumonitis</a:t>
                      </a:r>
                    </a:p>
                    <a:p>
                      <a:pPr marL="173355" indent="-173355" rtl="0" fontAlgn="ctr" latinLnBrk="0">
                        <a:spcBef>
                          <a:spcPts val="0"/>
                        </a:spcBef>
                        <a:spcAft>
                          <a:spcPts val="0"/>
                        </a:spcAft>
                      </a:pPr>
                      <a:r>
                        <a:rPr lang="en-US" sz="1000">
                          <a:effectLst/>
                        </a:rPr>
                        <a:t>•QT prolongation</a:t>
                      </a:r>
                      <a:endParaRPr lang="en-US" sz="10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solidFill>
                      <a:schemeClr val="accent2">
                        <a:lumMod val="60000"/>
                        <a:lumOff val="40000"/>
                      </a:schemeClr>
                    </a:solidFill>
                  </a:tcP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173355" indent="-173355" algn="l" rtl="0" fontAlgn="ctr" latinLnBrk="0">
                        <a:spcBef>
                          <a:spcPts val="0"/>
                        </a:spcBef>
                        <a:spcAft>
                          <a:spcPts val="0"/>
                        </a:spcAft>
                      </a:pPr>
                      <a:r>
                        <a:rPr lang="en-US" sz="1000">
                          <a:effectLst/>
                        </a:rPr>
                        <a:t>•Patients with pre-existing cardiopulmonary disease and those who may develop QT prolongation</a:t>
                      </a:r>
                      <a:endParaRPr lang="en-US" sz="1000">
                        <a:effectLst/>
                        <a:latin typeface="Arial"/>
                      </a:endParaRPr>
                    </a:p>
                  </a:txBody>
                  <a:tcPr anchor="ctr"/>
                </a:tc>
                <a:extLst>
                  <a:ext uri="{0D108BD9-81ED-4DB2-BD59-A6C34878D82A}">
                    <a16:rowId xmlns:a16="http://schemas.microsoft.com/office/drawing/2014/main" val="984578644"/>
                  </a:ext>
                </a:extLst>
              </a:tr>
              <a:tr h="1076772">
                <a:tc>
                  <a:txBody>
                    <a:bodyPr/>
                    <a:lstStyle/>
                    <a:p>
                      <a:pPr marL="0" marR="0" indent="0" rtl="0" fontAlgn="ctr" latinLnBrk="0">
                        <a:spcBef>
                          <a:spcPts val="0"/>
                        </a:spcBef>
                        <a:spcAft>
                          <a:spcPts val="0"/>
                        </a:spcAft>
                      </a:pPr>
                      <a:r>
                        <a:rPr lang="en-US" sz="1000">
                          <a:effectLst/>
                        </a:rPr>
                        <a:t>Nilotinib</a:t>
                      </a:r>
                      <a:br>
                        <a:rPr lang="en-US" sz="1000">
                          <a:effectLst/>
                        </a:rPr>
                      </a:br>
                      <a:r>
                        <a:rPr lang="en-US" sz="1000">
                          <a:effectLst/>
                        </a:rPr>
                        <a:t>(300–400 mg BID)</a:t>
                      </a:r>
                      <a:endParaRPr lang="en-US" sz="1000">
                        <a:effectLst/>
                        <a:latin typeface="Arial"/>
                      </a:endParaRPr>
                    </a:p>
                  </a:txBody>
                  <a:tcPr anchor="ctr"/>
                </a:tc>
                <a:tc>
                  <a:txBody>
                    <a:bodyPr/>
                    <a:lstStyle/>
                    <a:p>
                      <a:pPr marL="173355" indent="-173355" rtl="0" fontAlgn="ctr" latinLnBrk="0">
                        <a:spcBef>
                          <a:spcPts val="0"/>
                        </a:spcBef>
                        <a:spcAft>
                          <a:spcPts val="0"/>
                        </a:spcAft>
                      </a:pPr>
                      <a:r>
                        <a:rPr lang="en-US" sz="1000">
                          <a:effectLst/>
                        </a:rPr>
                        <a:t>•QT prolongation (boxed warning)</a:t>
                      </a:r>
                    </a:p>
                    <a:p>
                      <a:pPr marL="173355" indent="-173355" rtl="0" fontAlgn="ctr" latinLnBrk="0">
                        <a:spcBef>
                          <a:spcPts val="0"/>
                        </a:spcBef>
                        <a:spcAft>
                          <a:spcPts val="0"/>
                        </a:spcAft>
                      </a:pPr>
                      <a:r>
                        <a:rPr lang="en-US" sz="1000">
                          <a:effectLst/>
                        </a:rPr>
                        <a:t>•Cardiac and arterial vascular occlusive events</a:t>
                      </a:r>
                    </a:p>
                    <a:p>
                      <a:pPr marL="173355" indent="-173355" rtl="0" fontAlgn="ctr" latinLnBrk="0">
                        <a:spcBef>
                          <a:spcPts val="0"/>
                        </a:spcBef>
                        <a:spcAft>
                          <a:spcPts val="0"/>
                        </a:spcAft>
                      </a:pPr>
                      <a:r>
                        <a:rPr lang="en-US" sz="1000">
                          <a:effectLst/>
                        </a:rPr>
                        <a:t>•Hyperlipidemia or hyperglycemia</a:t>
                      </a:r>
                    </a:p>
                    <a:p>
                      <a:pPr marL="173355" indent="-173355" rtl="0" fontAlgn="ctr" latinLnBrk="0">
                        <a:spcBef>
                          <a:spcPts val="0"/>
                        </a:spcBef>
                        <a:spcAft>
                          <a:spcPts val="0"/>
                        </a:spcAft>
                      </a:pPr>
                      <a:r>
                        <a:rPr lang="en-US" sz="1000">
                          <a:effectLst/>
                        </a:rPr>
                        <a:t>•Sudden deaths</a:t>
                      </a:r>
                    </a:p>
                    <a:p>
                      <a:pPr marL="173355" indent="-173355" rtl="0" fontAlgn="ctr" latinLnBrk="0">
                        <a:spcBef>
                          <a:spcPts val="0"/>
                        </a:spcBef>
                        <a:spcAft>
                          <a:spcPts val="0"/>
                        </a:spcAft>
                      </a:pPr>
                      <a:r>
                        <a:rPr lang="en-US" sz="1000">
                          <a:effectLst/>
                        </a:rPr>
                        <a:t>•Rare pleural effusions</a:t>
                      </a:r>
                      <a:endParaRPr lang="en-US" sz="10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solidFill>
                      <a:schemeClr val="accent2">
                        <a:lumMod val="60000"/>
                        <a:lumOff val="40000"/>
                      </a:schemeClr>
                    </a:solidFill>
                  </a:tcP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solidFill>
                      <a:schemeClr val="accent2">
                        <a:lumMod val="60000"/>
                        <a:lumOff val="40000"/>
                      </a:schemeClr>
                    </a:solidFill>
                  </a:tcPr>
                </a:tc>
                <a:tc>
                  <a:txBody>
                    <a:bodyPr/>
                    <a:lstStyle/>
                    <a:p>
                      <a:pPr marL="173355" indent="-173355" algn="l" rtl="0" fontAlgn="ctr" latinLnBrk="0">
                        <a:spcBef>
                          <a:spcPts val="0"/>
                        </a:spcBef>
                        <a:spcAft>
                          <a:spcPts val="0"/>
                        </a:spcAft>
                      </a:pPr>
                      <a:r>
                        <a:rPr lang="en-US" sz="1000">
                          <a:effectLst/>
                        </a:rPr>
                        <a:t>•Patients at risk for hyperlipidemia or</a:t>
                      </a:r>
                    </a:p>
                    <a:p>
                      <a:pPr marL="0" algn="l" rtl="0" fontAlgn="ctr" latinLnBrk="0">
                        <a:spcBef>
                          <a:spcPts val="0"/>
                        </a:spcBef>
                        <a:spcAft>
                          <a:spcPts val="0"/>
                        </a:spcAft>
                      </a:pPr>
                      <a:r>
                        <a:rPr lang="en-US" sz="1000">
                          <a:effectLst/>
                        </a:rPr>
                        <a:t>     hyperglycemia</a:t>
                      </a:r>
                    </a:p>
                    <a:p>
                      <a:pPr marL="173355" indent="-173355" algn="l" rtl="0" fontAlgn="ctr" latinLnBrk="0">
                        <a:spcBef>
                          <a:spcPts val="0"/>
                        </a:spcBef>
                        <a:spcAft>
                          <a:spcPts val="0"/>
                        </a:spcAft>
                      </a:pPr>
                      <a:r>
                        <a:rPr lang="en-US" sz="1000">
                          <a:effectLst/>
                        </a:rPr>
                        <a:t>•Avoid in patients with long QT syndrome, hypokalemia, or hypomagnesemia</a:t>
                      </a:r>
                      <a:endParaRPr lang="en-US" sz="1000">
                        <a:effectLst/>
                        <a:latin typeface="Arial"/>
                      </a:endParaRPr>
                    </a:p>
                  </a:txBody>
                  <a:tcPr anchor="ctr"/>
                </a:tc>
                <a:extLst>
                  <a:ext uri="{0D108BD9-81ED-4DB2-BD59-A6C34878D82A}">
                    <a16:rowId xmlns:a16="http://schemas.microsoft.com/office/drawing/2014/main" val="163137783"/>
                  </a:ext>
                </a:extLst>
              </a:tr>
              <a:tr h="678799">
                <a:tc>
                  <a:txBody>
                    <a:bodyPr/>
                    <a:lstStyle/>
                    <a:p>
                      <a:pPr marL="0" marR="0" indent="0" rtl="0" fontAlgn="ctr" latinLnBrk="0">
                        <a:spcBef>
                          <a:spcPts val="0"/>
                        </a:spcBef>
                        <a:spcAft>
                          <a:spcPts val="0"/>
                        </a:spcAft>
                      </a:pPr>
                      <a:r>
                        <a:rPr lang="en-US" sz="1000">
                          <a:effectLst/>
                        </a:rPr>
                        <a:t>Bosutinib</a:t>
                      </a:r>
                      <a:br>
                        <a:rPr lang="en-US" sz="1000">
                          <a:effectLst/>
                        </a:rPr>
                      </a:br>
                      <a:r>
                        <a:rPr lang="en-US" sz="1000">
                          <a:effectLst/>
                        </a:rPr>
                        <a:t>(500 mg QD)</a:t>
                      </a:r>
                      <a:endParaRPr lang="en-US" sz="1000">
                        <a:effectLst/>
                        <a:latin typeface="Arial"/>
                      </a:endParaRPr>
                    </a:p>
                  </a:txBody>
                  <a:tcPr anchor="ctr"/>
                </a:tc>
                <a:tc>
                  <a:txBody>
                    <a:bodyPr/>
                    <a:lstStyle/>
                    <a:p>
                      <a:pPr marL="173355" indent="-173355" rtl="0" fontAlgn="ctr" latinLnBrk="0">
                        <a:spcBef>
                          <a:spcPts val="0"/>
                        </a:spcBef>
                        <a:spcAft>
                          <a:spcPts val="0"/>
                        </a:spcAft>
                      </a:pPr>
                      <a:r>
                        <a:rPr lang="en-US" sz="1000">
                          <a:effectLst/>
                        </a:rPr>
                        <a:t>•Cardiovascular, pulmonary, and metabolic toxicities are generally low</a:t>
                      </a:r>
                    </a:p>
                    <a:p>
                      <a:pPr marL="173355" indent="-173355" rtl="0" fontAlgn="ctr" latinLnBrk="0">
                        <a:spcBef>
                          <a:spcPts val="0"/>
                        </a:spcBef>
                        <a:spcAft>
                          <a:spcPts val="0"/>
                        </a:spcAft>
                      </a:pPr>
                      <a:r>
                        <a:rPr lang="en-US" sz="1000">
                          <a:effectLst/>
                        </a:rPr>
                        <a:t>•Rare pleural effusions</a:t>
                      </a:r>
                      <a:endParaRPr lang="en-US" sz="10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173355" indent="-173355" algn="l" rtl="0" fontAlgn="ctr" latinLnBrk="0">
                        <a:spcBef>
                          <a:spcPts val="0"/>
                        </a:spcBef>
                        <a:spcAft>
                          <a:spcPts val="0"/>
                        </a:spcAft>
                      </a:pPr>
                      <a:r>
                        <a:rPr lang="en-US" sz="1000">
                          <a:effectLst/>
                        </a:rPr>
                        <a:t>•Patients with cardiovascular risk factors</a:t>
                      </a:r>
                      <a:endParaRPr lang="en-US" sz="1000">
                        <a:effectLst/>
                        <a:latin typeface="Arial"/>
                      </a:endParaRPr>
                    </a:p>
                  </a:txBody>
                  <a:tcPr anchor="ctr"/>
                </a:tc>
                <a:extLst>
                  <a:ext uri="{0D108BD9-81ED-4DB2-BD59-A6C34878D82A}">
                    <a16:rowId xmlns:a16="http://schemas.microsoft.com/office/drawing/2014/main" val="2659341788"/>
                  </a:ext>
                </a:extLst>
              </a:tr>
              <a:tr h="912265">
                <a:tc>
                  <a:txBody>
                    <a:bodyPr/>
                    <a:lstStyle/>
                    <a:p>
                      <a:pPr marL="0" marR="0" indent="0" rtl="0" fontAlgn="ctr" latinLnBrk="0">
                        <a:spcBef>
                          <a:spcPts val="0"/>
                        </a:spcBef>
                        <a:spcAft>
                          <a:spcPts val="0"/>
                        </a:spcAft>
                      </a:pPr>
                      <a:r>
                        <a:rPr lang="en-US" sz="1000">
                          <a:effectLst/>
                        </a:rPr>
                        <a:t>Ponatinib</a:t>
                      </a:r>
                      <a:br>
                        <a:rPr lang="en-US" sz="1000">
                          <a:effectLst/>
                        </a:rPr>
                      </a:br>
                      <a:r>
                        <a:rPr lang="en-US" sz="1000">
                          <a:effectLst/>
                        </a:rPr>
                        <a:t>(45 mg QD)</a:t>
                      </a:r>
                      <a:endParaRPr lang="en-US" sz="1000">
                        <a:effectLst/>
                        <a:latin typeface="Arial"/>
                      </a:endParaRPr>
                    </a:p>
                  </a:txBody>
                  <a:tcPr anchor="ctr"/>
                </a:tc>
                <a:tc>
                  <a:txBody>
                    <a:bodyPr/>
                    <a:lstStyle/>
                    <a:p>
                      <a:pPr marL="173355" indent="-173355" rtl="0" fontAlgn="ctr" latinLnBrk="0">
                        <a:spcBef>
                          <a:spcPts val="0"/>
                        </a:spcBef>
                        <a:spcAft>
                          <a:spcPts val="0"/>
                        </a:spcAft>
                      </a:pPr>
                      <a:r>
                        <a:rPr lang="en-US" sz="1000" dirty="0">
                          <a:effectLst/>
                        </a:rPr>
                        <a:t>•Vascular occlusion (boxed warning)</a:t>
                      </a:r>
                    </a:p>
                    <a:p>
                      <a:pPr marL="173355" indent="-173355" rtl="0" fontAlgn="ctr" latinLnBrk="0">
                        <a:spcBef>
                          <a:spcPts val="0"/>
                        </a:spcBef>
                        <a:spcAft>
                          <a:spcPts val="0"/>
                        </a:spcAft>
                      </a:pPr>
                      <a:r>
                        <a:rPr lang="en-US" sz="1000" dirty="0">
                          <a:effectLst/>
                        </a:rPr>
                        <a:t>•Heart failure (boxed warning)</a:t>
                      </a:r>
                    </a:p>
                    <a:p>
                      <a:pPr marL="173355" indent="-173355" rtl="0" fontAlgn="ctr" latinLnBrk="0">
                        <a:spcBef>
                          <a:spcPts val="0"/>
                        </a:spcBef>
                        <a:spcAft>
                          <a:spcPts val="0"/>
                        </a:spcAft>
                      </a:pPr>
                      <a:r>
                        <a:rPr lang="en-US" sz="1000" dirty="0">
                          <a:effectLst/>
                        </a:rPr>
                        <a:t>•Hypertension</a:t>
                      </a:r>
                    </a:p>
                    <a:p>
                      <a:pPr marL="173355" indent="-173355" rtl="0" fontAlgn="ctr" latinLnBrk="0">
                        <a:spcBef>
                          <a:spcPts val="0"/>
                        </a:spcBef>
                        <a:spcAft>
                          <a:spcPts val="0"/>
                        </a:spcAft>
                      </a:pPr>
                      <a:r>
                        <a:rPr lang="en-US" sz="1000" dirty="0">
                          <a:effectLst/>
                        </a:rPr>
                        <a:t>•Arrhythmias</a:t>
                      </a:r>
                    </a:p>
                    <a:p>
                      <a:pPr marL="173355" indent="-173355" rtl="0" fontAlgn="ctr" latinLnBrk="0">
                        <a:spcBef>
                          <a:spcPts val="0"/>
                        </a:spcBef>
                        <a:spcAft>
                          <a:spcPts val="0"/>
                        </a:spcAft>
                      </a:pPr>
                      <a:r>
                        <a:rPr lang="en-US" sz="1000" dirty="0">
                          <a:effectLst/>
                        </a:rPr>
                        <a:t>•Possible pulmonary hypertension</a:t>
                      </a:r>
                      <a:endParaRPr lang="en-US" sz="1000" dirty="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solidFill>
                      <a:schemeClr val="accent2">
                        <a:lumMod val="60000"/>
                        <a:lumOff val="40000"/>
                      </a:schemeClr>
                    </a:solidFill>
                  </a:tcP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0" marR="0" indent="0" algn="ctr" rtl="0" fontAlgn="ctr" latinLnBrk="0">
                        <a:spcBef>
                          <a:spcPts val="0"/>
                        </a:spcBef>
                        <a:spcAft>
                          <a:spcPts val="0"/>
                        </a:spcAft>
                      </a:pPr>
                      <a:r>
                        <a:rPr lang="en-US" sz="1200">
                          <a:effectLst/>
                        </a:rPr>
                        <a:t>–</a:t>
                      </a:r>
                      <a:endParaRPr lang="en-US" sz="1200">
                        <a:effectLst/>
                        <a:latin typeface="Arial"/>
                      </a:endParaRPr>
                    </a:p>
                  </a:txBody>
                  <a:tcPr anchor="ctr"/>
                </a:tc>
                <a:tc>
                  <a:txBody>
                    <a:bodyPr/>
                    <a:lstStyle/>
                    <a:p>
                      <a:pPr marL="173355" indent="-173355" algn="l" rtl="0" fontAlgn="ctr" latinLnBrk="0">
                        <a:spcBef>
                          <a:spcPts val="0"/>
                        </a:spcBef>
                        <a:spcAft>
                          <a:spcPts val="0"/>
                        </a:spcAft>
                      </a:pPr>
                      <a:r>
                        <a:rPr lang="en-US" sz="1000" dirty="0">
                          <a:effectLst/>
                        </a:rPr>
                        <a:t>•Patients with hypertension or pre-existing cardiopulmonary disease</a:t>
                      </a:r>
                    </a:p>
                    <a:p>
                      <a:pPr marL="173355" indent="-173355" algn="l" rtl="0" fontAlgn="ctr" latinLnBrk="0">
                        <a:spcBef>
                          <a:spcPts val="0"/>
                        </a:spcBef>
                        <a:spcAft>
                          <a:spcPts val="0"/>
                        </a:spcAft>
                      </a:pPr>
                      <a:r>
                        <a:rPr lang="en-US" sz="1000" dirty="0">
                          <a:effectLst/>
                        </a:rPr>
                        <a:t>•Patients at risk for arrhythmias or heart failure</a:t>
                      </a:r>
                      <a:endParaRPr lang="en-US" sz="1000" dirty="0">
                        <a:effectLst/>
                        <a:latin typeface="Arial"/>
                      </a:endParaRPr>
                    </a:p>
                  </a:txBody>
                  <a:tcPr anchor="ctr"/>
                </a:tc>
                <a:extLst>
                  <a:ext uri="{0D108BD9-81ED-4DB2-BD59-A6C34878D82A}">
                    <a16:rowId xmlns:a16="http://schemas.microsoft.com/office/drawing/2014/main" val="311120394"/>
                  </a:ext>
                </a:extLst>
              </a:tr>
            </a:tbl>
          </a:graphicData>
        </a:graphic>
      </p:graphicFrame>
      <p:sp>
        <p:nvSpPr>
          <p:cNvPr id="4" name="TextBox 3">
            <a:extLst>
              <a:ext uri="{FF2B5EF4-FFF2-40B4-BE49-F238E27FC236}">
                <a16:creationId xmlns:a16="http://schemas.microsoft.com/office/drawing/2014/main" id="{C0077F2F-51E1-F64B-B65C-7B2DD0D56BD6}"/>
              </a:ext>
            </a:extLst>
          </p:cNvPr>
          <p:cNvSpPr txBox="1"/>
          <p:nvPr/>
        </p:nvSpPr>
        <p:spPr>
          <a:xfrm>
            <a:off x="7153533" y="5115267"/>
            <a:ext cx="340016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lt"/>
                <a:cs typeface="Calibri"/>
              </a:rPr>
              <a:t>++     &gt;20% of patients in ≥2 different studies</a:t>
            </a:r>
            <a:endParaRPr kumimoji="0" lang="en-US" sz="1400" b="0" i="0" u="none" strike="noStrike" kern="1200" cap="none" spc="0" normalizeH="0" baseline="0" noProof="0" dirty="0">
              <a:ln>
                <a:noFill/>
              </a:ln>
              <a:solidFill>
                <a:srgbClr val="1F497D"/>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lt"/>
                <a:cs typeface="Calibri"/>
              </a:rPr>
              <a:t>+       &gt;5% of patients in ≥2 different studies</a:t>
            </a:r>
            <a:endParaRPr kumimoji="0" lang="en-US" sz="1400" b="0" i="0" u="none" strike="noStrike" kern="1200" cap="none" spc="0" normalizeH="0" baseline="0" noProof="0" dirty="0">
              <a:ln>
                <a:noFill/>
              </a:ln>
              <a:solidFill>
                <a:srgbClr val="1F497D"/>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lt"/>
                <a:cs typeface="Calibri"/>
              </a:rPr>
              <a:t>+/-    1–5% of patients in ≥1 study</a:t>
            </a:r>
            <a:endParaRPr kumimoji="0" lang="en-US" sz="1400" b="0" i="0" u="none" strike="noStrike" kern="1200" cap="none" spc="0" normalizeH="0" baseline="0" noProof="0" dirty="0">
              <a:ln>
                <a:noFill/>
              </a:ln>
              <a:solidFill>
                <a:srgbClr val="1F497D"/>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lt"/>
                <a:cs typeface="Calibri"/>
              </a:rPr>
              <a:t>–       &lt;1% of patients</a:t>
            </a:r>
            <a:endParaRPr kumimoji="0" lang="en-US" sz="1400" b="0" i="0" u="none" strike="noStrike" kern="1200" cap="none" spc="0" normalizeH="0" baseline="0" noProof="0" dirty="0">
              <a:ln>
                <a:noFill/>
              </a:ln>
              <a:solidFill>
                <a:srgbClr val="1F497D"/>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lt"/>
                <a:cs typeface="Calibri"/>
              </a:rPr>
              <a:t>#       Potential beneficial effect</a:t>
            </a:r>
            <a:r>
              <a:rPr kumimoji="0" lang="en-US" sz="1400" b="0" i="0" u="none" strike="noStrike" kern="1200" cap="none" spc="0" normalizeH="0" baseline="30000" noProof="0" dirty="0">
                <a:ln>
                  <a:noFill/>
                </a:ln>
                <a:solidFill>
                  <a:srgbClr val="1F497D"/>
                </a:solidFill>
                <a:effectLst/>
                <a:uLnTx/>
                <a:uFillTx/>
                <a:latin typeface="Calibri"/>
                <a:ea typeface="+mn-lt"/>
                <a:cs typeface="Calibri"/>
              </a:rPr>
              <a:t>3</a:t>
            </a:r>
            <a:endParaRPr kumimoji="0" lang="en-US" sz="1400" b="0" i="0" u="none" strike="noStrike" kern="1200" cap="none" spc="0" normalizeH="0" baseline="0" noProof="0" dirty="0">
              <a:ln>
                <a:noFill/>
              </a:ln>
              <a:solidFill>
                <a:srgbClr val="1F497D"/>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497D"/>
              </a:solidFill>
              <a:effectLst/>
              <a:uLnTx/>
              <a:uFillTx/>
              <a:latin typeface="Calibri"/>
              <a:ea typeface="+mn-ea"/>
              <a:cs typeface="Arial"/>
            </a:endParaRPr>
          </a:p>
        </p:txBody>
      </p:sp>
      <p:sp>
        <p:nvSpPr>
          <p:cNvPr id="5" name="TextBox 4">
            <a:extLst>
              <a:ext uri="{FF2B5EF4-FFF2-40B4-BE49-F238E27FC236}">
                <a16:creationId xmlns:a16="http://schemas.microsoft.com/office/drawing/2014/main" id="{A64B8F8D-1036-6045-B7D7-77134FDEABC6}"/>
              </a:ext>
            </a:extLst>
          </p:cNvPr>
          <p:cNvSpPr txBox="1"/>
          <p:nvPr/>
        </p:nvSpPr>
        <p:spPr>
          <a:xfrm>
            <a:off x="4923528" y="5262823"/>
            <a:ext cx="18154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lt"/>
                <a:cs typeface="Calibri"/>
              </a:rPr>
              <a:t>Frequency of AEs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97D"/>
                </a:solidFill>
                <a:effectLst/>
                <a:uLnTx/>
                <a:uFillTx/>
                <a:latin typeface="Calibri"/>
                <a:ea typeface="+mn-lt"/>
                <a:cs typeface="Calibri"/>
              </a:rPr>
              <a:t>(any grade):</a:t>
            </a:r>
            <a:r>
              <a:rPr kumimoji="0" lang="en-US" sz="1800" b="1" i="0" u="none" strike="noStrike" kern="1200" cap="none" spc="0" normalizeH="0" baseline="30000" noProof="0" dirty="0">
                <a:ln>
                  <a:noFill/>
                </a:ln>
                <a:solidFill>
                  <a:srgbClr val="1F497D"/>
                </a:solidFill>
                <a:effectLst/>
                <a:uLnTx/>
                <a:uFillTx/>
                <a:latin typeface="Calibri"/>
                <a:ea typeface="+mn-lt"/>
                <a:cs typeface="Calibri"/>
              </a:rPr>
              <a:t>2,3</a:t>
            </a: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solidFill>
              <a:effectLst/>
              <a:uLnTx/>
              <a:uFillTx/>
              <a:latin typeface="Calibri"/>
              <a:ea typeface="+mn-ea"/>
              <a:cs typeface="Arial"/>
            </a:endParaRPr>
          </a:p>
        </p:txBody>
      </p:sp>
      <p:sp>
        <p:nvSpPr>
          <p:cNvPr id="6" name="TextBox 5">
            <a:extLst>
              <a:ext uri="{FF2B5EF4-FFF2-40B4-BE49-F238E27FC236}">
                <a16:creationId xmlns:a16="http://schemas.microsoft.com/office/drawing/2014/main" id="{4C6CCB44-816E-764E-8ECA-AF5E85015600}"/>
              </a:ext>
            </a:extLst>
          </p:cNvPr>
          <p:cNvSpPr txBox="1"/>
          <p:nvPr/>
        </p:nvSpPr>
        <p:spPr>
          <a:xfrm>
            <a:off x="191665" y="6051183"/>
            <a:ext cx="53423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solidFill>
                <a:effectLst/>
                <a:uLnTx/>
                <a:uFillTx/>
                <a:latin typeface="Calibri"/>
                <a:ea typeface="+mn-lt"/>
                <a:cs typeface="Calibri"/>
              </a:rPr>
              <a:t>1. Medeiros B, et al. Blood Rev 2018;32:289–99; </a:t>
            </a:r>
            <a:br>
              <a:rPr kumimoji="0" lang="en-US" sz="1400" b="0" i="0" u="none" strike="noStrike" kern="1200" cap="none" spc="0" normalizeH="0" baseline="0" noProof="0" dirty="0">
                <a:ln>
                  <a:noFill/>
                </a:ln>
                <a:solidFill>
                  <a:srgbClr val="1F497D"/>
                </a:solidFill>
                <a:effectLst/>
                <a:uLnTx/>
                <a:uFillTx/>
                <a:latin typeface="Calibri"/>
                <a:ea typeface="+mn-lt"/>
                <a:cs typeface="Calibri"/>
              </a:rPr>
            </a:br>
            <a:r>
              <a:rPr kumimoji="0" lang="en-US" sz="1400" b="0" i="0" u="none" strike="noStrike" kern="1200" cap="none" spc="0" normalizeH="0" baseline="0" noProof="0" dirty="0">
                <a:ln>
                  <a:noFill/>
                </a:ln>
                <a:solidFill>
                  <a:srgbClr val="1F497D"/>
                </a:solidFill>
                <a:effectLst/>
                <a:uLnTx/>
                <a:uFillTx/>
                <a:latin typeface="Calibri"/>
                <a:ea typeface="+mn-lt"/>
                <a:cs typeface="Calibri"/>
              </a:rPr>
              <a:t>2. </a:t>
            </a:r>
            <a:r>
              <a:rPr kumimoji="0" lang="en-US" sz="1400" b="0" i="0" u="none" strike="noStrike" kern="1200" cap="none" spc="0" normalizeH="0" baseline="0" noProof="0" dirty="0" err="1">
                <a:ln>
                  <a:noFill/>
                </a:ln>
                <a:solidFill>
                  <a:srgbClr val="1F497D"/>
                </a:solidFill>
                <a:effectLst/>
                <a:uLnTx/>
                <a:uFillTx/>
                <a:latin typeface="Calibri"/>
                <a:ea typeface="+mn-lt"/>
                <a:cs typeface="Calibri"/>
              </a:rPr>
              <a:t>Valent</a:t>
            </a:r>
            <a:r>
              <a:rPr kumimoji="0" lang="en-US" sz="1400" b="0" i="0" u="none" strike="noStrike" kern="1200" cap="none" spc="0" normalizeH="0" baseline="0" noProof="0" dirty="0">
                <a:ln>
                  <a:noFill/>
                </a:ln>
                <a:solidFill>
                  <a:srgbClr val="1F497D"/>
                </a:solidFill>
                <a:effectLst/>
                <a:uLnTx/>
                <a:uFillTx/>
                <a:latin typeface="Calibri"/>
                <a:ea typeface="+mn-lt"/>
                <a:cs typeface="Calibri"/>
              </a:rPr>
              <a:t> P, et al. Blood 2015;125:901–6; </a:t>
            </a:r>
            <a:br>
              <a:rPr kumimoji="0" lang="en-US" sz="1400" b="0" i="0" u="none" strike="noStrike" kern="1200" cap="none" spc="0" normalizeH="0" baseline="0" noProof="0" dirty="0">
                <a:ln>
                  <a:noFill/>
                </a:ln>
                <a:solidFill>
                  <a:srgbClr val="1F497D"/>
                </a:solidFill>
                <a:effectLst/>
                <a:uLnTx/>
                <a:uFillTx/>
                <a:latin typeface="Calibri"/>
                <a:ea typeface="+mn-lt"/>
                <a:cs typeface="Calibri"/>
              </a:rPr>
            </a:br>
            <a:r>
              <a:rPr kumimoji="0" lang="en-US" sz="1400" b="0" i="0" u="none" strike="noStrike" kern="1200" cap="none" spc="0" normalizeH="0" baseline="0" noProof="0" dirty="0">
                <a:ln>
                  <a:noFill/>
                </a:ln>
                <a:solidFill>
                  <a:srgbClr val="1F497D"/>
                </a:solidFill>
                <a:effectLst/>
                <a:uLnTx/>
                <a:uFillTx/>
                <a:latin typeface="Calibri"/>
                <a:ea typeface="+mn-lt"/>
                <a:cs typeface="Calibri"/>
              </a:rPr>
              <a:t>3. Agostino NM, et al. J Oncol Pharm </a:t>
            </a:r>
            <a:r>
              <a:rPr kumimoji="0" lang="en-US" sz="1400" b="0" i="0" u="none" strike="noStrike" kern="1200" cap="none" spc="0" normalizeH="0" baseline="0" noProof="0" dirty="0" err="1">
                <a:ln>
                  <a:noFill/>
                </a:ln>
                <a:solidFill>
                  <a:srgbClr val="1F497D"/>
                </a:solidFill>
                <a:effectLst/>
                <a:uLnTx/>
                <a:uFillTx/>
                <a:latin typeface="Calibri"/>
                <a:ea typeface="+mn-lt"/>
                <a:cs typeface="Calibri"/>
              </a:rPr>
              <a:t>Pract</a:t>
            </a:r>
            <a:r>
              <a:rPr kumimoji="0" lang="en-US" sz="1400" b="0" i="0" u="none" strike="noStrike" kern="1200" cap="none" spc="0" normalizeH="0" baseline="0" noProof="0" dirty="0">
                <a:ln>
                  <a:noFill/>
                </a:ln>
                <a:solidFill>
                  <a:srgbClr val="1F497D"/>
                </a:solidFill>
                <a:effectLst/>
                <a:uLnTx/>
                <a:uFillTx/>
                <a:latin typeface="Calibri"/>
                <a:ea typeface="+mn-lt"/>
                <a:cs typeface="Calibri"/>
              </a:rPr>
              <a:t> 2011;17:197–202  </a:t>
            </a:r>
            <a:endParaRPr kumimoji="0" lang="en-US" sz="1400" b="0" i="0" u="none" strike="noStrike" kern="1200" cap="none" spc="0" normalizeH="0" baseline="0" noProof="0" dirty="0">
              <a:ln>
                <a:noFill/>
              </a:ln>
              <a:solidFill>
                <a:srgbClr val="1F497D"/>
              </a:solidFill>
              <a:effectLst/>
              <a:uLnTx/>
              <a:uFillTx/>
              <a:latin typeface="Calibri"/>
              <a:ea typeface="+mn-ea"/>
              <a:cs typeface="+mn-cs"/>
            </a:endParaRPr>
          </a:p>
        </p:txBody>
      </p:sp>
      <p:sp>
        <p:nvSpPr>
          <p:cNvPr id="7" name="Arrow: Right 1">
            <a:extLst>
              <a:ext uri="{FF2B5EF4-FFF2-40B4-BE49-F238E27FC236}">
                <a16:creationId xmlns:a16="http://schemas.microsoft.com/office/drawing/2014/main" id="{B0F7CED9-1A89-8C49-9945-E6EACA7D566F}"/>
              </a:ext>
            </a:extLst>
          </p:cNvPr>
          <p:cNvSpPr/>
          <p:nvPr/>
        </p:nvSpPr>
        <p:spPr>
          <a:xfrm>
            <a:off x="6738943" y="5342280"/>
            <a:ext cx="469033"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F75934C-07B9-1A42-A90C-2211F72E3AE9}"/>
              </a:ext>
            </a:extLst>
          </p:cNvPr>
          <p:cNvSpPr txBox="1"/>
          <p:nvPr/>
        </p:nvSpPr>
        <p:spPr>
          <a:xfrm>
            <a:off x="1623700" y="5208495"/>
            <a:ext cx="2690352"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Calibri"/>
                <a:ea typeface="+mn-ea"/>
                <a:cs typeface="+mn-cs"/>
              </a:rPr>
              <a:t>CV/Vascular AEs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Calibri"/>
                <a:ea typeface="+mn-ea"/>
                <a:cs typeface="+mn-cs"/>
              </a:rPr>
              <a:t>Overview</a:t>
            </a:r>
          </a:p>
        </p:txBody>
      </p:sp>
    </p:spTree>
    <p:extLst>
      <p:ext uri="{BB962C8B-B14F-4D97-AF65-F5344CB8AC3E}">
        <p14:creationId xmlns:p14="http://schemas.microsoft.com/office/powerpoint/2010/main" val="1481395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962"/>
            <a:ext cx="8229600" cy="1143000"/>
          </a:xfrm>
        </p:spPr>
        <p:txBody>
          <a:bodyPr>
            <a:noAutofit/>
          </a:bodyPr>
          <a:lstStyle/>
          <a:p>
            <a:r>
              <a:rPr lang="en-US" sz="2800" b="1" dirty="0">
                <a:latin typeface="Corbel"/>
                <a:cs typeface="Corbel"/>
              </a:rPr>
              <a:t>Role of additional markers of clonal  hematopoiesis</a:t>
            </a: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6954" r="6954"/>
          <a:stretch>
            <a:fillRect/>
          </a:stretch>
        </p:blipFill>
        <p:spPr>
          <a:xfrm>
            <a:off x="5600997" y="1309972"/>
            <a:ext cx="5016877" cy="5507553"/>
          </a:xfrm>
        </p:spPr>
      </p:pic>
      <p:sp>
        <p:nvSpPr>
          <p:cNvPr id="5" name="TextBox 4"/>
          <p:cNvSpPr txBox="1"/>
          <p:nvPr/>
        </p:nvSpPr>
        <p:spPr>
          <a:xfrm>
            <a:off x="1574128" y="6233394"/>
            <a:ext cx="40268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Jaiswal</a:t>
            </a:r>
            <a:r>
              <a:rPr kumimoji="0" lang="en-US" sz="1400" b="0" i="0" u="none" strike="noStrike" kern="1200" cap="none" spc="0" normalizeH="0" baseline="0" noProof="0" dirty="0">
                <a:ln>
                  <a:noFill/>
                </a:ln>
                <a:solidFill>
                  <a:prstClr val="black"/>
                </a:solidFill>
                <a:effectLst/>
                <a:uLnTx/>
                <a:uFillTx/>
                <a:latin typeface="Calibri"/>
                <a:ea typeface="+mn-ea"/>
                <a:cs typeface="+mn-cs"/>
              </a:rPr>
              <a:t> S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NEJM </a:t>
            </a:r>
            <a:r>
              <a:rPr kumimoji="0" lang="en-US" sz="1400" b="0" i="0" u="none" strike="noStrike" kern="1200" cap="none" spc="0" normalizeH="0" baseline="0" noProof="0" dirty="0">
                <a:ln>
                  <a:noFill/>
                </a:ln>
                <a:solidFill>
                  <a:prstClr val="black"/>
                </a:solidFill>
                <a:effectLst/>
                <a:uLnTx/>
                <a:uFillTx/>
                <a:latin typeface="Calibri"/>
                <a:ea typeface="+mn-ea"/>
                <a:cs typeface="+mn-cs"/>
              </a:rPr>
              <a:t>371: 2488-98, 2014;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Hadzijusufovic</a:t>
            </a:r>
            <a:r>
              <a:rPr kumimoji="0" lang="en-US" sz="1400" b="0" i="0" u="none" strike="noStrike" kern="1200" cap="none" spc="0" normalizeH="0" baseline="0" noProof="0" dirty="0">
                <a:ln>
                  <a:noFill/>
                </a:ln>
                <a:solidFill>
                  <a:prstClr val="black"/>
                </a:solidFill>
                <a:effectLst/>
                <a:uLnTx/>
                <a:uFillTx/>
                <a:latin typeface="Calibri"/>
                <a:ea typeface="+mn-ea"/>
                <a:cs typeface="+mn-cs"/>
              </a:rPr>
              <a:t> E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Leukemia</a:t>
            </a:r>
            <a:r>
              <a:rPr kumimoji="0" lang="en-US" sz="1400" b="0" i="0" u="none" strike="noStrike" kern="1200" cap="none" spc="0" normalizeH="0" baseline="0" noProof="0" dirty="0">
                <a:ln>
                  <a:noFill/>
                </a:ln>
                <a:solidFill>
                  <a:prstClr val="black"/>
                </a:solidFill>
                <a:effectLst/>
                <a:uLnTx/>
                <a:uFillTx/>
                <a:latin typeface="Calibri"/>
                <a:ea typeface="+mn-ea"/>
                <a:cs typeface="+mn-cs"/>
              </a:rPr>
              <a:t> 2017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epub</a:t>
            </a:r>
            <a:r>
              <a:rPr kumimoji="0" lang="en-US" sz="1400" b="0" i="0" u="none" strike="noStrike" kern="1200" cap="none" spc="0" normalizeH="0" baseline="0" noProof="0" dirty="0">
                <a:ln>
                  <a:noFill/>
                </a:ln>
                <a:solidFill>
                  <a:prstClr val="black"/>
                </a:solidFill>
                <a:effectLst/>
                <a:uLnTx/>
                <a:uFillTx/>
                <a:latin typeface="Calibri"/>
                <a:ea typeface="+mn-ea"/>
                <a:cs typeface="+mn-cs"/>
              </a:rPr>
              <a:t> 9/8/2017</a:t>
            </a:r>
          </a:p>
        </p:txBody>
      </p:sp>
      <p:grpSp>
        <p:nvGrpSpPr>
          <p:cNvPr id="7" name="Group 6"/>
          <p:cNvGrpSpPr/>
          <p:nvPr/>
        </p:nvGrpSpPr>
        <p:grpSpPr>
          <a:xfrm>
            <a:off x="1879601" y="1410980"/>
            <a:ext cx="3254791" cy="4851400"/>
            <a:chOff x="355600" y="1003300"/>
            <a:chExt cx="3254791" cy="4851400"/>
          </a:xfrm>
        </p:grpSpPr>
        <p:pic>
          <p:nvPicPr>
            <p:cNvPr id="8" name="Picture 7"/>
            <p:cNvPicPr>
              <a:picLocks noChangeAspect="1"/>
            </p:cNvPicPr>
            <p:nvPr/>
          </p:nvPicPr>
          <p:blipFill rotWithShape="1">
            <a:blip r:embed="rId4"/>
            <a:srcRect r="80048"/>
            <a:stretch/>
          </p:blipFill>
          <p:spPr>
            <a:xfrm>
              <a:off x="355600" y="1003300"/>
              <a:ext cx="1682497" cy="4851400"/>
            </a:xfrm>
            <a:prstGeom prst="rect">
              <a:avLst/>
            </a:prstGeom>
          </p:spPr>
        </p:pic>
        <p:pic>
          <p:nvPicPr>
            <p:cNvPr id="9" name="Picture 8"/>
            <p:cNvPicPr>
              <a:picLocks noChangeAspect="1"/>
            </p:cNvPicPr>
            <p:nvPr/>
          </p:nvPicPr>
          <p:blipFill rotWithShape="1">
            <a:blip r:embed="rId4"/>
            <a:srcRect l="75034"/>
            <a:stretch/>
          </p:blipFill>
          <p:spPr>
            <a:xfrm>
              <a:off x="1505054" y="1003300"/>
              <a:ext cx="2105337" cy="4851400"/>
            </a:xfrm>
            <a:prstGeom prst="rect">
              <a:avLst/>
            </a:prstGeom>
          </p:spPr>
        </p:pic>
        <p:pic>
          <p:nvPicPr>
            <p:cNvPr id="10" name="Picture 9"/>
            <p:cNvPicPr>
              <a:picLocks noChangeAspect="1"/>
            </p:cNvPicPr>
            <p:nvPr/>
          </p:nvPicPr>
          <p:blipFill>
            <a:blip r:embed="rId5"/>
            <a:stretch>
              <a:fillRect/>
            </a:stretch>
          </p:blipFill>
          <p:spPr>
            <a:xfrm>
              <a:off x="504906" y="5426660"/>
              <a:ext cx="1498600" cy="381000"/>
            </a:xfrm>
            <a:prstGeom prst="rect">
              <a:avLst/>
            </a:prstGeom>
          </p:spPr>
        </p:pic>
      </p:grpSp>
      <p:sp>
        <p:nvSpPr>
          <p:cNvPr id="14" name="TextBox 13"/>
          <p:cNvSpPr txBox="1"/>
          <p:nvPr/>
        </p:nvSpPr>
        <p:spPr>
          <a:xfrm>
            <a:off x="2088395" y="783995"/>
            <a:ext cx="38880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Coronary Artery Disease: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Traditional RF and ARCH mutations</a:t>
            </a:r>
          </a:p>
        </p:txBody>
      </p:sp>
      <p:sp>
        <p:nvSpPr>
          <p:cNvPr id="15" name="TextBox 14"/>
          <p:cNvSpPr txBox="1"/>
          <p:nvPr/>
        </p:nvSpPr>
        <p:spPr>
          <a:xfrm>
            <a:off x="6098870" y="780873"/>
            <a:ext cx="393947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ARCH mutations in NIL patients: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Association with AOD?</a:t>
            </a:r>
          </a:p>
        </p:txBody>
      </p:sp>
      <p:sp>
        <p:nvSpPr>
          <p:cNvPr id="16" name="Rectangle 15"/>
          <p:cNvSpPr/>
          <p:nvPr/>
        </p:nvSpPr>
        <p:spPr>
          <a:xfrm>
            <a:off x="1879600" y="5001892"/>
            <a:ext cx="3124842" cy="83244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84203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9C97-D7F1-564E-9FB2-F8D766654C95}"/>
              </a:ext>
            </a:extLst>
          </p:cNvPr>
          <p:cNvSpPr txBox="1">
            <a:spLocks/>
          </p:cNvSpPr>
          <p:nvPr/>
        </p:nvSpPr>
        <p:spPr>
          <a:xfrm>
            <a:off x="1701800" y="342901"/>
            <a:ext cx="8788400" cy="96091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j-ea"/>
                <a:cs typeface="+mj-cs"/>
              </a:rPr>
              <a:t>OPTIC Study:</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j-ea"/>
                <a:cs typeface="+mj-cs"/>
              </a:rPr>
              <a:t>a dose-optimization study of 3 starting doses of Ponatinib (PON) </a:t>
            </a:r>
            <a:br>
              <a:rPr kumimoji="0" lang="en-US" sz="2400" b="1" i="0" u="none" strike="noStrike" kern="1200" cap="none" spc="0" normalizeH="0" baseline="0" noProof="0" dirty="0">
                <a:ln>
                  <a:noFill/>
                </a:ln>
                <a:solidFill>
                  <a:prstClr val="black"/>
                </a:solidFill>
                <a:effectLst/>
                <a:uLnTx/>
                <a:uFillTx/>
                <a:latin typeface="Calibri"/>
                <a:ea typeface="+mj-ea"/>
                <a:cs typeface="+mj-cs"/>
              </a:rPr>
            </a:br>
            <a:endParaRPr kumimoji="0" lang="en-US" sz="2400" b="1" i="0" u="none" strike="noStrike" kern="1200" cap="none" spc="0" normalizeH="0" baseline="0" noProof="0" dirty="0">
              <a:ln>
                <a:noFill/>
              </a:ln>
              <a:solidFill>
                <a:prstClr val="black"/>
              </a:solidFill>
              <a:effectLst/>
              <a:uLnTx/>
              <a:uFillTx/>
              <a:latin typeface="Calibri"/>
              <a:ea typeface="+mj-ea"/>
              <a:cs typeface="+mj-cs"/>
            </a:endParaRPr>
          </a:p>
        </p:txBody>
      </p:sp>
      <p:grpSp>
        <p:nvGrpSpPr>
          <p:cNvPr id="3" name="Group 2">
            <a:extLst>
              <a:ext uri="{FF2B5EF4-FFF2-40B4-BE49-F238E27FC236}">
                <a16:creationId xmlns:a16="http://schemas.microsoft.com/office/drawing/2014/main" id="{46949C20-BDB5-254D-B54C-87877B0CC9D6}"/>
              </a:ext>
            </a:extLst>
          </p:cNvPr>
          <p:cNvGrpSpPr/>
          <p:nvPr/>
        </p:nvGrpSpPr>
        <p:grpSpPr>
          <a:xfrm>
            <a:off x="2006880" y="1530350"/>
            <a:ext cx="8014452" cy="1269056"/>
            <a:chOff x="489123" y="1209869"/>
            <a:chExt cx="8014452" cy="1269056"/>
          </a:xfrm>
        </p:grpSpPr>
        <p:grpSp>
          <p:nvGrpSpPr>
            <p:cNvPr id="4" name="Group 3">
              <a:extLst>
                <a:ext uri="{FF2B5EF4-FFF2-40B4-BE49-F238E27FC236}">
                  <a16:creationId xmlns:a16="http://schemas.microsoft.com/office/drawing/2014/main" id="{1AE211C9-2833-7E4E-9F9F-C855740196B6}"/>
                </a:ext>
              </a:extLst>
            </p:cNvPr>
            <p:cNvGrpSpPr/>
            <p:nvPr/>
          </p:nvGrpSpPr>
          <p:grpSpPr>
            <a:xfrm>
              <a:off x="489123" y="1209869"/>
              <a:ext cx="8014452" cy="1269056"/>
              <a:chOff x="500555" y="863445"/>
              <a:chExt cx="7166741" cy="1198885"/>
            </a:xfrm>
          </p:grpSpPr>
          <p:sp>
            <p:nvSpPr>
              <p:cNvPr id="6" name="Snip Single Corner Rectangle 151">
                <a:extLst>
                  <a:ext uri="{FF2B5EF4-FFF2-40B4-BE49-F238E27FC236}">
                    <a16:creationId xmlns:a16="http://schemas.microsoft.com/office/drawing/2014/main" id="{3447760C-AA3D-B745-B5E3-91FB63697E96}"/>
                  </a:ext>
                </a:extLst>
              </p:cNvPr>
              <p:cNvSpPr/>
              <p:nvPr/>
            </p:nvSpPr>
            <p:spPr>
              <a:xfrm flipV="1">
                <a:off x="509621" y="985946"/>
                <a:ext cx="7157675" cy="1076384"/>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3953F0C7-769E-2E49-BADC-3D83EEB5EFF8}"/>
                  </a:ext>
                </a:extLst>
              </p:cNvPr>
              <p:cNvGrpSpPr/>
              <p:nvPr/>
            </p:nvGrpSpPr>
            <p:grpSpPr>
              <a:xfrm>
                <a:off x="500555" y="863445"/>
                <a:ext cx="2774265" cy="270380"/>
                <a:chOff x="609906" y="1373903"/>
                <a:chExt cx="2455482" cy="422957"/>
              </a:xfrm>
            </p:grpSpPr>
            <p:sp>
              <p:nvSpPr>
                <p:cNvPr id="8" name="Rectangle 91">
                  <a:extLst>
                    <a:ext uri="{FF2B5EF4-FFF2-40B4-BE49-F238E27FC236}">
                      <a16:creationId xmlns:a16="http://schemas.microsoft.com/office/drawing/2014/main" id="{69F095B4-0667-1144-BE76-2184D9EE3C77}"/>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9" name="Pentagon 154">
                  <a:extLst>
                    <a:ext uri="{FF2B5EF4-FFF2-40B4-BE49-F238E27FC236}">
                      <a16:creationId xmlns:a16="http://schemas.microsoft.com/office/drawing/2014/main" id="{C7B39A01-9501-B044-AF17-1CEA5FA7B352}"/>
                    </a:ext>
                  </a:extLst>
                </p:cNvPr>
                <p:cNvSpPr/>
                <p:nvPr/>
              </p:nvSpPr>
              <p:spPr>
                <a:xfrm>
                  <a:off x="610986" y="1373903"/>
                  <a:ext cx="2454402" cy="416817"/>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Arial" charset="0"/>
                    </a:rPr>
                    <a:t>Background</a:t>
                  </a:r>
                </a:p>
              </p:txBody>
            </p:sp>
          </p:grpSp>
        </p:grpSp>
        <p:sp>
          <p:nvSpPr>
            <p:cNvPr id="5" name="TextBox 4">
              <a:extLst>
                <a:ext uri="{FF2B5EF4-FFF2-40B4-BE49-F238E27FC236}">
                  <a16:creationId xmlns:a16="http://schemas.microsoft.com/office/drawing/2014/main" id="{F244D9D3-8C06-3944-98A0-2C362B6690CD}"/>
                </a:ext>
              </a:extLst>
            </p:cNvPr>
            <p:cNvSpPr txBox="1"/>
            <p:nvPr/>
          </p:nvSpPr>
          <p:spPr>
            <a:xfrm>
              <a:off x="499261" y="1462810"/>
              <a:ext cx="7808278" cy="954107"/>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PON demonstrated deep and long-lasting responses and survival in patients with CP CML resistant/intolerant to second-generation TKI therapy (PACE; NCT01207440)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Here we present the primary analysis of OPTIC (NCT02467270), an ongoing, randomized, phase 2 trial with a novel response-based dosing regimen of PON in pts with resistant/intolerant CP CML</a:t>
              </a:r>
            </a:p>
          </p:txBody>
        </p:sp>
      </p:grpSp>
      <p:grpSp>
        <p:nvGrpSpPr>
          <p:cNvPr id="10" name="Group 9">
            <a:extLst>
              <a:ext uri="{FF2B5EF4-FFF2-40B4-BE49-F238E27FC236}">
                <a16:creationId xmlns:a16="http://schemas.microsoft.com/office/drawing/2014/main" id="{39CADE73-603E-A840-AF94-661161C90463}"/>
              </a:ext>
            </a:extLst>
          </p:cNvPr>
          <p:cNvGrpSpPr/>
          <p:nvPr/>
        </p:nvGrpSpPr>
        <p:grpSpPr>
          <a:xfrm>
            <a:off x="2006880" y="2978512"/>
            <a:ext cx="8014452" cy="776161"/>
            <a:chOff x="489123" y="1209869"/>
            <a:chExt cx="8014452" cy="776161"/>
          </a:xfrm>
        </p:grpSpPr>
        <p:grpSp>
          <p:nvGrpSpPr>
            <p:cNvPr id="11" name="Group 10">
              <a:extLst>
                <a:ext uri="{FF2B5EF4-FFF2-40B4-BE49-F238E27FC236}">
                  <a16:creationId xmlns:a16="http://schemas.microsoft.com/office/drawing/2014/main" id="{DA32E322-82A9-634E-B001-DEE98851405F}"/>
                </a:ext>
              </a:extLst>
            </p:cNvPr>
            <p:cNvGrpSpPr/>
            <p:nvPr/>
          </p:nvGrpSpPr>
          <p:grpSpPr>
            <a:xfrm>
              <a:off x="489123" y="1209869"/>
              <a:ext cx="8014452" cy="756992"/>
              <a:chOff x="500555" y="863445"/>
              <a:chExt cx="7166741" cy="715135"/>
            </a:xfrm>
          </p:grpSpPr>
          <p:sp>
            <p:nvSpPr>
              <p:cNvPr id="13" name="Snip Single Corner Rectangle 151">
                <a:extLst>
                  <a:ext uri="{FF2B5EF4-FFF2-40B4-BE49-F238E27FC236}">
                    <a16:creationId xmlns:a16="http://schemas.microsoft.com/office/drawing/2014/main" id="{ABE2E4FC-8A10-E64C-AB39-FF625D42B65A}"/>
                  </a:ext>
                </a:extLst>
              </p:cNvPr>
              <p:cNvSpPr/>
              <p:nvPr/>
            </p:nvSpPr>
            <p:spPr>
              <a:xfrm flipV="1">
                <a:off x="509621" y="985947"/>
                <a:ext cx="7157675" cy="592633"/>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6C97BC49-F25B-2F47-B5D9-1F9186FD79DE}"/>
                  </a:ext>
                </a:extLst>
              </p:cNvPr>
              <p:cNvGrpSpPr/>
              <p:nvPr/>
            </p:nvGrpSpPr>
            <p:grpSpPr>
              <a:xfrm>
                <a:off x="500555" y="863445"/>
                <a:ext cx="2774265" cy="270380"/>
                <a:chOff x="609906" y="1373903"/>
                <a:chExt cx="2455482" cy="422957"/>
              </a:xfrm>
            </p:grpSpPr>
            <p:sp>
              <p:nvSpPr>
                <p:cNvPr id="15" name="Rectangle 91">
                  <a:extLst>
                    <a:ext uri="{FF2B5EF4-FFF2-40B4-BE49-F238E27FC236}">
                      <a16:creationId xmlns:a16="http://schemas.microsoft.com/office/drawing/2014/main" id="{A4299B9B-CC71-4345-BD84-BF5F8EE10919}"/>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16" name="Pentagon 154">
                  <a:extLst>
                    <a:ext uri="{FF2B5EF4-FFF2-40B4-BE49-F238E27FC236}">
                      <a16:creationId xmlns:a16="http://schemas.microsoft.com/office/drawing/2014/main" id="{13DBA916-55F8-5646-9F9A-1AB11DF2C499}"/>
                    </a:ext>
                  </a:extLst>
                </p:cNvPr>
                <p:cNvSpPr/>
                <p:nvPr/>
              </p:nvSpPr>
              <p:spPr>
                <a:xfrm>
                  <a:off x="610986" y="1373903"/>
                  <a:ext cx="2454402" cy="416817"/>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Arial" charset="0"/>
                    </a:rPr>
                    <a:t>Aims</a:t>
                  </a:r>
                </a:p>
              </p:txBody>
            </p:sp>
          </p:grpSp>
        </p:grpSp>
        <p:sp>
          <p:nvSpPr>
            <p:cNvPr id="12" name="TextBox 11">
              <a:extLst>
                <a:ext uri="{FF2B5EF4-FFF2-40B4-BE49-F238E27FC236}">
                  <a16:creationId xmlns:a16="http://schemas.microsoft.com/office/drawing/2014/main" id="{A634E03B-1AFC-4842-B155-3BC868A50748}"/>
                </a:ext>
              </a:extLst>
            </p:cNvPr>
            <p:cNvSpPr txBox="1"/>
            <p:nvPr/>
          </p:nvSpPr>
          <p:spPr>
            <a:xfrm>
              <a:off x="499261" y="1462810"/>
              <a:ext cx="7808278" cy="52322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Evaluate the safety and efficacy of ponatinib response–based dosing regimens in patients with resistant/intolerant CP CML</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1CAF4769-D666-BD4C-BBDF-BD84A41BFC50}"/>
              </a:ext>
            </a:extLst>
          </p:cNvPr>
          <p:cNvGrpSpPr/>
          <p:nvPr/>
        </p:nvGrpSpPr>
        <p:grpSpPr>
          <a:xfrm>
            <a:off x="2006880" y="4021470"/>
            <a:ext cx="8014452" cy="1637936"/>
            <a:chOff x="489123" y="1209869"/>
            <a:chExt cx="8014452" cy="1637936"/>
          </a:xfrm>
        </p:grpSpPr>
        <p:grpSp>
          <p:nvGrpSpPr>
            <p:cNvPr id="18" name="Group 17">
              <a:extLst>
                <a:ext uri="{FF2B5EF4-FFF2-40B4-BE49-F238E27FC236}">
                  <a16:creationId xmlns:a16="http://schemas.microsoft.com/office/drawing/2014/main" id="{B99BAD9A-9441-0647-958A-284A3F9F3B99}"/>
                </a:ext>
              </a:extLst>
            </p:cNvPr>
            <p:cNvGrpSpPr/>
            <p:nvPr/>
          </p:nvGrpSpPr>
          <p:grpSpPr>
            <a:xfrm>
              <a:off x="489123" y="1209869"/>
              <a:ext cx="8014452" cy="1637934"/>
              <a:chOff x="500555" y="863445"/>
              <a:chExt cx="7166741" cy="1547367"/>
            </a:xfrm>
          </p:grpSpPr>
          <p:sp>
            <p:nvSpPr>
              <p:cNvPr id="20" name="Snip Single Corner Rectangle 151">
                <a:extLst>
                  <a:ext uri="{FF2B5EF4-FFF2-40B4-BE49-F238E27FC236}">
                    <a16:creationId xmlns:a16="http://schemas.microsoft.com/office/drawing/2014/main" id="{5CB92B1A-2054-AD47-8790-CF17DBB896F2}"/>
                  </a:ext>
                </a:extLst>
              </p:cNvPr>
              <p:cNvSpPr/>
              <p:nvPr/>
            </p:nvSpPr>
            <p:spPr>
              <a:xfrm flipV="1">
                <a:off x="509621" y="985943"/>
                <a:ext cx="7157675" cy="1424869"/>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42EB84CB-21BF-7742-B11A-239816D95E33}"/>
                  </a:ext>
                </a:extLst>
              </p:cNvPr>
              <p:cNvGrpSpPr/>
              <p:nvPr/>
            </p:nvGrpSpPr>
            <p:grpSpPr>
              <a:xfrm>
                <a:off x="500555" y="863445"/>
                <a:ext cx="2774265" cy="270380"/>
                <a:chOff x="609906" y="1373903"/>
                <a:chExt cx="2455482" cy="422957"/>
              </a:xfrm>
            </p:grpSpPr>
            <p:sp>
              <p:nvSpPr>
                <p:cNvPr id="22" name="Rectangle 91">
                  <a:extLst>
                    <a:ext uri="{FF2B5EF4-FFF2-40B4-BE49-F238E27FC236}">
                      <a16:creationId xmlns:a16="http://schemas.microsoft.com/office/drawing/2014/main" id="{F7605B1C-BE38-CD42-97EC-993651A41644}"/>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3" name="Pentagon 154">
                  <a:extLst>
                    <a:ext uri="{FF2B5EF4-FFF2-40B4-BE49-F238E27FC236}">
                      <a16:creationId xmlns:a16="http://schemas.microsoft.com/office/drawing/2014/main" id="{F46CC078-B344-404C-8D5C-F07F19A77540}"/>
                    </a:ext>
                  </a:extLst>
                </p:cNvPr>
                <p:cNvSpPr/>
                <p:nvPr/>
              </p:nvSpPr>
              <p:spPr>
                <a:xfrm>
                  <a:off x="610986" y="1373903"/>
                  <a:ext cx="2454402" cy="416817"/>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Arial" charset="0"/>
                    </a:rPr>
                    <a:t>Methods</a:t>
                  </a:r>
                </a:p>
              </p:txBody>
            </p:sp>
          </p:grpSp>
        </p:grpSp>
        <p:sp>
          <p:nvSpPr>
            <p:cNvPr id="19" name="TextBox 18">
              <a:extLst>
                <a:ext uri="{FF2B5EF4-FFF2-40B4-BE49-F238E27FC236}">
                  <a16:creationId xmlns:a16="http://schemas.microsoft.com/office/drawing/2014/main" id="{D9173203-567C-6647-9292-8F62BF8FAFFB}"/>
                </a:ext>
              </a:extLst>
            </p:cNvPr>
            <p:cNvSpPr txBox="1"/>
            <p:nvPr/>
          </p:nvSpPr>
          <p:spPr>
            <a:xfrm>
              <a:off x="499261" y="1462810"/>
              <a:ext cx="7808278" cy="1384995"/>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Patients with CP CML resistant/intolerant to ≥2 TKIs or with the </a:t>
              </a:r>
              <a:r>
                <a:rPr kumimoji="0" lang="en-US" sz="1400" b="0" i="1" u="none" strike="noStrike" kern="1200" cap="none" spc="0" normalizeH="0" baseline="0" noProof="0" dirty="0">
                  <a:ln>
                    <a:noFill/>
                  </a:ln>
                  <a:solidFill>
                    <a:prstClr val="black"/>
                  </a:solidFill>
                  <a:effectLst/>
                  <a:uLnTx/>
                  <a:uFillTx/>
                  <a:latin typeface="Calibri"/>
                  <a:ea typeface="+mn-ea"/>
                  <a:cs typeface="+mn-cs"/>
                </a:rPr>
                <a:t>BCR-ABL1</a:t>
              </a:r>
              <a:r>
                <a:rPr kumimoji="0" lang="en-US" sz="1400" b="0" i="0" u="none" strike="noStrike" kern="1200" cap="none" spc="0" normalizeH="0" baseline="0" noProof="0" dirty="0">
                  <a:ln>
                    <a:noFill/>
                  </a:ln>
                  <a:solidFill>
                    <a:prstClr val="black"/>
                  </a:solidFill>
                  <a:effectLst/>
                  <a:uLnTx/>
                  <a:uFillTx/>
                  <a:latin typeface="Calibri"/>
                  <a:ea typeface="+mn-ea"/>
                  <a:cs typeface="+mn-cs"/>
                </a:rPr>
                <a:t> T315I mutation were randomized to PON starting doses of 45 mg (cohort A; 45 mg → 15 mg), 30 mg (B; 30 mg → 15 mg), and 15 mg (C) once daily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Doses were reduced to 15 mg with achievement of ≤1% </a:t>
              </a:r>
              <a:r>
                <a:rPr kumimoji="0" lang="en-US" sz="1400" b="0" i="1" u="none" strike="noStrike" kern="1200" cap="none" spc="0" normalizeH="0" baseline="0" noProof="0" dirty="0">
                  <a:ln>
                    <a:noFill/>
                  </a:ln>
                  <a:solidFill>
                    <a:prstClr val="black"/>
                  </a:solidFill>
                  <a:effectLst/>
                  <a:uLnTx/>
                  <a:uFillTx/>
                  <a:latin typeface="Calibri"/>
                  <a:ea typeface="+mn-ea"/>
                  <a:cs typeface="+mn-cs"/>
                </a:rPr>
                <a:t>BCR-ABL1</a:t>
              </a:r>
              <a:r>
                <a:rPr kumimoji="0" lang="en-US" sz="1400" b="0" i="0" u="none" strike="noStrike" kern="1200" cap="none" spc="0" normalizeH="0" baseline="30000" noProof="0" dirty="0">
                  <a:ln>
                    <a:noFill/>
                  </a:ln>
                  <a:solidFill>
                    <a:prstClr val="black"/>
                  </a:solidFill>
                  <a:effectLst/>
                  <a:uLnTx/>
                  <a:uFillTx/>
                  <a:latin typeface="Calibri"/>
                  <a:ea typeface="+mn-ea"/>
                  <a:cs typeface="+mn-cs"/>
                </a:rPr>
                <a:t>IS</a:t>
              </a:r>
              <a:r>
                <a:rPr kumimoji="0" lang="en-US" sz="1400" b="0" i="0" u="none" strike="noStrike" kern="1200" cap="none" spc="0" normalizeH="0" baseline="0" noProof="0" dirty="0">
                  <a:ln>
                    <a:noFill/>
                  </a:ln>
                  <a:solidFill>
                    <a:prstClr val="black"/>
                  </a:solidFill>
                  <a:effectLst/>
                  <a:uLnTx/>
                  <a:uFillTx/>
                  <a:latin typeface="Calibri"/>
                  <a:ea typeface="+mn-ea"/>
                  <a:cs typeface="+mn-cs"/>
                </a:rPr>
                <a:t> in cohorts A and B</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The primary endpoint is ≤1% </a:t>
              </a:r>
              <a:r>
                <a:rPr kumimoji="0" lang="en-US" sz="1400" b="0" i="1" u="none" strike="noStrike" kern="1200" cap="none" spc="0" normalizeH="0" baseline="0" noProof="0" dirty="0">
                  <a:ln>
                    <a:noFill/>
                  </a:ln>
                  <a:solidFill>
                    <a:prstClr val="black"/>
                  </a:solidFill>
                  <a:effectLst/>
                  <a:uLnTx/>
                  <a:uFillTx/>
                  <a:latin typeface="Calibri"/>
                  <a:ea typeface="+mn-ea"/>
                  <a:cs typeface="+mn-cs"/>
                </a:rPr>
                <a:t>BCR-ABL1</a:t>
              </a:r>
              <a:r>
                <a:rPr kumimoji="0" lang="en-US" sz="1400" b="0" i="0" u="none" strike="noStrike" kern="1200" cap="none" spc="0" normalizeH="0" baseline="30000" noProof="0" dirty="0">
                  <a:ln>
                    <a:noFill/>
                  </a:ln>
                  <a:solidFill>
                    <a:prstClr val="black"/>
                  </a:solidFill>
                  <a:effectLst/>
                  <a:uLnTx/>
                  <a:uFillTx/>
                  <a:latin typeface="Calibri"/>
                  <a:ea typeface="+mn-ea"/>
                  <a:cs typeface="+mn-cs"/>
                </a:rPr>
                <a:t>IS</a:t>
              </a:r>
              <a:r>
                <a:rPr kumimoji="0" lang="en-US" sz="1400" b="0" i="0" u="none" strike="noStrike" kern="1200" cap="none" spc="0" normalizeH="0" baseline="0" noProof="0" dirty="0">
                  <a:ln>
                    <a:noFill/>
                  </a:ln>
                  <a:solidFill>
                    <a:prstClr val="black"/>
                  </a:solidFill>
                  <a:effectLst/>
                  <a:uLnTx/>
                  <a:uFillTx/>
                  <a:latin typeface="Calibri"/>
                  <a:ea typeface="+mn-ea"/>
                  <a:cs typeface="+mn-cs"/>
                </a:rPr>
                <a:t> at 12 months; secondary endpoints include cytogenetic and molecular responses and safety outcomes</a:t>
              </a:r>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210C6F33-5BB4-694D-8151-8A782405F7E0}"/>
              </a:ext>
            </a:extLst>
          </p:cNvPr>
          <p:cNvSpPr txBox="1"/>
          <p:nvPr/>
        </p:nvSpPr>
        <p:spPr>
          <a:xfrm>
            <a:off x="2017018" y="5932758"/>
            <a:ext cx="7808278" cy="246221"/>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CP-CML, chronic phase chronic myeloid </a:t>
            </a:r>
            <a:r>
              <a:rPr kumimoji="0" lang="en-GB" sz="1000" b="0" i="0" u="none" strike="noStrike" kern="1200" cap="none" spc="0" normalizeH="0" baseline="0" noProof="0" dirty="0" err="1">
                <a:ln>
                  <a:noFill/>
                </a:ln>
                <a:solidFill>
                  <a:prstClr val="black"/>
                </a:solidFill>
                <a:effectLst/>
                <a:uLnTx/>
                <a:uFillTx/>
                <a:latin typeface="Calibri"/>
                <a:ea typeface="+mn-ea"/>
                <a:cs typeface="+mn-cs"/>
              </a:rPr>
              <a:t>leukemia</a:t>
            </a:r>
            <a:r>
              <a:rPr kumimoji="0" lang="en-GB" sz="1000" b="0" i="0" u="none" strike="noStrike" kern="1200" cap="none" spc="0" normalizeH="0" baseline="0" noProof="0" dirty="0">
                <a:ln>
                  <a:noFill/>
                </a:ln>
                <a:solidFill>
                  <a:prstClr val="black"/>
                </a:solidFill>
                <a:effectLst/>
                <a:uLnTx/>
                <a:uFillTx/>
                <a:latin typeface="Calibri"/>
                <a:ea typeface="+mn-ea"/>
                <a:cs typeface="+mn-cs"/>
              </a:rPr>
              <a:t>; IS, international scale; PON, ponatinib; TKI, tyrosine kinase inhibitor. </a:t>
            </a:r>
          </a:p>
        </p:txBody>
      </p:sp>
    </p:spTree>
    <p:extLst>
      <p:ext uri="{BB962C8B-B14F-4D97-AF65-F5344CB8AC3E}">
        <p14:creationId xmlns:p14="http://schemas.microsoft.com/office/powerpoint/2010/main" val="590177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C9B23DCA-BE9E-A24E-A352-303D9FE135CB}"/>
              </a:ext>
            </a:extLst>
          </p:cNvPr>
          <p:cNvSpPr/>
          <p:nvPr/>
        </p:nvSpPr>
        <p:spPr>
          <a:xfrm>
            <a:off x="1318937" y="5484274"/>
            <a:ext cx="9644900" cy="9053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The OPTIC primary analysis demonstrates the optimal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benefit:risk</a:t>
            </a:r>
            <a:r>
              <a:rPr kumimoji="0" lang="en-US" sz="1800" b="1" i="0" u="none" strike="noStrike" kern="1200" cap="none" spc="0" normalizeH="0" baseline="0" noProof="0" dirty="0">
                <a:ln>
                  <a:noFill/>
                </a:ln>
                <a:solidFill>
                  <a:prstClr val="white"/>
                </a:solidFill>
                <a:effectLst/>
                <a:uLnTx/>
                <a:uFillTx/>
                <a:latin typeface="Calibri"/>
                <a:ea typeface="+mn-ea"/>
                <a:cs typeface="+mn-cs"/>
              </a:rPr>
              <a:t> profile for PON was achieved with a response-based dosing regimen starting with 45 mg/d, followed by dose reduction to 15 mg/d upon achieving ≤1% BCR-ABL1</a:t>
            </a:r>
            <a:r>
              <a:rPr kumimoji="0" lang="en-US" sz="1800" b="1" i="0" u="none" strike="noStrike" kern="1200" cap="none" spc="0" normalizeH="0" baseline="30000" noProof="0" dirty="0">
                <a:ln>
                  <a:noFill/>
                </a:ln>
                <a:solidFill>
                  <a:prstClr val="white"/>
                </a:solidFill>
                <a:effectLst/>
                <a:uLnTx/>
                <a:uFillTx/>
                <a:latin typeface="Calibri"/>
                <a:ea typeface="+mn-ea"/>
                <a:cs typeface="+mn-cs"/>
              </a:rPr>
              <a:t>IS</a:t>
            </a:r>
          </a:p>
        </p:txBody>
      </p:sp>
      <p:grpSp>
        <p:nvGrpSpPr>
          <p:cNvPr id="4" name="Group 3">
            <a:extLst>
              <a:ext uri="{FF2B5EF4-FFF2-40B4-BE49-F238E27FC236}">
                <a16:creationId xmlns:a16="http://schemas.microsoft.com/office/drawing/2014/main" id="{56F8F485-3D56-FD4E-B237-F079ABFF7EBC}"/>
              </a:ext>
            </a:extLst>
          </p:cNvPr>
          <p:cNvGrpSpPr/>
          <p:nvPr/>
        </p:nvGrpSpPr>
        <p:grpSpPr>
          <a:xfrm>
            <a:off x="1599770" y="2412650"/>
            <a:ext cx="4541618" cy="859874"/>
            <a:chOff x="500555" y="863445"/>
            <a:chExt cx="7278511" cy="603447"/>
          </a:xfrm>
        </p:grpSpPr>
        <p:sp>
          <p:nvSpPr>
            <p:cNvPr id="5" name="Snip Single Corner Rectangle 151">
              <a:extLst>
                <a:ext uri="{FF2B5EF4-FFF2-40B4-BE49-F238E27FC236}">
                  <a16:creationId xmlns:a16="http://schemas.microsoft.com/office/drawing/2014/main" id="{CD2AC37A-E5B9-9F40-8D52-7B1362885A58}"/>
                </a:ext>
              </a:extLst>
            </p:cNvPr>
            <p:cNvSpPr/>
            <p:nvPr/>
          </p:nvSpPr>
          <p:spPr>
            <a:xfrm flipV="1">
              <a:off x="621391" y="965410"/>
              <a:ext cx="7157675" cy="501482"/>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Volta Modern Display 55 Rom" pitchFamily="50" charset="0"/>
                <a:ea typeface="+mn-ea"/>
                <a:cs typeface="+mn-cs"/>
              </a:endParaRPr>
            </a:p>
          </p:txBody>
        </p:sp>
        <p:grpSp>
          <p:nvGrpSpPr>
            <p:cNvPr id="6" name="Group 5">
              <a:extLst>
                <a:ext uri="{FF2B5EF4-FFF2-40B4-BE49-F238E27FC236}">
                  <a16:creationId xmlns:a16="http://schemas.microsoft.com/office/drawing/2014/main" id="{51D36508-5B1B-6D4C-87B9-E2B7033173E0}"/>
                </a:ext>
              </a:extLst>
            </p:cNvPr>
            <p:cNvGrpSpPr/>
            <p:nvPr/>
          </p:nvGrpSpPr>
          <p:grpSpPr>
            <a:xfrm>
              <a:off x="500555" y="863445"/>
              <a:ext cx="5387884" cy="270380"/>
              <a:chOff x="609906" y="1373903"/>
              <a:chExt cx="4768778" cy="422957"/>
            </a:xfrm>
          </p:grpSpPr>
          <p:sp>
            <p:nvSpPr>
              <p:cNvPr id="12" name="Rectangle 91">
                <a:extLst>
                  <a:ext uri="{FF2B5EF4-FFF2-40B4-BE49-F238E27FC236}">
                    <a16:creationId xmlns:a16="http://schemas.microsoft.com/office/drawing/2014/main" id="{51F762BE-219E-4749-A7BE-388CF63D33C6}"/>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Pentagon 154">
                <a:extLst>
                  <a:ext uri="{FF2B5EF4-FFF2-40B4-BE49-F238E27FC236}">
                    <a16:creationId xmlns:a16="http://schemas.microsoft.com/office/drawing/2014/main" id="{FAC12AB3-525D-764E-8E35-91506496E1A4}"/>
                  </a:ext>
                </a:extLst>
              </p:cNvPr>
              <p:cNvSpPr/>
              <p:nvPr/>
            </p:nvSpPr>
            <p:spPr>
              <a:xfrm>
                <a:off x="610986" y="1373903"/>
                <a:ext cx="4767698" cy="328978"/>
              </a:xfrm>
              <a:prstGeom prst="homePlat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Most common grade ≥3 TEAEs</a:t>
                </a:r>
                <a:endParaRPr kumimoji="0" lang="en-US" sz="1200" b="0" i="0" u="none" strike="noStrike" kern="1200" cap="none" spc="0" normalizeH="0" baseline="0" noProof="0" dirty="0">
                  <a:ln>
                    <a:noFill/>
                  </a:ln>
                  <a:solidFill>
                    <a:srgbClr val="FFFFFF"/>
                  </a:solidFill>
                  <a:effectLst/>
                  <a:uLnTx/>
                  <a:uFillTx/>
                  <a:latin typeface="Arial Black" panose="020B0A04020102020204"/>
                  <a:ea typeface="+mn-ea"/>
                  <a:cs typeface="Arial" charset="0"/>
                </a:endParaRPr>
              </a:p>
            </p:txBody>
          </p:sp>
        </p:grpSp>
        <p:cxnSp>
          <p:nvCxnSpPr>
            <p:cNvPr id="7" name="Straight Connector 6">
              <a:extLst>
                <a:ext uri="{FF2B5EF4-FFF2-40B4-BE49-F238E27FC236}">
                  <a16:creationId xmlns:a16="http://schemas.microsoft.com/office/drawing/2014/main" id="{25937218-D399-2649-A4C2-49C160BD9C62}"/>
                </a:ext>
              </a:extLst>
            </p:cNvPr>
            <p:cNvCxnSpPr>
              <a:cxnSpLocks/>
            </p:cNvCxnSpPr>
            <p:nvPr/>
          </p:nvCxnSpPr>
          <p:spPr>
            <a:xfrm>
              <a:off x="5420737" y="1128059"/>
              <a:ext cx="586" cy="31259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F444D11-A663-BF4A-9B65-E3A6B074B508}"/>
                </a:ext>
              </a:extLst>
            </p:cNvPr>
            <p:cNvCxnSpPr>
              <a:cxnSpLocks/>
            </p:cNvCxnSpPr>
            <p:nvPr/>
          </p:nvCxnSpPr>
          <p:spPr>
            <a:xfrm>
              <a:off x="2979719" y="1127579"/>
              <a:ext cx="1191" cy="31307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DDF5D9A-229F-E14C-8AE2-647F346B1194}"/>
                </a:ext>
              </a:extLst>
            </p:cNvPr>
            <p:cNvSpPr txBox="1"/>
            <p:nvPr/>
          </p:nvSpPr>
          <p:spPr>
            <a:xfrm>
              <a:off x="5420737" y="1062665"/>
              <a:ext cx="2358327"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a:ea typeface="+mn-ea"/>
                  <a:cs typeface="+mn-cs"/>
                </a:rPr>
                <a:t>Anemia</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7%</a:t>
              </a:r>
            </a:p>
          </p:txBody>
        </p:sp>
        <p:sp>
          <p:nvSpPr>
            <p:cNvPr id="10" name="TextBox 9">
              <a:extLst>
                <a:ext uri="{FF2B5EF4-FFF2-40B4-BE49-F238E27FC236}">
                  <a16:creationId xmlns:a16="http://schemas.microsoft.com/office/drawing/2014/main" id="{C980BEB3-170E-0946-9BB0-97CF7897FB75}"/>
                </a:ext>
              </a:extLst>
            </p:cNvPr>
            <p:cNvSpPr txBox="1"/>
            <p:nvPr/>
          </p:nvSpPr>
          <p:spPr>
            <a:xfrm>
              <a:off x="3000639" y="1062665"/>
              <a:ext cx="2420099"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Neutropenia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17%</a:t>
              </a:r>
            </a:p>
          </p:txBody>
        </p:sp>
        <p:sp>
          <p:nvSpPr>
            <p:cNvPr id="11" name="TextBox 10">
              <a:extLst>
                <a:ext uri="{FF2B5EF4-FFF2-40B4-BE49-F238E27FC236}">
                  <a16:creationId xmlns:a16="http://schemas.microsoft.com/office/drawing/2014/main" id="{E8685E75-F95C-4E4F-915E-7F90F6F31844}"/>
                </a:ext>
              </a:extLst>
            </p:cNvPr>
            <p:cNvSpPr txBox="1"/>
            <p:nvPr/>
          </p:nvSpPr>
          <p:spPr>
            <a:xfrm>
              <a:off x="652588" y="1062665"/>
              <a:ext cx="2327130"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Thrombocytopenia 17%</a:t>
              </a:r>
            </a:p>
          </p:txBody>
        </p:sp>
      </p:grpSp>
      <p:grpSp>
        <p:nvGrpSpPr>
          <p:cNvPr id="14" name="Group 13">
            <a:extLst>
              <a:ext uri="{FF2B5EF4-FFF2-40B4-BE49-F238E27FC236}">
                <a16:creationId xmlns:a16="http://schemas.microsoft.com/office/drawing/2014/main" id="{3958C6E5-BBF8-8044-BD5C-9A14D370FC6A}"/>
              </a:ext>
            </a:extLst>
          </p:cNvPr>
          <p:cNvGrpSpPr/>
          <p:nvPr/>
        </p:nvGrpSpPr>
        <p:grpSpPr>
          <a:xfrm>
            <a:off x="1599770" y="4134142"/>
            <a:ext cx="4541618" cy="859874"/>
            <a:chOff x="500555" y="863445"/>
            <a:chExt cx="7278511" cy="603447"/>
          </a:xfrm>
        </p:grpSpPr>
        <p:sp>
          <p:nvSpPr>
            <p:cNvPr id="15" name="Snip Single Corner Rectangle 151">
              <a:extLst>
                <a:ext uri="{FF2B5EF4-FFF2-40B4-BE49-F238E27FC236}">
                  <a16:creationId xmlns:a16="http://schemas.microsoft.com/office/drawing/2014/main" id="{7F43457A-8119-F64E-9FB3-7FF2A32B336A}"/>
                </a:ext>
              </a:extLst>
            </p:cNvPr>
            <p:cNvSpPr/>
            <p:nvPr/>
          </p:nvSpPr>
          <p:spPr>
            <a:xfrm flipV="1">
              <a:off x="621391" y="965410"/>
              <a:ext cx="7157675" cy="501482"/>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Volta Modern Display 55 Rom" pitchFamily="50" charset="0"/>
                <a:ea typeface="+mn-ea"/>
                <a:cs typeface="+mn-cs"/>
              </a:endParaRPr>
            </a:p>
          </p:txBody>
        </p:sp>
        <p:grpSp>
          <p:nvGrpSpPr>
            <p:cNvPr id="16" name="Group 15">
              <a:extLst>
                <a:ext uri="{FF2B5EF4-FFF2-40B4-BE49-F238E27FC236}">
                  <a16:creationId xmlns:a16="http://schemas.microsoft.com/office/drawing/2014/main" id="{068D2DA9-A14F-5949-861F-7099E4A71C14}"/>
                </a:ext>
              </a:extLst>
            </p:cNvPr>
            <p:cNvGrpSpPr/>
            <p:nvPr/>
          </p:nvGrpSpPr>
          <p:grpSpPr>
            <a:xfrm>
              <a:off x="500555" y="863445"/>
              <a:ext cx="5387884" cy="270380"/>
              <a:chOff x="609906" y="1373903"/>
              <a:chExt cx="4768778" cy="422957"/>
            </a:xfrm>
          </p:grpSpPr>
          <p:sp>
            <p:nvSpPr>
              <p:cNvPr id="22" name="Rectangle 91">
                <a:extLst>
                  <a:ext uri="{FF2B5EF4-FFF2-40B4-BE49-F238E27FC236}">
                    <a16:creationId xmlns:a16="http://schemas.microsoft.com/office/drawing/2014/main" id="{7F02138F-8100-3C4F-8EB4-251EC50D0724}"/>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Pentagon 154">
                <a:extLst>
                  <a:ext uri="{FF2B5EF4-FFF2-40B4-BE49-F238E27FC236}">
                    <a16:creationId xmlns:a16="http://schemas.microsoft.com/office/drawing/2014/main" id="{93716539-5807-D742-918A-9EF12B2EEC41}"/>
                  </a:ext>
                </a:extLst>
              </p:cNvPr>
              <p:cNvSpPr/>
              <p:nvPr/>
            </p:nvSpPr>
            <p:spPr>
              <a:xfrm>
                <a:off x="610986" y="1373903"/>
                <a:ext cx="4767698" cy="328978"/>
              </a:xfrm>
              <a:prstGeom prst="homePlat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Arial" charset="0"/>
                  </a:rPr>
                  <a:t>Dose reductions / discontinuations</a:t>
                </a:r>
              </a:p>
            </p:txBody>
          </p:sp>
        </p:grpSp>
        <p:cxnSp>
          <p:nvCxnSpPr>
            <p:cNvPr id="17" name="Straight Connector 16">
              <a:extLst>
                <a:ext uri="{FF2B5EF4-FFF2-40B4-BE49-F238E27FC236}">
                  <a16:creationId xmlns:a16="http://schemas.microsoft.com/office/drawing/2014/main" id="{D04D1D53-E675-AA44-B57E-11FF92BEDA29}"/>
                </a:ext>
              </a:extLst>
            </p:cNvPr>
            <p:cNvCxnSpPr>
              <a:cxnSpLocks/>
            </p:cNvCxnSpPr>
            <p:nvPr/>
          </p:nvCxnSpPr>
          <p:spPr>
            <a:xfrm>
              <a:off x="5420737" y="1128059"/>
              <a:ext cx="586" cy="31259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F199797-8BD4-8A49-80B4-E00348113BF5}"/>
                </a:ext>
              </a:extLst>
            </p:cNvPr>
            <p:cNvCxnSpPr>
              <a:cxnSpLocks/>
            </p:cNvCxnSpPr>
            <p:nvPr/>
          </p:nvCxnSpPr>
          <p:spPr>
            <a:xfrm>
              <a:off x="2979719" y="1127579"/>
              <a:ext cx="1191" cy="31307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89A68E3-98A3-6F41-95E9-7AD7C8D2BA8E}"/>
                </a:ext>
              </a:extLst>
            </p:cNvPr>
            <p:cNvSpPr txBox="1"/>
            <p:nvPr/>
          </p:nvSpPr>
          <p:spPr>
            <a:xfrm>
              <a:off x="5420737" y="1062665"/>
              <a:ext cx="2358327"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32% / 14%</a:t>
              </a:r>
            </a:p>
          </p:txBody>
        </p:sp>
        <p:sp>
          <p:nvSpPr>
            <p:cNvPr id="20" name="TextBox 19">
              <a:extLst>
                <a:ext uri="{FF2B5EF4-FFF2-40B4-BE49-F238E27FC236}">
                  <a16:creationId xmlns:a16="http://schemas.microsoft.com/office/drawing/2014/main" id="{C5EB2500-2460-1147-A8AB-61BA84FB22CC}"/>
                </a:ext>
              </a:extLst>
            </p:cNvPr>
            <p:cNvSpPr txBox="1"/>
            <p:nvPr/>
          </p:nvSpPr>
          <p:spPr>
            <a:xfrm>
              <a:off x="3000639" y="1062665"/>
              <a:ext cx="2420099"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35% / 16%</a:t>
              </a:r>
            </a:p>
          </p:txBody>
        </p:sp>
        <p:sp>
          <p:nvSpPr>
            <p:cNvPr id="21" name="TextBox 20">
              <a:extLst>
                <a:ext uri="{FF2B5EF4-FFF2-40B4-BE49-F238E27FC236}">
                  <a16:creationId xmlns:a16="http://schemas.microsoft.com/office/drawing/2014/main" id="{F2EFF6AB-FF2F-6941-ACD1-2EC23DC83ABF}"/>
                </a:ext>
              </a:extLst>
            </p:cNvPr>
            <p:cNvSpPr txBox="1"/>
            <p:nvPr/>
          </p:nvSpPr>
          <p:spPr>
            <a:xfrm>
              <a:off x="652588" y="1062665"/>
              <a:ext cx="2327130"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46% / 19%</a:t>
              </a:r>
            </a:p>
          </p:txBody>
        </p:sp>
      </p:grpSp>
      <p:grpSp>
        <p:nvGrpSpPr>
          <p:cNvPr id="24" name="Group 23">
            <a:extLst>
              <a:ext uri="{FF2B5EF4-FFF2-40B4-BE49-F238E27FC236}">
                <a16:creationId xmlns:a16="http://schemas.microsoft.com/office/drawing/2014/main" id="{3764A742-D3EA-764C-AE21-087688549A74}"/>
              </a:ext>
            </a:extLst>
          </p:cNvPr>
          <p:cNvGrpSpPr/>
          <p:nvPr/>
        </p:nvGrpSpPr>
        <p:grpSpPr>
          <a:xfrm>
            <a:off x="1599770" y="3260696"/>
            <a:ext cx="4541618" cy="859874"/>
            <a:chOff x="500555" y="863445"/>
            <a:chExt cx="7278511" cy="603447"/>
          </a:xfrm>
        </p:grpSpPr>
        <p:sp>
          <p:nvSpPr>
            <p:cNvPr id="25" name="Snip Single Corner Rectangle 151">
              <a:extLst>
                <a:ext uri="{FF2B5EF4-FFF2-40B4-BE49-F238E27FC236}">
                  <a16:creationId xmlns:a16="http://schemas.microsoft.com/office/drawing/2014/main" id="{79BA00D1-5A92-1C4F-AF0E-CD386C3262DD}"/>
                </a:ext>
              </a:extLst>
            </p:cNvPr>
            <p:cNvSpPr/>
            <p:nvPr/>
          </p:nvSpPr>
          <p:spPr>
            <a:xfrm flipV="1">
              <a:off x="621391" y="965410"/>
              <a:ext cx="7157675" cy="501482"/>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Volta Modern Display 55 Rom" pitchFamily="50" charset="0"/>
                <a:ea typeface="+mn-ea"/>
                <a:cs typeface="+mn-cs"/>
              </a:endParaRPr>
            </a:p>
          </p:txBody>
        </p:sp>
        <p:grpSp>
          <p:nvGrpSpPr>
            <p:cNvPr id="26" name="Group 25">
              <a:extLst>
                <a:ext uri="{FF2B5EF4-FFF2-40B4-BE49-F238E27FC236}">
                  <a16:creationId xmlns:a16="http://schemas.microsoft.com/office/drawing/2014/main" id="{FA846204-BF82-6140-8B92-CD56A2335CE7}"/>
                </a:ext>
              </a:extLst>
            </p:cNvPr>
            <p:cNvGrpSpPr/>
            <p:nvPr/>
          </p:nvGrpSpPr>
          <p:grpSpPr>
            <a:xfrm>
              <a:off x="500555" y="863445"/>
              <a:ext cx="5387884" cy="270380"/>
              <a:chOff x="609906" y="1373903"/>
              <a:chExt cx="4768778" cy="422957"/>
            </a:xfrm>
          </p:grpSpPr>
          <p:sp>
            <p:nvSpPr>
              <p:cNvPr id="32" name="Rectangle 91">
                <a:extLst>
                  <a:ext uri="{FF2B5EF4-FFF2-40B4-BE49-F238E27FC236}">
                    <a16:creationId xmlns:a16="http://schemas.microsoft.com/office/drawing/2014/main" id="{32065D13-126F-BB45-9648-F33C105A610D}"/>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Pentagon 154">
                <a:extLst>
                  <a:ext uri="{FF2B5EF4-FFF2-40B4-BE49-F238E27FC236}">
                    <a16:creationId xmlns:a16="http://schemas.microsoft.com/office/drawing/2014/main" id="{41E61B6D-7FD5-4341-BF20-DCE9E80BE3D0}"/>
                  </a:ext>
                </a:extLst>
              </p:cNvPr>
              <p:cNvSpPr/>
              <p:nvPr/>
            </p:nvSpPr>
            <p:spPr>
              <a:xfrm>
                <a:off x="610986" y="1373903"/>
                <a:ext cx="4767698" cy="328978"/>
              </a:xfrm>
              <a:prstGeom prst="homePlat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Arial" charset="0"/>
                  </a:rPr>
                  <a:t>AOE / Serious AOEs</a:t>
                </a:r>
              </a:p>
            </p:txBody>
          </p:sp>
        </p:grpSp>
        <p:cxnSp>
          <p:nvCxnSpPr>
            <p:cNvPr id="27" name="Straight Connector 26">
              <a:extLst>
                <a:ext uri="{FF2B5EF4-FFF2-40B4-BE49-F238E27FC236}">
                  <a16:creationId xmlns:a16="http://schemas.microsoft.com/office/drawing/2014/main" id="{73DFDE1D-1210-6C48-B4B2-C611A4A3B287}"/>
                </a:ext>
              </a:extLst>
            </p:cNvPr>
            <p:cNvCxnSpPr>
              <a:cxnSpLocks/>
            </p:cNvCxnSpPr>
            <p:nvPr/>
          </p:nvCxnSpPr>
          <p:spPr>
            <a:xfrm>
              <a:off x="5420737" y="1128059"/>
              <a:ext cx="586" cy="31259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ADE23A-4D56-E643-8AAE-8A3A9787E523}"/>
                </a:ext>
              </a:extLst>
            </p:cNvPr>
            <p:cNvCxnSpPr>
              <a:cxnSpLocks/>
            </p:cNvCxnSpPr>
            <p:nvPr/>
          </p:nvCxnSpPr>
          <p:spPr>
            <a:xfrm>
              <a:off x="2979719" y="1127579"/>
              <a:ext cx="1191" cy="31307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386FB19-87C2-0A43-8E72-ED0A55A948CC}"/>
                </a:ext>
              </a:extLst>
            </p:cNvPr>
            <p:cNvSpPr txBox="1"/>
            <p:nvPr/>
          </p:nvSpPr>
          <p:spPr>
            <a:xfrm>
              <a:off x="5420737" y="1062665"/>
              <a:ext cx="2358327"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3% / 3%</a:t>
              </a:r>
            </a:p>
          </p:txBody>
        </p:sp>
        <p:sp>
          <p:nvSpPr>
            <p:cNvPr id="30" name="TextBox 29">
              <a:extLst>
                <a:ext uri="{FF2B5EF4-FFF2-40B4-BE49-F238E27FC236}">
                  <a16:creationId xmlns:a16="http://schemas.microsoft.com/office/drawing/2014/main" id="{264CCEAD-F67D-824E-BC48-F7AC72144FBC}"/>
                </a:ext>
              </a:extLst>
            </p:cNvPr>
            <p:cNvSpPr txBox="1"/>
            <p:nvPr/>
          </p:nvSpPr>
          <p:spPr>
            <a:xfrm>
              <a:off x="3000639" y="1062665"/>
              <a:ext cx="2420099"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5% / 4%</a:t>
              </a:r>
            </a:p>
          </p:txBody>
        </p:sp>
        <p:sp>
          <p:nvSpPr>
            <p:cNvPr id="31" name="TextBox 30">
              <a:extLst>
                <a:ext uri="{FF2B5EF4-FFF2-40B4-BE49-F238E27FC236}">
                  <a16:creationId xmlns:a16="http://schemas.microsoft.com/office/drawing/2014/main" id="{16B49111-7D66-8043-8EBA-AE93C12BBE81}"/>
                </a:ext>
              </a:extLst>
            </p:cNvPr>
            <p:cNvSpPr txBox="1"/>
            <p:nvPr/>
          </p:nvSpPr>
          <p:spPr>
            <a:xfrm>
              <a:off x="652588" y="1062665"/>
              <a:ext cx="2327130"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10% / 4%</a:t>
              </a:r>
            </a:p>
          </p:txBody>
        </p:sp>
      </p:grpSp>
      <p:graphicFrame>
        <p:nvGraphicFramePr>
          <p:cNvPr id="34" name="Table 57">
            <a:extLst>
              <a:ext uri="{FF2B5EF4-FFF2-40B4-BE49-F238E27FC236}">
                <a16:creationId xmlns:a16="http://schemas.microsoft.com/office/drawing/2014/main" id="{B58C9E1B-D6C6-9943-A3D3-073668293474}"/>
              </a:ext>
            </a:extLst>
          </p:cNvPr>
          <p:cNvGraphicFramePr>
            <a:graphicFrameLocks noGrp="1"/>
          </p:cNvGraphicFramePr>
          <p:nvPr/>
        </p:nvGraphicFramePr>
        <p:xfrm>
          <a:off x="6192188" y="1061106"/>
          <a:ext cx="4356000" cy="4173987"/>
        </p:xfrm>
        <a:graphic>
          <a:graphicData uri="http://schemas.openxmlformats.org/drawingml/2006/table">
            <a:tbl>
              <a:tblPr firstRow="1" bandRow="1"/>
              <a:tblGrid>
                <a:gridCol w="2088000">
                  <a:extLst>
                    <a:ext uri="{9D8B030D-6E8A-4147-A177-3AD203B41FA5}">
                      <a16:colId xmlns:a16="http://schemas.microsoft.com/office/drawing/2014/main" val="1283927497"/>
                    </a:ext>
                  </a:extLst>
                </a:gridCol>
                <a:gridCol w="756000">
                  <a:extLst>
                    <a:ext uri="{9D8B030D-6E8A-4147-A177-3AD203B41FA5}">
                      <a16:colId xmlns:a16="http://schemas.microsoft.com/office/drawing/2014/main" val="838801320"/>
                    </a:ext>
                  </a:extLst>
                </a:gridCol>
                <a:gridCol w="756000">
                  <a:extLst>
                    <a:ext uri="{9D8B030D-6E8A-4147-A177-3AD203B41FA5}">
                      <a16:colId xmlns:a16="http://schemas.microsoft.com/office/drawing/2014/main" val="1109099630"/>
                    </a:ext>
                  </a:extLst>
                </a:gridCol>
                <a:gridCol w="756000">
                  <a:extLst>
                    <a:ext uri="{9D8B030D-6E8A-4147-A177-3AD203B41FA5}">
                      <a16:colId xmlns:a16="http://schemas.microsoft.com/office/drawing/2014/main" val="4050392219"/>
                    </a:ext>
                  </a:extLst>
                </a:gridCol>
              </a:tblGrid>
              <a:tr h="497249">
                <a:tc>
                  <a:txBody>
                    <a:bodyPr/>
                    <a:lstStyle/>
                    <a:p>
                      <a:r>
                        <a:rPr lang="en-GB" sz="1400" dirty="0" err="1"/>
                        <a:t>Response</a:t>
                      </a:r>
                      <a:r>
                        <a:rPr lang="en-GB" sz="1400" baseline="30000" dirty="0" err="1"/>
                        <a:t>a</a:t>
                      </a:r>
                      <a:endParaRPr lang="en-GB" sz="1400" baseline="30000" dirty="0"/>
                    </a:p>
                  </a:txBody>
                  <a:tcPr anchor="ctr"/>
                </a:tc>
                <a:tc>
                  <a:txBody>
                    <a:bodyPr/>
                    <a:lstStyle/>
                    <a:p>
                      <a:pPr algn="ctr"/>
                      <a:r>
                        <a:rPr lang="en-GB" sz="1400" dirty="0"/>
                        <a:t>Cohort A</a:t>
                      </a:r>
                    </a:p>
                    <a:p>
                      <a:pPr algn="ctr"/>
                      <a:r>
                        <a:rPr lang="en-GB" sz="1400" dirty="0"/>
                        <a:t>45 mg</a:t>
                      </a:r>
                    </a:p>
                  </a:txBody>
                  <a:tcPr/>
                </a:tc>
                <a:tc>
                  <a:txBody>
                    <a:bodyPr/>
                    <a:lstStyle/>
                    <a:p>
                      <a:pPr algn="ctr"/>
                      <a:r>
                        <a:rPr lang="en-GB" sz="1400" dirty="0"/>
                        <a:t>Cohort B</a:t>
                      </a:r>
                    </a:p>
                    <a:p>
                      <a:pPr algn="ctr"/>
                      <a:r>
                        <a:rPr lang="en-GB" sz="1400" dirty="0"/>
                        <a:t>30 mg</a:t>
                      </a:r>
                    </a:p>
                  </a:txBody>
                  <a:tcPr/>
                </a:tc>
                <a:tc>
                  <a:txBody>
                    <a:bodyPr/>
                    <a:lstStyle/>
                    <a:p>
                      <a:pPr algn="ctr"/>
                      <a:r>
                        <a:rPr lang="en-GB" sz="1400" dirty="0"/>
                        <a:t>Cohort C</a:t>
                      </a:r>
                    </a:p>
                    <a:p>
                      <a:pPr algn="ctr"/>
                      <a:r>
                        <a:rPr lang="en-GB" sz="1400" dirty="0"/>
                        <a:t>15 mg</a:t>
                      </a:r>
                    </a:p>
                  </a:txBody>
                  <a:tcPr/>
                </a:tc>
                <a:extLst>
                  <a:ext uri="{0D108BD9-81ED-4DB2-BD59-A6C34878D82A}">
                    <a16:rowId xmlns:a16="http://schemas.microsoft.com/office/drawing/2014/main" val="3214752215"/>
                  </a:ext>
                </a:extLst>
              </a:tr>
              <a:tr h="276249">
                <a:tc>
                  <a:txBody>
                    <a:bodyPr/>
                    <a:lstStyle/>
                    <a:p>
                      <a:r>
                        <a:rPr lang="en-GB" sz="1100" b="1" i="1" dirty="0"/>
                        <a:t>BCR-ABL1</a:t>
                      </a:r>
                      <a:r>
                        <a:rPr lang="en-GB" sz="1100" b="1" baseline="30000" dirty="0"/>
                        <a:t>IS </a:t>
                      </a:r>
                      <a:r>
                        <a:rPr lang="en-GB" sz="1100" b="1" baseline="0" dirty="0"/>
                        <a:t>≤1% at 12 months, % (n/N)</a:t>
                      </a:r>
                      <a:endParaRPr lang="en-GB" sz="1100" b="1" baseline="30000" dirty="0"/>
                    </a:p>
                  </a:txBody>
                  <a:tcPr anchor="ctr"/>
                </a:tc>
                <a:tc>
                  <a:txBody>
                    <a:bodyPr/>
                    <a:lstStyle/>
                    <a:p>
                      <a:pPr algn="ctr"/>
                      <a:r>
                        <a:rPr lang="en-GB" sz="1100" dirty="0"/>
                        <a:t>44 (41/93)</a:t>
                      </a:r>
                    </a:p>
                  </a:txBody>
                  <a:tcPr anchor="ctr"/>
                </a:tc>
                <a:tc>
                  <a:txBody>
                    <a:bodyPr/>
                    <a:lstStyle/>
                    <a:p>
                      <a:pPr algn="ctr"/>
                      <a:r>
                        <a:rPr lang="en-GB" sz="1100" dirty="0"/>
                        <a:t>29 (27/93)</a:t>
                      </a:r>
                    </a:p>
                  </a:txBody>
                  <a:tcPr anchor="ctr"/>
                </a:tc>
                <a:tc>
                  <a:txBody>
                    <a:bodyPr/>
                    <a:lstStyle/>
                    <a:p>
                      <a:pPr algn="ctr"/>
                      <a:r>
                        <a:rPr lang="en-GB" sz="1100" dirty="0"/>
                        <a:t>23 (21/91)</a:t>
                      </a:r>
                    </a:p>
                  </a:txBody>
                  <a:tcPr anchor="ctr"/>
                </a:tc>
                <a:extLst>
                  <a:ext uri="{0D108BD9-81ED-4DB2-BD59-A6C34878D82A}">
                    <a16:rowId xmlns:a16="http://schemas.microsoft.com/office/drawing/2014/main" val="3747287093"/>
                  </a:ext>
                </a:extLst>
              </a:tr>
              <a:tr h="607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dirty="0"/>
                        <a:t>BCR-ABL1</a:t>
                      </a:r>
                      <a:r>
                        <a:rPr lang="en-GB" sz="1100" b="1" baseline="30000" dirty="0"/>
                        <a:t>IS </a:t>
                      </a:r>
                      <a:r>
                        <a:rPr lang="en-GB" sz="1100" b="1" baseline="0" dirty="0"/>
                        <a:t>≤1% by 12 months, by mutation status at baseline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baseline="0" dirty="0"/>
                        <a:t>% (n/N)</a:t>
                      </a:r>
                      <a:endParaRPr lang="en-GB" sz="1100" b="1" baseline="30000" dirty="0"/>
                    </a:p>
                  </a:txBody>
                  <a:tcPr anchor="ctr"/>
                </a:tc>
                <a:tc>
                  <a:txBody>
                    <a:bodyPr/>
                    <a:lstStyle/>
                    <a:p>
                      <a:pPr algn="ctr"/>
                      <a:r>
                        <a:rPr lang="en-GB" sz="1100" dirty="0"/>
                        <a:t>52 (48/93)</a:t>
                      </a:r>
                    </a:p>
                  </a:txBody>
                  <a:tcPr anchor="ctr"/>
                </a:tc>
                <a:tc>
                  <a:txBody>
                    <a:bodyPr/>
                    <a:lstStyle/>
                    <a:p>
                      <a:pPr algn="ctr"/>
                      <a:r>
                        <a:rPr lang="en-GB" sz="1100" dirty="0"/>
                        <a:t>35 (33/93)</a:t>
                      </a:r>
                    </a:p>
                  </a:txBody>
                  <a:tcPr anchor="ctr"/>
                </a:tc>
                <a:tc>
                  <a:txBody>
                    <a:bodyPr/>
                    <a:lstStyle/>
                    <a:p>
                      <a:pPr algn="ctr"/>
                      <a:r>
                        <a:rPr lang="en-GB" sz="1100" dirty="0"/>
                        <a:t>25 (23/91)</a:t>
                      </a:r>
                    </a:p>
                  </a:txBody>
                  <a:tcPr anchor="ctr"/>
                </a:tc>
                <a:extLst>
                  <a:ext uri="{0D108BD9-81ED-4DB2-BD59-A6C34878D82A}">
                    <a16:rowId xmlns:a16="http://schemas.microsoft.com/office/drawing/2014/main" val="1172440956"/>
                  </a:ext>
                </a:extLst>
              </a:tr>
              <a:tr h="276249">
                <a:tc>
                  <a:txBody>
                    <a:bodyPr/>
                    <a:lstStyle/>
                    <a:p>
                      <a:r>
                        <a:rPr lang="en-GB" sz="1100" dirty="0"/>
                        <a:t>Response in pts with T315I mutation</a:t>
                      </a:r>
                    </a:p>
                  </a:txBody>
                  <a:tcPr marL="252000" anchor="ctr"/>
                </a:tc>
                <a:tc>
                  <a:txBody>
                    <a:bodyPr/>
                    <a:lstStyle/>
                    <a:p>
                      <a:pPr algn="ctr"/>
                      <a:r>
                        <a:rPr lang="en-GB" sz="1100" dirty="0"/>
                        <a:t>60 (15/25)</a:t>
                      </a:r>
                    </a:p>
                  </a:txBody>
                  <a:tcPr anchor="ctr"/>
                </a:tc>
                <a:tc>
                  <a:txBody>
                    <a:bodyPr/>
                    <a:lstStyle/>
                    <a:p>
                      <a:pPr algn="ctr"/>
                      <a:r>
                        <a:rPr lang="en-GB" sz="1100" dirty="0"/>
                        <a:t>25 (5/20)</a:t>
                      </a:r>
                    </a:p>
                  </a:txBody>
                  <a:tcPr anchor="ctr"/>
                </a:tc>
                <a:tc>
                  <a:txBody>
                    <a:bodyPr/>
                    <a:lstStyle/>
                    <a:p>
                      <a:pPr algn="ctr"/>
                      <a:r>
                        <a:rPr lang="en-GB" sz="1100" dirty="0"/>
                        <a:t>11 (2/19)</a:t>
                      </a:r>
                    </a:p>
                  </a:txBody>
                  <a:tcPr anchor="ctr"/>
                </a:tc>
                <a:extLst>
                  <a:ext uri="{0D108BD9-81ED-4DB2-BD59-A6C34878D82A}">
                    <a16:rowId xmlns:a16="http://schemas.microsoft.com/office/drawing/2014/main" val="902669242"/>
                  </a:ext>
                </a:extLst>
              </a:tr>
              <a:tr h="441999">
                <a:tc>
                  <a:txBody>
                    <a:bodyPr/>
                    <a:lstStyle/>
                    <a:p>
                      <a:r>
                        <a:rPr lang="en-GB" sz="1100" dirty="0"/>
                        <a:t>Response in pts without T315I mutation</a:t>
                      </a:r>
                    </a:p>
                  </a:txBody>
                  <a:tcPr marL="252000" anchor="ctr"/>
                </a:tc>
                <a:tc>
                  <a:txBody>
                    <a:bodyPr/>
                    <a:lstStyle/>
                    <a:p>
                      <a:pPr algn="ctr"/>
                      <a:r>
                        <a:rPr lang="en-GB" sz="1100" dirty="0"/>
                        <a:t>48 (32/66)</a:t>
                      </a:r>
                    </a:p>
                  </a:txBody>
                  <a:tcPr anchor="ctr"/>
                </a:tc>
                <a:tc>
                  <a:txBody>
                    <a:bodyPr/>
                    <a:lstStyle/>
                    <a:p>
                      <a:pPr algn="ctr"/>
                      <a:r>
                        <a:rPr lang="en-GB" sz="1100" dirty="0"/>
                        <a:t>38 (28/73)</a:t>
                      </a:r>
                    </a:p>
                  </a:txBody>
                  <a:tcPr anchor="ctr"/>
                </a:tc>
                <a:tc>
                  <a:txBody>
                    <a:bodyPr/>
                    <a:lstStyle/>
                    <a:p>
                      <a:pPr algn="ctr"/>
                      <a:r>
                        <a:rPr lang="en-GB" sz="1100" dirty="0"/>
                        <a:t>30 (21/71)</a:t>
                      </a:r>
                    </a:p>
                  </a:txBody>
                  <a:tcPr anchor="ctr"/>
                </a:tc>
                <a:extLst>
                  <a:ext uri="{0D108BD9-81ED-4DB2-BD59-A6C34878D82A}">
                    <a16:rowId xmlns:a16="http://schemas.microsoft.com/office/drawing/2014/main" val="3782722143"/>
                  </a:ext>
                </a:extLst>
              </a:tr>
              <a:tr h="441999">
                <a:tc>
                  <a:txBody>
                    <a:bodyPr/>
                    <a:lstStyle/>
                    <a:p>
                      <a:r>
                        <a:rPr lang="en-GB" sz="1100" b="1" dirty="0"/>
                        <a:t>Survival probability at 36 months, % (95% CI)</a:t>
                      </a:r>
                    </a:p>
                  </a:txBody>
                  <a:tcPr anchor="ctr"/>
                </a:tc>
                <a:tc>
                  <a:txBody>
                    <a:bodyPr/>
                    <a:lstStyle/>
                    <a:p>
                      <a:pPr algn="ctr"/>
                      <a:endParaRPr lang="en-GB" sz="1100" dirty="0"/>
                    </a:p>
                  </a:txBody>
                  <a:tcPr anchor="ctr"/>
                </a:tc>
                <a:tc>
                  <a:txBody>
                    <a:bodyPr/>
                    <a:lstStyle/>
                    <a:p>
                      <a:pPr algn="ctr"/>
                      <a:endParaRPr lang="en-GB" sz="1100" dirty="0"/>
                    </a:p>
                  </a:txBody>
                  <a:tcPr anchor="ctr"/>
                </a:tc>
                <a:tc>
                  <a:txBody>
                    <a:bodyPr/>
                    <a:lstStyle/>
                    <a:p>
                      <a:pPr algn="ctr"/>
                      <a:endParaRPr lang="en-GB" sz="1100" dirty="0"/>
                    </a:p>
                  </a:txBody>
                  <a:tcPr anchor="ctr"/>
                </a:tc>
                <a:extLst>
                  <a:ext uri="{0D108BD9-81ED-4DB2-BD59-A6C34878D82A}">
                    <a16:rowId xmlns:a16="http://schemas.microsoft.com/office/drawing/2014/main" val="1515392723"/>
                  </a:ext>
                </a:extLst>
              </a:tr>
              <a:tr h="276249">
                <a:tc>
                  <a:txBody>
                    <a:bodyPr/>
                    <a:lstStyle/>
                    <a:p>
                      <a:r>
                        <a:rPr lang="en-GB" sz="1100" dirty="0"/>
                        <a:t>PFS</a:t>
                      </a:r>
                    </a:p>
                  </a:txBody>
                  <a:tcPr marL="252000" anchor="ctr"/>
                </a:tc>
                <a:tc>
                  <a:txBody>
                    <a:bodyPr/>
                    <a:lstStyle/>
                    <a:p>
                      <a:pPr algn="ctr"/>
                      <a:r>
                        <a:rPr lang="en-GB" sz="1100" dirty="0"/>
                        <a:t>73 (58, 84)</a:t>
                      </a:r>
                    </a:p>
                  </a:txBody>
                  <a:tcPr anchor="ctr"/>
                </a:tc>
                <a:tc>
                  <a:txBody>
                    <a:bodyPr/>
                    <a:lstStyle/>
                    <a:p>
                      <a:pPr algn="ctr"/>
                      <a:r>
                        <a:rPr lang="en-GB" sz="1100" dirty="0"/>
                        <a:t>66 (48, 80)</a:t>
                      </a:r>
                    </a:p>
                  </a:txBody>
                  <a:tcPr anchor="ctr"/>
                </a:tc>
                <a:tc>
                  <a:txBody>
                    <a:bodyPr/>
                    <a:lstStyle/>
                    <a:p>
                      <a:pPr algn="ctr"/>
                      <a:r>
                        <a:rPr lang="en-GB" sz="1100" dirty="0"/>
                        <a:t>70 (55, 80)</a:t>
                      </a:r>
                    </a:p>
                  </a:txBody>
                  <a:tcPr anchor="ctr"/>
                </a:tc>
                <a:extLst>
                  <a:ext uri="{0D108BD9-81ED-4DB2-BD59-A6C34878D82A}">
                    <a16:rowId xmlns:a16="http://schemas.microsoft.com/office/drawing/2014/main" val="3146030868"/>
                  </a:ext>
                </a:extLst>
              </a:tr>
              <a:tr h="276249">
                <a:tc>
                  <a:txBody>
                    <a:bodyPr/>
                    <a:lstStyle/>
                    <a:p>
                      <a:r>
                        <a:rPr lang="en-GB" sz="1100" dirty="0"/>
                        <a:t>OS</a:t>
                      </a:r>
                    </a:p>
                  </a:txBody>
                  <a:tcPr marL="252000" anchor="ctr"/>
                </a:tc>
                <a:tc>
                  <a:txBody>
                    <a:bodyPr/>
                    <a:lstStyle/>
                    <a:p>
                      <a:pPr algn="ctr"/>
                      <a:r>
                        <a:rPr lang="en-GB" sz="1100" dirty="0"/>
                        <a:t>89 (79, 95)</a:t>
                      </a:r>
                    </a:p>
                  </a:txBody>
                  <a:tcPr anchor="ctr"/>
                </a:tc>
                <a:tc>
                  <a:txBody>
                    <a:bodyPr/>
                    <a:lstStyle/>
                    <a:p>
                      <a:pPr algn="ctr"/>
                      <a:r>
                        <a:rPr lang="en-GB" sz="1100" dirty="0"/>
                        <a:t>89 (77, 95)</a:t>
                      </a:r>
                    </a:p>
                  </a:txBody>
                  <a:tcPr anchor="ctr"/>
                </a:tc>
                <a:tc>
                  <a:txBody>
                    <a:bodyPr/>
                    <a:lstStyle/>
                    <a:p>
                      <a:pPr algn="ctr"/>
                      <a:r>
                        <a:rPr lang="en-GB" sz="1100" dirty="0"/>
                        <a:t>92 (82, 96)</a:t>
                      </a:r>
                    </a:p>
                  </a:txBody>
                  <a:tcPr anchor="ctr"/>
                </a:tc>
                <a:extLst>
                  <a:ext uri="{0D108BD9-81ED-4DB2-BD59-A6C34878D82A}">
                    <a16:rowId xmlns:a16="http://schemas.microsoft.com/office/drawing/2014/main" val="1108538835"/>
                  </a:ext>
                </a:extLst>
              </a:tr>
              <a:tr h="239416">
                <a:tc gridSpan="4">
                  <a:txBody>
                    <a:bodyPr/>
                    <a:lstStyle/>
                    <a:p>
                      <a:r>
                        <a:rPr lang="en-GB" sz="1000" strike="noStrike" baseline="30000" dirty="0" err="1"/>
                        <a:t>a</a:t>
                      </a:r>
                      <a:r>
                        <a:rPr lang="en-GB" sz="1000" dirty="0" err="1"/>
                        <a:t>Includes</a:t>
                      </a:r>
                      <a:r>
                        <a:rPr lang="en-GB" sz="1000" dirty="0"/>
                        <a:t> all pts who are randomized and with measurable BCR-ABL1</a:t>
                      </a:r>
                      <a:r>
                        <a:rPr lang="en-GB" sz="1000" baseline="30000" dirty="0"/>
                        <a:t>IS</a:t>
                      </a:r>
                      <a:r>
                        <a:rPr lang="en-GB" sz="1000" dirty="0"/>
                        <a:t> at BL</a:t>
                      </a:r>
                    </a:p>
                  </a:txBody>
                  <a:tcPr marL="90000" anchor="ctr"/>
                </a:tc>
                <a:tc hMerge="1">
                  <a:txBody>
                    <a:bodyPr/>
                    <a:lstStyle/>
                    <a:p>
                      <a:pPr algn="ctr"/>
                      <a:endParaRPr lang="en-GB" sz="1000" dirty="0"/>
                    </a:p>
                  </a:txBody>
                  <a:tcPr anchor="ctr"/>
                </a:tc>
                <a:tc hMerge="1">
                  <a:txBody>
                    <a:bodyPr/>
                    <a:lstStyle/>
                    <a:p>
                      <a:pPr algn="ctr"/>
                      <a:endParaRPr lang="en-GB" sz="1000" dirty="0"/>
                    </a:p>
                  </a:txBody>
                  <a:tcPr anchor="ctr"/>
                </a:tc>
                <a:tc hMerge="1">
                  <a:txBody>
                    <a:bodyPr/>
                    <a:lstStyle/>
                    <a:p>
                      <a:pPr algn="ctr"/>
                      <a:endParaRPr lang="en-GB" sz="1000" dirty="0"/>
                    </a:p>
                  </a:txBody>
                  <a:tcPr anchor="ctr"/>
                </a:tc>
                <a:extLst>
                  <a:ext uri="{0D108BD9-81ED-4DB2-BD59-A6C34878D82A}">
                    <a16:rowId xmlns:a16="http://schemas.microsoft.com/office/drawing/2014/main" val="4081935889"/>
                  </a:ext>
                </a:extLst>
              </a:tr>
            </a:tbl>
          </a:graphicData>
        </a:graphic>
      </p:graphicFrame>
      <p:grpSp>
        <p:nvGrpSpPr>
          <p:cNvPr id="35" name="Group 34">
            <a:extLst>
              <a:ext uri="{FF2B5EF4-FFF2-40B4-BE49-F238E27FC236}">
                <a16:creationId xmlns:a16="http://schemas.microsoft.com/office/drawing/2014/main" id="{46A64FCC-001E-7146-BED2-180837D8B87B}"/>
              </a:ext>
            </a:extLst>
          </p:cNvPr>
          <p:cNvGrpSpPr/>
          <p:nvPr/>
        </p:nvGrpSpPr>
        <p:grpSpPr>
          <a:xfrm>
            <a:off x="1599770" y="1551904"/>
            <a:ext cx="4541618" cy="859874"/>
            <a:chOff x="500555" y="863445"/>
            <a:chExt cx="7278511" cy="603447"/>
          </a:xfrm>
        </p:grpSpPr>
        <p:sp>
          <p:nvSpPr>
            <p:cNvPr id="36" name="Snip Single Corner Rectangle 151">
              <a:extLst>
                <a:ext uri="{FF2B5EF4-FFF2-40B4-BE49-F238E27FC236}">
                  <a16:creationId xmlns:a16="http://schemas.microsoft.com/office/drawing/2014/main" id="{351E0304-69B5-224C-8541-A644B0F594E4}"/>
                </a:ext>
              </a:extLst>
            </p:cNvPr>
            <p:cNvSpPr/>
            <p:nvPr/>
          </p:nvSpPr>
          <p:spPr>
            <a:xfrm flipV="1">
              <a:off x="621391" y="965410"/>
              <a:ext cx="7157675" cy="501482"/>
            </a:xfrm>
            <a:prstGeom prst="snip1Rect">
              <a:avLst>
                <a:gd name="adj" fmla="val 7803"/>
              </a:avLst>
            </a:prstGeom>
            <a:solidFill>
              <a:schemeClr val="bg1"/>
            </a:solidFill>
            <a:ln w="3175">
              <a:noFill/>
            </a:ln>
            <a:effectLst>
              <a:innerShdw blurRad="762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Volta Modern Display 55 Rom" pitchFamily="50" charset="0"/>
                <a:ea typeface="+mn-ea"/>
                <a:cs typeface="+mn-cs"/>
              </a:endParaRPr>
            </a:p>
          </p:txBody>
        </p:sp>
        <p:grpSp>
          <p:nvGrpSpPr>
            <p:cNvPr id="37" name="Group 36">
              <a:extLst>
                <a:ext uri="{FF2B5EF4-FFF2-40B4-BE49-F238E27FC236}">
                  <a16:creationId xmlns:a16="http://schemas.microsoft.com/office/drawing/2014/main" id="{F8E401EA-7197-7349-BD5A-8F89A710BD43}"/>
                </a:ext>
              </a:extLst>
            </p:cNvPr>
            <p:cNvGrpSpPr/>
            <p:nvPr/>
          </p:nvGrpSpPr>
          <p:grpSpPr>
            <a:xfrm>
              <a:off x="500555" y="863445"/>
              <a:ext cx="5387884" cy="270380"/>
              <a:chOff x="609906" y="1373903"/>
              <a:chExt cx="4768778" cy="422957"/>
            </a:xfrm>
          </p:grpSpPr>
          <p:sp>
            <p:nvSpPr>
              <p:cNvPr id="43" name="Rectangle 91">
                <a:extLst>
                  <a:ext uri="{FF2B5EF4-FFF2-40B4-BE49-F238E27FC236}">
                    <a16:creationId xmlns:a16="http://schemas.microsoft.com/office/drawing/2014/main" id="{AC2A23A1-2E3D-7548-908B-0F5DDB09066A}"/>
                  </a:ext>
                </a:extLst>
              </p:cNvPr>
              <p:cNvSpPr/>
              <p:nvPr/>
            </p:nvSpPr>
            <p:spPr>
              <a:xfrm rot="16200000" flipH="1">
                <a:off x="616392" y="1696395"/>
                <a:ext cx="93979" cy="106951"/>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Pentagon 154">
                <a:extLst>
                  <a:ext uri="{FF2B5EF4-FFF2-40B4-BE49-F238E27FC236}">
                    <a16:creationId xmlns:a16="http://schemas.microsoft.com/office/drawing/2014/main" id="{70586F7E-7F57-A943-993B-C9BD5196D962}"/>
                  </a:ext>
                </a:extLst>
              </p:cNvPr>
              <p:cNvSpPr/>
              <p:nvPr/>
            </p:nvSpPr>
            <p:spPr>
              <a:xfrm>
                <a:off x="610986" y="1373903"/>
                <a:ext cx="4767698" cy="328978"/>
              </a:xfrm>
              <a:prstGeom prst="homePlat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91438"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Arial" charset="0"/>
                  </a:rPr>
                  <a:t>283 patients were randomized</a:t>
                </a:r>
              </a:p>
            </p:txBody>
          </p:sp>
        </p:grpSp>
        <p:cxnSp>
          <p:nvCxnSpPr>
            <p:cNvPr id="38" name="Straight Connector 37">
              <a:extLst>
                <a:ext uri="{FF2B5EF4-FFF2-40B4-BE49-F238E27FC236}">
                  <a16:creationId xmlns:a16="http://schemas.microsoft.com/office/drawing/2014/main" id="{77472574-122E-2A4C-94C8-DAC949AEFAE4}"/>
                </a:ext>
              </a:extLst>
            </p:cNvPr>
            <p:cNvCxnSpPr>
              <a:cxnSpLocks/>
            </p:cNvCxnSpPr>
            <p:nvPr/>
          </p:nvCxnSpPr>
          <p:spPr>
            <a:xfrm>
              <a:off x="5420737" y="1128059"/>
              <a:ext cx="586" cy="31259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1521C9F-867D-7E41-8ABD-40A4EEC93F99}"/>
                </a:ext>
              </a:extLst>
            </p:cNvPr>
            <p:cNvCxnSpPr>
              <a:cxnSpLocks/>
            </p:cNvCxnSpPr>
            <p:nvPr/>
          </p:nvCxnSpPr>
          <p:spPr>
            <a:xfrm>
              <a:off x="2979719" y="1127579"/>
              <a:ext cx="1191" cy="313072"/>
            </a:xfrm>
            <a:prstGeom prst="line">
              <a:avLst/>
            </a:prstGeom>
            <a:ln w="12700" cap="rnd">
              <a:solidFill>
                <a:schemeClr val="bg1">
                  <a:lumMod val="50000"/>
                </a:schemeClr>
              </a:solidFill>
              <a:prstDash val="dash"/>
              <a:headEnd w="sm" len="sm"/>
              <a:tailEnd w="sm"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EC5327A-CB5A-214B-9E9C-8FCEFB245DC6}"/>
                </a:ext>
              </a:extLst>
            </p:cNvPr>
            <p:cNvSpPr txBox="1"/>
            <p:nvPr/>
          </p:nvSpPr>
          <p:spPr>
            <a:xfrm>
              <a:off x="5420737" y="1062665"/>
              <a:ext cx="2358327"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n=94</a:t>
              </a:r>
            </a:p>
          </p:txBody>
        </p:sp>
        <p:sp>
          <p:nvSpPr>
            <p:cNvPr id="41" name="TextBox 40">
              <a:extLst>
                <a:ext uri="{FF2B5EF4-FFF2-40B4-BE49-F238E27FC236}">
                  <a16:creationId xmlns:a16="http://schemas.microsoft.com/office/drawing/2014/main" id="{D79B2E56-4BDF-3C46-8558-A9357E7D3A38}"/>
                </a:ext>
              </a:extLst>
            </p:cNvPr>
            <p:cNvSpPr txBox="1"/>
            <p:nvPr/>
          </p:nvSpPr>
          <p:spPr>
            <a:xfrm>
              <a:off x="3000639" y="1062665"/>
              <a:ext cx="2420099"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n=95</a:t>
              </a:r>
            </a:p>
          </p:txBody>
        </p:sp>
        <p:sp>
          <p:nvSpPr>
            <p:cNvPr id="42" name="TextBox 41">
              <a:extLst>
                <a:ext uri="{FF2B5EF4-FFF2-40B4-BE49-F238E27FC236}">
                  <a16:creationId xmlns:a16="http://schemas.microsoft.com/office/drawing/2014/main" id="{B433DD6F-F9A4-0B41-A3D4-E7205E8C99CA}"/>
                </a:ext>
              </a:extLst>
            </p:cNvPr>
            <p:cNvSpPr txBox="1"/>
            <p:nvPr/>
          </p:nvSpPr>
          <p:spPr>
            <a:xfrm>
              <a:off x="652588" y="1062665"/>
              <a:ext cx="2327130" cy="3239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Cohort 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n=94</a:t>
              </a:r>
            </a:p>
          </p:txBody>
        </p:sp>
      </p:grpSp>
      <p:sp>
        <p:nvSpPr>
          <p:cNvPr id="45" name="TextBox 44">
            <a:extLst>
              <a:ext uri="{FF2B5EF4-FFF2-40B4-BE49-F238E27FC236}">
                <a16:creationId xmlns:a16="http://schemas.microsoft.com/office/drawing/2014/main" id="{E45711FB-9E63-494D-A0E5-1373BA717BD4}"/>
              </a:ext>
            </a:extLst>
          </p:cNvPr>
          <p:cNvSpPr txBox="1"/>
          <p:nvPr/>
        </p:nvSpPr>
        <p:spPr>
          <a:xfrm>
            <a:off x="1318937" y="6417927"/>
            <a:ext cx="8100445" cy="4001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AOE, arterial occlusive events; IS, international scale; OS, overall survival; PFS, progression free survival; PON, ponatinib; pts, patients; TEAE, treatment-emergent adverse event.  </a:t>
            </a:r>
          </a:p>
        </p:txBody>
      </p:sp>
      <p:sp>
        <p:nvSpPr>
          <p:cNvPr id="46" name="Title 1">
            <a:extLst>
              <a:ext uri="{FF2B5EF4-FFF2-40B4-BE49-F238E27FC236}">
                <a16:creationId xmlns:a16="http://schemas.microsoft.com/office/drawing/2014/main" id="{D7F4051C-54B9-6740-A149-F81BB9666F23}"/>
              </a:ext>
            </a:extLst>
          </p:cNvPr>
          <p:cNvSpPr txBox="1">
            <a:spLocks/>
          </p:cNvSpPr>
          <p:nvPr/>
        </p:nvSpPr>
        <p:spPr>
          <a:xfrm>
            <a:off x="1701800" y="157370"/>
            <a:ext cx="8788400" cy="96091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j-ea"/>
                <a:cs typeface="+mj-cs"/>
              </a:rPr>
              <a:t>OPTIC Study:</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j-ea"/>
                <a:cs typeface="+mj-cs"/>
              </a:rPr>
              <a:t>a dose-optimization study of 3 starting doses of Ponatinib (PON) </a:t>
            </a:r>
            <a:br>
              <a:rPr kumimoji="0" lang="en-US" sz="2400" b="1" i="0" u="none" strike="noStrike" kern="1200" cap="none" spc="0" normalizeH="0" baseline="0" noProof="0" dirty="0">
                <a:ln>
                  <a:noFill/>
                </a:ln>
                <a:solidFill>
                  <a:prstClr val="black"/>
                </a:solidFill>
                <a:effectLst/>
                <a:uLnTx/>
                <a:uFillTx/>
                <a:latin typeface="Calibri"/>
                <a:ea typeface="+mj-ea"/>
                <a:cs typeface="+mj-cs"/>
              </a:rPr>
            </a:br>
            <a:endParaRPr kumimoji="0" lang="en-US" sz="2400" b="1"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677188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870039" y="588008"/>
            <a:ext cx="8475232" cy="6230334"/>
          </a:xfrm>
          <a:prstGeom prst="rect">
            <a:avLst/>
          </a:prstGeom>
        </p:spPr>
      </p:pic>
      <p:sp>
        <p:nvSpPr>
          <p:cNvPr id="3" name="Frame 2">
            <a:extLst>
              <a:ext uri="{FF2B5EF4-FFF2-40B4-BE49-F238E27FC236}">
                <a16:creationId xmlns:a16="http://schemas.microsoft.com/office/drawing/2014/main" id="{84308CA0-11CC-6543-A852-3477A03EF4E6}"/>
              </a:ext>
            </a:extLst>
          </p:cNvPr>
          <p:cNvSpPr/>
          <p:nvPr/>
        </p:nvSpPr>
        <p:spPr>
          <a:xfrm>
            <a:off x="5628410" y="1841471"/>
            <a:ext cx="467591" cy="218209"/>
          </a:xfrm>
          <a:prstGeom prst="fram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ame 3">
            <a:extLst>
              <a:ext uri="{FF2B5EF4-FFF2-40B4-BE49-F238E27FC236}">
                <a16:creationId xmlns:a16="http://schemas.microsoft.com/office/drawing/2014/main" id="{65F3078B-754C-2746-B89B-207C4062241B}"/>
              </a:ext>
            </a:extLst>
          </p:cNvPr>
          <p:cNvSpPr/>
          <p:nvPr/>
        </p:nvSpPr>
        <p:spPr>
          <a:xfrm>
            <a:off x="7519250" y="1841471"/>
            <a:ext cx="467591" cy="218209"/>
          </a:xfrm>
          <a:prstGeom prst="fram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ame 4">
            <a:extLst>
              <a:ext uri="{FF2B5EF4-FFF2-40B4-BE49-F238E27FC236}">
                <a16:creationId xmlns:a16="http://schemas.microsoft.com/office/drawing/2014/main" id="{F444907D-CFFB-C140-B55C-EBB6F78FD8E8}"/>
              </a:ext>
            </a:extLst>
          </p:cNvPr>
          <p:cNvSpPr/>
          <p:nvPr/>
        </p:nvSpPr>
        <p:spPr>
          <a:xfrm>
            <a:off x="2112328" y="2828230"/>
            <a:ext cx="7834910" cy="194341"/>
          </a:xfrm>
          <a:prstGeom prst="fram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ame 7">
            <a:extLst>
              <a:ext uri="{FF2B5EF4-FFF2-40B4-BE49-F238E27FC236}">
                <a16:creationId xmlns:a16="http://schemas.microsoft.com/office/drawing/2014/main" id="{63BAEE62-3063-1246-BD65-4EBA0578F910}"/>
              </a:ext>
            </a:extLst>
          </p:cNvPr>
          <p:cNvSpPr/>
          <p:nvPr/>
        </p:nvSpPr>
        <p:spPr>
          <a:xfrm>
            <a:off x="2114116" y="4325338"/>
            <a:ext cx="7834910" cy="194341"/>
          </a:xfrm>
          <a:prstGeom prst="frame">
            <a:avLst/>
          </a:prstGeom>
          <a:solidFill>
            <a:srgbClr val="FF0000"/>
          </a:solidFill>
          <a:ln w="31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itle 8">
            <a:extLst>
              <a:ext uri="{FF2B5EF4-FFF2-40B4-BE49-F238E27FC236}">
                <a16:creationId xmlns:a16="http://schemas.microsoft.com/office/drawing/2014/main" id="{1C43941C-6EF7-D845-B560-F4652F21B4DA}"/>
              </a:ext>
            </a:extLst>
          </p:cNvPr>
          <p:cNvSpPr>
            <a:spLocks noGrp="1"/>
          </p:cNvSpPr>
          <p:nvPr>
            <p:ph type="title"/>
          </p:nvPr>
        </p:nvSpPr>
        <p:spPr>
          <a:xfrm>
            <a:off x="1981200" y="-270245"/>
            <a:ext cx="8229600" cy="1143000"/>
          </a:xfrm>
        </p:spPr>
        <p:txBody>
          <a:bodyPr/>
          <a:lstStyle/>
          <a:p>
            <a:pPr algn="ctr"/>
            <a:r>
              <a:rPr lang="en-US" sz="2400" b="1" dirty="0" err="1">
                <a:latin typeface="Corbel" panose="020B0503020204020204" pitchFamily="34" charset="0"/>
              </a:rPr>
              <a:t>Asciminib</a:t>
            </a:r>
            <a:r>
              <a:rPr lang="en-US" sz="2400" b="1" dirty="0">
                <a:latin typeface="Corbel" panose="020B0503020204020204" pitchFamily="34" charset="0"/>
              </a:rPr>
              <a:t> Phase I Patient Characteristics, Disposition</a:t>
            </a:r>
          </a:p>
        </p:txBody>
      </p:sp>
    </p:spTree>
    <p:extLst>
      <p:ext uri="{BB962C8B-B14F-4D97-AF65-F5344CB8AC3E}">
        <p14:creationId xmlns:p14="http://schemas.microsoft.com/office/powerpoint/2010/main" val="11178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002" y="857251"/>
            <a:ext cx="8370411" cy="5143500"/>
          </a:xfrm>
          <a:prstGeom prst="rect">
            <a:avLst/>
          </a:prstGeom>
        </p:spPr>
      </p:pic>
      <p:sp>
        <p:nvSpPr>
          <p:cNvPr id="3" name="Frame 2">
            <a:extLst>
              <a:ext uri="{FF2B5EF4-FFF2-40B4-BE49-F238E27FC236}">
                <a16:creationId xmlns:a16="http://schemas.microsoft.com/office/drawing/2014/main" id="{81862B27-DE82-D14D-8606-75E1964DACC4}"/>
              </a:ext>
            </a:extLst>
          </p:cNvPr>
          <p:cNvSpPr/>
          <p:nvPr/>
        </p:nvSpPr>
        <p:spPr>
          <a:xfrm>
            <a:off x="3759201" y="1517651"/>
            <a:ext cx="622300" cy="3441700"/>
          </a:xfrm>
          <a:prstGeom prst="fram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ame 3">
            <a:extLst>
              <a:ext uri="{FF2B5EF4-FFF2-40B4-BE49-F238E27FC236}">
                <a16:creationId xmlns:a16="http://schemas.microsoft.com/office/drawing/2014/main" id="{B752B101-DF65-6C42-A12B-415B241BD422}"/>
              </a:ext>
            </a:extLst>
          </p:cNvPr>
          <p:cNvSpPr/>
          <p:nvPr/>
        </p:nvSpPr>
        <p:spPr>
          <a:xfrm>
            <a:off x="4381501" y="1543051"/>
            <a:ext cx="825500" cy="3441700"/>
          </a:xfrm>
          <a:prstGeom prst="fram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ame 4">
            <a:extLst>
              <a:ext uri="{FF2B5EF4-FFF2-40B4-BE49-F238E27FC236}">
                <a16:creationId xmlns:a16="http://schemas.microsoft.com/office/drawing/2014/main" id="{76D64B62-AF33-2C40-A9DC-D869CE7AC2CB}"/>
              </a:ext>
            </a:extLst>
          </p:cNvPr>
          <p:cNvSpPr/>
          <p:nvPr/>
        </p:nvSpPr>
        <p:spPr>
          <a:xfrm>
            <a:off x="5067301" y="1568451"/>
            <a:ext cx="825500" cy="3441700"/>
          </a:xfrm>
          <a:prstGeom prst="fram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ame 5">
            <a:extLst>
              <a:ext uri="{FF2B5EF4-FFF2-40B4-BE49-F238E27FC236}">
                <a16:creationId xmlns:a16="http://schemas.microsoft.com/office/drawing/2014/main" id="{5E3B0F5E-69E6-CF4B-87BB-EA8198BD145E}"/>
              </a:ext>
            </a:extLst>
          </p:cNvPr>
          <p:cNvSpPr/>
          <p:nvPr/>
        </p:nvSpPr>
        <p:spPr>
          <a:xfrm>
            <a:off x="5753101" y="1581151"/>
            <a:ext cx="825500" cy="3441700"/>
          </a:xfrm>
          <a:prstGeom prst="fram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ame 6">
            <a:extLst>
              <a:ext uri="{FF2B5EF4-FFF2-40B4-BE49-F238E27FC236}">
                <a16:creationId xmlns:a16="http://schemas.microsoft.com/office/drawing/2014/main" id="{23FA869A-9767-E747-97D0-8B8335442300}"/>
              </a:ext>
            </a:extLst>
          </p:cNvPr>
          <p:cNvSpPr/>
          <p:nvPr/>
        </p:nvSpPr>
        <p:spPr>
          <a:xfrm>
            <a:off x="6515101" y="1581151"/>
            <a:ext cx="825500" cy="3441700"/>
          </a:xfrm>
          <a:prstGeom prst="fram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8">
            <a:extLst>
              <a:ext uri="{FF2B5EF4-FFF2-40B4-BE49-F238E27FC236}">
                <a16:creationId xmlns:a16="http://schemas.microsoft.com/office/drawing/2014/main" id="{2037ACF3-E084-E842-86D8-FEFF36DA1BC7}"/>
              </a:ext>
            </a:extLst>
          </p:cNvPr>
          <p:cNvSpPr txBox="1">
            <a:spLocks/>
          </p:cNvSpPr>
          <p:nvPr/>
        </p:nvSpPr>
        <p:spPr>
          <a:xfrm>
            <a:off x="1975406" y="198678"/>
            <a:ext cx="8229600" cy="1143000"/>
          </a:xfrm>
          <a:prstGeom prst="rect">
            <a:avLst/>
          </a:prstGeom>
        </p:spPr>
        <p:txBody>
          <a:bodyPr/>
          <a:lst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CD113B"/>
                </a:solidFill>
                <a:effectLst/>
                <a:uLnTx/>
                <a:uFillTx/>
                <a:latin typeface="Corbel" panose="020B0503020204020204" pitchFamily="34" charset="0"/>
                <a:ea typeface="Geneva" pitchFamily="37" charset="-128"/>
                <a:cs typeface="Arial"/>
              </a:rPr>
              <a:t>Asciminib</a:t>
            </a:r>
            <a:r>
              <a:rPr kumimoji="0" lang="en-US" sz="2400" b="1" i="0" u="none" strike="noStrike" kern="1200" cap="none" spc="0" normalizeH="0" baseline="0" noProof="0" dirty="0">
                <a:ln>
                  <a:noFill/>
                </a:ln>
                <a:solidFill>
                  <a:srgbClr val="CD113B"/>
                </a:solidFill>
                <a:effectLst/>
                <a:uLnTx/>
                <a:uFillTx/>
                <a:latin typeface="Corbel" panose="020B0503020204020204" pitchFamily="34" charset="0"/>
                <a:ea typeface="Geneva" pitchFamily="37" charset="-128"/>
                <a:cs typeface="Arial"/>
              </a:rPr>
              <a:t> Phase I Response- Categorical Shift</a:t>
            </a:r>
          </a:p>
        </p:txBody>
      </p:sp>
    </p:spTree>
    <p:extLst>
      <p:ext uri="{BB962C8B-B14F-4D97-AF65-F5344CB8AC3E}">
        <p14:creationId xmlns:p14="http://schemas.microsoft.com/office/powerpoint/2010/main" val="404906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C1DAB-1FD7-284F-A958-10DE88519F48}"/>
              </a:ext>
            </a:extLst>
          </p:cNvPr>
          <p:cNvPicPr>
            <a:picLocks noChangeAspect="1"/>
          </p:cNvPicPr>
          <p:nvPr/>
        </p:nvPicPr>
        <p:blipFill>
          <a:blip r:embed="rId2"/>
          <a:stretch>
            <a:fillRect/>
          </a:stretch>
        </p:blipFill>
        <p:spPr>
          <a:xfrm>
            <a:off x="1524000" y="25498"/>
            <a:ext cx="9144000" cy="6597144"/>
          </a:xfrm>
          <a:prstGeom prst="rect">
            <a:avLst/>
          </a:prstGeom>
        </p:spPr>
      </p:pic>
      <p:sp>
        <p:nvSpPr>
          <p:cNvPr id="5" name="Text Placeholder 1">
            <a:extLst>
              <a:ext uri="{FF2B5EF4-FFF2-40B4-BE49-F238E27FC236}">
                <a16:creationId xmlns:a16="http://schemas.microsoft.com/office/drawing/2014/main" id="{33D4E458-FD6A-C447-990F-0D5442F373E8}"/>
              </a:ext>
            </a:extLst>
          </p:cNvPr>
          <p:cNvSpPr txBox="1">
            <a:spLocks/>
          </p:cNvSpPr>
          <p:nvPr/>
        </p:nvSpPr>
        <p:spPr>
          <a:xfrm>
            <a:off x="1524000" y="6592862"/>
            <a:ext cx="9144000" cy="4000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NCCN CML Guidelines, Version 3.2021, Accessed with permission, </a:t>
            </a:r>
            <a:r>
              <a:rPr lang="en-US" sz="1200" dirty="0">
                <a:hlinkClick r:id="rId3"/>
              </a:rPr>
              <a:t>www.nccn.org</a:t>
            </a:r>
            <a:r>
              <a:rPr lang="en-US" sz="1200" dirty="0"/>
              <a:t> 5/1/2021</a:t>
            </a:r>
          </a:p>
        </p:txBody>
      </p:sp>
      <p:sp>
        <p:nvSpPr>
          <p:cNvPr id="6" name="Rectangle 5">
            <a:extLst>
              <a:ext uri="{FF2B5EF4-FFF2-40B4-BE49-F238E27FC236}">
                <a16:creationId xmlns:a16="http://schemas.microsoft.com/office/drawing/2014/main" id="{9CA27E39-851B-6444-9601-E50277104CFE}"/>
              </a:ext>
            </a:extLst>
          </p:cNvPr>
          <p:cNvSpPr/>
          <p:nvPr/>
        </p:nvSpPr>
        <p:spPr>
          <a:xfrm>
            <a:off x="7205579" y="94396"/>
            <a:ext cx="3431078" cy="582705"/>
          </a:xfrm>
          <a:prstGeom prst="rect">
            <a:avLst/>
          </a:prstGeom>
          <a:gradFill flip="none" rotWithShape="1">
            <a:gsLst>
              <a:gs pos="0">
                <a:srgbClr val="0075A8"/>
              </a:gs>
              <a:gs pos="48000">
                <a:srgbClr val="008CBD"/>
              </a:gs>
              <a:gs pos="100000">
                <a:srgbClr val="29B5E3"/>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Corbel"/>
              </a:rPr>
              <a:t>Initial Treatment Suggestions</a:t>
            </a:r>
            <a:endParaRPr lang="en-US" sz="2000" dirty="0"/>
          </a:p>
        </p:txBody>
      </p:sp>
    </p:spTree>
    <p:extLst>
      <p:ext uri="{BB962C8B-B14F-4D97-AF65-F5344CB8AC3E}">
        <p14:creationId xmlns:p14="http://schemas.microsoft.com/office/powerpoint/2010/main" val="12170932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p:cNvSpPr txBox="1">
            <a:spLocks/>
          </p:cNvSpPr>
          <p:nvPr/>
        </p:nvSpPr>
        <p:spPr bwMode="auto">
          <a:xfrm>
            <a:off x="1366865" y="226534"/>
            <a:ext cx="9143999" cy="442913"/>
          </a:xfrm>
          <a:prstGeom prst="rect">
            <a:avLst/>
          </a:prstGeom>
          <a:noFill/>
          <a:ln w="9525">
            <a:noFill/>
            <a:miter lim="800000"/>
            <a:headEnd/>
            <a:tailEnd/>
          </a:ln>
        </p:spPr>
        <p:txBody>
          <a:bodyPr/>
          <a:lstStyle/>
          <a:p>
            <a:pPr marL="0" marR="0" lvl="0" indent="0" algn="ctr" defTabSz="457200" rtl="0" eaLnBrk="1" fontAlgn="auto" latinLnBrk="0" hangingPunct="1">
              <a:lnSpc>
                <a:spcPct val="85000"/>
              </a:lnSpc>
              <a:spcBef>
                <a:spcPct val="40000"/>
              </a:spcBef>
              <a:spcAft>
                <a:spcPct val="40000"/>
              </a:spcAft>
              <a:buClrTx/>
              <a:buSzPct val="75000"/>
              <a:buFontTx/>
              <a:buNone/>
              <a:tabLst/>
              <a:defRPr/>
            </a:pPr>
            <a:r>
              <a:rPr kumimoji="0" lang="en-US" altLang="zh-TW" sz="2500" b="1" i="0" u="none" strike="noStrike" kern="1200" cap="none" spc="0" normalizeH="0" baseline="0" noProof="0" dirty="0">
                <a:ln>
                  <a:noFill/>
                </a:ln>
                <a:solidFill>
                  <a:srgbClr val="FF0000"/>
                </a:solidFill>
                <a:effectLst/>
                <a:uLnTx/>
                <a:uFillTx/>
                <a:latin typeface="Corbel"/>
                <a:ea typeface="新細明體"/>
                <a:cs typeface="Corbel"/>
              </a:rPr>
              <a:t>STIM trial long-term follow-up / molecular recurrence</a:t>
            </a:r>
            <a:br>
              <a:rPr kumimoji="0" lang="fr-FR" altLang="zh-TW" sz="2000" b="0" i="0" u="none" strike="noStrike" kern="1200" cap="none" spc="0" normalizeH="0" baseline="0" noProof="0" dirty="0">
                <a:ln>
                  <a:noFill/>
                </a:ln>
                <a:solidFill>
                  <a:srgbClr val="FF0000"/>
                </a:solidFill>
                <a:effectLst/>
                <a:uLnTx/>
                <a:uFillTx/>
                <a:latin typeface="Corbel"/>
                <a:ea typeface="新細明體"/>
                <a:cs typeface="Corbel"/>
              </a:rPr>
            </a:br>
            <a:endParaRPr kumimoji="0" lang="en-US" altLang="zh-TW" sz="2000" b="0" i="0" u="none" strike="noStrike" kern="1200" cap="none" spc="0" normalizeH="0" baseline="0" noProof="0" dirty="0">
              <a:ln>
                <a:noFill/>
              </a:ln>
              <a:solidFill>
                <a:srgbClr val="FF0000"/>
              </a:solidFill>
              <a:effectLst/>
              <a:uLnTx/>
              <a:uFillTx/>
              <a:latin typeface="Corbel"/>
              <a:ea typeface="新細明體"/>
              <a:cs typeface="Corbel"/>
            </a:endParaRPr>
          </a:p>
        </p:txBody>
      </p:sp>
      <p:sp>
        <p:nvSpPr>
          <p:cNvPr id="26627" name="ZoneTexte 2"/>
          <p:cNvSpPr txBox="1">
            <a:spLocks noChangeArrowheads="1"/>
          </p:cNvSpPr>
          <p:nvPr/>
        </p:nvSpPr>
        <p:spPr bwMode="auto">
          <a:xfrm>
            <a:off x="2428930" y="713898"/>
            <a:ext cx="7019870" cy="1179810"/>
          </a:xfrm>
          <a:prstGeom prst="rect">
            <a:avLst/>
          </a:prstGeom>
          <a:noFill/>
          <a:ln w="9525">
            <a:noFill/>
            <a:miter lim="800000"/>
            <a:headEnd/>
            <a:tailEnd/>
          </a:ln>
        </p:spPr>
        <p:txBody>
          <a:bodyPr wrap="none">
            <a:spAutoFit/>
          </a:bodyPr>
          <a:lstStyle/>
          <a:p>
            <a:pPr marL="285750" marR="0" lvl="0" indent="-285750" algn="l" defTabSz="457200" rtl="0" eaLnBrk="1" fontAlgn="auto" latinLnBrk="0" hangingPunct="1">
              <a:lnSpc>
                <a:spcPct val="150000"/>
              </a:lnSpc>
              <a:spcBef>
                <a:spcPts val="0"/>
              </a:spcBef>
              <a:spcAft>
                <a:spcPts val="0"/>
              </a:spcAft>
              <a:buClrTx/>
              <a:buSzTx/>
              <a:buFontTx/>
              <a:buChar char="•"/>
              <a:tabLst/>
              <a:defRPr/>
            </a:pP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N=61;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Median</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follow</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-up = 63 mo.</a:t>
            </a:r>
          </a:p>
          <a:p>
            <a:pPr marL="285750" marR="0" lvl="0" indent="-285750" algn="l" defTabSz="457200" rtl="0" eaLnBrk="1" fontAlgn="auto" latinLnBrk="0" hangingPunct="1">
              <a:lnSpc>
                <a:spcPct val="150000"/>
              </a:lnSpc>
              <a:spcBef>
                <a:spcPts val="0"/>
              </a:spcBef>
              <a:spcAft>
                <a:spcPts val="0"/>
              </a:spcAft>
              <a:buClrTx/>
              <a:buSzTx/>
              <a:buFontTx/>
              <a:buChar char="•"/>
              <a:tabLst/>
              <a:defRPr/>
            </a:pP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4 patients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died</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after</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molecular</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recurrence</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(MR) of CML-</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unrelated</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causes  </a:t>
            </a:r>
          </a:p>
          <a:p>
            <a:pPr marL="285750" marR="0" lvl="0" indent="-285750" algn="l" defTabSz="457200" rtl="0" eaLnBrk="1" fontAlgn="auto" latinLnBrk="0" hangingPunct="1">
              <a:lnSpc>
                <a:spcPct val="150000"/>
              </a:lnSpc>
              <a:spcBef>
                <a:spcPts val="0"/>
              </a:spcBef>
              <a:spcAft>
                <a:spcPts val="0"/>
              </a:spcAft>
              <a:buClrTx/>
              <a:buSzTx/>
              <a:buFontTx/>
              <a:buChar char="•"/>
              <a:tabLst/>
              <a:defRPr/>
            </a:pP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MR : 80%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within</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mo. 1-3, 15%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within</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mo. 4-7 and 5% (n=3) </a:t>
            </a:r>
            <a:r>
              <a:rPr kumimoji="0" lang="fr-FR" altLang="en-US" sz="1600" b="0" i="0" u="none" strike="noStrike" kern="1200" cap="none" spc="0" normalizeH="0" baseline="0" noProof="0" dirty="0" err="1">
                <a:ln>
                  <a:noFill/>
                </a:ln>
                <a:solidFill>
                  <a:srgbClr val="000000"/>
                </a:solidFill>
                <a:effectLst/>
                <a:uLnTx/>
                <a:uFillTx/>
                <a:latin typeface="Corbel"/>
                <a:ea typeface="+mn-ea"/>
                <a:cs typeface="Corbel"/>
              </a:rPr>
              <a:t>within</a:t>
            </a:r>
            <a:r>
              <a:rPr kumimoji="0" lang="fr-FR" altLang="en-US" sz="1600" b="0" i="0" u="none" strike="noStrike" kern="1200" cap="none" spc="0" normalizeH="0" baseline="0" noProof="0" dirty="0">
                <a:ln>
                  <a:noFill/>
                </a:ln>
                <a:solidFill>
                  <a:srgbClr val="000000"/>
                </a:solidFill>
                <a:effectLst/>
                <a:uLnTx/>
                <a:uFillTx/>
                <a:latin typeface="Corbel"/>
                <a:ea typeface="+mn-ea"/>
                <a:cs typeface="Corbel"/>
              </a:rPr>
              <a:t> mo. 18 to 22</a:t>
            </a:r>
          </a:p>
        </p:txBody>
      </p:sp>
      <p:sp>
        <p:nvSpPr>
          <p:cNvPr id="26628" name="ZoneTexte 3"/>
          <p:cNvSpPr txBox="1">
            <a:spLocks noChangeArrowheads="1"/>
          </p:cNvSpPr>
          <p:nvPr/>
        </p:nvSpPr>
        <p:spPr bwMode="auto">
          <a:xfrm>
            <a:off x="1744663" y="6292851"/>
            <a:ext cx="7779944" cy="276999"/>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en-US" sz="1200" b="0" i="0" u="none" strike="noStrike" kern="1200" cap="none" spc="0" normalizeH="0" baseline="30000" noProof="0" dirty="0">
                <a:ln>
                  <a:noFill/>
                </a:ln>
                <a:solidFill>
                  <a:srgbClr val="000000"/>
                </a:solidFill>
                <a:effectLst/>
                <a:uLnTx/>
                <a:uFillTx/>
                <a:latin typeface="Corbel"/>
                <a:ea typeface="+mn-ea"/>
                <a:cs typeface="Corbel"/>
              </a:rPr>
              <a:t>a</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(Pleural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mesothelioma</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metastatic</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gastric</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adenocarcinoma</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acute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renal</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failure</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cerebral</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hemorrhage</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 one case of </a:t>
            </a:r>
            <a:r>
              <a:rPr kumimoji="0" lang="fr-FR" altLang="en-US" sz="1200" b="0" i="0" u="none" strike="noStrike" kern="1200" cap="none" spc="0" normalizeH="0" baseline="0" noProof="0" dirty="0" err="1">
                <a:ln>
                  <a:noFill/>
                </a:ln>
                <a:solidFill>
                  <a:srgbClr val="000000"/>
                </a:solidFill>
                <a:effectLst/>
                <a:uLnTx/>
                <a:uFillTx/>
                <a:latin typeface="Corbel"/>
                <a:ea typeface="+mn-ea"/>
                <a:cs typeface="Corbel"/>
              </a:rPr>
              <a:t>each</a:t>
            </a:r>
            <a:r>
              <a:rPr kumimoji="0" lang="fr-FR" altLang="en-US" sz="1200" b="0" i="0" u="none" strike="noStrike" kern="1200" cap="none" spc="0" normalizeH="0" baseline="0" noProof="0" dirty="0">
                <a:ln>
                  <a:noFill/>
                </a:ln>
                <a:solidFill>
                  <a:srgbClr val="000000"/>
                </a:solidFill>
                <a:effectLst/>
                <a:uLnTx/>
                <a:uFillTx/>
                <a:latin typeface="Corbel"/>
                <a:ea typeface="+mn-ea"/>
                <a:cs typeface="Corbel"/>
              </a:rPr>
              <a:t>)</a:t>
            </a:r>
          </a:p>
        </p:txBody>
      </p:sp>
      <p:pic>
        <p:nvPicPr>
          <p:cNvPr id="26629" name="Image 1"/>
          <p:cNvPicPr>
            <a:picLocks noChangeAspect="1"/>
          </p:cNvPicPr>
          <p:nvPr/>
        </p:nvPicPr>
        <p:blipFill rotWithShape="1">
          <a:blip r:embed="rId3" cstate="print"/>
          <a:srcRect l="1822" t="3786" r="2484" b="3253"/>
          <a:stretch/>
        </p:blipFill>
        <p:spPr bwMode="auto">
          <a:xfrm>
            <a:off x="2781300" y="2032000"/>
            <a:ext cx="6667500" cy="3479800"/>
          </a:xfrm>
          <a:prstGeom prst="rect">
            <a:avLst/>
          </a:prstGeom>
          <a:solidFill>
            <a:schemeClr val="tx1">
              <a:lumMod val="50000"/>
            </a:schemeClr>
          </a:solidFill>
          <a:ln w="25400">
            <a:noFill/>
            <a:miter lim="800000"/>
            <a:headEnd/>
            <a:tailEnd/>
          </a:ln>
          <a:effectLst/>
        </p:spPr>
      </p:pic>
      <p:sp>
        <p:nvSpPr>
          <p:cNvPr id="26630" name="ZoneTexte 3"/>
          <p:cNvSpPr txBox="1">
            <a:spLocks noChangeArrowheads="1"/>
          </p:cNvSpPr>
          <p:nvPr/>
        </p:nvSpPr>
        <p:spPr bwMode="auto">
          <a:xfrm>
            <a:off x="1752600" y="5879068"/>
            <a:ext cx="7803418"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en-US" sz="1800" b="0" i="0" u="none" strike="noStrike" kern="1200" cap="none" spc="0" normalizeH="0" baseline="0" noProof="0" dirty="0" err="1">
                <a:ln>
                  <a:noFill/>
                </a:ln>
                <a:solidFill>
                  <a:srgbClr val="000000"/>
                </a:solidFill>
                <a:effectLst/>
                <a:uLnTx/>
                <a:uFillTx/>
                <a:latin typeface="Corbel"/>
                <a:ea typeface="+mn-ea"/>
                <a:cs typeface="Corbel"/>
              </a:rPr>
              <a:t>Number</a:t>
            </a:r>
            <a:r>
              <a:rPr kumimoji="0" lang="fr-FR" altLang="en-US" sz="18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800" b="0" i="0" u="none" strike="noStrike" kern="1200" cap="none" spc="0" normalizeH="0" baseline="0" noProof="0" dirty="0" err="1">
                <a:ln>
                  <a:noFill/>
                </a:ln>
                <a:solidFill>
                  <a:srgbClr val="000000"/>
                </a:solidFill>
                <a:effectLst/>
                <a:uLnTx/>
                <a:uFillTx/>
                <a:latin typeface="Corbel"/>
                <a:ea typeface="+mn-ea"/>
                <a:cs typeface="Corbel"/>
              </a:rPr>
              <a:t>at</a:t>
            </a:r>
            <a:r>
              <a:rPr kumimoji="0" lang="fr-FR" altLang="en-US" sz="1800" b="0"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800" b="0" i="0" u="none" strike="noStrike" kern="1200" cap="none" spc="0" normalizeH="0" baseline="0" noProof="0" dirty="0" err="1">
                <a:ln>
                  <a:noFill/>
                </a:ln>
                <a:solidFill>
                  <a:srgbClr val="000000"/>
                </a:solidFill>
                <a:effectLst/>
                <a:uLnTx/>
                <a:uFillTx/>
                <a:latin typeface="Corbel"/>
                <a:ea typeface="+mn-ea"/>
                <a:cs typeface="Corbel"/>
              </a:rPr>
              <a:t>risk</a:t>
            </a:r>
            <a:r>
              <a:rPr kumimoji="0" lang="fr-FR" altLang="en-US" sz="1800" b="0" i="0" u="none" strike="noStrike" kern="1200" cap="none" spc="0" normalizeH="0" baseline="0" noProof="0" dirty="0">
                <a:ln>
                  <a:noFill/>
                </a:ln>
                <a:solidFill>
                  <a:srgbClr val="000000"/>
                </a:solidFill>
                <a:effectLst/>
                <a:uLnTx/>
                <a:uFillTx/>
                <a:latin typeface="Corbel"/>
                <a:ea typeface="+mn-ea"/>
                <a:cs typeface="Corbel"/>
              </a:rPr>
              <a:t>: 100   44   41   38    38     38    38    37    29    25     19     11     5      1       0  </a:t>
            </a:r>
          </a:p>
        </p:txBody>
      </p:sp>
      <p:sp>
        <p:nvSpPr>
          <p:cNvPr id="26631" name="ZoneTexte 4"/>
          <p:cNvSpPr txBox="1">
            <a:spLocks noChangeArrowheads="1"/>
          </p:cNvSpPr>
          <p:nvPr/>
        </p:nvSpPr>
        <p:spPr bwMode="auto">
          <a:xfrm rot="16200000">
            <a:off x="895866" y="3447535"/>
            <a:ext cx="3302002" cy="369332"/>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en-US" sz="1800" b="1" i="0" u="none" strike="noStrike" kern="1200" cap="none" spc="0" normalizeH="0" baseline="0" noProof="0" dirty="0">
                <a:ln>
                  <a:noFill/>
                </a:ln>
                <a:solidFill>
                  <a:srgbClr val="000000"/>
                </a:solidFill>
                <a:effectLst/>
                <a:uLnTx/>
                <a:uFillTx/>
                <a:latin typeface="Corbel"/>
                <a:ea typeface="+mn-ea"/>
                <a:cs typeface="Corbel"/>
              </a:rPr>
              <a:t>Cumulative incidence  of MR</a:t>
            </a:r>
          </a:p>
        </p:txBody>
      </p:sp>
      <p:sp>
        <p:nvSpPr>
          <p:cNvPr id="26632" name="ZoneTexte 5"/>
          <p:cNvSpPr txBox="1">
            <a:spLocks noChangeArrowheads="1"/>
          </p:cNvSpPr>
          <p:nvPr/>
        </p:nvSpPr>
        <p:spPr bwMode="auto">
          <a:xfrm>
            <a:off x="4495801" y="5486400"/>
            <a:ext cx="3169457" cy="369332"/>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altLang="en-US" sz="1800" b="1" i="0" u="none" strike="noStrike" kern="1200" cap="none" spc="0" normalizeH="0" baseline="0" noProof="0" dirty="0" err="1">
                <a:ln>
                  <a:noFill/>
                </a:ln>
                <a:solidFill>
                  <a:srgbClr val="000000"/>
                </a:solidFill>
                <a:effectLst/>
                <a:uLnTx/>
                <a:uFillTx/>
                <a:latin typeface="Corbel"/>
                <a:ea typeface="+mn-ea"/>
                <a:cs typeface="Corbel"/>
              </a:rPr>
              <a:t>Months</a:t>
            </a:r>
            <a:r>
              <a:rPr kumimoji="0" lang="fr-FR" altLang="en-US" sz="1800" b="1" i="0" u="none" strike="noStrike" kern="1200" cap="none" spc="0" normalizeH="0" baseline="0" noProof="0" dirty="0">
                <a:ln>
                  <a:noFill/>
                </a:ln>
                <a:solidFill>
                  <a:srgbClr val="000000"/>
                </a:solidFill>
                <a:effectLst/>
                <a:uLnTx/>
                <a:uFillTx/>
                <a:latin typeface="Corbel"/>
                <a:ea typeface="+mn-ea"/>
                <a:cs typeface="Corbel"/>
              </a:rPr>
              <a:t> </a:t>
            </a:r>
            <a:r>
              <a:rPr kumimoji="0" lang="fr-FR" altLang="en-US" sz="1800" b="1" i="0" u="none" strike="noStrike" kern="1200" cap="none" spc="0" normalizeH="0" baseline="0" noProof="0" dirty="0" err="1">
                <a:ln>
                  <a:noFill/>
                </a:ln>
                <a:solidFill>
                  <a:srgbClr val="000000"/>
                </a:solidFill>
                <a:effectLst/>
                <a:uLnTx/>
                <a:uFillTx/>
                <a:latin typeface="Corbel"/>
                <a:ea typeface="+mn-ea"/>
                <a:cs typeface="Corbel"/>
              </a:rPr>
              <a:t>since</a:t>
            </a:r>
            <a:r>
              <a:rPr kumimoji="0" lang="fr-FR" altLang="en-US" sz="1800" b="1" i="0" u="none" strike="noStrike" kern="1200" cap="none" spc="0" normalizeH="0" baseline="0" noProof="0" dirty="0">
                <a:ln>
                  <a:noFill/>
                </a:ln>
                <a:solidFill>
                  <a:srgbClr val="000000"/>
                </a:solidFill>
                <a:effectLst/>
                <a:uLnTx/>
                <a:uFillTx/>
                <a:latin typeface="Corbel"/>
                <a:ea typeface="+mn-ea"/>
                <a:cs typeface="Corbel"/>
              </a:rPr>
              <a:t> stop of imatinib </a:t>
            </a:r>
          </a:p>
        </p:txBody>
      </p:sp>
      <p:sp>
        <p:nvSpPr>
          <p:cNvPr id="9" name="Rectangle 8"/>
          <p:cNvSpPr/>
          <p:nvPr/>
        </p:nvSpPr>
        <p:spPr>
          <a:xfrm>
            <a:off x="4067488" y="2402934"/>
            <a:ext cx="5239657" cy="2769989"/>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fr-FR" sz="1600" b="0" i="0" u="none" strike="noStrike" kern="1200" cap="none" spc="0" normalizeH="0" baseline="0" noProof="0" dirty="0" err="1">
                <a:ln>
                  <a:noFill/>
                </a:ln>
                <a:solidFill>
                  <a:srgbClr val="000000"/>
                </a:solidFill>
                <a:effectLst/>
                <a:uLnTx/>
                <a:uFillTx/>
                <a:latin typeface="Corbel"/>
                <a:ea typeface="+mn-ea"/>
                <a:cs typeface="Corbel"/>
              </a:rPr>
              <a:t>Median</a:t>
            </a:r>
            <a:r>
              <a:rPr kumimoji="0" lang="fr-FR" sz="1600" b="0" i="0" u="none" strike="noStrike" kern="1200" cap="none" spc="0" normalizeH="0" baseline="0" noProof="0" dirty="0">
                <a:ln>
                  <a:noFill/>
                </a:ln>
                <a:solidFill>
                  <a:srgbClr val="000000"/>
                </a:solidFill>
                <a:effectLst/>
                <a:uLnTx/>
                <a:uFillTx/>
                <a:latin typeface="Corbel"/>
                <a:ea typeface="+mn-ea"/>
                <a:cs typeface="Corbel"/>
              </a:rPr>
              <a:t> time to MR : 2.5 mo. (range,0.8 to 22.2)</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orbel"/>
              <a:ea typeface="+mn-ea"/>
              <a:cs typeface="Corbel"/>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orbel"/>
              <a:ea typeface="+mn-ea"/>
              <a:cs typeface="Corbel"/>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orbel"/>
              <a:ea typeface="+mn-ea"/>
              <a:cs typeface="Corbel"/>
            </a:endParaRPr>
          </a:p>
          <a:p>
            <a:pPr marL="342900" marR="0" lvl="0"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fr-FR" sz="1600" b="0" i="0" u="none" strike="noStrike" kern="1200" cap="none" spc="0" normalizeH="0" baseline="0" noProof="0" dirty="0">
                <a:ln>
                  <a:noFill/>
                </a:ln>
                <a:solidFill>
                  <a:srgbClr val="000000"/>
                </a:solidFill>
                <a:effectLst/>
                <a:uLnTx/>
                <a:uFillTx/>
                <a:latin typeface="Corbel"/>
                <a:ea typeface="+mn-ea"/>
                <a:cs typeface="Corbel"/>
              </a:rPr>
              <a:t>57 out of the 61 pts restarted TKI (imatinib, n=56; dasatinib , n=1)  and 55 </a:t>
            </a:r>
            <a:r>
              <a:rPr kumimoji="0" lang="fr-FR" sz="1600" b="0" i="0" u="none" strike="noStrike" kern="1200" cap="none" spc="0" normalizeH="0" baseline="0" noProof="0" dirty="0" err="1">
                <a:ln>
                  <a:noFill/>
                </a:ln>
                <a:solidFill>
                  <a:srgbClr val="000000"/>
                </a:solidFill>
                <a:effectLst/>
                <a:uLnTx/>
                <a:uFillTx/>
                <a:latin typeface="Corbel"/>
                <a:ea typeface="+mn-ea"/>
                <a:cs typeface="Corbel"/>
              </a:rPr>
              <a:t>achieved</a:t>
            </a:r>
            <a:r>
              <a:rPr kumimoji="0" lang="fr-FR" sz="1600" b="0" i="0" u="none" strike="noStrike" kern="1200" cap="none" spc="0" normalizeH="0" baseline="0" noProof="0" dirty="0">
                <a:ln>
                  <a:noFill/>
                </a:ln>
                <a:solidFill>
                  <a:srgbClr val="000000"/>
                </a:solidFill>
                <a:effectLst/>
                <a:uLnTx/>
                <a:uFillTx/>
                <a:latin typeface="Corbel"/>
                <a:ea typeface="+mn-ea"/>
                <a:cs typeface="Corbel"/>
              </a:rPr>
              <a:t> 2</a:t>
            </a:r>
            <a:r>
              <a:rPr kumimoji="0" lang="fr-FR" sz="1600" b="0" i="0" u="none" strike="noStrike" kern="1200" cap="none" spc="0" normalizeH="0" baseline="30000" noProof="0" dirty="0">
                <a:ln>
                  <a:noFill/>
                </a:ln>
                <a:solidFill>
                  <a:srgbClr val="000000"/>
                </a:solidFill>
                <a:effectLst/>
                <a:uLnTx/>
                <a:uFillTx/>
                <a:latin typeface="Corbel"/>
                <a:ea typeface="+mn-ea"/>
                <a:cs typeface="Corbel"/>
              </a:rPr>
              <a:t>nd</a:t>
            </a:r>
            <a:r>
              <a:rPr kumimoji="0" lang="fr-FR" sz="1600" b="0" i="0" u="none" strike="noStrike" kern="1200" cap="none" spc="0" normalizeH="0" baseline="0" noProof="0" dirty="0">
                <a:ln>
                  <a:noFill/>
                </a:ln>
                <a:solidFill>
                  <a:srgbClr val="000000"/>
                </a:solidFill>
                <a:effectLst/>
                <a:uLnTx/>
                <a:uFillTx/>
                <a:latin typeface="Corbel"/>
                <a:ea typeface="+mn-ea"/>
                <a:cs typeface="Corbel"/>
              </a:rPr>
              <a:t> CMR </a:t>
            </a:r>
            <a:r>
              <a:rPr kumimoji="0" lang="fr-FR" sz="1600" b="0" i="0" u="none" strike="noStrike" kern="1200" cap="none" spc="0" normalizeH="0" baseline="0" noProof="0" dirty="0" err="1">
                <a:ln>
                  <a:noFill/>
                </a:ln>
                <a:solidFill>
                  <a:srgbClr val="000000"/>
                </a:solidFill>
                <a:effectLst/>
                <a:uLnTx/>
                <a:uFillTx/>
                <a:latin typeface="Corbel"/>
                <a:ea typeface="+mn-ea"/>
                <a:cs typeface="Corbel"/>
              </a:rPr>
              <a:t>at</a:t>
            </a:r>
            <a:r>
              <a:rPr kumimoji="0" lang="fr-FR" sz="1600" b="0" i="0" u="none" strike="noStrike" kern="1200" cap="none" spc="0" normalizeH="0" baseline="0" noProof="0" dirty="0">
                <a:ln>
                  <a:noFill/>
                </a:ln>
                <a:solidFill>
                  <a:srgbClr val="000000"/>
                </a:solidFill>
                <a:effectLst/>
                <a:uLnTx/>
                <a:uFillTx/>
                <a:latin typeface="Corbel"/>
                <a:ea typeface="+mn-ea"/>
                <a:cs typeface="Corbel"/>
              </a:rPr>
              <a:t> a </a:t>
            </a:r>
            <a:r>
              <a:rPr kumimoji="0" lang="fr-FR" sz="1600" b="0" i="0" u="none" strike="noStrike" kern="1200" cap="none" spc="0" normalizeH="0" baseline="0" noProof="0" dirty="0" err="1">
                <a:ln>
                  <a:noFill/>
                </a:ln>
                <a:solidFill>
                  <a:srgbClr val="000000"/>
                </a:solidFill>
                <a:effectLst/>
                <a:uLnTx/>
                <a:uFillTx/>
                <a:latin typeface="Corbel"/>
                <a:ea typeface="+mn-ea"/>
                <a:cs typeface="Corbel"/>
              </a:rPr>
              <a:t>median</a:t>
            </a:r>
            <a:r>
              <a:rPr kumimoji="0" lang="fr-FR" sz="1600" b="0" i="0" u="none" strike="noStrike" kern="1200" cap="none" spc="0" normalizeH="0" baseline="0" noProof="0" dirty="0">
                <a:ln>
                  <a:noFill/>
                </a:ln>
                <a:solidFill>
                  <a:srgbClr val="000000"/>
                </a:solidFill>
                <a:effectLst/>
                <a:uLnTx/>
                <a:uFillTx/>
                <a:latin typeface="Corbel"/>
                <a:ea typeface="+mn-ea"/>
                <a:cs typeface="Corbel"/>
              </a:rPr>
              <a:t> of 4.2 </a:t>
            </a:r>
            <a:r>
              <a:rPr kumimoji="0" lang="fr-FR" sz="1600" b="0" i="0" u="none" strike="noStrike" kern="1200" cap="none" spc="0" normalizeH="0" baseline="0" noProof="0" dirty="0" err="1">
                <a:ln>
                  <a:noFill/>
                </a:ln>
                <a:solidFill>
                  <a:srgbClr val="000000"/>
                </a:solidFill>
                <a:effectLst/>
                <a:uLnTx/>
                <a:uFillTx/>
                <a:latin typeface="Corbel"/>
                <a:ea typeface="+mn-ea"/>
                <a:cs typeface="Corbel"/>
              </a:rPr>
              <a:t>months</a:t>
            </a:r>
            <a:endParaRPr kumimoji="0" lang="fr-FR" sz="1600" b="0" i="0" u="none" strike="noStrike" kern="1200" cap="none" spc="0" normalizeH="0" baseline="0" noProof="0" dirty="0">
              <a:ln>
                <a:noFill/>
              </a:ln>
              <a:solidFill>
                <a:srgbClr val="000000"/>
              </a:solidFill>
              <a:effectLst/>
              <a:uLnTx/>
              <a:uFillTx/>
              <a:latin typeface="Corbel"/>
              <a:ea typeface="+mn-ea"/>
              <a:cs typeface="Corbel"/>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Corbel"/>
              <a:ea typeface="+mn-ea"/>
              <a:cs typeface="Corbel"/>
            </a:endParaRPr>
          </a:p>
          <a:p>
            <a:pPr marL="342900" marR="0" lvl="0" indent="-34290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fr-FR" sz="1600" b="1" i="0" u="none" strike="noStrike" kern="1200" cap="none" spc="0" normalizeH="0" baseline="0" noProof="0" dirty="0" err="1">
                <a:ln>
                  <a:noFill/>
                </a:ln>
                <a:solidFill>
                  <a:srgbClr val="000000"/>
                </a:solidFill>
                <a:effectLst/>
                <a:uLnTx/>
                <a:uFillTx/>
                <a:latin typeface="Corbel"/>
                <a:ea typeface="+mn-ea"/>
                <a:cs typeface="Corbel"/>
              </a:rPr>
              <a:t>Median</a:t>
            </a:r>
            <a:r>
              <a:rPr kumimoji="0" lang="fr-FR" sz="1600" b="1" i="0" u="none" strike="noStrike" kern="1200" cap="none" spc="0" normalizeH="0" baseline="0" noProof="0" dirty="0">
                <a:ln>
                  <a:noFill/>
                </a:ln>
                <a:solidFill>
                  <a:srgbClr val="000000"/>
                </a:solidFill>
                <a:effectLst/>
                <a:uLnTx/>
                <a:uFillTx/>
                <a:latin typeface="Corbel"/>
                <a:ea typeface="+mn-ea"/>
                <a:cs typeface="Corbel"/>
              </a:rPr>
              <a:t> </a:t>
            </a:r>
            <a:r>
              <a:rPr kumimoji="0" lang="fr-FR" sz="1600" b="1" i="0" u="none" strike="noStrike" kern="1200" cap="none" spc="0" normalizeH="0" baseline="0" noProof="0" dirty="0" err="1">
                <a:ln>
                  <a:noFill/>
                </a:ln>
                <a:solidFill>
                  <a:srgbClr val="000000"/>
                </a:solidFill>
                <a:effectLst/>
                <a:uLnTx/>
                <a:uFillTx/>
                <a:latin typeface="Corbel"/>
                <a:ea typeface="+mn-ea"/>
                <a:cs typeface="Corbel"/>
              </a:rPr>
              <a:t>follow</a:t>
            </a:r>
            <a:r>
              <a:rPr kumimoji="0" lang="fr-FR" sz="1600" b="1" i="0" u="none" strike="noStrike" kern="1200" cap="none" spc="0" normalizeH="0" baseline="0" noProof="0" dirty="0">
                <a:ln>
                  <a:noFill/>
                </a:ln>
                <a:solidFill>
                  <a:srgbClr val="000000"/>
                </a:solidFill>
                <a:effectLst/>
                <a:uLnTx/>
                <a:uFillTx/>
                <a:latin typeface="Corbel"/>
                <a:ea typeface="+mn-ea"/>
                <a:cs typeface="Corbel"/>
              </a:rPr>
              <a:t>-up of 63 mo. : </a:t>
            </a: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orbel"/>
                <a:ea typeface="+mn-ea"/>
                <a:cs typeface="Corbel"/>
              </a:rPr>
              <a:t>       - None of the MR patients have CML progression </a:t>
            </a:r>
            <a:r>
              <a:rPr kumimoji="0" lang="fr-FR" sz="1600" b="0" i="0" u="none" strike="noStrike" kern="1200" cap="none" spc="0" normalizeH="0" baseline="0" noProof="0" dirty="0" err="1">
                <a:ln>
                  <a:noFill/>
                </a:ln>
                <a:solidFill>
                  <a:srgbClr val="000000"/>
                </a:solidFill>
                <a:effectLst/>
                <a:uLnTx/>
                <a:uFillTx/>
                <a:latin typeface="Corbel"/>
                <a:ea typeface="+mn-ea"/>
                <a:cs typeface="Corbel"/>
              </a:rPr>
              <a:t>event</a:t>
            </a:r>
            <a:endParaRPr kumimoji="0" lang="fr-FR" sz="1600" b="0" i="0" u="none" strike="noStrike" kern="1200" cap="none" spc="0" normalizeH="0" baseline="0" noProof="0" dirty="0">
              <a:ln>
                <a:noFill/>
              </a:ln>
              <a:solidFill>
                <a:srgbClr val="000000"/>
              </a:solidFill>
              <a:effectLst/>
              <a:uLnTx/>
              <a:uFillTx/>
              <a:latin typeface="Corbel"/>
              <a:ea typeface="+mn-ea"/>
              <a:cs typeface="Corbel"/>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orbel"/>
                <a:ea typeface="+mn-ea"/>
                <a:cs typeface="Corbel"/>
              </a:rPr>
              <a:t>      </a:t>
            </a:r>
          </a:p>
        </p:txBody>
      </p:sp>
      <p:sp>
        <p:nvSpPr>
          <p:cNvPr id="10" name="Text Box 5"/>
          <p:cNvSpPr txBox="1">
            <a:spLocks noChangeArrowheads="1"/>
          </p:cNvSpPr>
          <p:nvPr/>
        </p:nvSpPr>
        <p:spPr bwMode="auto">
          <a:xfrm>
            <a:off x="1621920" y="6613176"/>
            <a:ext cx="9046080" cy="244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marL="85725" marR="0" lvl="0" indent="-85725"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Lst>
              <a:defRPr/>
            </a:pPr>
            <a:r>
              <a:rPr kumimoji="0" lang="en-GB" sz="1400" b="0" i="0" u="none" strike="noStrike" kern="1200" cap="none" spc="0" normalizeH="0" baseline="0" noProof="0" dirty="0">
                <a:ln>
                  <a:noFill/>
                </a:ln>
                <a:solidFill>
                  <a:srgbClr val="000000"/>
                </a:solidFill>
                <a:effectLst/>
                <a:uLnTx/>
                <a:uFillTx/>
                <a:latin typeface="Corbel"/>
                <a:ea typeface="ＭＳ Ｐゴシック" charset="0"/>
                <a:cs typeface="Corbel"/>
              </a:rPr>
              <a:t>Mahon FX et al, ASH 2015 Abstract #345</a:t>
            </a:r>
          </a:p>
        </p:txBody>
      </p:sp>
    </p:spTree>
    <p:extLst>
      <p:ext uri="{BB962C8B-B14F-4D97-AF65-F5344CB8AC3E}">
        <p14:creationId xmlns:p14="http://schemas.microsoft.com/office/powerpoint/2010/main" val="31618329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1752601" y="914401"/>
            <a:ext cx="4522095" cy="2971799"/>
            <a:chOff x="228600" y="1676401"/>
            <a:chExt cx="4522095" cy="2971799"/>
          </a:xfrm>
        </p:grpSpPr>
        <p:pic>
          <p:nvPicPr>
            <p:cNvPr id="8" name="Picture 7"/>
            <p:cNvPicPr>
              <a:picLocks noChangeAspect="1"/>
            </p:cNvPicPr>
            <p:nvPr/>
          </p:nvPicPr>
          <p:blipFill>
            <a:blip r:embed="rId2"/>
            <a:stretch>
              <a:fillRect/>
            </a:stretch>
          </p:blipFill>
          <p:spPr>
            <a:xfrm>
              <a:off x="228600" y="1676401"/>
              <a:ext cx="4522095" cy="2971799"/>
            </a:xfrm>
            <a:prstGeom prst="rect">
              <a:avLst/>
            </a:prstGeom>
          </p:spPr>
        </p:pic>
        <p:sp>
          <p:nvSpPr>
            <p:cNvPr id="5" name="Rectangle 14"/>
            <p:cNvSpPr>
              <a:spLocks noChangeArrowheads="1"/>
            </p:cNvSpPr>
            <p:nvPr/>
          </p:nvSpPr>
          <p:spPr bwMode="auto">
            <a:xfrm>
              <a:off x="1896172" y="2006769"/>
              <a:ext cx="117251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fr-FR" altLang="en-US" sz="1600" b="1" i="0" u="none" strike="noStrike" kern="1200" cap="none" spc="0" normalizeH="0" baseline="0" noProof="0" dirty="0">
                  <a:ln>
                    <a:noFill/>
                  </a:ln>
                  <a:solidFill>
                    <a:srgbClr val="FF0000"/>
                  </a:solidFill>
                  <a:effectLst/>
                  <a:uLnTx/>
                  <a:uFillTx/>
                  <a:latin typeface="Corbel"/>
                  <a:ea typeface="MS PGothic" pitchFamily="34" charset="-128"/>
                  <a:cs typeface="Corbel"/>
                </a:rPr>
                <a:t>36mo: 61%</a:t>
              </a:r>
            </a:p>
          </p:txBody>
        </p:sp>
        <p:cxnSp>
          <p:nvCxnSpPr>
            <p:cNvPr id="6" name="Connecteur droit 16"/>
            <p:cNvCxnSpPr/>
            <p:nvPr/>
          </p:nvCxnSpPr>
          <p:spPr>
            <a:xfrm flipV="1">
              <a:off x="2438400" y="2362200"/>
              <a:ext cx="0" cy="166104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1" name="Line 82"/>
          <p:cNvSpPr>
            <a:spLocks noChangeShapeType="1"/>
          </p:cNvSpPr>
          <p:nvPr/>
        </p:nvSpPr>
        <p:spPr bwMode="auto">
          <a:xfrm>
            <a:off x="6815336" y="3282739"/>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2" name="Line 83"/>
          <p:cNvSpPr>
            <a:spLocks noChangeShapeType="1"/>
          </p:cNvSpPr>
          <p:nvPr/>
        </p:nvSpPr>
        <p:spPr bwMode="auto">
          <a:xfrm>
            <a:off x="6815336" y="3052826"/>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3" name="Line 84"/>
          <p:cNvSpPr>
            <a:spLocks noChangeShapeType="1"/>
          </p:cNvSpPr>
          <p:nvPr/>
        </p:nvSpPr>
        <p:spPr bwMode="auto">
          <a:xfrm>
            <a:off x="6815336" y="2824086"/>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4" name="Line 85"/>
          <p:cNvSpPr>
            <a:spLocks noChangeShapeType="1"/>
          </p:cNvSpPr>
          <p:nvPr/>
        </p:nvSpPr>
        <p:spPr bwMode="auto">
          <a:xfrm>
            <a:off x="6815336" y="2594173"/>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5" name="Line 86"/>
          <p:cNvSpPr>
            <a:spLocks noChangeShapeType="1"/>
          </p:cNvSpPr>
          <p:nvPr/>
        </p:nvSpPr>
        <p:spPr bwMode="auto">
          <a:xfrm>
            <a:off x="6815336" y="2365433"/>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6" name="Line 87"/>
          <p:cNvSpPr>
            <a:spLocks noChangeShapeType="1"/>
          </p:cNvSpPr>
          <p:nvPr/>
        </p:nvSpPr>
        <p:spPr bwMode="auto">
          <a:xfrm>
            <a:off x="6815336" y="2135520"/>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7" name="Line 88"/>
          <p:cNvSpPr>
            <a:spLocks noChangeShapeType="1"/>
          </p:cNvSpPr>
          <p:nvPr/>
        </p:nvSpPr>
        <p:spPr bwMode="auto">
          <a:xfrm>
            <a:off x="6815336" y="1906780"/>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8" name="Line 89"/>
          <p:cNvSpPr>
            <a:spLocks noChangeShapeType="1"/>
          </p:cNvSpPr>
          <p:nvPr/>
        </p:nvSpPr>
        <p:spPr bwMode="auto">
          <a:xfrm>
            <a:off x="6815336" y="1676867"/>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19" name="Line 90"/>
          <p:cNvSpPr>
            <a:spLocks noChangeShapeType="1"/>
          </p:cNvSpPr>
          <p:nvPr/>
        </p:nvSpPr>
        <p:spPr bwMode="auto">
          <a:xfrm>
            <a:off x="6815336" y="1448126"/>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20" name="Line 91"/>
          <p:cNvSpPr>
            <a:spLocks noChangeShapeType="1"/>
          </p:cNvSpPr>
          <p:nvPr/>
        </p:nvSpPr>
        <p:spPr bwMode="auto">
          <a:xfrm>
            <a:off x="6815336" y="1218213"/>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21" name="Line 92"/>
          <p:cNvSpPr>
            <a:spLocks noChangeShapeType="1"/>
          </p:cNvSpPr>
          <p:nvPr/>
        </p:nvSpPr>
        <p:spPr bwMode="auto">
          <a:xfrm>
            <a:off x="6815336" y="988300"/>
            <a:ext cx="4689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22" name="Line 93"/>
          <p:cNvSpPr>
            <a:spLocks noChangeShapeType="1"/>
          </p:cNvSpPr>
          <p:nvPr/>
        </p:nvSpPr>
        <p:spPr bwMode="auto">
          <a:xfrm>
            <a:off x="6862234" y="988301"/>
            <a:ext cx="0" cy="2294439"/>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23" name="Rectangle 94"/>
          <p:cNvSpPr>
            <a:spLocks noChangeArrowheads="1"/>
          </p:cNvSpPr>
          <p:nvPr/>
        </p:nvSpPr>
        <p:spPr bwMode="auto">
          <a:xfrm>
            <a:off x="6619704" y="3208840"/>
            <a:ext cx="118622"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0</a:t>
            </a:r>
          </a:p>
        </p:txBody>
      </p:sp>
      <p:sp>
        <p:nvSpPr>
          <p:cNvPr id="24" name="Rectangle 95"/>
          <p:cNvSpPr>
            <a:spLocks noChangeArrowheads="1"/>
          </p:cNvSpPr>
          <p:nvPr/>
        </p:nvSpPr>
        <p:spPr bwMode="auto">
          <a:xfrm>
            <a:off x="6524569" y="2750186"/>
            <a:ext cx="232756"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20</a:t>
            </a:r>
          </a:p>
        </p:txBody>
      </p:sp>
      <p:sp>
        <p:nvSpPr>
          <p:cNvPr id="25" name="Rectangle 96"/>
          <p:cNvSpPr>
            <a:spLocks noChangeArrowheads="1"/>
          </p:cNvSpPr>
          <p:nvPr/>
        </p:nvSpPr>
        <p:spPr bwMode="auto">
          <a:xfrm>
            <a:off x="6524569" y="2290360"/>
            <a:ext cx="237244"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40</a:t>
            </a:r>
          </a:p>
        </p:txBody>
      </p:sp>
      <p:sp>
        <p:nvSpPr>
          <p:cNvPr id="26" name="Rectangle 97"/>
          <p:cNvSpPr>
            <a:spLocks noChangeArrowheads="1"/>
          </p:cNvSpPr>
          <p:nvPr/>
        </p:nvSpPr>
        <p:spPr bwMode="auto">
          <a:xfrm>
            <a:off x="6524569" y="1831707"/>
            <a:ext cx="240450"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60</a:t>
            </a:r>
          </a:p>
        </p:txBody>
      </p:sp>
      <p:sp>
        <p:nvSpPr>
          <p:cNvPr id="27" name="Rectangle 98"/>
          <p:cNvSpPr>
            <a:spLocks noChangeArrowheads="1"/>
          </p:cNvSpPr>
          <p:nvPr/>
        </p:nvSpPr>
        <p:spPr bwMode="auto">
          <a:xfrm>
            <a:off x="6524569" y="1373054"/>
            <a:ext cx="237244"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80</a:t>
            </a:r>
          </a:p>
        </p:txBody>
      </p:sp>
      <p:sp>
        <p:nvSpPr>
          <p:cNvPr id="28" name="Rectangle 99"/>
          <p:cNvSpPr>
            <a:spLocks noChangeArrowheads="1"/>
          </p:cNvSpPr>
          <p:nvPr/>
        </p:nvSpPr>
        <p:spPr bwMode="auto">
          <a:xfrm>
            <a:off x="6428093" y="914401"/>
            <a:ext cx="341440"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100</a:t>
            </a:r>
          </a:p>
        </p:txBody>
      </p:sp>
      <p:sp>
        <p:nvSpPr>
          <p:cNvPr id="29" name="Line 100"/>
          <p:cNvSpPr>
            <a:spLocks noChangeShapeType="1"/>
          </p:cNvSpPr>
          <p:nvPr/>
        </p:nvSpPr>
        <p:spPr bwMode="auto">
          <a:xfrm>
            <a:off x="6862234"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0" name="Line 101"/>
          <p:cNvSpPr>
            <a:spLocks noChangeShapeType="1"/>
          </p:cNvSpPr>
          <p:nvPr/>
        </p:nvSpPr>
        <p:spPr bwMode="auto">
          <a:xfrm>
            <a:off x="7382131"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1" name="Line 102"/>
          <p:cNvSpPr>
            <a:spLocks noChangeShapeType="1"/>
          </p:cNvSpPr>
          <p:nvPr/>
        </p:nvSpPr>
        <p:spPr bwMode="auto">
          <a:xfrm>
            <a:off x="7900687"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2" name="Line 103"/>
          <p:cNvSpPr>
            <a:spLocks noChangeShapeType="1"/>
          </p:cNvSpPr>
          <p:nvPr/>
        </p:nvSpPr>
        <p:spPr bwMode="auto">
          <a:xfrm>
            <a:off x="8420584"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3" name="Line 104"/>
          <p:cNvSpPr>
            <a:spLocks noChangeShapeType="1"/>
          </p:cNvSpPr>
          <p:nvPr/>
        </p:nvSpPr>
        <p:spPr bwMode="auto">
          <a:xfrm>
            <a:off x="8939141"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4" name="Line 105"/>
          <p:cNvSpPr>
            <a:spLocks noChangeShapeType="1"/>
          </p:cNvSpPr>
          <p:nvPr/>
        </p:nvSpPr>
        <p:spPr bwMode="auto">
          <a:xfrm>
            <a:off x="9459038"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5" name="Line 106"/>
          <p:cNvSpPr>
            <a:spLocks noChangeShapeType="1"/>
          </p:cNvSpPr>
          <p:nvPr/>
        </p:nvSpPr>
        <p:spPr bwMode="auto">
          <a:xfrm>
            <a:off x="9977595"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6" name="Line 107"/>
          <p:cNvSpPr>
            <a:spLocks noChangeShapeType="1"/>
          </p:cNvSpPr>
          <p:nvPr/>
        </p:nvSpPr>
        <p:spPr bwMode="auto">
          <a:xfrm>
            <a:off x="10497491" y="3282740"/>
            <a:ext cx="0" cy="37537"/>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7" name="Line 108"/>
          <p:cNvSpPr>
            <a:spLocks noChangeShapeType="1"/>
          </p:cNvSpPr>
          <p:nvPr/>
        </p:nvSpPr>
        <p:spPr bwMode="auto">
          <a:xfrm flipH="1">
            <a:off x="6862234" y="3282739"/>
            <a:ext cx="3635258" cy="0"/>
          </a:xfrm>
          <a:prstGeom prst="line">
            <a:avLst/>
          </a:prstGeom>
          <a:noFill/>
          <a:ln w="6">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38" name="Rectangle 109"/>
          <p:cNvSpPr>
            <a:spLocks noChangeArrowheads="1"/>
          </p:cNvSpPr>
          <p:nvPr/>
        </p:nvSpPr>
        <p:spPr bwMode="auto">
          <a:xfrm>
            <a:off x="6801936" y="3354295"/>
            <a:ext cx="118622"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orbel"/>
                <a:ea typeface="MS PGothic" charset="0"/>
                <a:cs typeface="Corbel"/>
              </a:rPr>
              <a:t>0</a:t>
            </a:r>
          </a:p>
        </p:txBody>
      </p:sp>
      <p:sp>
        <p:nvSpPr>
          <p:cNvPr id="39" name="Rectangle 110"/>
          <p:cNvSpPr>
            <a:spLocks noChangeArrowheads="1"/>
          </p:cNvSpPr>
          <p:nvPr/>
        </p:nvSpPr>
        <p:spPr bwMode="auto">
          <a:xfrm>
            <a:off x="7321833" y="3354295"/>
            <a:ext cx="121828"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6</a:t>
            </a:r>
          </a:p>
        </p:txBody>
      </p:sp>
      <p:sp>
        <p:nvSpPr>
          <p:cNvPr id="40" name="Rectangle 111"/>
          <p:cNvSpPr>
            <a:spLocks noChangeArrowheads="1"/>
          </p:cNvSpPr>
          <p:nvPr/>
        </p:nvSpPr>
        <p:spPr bwMode="auto">
          <a:xfrm>
            <a:off x="7796172" y="3354295"/>
            <a:ext cx="222818"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12</a:t>
            </a:r>
          </a:p>
        </p:txBody>
      </p:sp>
      <p:sp>
        <p:nvSpPr>
          <p:cNvPr id="41" name="Rectangle 112"/>
          <p:cNvSpPr>
            <a:spLocks noChangeArrowheads="1"/>
          </p:cNvSpPr>
          <p:nvPr/>
        </p:nvSpPr>
        <p:spPr bwMode="auto">
          <a:xfrm>
            <a:off x="8314729" y="3354295"/>
            <a:ext cx="222818"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18</a:t>
            </a:r>
          </a:p>
        </p:txBody>
      </p:sp>
      <p:sp>
        <p:nvSpPr>
          <p:cNvPr id="42" name="Rectangle 113"/>
          <p:cNvSpPr>
            <a:spLocks noChangeArrowheads="1"/>
          </p:cNvSpPr>
          <p:nvPr/>
        </p:nvSpPr>
        <p:spPr bwMode="auto">
          <a:xfrm>
            <a:off x="8833286" y="3354295"/>
            <a:ext cx="237244"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24</a:t>
            </a:r>
          </a:p>
        </p:txBody>
      </p:sp>
      <p:sp>
        <p:nvSpPr>
          <p:cNvPr id="43" name="Rectangle 114"/>
          <p:cNvSpPr>
            <a:spLocks noChangeArrowheads="1"/>
          </p:cNvSpPr>
          <p:nvPr/>
        </p:nvSpPr>
        <p:spPr bwMode="auto">
          <a:xfrm>
            <a:off x="9353182" y="3354295"/>
            <a:ext cx="222818"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30</a:t>
            </a:r>
          </a:p>
        </p:txBody>
      </p:sp>
      <p:sp>
        <p:nvSpPr>
          <p:cNvPr id="44" name="Rectangle 115"/>
          <p:cNvSpPr>
            <a:spLocks noChangeArrowheads="1"/>
          </p:cNvSpPr>
          <p:nvPr/>
        </p:nvSpPr>
        <p:spPr bwMode="auto">
          <a:xfrm>
            <a:off x="9871740" y="3354295"/>
            <a:ext cx="226024"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36</a:t>
            </a:r>
          </a:p>
        </p:txBody>
      </p:sp>
      <p:sp>
        <p:nvSpPr>
          <p:cNvPr id="45" name="Rectangle 116"/>
          <p:cNvSpPr>
            <a:spLocks noChangeArrowheads="1"/>
          </p:cNvSpPr>
          <p:nvPr/>
        </p:nvSpPr>
        <p:spPr bwMode="auto">
          <a:xfrm>
            <a:off x="10391637" y="3354295"/>
            <a:ext cx="237244" cy="276999"/>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000000"/>
                </a:solidFill>
                <a:effectLst/>
                <a:uLnTx/>
                <a:uFillTx/>
                <a:latin typeface="Corbel"/>
                <a:ea typeface="MS PGothic" charset="0"/>
                <a:cs typeface="Corbel"/>
              </a:rPr>
              <a:t>42</a:t>
            </a:r>
          </a:p>
        </p:txBody>
      </p:sp>
      <p:sp>
        <p:nvSpPr>
          <p:cNvPr id="46" name="Line 120"/>
          <p:cNvSpPr>
            <a:spLocks noChangeShapeType="1"/>
          </p:cNvSpPr>
          <p:nvPr/>
        </p:nvSpPr>
        <p:spPr bwMode="auto">
          <a:xfrm>
            <a:off x="6862234" y="988300"/>
            <a:ext cx="87096"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47" name="Line 121"/>
          <p:cNvSpPr>
            <a:spLocks noChangeShapeType="1"/>
          </p:cNvSpPr>
          <p:nvPr/>
        </p:nvSpPr>
        <p:spPr bwMode="auto">
          <a:xfrm>
            <a:off x="6949330" y="988301"/>
            <a:ext cx="0" cy="58651"/>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48" name="Line 122"/>
          <p:cNvSpPr>
            <a:spLocks noChangeShapeType="1"/>
          </p:cNvSpPr>
          <p:nvPr/>
        </p:nvSpPr>
        <p:spPr bwMode="auto">
          <a:xfrm>
            <a:off x="6949330" y="1046952"/>
            <a:ext cx="85756"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49" name="Line 123"/>
          <p:cNvSpPr>
            <a:spLocks noChangeShapeType="1"/>
          </p:cNvSpPr>
          <p:nvPr/>
        </p:nvSpPr>
        <p:spPr bwMode="auto">
          <a:xfrm>
            <a:off x="7035086" y="1046952"/>
            <a:ext cx="0" cy="29443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0" name="Line 124"/>
          <p:cNvSpPr>
            <a:spLocks noChangeShapeType="1"/>
          </p:cNvSpPr>
          <p:nvPr/>
        </p:nvSpPr>
        <p:spPr bwMode="auto">
          <a:xfrm>
            <a:off x="7035087" y="1341381"/>
            <a:ext cx="87097"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1" name="Line 125"/>
          <p:cNvSpPr>
            <a:spLocks noChangeShapeType="1"/>
          </p:cNvSpPr>
          <p:nvPr/>
        </p:nvSpPr>
        <p:spPr bwMode="auto">
          <a:xfrm>
            <a:off x="7122182" y="1341382"/>
            <a:ext cx="0" cy="117303"/>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2" name="Line 126"/>
          <p:cNvSpPr>
            <a:spLocks noChangeShapeType="1"/>
          </p:cNvSpPr>
          <p:nvPr/>
        </p:nvSpPr>
        <p:spPr bwMode="auto">
          <a:xfrm>
            <a:off x="7122182" y="1458684"/>
            <a:ext cx="87096"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3" name="Line 127"/>
          <p:cNvSpPr>
            <a:spLocks noChangeShapeType="1"/>
          </p:cNvSpPr>
          <p:nvPr/>
        </p:nvSpPr>
        <p:spPr bwMode="auto">
          <a:xfrm>
            <a:off x="7209278" y="1458684"/>
            <a:ext cx="0" cy="175954"/>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4" name="Line 128"/>
          <p:cNvSpPr>
            <a:spLocks noChangeShapeType="1"/>
          </p:cNvSpPr>
          <p:nvPr/>
        </p:nvSpPr>
        <p:spPr bwMode="auto">
          <a:xfrm>
            <a:off x="7209278" y="1634638"/>
            <a:ext cx="85756"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5" name="Line 129"/>
          <p:cNvSpPr>
            <a:spLocks noChangeShapeType="1"/>
          </p:cNvSpPr>
          <p:nvPr/>
        </p:nvSpPr>
        <p:spPr bwMode="auto">
          <a:xfrm>
            <a:off x="7295034" y="1634639"/>
            <a:ext cx="0" cy="118475"/>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6" name="Line 130"/>
          <p:cNvSpPr>
            <a:spLocks noChangeShapeType="1"/>
          </p:cNvSpPr>
          <p:nvPr/>
        </p:nvSpPr>
        <p:spPr bwMode="auto">
          <a:xfrm flipV="1">
            <a:off x="7382131" y="1721443"/>
            <a:ext cx="0" cy="31671"/>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7" name="Line 131"/>
          <p:cNvSpPr>
            <a:spLocks noChangeShapeType="1"/>
          </p:cNvSpPr>
          <p:nvPr/>
        </p:nvSpPr>
        <p:spPr bwMode="auto">
          <a:xfrm>
            <a:off x="7295035" y="1753113"/>
            <a:ext cx="172853"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8" name="Line 132"/>
          <p:cNvSpPr>
            <a:spLocks noChangeShapeType="1"/>
          </p:cNvSpPr>
          <p:nvPr/>
        </p:nvSpPr>
        <p:spPr bwMode="auto">
          <a:xfrm>
            <a:off x="7467887" y="1753114"/>
            <a:ext cx="0" cy="60997"/>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59" name="Line 133"/>
          <p:cNvSpPr>
            <a:spLocks noChangeShapeType="1"/>
          </p:cNvSpPr>
          <p:nvPr/>
        </p:nvSpPr>
        <p:spPr bwMode="auto">
          <a:xfrm flipV="1">
            <a:off x="7467887" y="1721443"/>
            <a:ext cx="0" cy="31671"/>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0" name="Line 134"/>
          <p:cNvSpPr>
            <a:spLocks noChangeShapeType="1"/>
          </p:cNvSpPr>
          <p:nvPr/>
        </p:nvSpPr>
        <p:spPr bwMode="auto">
          <a:xfrm>
            <a:off x="7467887" y="1814111"/>
            <a:ext cx="87096"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1" name="Line 135"/>
          <p:cNvSpPr>
            <a:spLocks noChangeShapeType="1"/>
          </p:cNvSpPr>
          <p:nvPr/>
        </p:nvSpPr>
        <p:spPr bwMode="auto">
          <a:xfrm>
            <a:off x="7554983" y="1814112"/>
            <a:ext cx="0" cy="66863"/>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2" name="Line 136"/>
          <p:cNvSpPr>
            <a:spLocks noChangeShapeType="1"/>
          </p:cNvSpPr>
          <p:nvPr/>
        </p:nvSpPr>
        <p:spPr bwMode="auto">
          <a:xfrm flipV="1">
            <a:off x="7554983" y="1782440"/>
            <a:ext cx="0" cy="31671"/>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3" name="Line 137"/>
          <p:cNvSpPr>
            <a:spLocks noChangeShapeType="1"/>
          </p:cNvSpPr>
          <p:nvPr/>
        </p:nvSpPr>
        <p:spPr bwMode="auto">
          <a:xfrm flipV="1">
            <a:off x="7640739"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4" name="Line 138"/>
          <p:cNvSpPr>
            <a:spLocks noChangeShapeType="1"/>
          </p:cNvSpPr>
          <p:nvPr/>
        </p:nvSpPr>
        <p:spPr bwMode="auto">
          <a:xfrm flipV="1">
            <a:off x="7814931"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5" name="Line 139"/>
          <p:cNvSpPr>
            <a:spLocks noChangeShapeType="1"/>
          </p:cNvSpPr>
          <p:nvPr/>
        </p:nvSpPr>
        <p:spPr bwMode="auto">
          <a:xfrm flipV="1">
            <a:off x="7900687"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6" name="Line 140"/>
          <p:cNvSpPr>
            <a:spLocks noChangeShapeType="1"/>
          </p:cNvSpPr>
          <p:nvPr/>
        </p:nvSpPr>
        <p:spPr bwMode="auto">
          <a:xfrm flipV="1">
            <a:off x="7987784"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7" name="Line 141"/>
          <p:cNvSpPr>
            <a:spLocks noChangeShapeType="1"/>
          </p:cNvSpPr>
          <p:nvPr/>
        </p:nvSpPr>
        <p:spPr bwMode="auto">
          <a:xfrm flipV="1">
            <a:off x="8247732"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8" name="Line 142"/>
          <p:cNvSpPr>
            <a:spLocks noChangeShapeType="1"/>
          </p:cNvSpPr>
          <p:nvPr/>
        </p:nvSpPr>
        <p:spPr bwMode="auto">
          <a:xfrm flipV="1">
            <a:off x="8333488"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69" name="Line 143"/>
          <p:cNvSpPr>
            <a:spLocks noChangeShapeType="1"/>
          </p:cNvSpPr>
          <p:nvPr/>
        </p:nvSpPr>
        <p:spPr bwMode="auto">
          <a:xfrm flipV="1">
            <a:off x="8506340"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0" name="Line 144"/>
          <p:cNvSpPr>
            <a:spLocks noChangeShapeType="1"/>
          </p:cNvSpPr>
          <p:nvPr/>
        </p:nvSpPr>
        <p:spPr bwMode="auto">
          <a:xfrm flipV="1">
            <a:off x="8680532"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1" name="Line 145"/>
          <p:cNvSpPr>
            <a:spLocks noChangeShapeType="1"/>
          </p:cNvSpPr>
          <p:nvPr/>
        </p:nvSpPr>
        <p:spPr bwMode="auto">
          <a:xfrm flipV="1">
            <a:off x="8766289"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2" name="Line 146"/>
          <p:cNvSpPr>
            <a:spLocks noChangeShapeType="1"/>
          </p:cNvSpPr>
          <p:nvPr/>
        </p:nvSpPr>
        <p:spPr bwMode="auto">
          <a:xfrm>
            <a:off x="7554983" y="1880973"/>
            <a:ext cx="1471254"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3" name="Line 147"/>
          <p:cNvSpPr>
            <a:spLocks noChangeShapeType="1"/>
          </p:cNvSpPr>
          <p:nvPr/>
        </p:nvSpPr>
        <p:spPr bwMode="auto">
          <a:xfrm>
            <a:off x="9026237" y="1880973"/>
            <a:ext cx="0" cy="15601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4" name="Line 148"/>
          <p:cNvSpPr>
            <a:spLocks noChangeShapeType="1"/>
          </p:cNvSpPr>
          <p:nvPr/>
        </p:nvSpPr>
        <p:spPr bwMode="auto">
          <a:xfrm flipV="1">
            <a:off x="9026237" y="1849301"/>
            <a:ext cx="0" cy="31672"/>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5" name="Line 149"/>
          <p:cNvSpPr>
            <a:spLocks noChangeShapeType="1"/>
          </p:cNvSpPr>
          <p:nvPr/>
        </p:nvSpPr>
        <p:spPr bwMode="auto">
          <a:xfrm flipV="1">
            <a:off x="9199090" y="2004142"/>
            <a:ext cx="0" cy="32845"/>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6" name="Line 150"/>
          <p:cNvSpPr>
            <a:spLocks noChangeShapeType="1"/>
          </p:cNvSpPr>
          <p:nvPr/>
        </p:nvSpPr>
        <p:spPr bwMode="auto">
          <a:xfrm flipV="1">
            <a:off x="9286185" y="2004142"/>
            <a:ext cx="0" cy="32845"/>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7" name="Line 151"/>
          <p:cNvSpPr>
            <a:spLocks noChangeShapeType="1"/>
          </p:cNvSpPr>
          <p:nvPr/>
        </p:nvSpPr>
        <p:spPr bwMode="auto">
          <a:xfrm flipV="1">
            <a:off x="9371942" y="2004142"/>
            <a:ext cx="0" cy="32845"/>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8" name="Line 152"/>
          <p:cNvSpPr>
            <a:spLocks noChangeShapeType="1"/>
          </p:cNvSpPr>
          <p:nvPr/>
        </p:nvSpPr>
        <p:spPr bwMode="auto">
          <a:xfrm flipV="1">
            <a:off x="9718987" y="2004142"/>
            <a:ext cx="0" cy="32845"/>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79" name="Line 153"/>
          <p:cNvSpPr>
            <a:spLocks noChangeShapeType="1"/>
          </p:cNvSpPr>
          <p:nvPr/>
        </p:nvSpPr>
        <p:spPr bwMode="auto">
          <a:xfrm flipV="1">
            <a:off x="10064691" y="2004142"/>
            <a:ext cx="0" cy="32845"/>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80" name="Line 154"/>
          <p:cNvSpPr>
            <a:spLocks noChangeShapeType="1"/>
          </p:cNvSpPr>
          <p:nvPr/>
        </p:nvSpPr>
        <p:spPr bwMode="auto">
          <a:xfrm>
            <a:off x="9026237" y="2039332"/>
            <a:ext cx="1038454" cy="0"/>
          </a:xfrm>
          <a:prstGeom prst="line">
            <a:avLst/>
          </a:prstGeom>
          <a:noFill/>
          <a:ln w="28575">
            <a:solidFill>
              <a:srgbClr val="FFFF00"/>
            </a:solidFill>
            <a:round/>
            <a:headEnd/>
            <a:tailEn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81" name="Rectangle 373"/>
          <p:cNvSpPr>
            <a:spLocks noChangeArrowheads="1"/>
          </p:cNvSpPr>
          <p:nvPr/>
        </p:nvSpPr>
        <p:spPr bwMode="auto">
          <a:xfrm rot="16200000">
            <a:off x="5241709" y="2011375"/>
            <a:ext cx="2154436" cy="215444"/>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S PGothic" charset="0"/>
                <a:cs typeface="Corbel"/>
              </a:rPr>
              <a:t>Survival without MMR loss %</a:t>
            </a:r>
          </a:p>
        </p:txBody>
      </p:sp>
      <p:sp>
        <p:nvSpPr>
          <p:cNvPr id="82" name="Rectangle 372"/>
          <p:cNvSpPr>
            <a:spLocks noChangeArrowheads="1"/>
          </p:cNvSpPr>
          <p:nvPr/>
        </p:nvSpPr>
        <p:spPr bwMode="auto">
          <a:xfrm>
            <a:off x="7254837" y="3605322"/>
            <a:ext cx="2718029" cy="215444"/>
          </a:xfrm>
          <a:prstGeom prst="rect">
            <a:avLst/>
          </a:prstGeom>
          <a:noFill/>
          <a:ln w="9525">
            <a:noFill/>
            <a:miter lim="800000"/>
            <a:headEnd/>
            <a:tailEnd/>
          </a:ln>
        </p:spPr>
        <p:txBody>
          <a:bodyPr wrap="none" lIns="0" tIns="0" rIns="0" bIns="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S PGothic" charset="0"/>
                <a:cs typeface="Corbel"/>
              </a:rPr>
              <a:t>Months since 2G-TKI discontinuation</a:t>
            </a:r>
          </a:p>
        </p:txBody>
      </p:sp>
      <p:grpSp>
        <p:nvGrpSpPr>
          <p:cNvPr id="85" name="Groupe 25787"/>
          <p:cNvGrpSpPr>
            <a:grpSpLocks/>
          </p:cNvGrpSpPr>
          <p:nvPr/>
        </p:nvGrpSpPr>
        <p:grpSpPr bwMode="auto">
          <a:xfrm>
            <a:off x="7722049" y="1066800"/>
            <a:ext cx="2303836" cy="2215941"/>
            <a:chOff x="3791036" y="3058860"/>
            <a:chExt cx="2729560" cy="2998913"/>
          </a:xfrm>
        </p:grpSpPr>
        <p:sp>
          <p:nvSpPr>
            <p:cNvPr id="86" name="Text Box 411"/>
            <p:cNvSpPr txBox="1">
              <a:spLocks noChangeArrowheads="1"/>
            </p:cNvSpPr>
            <p:nvPr/>
          </p:nvSpPr>
          <p:spPr bwMode="auto">
            <a:xfrm>
              <a:off x="3791036" y="3058860"/>
              <a:ext cx="2729560" cy="791398"/>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orbel"/>
                  <a:ea typeface="MS PGothic" charset="0"/>
                  <a:cs typeface="Corbel"/>
                </a:rPr>
                <a:t>12 </a:t>
              </a:r>
              <a:r>
                <a:rPr kumimoji="0" lang="en-US" sz="1600" b="1" i="0" u="none" strike="noStrike" kern="1200" cap="none" spc="0" normalizeH="0" baseline="0" noProof="0" dirty="0" err="1">
                  <a:ln>
                    <a:noFill/>
                  </a:ln>
                  <a:solidFill>
                    <a:srgbClr val="FF0000"/>
                  </a:solidFill>
                  <a:effectLst/>
                  <a:uLnTx/>
                  <a:uFillTx/>
                  <a:latin typeface="Corbel"/>
                  <a:ea typeface="MS PGothic" charset="0"/>
                  <a:cs typeface="Corbel"/>
                </a:rPr>
                <a:t>mo</a:t>
              </a:r>
              <a:r>
                <a:rPr kumimoji="0" lang="en-US" sz="1600" b="1" i="0" u="none" strike="noStrike" kern="1200" cap="none" spc="0" normalizeH="0" baseline="0" noProof="0" dirty="0">
                  <a:ln>
                    <a:noFill/>
                  </a:ln>
                  <a:solidFill>
                    <a:srgbClr val="FF0000"/>
                  </a:solidFill>
                  <a:effectLst/>
                  <a:uLnTx/>
                  <a:uFillTx/>
                  <a:latin typeface="Corbel"/>
                  <a:ea typeface="MS PGothic" charset="0"/>
                  <a:cs typeface="Corbel"/>
                </a:rPr>
                <a:t>: 61.1%</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orbel"/>
                  <a:ea typeface="MS PGothic" charset="0"/>
                  <a:cs typeface="Corbel"/>
                </a:rPr>
                <a:t>	(95% CI: 45.6-76.6)</a:t>
              </a:r>
            </a:p>
          </p:txBody>
        </p:sp>
        <p:sp>
          <p:nvSpPr>
            <p:cNvPr id="87" name="Line 412"/>
            <p:cNvSpPr>
              <a:spLocks noChangeShapeType="1"/>
            </p:cNvSpPr>
            <p:nvPr/>
          </p:nvSpPr>
          <p:spPr bwMode="auto">
            <a:xfrm>
              <a:off x="3994748" y="3549526"/>
              <a:ext cx="0" cy="2508247"/>
            </a:xfrm>
            <a:prstGeom prst="line">
              <a:avLst/>
            </a:prstGeom>
            <a:noFill/>
            <a:ln w="28575">
              <a:solidFill>
                <a:srgbClr val="FF0000"/>
              </a:solidFill>
              <a:prstDash val="dash"/>
              <a:round/>
              <a:headEnd type="none"/>
              <a:tailEnd type="none" w="med" len="med"/>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orbel"/>
                <a:ea typeface="MS PGothic" charset="0"/>
                <a:cs typeface="Corbel"/>
              </a:endParaRPr>
            </a:p>
          </p:txBody>
        </p:sp>
      </p:grpSp>
      <p:sp>
        <p:nvSpPr>
          <p:cNvPr id="94" name="Titel 1"/>
          <p:cNvSpPr>
            <a:spLocks noGrp="1"/>
          </p:cNvSpPr>
          <p:nvPr>
            <p:ph type="title"/>
          </p:nvPr>
        </p:nvSpPr>
        <p:spPr>
          <a:xfrm>
            <a:off x="1981200" y="-103598"/>
            <a:ext cx="8255000" cy="1143000"/>
          </a:xfr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p>
            <a:pPr algn="ctr"/>
            <a:r>
              <a:rPr lang="de-DE" sz="2800" b="1" dirty="0">
                <a:latin typeface="Corbel"/>
                <a:cs typeface="Corbel"/>
              </a:rPr>
              <a:t> Treatment </a:t>
            </a:r>
            <a:r>
              <a:rPr lang="de-DE" sz="2800" b="1" dirty="0" err="1">
                <a:latin typeface="Corbel"/>
                <a:cs typeface="Corbel"/>
              </a:rPr>
              <a:t>free</a:t>
            </a:r>
            <a:r>
              <a:rPr lang="de-DE" sz="2800" b="1" dirty="0">
                <a:latin typeface="Corbel"/>
                <a:cs typeface="Corbel"/>
              </a:rPr>
              <a:t> </a:t>
            </a:r>
            <a:r>
              <a:rPr lang="de-DE" sz="2800" b="1" dirty="0" err="1">
                <a:latin typeface="Corbel"/>
                <a:cs typeface="Corbel"/>
              </a:rPr>
              <a:t>remission</a:t>
            </a:r>
            <a:r>
              <a:rPr lang="de-DE" sz="2800" b="1" dirty="0">
                <a:latin typeface="Corbel"/>
                <a:cs typeface="Corbel"/>
              </a:rPr>
              <a:t> (TFR) Studies:</a:t>
            </a:r>
            <a:br>
              <a:rPr lang="de-DE" sz="2800" b="1" dirty="0">
                <a:latin typeface="Corbel"/>
                <a:cs typeface="Corbel"/>
              </a:rPr>
            </a:br>
            <a:r>
              <a:rPr lang="de-DE" sz="2800" b="1" dirty="0" err="1">
                <a:latin typeface="Corbel"/>
                <a:cs typeface="Corbel"/>
              </a:rPr>
              <a:t>survival</a:t>
            </a:r>
            <a:r>
              <a:rPr lang="de-DE" sz="2800" b="1" dirty="0">
                <a:latin typeface="Corbel"/>
                <a:cs typeface="Corbel"/>
              </a:rPr>
              <a:t> </a:t>
            </a:r>
            <a:r>
              <a:rPr lang="de-DE" sz="2800" b="1" dirty="0" err="1">
                <a:latin typeface="Corbel"/>
                <a:cs typeface="Corbel"/>
              </a:rPr>
              <a:t>w</a:t>
            </a:r>
            <a:r>
              <a:rPr lang="de-DE" sz="2800" b="1" dirty="0">
                <a:latin typeface="Corbel"/>
                <a:cs typeface="Corbel"/>
              </a:rPr>
              <a:t>/o loss </a:t>
            </a:r>
            <a:r>
              <a:rPr lang="de-DE" sz="2800" b="1" dirty="0" err="1">
                <a:latin typeface="Corbel"/>
                <a:cs typeface="Corbel"/>
              </a:rPr>
              <a:t>of</a:t>
            </a:r>
            <a:r>
              <a:rPr lang="de-DE" sz="2800" b="1" dirty="0">
                <a:latin typeface="Corbel"/>
                <a:cs typeface="Corbel"/>
              </a:rPr>
              <a:t> MMR: ~60%			</a:t>
            </a:r>
          </a:p>
        </p:txBody>
      </p:sp>
      <p:sp>
        <p:nvSpPr>
          <p:cNvPr id="97" name="Text Box 4"/>
          <p:cNvSpPr txBox="1">
            <a:spLocks noChangeArrowheads="1"/>
          </p:cNvSpPr>
          <p:nvPr/>
        </p:nvSpPr>
        <p:spPr bwMode="auto">
          <a:xfrm>
            <a:off x="1563414" y="6428602"/>
            <a:ext cx="384678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a:ea typeface="ＭＳ Ｐゴシック" charset="0"/>
                <a:cs typeface="Corbel"/>
              </a:rPr>
              <a:t>Rea D</a:t>
            </a:r>
            <a:r>
              <a:rPr kumimoji="0" lang="en-US" sz="1200" b="1" i="1" u="none" strike="noStrike" kern="1200" cap="none" spc="0" normalizeH="0" baseline="0" noProof="0" dirty="0">
                <a:ln>
                  <a:noFill/>
                </a:ln>
                <a:solidFill>
                  <a:prstClr val="black"/>
                </a:solidFill>
                <a:effectLst/>
                <a:uLnTx/>
                <a:uFillTx/>
                <a:latin typeface="Corbel"/>
                <a:ea typeface="ＭＳ Ｐゴシック" charset="0"/>
                <a:cs typeface="Corbel"/>
              </a:rPr>
              <a:t>, et al. </a:t>
            </a:r>
            <a:r>
              <a:rPr kumimoji="0" lang="en-US" sz="1200" b="1" i="0" u="none" strike="noStrike" kern="1200" cap="none" spc="0" normalizeH="0" baseline="0" noProof="0" dirty="0">
                <a:ln>
                  <a:noFill/>
                </a:ln>
                <a:solidFill>
                  <a:prstClr val="black"/>
                </a:solidFill>
                <a:effectLst/>
                <a:uLnTx/>
                <a:uFillTx/>
                <a:latin typeface="Corbel"/>
                <a:ea typeface="ＭＳ Ｐゴシック" charset="0"/>
                <a:cs typeface="Corbel"/>
              </a:rPr>
              <a:t>Blood (ASH) 2012: Abstract 916</a:t>
            </a:r>
          </a:p>
        </p:txBody>
      </p:sp>
      <p:sp>
        <p:nvSpPr>
          <p:cNvPr id="98" name="Rectangle 97"/>
          <p:cNvSpPr/>
          <p:nvPr/>
        </p:nvSpPr>
        <p:spPr>
          <a:xfrm>
            <a:off x="1567126" y="6200002"/>
            <a:ext cx="5214675" cy="276999"/>
          </a:xfrm>
          <a:prstGeom prst="rect">
            <a:avLst/>
          </a:prstGeom>
        </p:spPr>
        <p:txBody>
          <a:bodyPr wrap="square" anchor="b">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altLang="en-US" sz="1200" b="1" i="0" u="none" strike="noStrike" kern="1200" cap="none" spc="0" normalizeH="0" baseline="0" noProof="0" dirty="0">
                <a:ln>
                  <a:noFill/>
                </a:ln>
                <a:solidFill>
                  <a:srgbClr val="000000"/>
                </a:solidFill>
                <a:effectLst/>
                <a:uLnTx/>
                <a:uFillTx/>
                <a:latin typeface="Corbel"/>
                <a:ea typeface="+mn-ea"/>
                <a:cs typeface="Corbel"/>
              </a:rPr>
              <a:t>Rousselot P et al., J Clin </a:t>
            </a:r>
            <a:r>
              <a:rPr kumimoji="0" lang="fr-FR" altLang="en-US" sz="1200" b="1" i="0" u="none" strike="noStrike" kern="1200" cap="none" spc="0" normalizeH="0" baseline="0" noProof="0" dirty="0" err="1">
                <a:ln>
                  <a:noFill/>
                </a:ln>
                <a:solidFill>
                  <a:srgbClr val="000000"/>
                </a:solidFill>
                <a:effectLst/>
                <a:uLnTx/>
                <a:uFillTx/>
                <a:latin typeface="Corbel"/>
                <a:ea typeface="+mn-ea"/>
                <a:cs typeface="Corbel"/>
              </a:rPr>
              <a:t>Oncol</a:t>
            </a:r>
            <a:r>
              <a:rPr kumimoji="0" lang="fr-FR" altLang="en-US" sz="1200" b="1" i="0" u="none" strike="noStrike" kern="1200" cap="none" spc="0" normalizeH="0" baseline="0" noProof="0" dirty="0">
                <a:ln>
                  <a:noFill/>
                </a:ln>
                <a:solidFill>
                  <a:srgbClr val="000000"/>
                </a:solidFill>
                <a:effectLst/>
                <a:uLnTx/>
                <a:uFillTx/>
                <a:latin typeface="Corbel"/>
                <a:ea typeface="+mn-ea"/>
                <a:cs typeface="Corbel"/>
              </a:rPr>
              <a:t>. 2014 </a:t>
            </a:r>
            <a:r>
              <a:rPr kumimoji="0" lang="fr-FR" altLang="en-US" sz="1200" b="1" i="0" u="none" strike="noStrike" kern="1200" cap="none" spc="0" normalizeH="0" baseline="0" noProof="0" dirty="0" err="1">
                <a:ln>
                  <a:noFill/>
                </a:ln>
                <a:solidFill>
                  <a:srgbClr val="000000"/>
                </a:solidFill>
                <a:effectLst/>
                <a:uLnTx/>
                <a:uFillTx/>
                <a:latin typeface="Corbel"/>
                <a:ea typeface="+mn-ea"/>
                <a:cs typeface="Corbel"/>
              </a:rPr>
              <a:t>Feb</a:t>
            </a:r>
            <a:r>
              <a:rPr kumimoji="0" lang="fr-FR" altLang="en-US" sz="1200" b="1" i="0" u="none" strike="noStrike" kern="1200" cap="none" spc="0" normalizeH="0" baseline="0" noProof="0" dirty="0">
                <a:ln>
                  <a:noFill/>
                </a:ln>
                <a:solidFill>
                  <a:srgbClr val="000000"/>
                </a:solidFill>
                <a:effectLst/>
                <a:uLnTx/>
                <a:uFillTx/>
                <a:latin typeface="Corbel"/>
                <a:ea typeface="+mn-ea"/>
                <a:cs typeface="Corbel"/>
              </a:rPr>
              <a:t> 10;32(5):424-30</a:t>
            </a:r>
          </a:p>
        </p:txBody>
      </p:sp>
      <p:pic>
        <p:nvPicPr>
          <p:cNvPr id="99" name="Picture 33" descr="Slide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0560" b="2774"/>
          <a:stretch/>
        </p:blipFill>
        <p:spPr bwMode="auto">
          <a:xfrm>
            <a:off x="6363904" y="3984138"/>
            <a:ext cx="4304097" cy="279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 name="Rectangle 99"/>
          <p:cNvSpPr/>
          <p:nvPr/>
        </p:nvSpPr>
        <p:spPr>
          <a:xfrm>
            <a:off x="1558675" y="6558460"/>
            <a:ext cx="5154613" cy="276999"/>
          </a:xfrm>
          <a:prstGeom prst="rect">
            <a:avLst/>
          </a:prstGeom>
        </p:spPr>
        <p:txBody>
          <a:bodyPr anchor="b">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Corbel"/>
                <a:ea typeface="+mn-ea"/>
                <a:cs typeface="Corbel"/>
              </a:rPr>
              <a:t>Ross DM et al.</a:t>
            </a:r>
            <a:r>
              <a:rPr kumimoji="0" lang="en-US" sz="1200" b="1" i="0" u="none" strike="noStrike" kern="1200" cap="none" spc="0" normalizeH="0" baseline="0" noProof="0" dirty="0">
                <a:ln>
                  <a:noFill/>
                </a:ln>
                <a:solidFill>
                  <a:srgbClr val="000000"/>
                </a:solidFill>
                <a:effectLst/>
                <a:uLnTx/>
                <a:uFillTx/>
                <a:latin typeface="Corbel"/>
                <a:ea typeface="+mn-ea"/>
                <a:cs typeface="Corbel"/>
              </a:rPr>
              <a:t> </a:t>
            </a:r>
            <a:r>
              <a:rPr kumimoji="0" lang="en-US" sz="1200" b="1" i="1" u="none" strike="noStrike" kern="1200" cap="none" spc="0" normalizeH="0" baseline="0" noProof="0" dirty="0">
                <a:ln>
                  <a:noFill/>
                </a:ln>
                <a:solidFill>
                  <a:srgbClr val="000000"/>
                </a:solidFill>
                <a:effectLst/>
                <a:uLnTx/>
                <a:uFillTx/>
                <a:latin typeface="Corbel"/>
                <a:ea typeface="+mn-ea"/>
                <a:cs typeface="Corbel"/>
              </a:rPr>
              <a:t>Blood</a:t>
            </a:r>
            <a:r>
              <a:rPr kumimoji="0" lang="en-US" sz="1200" b="1" i="0" u="none" strike="noStrike" kern="1200" cap="none" spc="0" normalizeH="0" baseline="0" noProof="0" dirty="0">
                <a:ln>
                  <a:noFill/>
                </a:ln>
                <a:solidFill>
                  <a:srgbClr val="000000"/>
                </a:solidFill>
                <a:effectLst/>
                <a:uLnTx/>
                <a:uFillTx/>
                <a:latin typeface="Corbel"/>
                <a:ea typeface="+mn-ea"/>
                <a:cs typeface="Corbel"/>
              </a:rPr>
              <a:t>. 2013 Jul 25;122(4):515-22</a:t>
            </a:r>
            <a:endParaRPr kumimoji="0" lang="fr-FR" sz="1200" b="1" i="0" u="none" strike="noStrike" kern="1200" cap="none" spc="0" normalizeH="0" baseline="0" noProof="0" dirty="0">
              <a:ln>
                <a:noFill/>
              </a:ln>
              <a:solidFill>
                <a:srgbClr val="000000"/>
              </a:solidFill>
              <a:effectLst/>
              <a:uLnTx/>
              <a:uFillTx/>
              <a:latin typeface="Corbel"/>
              <a:ea typeface="+mn-ea"/>
              <a:cs typeface="Corbel"/>
            </a:endParaRPr>
          </a:p>
        </p:txBody>
      </p:sp>
      <p:sp>
        <p:nvSpPr>
          <p:cNvPr id="103" name="TextBox 102"/>
          <p:cNvSpPr txBox="1"/>
          <p:nvPr/>
        </p:nvSpPr>
        <p:spPr>
          <a:xfrm>
            <a:off x="7365838" y="5876091"/>
            <a:ext cx="272217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a:ea typeface="+mn-ea"/>
                <a:cs typeface="Corbel"/>
              </a:rPr>
              <a:t>AUSTRALASIAN CML8</a:t>
            </a:r>
          </a:p>
        </p:txBody>
      </p:sp>
      <p:sp>
        <p:nvSpPr>
          <p:cNvPr id="2" name="Rectangle 1"/>
          <p:cNvSpPr/>
          <p:nvPr/>
        </p:nvSpPr>
        <p:spPr>
          <a:xfrm>
            <a:off x="8147749" y="2736947"/>
            <a:ext cx="158278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orbel"/>
                <a:ea typeface="+mn-ea"/>
                <a:cs typeface="Corbel"/>
              </a:rPr>
              <a:t>STOP 2G TKI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a:off x="4414964" y="2680507"/>
            <a:ext cx="101046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orbel"/>
                <a:ea typeface="+mn-ea"/>
                <a:cs typeface="Corbel"/>
              </a:rPr>
              <a:t>A-STIM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9" name="Group 8"/>
          <p:cNvGrpSpPr/>
          <p:nvPr/>
        </p:nvGrpSpPr>
        <p:grpSpPr>
          <a:xfrm>
            <a:off x="1943429" y="3733800"/>
            <a:ext cx="3881109" cy="2424112"/>
            <a:chOff x="419428" y="3733800"/>
            <a:chExt cx="3881109" cy="2424112"/>
          </a:xfrm>
        </p:grpSpPr>
        <p:grpSp>
          <p:nvGrpSpPr>
            <p:cNvPr id="93" name="Group 92"/>
            <p:cNvGrpSpPr/>
            <p:nvPr/>
          </p:nvGrpSpPr>
          <p:grpSpPr>
            <a:xfrm>
              <a:off x="419428" y="3733800"/>
              <a:ext cx="3881109" cy="2424112"/>
              <a:chOff x="4777116" y="1887538"/>
              <a:chExt cx="3881109" cy="2424112"/>
            </a:xfrm>
          </p:grpSpPr>
          <p:cxnSp>
            <p:nvCxnSpPr>
              <p:cNvPr id="104" name="Straight Connector 57"/>
              <p:cNvCxnSpPr>
                <a:cxnSpLocks noChangeShapeType="1"/>
              </p:cNvCxnSpPr>
              <p:nvPr/>
            </p:nvCxnSpPr>
            <p:spPr bwMode="auto">
              <a:xfrm>
                <a:off x="5710238" y="3749675"/>
                <a:ext cx="2643187"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5" name="Straight Connector 58"/>
              <p:cNvCxnSpPr>
                <a:cxnSpLocks noChangeShapeType="1"/>
              </p:cNvCxnSpPr>
              <p:nvPr/>
            </p:nvCxnSpPr>
            <p:spPr bwMode="auto">
              <a:xfrm flipV="1">
                <a:off x="5710238" y="2035175"/>
                <a:ext cx="0" cy="1728788"/>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6" name="Straight Connector 59"/>
              <p:cNvCxnSpPr>
                <a:cxnSpLocks noChangeShapeType="1"/>
              </p:cNvCxnSpPr>
              <p:nvPr/>
            </p:nvCxnSpPr>
            <p:spPr bwMode="auto">
              <a:xfrm flipH="1">
                <a:off x="5648325" y="2044700"/>
                <a:ext cx="63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7" name="Straight Connector 60"/>
              <p:cNvCxnSpPr>
                <a:cxnSpLocks noChangeShapeType="1"/>
              </p:cNvCxnSpPr>
              <p:nvPr/>
            </p:nvCxnSpPr>
            <p:spPr bwMode="auto">
              <a:xfrm flipH="1">
                <a:off x="5648325" y="2386013"/>
                <a:ext cx="63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8" name="Straight Connector 61"/>
              <p:cNvCxnSpPr>
                <a:cxnSpLocks noChangeShapeType="1"/>
              </p:cNvCxnSpPr>
              <p:nvPr/>
            </p:nvCxnSpPr>
            <p:spPr bwMode="auto">
              <a:xfrm flipH="1">
                <a:off x="5648325" y="2727325"/>
                <a:ext cx="63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9" name="Straight Connector 62"/>
              <p:cNvCxnSpPr>
                <a:cxnSpLocks noChangeShapeType="1"/>
              </p:cNvCxnSpPr>
              <p:nvPr/>
            </p:nvCxnSpPr>
            <p:spPr bwMode="auto">
              <a:xfrm flipH="1">
                <a:off x="5648325" y="3068638"/>
                <a:ext cx="63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0" name="Straight Connector 63"/>
              <p:cNvCxnSpPr>
                <a:cxnSpLocks noChangeShapeType="1"/>
              </p:cNvCxnSpPr>
              <p:nvPr/>
            </p:nvCxnSpPr>
            <p:spPr bwMode="auto">
              <a:xfrm flipH="1">
                <a:off x="5648325" y="3409950"/>
                <a:ext cx="63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1" name="Straight Connector 64"/>
              <p:cNvCxnSpPr>
                <a:cxnSpLocks noChangeShapeType="1"/>
              </p:cNvCxnSpPr>
              <p:nvPr/>
            </p:nvCxnSpPr>
            <p:spPr bwMode="auto">
              <a:xfrm flipH="1">
                <a:off x="5648325" y="3749675"/>
                <a:ext cx="635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2" name="Straight Connector 65"/>
              <p:cNvCxnSpPr>
                <a:cxnSpLocks noChangeShapeType="1"/>
              </p:cNvCxnSpPr>
              <p:nvPr/>
            </p:nvCxnSpPr>
            <p:spPr bwMode="auto">
              <a:xfrm>
                <a:off x="6081713"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3" name="Straight Connector 66"/>
              <p:cNvCxnSpPr>
                <a:cxnSpLocks noChangeShapeType="1"/>
              </p:cNvCxnSpPr>
              <p:nvPr/>
            </p:nvCxnSpPr>
            <p:spPr bwMode="auto">
              <a:xfrm>
                <a:off x="6457950"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4" name="Straight Connector 67"/>
              <p:cNvCxnSpPr>
                <a:cxnSpLocks noChangeShapeType="1"/>
              </p:cNvCxnSpPr>
              <p:nvPr/>
            </p:nvCxnSpPr>
            <p:spPr bwMode="auto">
              <a:xfrm>
                <a:off x="6832600"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5" name="Straight Connector 68"/>
              <p:cNvCxnSpPr>
                <a:cxnSpLocks noChangeShapeType="1"/>
              </p:cNvCxnSpPr>
              <p:nvPr/>
            </p:nvCxnSpPr>
            <p:spPr bwMode="auto">
              <a:xfrm>
                <a:off x="7208838"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6" name="Straight Connector 69"/>
              <p:cNvCxnSpPr>
                <a:cxnSpLocks noChangeShapeType="1"/>
              </p:cNvCxnSpPr>
              <p:nvPr/>
            </p:nvCxnSpPr>
            <p:spPr bwMode="auto">
              <a:xfrm>
                <a:off x="7583488"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7" name="Straight Connector 70"/>
              <p:cNvCxnSpPr>
                <a:cxnSpLocks noChangeShapeType="1"/>
              </p:cNvCxnSpPr>
              <p:nvPr/>
            </p:nvCxnSpPr>
            <p:spPr bwMode="auto">
              <a:xfrm>
                <a:off x="7959725"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18" name="Straight Connector 71"/>
              <p:cNvCxnSpPr>
                <a:cxnSpLocks noChangeShapeType="1"/>
              </p:cNvCxnSpPr>
              <p:nvPr/>
            </p:nvCxnSpPr>
            <p:spPr bwMode="auto">
              <a:xfrm>
                <a:off x="8343900" y="3744913"/>
                <a:ext cx="0" cy="6191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119" name="TextBox 72"/>
              <p:cNvSpPr txBox="1">
                <a:spLocks noChangeArrowheads="1"/>
              </p:cNvSpPr>
              <p:nvPr/>
            </p:nvSpPr>
            <p:spPr bwMode="auto">
              <a:xfrm>
                <a:off x="6253163" y="1911350"/>
                <a:ext cx="24050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ＭＳ Ｐゴシック" charset="0"/>
                    <a:cs typeface="Corbel"/>
                  </a:rPr>
                  <a:t>Stable </a:t>
                </a:r>
                <a:r>
                  <a:rPr kumimoji="0" lang="en-US" sz="1400" b="0" i="0" u="none" strike="noStrike" kern="1200" cap="none" spc="0" normalizeH="0" baseline="0" noProof="0" dirty="0" err="1">
                    <a:ln>
                      <a:noFill/>
                    </a:ln>
                    <a:solidFill>
                      <a:prstClr val="black"/>
                    </a:solidFill>
                    <a:effectLst/>
                    <a:uLnTx/>
                    <a:uFillTx/>
                    <a:latin typeface="Corbel"/>
                    <a:ea typeface="ＭＳ Ｐゴシック" charset="0"/>
                    <a:cs typeface="Corbel"/>
                  </a:rPr>
                  <a:t>cCMR</a:t>
                </a:r>
                <a:r>
                  <a:rPr kumimoji="0" lang="en-US" sz="1400" b="0" i="0" u="none" strike="noStrike" kern="1200" cap="none" spc="0" normalizeH="0" baseline="0" noProof="0" dirty="0">
                    <a:ln>
                      <a:noFill/>
                    </a:ln>
                    <a:solidFill>
                      <a:prstClr val="black"/>
                    </a:solidFill>
                    <a:effectLst/>
                    <a:uLnTx/>
                    <a:uFillTx/>
                    <a:latin typeface="Corbel"/>
                    <a:ea typeface="ＭＳ Ｐゴシック" charset="0"/>
                    <a:cs typeface="Corbel"/>
                  </a:rPr>
                  <a:t> before stop</a:t>
                </a:r>
                <a:br>
                  <a:rPr kumimoji="0" lang="en-US" sz="1400" b="0" i="0" u="none" strike="noStrike" kern="1200" cap="none" spc="0" normalizeH="0" baseline="0" noProof="0" dirty="0">
                    <a:ln>
                      <a:noFill/>
                    </a:ln>
                    <a:solidFill>
                      <a:prstClr val="black"/>
                    </a:solidFill>
                    <a:effectLst/>
                    <a:uLnTx/>
                    <a:uFillTx/>
                    <a:latin typeface="Corbel"/>
                    <a:ea typeface="ＭＳ Ｐゴシック" charset="0"/>
                    <a:cs typeface="Corbel"/>
                  </a:rPr>
                </a:br>
                <a:r>
                  <a:rPr kumimoji="0" lang="en-US" sz="1400" b="0" i="0" u="none" strike="noStrike" kern="1200" cap="none" spc="0" normalizeH="0" baseline="0" noProof="0" dirty="0">
                    <a:ln>
                      <a:noFill/>
                    </a:ln>
                    <a:solidFill>
                      <a:prstClr val="black"/>
                    </a:solidFill>
                    <a:effectLst/>
                    <a:uLnTx/>
                    <a:uFillTx/>
                    <a:latin typeface="Corbel"/>
                    <a:ea typeface="ＭＳ Ｐゴシック" charset="0"/>
                    <a:cs typeface="Corbel"/>
                  </a:rPr>
                  <a:t>Unstable </a:t>
                </a:r>
                <a:r>
                  <a:rPr kumimoji="0" lang="en-US" sz="1400" b="0" i="0" u="none" strike="noStrike" kern="1200" cap="none" spc="0" normalizeH="0" baseline="0" noProof="0" dirty="0" err="1">
                    <a:ln>
                      <a:noFill/>
                    </a:ln>
                    <a:solidFill>
                      <a:prstClr val="black"/>
                    </a:solidFill>
                    <a:effectLst/>
                    <a:uLnTx/>
                    <a:uFillTx/>
                    <a:latin typeface="Corbel"/>
                    <a:ea typeface="ＭＳ Ｐゴシック" charset="0"/>
                    <a:cs typeface="Corbel"/>
                  </a:rPr>
                  <a:t>cCMR</a:t>
                </a:r>
                <a:r>
                  <a:rPr kumimoji="0" lang="en-US" sz="1400" b="0" i="0" u="none" strike="noStrike" kern="1200" cap="none" spc="0" normalizeH="0" baseline="0" noProof="0" dirty="0">
                    <a:ln>
                      <a:noFill/>
                    </a:ln>
                    <a:solidFill>
                      <a:prstClr val="black"/>
                    </a:solidFill>
                    <a:effectLst/>
                    <a:uLnTx/>
                    <a:uFillTx/>
                    <a:latin typeface="Corbel"/>
                    <a:ea typeface="ＭＳ Ｐゴシック" charset="0"/>
                    <a:cs typeface="Corbel"/>
                  </a:rPr>
                  <a:t> before stop</a:t>
                </a:r>
              </a:p>
            </p:txBody>
          </p:sp>
          <p:cxnSp>
            <p:nvCxnSpPr>
              <p:cNvPr id="120" name="Straight Connector 73"/>
              <p:cNvCxnSpPr>
                <a:cxnSpLocks noChangeShapeType="1"/>
              </p:cNvCxnSpPr>
              <p:nvPr/>
            </p:nvCxnSpPr>
            <p:spPr bwMode="auto">
              <a:xfrm flipH="1">
                <a:off x="6100763" y="2058988"/>
                <a:ext cx="209550" cy="0"/>
              </a:xfrm>
              <a:prstGeom prst="line">
                <a:avLst/>
              </a:prstGeom>
              <a:noFill/>
              <a:ln w="28575">
                <a:solidFill>
                  <a:schemeClr val="accent2"/>
                </a:solidFill>
                <a:round/>
                <a:headEnd/>
                <a:tailEnd/>
              </a:ln>
              <a:extLst>
                <a:ext uri="{909E8E84-426E-40dd-AFC4-6F175D3DCCD1}">
                  <a14:hiddenFill xmlns="" xmlns:a14="http://schemas.microsoft.com/office/drawing/2010/main">
                    <a:noFill/>
                  </a14:hiddenFill>
                </a:ext>
              </a:extLst>
            </p:spPr>
          </p:cxnSp>
          <p:cxnSp>
            <p:nvCxnSpPr>
              <p:cNvPr id="121" name="Straight Connector 120"/>
              <p:cNvCxnSpPr/>
              <p:nvPr/>
            </p:nvCxnSpPr>
            <p:spPr bwMode="auto">
              <a:xfrm flipH="1">
                <a:off x="6100763" y="2282825"/>
                <a:ext cx="209550" cy="0"/>
              </a:xfrm>
              <a:prstGeom prst="line">
                <a:avLst/>
              </a:prstGeom>
              <a:noFill/>
              <a:ln w="28575" cap="flat" cmpd="sng" algn="ctr">
                <a:solidFill>
                  <a:schemeClr val="accent3"/>
                </a:solidFill>
                <a:prstDash val="solid"/>
                <a:round/>
                <a:headEnd type="none" w="med" len="med"/>
                <a:tailEnd type="none" w="med" len="med"/>
              </a:ln>
              <a:effectLst/>
            </p:spPr>
          </p:cxnSp>
          <p:sp>
            <p:nvSpPr>
              <p:cNvPr id="122" name="TextBox 75"/>
              <p:cNvSpPr txBox="1">
                <a:spLocks noChangeArrowheads="1"/>
              </p:cNvSpPr>
              <p:nvPr/>
            </p:nvSpPr>
            <p:spPr bwMode="auto">
              <a:xfrm rot="16200000">
                <a:off x="4167188" y="2640340"/>
                <a:ext cx="17430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rbel"/>
                    <a:ea typeface="ＭＳ Ｐゴシック" charset="0"/>
                    <a:cs typeface="Corbel"/>
                  </a:rPr>
                  <a:t>Molecular Relapse-Free Survival (%)</a:t>
                </a:r>
              </a:p>
            </p:txBody>
          </p:sp>
          <p:sp>
            <p:nvSpPr>
              <p:cNvPr id="123" name="TextBox 76"/>
              <p:cNvSpPr txBox="1">
                <a:spLocks noChangeArrowheads="1"/>
              </p:cNvSpPr>
              <p:nvPr/>
            </p:nvSpPr>
            <p:spPr bwMode="auto">
              <a:xfrm>
                <a:off x="5191125" y="1887538"/>
                <a:ext cx="5095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100</a:t>
                </a:r>
              </a:p>
            </p:txBody>
          </p:sp>
          <p:sp>
            <p:nvSpPr>
              <p:cNvPr id="124" name="TextBox 77"/>
              <p:cNvSpPr txBox="1">
                <a:spLocks noChangeArrowheads="1"/>
              </p:cNvSpPr>
              <p:nvPr/>
            </p:nvSpPr>
            <p:spPr bwMode="auto">
              <a:xfrm>
                <a:off x="5191125" y="2228850"/>
                <a:ext cx="5095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80</a:t>
                </a:r>
              </a:p>
            </p:txBody>
          </p:sp>
          <p:sp>
            <p:nvSpPr>
              <p:cNvPr id="125" name="TextBox 78"/>
              <p:cNvSpPr txBox="1">
                <a:spLocks noChangeArrowheads="1"/>
              </p:cNvSpPr>
              <p:nvPr/>
            </p:nvSpPr>
            <p:spPr bwMode="auto">
              <a:xfrm>
                <a:off x="5191125" y="2570163"/>
                <a:ext cx="5095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60</a:t>
                </a:r>
              </a:p>
            </p:txBody>
          </p:sp>
          <p:sp>
            <p:nvSpPr>
              <p:cNvPr id="126" name="TextBox 79"/>
              <p:cNvSpPr txBox="1">
                <a:spLocks noChangeArrowheads="1"/>
              </p:cNvSpPr>
              <p:nvPr/>
            </p:nvSpPr>
            <p:spPr bwMode="auto">
              <a:xfrm>
                <a:off x="5191125" y="2911475"/>
                <a:ext cx="5095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40</a:t>
                </a:r>
              </a:p>
            </p:txBody>
          </p:sp>
          <p:sp>
            <p:nvSpPr>
              <p:cNvPr id="127" name="TextBox 80"/>
              <p:cNvSpPr txBox="1">
                <a:spLocks noChangeArrowheads="1"/>
              </p:cNvSpPr>
              <p:nvPr/>
            </p:nvSpPr>
            <p:spPr bwMode="auto">
              <a:xfrm>
                <a:off x="5191125" y="3252788"/>
                <a:ext cx="509588"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20</a:t>
                </a:r>
              </a:p>
            </p:txBody>
          </p:sp>
          <p:sp>
            <p:nvSpPr>
              <p:cNvPr id="128" name="TextBox 81"/>
              <p:cNvSpPr txBox="1">
                <a:spLocks noChangeArrowheads="1"/>
              </p:cNvSpPr>
              <p:nvPr/>
            </p:nvSpPr>
            <p:spPr bwMode="auto">
              <a:xfrm>
                <a:off x="5191125" y="3592513"/>
                <a:ext cx="5095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0</a:t>
                </a:r>
              </a:p>
            </p:txBody>
          </p:sp>
          <p:sp>
            <p:nvSpPr>
              <p:cNvPr id="129" name="TextBox 82"/>
              <p:cNvSpPr txBox="1">
                <a:spLocks noChangeArrowheads="1"/>
              </p:cNvSpPr>
              <p:nvPr/>
            </p:nvSpPr>
            <p:spPr bwMode="auto">
              <a:xfrm>
                <a:off x="583882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12</a:t>
                </a:r>
              </a:p>
            </p:txBody>
          </p:sp>
          <p:sp>
            <p:nvSpPr>
              <p:cNvPr id="130" name="TextBox 83"/>
              <p:cNvSpPr txBox="1">
                <a:spLocks noChangeArrowheads="1"/>
              </p:cNvSpPr>
              <p:nvPr/>
            </p:nvSpPr>
            <p:spPr bwMode="auto">
              <a:xfrm>
                <a:off x="621347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24</a:t>
                </a:r>
              </a:p>
            </p:txBody>
          </p:sp>
          <p:sp>
            <p:nvSpPr>
              <p:cNvPr id="131" name="TextBox 84"/>
              <p:cNvSpPr txBox="1">
                <a:spLocks noChangeArrowheads="1"/>
              </p:cNvSpPr>
              <p:nvPr/>
            </p:nvSpPr>
            <p:spPr bwMode="auto">
              <a:xfrm>
                <a:off x="658812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36</a:t>
                </a:r>
              </a:p>
            </p:txBody>
          </p:sp>
          <p:sp>
            <p:nvSpPr>
              <p:cNvPr id="132" name="TextBox 85"/>
              <p:cNvSpPr txBox="1">
                <a:spLocks noChangeArrowheads="1"/>
              </p:cNvSpPr>
              <p:nvPr/>
            </p:nvSpPr>
            <p:spPr bwMode="auto">
              <a:xfrm>
                <a:off x="696277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48</a:t>
                </a:r>
              </a:p>
            </p:txBody>
          </p:sp>
          <p:sp>
            <p:nvSpPr>
              <p:cNvPr id="133" name="TextBox 86"/>
              <p:cNvSpPr txBox="1">
                <a:spLocks noChangeArrowheads="1"/>
              </p:cNvSpPr>
              <p:nvPr/>
            </p:nvSpPr>
            <p:spPr bwMode="auto">
              <a:xfrm>
                <a:off x="733742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60</a:t>
                </a:r>
              </a:p>
            </p:txBody>
          </p:sp>
          <p:sp>
            <p:nvSpPr>
              <p:cNvPr id="134" name="TextBox 87"/>
              <p:cNvSpPr txBox="1">
                <a:spLocks noChangeArrowheads="1"/>
              </p:cNvSpPr>
              <p:nvPr/>
            </p:nvSpPr>
            <p:spPr bwMode="auto">
              <a:xfrm>
                <a:off x="771207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72</a:t>
                </a:r>
              </a:p>
            </p:txBody>
          </p:sp>
          <p:sp>
            <p:nvSpPr>
              <p:cNvPr id="135" name="TextBox 88"/>
              <p:cNvSpPr txBox="1">
                <a:spLocks noChangeArrowheads="1"/>
              </p:cNvSpPr>
              <p:nvPr/>
            </p:nvSpPr>
            <p:spPr bwMode="auto">
              <a:xfrm>
                <a:off x="8086725" y="3771900"/>
                <a:ext cx="509588"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orbel"/>
                    <a:ea typeface="ＭＳ Ｐゴシック" charset="0"/>
                    <a:cs typeface="Corbel"/>
                  </a:rPr>
                  <a:t>84</a:t>
                </a:r>
              </a:p>
            </p:txBody>
          </p:sp>
          <p:sp>
            <p:nvSpPr>
              <p:cNvPr id="136" name="TextBox 89"/>
              <p:cNvSpPr txBox="1">
                <a:spLocks noChangeArrowheads="1"/>
              </p:cNvSpPr>
              <p:nvPr/>
            </p:nvSpPr>
            <p:spPr bwMode="auto">
              <a:xfrm>
                <a:off x="5757863" y="4003675"/>
                <a:ext cx="2562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rgbClr val="FEFDDE"/>
                    </a:solidFill>
                    <a:latin typeface="Arial" charset="0"/>
                    <a:ea typeface="ＭＳ Ｐゴシック" charset="0"/>
                  </a:defRPr>
                </a:lvl1pPr>
                <a:lvl2pPr>
                  <a:defRPr sz="2200">
                    <a:solidFill>
                      <a:srgbClr val="FEFDDE"/>
                    </a:solidFill>
                    <a:latin typeface="Arial" charset="0"/>
                    <a:ea typeface="ＭＳ Ｐゴシック" charset="0"/>
                  </a:defRPr>
                </a:lvl2pPr>
                <a:lvl3pPr>
                  <a:defRPr sz="2000">
                    <a:solidFill>
                      <a:srgbClr val="FEFDDE"/>
                    </a:solidFill>
                    <a:latin typeface="Arial" charset="0"/>
                    <a:ea typeface="ＭＳ Ｐゴシック" charset="0"/>
                  </a:defRPr>
                </a:lvl3pPr>
                <a:lvl4pPr>
                  <a:defRPr>
                    <a:solidFill>
                      <a:srgbClr val="FEFDDE"/>
                    </a:solidFill>
                    <a:latin typeface="Arial" charset="0"/>
                    <a:ea typeface="ＭＳ Ｐゴシック" charset="0"/>
                  </a:defRPr>
                </a:lvl4pPr>
                <a:lvl5pPr>
                  <a:defRPr sz="1600">
                    <a:solidFill>
                      <a:srgbClr val="FEFDDE"/>
                    </a:solidFill>
                    <a:latin typeface="Arial" charset="0"/>
                    <a:ea typeface="ＭＳ Ｐゴシック" charset="0"/>
                  </a:defRPr>
                </a:lvl5pPr>
                <a:lvl6pPr eaLnBrk="0" hangingPunct="0">
                  <a:spcBef>
                    <a:spcPts val="1000"/>
                  </a:spcBef>
                  <a:spcAft>
                    <a:spcPts val="700"/>
                  </a:spcAft>
                  <a:buClr>
                    <a:srgbClr val="8B3D9A"/>
                  </a:buClr>
                  <a:defRPr sz="1600">
                    <a:solidFill>
                      <a:srgbClr val="FEFDDE"/>
                    </a:solidFill>
                    <a:latin typeface="Arial" charset="0"/>
                    <a:ea typeface="ＭＳ Ｐゴシック" charset="0"/>
                  </a:defRPr>
                </a:lvl6pPr>
                <a:lvl7pPr eaLnBrk="0" hangingPunct="0">
                  <a:spcBef>
                    <a:spcPts val="1000"/>
                  </a:spcBef>
                  <a:spcAft>
                    <a:spcPts val="700"/>
                  </a:spcAft>
                  <a:buClr>
                    <a:srgbClr val="8B3D9A"/>
                  </a:buClr>
                  <a:defRPr sz="1600">
                    <a:solidFill>
                      <a:srgbClr val="FEFDDE"/>
                    </a:solidFill>
                    <a:latin typeface="Arial" charset="0"/>
                    <a:ea typeface="ＭＳ Ｐゴシック" charset="0"/>
                  </a:defRPr>
                </a:lvl7pPr>
                <a:lvl8pPr eaLnBrk="0" hangingPunct="0">
                  <a:spcBef>
                    <a:spcPts val="1000"/>
                  </a:spcBef>
                  <a:spcAft>
                    <a:spcPts val="700"/>
                  </a:spcAft>
                  <a:buClr>
                    <a:srgbClr val="8B3D9A"/>
                  </a:buClr>
                  <a:defRPr sz="1600">
                    <a:solidFill>
                      <a:srgbClr val="FEFDDE"/>
                    </a:solidFill>
                    <a:latin typeface="Arial" charset="0"/>
                    <a:ea typeface="ＭＳ Ｐゴシック" charset="0"/>
                  </a:defRPr>
                </a:lvl8pPr>
                <a:lvl9pPr eaLnBrk="0" hangingPunct="0">
                  <a:spcBef>
                    <a:spcPts val="1000"/>
                  </a:spcBef>
                  <a:spcAft>
                    <a:spcPts val="700"/>
                  </a:spcAft>
                  <a:buClr>
                    <a:srgbClr val="8B3D9A"/>
                  </a:buClr>
                  <a:defRPr sz="1600">
                    <a:solidFill>
                      <a:srgbClr val="FEFDDE"/>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rbel"/>
                    <a:ea typeface="ＭＳ Ｐゴシック" charset="0"/>
                    <a:cs typeface="Corbel"/>
                  </a:rPr>
                  <a:t>Time (months)</a:t>
                </a:r>
              </a:p>
            </p:txBody>
          </p:sp>
          <p:sp>
            <p:nvSpPr>
              <p:cNvPr id="137" name="Freeform 136"/>
              <p:cNvSpPr/>
              <p:nvPr/>
            </p:nvSpPr>
            <p:spPr bwMode="auto">
              <a:xfrm>
                <a:off x="5724525" y="2051050"/>
                <a:ext cx="2538413" cy="585788"/>
              </a:xfrm>
              <a:custGeom>
                <a:avLst/>
                <a:gdLst>
                  <a:gd name="connsiteX0" fmla="*/ 2538413 w 2538413"/>
                  <a:gd name="connsiteY0" fmla="*/ 585788 h 585788"/>
                  <a:gd name="connsiteX1" fmla="*/ 333375 w 2538413"/>
                  <a:gd name="connsiteY1" fmla="*/ 585788 h 585788"/>
                  <a:gd name="connsiteX2" fmla="*/ 338138 w 2538413"/>
                  <a:gd name="connsiteY2" fmla="*/ 538163 h 585788"/>
                  <a:gd name="connsiteX3" fmla="*/ 219075 w 2538413"/>
                  <a:gd name="connsiteY3" fmla="*/ 538163 h 585788"/>
                  <a:gd name="connsiteX4" fmla="*/ 223838 w 2538413"/>
                  <a:gd name="connsiteY4" fmla="*/ 476250 h 585788"/>
                  <a:gd name="connsiteX5" fmla="*/ 204788 w 2538413"/>
                  <a:gd name="connsiteY5" fmla="*/ 476250 h 585788"/>
                  <a:gd name="connsiteX6" fmla="*/ 209550 w 2538413"/>
                  <a:gd name="connsiteY6" fmla="*/ 400050 h 585788"/>
                  <a:gd name="connsiteX7" fmla="*/ 152400 w 2538413"/>
                  <a:gd name="connsiteY7" fmla="*/ 395288 h 585788"/>
                  <a:gd name="connsiteX8" fmla="*/ 152400 w 2538413"/>
                  <a:gd name="connsiteY8" fmla="*/ 357188 h 585788"/>
                  <a:gd name="connsiteX9" fmla="*/ 109538 w 2538413"/>
                  <a:gd name="connsiteY9" fmla="*/ 357188 h 585788"/>
                  <a:gd name="connsiteX10" fmla="*/ 114300 w 2538413"/>
                  <a:gd name="connsiteY10" fmla="*/ 276225 h 585788"/>
                  <a:gd name="connsiteX11" fmla="*/ 95250 w 2538413"/>
                  <a:gd name="connsiteY11" fmla="*/ 276225 h 585788"/>
                  <a:gd name="connsiteX12" fmla="*/ 100013 w 2538413"/>
                  <a:gd name="connsiteY12" fmla="*/ 219075 h 585788"/>
                  <a:gd name="connsiteX13" fmla="*/ 80963 w 2538413"/>
                  <a:gd name="connsiteY13" fmla="*/ 219075 h 585788"/>
                  <a:gd name="connsiteX14" fmla="*/ 85725 w 2538413"/>
                  <a:gd name="connsiteY14" fmla="*/ 104775 h 585788"/>
                  <a:gd name="connsiteX15" fmla="*/ 71438 w 2538413"/>
                  <a:gd name="connsiteY15" fmla="*/ 104775 h 585788"/>
                  <a:gd name="connsiteX16" fmla="*/ 61913 w 2538413"/>
                  <a:gd name="connsiteY16" fmla="*/ 0 h 585788"/>
                  <a:gd name="connsiteX17" fmla="*/ 0 w 2538413"/>
                  <a:gd name="connsiteY17"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3" h="585788">
                    <a:moveTo>
                      <a:pt x="2538413" y="585788"/>
                    </a:moveTo>
                    <a:lnTo>
                      <a:pt x="333375" y="585788"/>
                    </a:lnTo>
                    <a:lnTo>
                      <a:pt x="338138" y="538163"/>
                    </a:lnTo>
                    <a:lnTo>
                      <a:pt x="219075" y="538163"/>
                    </a:lnTo>
                    <a:lnTo>
                      <a:pt x="223838" y="476250"/>
                    </a:lnTo>
                    <a:lnTo>
                      <a:pt x="204788" y="476250"/>
                    </a:lnTo>
                    <a:lnTo>
                      <a:pt x="209550" y="400050"/>
                    </a:lnTo>
                    <a:lnTo>
                      <a:pt x="152400" y="395288"/>
                    </a:lnTo>
                    <a:lnTo>
                      <a:pt x="152400" y="357188"/>
                    </a:lnTo>
                    <a:lnTo>
                      <a:pt x="109538" y="357188"/>
                    </a:lnTo>
                    <a:lnTo>
                      <a:pt x="114300" y="276225"/>
                    </a:lnTo>
                    <a:lnTo>
                      <a:pt x="95250" y="276225"/>
                    </a:lnTo>
                    <a:lnTo>
                      <a:pt x="100013" y="219075"/>
                    </a:lnTo>
                    <a:lnTo>
                      <a:pt x="80963" y="219075"/>
                    </a:lnTo>
                    <a:lnTo>
                      <a:pt x="85725" y="104775"/>
                    </a:lnTo>
                    <a:lnTo>
                      <a:pt x="71438" y="104775"/>
                    </a:lnTo>
                    <a:lnTo>
                      <a:pt x="61913" y="0"/>
                    </a:lnTo>
                    <a:lnTo>
                      <a:pt x="0" y="0"/>
                    </a:lnTo>
                  </a:path>
                </a:pathLst>
              </a:custGeom>
              <a:noFill/>
              <a:ln w="28575" cap="flat" cmpd="sng" algn="ctr">
                <a:solidFill>
                  <a:schemeClr val="accent3"/>
                </a:solidFill>
                <a:prstDash val="solid"/>
                <a:round/>
                <a:headEnd type="none" w="med" len="med"/>
                <a:tailEnd type="none" w="med" len="me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Corbel"/>
                </a:endParaRPr>
              </a:p>
            </p:txBody>
          </p:sp>
          <p:sp>
            <p:nvSpPr>
              <p:cNvPr id="138" name="Freeform 102"/>
              <p:cNvSpPr>
                <a:spLocks/>
              </p:cNvSpPr>
              <p:nvPr/>
            </p:nvSpPr>
            <p:spPr bwMode="auto">
              <a:xfrm>
                <a:off x="5729288" y="2041525"/>
                <a:ext cx="2524125" cy="657225"/>
              </a:xfrm>
              <a:custGeom>
                <a:avLst/>
                <a:gdLst>
                  <a:gd name="T0" fmla="*/ 2524125 w 2524125"/>
                  <a:gd name="T1" fmla="*/ 657225 h 657225"/>
                  <a:gd name="T2" fmla="*/ 509587 w 2524125"/>
                  <a:gd name="T3" fmla="*/ 652463 h 657225"/>
                  <a:gd name="T4" fmla="*/ 509587 w 2524125"/>
                  <a:gd name="T5" fmla="*/ 604838 h 657225"/>
                  <a:gd name="T6" fmla="*/ 166687 w 2524125"/>
                  <a:gd name="T7" fmla="*/ 600075 h 657225"/>
                  <a:gd name="T8" fmla="*/ 171450 w 2524125"/>
                  <a:gd name="T9" fmla="*/ 481013 h 657225"/>
                  <a:gd name="T10" fmla="*/ 138112 w 2524125"/>
                  <a:gd name="T11" fmla="*/ 485775 h 657225"/>
                  <a:gd name="T12" fmla="*/ 138112 w 2524125"/>
                  <a:gd name="T13" fmla="*/ 442913 h 657225"/>
                  <a:gd name="T14" fmla="*/ 123825 w 2524125"/>
                  <a:gd name="T15" fmla="*/ 442913 h 657225"/>
                  <a:gd name="T16" fmla="*/ 128587 w 2524125"/>
                  <a:gd name="T17" fmla="*/ 338138 h 657225"/>
                  <a:gd name="T18" fmla="*/ 104775 w 2524125"/>
                  <a:gd name="T19" fmla="*/ 338138 h 657225"/>
                  <a:gd name="T20" fmla="*/ 104775 w 2524125"/>
                  <a:gd name="T21" fmla="*/ 266700 h 657225"/>
                  <a:gd name="T22" fmla="*/ 76200 w 2524125"/>
                  <a:gd name="T23" fmla="*/ 266700 h 657225"/>
                  <a:gd name="T24" fmla="*/ 80962 w 2524125"/>
                  <a:gd name="T25" fmla="*/ 152400 h 657225"/>
                  <a:gd name="T26" fmla="*/ 57150 w 2524125"/>
                  <a:gd name="T27" fmla="*/ 157163 h 657225"/>
                  <a:gd name="T28" fmla="*/ 57150 w 2524125"/>
                  <a:gd name="T29" fmla="*/ 0 h 657225"/>
                  <a:gd name="T30" fmla="*/ 0 w 2524125"/>
                  <a:gd name="T31" fmla="*/ 0 h 6572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24125"/>
                  <a:gd name="T49" fmla="*/ 0 h 657225"/>
                  <a:gd name="T50" fmla="*/ 2524125 w 2524125"/>
                  <a:gd name="T51" fmla="*/ 657225 h 6572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24125" h="657225">
                    <a:moveTo>
                      <a:pt x="2524125" y="657225"/>
                    </a:moveTo>
                    <a:lnTo>
                      <a:pt x="509587" y="652463"/>
                    </a:lnTo>
                    <a:lnTo>
                      <a:pt x="509587" y="604838"/>
                    </a:lnTo>
                    <a:lnTo>
                      <a:pt x="166687" y="600075"/>
                    </a:lnTo>
                    <a:lnTo>
                      <a:pt x="171450" y="481013"/>
                    </a:lnTo>
                    <a:lnTo>
                      <a:pt x="138112" y="485775"/>
                    </a:lnTo>
                    <a:lnTo>
                      <a:pt x="138112" y="442913"/>
                    </a:lnTo>
                    <a:lnTo>
                      <a:pt x="123825" y="442913"/>
                    </a:lnTo>
                    <a:lnTo>
                      <a:pt x="128587" y="338138"/>
                    </a:lnTo>
                    <a:lnTo>
                      <a:pt x="104775" y="338138"/>
                    </a:lnTo>
                    <a:lnTo>
                      <a:pt x="104775" y="266700"/>
                    </a:lnTo>
                    <a:lnTo>
                      <a:pt x="76200" y="266700"/>
                    </a:lnTo>
                    <a:lnTo>
                      <a:pt x="80962" y="152400"/>
                    </a:lnTo>
                    <a:lnTo>
                      <a:pt x="57150" y="157163"/>
                    </a:lnTo>
                    <a:lnTo>
                      <a:pt x="57150" y="0"/>
                    </a:lnTo>
                    <a:lnTo>
                      <a:pt x="0" y="0"/>
                    </a:lnTo>
                  </a:path>
                </a:pathLst>
              </a:custGeom>
              <a:noFill/>
              <a:ln w="2857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Corbel"/>
                </a:endParaRPr>
              </a:p>
            </p:txBody>
          </p:sp>
        </p:grpSp>
        <p:sp>
          <p:nvSpPr>
            <p:cNvPr id="139" name="Rectangle 138"/>
            <p:cNvSpPr/>
            <p:nvPr/>
          </p:nvSpPr>
          <p:spPr>
            <a:xfrm>
              <a:off x="2720568" y="5038665"/>
              <a:ext cx="101046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orbel"/>
                  <a:ea typeface="+mn-ea"/>
                  <a:cs typeface="Corbel"/>
                </a:rPr>
                <a:t>A-STIM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695839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1757893" y="81214"/>
            <a:ext cx="8686800" cy="1508105"/>
          </a:xfrm>
        </p:spPr>
        <p:txBody>
          <a:bodyPr>
            <a:spAutoFit/>
          </a:bodyPr>
          <a:lstStyle/>
          <a:p>
            <a:pPr algn="ctr" eaLnBrk="1" hangingPunct="1"/>
            <a:r>
              <a:rPr lang="en-US" sz="2800" b="1" dirty="0">
                <a:latin typeface="Corbel"/>
                <a:ea typeface="ＭＳ Ｐゴシック" charset="0"/>
                <a:cs typeface="Corbel"/>
              </a:rPr>
              <a:t>What is really happening with TFR?</a:t>
            </a:r>
            <a:br>
              <a:rPr lang="en-US" sz="2800" b="1" dirty="0">
                <a:latin typeface="Corbel"/>
                <a:ea typeface="ＭＳ Ｐゴシック" charset="0"/>
                <a:cs typeface="Corbel"/>
              </a:rPr>
            </a:br>
            <a:br>
              <a:rPr lang="en-US" sz="2400" b="1" dirty="0">
                <a:latin typeface="Corbel"/>
                <a:ea typeface="ＭＳ Ｐゴシック" charset="0"/>
                <a:cs typeface="Corbel"/>
              </a:rPr>
            </a:br>
            <a:r>
              <a:rPr lang="en-US" sz="2000" b="1" dirty="0">
                <a:solidFill>
                  <a:schemeClr val="tx1"/>
                </a:solidFill>
                <a:latin typeface="Corbel"/>
                <a:ea typeface="ＭＳ Ｐゴシック" charset="0"/>
                <a:cs typeface="Corbel"/>
              </a:rPr>
              <a:t>Patients who maintain MR</a:t>
            </a:r>
            <a:r>
              <a:rPr lang="en-US" sz="2000" b="1" baseline="30000" dirty="0">
                <a:solidFill>
                  <a:schemeClr val="tx1"/>
                </a:solidFill>
                <a:latin typeface="Corbel"/>
                <a:ea typeface="ＭＳ Ｐゴシック" charset="0"/>
                <a:cs typeface="Corbel"/>
              </a:rPr>
              <a:t>4.5</a:t>
            </a:r>
            <a:r>
              <a:rPr lang="en-US" sz="2000" b="1" dirty="0">
                <a:solidFill>
                  <a:schemeClr val="tx1"/>
                </a:solidFill>
                <a:latin typeface="Corbel"/>
                <a:ea typeface="ＭＳ Ｐゴシック" charset="0"/>
                <a:cs typeface="Corbel"/>
              </a:rPr>
              <a:t> off </a:t>
            </a:r>
            <a:r>
              <a:rPr lang="en-US" sz="2000" b="1" dirty="0" err="1">
                <a:solidFill>
                  <a:schemeClr val="tx1"/>
                </a:solidFill>
                <a:latin typeface="Corbel"/>
                <a:ea typeface="ＭＳ Ｐゴシック" charset="0"/>
                <a:cs typeface="Corbel"/>
              </a:rPr>
              <a:t>imatinib</a:t>
            </a:r>
            <a:r>
              <a:rPr lang="en-US" sz="2000" b="1" dirty="0">
                <a:solidFill>
                  <a:schemeClr val="tx1"/>
                </a:solidFill>
                <a:latin typeface="Corbel"/>
                <a:ea typeface="ＭＳ Ｐゴシック" charset="0"/>
                <a:cs typeface="Corbel"/>
              </a:rPr>
              <a:t> commonly have evidence of BCR-ABL when assessed with a more sensitive genomic DNA based test</a:t>
            </a:r>
          </a:p>
        </p:txBody>
      </p:sp>
      <p:sp>
        <p:nvSpPr>
          <p:cNvPr id="5" name="TextBox 2"/>
          <p:cNvSpPr txBox="1">
            <a:spLocks noChangeArrowheads="1"/>
          </p:cNvSpPr>
          <p:nvPr/>
        </p:nvSpPr>
        <p:spPr bwMode="auto">
          <a:xfrm>
            <a:off x="1828800" y="5766138"/>
            <a:ext cx="8839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742950" indent="-285750">
              <a:defRPr sz="2000">
                <a:solidFill>
                  <a:schemeClr val="tx1"/>
                </a:solidFill>
                <a:latin typeface="Comic Sans MS" charset="0"/>
                <a:ea typeface="ＭＳ Ｐゴシック" charset="0"/>
              </a:defRPr>
            </a:lvl2pPr>
            <a:lvl3pPr marL="1143000" indent="-228600">
              <a:defRPr sz="2000">
                <a:solidFill>
                  <a:schemeClr val="tx1"/>
                </a:solidFill>
                <a:latin typeface="Comic Sans MS" charset="0"/>
                <a:ea typeface="ＭＳ Ｐゴシック" charset="0"/>
              </a:defRPr>
            </a:lvl3pPr>
            <a:lvl4pPr marL="1600200" indent="-228600">
              <a:defRPr sz="2000">
                <a:solidFill>
                  <a:schemeClr val="tx1"/>
                </a:solidFill>
                <a:latin typeface="Comic Sans MS" charset="0"/>
                <a:ea typeface="ＭＳ Ｐゴシック" charset="0"/>
              </a:defRPr>
            </a:lvl4pPr>
            <a:lvl5pPr marL="2057400" indent="-228600">
              <a:defRPr sz="20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0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0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0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000">
                <a:solidFill>
                  <a:schemeClr val="tx1"/>
                </a:solidFill>
                <a:latin typeface="Comic Sans M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rbel"/>
                <a:ea typeface="ＭＳ Ｐゴシック" charset="0"/>
                <a:cs typeface="Corbel"/>
              </a:rPr>
              <a:t>Ten patients with loss of CMR had rising </a:t>
            </a:r>
            <a:r>
              <a:rPr kumimoji="0" lang="en-US" sz="1800" b="1" i="0" u="none" strike="noStrike" kern="1200" cap="none" spc="0" normalizeH="0" baseline="0" noProof="0" dirty="0" err="1">
                <a:ln>
                  <a:noFill/>
                </a:ln>
                <a:solidFill>
                  <a:srgbClr val="0000FF"/>
                </a:solidFill>
                <a:effectLst/>
                <a:uLnTx/>
                <a:uFillTx/>
                <a:latin typeface="Corbel"/>
                <a:ea typeface="ＭＳ Ｐゴシック" charset="0"/>
                <a:cs typeface="Corbel"/>
              </a:rPr>
              <a:t>gDNA</a:t>
            </a:r>
            <a:r>
              <a:rPr kumimoji="0" lang="en-US" sz="1800" b="1" i="0" u="none" strike="noStrike" kern="1200" cap="none" spc="0" normalizeH="0" baseline="0" noProof="0" dirty="0">
                <a:ln>
                  <a:noFill/>
                </a:ln>
                <a:solidFill>
                  <a:srgbClr val="0000FF"/>
                </a:solidFill>
                <a:effectLst/>
                <a:uLnTx/>
                <a:uFillTx/>
                <a:latin typeface="Corbel"/>
                <a:ea typeface="ＭＳ Ｐゴシック" charset="0"/>
                <a:cs typeface="Corbel"/>
              </a:rPr>
              <a:t> PCR levels, whereas a generally stable </a:t>
            </a:r>
            <a:r>
              <a:rPr kumimoji="0" lang="en-US" sz="1800" b="1" i="0" u="none" strike="noStrike" kern="1200" cap="none" spc="0" normalizeH="0" baseline="0" noProof="0" dirty="0" err="1">
                <a:ln>
                  <a:noFill/>
                </a:ln>
                <a:solidFill>
                  <a:srgbClr val="0000FF"/>
                </a:solidFill>
                <a:effectLst/>
                <a:uLnTx/>
                <a:uFillTx/>
                <a:latin typeface="Corbel"/>
                <a:ea typeface="ＭＳ Ｐゴシック" charset="0"/>
                <a:cs typeface="Corbel"/>
              </a:rPr>
              <a:t>gDNA</a:t>
            </a:r>
            <a:r>
              <a:rPr kumimoji="0" lang="en-US" sz="1800" b="1" i="0" u="none" strike="noStrike" kern="1200" cap="none" spc="0" normalizeH="0" baseline="0" noProof="0" dirty="0">
                <a:ln>
                  <a:noFill/>
                </a:ln>
                <a:solidFill>
                  <a:srgbClr val="0000FF"/>
                </a:solidFill>
                <a:effectLst/>
                <a:uLnTx/>
                <a:uFillTx/>
                <a:latin typeface="Corbel"/>
                <a:ea typeface="ＭＳ Ｐゴシック" charset="0"/>
                <a:cs typeface="Corbel"/>
              </a:rPr>
              <a:t> level was detectable in 7/8 patients with sustained CMR (follow-up 12-41 months) </a:t>
            </a:r>
          </a:p>
        </p:txBody>
      </p:sp>
      <p:pic>
        <p:nvPicPr>
          <p:cNvPr id="6" name="Picture 5"/>
          <p:cNvPicPr>
            <a:picLocks noChangeAspect="1"/>
          </p:cNvPicPr>
          <p:nvPr/>
        </p:nvPicPr>
        <p:blipFill>
          <a:blip r:embed="rId2"/>
          <a:stretch>
            <a:fillRect/>
          </a:stretch>
        </p:blipFill>
        <p:spPr>
          <a:xfrm>
            <a:off x="1790532" y="1733270"/>
            <a:ext cx="8572669" cy="3972125"/>
          </a:xfrm>
          <a:prstGeom prst="rect">
            <a:avLst/>
          </a:prstGeom>
        </p:spPr>
      </p:pic>
      <p:sp>
        <p:nvSpPr>
          <p:cNvPr id="7" name="TextBox 6"/>
          <p:cNvSpPr txBox="1"/>
          <p:nvPr/>
        </p:nvSpPr>
        <p:spPr>
          <a:xfrm>
            <a:off x="8032220" y="6494488"/>
            <a:ext cx="235192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a:ea typeface="+mn-ea"/>
                <a:cs typeface="Corbel"/>
              </a:rPr>
              <a:t>Ross et al, Leukemia 2010</a:t>
            </a:r>
          </a:p>
        </p:txBody>
      </p:sp>
    </p:spTree>
    <p:extLst>
      <p:ext uri="{BB962C8B-B14F-4D97-AF65-F5344CB8AC3E}">
        <p14:creationId xmlns:p14="http://schemas.microsoft.com/office/powerpoint/2010/main" val="1304477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672" y="371089"/>
            <a:ext cx="9067031" cy="713538"/>
          </a:xfrm>
        </p:spPr>
        <p:txBody>
          <a:bodyPr>
            <a:normAutofit fontScale="90000"/>
          </a:bodyPr>
          <a:lstStyle/>
          <a:p>
            <a:pPr algn="ctr"/>
            <a:r>
              <a:rPr lang="en-US" altLang="de-DE" sz="2800" b="1" dirty="0">
                <a:latin typeface="Corbel"/>
                <a:cs typeface="Corbel"/>
              </a:rPr>
              <a:t>Do Adverse Events Occur With TKI </a:t>
            </a:r>
            <a:r>
              <a:rPr lang="en-US" altLang="de-DE" sz="2800" b="1" i="1" dirty="0">
                <a:latin typeface="Corbel"/>
                <a:cs typeface="Corbel"/>
              </a:rPr>
              <a:t>Withdrawal?</a:t>
            </a:r>
            <a:br>
              <a:rPr lang="en-GB" altLang="de-DE" sz="2800" b="1" dirty="0">
                <a:latin typeface="Corbel"/>
                <a:cs typeface="Corbel"/>
              </a:rPr>
            </a:br>
            <a:endParaRPr lang="en-US" sz="2800" b="1" dirty="0">
              <a:latin typeface="Corbel"/>
              <a:cs typeface="Corbel"/>
            </a:endParaRPr>
          </a:p>
        </p:txBody>
      </p:sp>
      <p:graphicFrame>
        <p:nvGraphicFramePr>
          <p:cNvPr id="11" name="Tabelle 3"/>
          <p:cNvGraphicFramePr>
            <a:graphicFrameLocks noGrp="1"/>
          </p:cNvGraphicFramePr>
          <p:nvPr/>
        </p:nvGraphicFramePr>
        <p:xfrm>
          <a:off x="1852614" y="1796015"/>
          <a:ext cx="9067031" cy="2743200"/>
        </p:xfrm>
        <a:graphic>
          <a:graphicData uri="http://schemas.openxmlformats.org/drawingml/2006/table">
            <a:tbl>
              <a:tblPr/>
              <a:tblGrid>
                <a:gridCol w="4282076">
                  <a:extLst>
                    <a:ext uri="{9D8B030D-6E8A-4147-A177-3AD203B41FA5}">
                      <a16:colId xmlns:a16="http://schemas.microsoft.com/office/drawing/2014/main" val="20000"/>
                    </a:ext>
                  </a:extLst>
                </a:gridCol>
                <a:gridCol w="1205551">
                  <a:extLst>
                    <a:ext uri="{9D8B030D-6E8A-4147-A177-3AD203B41FA5}">
                      <a16:colId xmlns:a16="http://schemas.microsoft.com/office/drawing/2014/main" val="20001"/>
                    </a:ext>
                  </a:extLst>
                </a:gridCol>
                <a:gridCol w="1219097">
                  <a:extLst>
                    <a:ext uri="{9D8B030D-6E8A-4147-A177-3AD203B41FA5}">
                      <a16:colId xmlns:a16="http://schemas.microsoft.com/office/drawing/2014/main" val="20002"/>
                    </a:ext>
                  </a:extLst>
                </a:gridCol>
                <a:gridCol w="1205551">
                  <a:extLst>
                    <a:ext uri="{9D8B030D-6E8A-4147-A177-3AD203B41FA5}">
                      <a16:colId xmlns:a16="http://schemas.microsoft.com/office/drawing/2014/main" val="20003"/>
                    </a:ext>
                  </a:extLst>
                </a:gridCol>
                <a:gridCol w="1154756">
                  <a:extLst>
                    <a:ext uri="{9D8B030D-6E8A-4147-A177-3AD203B41FA5}">
                      <a16:colId xmlns:a16="http://schemas.microsoft.com/office/drawing/2014/main" val="20004"/>
                    </a:ext>
                  </a:extLst>
                </a:gridCol>
              </a:tblGrid>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1" i="0" u="none" strike="noStrike" cap="none" normalizeH="0" baseline="0" dirty="0">
                        <a:ln>
                          <a:noFill/>
                        </a:ln>
                        <a:solidFill>
                          <a:srgbClr val="FFFFFF"/>
                        </a:solidFill>
                        <a:effectLst/>
                        <a:latin typeface="Corbel"/>
                        <a:cs typeface="Corbel"/>
                      </a:endParaRP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err="1">
                          <a:ln>
                            <a:noFill/>
                          </a:ln>
                          <a:solidFill>
                            <a:schemeClr val="bg1"/>
                          </a:solidFill>
                          <a:effectLst/>
                          <a:latin typeface="Corbel"/>
                          <a:cs typeface="Corbel"/>
                        </a:rPr>
                        <a:t>Patients</a:t>
                      </a:r>
                      <a:endParaRPr kumimoji="0" lang="de-DE" sz="1800" b="1" i="0" u="none" strike="noStrike" cap="none" normalizeH="0" baseline="0" dirty="0">
                        <a:ln>
                          <a:noFill/>
                        </a:ln>
                        <a:solidFill>
                          <a:schemeClr val="bg1"/>
                        </a:solidFill>
                        <a:effectLst/>
                        <a:latin typeface="Corbel"/>
                        <a:cs typeface="Corbe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All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t>
                      </a:r>
                      <a:r>
                        <a:rPr kumimoji="0" lang="de-DE" sz="1800" b="1" i="0" u="none" strike="noStrike" cap="none" normalizeH="0" baseline="0" dirty="0" err="1">
                          <a:ln>
                            <a:noFill/>
                          </a:ln>
                          <a:solidFill>
                            <a:schemeClr val="bg1"/>
                          </a:solidFill>
                          <a:effectLst/>
                          <a:latin typeface="Corbel"/>
                          <a:cs typeface="Corbel"/>
                        </a:rPr>
                        <a:t>n</a:t>
                      </a:r>
                      <a:r>
                        <a:rPr kumimoji="0" lang="de-DE" sz="1800" b="1" i="0" u="none" strike="noStrike" cap="none" normalizeH="0" baseline="0" dirty="0">
                          <a:ln>
                            <a:noFill/>
                          </a:ln>
                          <a:solidFill>
                            <a:schemeClr val="bg1"/>
                          </a:solidFill>
                          <a:effectLst/>
                          <a:latin typeface="Corbel"/>
                          <a:cs typeface="Corbel"/>
                        </a:rPr>
                        <a:t>)</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err="1">
                          <a:ln>
                            <a:noFill/>
                          </a:ln>
                          <a:solidFill>
                            <a:schemeClr val="bg1"/>
                          </a:solidFill>
                          <a:effectLst/>
                          <a:latin typeface="Corbel"/>
                          <a:cs typeface="Corbel"/>
                        </a:rPr>
                        <a:t>Patients</a:t>
                      </a:r>
                      <a:endParaRPr kumimoji="0" lang="de-DE" sz="1800" b="1" i="0" u="none" strike="noStrike" cap="none" normalizeH="0" baseline="0" dirty="0">
                        <a:ln>
                          <a:noFill/>
                        </a:ln>
                        <a:solidFill>
                          <a:schemeClr val="bg1"/>
                        </a:solidFill>
                        <a:effectLst/>
                        <a:latin typeface="Corbel"/>
                        <a:cs typeface="Corbe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Grade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t>
                      </a:r>
                      <a:r>
                        <a:rPr kumimoji="0" lang="de-DE" sz="1800" b="1" i="0" u="none" strike="noStrike" cap="none" normalizeH="0" baseline="0" dirty="0" err="1">
                          <a:ln>
                            <a:noFill/>
                          </a:ln>
                          <a:solidFill>
                            <a:schemeClr val="bg1"/>
                          </a:solidFill>
                          <a:effectLst/>
                          <a:latin typeface="Corbel"/>
                          <a:cs typeface="Corbel"/>
                        </a:rPr>
                        <a:t>n</a:t>
                      </a:r>
                      <a:r>
                        <a:rPr kumimoji="0" lang="de-DE" sz="1800" b="1" i="0" u="none" strike="noStrike" cap="none" normalizeH="0" baseline="0" dirty="0">
                          <a:ln>
                            <a:noFill/>
                          </a:ln>
                          <a:solidFill>
                            <a:schemeClr val="bg1"/>
                          </a:solidFill>
                          <a:effectLst/>
                          <a:latin typeface="Corbel"/>
                          <a:cs typeface="Corbel"/>
                        </a:rPr>
                        <a:t>)</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All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t>
                      </a:r>
                      <a:r>
                        <a:rPr kumimoji="0" lang="de-DE" sz="1800" b="1" i="0" u="none" strike="noStrike" cap="none" normalizeH="0" baseline="0" dirty="0" err="1">
                          <a:ln>
                            <a:noFill/>
                          </a:ln>
                          <a:solidFill>
                            <a:schemeClr val="bg1"/>
                          </a:solidFill>
                          <a:effectLst/>
                          <a:latin typeface="Corbel"/>
                          <a:cs typeface="Corbel"/>
                        </a:rPr>
                        <a:t>n</a:t>
                      </a:r>
                      <a:r>
                        <a:rPr kumimoji="0" lang="de-DE" sz="1800" b="1" i="0" u="none" strike="noStrike" cap="none" normalizeH="0" baseline="0" dirty="0">
                          <a:ln>
                            <a:noFill/>
                          </a:ln>
                          <a:solidFill>
                            <a:schemeClr val="bg1"/>
                          </a:solidFill>
                          <a:effectLst/>
                          <a:latin typeface="Corbel"/>
                          <a:cs typeface="Corbel"/>
                        </a:rPr>
                        <a:t>)</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Grade 3</a:t>
                      </a:r>
                    </a:p>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chemeClr val="bg1"/>
                          </a:solidFill>
                          <a:effectLst/>
                          <a:latin typeface="Corbel"/>
                          <a:cs typeface="Corbel"/>
                        </a:rPr>
                        <a:t>(</a:t>
                      </a:r>
                      <a:r>
                        <a:rPr kumimoji="0" lang="de-DE" sz="1800" b="1" i="0" u="none" strike="noStrike" cap="none" normalizeH="0" baseline="0" dirty="0" err="1">
                          <a:ln>
                            <a:noFill/>
                          </a:ln>
                          <a:solidFill>
                            <a:schemeClr val="bg1"/>
                          </a:solidFill>
                          <a:effectLst/>
                          <a:latin typeface="Corbel"/>
                          <a:cs typeface="Corbel"/>
                        </a:rPr>
                        <a:t>n</a:t>
                      </a:r>
                      <a:r>
                        <a:rPr kumimoji="0" lang="de-DE" sz="1800" b="1" i="0" u="none" strike="noStrike" cap="none" normalizeH="0" baseline="0" dirty="0">
                          <a:ln>
                            <a:noFill/>
                          </a:ln>
                          <a:solidFill>
                            <a:schemeClr val="bg1"/>
                          </a:solidFill>
                          <a:effectLst/>
                          <a:latin typeface="Corbel"/>
                          <a:cs typeface="Corbel"/>
                        </a:rPr>
                        <a:t>)</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400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err="1">
                          <a:ln>
                            <a:noFill/>
                          </a:ln>
                          <a:solidFill>
                            <a:srgbClr val="000000"/>
                          </a:solidFill>
                          <a:effectLst/>
                          <a:latin typeface="Corbel"/>
                          <a:cs typeface="Corbel"/>
                        </a:rPr>
                        <a:t>Musculoskeletal</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pain</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joint</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pain</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arthralgia</a:t>
                      </a:r>
                      <a:endParaRPr kumimoji="0" lang="de-DE" sz="1800" b="0" i="0" u="none" strike="noStrike" cap="none" normalizeH="0" baseline="0" dirty="0">
                        <a:ln>
                          <a:noFill/>
                        </a:ln>
                        <a:solidFill>
                          <a:srgbClr val="000000"/>
                        </a:solidFill>
                        <a:effectLst/>
                        <a:latin typeface="Corbel"/>
                        <a:cs typeface="Corbel"/>
                      </a:endParaRP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23</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3</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39</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6</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11887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Corbel"/>
                          <a:cs typeface="Corbel"/>
                        </a:rPr>
                        <a:t>Other</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sweating</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skin</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disorders</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folliculitis</a:t>
                      </a:r>
                      <a:r>
                        <a:rPr kumimoji="0" lang="de-DE" sz="1800" b="0" i="0" u="none" strike="noStrike" cap="none" normalizeH="0" baseline="0" dirty="0">
                          <a:ln>
                            <a:noFill/>
                          </a:ln>
                          <a:solidFill>
                            <a:srgbClr val="000000"/>
                          </a:solidFill>
                          <a:effectLst/>
                          <a:latin typeface="Corbel"/>
                          <a:cs typeface="Corbel"/>
                        </a:rPr>
                        <a:t>, depressive </a:t>
                      </a:r>
                      <a:r>
                        <a:rPr kumimoji="0" lang="de-DE" sz="1800" b="0" i="0" u="none" strike="noStrike" cap="none" normalizeH="0" baseline="0" dirty="0" err="1">
                          <a:ln>
                            <a:noFill/>
                          </a:ln>
                          <a:solidFill>
                            <a:srgbClr val="000000"/>
                          </a:solidFill>
                          <a:effectLst/>
                          <a:latin typeface="Corbel"/>
                          <a:cs typeface="Corbel"/>
                        </a:rPr>
                        <a:t>episodes</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fatigue</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urticaria</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weight</a:t>
                      </a:r>
                      <a:r>
                        <a:rPr kumimoji="0" lang="de-DE" sz="1800" b="0" i="0" u="none" strike="noStrike" cap="none" normalizeH="0" baseline="0" dirty="0">
                          <a:ln>
                            <a:noFill/>
                          </a:ln>
                          <a:solidFill>
                            <a:srgbClr val="000000"/>
                          </a:solidFill>
                          <a:effectLst/>
                          <a:latin typeface="Corbel"/>
                          <a:cs typeface="Corbel"/>
                        </a:rPr>
                        <a:t> </a:t>
                      </a:r>
                      <a:r>
                        <a:rPr kumimoji="0" lang="de-DE" sz="1800" b="0" i="0" u="none" strike="noStrike" cap="none" normalizeH="0" baseline="0" dirty="0" err="1">
                          <a:ln>
                            <a:noFill/>
                          </a:ln>
                          <a:solidFill>
                            <a:srgbClr val="000000"/>
                          </a:solidFill>
                          <a:effectLst/>
                          <a:latin typeface="Corbel"/>
                          <a:cs typeface="Corbel"/>
                        </a:rPr>
                        <a:t>loss</a:t>
                      </a:r>
                      <a:r>
                        <a:rPr kumimoji="0" lang="de-DE" sz="1800" b="0" i="0" u="none" strike="noStrike" cap="none" normalizeH="0" baseline="0" dirty="0">
                          <a:ln>
                            <a:noFill/>
                          </a:ln>
                          <a:solidFill>
                            <a:srgbClr val="000000"/>
                          </a:solidFill>
                          <a:effectLst/>
                          <a:latin typeface="Corbel"/>
                          <a:cs typeface="Corbel"/>
                        </a:rPr>
                        <a:t>)</a:t>
                      </a:r>
                    </a:p>
                  </a:txBody>
                  <a:tcPr marT="45690" marB="456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8</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0</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18</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a:ln>
                            <a:noFill/>
                          </a:ln>
                          <a:solidFill>
                            <a:srgbClr val="000000"/>
                          </a:solidFill>
                          <a:effectLst/>
                          <a:latin typeface="Corbel"/>
                          <a:cs typeface="Corbel"/>
                        </a:rPr>
                        <a:t>3</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13" name="Rectangle 3"/>
          <p:cNvSpPr>
            <a:spLocks noChangeArrowheads="1"/>
          </p:cNvSpPr>
          <p:nvPr/>
        </p:nvSpPr>
        <p:spPr bwMode="auto">
          <a:xfrm>
            <a:off x="1852613" y="4825541"/>
            <a:ext cx="8610600" cy="159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n-ea"/>
                <a:cs typeface="Corbel"/>
              </a:rPr>
              <a:t>Musculoskeletal pain in CML patients after discontinuation of imatinib: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n-ea"/>
                <a:cs typeface="Corbel"/>
              </a:rPr>
              <a:t>a tyrosine kinase inhibitor withdrawal syndrome?</a:t>
            </a:r>
            <a:endParaRPr kumimoji="0" lang="fr-FR" sz="1400" b="0" i="0" u="none" strike="noStrike" kern="1200" cap="none" spc="0" normalizeH="0" baseline="0" noProof="0" dirty="0">
              <a:ln>
                <a:noFill/>
              </a:ln>
              <a:solidFill>
                <a:srgbClr val="000000"/>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n-ea"/>
                <a:cs typeface="Corbel"/>
              </a:rPr>
              <a:t>J. Richter et al. J </a:t>
            </a:r>
            <a:r>
              <a:rPr kumimoji="0" lang="en-US" sz="1400" b="0" i="0" u="none" strike="noStrike" kern="1200" cap="none" spc="0" normalizeH="0" baseline="0" noProof="0" dirty="0" err="1">
                <a:ln>
                  <a:noFill/>
                </a:ln>
                <a:solidFill>
                  <a:srgbClr val="000000"/>
                </a:solidFill>
                <a:effectLst/>
                <a:uLnTx/>
                <a:uFillTx/>
                <a:latin typeface="Corbel"/>
                <a:ea typeface="+mn-ea"/>
                <a:cs typeface="Corbel"/>
              </a:rPr>
              <a:t>Clin</a:t>
            </a:r>
            <a:r>
              <a:rPr kumimoji="0" lang="en-US" sz="1400" b="0" i="0" u="none" strike="noStrike" kern="1200" cap="none" spc="0" normalizeH="0" baseline="0" noProof="0" dirty="0">
                <a:ln>
                  <a:noFill/>
                </a:ln>
                <a:solidFill>
                  <a:srgbClr val="000000"/>
                </a:solidFill>
                <a:effectLst/>
                <a:uLnTx/>
                <a:uFillTx/>
                <a:latin typeface="Corbel"/>
                <a:ea typeface="+mn-ea"/>
                <a:cs typeface="Corbel"/>
              </a:rPr>
              <a:t> </a:t>
            </a:r>
            <a:r>
              <a:rPr kumimoji="0" lang="en-US" sz="1400" b="0" i="0" u="none" strike="noStrike" kern="1200" cap="none" spc="0" normalizeH="0" baseline="0" noProof="0" dirty="0" err="1">
                <a:ln>
                  <a:noFill/>
                </a:ln>
                <a:solidFill>
                  <a:srgbClr val="000000"/>
                </a:solidFill>
                <a:effectLst/>
                <a:uLnTx/>
                <a:uFillTx/>
                <a:latin typeface="Corbel"/>
                <a:ea typeface="+mn-ea"/>
                <a:cs typeface="Corbel"/>
              </a:rPr>
              <a:t>Oncol</a:t>
            </a:r>
            <a:r>
              <a:rPr kumimoji="0" lang="en-US" sz="1400" b="0" i="0" u="none" strike="noStrike" kern="1200" cap="none" spc="0" normalizeH="0" baseline="0" noProof="0" dirty="0">
                <a:ln>
                  <a:noFill/>
                </a:ln>
                <a:solidFill>
                  <a:srgbClr val="000000"/>
                </a:solidFill>
                <a:effectLst/>
                <a:uLnTx/>
                <a:uFillTx/>
                <a:latin typeface="Corbel"/>
                <a:ea typeface="+mn-ea"/>
                <a:cs typeface="Corbel"/>
              </a:rPr>
              <a:t>. 2014 Sep 1;32(25):2821-3.</a:t>
            </a:r>
            <a:endParaRPr kumimoji="0" lang="en-US" sz="1400" b="0" i="0" u="none" strike="noStrike" kern="1200" cap="none" spc="0" normalizeH="0" baseline="30000" noProof="0" dirty="0">
              <a:ln>
                <a:noFill/>
              </a:ln>
              <a:solidFill>
                <a:srgbClr val="000000"/>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n-ea"/>
                <a:cs typeface="Corbel"/>
              </a:rPr>
              <a:t>Tyrosine kinase inhibitor withdrawal syndrome: a matter of c-kit ?</a:t>
            </a:r>
            <a:endParaRPr kumimoji="0" lang="fr-FR" sz="1400" b="0" i="0" u="none" strike="noStrike" kern="1200" cap="none" spc="0" normalizeH="0" baseline="0" noProof="0" dirty="0">
              <a:ln>
                <a:noFill/>
              </a:ln>
              <a:solidFill>
                <a:srgbClr val="000000"/>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rbel"/>
                <a:ea typeface="+mn-ea"/>
                <a:cs typeface="Corbel"/>
              </a:rPr>
              <a:t>Response to Richter et al.  </a:t>
            </a:r>
            <a:endParaRPr kumimoji="0" lang="fr-FR" sz="1400" b="0" i="0" u="none" strike="noStrike" kern="1200" cap="none" spc="0" normalizeH="0" baseline="0" noProof="0" dirty="0">
              <a:ln>
                <a:noFill/>
              </a:ln>
              <a:solidFill>
                <a:srgbClr val="000000"/>
              </a:solidFill>
              <a:effectLst/>
              <a:uLnTx/>
              <a:uFillTx/>
              <a:latin typeface="Corbel"/>
              <a:ea typeface="+mn-ea"/>
              <a:cs typeface="Corbe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orbel"/>
                <a:ea typeface="+mn-ea"/>
                <a:cs typeface="Corbel"/>
              </a:rPr>
              <a:t>Ph. Rousselot </a:t>
            </a:r>
            <a:r>
              <a:rPr kumimoji="0" lang="en-US" sz="1400" b="0" i="0" u="none" strike="noStrike" kern="1200" cap="none" spc="0" normalizeH="0" baseline="0" noProof="0" dirty="0">
                <a:ln>
                  <a:noFill/>
                </a:ln>
                <a:solidFill>
                  <a:srgbClr val="000000"/>
                </a:solidFill>
                <a:effectLst/>
                <a:uLnTx/>
                <a:uFillTx/>
                <a:latin typeface="Corbel"/>
                <a:ea typeface="+mn-ea"/>
                <a:cs typeface="Corbel"/>
              </a:rPr>
              <a:t>et al. </a:t>
            </a:r>
            <a:endParaRPr kumimoji="0" lang="en-US" sz="1400" b="0" i="0" u="none" strike="noStrike" kern="1200" cap="none" spc="0" normalizeH="0" baseline="30000" noProof="0" dirty="0">
              <a:ln>
                <a:noFill/>
              </a:ln>
              <a:solidFill>
                <a:srgbClr val="000000"/>
              </a:solidFill>
              <a:effectLst/>
              <a:uLnTx/>
              <a:uFillTx/>
              <a:latin typeface="Corbel"/>
              <a:ea typeface="+mn-ea"/>
              <a:cs typeface="Corbel"/>
            </a:endParaRPr>
          </a:p>
        </p:txBody>
      </p:sp>
      <p:sp>
        <p:nvSpPr>
          <p:cNvPr id="14" name="Rectangle 3"/>
          <p:cNvSpPr>
            <a:spLocks noChangeArrowheads="1"/>
          </p:cNvSpPr>
          <p:nvPr/>
        </p:nvSpPr>
        <p:spPr bwMode="auto">
          <a:xfrm>
            <a:off x="1852613" y="926066"/>
            <a:ext cx="8610600"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Tx/>
              <a:buSzTx/>
              <a:buFontTx/>
              <a:buNone/>
              <a:tabLst>
                <a:tab pos="628650" algn="l"/>
                <a:tab pos="4749800" algn="l"/>
              </a:tabLst>
              <a:defRPr/>
            </a:pPr>
            <a:r>
              <a:rPr kumimoji="0" lang="en-US" sz="2000" b="0" i="0" u="none" strike="noStrike" kern="1200" cap="none" spc="0" normalizeH="0" baseline="0" noProof="0" dirty="0">
                <a:ln>
                  <a:noFill/>
                </a:ln>
                <a:solidFill>
                  <a:srgbClr val="000000"/>
                </a:solidFill>
                <a:effectLst/>
                <a:uLnTx/>
                <a:uFillTx/>
                <a:latin typeface="Corbel"/>
                <a:ea typeface="+mn-ea"/>
                <a:cs typeface="Corbel"/>
              </a:rPr>
              <a:t>N=200; 222 AEs in 98 patients were reported</a:t>
            </a:r>
          </a:p>
          <a:p>
            <a:pPr marL="0" marR="0" lvl="0" indent="0" algn="l" defTabSz="457200" rtl="0" eaLnBrk="1" fontAlgn="auto" latinLnBrk="0" hangingPunct="1">
              <a:lnSpc>
                <a:spcPct val="100000"/>
              </a:lnSpc>
              <a:spcBef>
                <a:spcPct val="20000"/>
              </a:spcBef>
              <a:spcAft>
                <a:spcPts val="0"/>
              </a:spcAft>
              <a:buClrTx/>
              <a:buSzTx/>
              <a:buFontTx/>
              <a:buNone/>
              <a:tabLst>
                <a:tab pos="628650" algn="l"/>
                <a:tab pos="4749800" algn="l"/>
              </a:tabLst>
              <a:defRPr/>
            </a:pPr>
            <a:r>
              <a:rPr kumimoji="0" lang="en-US" sz="2000" b="0" i="0" u="none" strike="noStrike" kern="1200" cap="none" spc="0" normalizeH="0" baseline="0" noProof="0" dirty="0">
                <a:ln>
                  <a:noFill/>
                </a:ln>
                <a:solidFill>
                  <a:srgbClr val="000000"/>
                </a:solidFill>
                <a:effectLst/>
                <a:uLnTx/>
                <a:uFillTx/>
                <a:latin typeface="Corbel"/>
                <a:ea typeface="+mn-ea"/>
                <a:cs typeface="Corbel"/>
              </a:rPr>
              <a:t>57 AEs in 31 patients were related to treatment stop, no grade 4</a:t>
            </a:r>
          </a:p>
        </p:txBody>
      </p:sp>
      <p:sp>
        <p:nvSpPr>
          <p:cNvPr id="15" name="TextBox 14"/>
          <p:cNvSpPr txBox="1"/>
          <p:nvPr/>
        </p:nvSpPr>
        <p:spPr>
          <a:xfrm>
            <a:off x="388109" y="6543597"/>
            <a:ext cx="292900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prstClr val="black"/>
                </a:solidFill>
                <a:effectLst/>
                <a:uLnTx/>
                <a:uFillTx/>
                <a:latin typeface="Corbel"/>
                <a:ea typeface="+mn-ea"/>
                <a:cs typeface="Corbel"/>
              </a:rPr>
              <a:t>Mahon</a:t>
            </a:r>
            <a:r>
              <a:rPr kumimoji="0" lang="nl-NL" sz="1400" b="1" i="0" u="none" strike="noStrike" kern="1200" cap="none" spc="0" normalizeH="0" baseline="0" noProof="0" dirty="0">
                <a:ln>
                  <a:noFill/>
                </a:ln>
                <a:solidFill>
                  <a:prstClr val="black"/>
                </a:solidFill>
                <a:effectLst/>
                <a:uLnTx/>
                <a:uFillTx/>
                <a:latin typeface="Corbel"/>
                <a:ea typeface="+mn-ea"/>
                <a:cs typeface="Corbel"/>
              </a:rPr>
              <a:t> FX et al, Blood 2014 124:151</a:t>
            </a:r>
            <a:endParaRPr kumimoji="0" lang="en-US" sz="1400" b="1" i="0" u="none" strike="noStrike" kern="1200" cap="none" spc="0" normalizeH="0" baseline="0" noProof="0" dirty="0">
              <a:ln>
                <a:noFill/>
              </a:ln>
              <a:solidFill>
                <a:prstClr val="black"/>
              </a:solidFill>
              <a:effectLst/>
              <a:uLnTx/>
              <a:uFillTx/>
              <a:latin typeface="Corbel"/>
              <a:ea typeface="+mn-ea"/>
              <a:cs typeface="Corbel"/>
            </a:endParaRPr>
          </a:p>
        </p:txBody>
      </p:sp>
    </p:spTree>
    <p:extLst>
      <p:ext uri="{BB962C8B-B14F-4D97-AF65-F5344CB8AC3E}">
        <p14:creationId xmlns:p14="http://schemas.microsoft.com/office/powerpoint/2010/main" val="1696727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6"/>
          <p:cNvSpPr>
            <a:spLocks noChangeArrowheads="1"/>
          </p:cNvSpPr>
          <p:nvPr/>
        </p:nvSpPr>
        <p:spPr bwMode="auto">
          <a:xfrm>
            <a:off x="2743200" y="1281871"/>
            <a:ext cx="6335712" cy="4032250"/>
          </a:xfrm>
          <a:prstGeom prst="roundRect">
            <a:avLst>
              <a:gd name="adj" fmla="val 1666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457200" rtl="0" eaLnBrk="1" fontAlgn="base" latinLnBrk="0" hangingPunct="1">
              <a:lnSpc>
                <a:spcPct val="100000"/>
              </a:lnSpc>
              <a:spcBef>
                <a:spcPct val="10000"/>
              </a:spcBef>
              <a:spcAft>
                <a:spcPct val="10000"/>
              </a:spcAft>
              <a:buClr>
                <a:srgbClr val="E98E15"/>
              </a:buClr>
              <a:buSzTx/>
              <a:buFontTx/>
              <a:buNone/>
              <a:tabLst/>
              <a:defRPr/>
            </a:pPr>
            <a:endParaRPr kumimoji="0" lang="fr-FR" sz="1600" b="1" i="0" u="none" strike="noStrike" kern="1200" cap="none" spc="0" normalizeH="0" baseline="0" noProof="0">
              <a:ln>
                <a:noFill/>
              </a:ln>
              <a:solidFill>
                <a:srgbClr val="000000"/>
              </a:solidFill>
              <a:effectLst/>
              <a:uLnTx/>
              <a:uFillTx/>
              <a:latin typeface="Corbel"/>
              <a:ea typeface="MS PGothic" charset="0"/>
              <a:cs typeface="Corbel"/>
            </a:endParaRPr>
          </a:p>
        </p:txBody>
      </p:sp>
      <p:sp>
        <p:nvSpPr>
          <p:cNvPr id="4" name="Titre 1"/>
          <p:cNvSpPr>
            <a:spLocks noGrp="1"/>
          </p:cNvSpPr>
          <p:nvPr>
            <p:ph type="title"/>
          </p:nvPr>
        </p:nvSpPr>
        <p:spPr>
          <a:xfrm>
            <a:off x="1524000" y="437321"/>
            <a:ext cx="9144000" cy="762000"/>
          </a:xfrm>
        </p:spPr>
        <p:txBody>
          <a:bodyPr>
            <a:normAutofit fontScale="90000"/>
          </a:bodyPr>
          <a:lstStyle/>
          <a:p>
            <a:pPr algn="ctr"/>
            <a:r>
              <a:rPr lang="en-US" sz="3100" b="1" dirty="0">
                <a:latin typeface="Corbel"/>
                <a:ea typeface="MS PGothic" charset="0"/>
                <a:cs typeface="Corbel"/>
              </a:rPr>
              <a:t>Most Important : if Paradise is Lost, is it Regained?</a:t>
            </a:r>
            <a:br>
              <a:rPr lang="en-US" sz="2800" b="1" dirty="0">
                <a:latin typeface="Corbel"/>
                <a:ea typeface="MS PGothic" charset="0"/>
                <a:cs typeface="Corbel"/>
              </a:rPr>
            </a:br>
            <a:br>
              <a:rPr lang="en-US" sz="2800" b="1" dirty="0">
                <a:solidFill>
                  <a:srgbClr val="000000"/>
                </a:solidFill>
                <a:latin typeface="Corbel"/>
                <a:ea typeface="MS PGothic" charset="0"/>
                <a:cs typeface="Corbel"/>
              </a:rPr>
            </a:br>
            <a:r>
              <a:rPr lang="en-US" sz="2200" b="1" dirty="0">
                <a:solidFill>
                  <a:srgbClr val="000000"/>
                </a:solidFill>
                <a:latin typeface="Corbel"/>
                <a:ea typeface="MS PGothic" charset="0"/>
                <a:cs typeface="Corbel"/>
              </a:rPr>
              <a:t>Cumulative incidence of regained MR</a:t>
            </a:r>
            <a:r>
              <a:rPr lang="en-US" sz="2200" b="1" baseline="30000" dirty="0">
                <a:solidFill>
                  <a:srgbClr val="000000"/>
                </a:solidFill>
                <a:latin typeface="Corbel"/>
                <a:ea typeface="MS PGothic" charset="0"/>
                <a:cs typeface="Corbel"/>
              </a:rPr>
              <a:t>4.5</a:t>
            </a:r>
            <a:r>
              <a:rPr lang="en-US" sz="2200" b="1" dirty="0">
                <a:solidFill>
                  <a:srgbClr val="000000"/>
                </a:solidFill>
                <a:latin typeface="Corbel"/>
                <a:ea typeface="MS PGothic" charset="0"/>
                <a:cs typeface="Corbel"/>
              </a:rPr>
              <a:t> in A-STIM retreated </a:t>
            </a:r>
            <a:r>
              <a:rPr lang="en-US" sz="2200" b="1" dirty="0" err="1">
                <a:solidFill>
                  <a:srgbClr val="000000"/>
                </a:solidFill>
                <a:latin typeface="Corbel"/>
                <a:ea typeface="MS PGothic" charset="0"/>
                <a:cs typeface="Corbel"/>
              </a:rPr>
              <a:t>pts</a:t>
            </a:r>
            <a:r>
              <a:rPr lang="en-US" sz="2200" b="1" dirty="0">
                <a:solidFill>
                  <a:srgbClr val="000000"/>
                </a:solidFill>
                <a:latin typeface="Corbel"/>
                <a:ea typeface="MS PGothic" charset="0"/>
                <a:cs typeface="Corbel"/>
              </a:rPr>
              <a:t> after loss of MMR</a:t>
            </a:r>
            <a:endParaRPr lang="fr-FR" sz="2200" b="1" dirty="0">
              <a:solidFill>
                <a:srgbClr val="000000"/>
              </a:solidFill>
              <a:latin typeface="Corbel"/>
              <a:ea typeface="MS PGothic" charset="0"/>
              <a:cs typeface="Corbel"/>
            </a:endParaRPr>
          </a:p>
        </p:txBody>
      </p:sp>
      <p:graphicFrame>
        <p:nvGraphicFramePr>
          <p:cNvPr id="6" name="Object 30"/>
          <p:cNvGraphicFramePr>
            <a:graphicFrameLocks noChangeAspect="1"/>
          </p:cNvGraphicFramePr>
          <p:nvPr/>
        </p:nvGraphicFramePr>
        <p:xfrm>
          <a:off x="3135312" y="1346959"/>
          <a:ext cx="5703888" cy="3967162"/>
        </p:xfrm>
        <a:graphic>
          <a:graphicData uri="http://schemas.openxmlformats.org/presentationml/2006/ole">
            <mc:AlternateContent xmlns:mc="http://schemas.openxmlformats.org/markup-compatibility/2006">
              <mc:Choice xmlns:v="urn:schemas-microsoft-com:vml" Requires="v">
                <p:oleObj spid="_x0000_s2053" name="Prism 5" r:id="rId3" imgW="3810000" imgH="2654300" progId="">
                  <p:embed/>
                </p:oleObj>
              </mc:Choice>
              <mc:Fallback>
                <p:oleObj name="Prism 5" r:id="rId3" imgW="3810000" imgH="2654300" progId="">
                  <p:embed/>
                  <p:pic>
                    <p:nvPicPr>
                      <p:cNvPr id="6"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312" y="1346959"/>
                        <a:ext cx="5703888" cy="396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7" name="ZoneTexte 5"/>
          <p:cNvSpPr txBox="1">
            <a:spLocks noChangeArrowheads="1"/>
          </p:cNvSpPr>
          <p:nvPr/>
        </p:nvSpPr>
        <p:spPr bwMode="auto">
          <a:xfrm>
            <a:off x="1847056" y="5527049"/>
            <a:ext cx="82804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marL="285750" marR="0" lvl="0"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Corbel"/>
                <a:ea typeface="MS PGothic" charset="0"/>
                <a:cs typeface="Corbel"/>
              </a:rPr>
              <a:t>Median time to regain deep molecular remission: 7.3 </a:t>
            </a:r>
            <a:r>
              <a:rPr kumimoji="0" lang="en-US" sz="1800" b="0" i="0" u="none" strike="noStrike" kern="1200" cap="none" spc="0" normalizeH="0" baseline="0" noProof="0" dirty="0" err="1">
                <a:ln>
                  <a:noFill/>
                </a:ln>
                <a:solidFill>
                  <a:srgbClr val="000000"/>
                </a:solidFill>
                <a:effectLst/>
                <a:uLnTx/>
                <a:uFillTx/>
                <a:latin typeface="Corbel"/>
                <a:ea typeface="MS PGothic" charset="0"/>
                <a:cs typeface="Corbel"/>
              </a:rPr>
              <a:t>mo</a:t>
            </a:r>
            <a:endParaRPr kumimoji="0" lang="en-US" sz="1800" b="0" i="0" u="none" strike="noStrike" kern="1200" cap="none" spc="0" normalizeH="0" baseline="0" noProof="0" dirty="0">
              <a:ln>
                <a:noFill/>
              </a:ln>
              <a:solidFill>
                <a:srgbClr val="000000"/>
              </a:solidFill>
              <a:effectLst/>
              <a:uLnTx/>
              <a:uFillTx/>
              <a:latin typeface="Corbel"/>
              <a:ea typeface="MS PGothic" charset="0"/>
              <a:cs typeface="Corbel"/>
            </a:endParaRPr>
          </a:p>
          <a:p>
            <a:pPr marL="285750" marR="0" lvl="0" indent="-285750" algn="l" defTabSz="4572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Corbel"/>
                <a:ea typeface="MS PGothic" charset="0"/>
                <a:cs typeface="Corbel"/>
              </a:rPr>
              <a:t>One patient with CML&gt;15y experienced lymphoid blast crisis 8.5 </a:t>
            </a:r>
            <a:r>
              <a:rPr kumimoji="0" lang="en-US" sz="1800" b="0" i="0" u="none" strike="noStrike" kern="1200" cap="none" spc="0" normalizeH="0" baseline="0" noProof="0" dirty="0" err="1">
                <a:ln>
                  <a:noFill/>
                </a:ln>
                <a:solidFill>
                  <a:srgbClr val="000000"/>
                </a:solidFill>
                <a:effectLst/>
                <a:uLnTx/>
                <a:uFillTx/>
                <a:latin typeface="Corbel"/>
                <a:ea typeface="MS PGothic" charset="0"/>
                <a:cs typeface="Corbel"/>
              </a:rPr>
              <a:t>mo</a:t>
            </a:r>
            <a:r>
              <a:rPr kumimoji="0" lang="en-US" sz="1800" b="0" i="0" u="none" strike="noStrike" kern="1200" cap="none" spc="0" normalizeH="0" baseline="0" noProof="0" dirty="0">
                <a:ln>
                  <a:noFill/>
                </a:ln>
                <a:solidFill>
                  <a:srgbClr val="000000"/>
                </a:solidFill>
                <a:effectLst/>
                <a:uLnTx/>
                <a:uFillTx/>
                <a:latin typeface="Corbel"/>
                <a:ea typeface="MS PGothic" charset="0"/>
                <a:cs typeface="Corbel"/>
              </a:rPr>
              <a:t> from regained MMR after restarting </a:t>
            </a:r>
            <a:r>
              <a:rPr kumimoji="0" lang="en-US" sz="1800" b="0" i="0" u="none" strike="noStrike" kern="1200" cap="none" spc="0" normalizeH="0" baseline="0" noProof="0" dirty="0" err="1">
                <a:ln>
                  <a:noFill/>
                </a:ln>
                <a:solidFill>
                  <a:srgbClr val="000000"/>
                </a:solidFill>
                <a:effectLst/>
                <a:uLnTx/>
                <a:uFillTx/>
                <a:latin typeface="Corbel"/>
                <a:ea typeface="MS PGothic" charset="0"/>
                <a:cs typeface="Corbel"/>
              </a:rPr>
              <a:t>imatinib</a:t>
            </a:r>
            <a:endParaRPr kumimoji="0" lang="en-US" sz="1800" b="0" i="0" u="none" strike="noStrike" kern="1200" cap="none" spc="0" normalizeH="0" baseline="0" noProof="0" dirty="0">
              <a:ln>
                <a:noFill/>
              </a:ln>
              <a:solidFill>
                <a:srgbClr val="000000"/>
              </a:solidFill>
              <a:effectLst/>
              <a:uLnTx/>
              <a:uFillTx/>
              <a:latin typeface="Corbel"/>
              <a:ea typeface="MS PGothic" charset="0"/>
              <a:cs typeface="Corbel"/>
            </a:endParaRPr>
          </a:p>
        </p:txBody>
      </p:sp>
      <p:sp>
        <p:nvSpPr>
          <p:cNvPr id="8" name="ZoneTexte 5"/>
          <p:cNvSpPr txBox="1">
            <a:spLocks noChangeArrowheads="1"/>
          </p:cNvSpPr>
          <p:nvPr/>
        </p:nvSpPr>
        <p:spPr bwMode="auto">
          <a:xfrm>
            <a:off x="1524000" y="6625397"/>
            <a:ext cx="22955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orbel"/>
                <a:ea typeface="MS PGothic" charset="0"/>
                <a:cs typeface="Corbel"/>
              </a:rPr>
              <a:t>.</a:t>
            </a:r>
            <a:endParaRPr kumimoji="0" lang="en-US" sz="1200" b="1" i="1" u="none" strike="noStrike" kern="1200" cap="none" spc="0" normalizeH="0" baseline="0" noProof="0" dirty="0">
              <a:ln>
                <a:noFill/>
              </a:ln>
              <a:solidFill>
                <a:srgbClr val="FFFFFF"/>
              </a:solidFill>
              <a:effectLst/>
              <a:uLnTx/>
              <a:uFillTx/>
              <a:latin typeface="Corbel"/>
              <a:ea typeface="MS PGothic" charset="0"/>
              <a:cs typeface="Corbel"/>
            </a:endParaRPr>
          </a:p>
        </p:txBody>
      </p:sp>
      <p:sp>
        <p:nvSpPr>
          <p:cNvPr id="9" name="ZoneTexte 7"/>
          <p:cNvSpPr txBox="1">
            <a:spLocks noChangeArrowheads="1"/>
          </p:cNvSpPr>
          <p:nvPr/>
        </p:nvSpPr>
        <p:spPr bwMode="auto">
          <a:xfrm>
            <a:off x="96084" y="6555584"/>
            <a:ext cx="391600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Corbel"/>
                <a:ea typeface="MS PGothic" charset="0"/>
                <a:cs typeface="Corbel"/>
              </a:rPr>
              <a:t>Rousselot P et al., J Clin </a:t>
            </a:r>
            <a:r>
              <a:rPr kumimoji="0" lang="fr-FR" sz="1200" b="1" i="0" u="none" strike="noStrike" kern="1200" cap="none" spc="0" normalizeH="0" baseline="0" noProof="0" dirty="0" err="1">
                <a:ln>
                  <a:noFill/>
                </a:ln>
                <a:solidFill>
                  <a:srgbClr val="000000"/>
                </a:solidFill>
                <a:effectLst/>
                <a:uLnTx/>
                <a:uFillTx/>
                <a:latin typeface="Corbel"/>
                <a:ea typeface="MS PGothic" charset="0"/>
                <a:cs typeface="Corbel"/>
              </a:rPr>
              <a:t>Oncol</a:t>
            </a:r>
            <a:r>
              <a:rPr kumimoji="0" lang="fr-FR" sz="1200" b="1" i="0" u="none" strike="noStrike" kern="1200" cap="none" spc="0" normalizeH="0" baseline="0" noProof="0" dirty="0">
                <a:ln>
                  <a:noFill/>
                </a:ln>
                <a:solidFill>
                  <a:srgbClr val="000000"/>
                </a:solidFill>
                <a:effectLst/>
                <a:uLnTx/>
                <a:uFillTx/>
                <a:latin typeface="Corbel"/>
                <a:ea typeface="MS PGothic" charset="0"/>
                <a:cs typeface="Corbel"/>
              </a:rPr>
              <a:t>. 2014 </a:t>
            </a:r>
            <a:r>
              <a:rPr kumimoji="0" lang="fr-FR" sz="1200" b="1" i="0" u="none" strike="noStrike" kern="1200" cap="none" spc="0" normalizeH="0" baseline="0" noProof="0" dirty="0" err="1">
                <a:ln>
                  <a:noFill/>
                </a:ln>
                <a:solidFill>
                  <a:srgbClr val="000000"/>
                </a:solidFill>
                <a:effectLst/>
                <a:uLnTx/>
                <a:uFillTx/>
                <a:latin typeface="Corbel"/>
                <a:ea typeface="MS PGothic" charset="0"/>
                <a:cs typeface="Corbel"/>
              </a:rPr>
              <a:t>Feb</a:t>
            </a:r>
            <a:r>
              <a:rPr kumimoji="0" lang="fr-FR" sz="1200" b="1" i="0" u="none" strike="noStrike" kern="1200" cap="none" spc="0" normalizeH="0" baseline="0" noProof="0" dirty="0">
                <a:ln>
                  <a:noFill/>
                </a:ln>
                <a:solidFill>
                  <a:srgbClr val="000000"/>
                </a:solidFill>
                <a:effectLst/>
                <a:uLnTx/>
                <a:uFillTx/>
                <a:latin typeface="Corbel"/>
                <a:ea typeface="MS PGothic" charset="0"/>
                <a:cs typeface="Corbel"/>
              </a:rPr>
              <a:t> 10;32(5):424-30.</a:t>
            </a:r>
          </a:p>
        </p:txBody>
      </p:sp>
      <p:sp>
        <p:nvSpPr>
          <p:cNvPr id="10" name="TextBox 9"/>
          <p:cNvSpPr txBox="1"/>
          <p:nvPr/>
        </p:nvSpPr>
        <p:spPr>
          <a:xfrm rot="16200000">
            <a:off x="2544687" y="2943749"/>
            <a:ext cx="194361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err="1">
                <a:ln>
                  <a:noFill/>
                </a:ln>
                <a:solidFill>
                  <a:prstClr val="black"/>
                </a:solidFill>
                <a:effectLst/>
                <a:uLnTx/>
                <a:uFillTx/>
                <a:latin typeface="Corbel"/>
                <a:ea typeface="+mn-ea"/>
                <a:cs typeface="Corbel"/>
              </a:rPr>
              <a:t>Percent</a:t>
            </a:r>
            <a:r>
              <a:rPr kumimoji="0" lang="de-CH" sz="1800" b="1" i="0" u="none" strike="noStrike" kern="1200" cap="none" spc="0" normalizeH="0" baseline="0" noProof="0" dirty="0">
                <a:ln>
                  <a:noFill/>
                </a:ln>
                <a:solidFill>
                  <a:prstClr val="black"/>
                </a:solidFill>
                <a:effectLst/>
                <a:uLnTx/>
                <a:uFillTx/>
                <a:latin typeface="Corbel"/>
                <a:ea typeface="+mn-ea"/>
                <a:cs typeface="Corbel"/>
              </a:rPr>
              <a:t> MR</a:t>
            </a:r>
            <a:r>
              <a:rPr kumimoji="0" lang="de-CH" sz="1800" b="1" i="0" u="none" strike="noStrike" kern="1200" cap="none" spc="0" normalizeH="0" baseline="30000" noProof="0" dirty="0">
                <a:ln>
                  <a:noFill/>
                </a:ln>
                <a:solidFill>
                  <a:prstClr val="black"/>
                </a:solidFill>
                <a:effectLst/>
                <a:uLnTx/>
                <a:uFillTx/>
                <a:latin typeface="Corbel"/>
                <a:ea typeface="+mn-ea"/>
                <a:cs typeface="Corbel"/>
              </a:rPr>
              <a:t>4.5</a:t>
            </a:r>
            <a:endParaRPr kumimoji="0" lang="en-GB" sz="1800" b="1" i="0" u="none" strike="noStrike" kern="1200" cap="none" spc="0" normalizeH="0" baseline="30000" noProof="0" dirty="0">
              <a:ln>
                <a:noFill/>
              </a:ln>
              <a:solidFill>
                <a:prstClr val="black"/>
              </a:solidFill>
              <a:effectLst/>
              <a:uLnTx/>
              <a:uFillTx/>
              <a:latin typeface="Corbel"/>
              <a:ea typeface="+mn-ea"/>
              <a:cs typeface="Corbel"/>
            </a:endParaRPr>
          </a:p>
        </p:txBody>
      </p:sp>
      <p:sp>
        <p:nvSpPr>
          <p:cNvPr id="2" name="TextBox 1"/>
          <p:cNvSpPr txBox="1"/>
          <p:nvPr/>
        </p:nvSpPr>
        <p:spPr>
          <a:xfrm>
            <a:off x="6616700" y="2413760"/>
            <a:ext cx="37973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Corbel"/>
              </a:rPr>
              <a:t>With &gt;500 patients reported and very large numbers under investigation,</a:t>
            </a:r>
            <a:r>
              <a:rPr kumimoji="0" lang="en-US" sz="1800" b="0" i="1" u="none" strike="noStrike" kern="1200" cap="none" spc="0" normalizeH="0" baseline="0" noProof="0" dirty="0">
                <a:ln>
                  <a:noFill/>
                </a:ln>
                <a:solidFill>
                  <a:prstClr val="black"/>
                </a:solidFill>
                <a:effectLst/>
                <a:uLnTx/>
                <a:uFillTx/>
                <a:latin typeface="Corbel"/>
                <a:ea typeface="+mn-ea"/>
                <a:cs typeface="Corbel"/>
              </a:rPr>
              <a:t> </a:t>
            </a:r>
            <a:r>
              <a:rPr kumimoji="0" lang="en-US" sz="1800" b="1" i="1" u="none" strike="noStrike" kern="1200" cap="none" spc="0" normalizeH="0" baseline="0" noProof="0" dirty="0">
                <a:ln>
                  <a:noFill/>
                </a:ln>
                <a:solidFill>
                  <a:prstClr val="black"/>
                </a:solidFill>
                <a:effectLst/>
                <a:uLnTx/>
                <a:uFillTx/>
                <a:latin typeface="Corbel"/>
                <a:ea typeface="+mn-ea"/>
                <a:cs typeface="Corbel"/>
              </a:rPr>
              <a:t>single case </a:t>
            </a:r>
            <a:r>
              <a:rPr kumimoji="0" lang="en-US" sz="1800" b="1" i="0" u="none" strike="noStrike" kern="1200" cap="none" spc="0" normalizeH="0" baseline="0" noProof="0" dirty="0">
                <a:ln>
                  <a:noFill/>
                </a:ln>
                <a:solidFill>
                  <a:prstClr val="black"/>
                </a:solidFill>
                <a:effectLst/>
                <a:uLnTx/>
                <a:uFillTx/>
                <a:latin typeface="Corbel"/>
                <a:ea typeface="+mn-ea"/>
                <a:cs typeface="Corbel"/>
              </a:rPr>
              <a:t>of transformation </a:t>
            </a:r>
            <a:r>
              <a:rPr kumimoji="0" lang="en-US" sz="1800" b="0" i="0" u="none" strike="noStrike" kern="1200" cap="none" spc="0" normalizeH="0" baseline="0" noProof="0" dirty="0">
                <a:ln>
                  <a:noFill/>
                </a:ln>
                <a:solidFill>
                  <a:prstClr val="black"/>
                </a:solidFill>
                <a:effectLst/>
                <a:uLnTx/>
                <a:uFillTx/>
                <a:latin typeface="Corbel"/>
                <a:ea typeface="+mn-ea"/>
                <a:cs typeface="Corbel"/>
              </a:rPr>
              <a:t>resulting from TFR trial</a:t>
            </a:r>
          </a:p>
        </p:txBody>
      </p:sp>
    </p:spTree>
    <p:extLst>
      <p:ext uri="{BB962C8B-B14F-4D97-AF65-F5344CB8AC3E}">
        <p14:creationId xmlns:p14="http://schemas.microsoft.com/office/powerpoint/2010/main" val="29867227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778" y="-1"/>
            <a:ext cx="9144000" cy="6858001"/>
          </a:xfrm>
          <a:prstGeom prst="rect">
            <a:avLst/>
          </a:prstGeom>
          <a:solidFill>
            <a:srgbClr val="76717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33399">
                  <a:lumMod val="40000"/>
                  <a:lumOff val="60000"/>
                </a:srgbClr>
              </a:solidFill>
              <a:latin typeface="Arial"/>
            </a:endParaRPr>
          </a:p>
        </p:txBody>
      </p:sp>
      <p:pic>
        <p:nvPicPr>
          <p:cNvPr id="3" name="Picture 2"/>
          <p:cNvPicPr>
            <a:picLocks noChangeAspect="1"/>
          </p:cNvPicPr>
          <p:nvPr/>
        </p:nvPicPr>
        <p:blipFill>
          <a:blip r:embed="rId2"/>
          <a:stretch>
            <a:fillRect/>
          </a:stretch>
        </p:blipFill>
        <p:spPr>
          <a:xfrm>
            <a:off x="6781800" y="4116800"/>
            <a:ext cx="3886200" cy="2741200"/>
          </a:xfrm>
          <a:prstGeom prst="rect">
            <a:avLst/>
          </a:prstGeom>
        </p:spPr>
      </p:pic>
      <p:pic>
        <p:nvPicPr>
          <p:cNvPr id="11" name="Picture 10"/>
          <p:cNvPicPr>
            <a:picLocks noChangeAspect="1"/>
          </p:cNvPicPr>
          <p:nvPr/>
        </p:nvPicPr>
        <p:blipFill>
          <a:blip r:embed="rId3"/>
          <a:stretch>
            <a:fillRect/>
          </a:stretch>
        </p:blipFill>
        <p:spPr>
          <a:xfrm>
            <a:off x="1524000" y="-1"/>
            <a:ext cx="3886200" cy="2743201"/>
          </a:xfrm>
          <a:prstGeom prst="rect">
            <a:avLst/>
          </a:prstGeom>
        </p:spPr>
      </p:pic>
      <p:pic>
        <p:nvPicPr>
          <p:cNvPr id="17" name="Picture 16"/>
          <p:cNvPicPr>
            <a:picLocks/>
          </p:cNvPicPr>
          <p:nvPr/>
        </p:nvPicPr>
        <p:blipFill>
          <a:blip r:embed="rId4"/>
          <a:stretch>
            <a:fillRect/>
          </a:stretch>
        </p:blipFill>
        <p:spPr>
          <a:xfrm>
            <a:off x="6781800" y="-31256"/>
            <a:ext cx="3886200" cy="2743200"/>
          </a:xfrm>
          <a:prstGeom prst="rect">
            <a:avLst/>
          </a:prstGeom>
        </p:spPr>
      </p:pic>
      <p:pic>
        <p:nvPicPr>
          <p:cNvPr id="19" name="Picture 18"/>
          <p:cNvPicPr>
            <a:picLocks/>
          </p:cNvPicPr>
          <p:nvPr/>
        </p:nvPicPr>
        <p:blipFill>
          <a:blip r:embed="rId5"/>
          <a:stretch>
            <a:fillRect/>
          </a:stretch>
        </p:blipFill>
        <p:spPr>
          <a:xfrm>
            <a:off x="1524000" y="4114800"/>
            <a:ext cx="3886200" cy="2743200"/>
          </a:xfrm>
          <a:prstGeom prst="rect">
            <a:avLst/>
          </a:prstGeom>
        </p:spPr>
      </p:pic>
      <p:sp>
        <p:nvSpPr>
          <p:cNvPr id="9" name="Content Placeholder 1"/>
          <p:cNvSpPr>
            <a:spLocks noGrp="1"/>
          </p:cNvSpPr>
          <p:nvPr>
            <p:ph idx="1"/>
          </p:nvPr>
        </p:nvSpPr>
        <p:spPr>
          <a:xfrm>
            <a:off x="1041916" y="1927401"/>
            <a:ext cx="9220200" cy="4005589"/>
          </a:xfrm>
        </p:spPr>
        <p:txBody>
          <a:bodyPr>
            <a:normAutofit/>
          </a:bodyPr>
          <a:lstStyle/>
          <a:p>
            <a:pPr marL="914400" lvl="2" indent="0" algn="ctr">
              <a:buNone/>
            </a:pPr>
            <a:endParaRPr lang="en-US" sz="2400" b="1" i="1" dirty="0">
              <a:latin typeface="Corbel"/>
              <a:cs typeface="Corbel"/>
            </a:endParaRPr>
          </a:p>
          <a:p>
            <a:pPr marL="914400" lvl="2" indent="0" algn="ctr">
              <a:buNone/>
            </a:pPr>
            <a:endParaRPr lang="en-US" sz="2400" b="1" i="1" dirty="0">
              <a:solidFill>
                <a:schemeClr val="accent2">
                  <a:lumMod val="75000"/>
                </a:schemeClr>
              </a:solidFill>
              <a:latin typeface="Corbel"/>
              <a:cs typeface="Corbel"/>
            </a:endParaRPr>
          </a:p>
          <a:p>
            <a:pPr marL="914400" lvl="2" indent="0" algn="ctr">
              <a:spcBef>
                <a:spcPts val="0"/>
              </a:spcBef>
              <a:buNone/>
            </a:pPr>
            <a:r>
              <a:rPr lang="en-US" sz="2200" b="1" i="1" dirty="0">
                <a:solidFill>
                  <a:srgbClr val="FFFFFF"/>
                </a:solidFill>
                <a:latin typeface="Corbel"/>
                <a:cs typeface="Corbel"/>
              </a:rPr>
              <a:t>Thank you for your attention! </a:t>
            </a:r>
          </a:p>
          <a:p>
            <a:pPr marL="914400" lvl="2" indent="0" algn="ctr">
              <a:spcBef>
                <a:spcPts val="0"/>
              </a:spcBef>
              <a:buNone/>
            </a:pPr>
            <a:r>
              <a:rPr lang="en-US" sz="2200" b="1" i="1" dirty="0">
                <a:solidFill>
                  <a:srgbClr val="FFFFFF"/>
                </a:solidFill>
                <a:latin typeface="Corbel"/>
                <a:cs typeface="Corbel"/>
              </a:rPr>
              <a:t>Questions?</a:t>
            </a:r>
            <a:endParaRPr lang="en-US" sz="2200" b="1" i="1" dirty="0">
              <a:solidFill>
                <a:srgbClr val="FFFFFF"/>
              </a:solidFill>
              <a:latin typeface="Corbel"/>
              <a:cs typeface="Corbel"/>
              <a:hlinkClick r:id="" action="ppaction://noaction"/>
            </a:endParaRPr>
          </a:p>
          <a:p>
            <a:pPr marL="914400" lvl="2" indent="0" algn="ctr">
              <a:spcBef>
                <a:spcPts val="0"/>
              </a:spcBef>
              <a:buNone/>
            </a:pPr>
            <a:r>
              <a:rPr lang="en-US" sz="2400" b="1" i="1" dirty="0">
                <a:solidFill>
                  <a:schemeClr val="accent4">
                    <a:lumMod val="75000"/>
                  </a:schemeClr>
                </a:solidFill>
                <a:latin typeface="Corbel"/>
                <a:cs typeface="Corbel"/>
                <a:hlinkClick r:id="" action="ppaction://noaction"/>
              </a:rPr>
              <a:t>maurom@mskcc.org</a:t>
            </a:r>
            <a:endParaRPr lang="en-US" sz="2400" b="1" i="1" dirty="0">
              <a:solidFill>
                <a:schemeClr val="accent4">
                  <a:lumMod val="75000"/>
                </a:schemeClr>
              </a:solidFill>
              <a:latin typeface="Corbel"/>
              <a:cs typeface="Corbel"/>
            </a:endParaRPr>
          </a:p>
          <a:p>
            <a:pPr marL="914400" lvl="2" indent="0" algn="ctr">
              <a:spcBef>
                <a:spcPts val="0"/>
              </a:spcBef>
              <a:buNone/>
            </a:pPr>
            <a:r>
              <a:rPr lang="en-US" b="1" i="1" dirty="0">
                <a:latin typeface="Corbel"/>
                <a:cs typeface="Corbel"/>
              </a:rPr>
              <a:t>212-639-3107</a:t>
            </a:r>
            <a:endParaRPr lang="en-US" b="1" dirty="0">
              <a:latin typeface="Corbel"/>
              <a:cs typeface="Corbel"/>
            </a:endParaRPr>
          </a:p>
        </p:txBody>
      </p:sp>
    </p:spTree>
    <p:extLst>
      <p:ext uri="{BB962C8B-B14F-4D97-AF65-F5344CB8AC3E}">
        <p14:creationId xmlns:p14="http://schemas.microsoft.com/office/powerpoint/2010/main" val="404879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847" y="6340066"/>
            <a:ext cx="1566720" cy="36147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79680" y="1216928"/>
            <a:ext cx="3428640" cy="489363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124" name="Text Box 4"/>
          <p:cNvSpPr txBox="1">
            <a:spLocks noChangeArrowheads="1"/>
          </p:cNvSpPr>
          <p:nvPr/>
        </p:nvSpPr>
        <p:spPr bwMode="auto">
          <a:xfrm>
            <a:off x="237433" y="6626136"/>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err="1">
                <a:latin typeface="Corbel"/>
                <a:cs typeface="Corbel"/>
              </a:rPr>
              <a:t>Saußele</a:t>
            </a:r>
            <a:r>
              <a:rPr lang="en-GB" sz="1200" b="1" dirty="0">
                <a:latin typeface="Corbel"/>
                <a:cs typeface="Corbel"/>
              </a:rPr>
              <a:t> S et al. Blood 2015;126:42-49</a:t>
            </a:r>
          </a:p>
        </p:txBody>
      </p:sp>
      <p:sp>
        <p:nvSpPr>
          <p:cNvPr id="8" name="Title 1"/>
          <p:cNvSpPr txBox="1">
            <a:spLocks/>
          </p:cNvSpPr>
          <p:nvPr/>
        </p:nvSpPr>
        <p:spPr>
          <a:xfrm>
            <a:off x="1568823" y="0"/>
            <a:ext cx="9087875" cy="1156028"/>
          </a:xfrm>
          <a:prstGeom prst="rect">
            <a:avLst/>
          </a:prstGeom>
        </p:spPr>
        <p:txBody>
          <a:bodyPr>
            <a:noAutofit/>
          </a:bodyPr>
          <a:lstStyle>
            <a:lvl1pPr algn="ctr" defTabSz="457200" rtl="0" eaLnBrk="1" latinLnBrk="0" hangingPunct="1">
              <a:spcBef>
                <a:spcPct val="0"/>
              </a:spcBef>
              <a:buNone/>
              <a:defRPr sz="3200" kern="1200">
                <a:solidFill>
                  <a:schemeClr val="tx2">
                    <a:lumMod val="50000"/>
                  </a:schemeClr>
                </a:solidFill>
                <a:latin typeface="Calibri"/>
                <a:ea typeface="+mj-ea"/>
                <a:cs typeface="Calibri"/>
              </a:defRPr>
            </a:lvl1pPr>
          </a:lstStyle>
          <a:p>
            <a:pPr>
              <a:tabLst>
                <a:tab pos="687388" algn="l"/>
              </a:tabLst>
            </a:pPr>
            <a:r>
              <a:rPr lang="en-US" sz="2800" b="1" dirty="0">
                <a:solidFill>
                  <a:srgbClr val="C0504D"/>
                </a:solidFill>
                <a:latin typeface="Corbel"/>
                <a:cs typeface="Corbel"/>
              </a:rPr>
              <a:t>CML response not different in presence of other health problems: ‘Comorbidity Index’ Study</a:t>
            </a:r>
          </a:p>
        </p:txBody>
      </p:sp>
      <p:pic>
        <p:nvPicPr>
          <p:cNvPr id="10" name="Picture 3"/>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53123" y="1984376"/>
            <a:ext cx="4625953" cy="32734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6002422" y="5735054"/>
            <a:ext cx="4222505" cy="307777"/>
          </a:xfrm>
          <a:prstGeom prst="rect">
            <a:avLst/>
          </a:prstGeom>
          <a:noFill/>
        </p:spPr>
        <p:txBody>
          <a:bodyPr wrap="none" rtlCol="0">
            <a:spAutoFit/>
          </a:bodyPr>
          <a:lstStyle/>
          <a:p>
            <a:r>
              <a:rPr lang="en-US" sz="1400" dirty="0">
                <a:latin typeface="Corbel"/>
                <a:cs typeface="Corbel"/>
              </a:rPr>
              <a:t>As measured by the </a:t>
            </a:r>
            <a:r>
              <a:rPr lang="en-US" sz="1400" dirty="0" err="1">
                <a:latin typeface="Corbel"/>
                <a:cs typeface="Corbel"/>
              </a:rPr>
              <a:t>Charleson</a:t>
            </a:r>
            <a:r>
              <a:rPr lang="en-US" sz="1400" dirty="0">
                <a:latin typeface="Corbel"/>
                <a:cs typeface="Corbel"/>
              </a:rPr>
              <a:t> Comorbidity Index (CCI)</a:t>
            </a:r>
          </a:p>
        </p:txBody>
      </p:sp>
    </p:spTree>
    <p:extLst>
      <p:ext uri="{BB962C8B-B14F-4D97-AF65-F5344CB8AC3E}">
        <p14:creationId xmlns:p14="http://schemas.microsoft.com/office/powerpoint/2010/main" val="3444577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05000" y="1066800"/>
            <a:ext cx="3810000" cy="549098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ight Arrow 1"/>
          <p:cNvSpPr/>
          <p:nvPr/>
        </p:nvSpPr>
        <p:spPr>
          <a:xfrm>
            <a:off x="5867400" y="1981200"/>
            <a:ext cx="4572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5867400" y="5181600"/>
            <a:ext cx="4572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553200" y="1828801"/>
            <a:ext cx="3399300" cy="646331"/>
          </a:xfrm>
          <a:prstGeom prst="rect">
            <a:avLst/>
          </a:prstGeom>
          <a:noFill/>
        </p:spPr>
        <p:txBody>
          <a:bodyPr wrap="none" rtlCol="0">
            <a:spAutoFit/>
          </a:bodyPr>
          <a:lstStyle/>
          <a:p>
            <a:r>
              <a:rPr lang="en-US" dirty="0" err="1">
                <a:latin typeface="Corbel"/>
                <a:cs typeface="Corbel"/>
              </a:rPr>
              <a:t>Charlson</a:t>
            </a:r>
            <a:r>
              <a:rPr lang="en-US" dirty="0">
                <a:latin typeface="Corbel"/>
                <a:cs typeface="Corbel"/>
              </a:rPr>
              <a:t> Comorbidity Index (CCI)</a:t>
            </a:r>
          </a:p>
          <a:p>
            <a:r>
              <a:rPr lang="en-US" dirty="0">
                <a:latin typeface="Corbel"/>
                <a:cs typeface="Corbel"/>
              </a:rPr>
              <a:t>calculated </a:t>
            </a:r>
            <a:r>
              <a:rPr lang="en-US" i="1" dirty="0">
                <a:latin typeface="Corbel"/>
                <a:cs typeface="Corbel"/>
              </a:rPr>
              <a:t>age included</a:t>
            </a:r>
            <a:endParaRPr lang="en-US" dirty="0">
              <a:latin typeface="Corbel"/>
              <a:cs typeface="Corbel"/>
            </a:endParaRPr>
          </a:p>
        </p:txBody>
      </p:sp>
      <p:sp>
        <p:nvSpPr>
          <p:cNvPr id="11" name="TextBox 10"/>
          <p:cNvSpPr txBox="1"/>
          <p:nvPr/>
        </p:nvSpPr>
        <p:spPr>
          <a:xfrm>
            <a:off x="6553200" y="5105401"/>
            <a:ext cx="3399300" cy="646331"/>
          </a:xfrm>
          <a:prstGeom prst="rect">
            <a:avLst/>
          </a:prstGeom>
          <a:noFill/>
        </p:spPr>
        <p:txBody>
          <a:bodyPr wrap="none" rtlCol="0">
            <a:spAutoFit/>
          </a:bodyPr>
          <a:lstStyle/>
          <a:p>
            <a:r>
              <a:rPr lang="en-US" dirty="0" err="1">
                <a:latin typeface="Corbel"/>
                <a:cs typeface="Corbel"/>
              </a:rPr>
              <a:t>Charlson</a:t>
            </a:r>
            <a:r>
              <a:rPr lang="en-US" dirty="0">
                <a:latin typeface="Corbel"/>
                <a:cs typeface="Corbel"/>
              </a:rPr>
              <a:t> Comorbidity Index (CCI)</a:t>
            </a:r>
          </a:p>
          <a:p>
            <a:r>
              <a:rPr lang="en-US" dirty="0">
                <a:latin typeface="Corbel"/>
                <a:cs typeface="Corbel"/>
              </a:rPr>
              <a:t>calculated </a:t>
            </a:r>
            <a:r>
              <a:rPr lang="en-US" i="1" dirty="0">
                <a:latin typeface="Corbel"/>
                <a:cs typeface="Corbel"/>
              </a:rPr>
              <a:t>age not included</a:t>
            </a:r>
            <a:endParaRPr lang="en-US" dirty="0">
              <a:latin typeface="Corbel"/>
              <a:cs typeface="Corbe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8149" y="6261277"/>
            <a:ext cx="1566720" cy="36147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 name="Title 1"/>
          <p:cNvSpPr txBox="1">
            <a:spLocks/>
          </p:cNvSpPr>
          <p:nvPr/>
        </p:nvSpPr>
        <p:spPr>
          <a:xfrm>
            <a:off x="1568823" y="0"/>
            <a:ext cx="9087875" cy="1156028"/>
          </a:xfrm>
          <a:prstGeom prst="rect">
            <a:avLst/>
          </a:prstGeom>
        </p:spPr>
        <p:txBody>
          <a:bodyPr>
            <a:noAutofit/>
          </a:bodyPr>
          <a:lstStyle>
            <a:lvl1pPr algn="ctr" defTabSz="457200" rtl="0" eaLnBrk="1" latinLnBrk="0" hangingPunct="1">
              <a:spcBef>
                <a:spcPct val="0"/>
              </a:spcBef>
              <a:buNone/>
              <a:defRPr sz="3200" kern="1200">
                <a:solidFill>
                  <a:schemeClr val="tx2">
                    <a:lumMod val="50000"/>
                  </a:schemeClr>
                </a:solidFill>
                <a:latin typeface="Calibri"/>
                <a:ea typeface="+mj-ea"/>
                <a:cs typeface="Calibri"/>
              </a:defRPr>
            </a:lvl1pPr>
          </a:lstStyle>
          <a:p>
            <a:pPr>
              <a:tabLst>
                <a:tab pos="687388" algn="l"/>
              </a:tabLst>
            </a:pPr>
            <a:r>
              <a:rPr lang="en-US" sz="2800" b="1" dirty="0">
                <a:solidFill>
                  <a:srgbClr val="C0504D"/>
                </a:solidFill>
                <a:latin typeface="Corbel"/>
                <a:cs typeface="Corbel"/>
              </a:rPr>
              <a:t>Living with CML:</a:t>
            </a:r>
          </a:p>
          <a:p>
            <a:pPr>
              <a:tabLst>
                <a:tab pos="687388" algn="l"/>
              </a:tabLst>
            </a:pPr>
            <a:r>
              <a:rPr lang="en-US" sz="2800" b="1" dirty="0">
                <a:solidFill>
                  <a:srgbClr val="C0504D"/>
                </a:solidFill>
                <a:latin typeface="Corbel"/>
                <a:cs typeface="Corbel"/>
              </a:rPr>
              <a:t>Other health issues </a:t>
            </a:r>
            <a:r>
              <a:rPr lang="en-US" sz="2800" b="1" i="1" dirty="0">
                <a:solidFill>
                  <a:srgbClr val="C0504D"/>
                </a:solidFill>
                <a:latin typeface="Corbel"/>
                <a:cs typeface="Corbel"/>
              </a:rPr>
              <a:t>more </a:t>
            </a:r>
            <a:r>
              <a:rPr lang="en-US" sz="2800" b="1" dirty="0">
                <a:solidFill>
                  <a:srgbClr val="C0504D"/>
                </a:solidFill>
                <a:latin typeface="Corbel"/>
                <a:cs typeface="Corbel"/>
              </a:rPr>
              <a:t>important (impact longevity)</a:t>
            </a:r>
          </a:p>
        </p:txBody>
      </p:sp>
      <p:sp>
        <p:nvSpPr>
          <p:cNvPr id="17" name="Text Box 4"/>
          <p:cNvSpPr txBox="1">
            <a:spLocks noChangeArrowheads="1"/>
          </p:cNvSpPr>
          <p:nvPr/>
        </p:nvSpPr>
        <p:spPr bwMode="auto">
          <a:xfrm>
            <a:off x="131416" y="6646014"/>
            <a:ext cx="3918240" cy="2318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err="1">
                <a:latin typeface="Corbel"/>
                <a:cs typeface="Corbel"/>
              </a:rPr>
              <a:t>Saußele</a:t>
            </a:r>
            <a:r>
              <a:rPr lang="en-GB" sz="1200" b="1" dirty="0">
                <a:latin typeface="Corbel"/>
                <a:cs typeface="Corbel"/>
              </a:rPr>
              <a:t> S et al. Blood 2015;126:42-49</a:t>
            </a:r>
          </a:p>
        </p:txBody>
      </p:sp>
      <p:sp>
        <p:nvSpPr>
          <p:cNvPr id="8" name="TextBox 7"/>
          <p:cNvSpPr txBox="1"/>
          <p:nvPr/>
        </p:nvSpPr>
        <p:spPr>
          <a:xfrm>
            <a:off x="5991555" y="3228333"/>
            <a:ext cx="4416594" cy="830997"/>
          </a:xfrm>
          <a:prstGeom prst="rect">
            <a:avLst/>
          </a:prstGeom>
          <a:noFill/>
        </p:spPr>
        <p:txBody>
          <a:bodyPr wrap="none" rtlCol="0">
            <a:spAutoFit/>
          </a:bodyPr>
          <a:lstStyle/>
          <a:p>
            <a:pPr algn="ctr"/>
            <a:r>
              <a:rPr lang="en-US" sz="2400" b="1" dirty="0">
                <a:solidFill>
                  <a:schemeClr val="accent1">
                    <a:lumMod val="50000"/>
                  </a:schemeClr>
                </a:solidFill>
                <a:latin typeface="Corbel"/>
                <a:cs typeface="Corbel"/>
              </a:rPr>
              <a:t>Internist before Hematologist:</a:t>
            </a:r>
          </a:p>
          <a:p>
            <a:pPr algn="ctr"/>
            <a:r>
              <a:rPr lang="en-US" sz="2400" b="1" dirty="0">
                <a:solidFill>
                  <a:schemeClr val="accent1">
                    <a:lumMod val="50000"/>
                  </a:schemeClr>
                </a:solidFill>
                <a:latin typeface="Corbel"/>
                <a:cs typeface="Corbel"/>
              </a:rPr>
              <a:t>Taking care of the </a:t>
            </a:r>
            <a:r>
              <a:rPr lang="en-US" sz="2400" b="1" i="1" dirty="0">
                <a:solidFill>
                  <a:schemeClr val="accent1">
                    <a:lumMod val="50000"/>
                  </a:schemeClr>
                </a:solidFill>
                <a:latin typeface="Corbel"/>
                <a:cs typeface="Corbel"/>
              </a:rPr>
              <a:t>whole</a:t>
            </a:r>
            <a:r>
              <a:rPr lang="en-US" sz="2400" b="1" dirty="0">
                <a:solidFill>
                  <a:schemeClr val="accent1">
                    <a:lumMod val="50000"/>
                  </a:schemeClr>
                </a:solidFill>
                <a:latin typeface="Corbel"/>
                <a:cs typeface="Corbel"/>
              </a:rPr>
              <a:t> patient</a:t>
            </a:r>
          </a:p>
        </p:txBody>
      </p:sp>
    </p:spTree>
    <p:extLst>
      <p:ext uri="{BB962C8B-B14F-4D97-AF65-F5344CB8AC3E}">
        <p14:creationId xmlns:p14="http://schemas.microsoft.com/office/powerpoint/2010/main" val="1652642559"/>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0">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068685"/>
    </a:accent6>
    <a:hlink>
      <a:srgbClr val="000000"/>
    </a:hlink>
    <a:folHlink>
      <a:srgbClr val="9D9D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0">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068685"/>
    </a:accent6>
    <a:hlink>
      <a:srgbClr val="000000"/>
    </a:hlink>
    <a:folHlink>
      <a:srgbClr val="9D9D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EE50530C-743B-48BE-931D-F21FA36F3201}"/>
</file>

<file path=customXml/itemProps2.xml><?xml version="1.0" encoding="utf-8"?>
<ds:datastoreItem xmlns:ds="http://schemas.openxmlformats.org/officeDocument/2006/customXml" ds:itemID="{FA3106F6-C99F-405B-B2FB-1D1B37658AA8}"/>
</file>

<file path=customXml/itemProps3.xml><?xml version="1.0" encoding="utf-8"?>
<ds:datastoreItem xmlns:ds="http://schemas.openxmlformats.org/officeDocument/2006/customXml" ds:itemID="{9A868001-03D0-487B-9D5D-5935DA2E753E}"/>
</file>

<file path=docProps/app.xml><?xml version="1.0" encoding="utf-8"?>
<Properties xmlns="http://schemas.openxmlformats.org/officeDocument/2006/extended-properties" xmlns:vt="http://schemas.openxmlformats.org/officeDocument/2006/docPropsVTypes">
  <TotalTime>1099</TotalTime>
  <Words>8858</Words>
  <Application>Microsoft Macintosh PowerPoint</Application>
  <PresentationFormat>Widescreen</PresentationFormat>
  <Paragraphs>1622</Paragraphs>
  <Slides>75</Slides>
  <Notes>14</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75</vt:i4>
      </vt:variant>
    </vt:vector>
  </HeadingPairs>
  <TitlesOfParts>
    <vt:vector size="92" baseType="lpstr">
      <vt:lpstr>Arial</vt:lpstr>
      <vt:lpstr>Arial Black</vt:lpstr>
      <vt:lpstr>Arial Narrow</vt:lpstr>
      <vt:lpstr>Calibri</vt:lpstr>
      <vt:lpstr>Cooper Black</vt:lpstr>
      <vt:lpstr>Corbel</vt:lpstr>
      <vt:lpstr>Courier New</vt:lpstr>
      <vt:lpstr>Times New Roman</vt:lpstr>
      <vt:lpstr>Volta Modern Display 55 Rom</vt:lpstr>
      <vt:lpstr>Wingdings</vt:lpstr>
      <vt:lpstr>Office Theme</vt:lpstr>
      <vt:lpstr>1_Office Theme</vt:lpstr>
      <vt:lpstr>6_Office Theme</vt:lpstr>
      <vt:lpstr>7_Office Theme</vt:lpstr>
      <vt:lpstr>12_Office Theme</vt:lpstr>
      <vt:lpstr>13_Office Theme</vt:lpstr>
      <vt:lpstr>Prism 5</vt:lpstr>
      <vt:lpstr>PowerPoint Presentation</vt:lpstr>
      <vt:lpstr>PowerPoint Presentation</vt:lpstr>
      <vt:lpstr>CML is an increasingly prevalent and survivable cancer</vt:lpstr>
      <vt:lpstr>The history of CML is long, the kinase inhibitor era short</vt:lpstr>
      <vt:lpstr>  At present, five oral, small molecular kinase inhibitors approved in the US for Ph+ Leukemia: a ‘spoil of riches’; more on the way?</vt:lpstr>
      <vt:lpstr>PowerPoint Presentation</vt:lpstr>
      <vt:lpstr>PowerPoint Presentation</vt:lpstr>
      <vt:lpstr>PowerPoint Presentation</vt:lpstr>
      <vt:lpstr>PowerPoint Presentation</vt:lpstr>
      <vt:lpstr>PowerPoint Presentation</vt:lpstr>
      <vt:lpstr>Dasatinib vs Imatinib (DASISION): 5y data</vt:lpstr>
      <vt:lpstr>Nilotinib vs Imatinib (ENESTnd): 6y data</vt:lpstr>
      <vt:lpstr>First-line Bosutinib Versus Imatinib in CML (BFORE) Molecular Response at 12 and 18 Months</vt:lpstr>
      <vt:lpstr>What is the standard? Comparative results: imatinib 400/600, nilotinib, dasatinib</vt:lpstr>
      <vt:lpstr>Choosing your tools: comparing TKI toxicity in CML</vt:lpstr>
      <vt:lpstr>PowerPoint Presentation</vt:lpstr>
      <vt:lpstr>‘Shrinking the iceberg’: response expectations</vt:lpstr>
      <vt:lpstr>PowerPoint Presentation</vt:lpstr>
      <vt:lpstr>Predictive molecular tools in CML </vt:lpstr>
      <vt:lpstr>PowerPoint Presentation</vt:lpstr>
      <vt:lpstr>Practical approach to a patient with resistance (or intolerance +/- resistance)</vt:lpstr>
      <vt:lpstr>Resistance to TKIs: point mutations</vt:lpstr>
      <vt:lpstr>Mutations: When to look</vt:lpstr>
      <vt:lpstr>Choosing a Salvage: Mutations, Response</vt:lpstr>
      <vt:lpstr>Choosing a Salvage: Mutations, Response</vt:lpstr>
      <vt:lpstr>3rd line therapy: Switch to alternate 2nd gen agent versus ponatinib favors ponatinib over ‘recycling’ 2nd gen TKIs</vt:lpstr>
      <vt:lpstr>PowerPoint Presentation</vt:lpstr>
      <vt:lpstr>Ponatinib: Arterial and venous thrombotic events (PACE trial)</vt:lpstr>
      <vt:lpstr>PowerPoint Presentation</vt:lpstr>
      <vt:lpstr>PowerPoint Presentation</vt:lpstr>
      <vt:lpstr>ABL001X2101: Study Design A multicenter, phase 1, first-in-human study</vt:lpstr>
      <vt:lpstr>PowerPoint Presentation</vt:lpstr>
      <vt:lpstr>PowerPoint Presentation</vt:lpstr>
      <vt:lpstr>PowerPoint Presentation</vt:lpstr>
      <vt:lpstr>ABL001X2101: T315I Cohort1</vt:lpstr>
      <vt:lpstr>ABL001X2101: T315I Cohort: Hematologic and  Cytogenetic Responses</vt:lpstr>
      <vt:lpstr>ABL001X2101: T315I Cohort: Cumulative Molecular Response Rates</vt:lpstr>
      <vt:lpstr>ABL001X2101: T315I Cohort: Cumulative Molecular Responses by Prior Ponatinib Exposurea</vt:lpstr>
      <vt:lpstr>PowerPoint Presentation</vt:lpstr>
      <vt:lpstr>Asciminib vs Bosutinib in 3rd-line CP CML: MMR Rate at 24 Weeks</vt:lpstr>
      <vt:lpstr>Asciminib vs Bosutinib in 3rd-line CP CML: Cumulative Incidence of MMR</vt:lpstr>
      <vt:lpstr>PowerPoint Presentation</vt:lpstr>
      <vt:lpstr>PowerPoint Presentation</vt:lpstr>
      <vt:lpstr>PowerPoint Presentation</vt:lpstr>
      <vt:lpstr>PowerPoint Presentation</vt:lpstr>
      <vt:lpstr>PowerPoint Presentation</vt:lpstr>
      <vt:lpstr>Treatment Free Remission— Option for TKI Stop— in the label for Nilotinib as of 12/17</vt:lpstr>
      <vt:lpstr>fantastic therapy + careful selection +  good monitoring = fantastic outcomes…  ‘treatment free remission’</vt:lpstr>
      <vt:lpstr>PowerPoint Presentation</vt:lpstr>
      <vt:lpstr>How I follow a recently diagnosed CML patient</vt:lpstr>
      <vt:lpstr>How I decide/navigate with my CML patients</vt:lpstr>
      <vt:lpstr>Conclusions</vt:lpstr>
      <vt:lpstr>Unmet need: Second TFR</vt:lpstr>
      <vt:lpstr>Case 1: Excellent response, Elusive TFR</vt:lpstr>
      <vt:lpstr>Case 2: Big hearted Principal’s heart in trouble</vt:lpstr>
      <vt:lpstr>Case 3: Rough start, Smooth finish</vt:lpstr>
      <vt:lpstr>Appendix</vt:lpstr>
      <vt:lpstr>Reality check: Cost of Therapy </vt:lpstr>
      <vt:lpstr>Survival of the Cheapest: Branded imatinib vs generic, India</vt:lpstr>
      <vt:lpstr>Branded vs generic imatinib: toxicity</vt:lpstr>
      <vt:lpstr>Cardiomyopathy associated with imatinib</vt:lpstr>
      <vt:lpstr>PowerPoint Presentation</vt:lpstr>
      <vt:lpstr>Meta-analysis: imatinib versus subsequent generation TKIs, VOEs</vt:lpstr>
      <vt:lpstr>PowerPoint Presentation</vt:lpstr>
      <vt:lpstr>Role of additional markers of clonal  hematopoiesis</vt:lpstr>
      <vt:lpstr>PowerPoint Presentation</vt:lpstr>
      <vt:lpstr>PowerPoint Presentation</vt:lpstr>
      <vt:lpstr>Asciminib Phase I Patient Characteristics, Disposition</vt:lpstr>
      <vt:lpstr>PowerPoint Presentation</vt:lpstr>
      <vt:lpstr>PowerPoint Presentation</vt:lpstr>
      <vt:lpstr> Treatment free remission (TFR) Studies: survival w/o loss of MMR: ~60%   </vt:lpstr>
      <vt:lpstr>What is really happening with TFR?  Patients who maintain MR4.5 off imatinib commonly have evidence of BCR-ABL when assessed with a more sensitive genomic DNA based test</vt:lpstr>
      <vt:lpstr>Do Adverse Events Occur With TKI Withdrawal? </vt:lpstr>
      <vt:lpstr>Most Important : if Paradise is Lost, is it Regained?  Cumulative incidence of regained MR4.5 in A-STIM retreated pts after loss of MMR</vt:lpstr>
      <vt:lpstr>PowerPoint Presentation</vt:lpstr>
    </vt:vector>
  </TitlesOfParts>
  <Company>MSKCC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Mauro, Michael J./Medicine</dc:creator>
  <cp:lastModifiedBy>Silvana Izquierdo</cp:lastModifiedBy>
  <cp:revision>60</cp:revision>
  <dcterms:created xsi:type="dcterms:W3CDTF">2016-05-19T16:46:30Z</dcterms:created>
  <dcterms:modified xsi:type="dcterms:W3CDTF">2021-09-17T14:30:06Z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