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7" r:id="rId2"/>
    <p:sldMasterId id="2147483719" r:id="rId3"/>
    <p:sldMasterId id="2147483794" r:id="rId4"/>
    <p:sldMasterId id="2147483839" r:id="rId5"/>
    <p:sldMasterId id="2147483893" r:id="rId6"/>
    <p:sldMasterId id="2147483903" r:id="rId7"/>
    <p:sldMasterId id="2147483912" r:id="rId8"/>
    <p:sldMasterId id="2147483921" r:id="rId9"/>
    <p:sldMasterId id="2147483930" r:id="rId10"/>
    <p:sldMasterId id="2147483946" r:id="rId11"/>
    <p:sldMasterId id="2147483953" r:id="rId12"/>
    <p:sldMasterId id="2147483967" r:id="rId13"/>
  </p:sldMasterIdLst>
  <p:notesMasterIdLst>
    <p:notesMasterId r:id="rId60"/>
  </p:notesMasterIdLst>
  <p:handoutMasterIdLst>
    <p:handoutMasterId r:id="rId61"/>
  </p:handoutMasterIdLst>
  <p:sldIdLst>
    <p:sldId id="256" r:id="rId14"/>
    <p:sldId id="1013" r:id="rId15"/>
    <p:sldId id="1014" r:id="rId16"/>
    <p:sldId id="1015" r:id="rId17"/>
    <p:sldId id="1016" r:id="rId18"/>
    <p:sldId id="1017" r:id="rId19"/>
    <p:sldId id="1018" r:id="rId20"/>
    <p:sldId id="1019" r:id="rId21"/>
    <p:sldId id="1020" r:id="rId22"/>
    <p:sldId id="1021" r:id="rId23"/>
    <p:sldId id="1038" r:id="rId24"/>
    <p:sldId id="1039" r:id="rId25"/>
    <p:sldId id="1023" r:id="rId26"/>
    <p:sldId id="1026" r:id="rId27"/>
    <p:sldId id="1027" r:id="rId28"/>
    <p:sldId id="1051" r:id="rId29"/>
    <p:sldId id="1048" r:id="rId30"/>
    <p:sldId id="1028" r:id="rId31"/>
    <p:sldId id="1029" r:id="rId32"/>
    <p:sldId id="1030" r:id="rId33"/>
    <p:sldId id="1032" r:id="rId34"/>
    <p:sldId id="1033" r:id="rId35"/>
    <p:sldId id="1040" r:id="rId36"/>
    <p:sldId id="1041" r:id="rId37"/>
    <p:sldId id="1042" r:id="rId38"/>
    <p:sldId id="1043" r:id="rId39"/>
    <p:sldId id="1034" r:id="rId40"/>
    <p:sldId id="1035" r:id="rId41"/>
    <p:sldId id="1036" r:id="rId42"/>
    <p:sldId id="1037" r:id="rId43"/>
    <p:sldId id="1052" r:id="rId44"/>
    <p:sldId id="1044" r:id="rId45"/>
    <p:sldId id="378" r:id="rId46"/>
    <p:sldId id="1045" r:id="rId47"/>
    <p:sldId id="1046" r:id="rId48"/>
    <p:sldId id="259" r:id="rId49"/>
    <p:sldId id="260" r:id="rId50"/>
    <p:sldId id="264" r:id="rId51"/>
    <p:sldId id="266" r:id="rId52"/>
    <p:sldId id="325" r:id="rId53"/>
    <p:sldId id="392" r:id="rId54"/>
    <p:sldId id="448" r:id="rId55"/>
    <p:sldId id="1053" r:id="rId56"/>
    <p:sldId id="1054" r:id="rId57"/>
    <p:sldId id="1055" r:id="rId58"/>
    <p:sldId id="1047" r:id="rId5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CA5202-C07E-49FD-8370-CCAD96448293}">
          <p14:sldIdLst>
            <p14:sldId id="256"/>
            <p14:sldId id="1013"/>
            <p14:sldId id="1014"/>
            <p14:sldId id="1015"/>
            <p14:sldId id="1016"/>
            <p14:sldId id="1017"/>
            <p14:sldId id="1018"/>
            <p14:sldId id="1019"/>
            <p14:sldId id="1020"/>
            <p14:sldId id="1021"/>
            <p14:sldId id="1038"/>
            <p14:sldId id="1039"/>
            <p14:sldId id="1023"/>
            <p14:sldId id="1026"/>
            <p14:sldId id="1027"/>
            <p14:sldId id="1051"/>
            <p14:sldId id="1048"/>
            <p14:sldId id="1028"/>
            <p14:sldId id="1029"/>
            <p14:sldId id="1030"/>
            <p14:sldId id="1032"/>
            <p14:sldId id="1033"/>
            <p14:sldId id="1040"/>
            <p14:sldId id="1041"/>
            <p14:sldId id="1042"/>
            <p14:sldId id="1043"/>
            <p14:sldId id="1034"/>
            <p14:sldId id="1035"/>
            <p14:sldId id="1036"/>
            <p14:sldId id="1037"/>
            <p14:sldId id="1052"/>
            <p14:sldId id="1044"/>
            <p14:sldId id="378"/>
            <p14:sldId id="1045"/>
            <p14:sldId id="1046"/>
            <p14:sldId id="259"/>
            <p14:sldId id="260"/>
            <p14:sldId id="264"/>
            <p14:sldId id="266"/>
            <p14:sldId id="325"/>
            <p14:sldId id="392"/>
            <p14:sldId id="448"/>
            <p14:sldId id="1053"/>
            <p14:sldId id="1054"/>
            <p14:sldId id="1055"/>
            <p14:sldId id="1047"/>
          </p14:sldIdLst>
        </p14:section>
      </p14:sectionLst>
    </p:ext>
    <p:ext uri="{EFAFB233-063F-42B5-8137-9DF3F51BA10A}">
      <p15:sldGuideLst xmlns:p15="http://schemas.microsoft.com/office/powerpoint/2012/main">
        <p15:guide id="1" orient="horz" pos="291" userDrawn="1">
          <p15:clr>
            <a:srgbClr val="A4A3A4"/>
          </p15:clr>
        </p15:guide>
        <p15:guide id="2" orient="horz" pos="4033" userDrawn="1">
          <p15:clr>
            <a:srgbClr val="A4A3A4"/>
          </p15:clr>
        </p15:guide>
        <p15:guide id="3" orient="horz" pos="1584" userDrawn="1">
          <p15:clr>
            <a:srgbClr val="A4A3A4"/>
          </p15:clr>
        </p15:guide>
        <p15:guide id="4" pos="7297" userDrawn="1">
          <p15:clr>
            <a:srgbClr val="A4A3A4"/>
          </p15:clr>
        </p15:guide>
        <p15:guide id="5" pos="576" userDrawn="1">
          <p15:clr>
            <a:srgbClr val="A4A3A4"/>
          </p15:clr>
        </p15:guide>
        <p15:guide id="6" pos="3701" userDrawn="1">
          <p15:clr>
            <a:srgbClr val="A4A3A4"/>
          </p15:clr>
        </p15:guide>
        <p15:guide id="7" orient="horz" pos="3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en, Scott" initials="MS" lastIdx="20" clrIdx="0">
    <p:extLst>
      <p:ext uri="{19B8F6BF-5375-455C-9EA6-DF929625EA0E}">
        <p15:presenceInfo xmlns:p15="http://schemas.microsoft.com/office/powerpoint/2012/main" userId="S-1-5-21-1715567821-1645522239-725345543-423901" providerId="AD"/>
      </p:ext>
    </p:extLst>
  </p:cmAuthor>
  <p:cmAuthor id="2" name="Kim Farina-Graham" initials="KF" lastIdx="12" clrIdx="1">
    <p:extLst>
      <p:ext uri="{19B8F6BF-5375-455C-9EA6-DF929625EA0E}">
        <p15:presenceInfo xmlns:p15="http://schemas.microsoft.com/office/powerpoint/2012/main" userId="cb0d6248d63357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000000"/>
    <a:srgbClr val="B9AFC8"/>
    <a:srgbClr val="836CA2"/>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33" autoAdjust="0"/>
    <p:restoredTop sz="93451" autoAdjust="0"/>
  </p:normalViewPr>
  <p:slideViewPr>
    <p:cSldViewPr snapToGrid="0" snapToObjects="1">
      <p:cViewPr varScale="1">
        <p:scale>
          <a:sx n="101" d="100"/>
          <a:sy n="101" d="100"/>
        </p:scale>
        <p:origin x="216" y="264"/>
      </p:cViewPr>
      <p:guideLst>
        <p:guide orient="horz" pos="291"/>
        <p:guide orient="horz" pos="4033"/>
        <p:guide orient="horz" pos="1584"/>
        <p:guide pos="7297"/>
        <p:guide pos="576"/>
        <p:guide pos="3701"/>
        <p:guide orient="horz"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presProps" Target="presProps.xml"/><Relationship Id="rId68"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69"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commentAuthors" Target="commentAuthors.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ati Ranganathan" userId="1c2a5492-b404-4e2f-80a7-eb60cbe2e02c" providerId="ADAL" clId="{4F2B5508-E143-4D4D-AEB0-DF2147B0BB16}"/>
    <pc:docChg chg="undo custSel addSld delSld sldOrd modSection">
      <pc:chgData name="Aarati Ranganathan" userId="1c2a5492-b404-4e2f-80a7-eb60cbe2e02c" providerId="ADAL" clId="{4F2B5508-E143-4D4D-AEB0-DF2147B0BB16}" dt="2021-07-04T14:51:59.636" v="5" actId="20578"/>
      <pc:docMkLst>
        <pc:docMk/>
      </pc:docMkLst>
      <pc:sldChg chg="ord">
        <pc:chgData name="Aarati Ranganathan" userId="1c2a5492-b404-4e2f-80a7-eb60cbe2e02c" providerId="ADAL" clId="{4F2B5508-E143-4D4D-AEB0-DF2147B0BB16}" dt="2021-07-04T14:51:59.636" v="5" actId="20578"/>
        <pc:sldMkLst>
          <pc:docMk/>
          <pc:sldMk cId="1526829511" sldId="1047"/>
        </pc:sldMkLst>
      </pc:sldChg>
      <pc:sldChg chg="add del ord">
        <pc:chgData name="Aarati Ranganathan" userId="1c2a5492-b404-4e2f-80a7-eb60cbe2e02c" providerId="ADAL" clId="{4F2B5508-E143-4D4D-AEB0-DF2147B0BB16}" dt="2021-07-04T14:51:21.995" v="2" actId="2696"/>
        <pc:sldMkLst>
          <pc:docMk/>
          <pc:sldMk cId="504339041" sldId="1048"/>
        </pc:sldMkLst>
      </pc:sldChg>
      <pc:sldChg chg="add del">
        <pc:chgData name="Aarati Ranganathan" userId="1c2a5492-b404-4e2f-80a7-eb60cbe2e02c" providerId="ADAL" clId="{4F2B5508-E143-4D4D-AEB0-DF2147B0BB16}" dt="2021-07-04T14:51:30.999" v="3" actId="2696"/>
        <pc:sldMkLst>
          <pc:docMk/>
          <pc:sldMk cId="1628621200" sldId="1050"/>
        </pc:sldMkLst>
      </pc:sldChg>
      <pc:sldChg chg="add del ord">
        <pc:chgData name="Aarati Ranganathan" userId="1c2a5492-b404-4e2f-80a7-eb60cbe2e02c" providerId="ADAL" clId="{4F2B5508-E143-4D4D-AEB0-DF2147B0BB16}" dt="2021-07-04T14:51:21.995" v="2" actId="2696"/>
        <pc:sldMkLst>
          <pc:docMk/>
          <pc:sldMk cId="196880593" sldId="1051"/>
        </pc:sldMkLst>
      </pc:sldChg>
      <pc:sldChg chg="ord">
        <pc:chgData name="Aarati Ranganathan" userId="1c2a5492-b404-4e2f-80a7-eb60cbe2e02c" providerId="ADAL" clId="{4F2B5508-E143-4D4D-AEB0-DF2147B0BB16}" dt="2021-07-04T14:51:37.172" v="4" actId="20578"/>
        <pc:sldMkLst>
          <pc:docMk/>
          <pc:sldMk cId="3532899586" sldId="10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982044-5D26-E448-8696-F452F46A029F}" type="datetimeFigureOut">
              <a:rPr lang="en-US" smtClean="0"/>
              <a:t>7/4/21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59F134-A476-8F42-B0AF-2FFFE6F2B415}" type="slidenum">
              <a:rPr lang="en-US" smtClean="0"/>
              <a:t>‹#›</a:t>
            </a:fld>
            <a:endParaRPr lang="en-US"/>
          </a:p>
        </p:txBody>
      </p:sp>
    </p:spTree>
    <p:extLst>
      <p:ext uri="{BB962C8B-B14F-4D97-AF65-F5344CB8AC3E}">
        <p14:creationId xmlns:p14="http://schemas.microsoft.com/office/powerpoint/2010/main" val="117646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769D94-2B78-F841-9B5E-78BC59F8D0BB}" type="datetimeFigureOut">
              <a:rPr lang="en-US" smtClean="0"/>
              <a:t>7/3/21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3B1B5E-696F-8A4A-9730-0DDA82FF5A34}" type="slidenum">
              <a:rPr lang="en-US" smtClean="0"/>
              <a:t>‹#›</a:t>
            </a:fld>
            <a:endParaRPr lang="en-US"/>
          </a:p>
        </p:txBody>
      </p:sp>
    </p:spTree>
    <p:extLst>
      <p:ext uri="{BB962C8B-B14F-4D97-AF65-F5344CB8AC3E}">
        <p14:creationId xmlns:p14="http://schemas.microsoft.com/office/powerpoint/2010/main" val="4211819347"/>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23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6029428-FDCB-457D-AF88-8BFF306AB05D}" type="slidenum">
              <a:rPr lang="en-US" smtClean="0"/>
              <a:t>36</a:t>
            </a:fld>
            <a:endParaRPr lang="en-US"/>
          </a:p>
        </p:txBody>
      </p:sp>
    </p:spTree>
    <p:extLst>
      <p:ext uri="{BB962C8B-B14F-4D97-AF65-F5344CB8AC3E}">
        <p14:creationId xmlns:p14="http://schemas.microsoft.com/office/powerpoint/2010/main" val="309591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6029428-FDCB-457D-AF88-8BFF306AB05D}" type="slidenum">
              <a:rPr lang="en-US" smtClean="0"/>
              <a:t>37</a:t>
            </a:fld>
            <a:endParaRPr lang="en-US"/>
          </a:p>
        </p:txBody>
      </p:sp>
    </p:spTree>
    <p:extLst>
      <p:ext uri="{BB962C8B-B14F-4D97-AF65-F5344CB8AC3E}">
        <p14:creationId xmlns:p14="http://schemas.microsoft.com/office/powerpoint/2010/main" val="177633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6029428-FDCB-457D-AF88-8BFF306AB05D}" type="slidenum">
              <a:rPr lang="en-US" smtClean="0"/>
              <a:t>38</a:t>
            </a:fld>
            <a:endParaRPr lang="en-US"/>
          </a:p>
        </p:txBody>
      </p:sp>
    </p:spTree>
    <p:extLst>
      <p:ext uri="{BB962C8B-B14F-4D97-AF65-F5344CB8AC3E}">
        <p14:creationId xmlns:p14="http://schemas.microsoft.com/office/powerpoint/2010/main" val="1748851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6029428-FDCB-457D-AF88-8BFF306AB05D}" type="slidenum">
              <a:rPr lang="en-US" smtClean="0"/>
              <a:t>39</a:t>
            </a:fld>
            <a:endParaRPr lang="en-US"/>
          </a:p>
        </p:txBody>
      </p:sp>
    </p:spTree>
    <p:extLst>
      <p:ext uri="{BB962C8B-B14F-4D97-AF65-F5344CB8AC3E}">
        <p14:creationId xmlns:p14="http://schemas.microsoft.com/office/powerpoint/2010/main" val="266554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171450" indent="-171450">
              <a:buFont typeface="Arial" panose="020B0604020202020204" pitchFamily="34" charset="0"/>
              <a:buChar char="•"/>
            </a:pPr>
            <a:r>
              <a:rPr lang="en-US" b="0" dirty="0"/>
              <a:t>Adult patients with newly diagnosed stage IV or recurrent RCC with clear cell histology who were treatment naive for advanced disease, had measurable disease according to RECIST v1.1, and had a Karnofsky performance status score of ≥70 at baseline and were randomly assigned 1:1 to receive either </a:t>
            </a:r>
            <a:r>
              <a:rPr lang="en-GB" sz="900" kern="1200" dirty="0">
                <a:solidFill>
                  <a:schemeClr val="tx1"/>
                </a:solidFill>
                <a:effectLst/>
                <a:latin typeface="+mn-lt"/>
                <a:ea typeface="+mn-ea"/>
                <a:cs typeface="+mn-cs"/>
              </a:rPr>
              <a:t>pembrolizumab + axitinib </a:t>
            </a:r>
            <a:r>
              <a:rPr lang="en-US" b="0" dirty="0"/>
              <a:t>or sunitinib</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Primary end points were OS and PFS by BICR per RECIST v1.1. Secondary end points were ORR, DOR, and safety. Because efficacy end points were met in the first interim analysis, no alpha was allocated and nominal </a:t>
            </a:r>
            <a:r>
              <a:rPr lang="en-US" b="0" i="1" dirty="0"/>
              <a:t>P </a:t>
            </a:r>
            <a:r>
              <a:rPr lang="en-US" b="0" dirty="0"/>
              <a:t>values are reported</a:t>
            </a:r>
          </a:p>
          <a:p>
            <a:pPr marL="171450" indent="-171450">
              <a:buFont typeface="Arial" panose="020B0604020202020204" pitchFamily="34" charset="0"/>
              <a:buChar char="•"/>
            </a:pPr>
            <a:endParaRPr lang="en-US" b="0" dirty="0"/>
          </a:p>
        </p:txBody>
      </p:sp>
      <p:sp>
        <p:nvSpPr>
          <p:cNvPr id="4" name="Header Placeholder 3"/>
          <p:cNvSpPr>
            <a:spLocks noGrp="1"/>
          </p:cNvSpPr>
          <p:nvPr>
            <p:ph type="hdr" sz="quarter" idx="10"/>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16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kern="1200" dirty="0">
                <a:solidFill>
                  <a:schemeClr val="tx1"/>
                </a:solidFill>
                <a:latin typeface="+mn-lt"/>
                <a:ea typeface="+mn-ea"/>
                <a:cs typeface="+mn-cs"/>
              </a:rPr>
              <a:t>OS benefit was retained; HR was 0.73 favoring pembro + axi</a:t>
            </a:r>
          </a:p>
          <a:p>
            <a:pPr marL="171450" indent="-171450">
              <a:buFont typeface="Arial" panose="020B0604020202020204" pitchFamily="34" charset="0"/>
              <a:buChar char="•"/>
            </a:pPr>
            <a:r>
              <a:rPr lang="en-US" sz="900" kern="1200" dirty="0">
                <a:solidFill>
                  <a:schemeClr val="tx1"/>
                </a:solidFill>
                <a:latin typeface="+mn-lt"/>
                <a:ea typeface="+mn-ea"/>
                <a:cs typeface="+mn-cs"/>
              </a:rPr>
              <a:t>Though there was a lot of censoring after 36 months, OS was stable at landmarks including past the end of pembrolizumab + axitinib treatment at 24 months</a:t>
            </a:r>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41</a:t>
            </a:fld>
            <a:endParaRPr lang="en-US" dirty="0"/>
          </a:p>
        </p:txBody>
      </p:sp>
    </p:spTree>
    <p:extLst>
      <p:ext uri="{BB962C8B-B14F-4D97-AF65-F5344CB8AC3E}">
        <p14:creationId xmlns:p14="http://schemas.microsoft.com/office/powerpoint/2010/main" val="146928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latin typeface="+mn-lt"/>
                <a:ea typeface="+mn-ea"/>
                <a:cs typeface="+mn-cs"/>
              </a:rPr>
              <a:t>PFS benefit was retained</a:t>
            </a:r>
          </a:p>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Median PFS was 15.7 months with pembrolizumab + axitinib and was 11.1 months with sunitinib. The hazard ratio was 0.68.</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estimated 36-month PFS rate was 29% versus 15% in the </a:t>
            </a:r>
            <a:r>
              <a:rPr lang="en-GB" sz="900" kern="1200" dirty="0">
                <a:solidFill>
                  <a:schemeClr val="tx1"/>
                </a:solidFill>
                <a:effectLst/>
                <a:latin typeface="+mn-lt"/>
                <a:ea typeface="+mn-ea"/>
                <a:cs typeface="+mn-cs"/>
              </a:rPr>
              <a:t>pembrolizumab + axitinib </a:t>
            </a:r>
            <a:r>
              <a:rPr lang="en-US" dirty="0"/>
              <a:t>and sunitinib arms, respectively</a:t>
            </a:r>
          </a:p>
        </p:txBody>
      </p:sp>
      <p:sp>
        <p:nvSpPr>
          <p:cNvPr id="4" name="Header Placeholder 3"/>
          <p:cNvSpPr>
            <a:spLocks noGrp="1"/>
          </p:cNvSpPr>
          <p:nvPr>
            <p:ph type="hdr" sz="quarter"/>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12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4</a:t>
            </a:fld>
            <a:endParaRPr lang="en-US"/>
          </a:p>
        </p:txBody>
      </p:sp>
    </p:spTree>
    <p:extLst>
      <p:ext uri="{BB962C8B-B14F-4D97-AF65-F5344CB8AC3E}">
        <p14:creationId xmlns:p14="http://schemas.microsoft.com/office/powerpoint/2010/main" val="101167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58DACF-8309-2044-8EF4-AA7C90F4E9AA}" type="slidenum">
              <a:rPr lang="en-US" smtClean="0"/>
              <a:t>5</a:t>
            </a:fld>
            <a:endParaRPr lang="en-US"/>
          </a:p>
        </p:txBody>
      </p:sp>
    </p:spTree>
    <p:extLst>
      <p:ext uri="{BB962C8B-B14F-4D97-AF65-F5344CB8AC3E}">
        <p14:creationId xmlns:p14="http://schemas.microsoft.com/office/powerpoint/2010/main" val="117840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9</a:t>
            </a:fld>
            <a:endParaRPr lang="en-US"/>
          </a:p>
        </p:txBody>
      </p:sp>
    </p:spTree>
    <p:extLst>
      <p:ext uri="{BB962C8B-B14F-4D97-AF65-F5344CB8AC3E}">
        <p14:creationId xmlns:p14="http://schemas.microsoft.com/office/powerpoint/2010/main" val="396362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KEYNOTE-052 enrolled patients with RECIST-measurable, locally advanced or metastatic UC, with no prior systemic chemotherapy for UC and ECOG PS 0, 1, or 2 who were ineligible for cisplatin-based chemotherapy </a:t>
            </a:r>
          </a:p>
          <a:p>
            <a:pPr marL="171450" indent="-171450">
              <a:buFont typeface="Arial" panose="020B0604020202020204" pitchFamily="34" charset="0"/>
              <a:buChar char="•"/>
            </a:pPr>
            <a:r>
              <a:rPr lang="en-US" sz="1200" dirty="0"/>
              <a:t>370 patients enrolled and received pembrolizumab 200 mg intravenously every </a:t>
            </a:r>
            <a:br>
              <a:rPr lang="en-US" sz="1200" dirty="0"/>
            </a:br>
            <a:r>
              <a:rPr lang="en-US" sz="1200" dirty="0"/>
              <a:t>3 weeks for up to 2 years</a:t>
            </a:r>
          </a:p>
          <a:p>
            <a:pPr marL="171450" indent="-171450">
              <a:buFont typeface="Arial" panose="020B0604020202020204" pitchFamily="34" charset="0"/>
              <a:buChar char="•"/>
            </a:pPr>
            <a:r>
              <a:rPr lang="en-US" sz="1200" dirty="0"/>
              <a:t>The primary end point was confirmed objective response rate per RECIST v1.1 by independent radiology review</a:t>
            </a:r>
          </a:p>
          <a:p>
            <a:pPr marL="171450" indent="-171450">
              <a:buFont typeface="Arial" panose="020B0604020202020204" pitchFamily="34" charset="0"/>
              <a:buChar char="•"/>
            </a:pPr>
            <a:r>
              <a:rPr lang="en-US" sz="1200" dirty="0"/>
              <a:t>Key secondary end points were progression-free survival and duration of response per RECIST v1.1 by independent radiology review, overall survival (OS), and safety</a:t>
            </a:r>
          </a:p>
          <a:p>
            <a:pPr marL="171450" indent="-171450">
              <a:buFont typeface="Arial" panose="020B0604020202020204" pitchFamily="34" charset="0"/>
              <a:buChar char="•"/>
            </a:pPr>
            <a:r>
              <a:rPr lang="en-US" sz="1200" dirty="0"/>
              <a:t>Response was assessed by computed tomography or magnetic resonance imaging 9 weeks after the first pembrolizumab dose, then every 6 weeks for 12 months, and every 12 weeks thereafter</a:t>
            </a:r>
          </a:p>
        </p:txBody>
      </p:sp>
      <p:sp>
        <p:nvSpPr>
          <p:cNvPr id="4" name="Header Placeholder 3"/>
          <p:cNvSpPr>
            <a:spLocks noGrp="1"/>
          </p:cNvSpPr>
          <p:nvPr>
            <p:ph type="hdr" sz="quarter" idx="10"/>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43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Median OS was 11.3 months for the overall population, 18.5 months for patients with combined positive score (CPS) ≥10, and 9.7 months for those with CPS &lt;10</a:t>
            </a:r>
          </a:p>
          <a:p>
            <a:pPr marL="0" marR="0" lvl="0" indent="0" algn="l" defTabSz="3429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28</a:t>
            </a:fld>
            <a:endParaRPr lang="en-US" dirty="0"/>
          </a:p>
        </p:txBody>
      </p:sp>
    </p:spTree>
    <p:extLst>
      <p:ext uri="{BB962C8B-B14F-4D97-AF65-F5344CB8AC3E}">
        <p14:creationId xmlns:p14="http://schemas.microsoft.com/office/powerpoint/2010/main" val="138937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Median overall survival (OS) was not reached for patients with complete response (CR)</a:t>
            </a:r>
          </a:p>
          <a:p>
            <a:pPr marL="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29</a:t>
            </a:fld>
            <a:endParaRPr lang="en-US" dirty="0"/>
          </a:p>
        </p:txBody>
      </p:sp>
    </p:spTree>
    <p:extLst>
      <p:ext uri="{BB962C8B-B14F-4D97-AF65-F5344CB8AC3E}">
        <p14:creationId xmlns:p14="http://schemas.microsoft.com/office/powerpoint/2010/main" val="106905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Median OS was not reached for patients with CR regardless of CPS status</a:t>
            </a:r>
          </a:p>
          <a:p>
            <a:pPr marL="171450" indent="-171450">
              <a:buFont typeface="Arial" panose="020B0604020202020204" pitchFamily="34" charset="0"/>
              <a:buChar char="•"/>
            </a:pPr>
            <a:r>
              <a:rPr lang="en-US" sz="1200" dirty="0"/>
              <a:t>Median OS was longer for patients with a best response of partial response (PR) with CPS ≥10 than those with CPS &lt;10</a:t>
            </a:r>
          </a:p>
          <a:p>
            <a:pPr marL="171450" marR="0" lvl="0" indent="-171450" algn="l" defTabSz="3429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indent="0">
              <a:buFont typeface="Arial" panose="020B0604020202020204" pitchFamily="34" charset="0"/>
              <a:buNone/>
            </a:pPr>
            <a:endParaRPr lang="en-US" sz="12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30</a:t>
            </a:fld>
            <a:endParaRPr lang="en-US" dirty="0"/>
          </a:p>
        </p:txBody>
      </p:sp>
    </p:spTree>
    <p:extLst>
      <p:ext uri="{BB962C8B-B14F-4D97-AF65-F5344CB8AC3E}">
        <p14:creationId xmlns:p14="http://schemas.microsoft.com/office/powerpoint/2010/main" val="345233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4953F-501C-498F-811F-52E153962CB2}" type="slidenum">
              <a:rPr lang="en-US" smtClean="0"/>
              <a:t>33</a:t>
            </a:fld>
            <a:endParaRPr lang="en-US"/>
          </a:p>
        </p:txBody>
      </p:sp>
    </p:spTree>
    <p:extLst>
      <p:ext uri="{BB962C8B-B14F-4D97-AF65-F5344CB8AC3E}">
        <p14:creationId xmlns:p14="http://schemas.microsoft.com/office/powerpoint/2010/main" val="13905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6.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Master" Target="../slideMasters/slideMaster2.xml"/><Relationship Id="rId5" Type="http://schemas.openxmlformats.org/officeDocument/2006/relationships/tags" Target="../tags/tag8.xml"/><Relationship Id="rId4"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7725" y="2267713"/>
            <a:ext cx="10674676" cy="1294372"/>
          </a:xfrm>
        </p:spPr>
        <p:txBody>
          <a:bodyPr wrap="square" lIns="0" tIns="0" rIns="0" bIns="0" anchor="ctr" anchorCtr="0">
            <a:spAutoFit/>
          </a:bodyPr>
          <a:lstStyle>
            <a:lvl1pPr>
              <a:lnSpc>
                <a:spcPct val="83000"/>
              </a:lnSpc>
              <a:defRPr sz="5067" cap="all">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07725" y="4076835"/>
            <a:ext cx="10674676" cy="328231"/>
          </a:xfrm>
        </p:spPr>
        <p:txBody>
          <a:bodyPr wrap="square" lIns="0" tIns="0" rIns="0" bIns="0" anchor="ctr" anchorCtr="0">
            <a:spAutoFit/>
          </a:bodyPr>
          <a:lstStyle>
            <a:lvl1pPr marL="0" indent="0" algn="l">
              <a:buNone/>
              <a:defRPr sz="2133" b="0" i="0" cap="none"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Picture Placeholder 16"/>
          <p:cNvSpPr>
            <a:spLocks noGrp="1"/>
          </p:cNvSpPr>
          <p:nvPr>
            <p:ph type="pic" sz="quarter" idx="10"/>
          </p:nvPr>
        </p:nvSpPr>
        <p:spPr>
          <a:xfrm>
            <a:off x="496" y="5071677"/>
            <a:ext cx="12189389" cy="1789499"/>
          </a:xfrm>
          <a:custGeom>
            <a:avLst/>
            <a:gdLst>
              <a:gd name="connsiteX0" fmla="*/ 0 w 9142413"/>
              <a:gd name="connsiteY0" fmla="*/ 0 h 1360841"/>
              <a:gd name="connsiteX1" fmla="*/ 9142413 w 9142413"/>
              <a:gd name="connsiteY1" fmla="*/ 0 h 1360841"/>
              <a:gd name="connsiteX2" fmla="*/ 9142413 w 9142413"/>
              <a:gd name="connsiteY2" fmla="*/ 1360841 h 1360841"/>
              <a:gd name="connsiteX3" fmla="*/ 0 w 9142413"/>
              <a:gd name="connsiteY3" fmla="*/ 1360841 h 1360841"/>
              <a:gd name="connsiteX4" fmla="*/ 0 w 9142413"/>
              <a:gd name="connsiteY4" fmla="*/ 0 h 1360841"/>
              <a:gd name="connsiteX0" fmla="*/ 0 w 9142413"/>
              <a:gd name="connsiteY0" fmla="*/ 0 h 1360841"/>
              <a:gd name="connsiteX1" fmla="*/ 702469 w 9142413"/>
              <a:gd name="connsiteY1" fmla="*/ 1147 h 1360841"/>
              <a:gd name="connsiteX2" fmla="*/ 9142413 w 9142413"/>
              <a:gd name="connsiteY2" fmla="*/ 0 h 1360841"/>
              <a:gd name="connsiteX3" fmla="*/ 9142413 w 9142413"/>
              <a:gd name="connsiteY3" fmla="*/ 1360841 h 1360841"/>
              <a:gd name="connsiteX4" fmla="*/ 0 w 9142413"/>
              <a:gd name="connsiteY4" fmla="*/ 1360841 h 1360841"/>
              <a:gd name="connsiteX5" fmla="*/ 0 w 9142413"/>
              <a:gd name="connsiteY5" fmla="*/ 0 h 1360841"/>
              <a:gd name="connsiteX0" fmla="*/ 0 w 9142413"/>
              <a:gd name="connsiteY0" fmla="*/ 1234 h 1362075"/>
              <a:gd name="connsiteX1" fmla="*/ 702469 w 9142413"/>
              <a:gd name="connsiteY1" fmla="*/ 2381 h 1362075"/>
              <a:gd name="connsiteX2" fmla="*/ 966788 w 9142413"/>
              <a:gd name="connsiteY2" fmla="*/ 0 h 1362075"/>
              <a:gd name="connsiteX3" fmla="*/ 9142413 w 9142413"/>
              <a:gd name="connsiteY3" fmla="*/ 1234 h 1362075"/>
              <a:gd name="connsiteX4" fmla="*/ 9142413 w 9142413"/>
              <a:gd name="connsiteY4" fmla="*/ 1362075 h 1362075"/>
              <a:gd name="connsiteX5" fmla="*/ 0 w 9142413"/>
              <a:gd name="connsiteY5" fmla="*/ 1362075 h 1362075"/>
              <a:gd name="connsiteX6" fmla="*/ 0 w 9142413"/>
              <a:gd name="connsiteY6" fmla="*/ 1234 h 1362075"/>
              <a:gd name="connsiteX0" fmla="*/ 0 w 9142413"/>
              <a:gd name="connsiteY0" fmla="*/ 1234 h 1362075"/>
              <a:gd name="connsiteX1" fmla="*/ 702469 w 9142413"/>
              <a:gd name="connsiteY1" fmla="*/ 2381 h 1362075"/>
              <a:gd name="connsiteX2" fmla="*/ 838200 w 9142413"/>
              <a:gd name="connsiteY2" fmla="*/ 2381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40506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9186"/>
              <a:gd name="connsiteY0" fmla="*/ 28327 h 1362075"/>
              <a:gd name="connsiteX1" fmla="*/ 709242 w 9149186"/>
              <a:gd name="connsiteY1" fmla="*/ 2381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8327 h 1362075"/>
              <a:gd name="connsiteX1" fmla="*/ 688922 w 9149186"/>
              <a:gd name="connsiteY1" fmla="*/ 29475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7093 h 1360841"/>
              <a:gd name="connsiteX1" fmla="*/ 688922 w 9149186"/>
              <a:gd name="connsiteY1" fmla="*/ 28241 h 1360841"/>
              <a:gd name="connsiteX2" fmla="*/ 849735 w 9149186"/>
              <a:gd name="connsiteY2" fmla="*/ 234510 h 1360841"/>
              <a:gd name="connsiteX3" fmla="*/ 953241 w 9149186"/>
              <a:gd name="connsiteY3" fmla="*/ 25860 h 1360841"/>
              <a:gd name="connsiteX4" fmla="*/ 9149186 w 9149186"/>
              <a:gd name="connsiteY4" fmla="*/ 0 h 1360841"/>
              <a:gd name="connsiteX5" fmla="*/ 9149186 w 9149186"/>
              <a:gd name="connsiteY5" fmla="*/ 1360841 h 1360841"/>
              <a:gd name="connsiteX6" fmla="*/ 6773 w 9149186"/>
              <a:gd name="connsiteY6" fmla="*/ 1360841 h 1360841"/>
              <a:gd name="connsiteX7" fmla="*/ 0 w 9149186"/>
              <a:gd name="connsiteY7" fmla="*/ 27093 h 1360841"/>
              <a:gd name="connsiteX0" fmla="*/ 0 w 9149186"/>
              <a:gd name="connsiteY0" fmla="*/ 1233 h 1334981"/>
              <a:gd name="connsiteX1" fmla="*/ 688922 w 9149186"/>
              <a:gd name="connsiteY1" fmla="*/ 2381 h 1334981"/>
              <a:gd name="connsiteX2" fmla="*/ 849735 w 9149186"/>
              <a:gd name="connsiteY2" fmla="*/ 208650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0 w 9149186"/>
              <a:gd name="connsiteY0" fmla="*/ 1233 h 1334981"/>
              <a:gd name="connsiteX1" fmla="*/ 688922 w 9149186"/>
              <a:gd name="connsiteY1" fmla="*/ 2381 h 1334981"/>
              <a:gd name="connsiteX2" fmla="*/ 815868 w 9149186"/>
              <a:gd name="connsiteY2" fmla="*/ 235743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3193 w 9142854"/>
              <a:gd name="connsiteY0" fmla="*/ 5995 h 1334981"/>
              <a:gd name="connsiteX1" fmla="*/ 682590 w 9142854"/>
              <a:gd name="connsiteY1" fmla="*/ 2381 h 1334981"/>
              <a:gd name="connsiteX2" fmla="*/ 809536 w 9142854"/>
              <a:gd name="connsiteY2" fmla="*/ 235743 h 1334981"/>
              <a:gd name="connsiteX3" fmla="*/ 946909 w 9142854"/>
              <a:gd name="connsiteY3" fmla="*/ 0 h 1334981"/>
              <a:gd name="connsiteX4" fmla="*/ 9142854 w 9142854"/>
              <a:gd name="connsiteY4" fmla="*/ 1233 h 1334981"/>
              <a:gd name="connsiteX5" fmla="*/ 9142854 w 9142854"/>
              <a:gd name="connsiteY5" fmla="*/ 1334981 h 1334981"/>
              <a:gd name="connsiteX6" fmla="*/ 441 w 9142854"/>
              <a:gd name="connsiteY6" fmla="*/ 1334981 h 1334981"/>
              <a:gd name="connsiteX7" fmla="*/ 3193 w 9142854"/>
              <a:gd name="connsiteY7" fmla="*/ 5995 h 1334981"/>
              <a:gd name="connsiteX0" fmla="*/ 982 w 9143024"/>
              <a:gd name="connsiteY0" fmla="*/ 0 h 1338511"/>
              <a:gd name="connsiteX1" fmla="*/ 682760 w 9143024"/>
              <a:gd name="connsiteY1" fmla="*/ 5911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3614 h 1342125"/>
              <a:gd name="connsiteX1" fmla="*/ 673235 w 9143024"/>
              <a:gd name="connsiteY1" fmla="*/ 4763 h 1342125"/>
              <a:gd name="connsiteX2" fmla="*/ 809706 w 9143024"/>
              <a:gd name="connsiteY2" fmla="*/ 242887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000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1329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947079 w 9143024"/>
              <a:gd name="connsiteY4" fmla="*/ 0 h 1339743"/>
              <a:gd name="connsiteX5" fmla="*/ 9143024 w 9143024"/>
              <a:gd name="connsiteY5" fmla="*/ 1233 h 1339743"/>
              <a:gd name="connsiteX6" fmla="*/ 9143024 w 9143024"/>
              <a:gd name="connsiteY6" fmla="*/ 1339743 h 1339743"/>
              <a:gd name="connsiteX7" fmla="*/ 611 w 9143024"/>
              <a:gd name="connsiteY7" fmla="*/ 1339743 h 1339743"/>
              <a:gd name="connsiteX8" fmla="*/ 982 w 9143024"/>
              <a:gd name="connsiteY8"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36430 w 9143024"/>
              <a:gd name="connsiteY4" fmla="*/ 199124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55468 w 9143024"/>
              <a:gd name="connsiteY2" fmla="*/ 232462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8589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2562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121073 w 9142042"/>
              <a:gd name="connsiteY8" fmla="*/ 1215918 h 1339743"/>
              <a:gd name="connsiteX9" fmla="*/ 0 w 9142042"/>
              <a:gd name="connsiteY9" fmla="*/ 1232 h 1339743"/>
              <a:gd name="connsiteX0" fmla="*/ 982 w 9143024"/>
              <a:gd name="connsiteY0" fmla="*/ 1232 h 1342124"/>
              <a:gd name="connsiteX1" fmla="*/ 668473 w 9143024"/>
              <a:gd name="connsiteY1" fmla="*/ 0 h 1342124"/>
              <a:gd name="connsiteX2" fmla="*/ 764993 w 9143024"/>
              <a:gd name="connsiteY2" fmla="*/ 201506 h 1342124"/>
              <a:gd name="connsiteX3" fmla="*/ 804943 w 9143024"/>
              <a:gd name="connsiteY3" fmla="*/ 242886 h 1342124"/>
              <a:gd name="connsiteX4" fmla="*/ 843574 w 9143024"/>
              <a:gd name="connsiteY4" fmla="*/ 199125 h 1342124"/>
              <a:gd name="connsiteX5" fmla="*/ 947079 w 9143024"/>
              <a:gd name="connsiteY5" fmla="*/ 0 h 1342124"/>
              <a:gd name="connsiteX6" fmla="*/ 9143024 w 9143024"/>
              <a:gd name="connsiteY6" fmla="*/ 1233 h 1342124"/>
              <a:gd name="connsiteX7" fmla="*/ 9143024 w 9143024"/>
              <a:gd name="connsiteY7" fmla="*/ 1339743 h 1342124"/>
              <a:gd name="connsiteX8" fmla="*/ 611 w 9143024"/>
              <a:gd name="connsiteY8" fmla="*/ 1342124 h 1342124"/>
              <a:gd name="connsiteX9" fmla="*/ 982 w 9143024"/>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97260 w 9142042"/>
              <a:gd name="connsiteY8" fmla="*/ 1177817 h 1339743"/>
              <a:gd name="connsiteX9" fmla="*/ 0 w 9142042"/>
              <a:gd name="connsiteY9" fmla="*/ 1232 h 1339743"/>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2042" h="1342124">
                <a:moveTo>
                  <a:pt x="0" y="1232"/>
                </a:moveTo>
                <a:lnTo>
                  <a:pt x="667491" y="0"/>
                </a:lnTo>
                <a:cubicBezTo>
                  <a:pt x="720213" y="108785"/>
                  <a:pt x="750791" y="175313"/>
                  <a:pt x="764011" y="201506"/>
                </a:cubicBezTo>
                <a:cubicBezTo>
                  <a:pt x="777231" y="227699"/>
                  <a:pt x="783720" y="243371"/>
                  <a:pt x="803961" y="242886"/>
                </a:cubicBezTo>
                <a:cubicBezTo>
                  <a:pt x="814677" y="242629"/>
                  <a:pt x="828428" y="227700"/>
                  <a:pt x="842592" y="199125"/>
                </a:cubicBezTo>
                <a:cubicBezTo>
                  <a:pt x="856756" y="170550"/>
                  <a:pt x="880877" y="123469"/>
                  <a:pt x="946097" y="0"/>
                </a:cubicBezTo>
                <a:lnTo>
                  <a:pt x="9142042" y="1233"/>
                </a:lnTo>
                <a:lnTo>
                  <a:pt x="9142042" y="1339743"/>
                </a:lnTo>
                <a:lnTo>
                  <a:pt x="2010" y="1342124"/>
                </a:lnTo>
                <a:cubicBezTo>
                  <a:pt x="-247" y="945166"/>
                  <a:pt x="2258" y="445815"/>
                  <a:pt x="0" y="1232"/>
                </a:cubicBezTo>
                <a:close/>
              </a:path>
            </a:pathLst>
          </a:custGeom>
        </p:spPr>
        <p:txBody>
          <a:bodyPr anchor="ctr" anchorCtr="0"/>
          <a:lstStyle>
            <a:lvl1pPr marL="0" indent="0" algn="ctr">
              <a:buNone/>
              <a:defRPr/>
            </a:lvl1pPr>
          </a:lstStyle>
          <a:p>
            <a:r>
              <a:rPr lang="en-US"/>
              <a:t>Click icon to add picture</a:t>
            </a:r>
            <a:endParaRPr lang="en-US" dirty="0"/>
          </a:p>
        </p:txBody>
      </p:sp>
      <p:sp>
        <p:nvSpPr>
          <p:cNvPr id="6" name="Text Placeholder 5"/>
          <p:cNvSpPr>
            <a:spLocks noGrp="1"/>
          </p:cNvSpPr>
          <p:nvPr>
            <p:ph type="body" sz="quarter" idx="11"/>
          </p:nvPr>
        </p:nvSpPr>
        <p:spPr>
          <a:xfrm>
            <a:off x="6675968" y="605957"/>
            <a:ext cx="4906433" cy="328231"/>
          </a:xfrm>
        </p:spPr>
        <p:txBody>
          <a:bodyPr anchor="ctr" anchorCtr="0">
            <a:spAutoFit/>
          </a:bodyPr>
          <a:lstStyle>
            <a:lvl1pPr marL="0" indent="0" algn="r">
              <a:buNone/>
              <a:defRPr sz="2133">
                <a:solidFill>
                  <a:schemeClr val="bg1"/>
                </a:solidFill>
              </a:defRPr>
            </a:lvl1pPr>
            <a:lvl2pPr marL="306910" indent="0">
              <a:buNone/>
              <a:defRPr/>
            </a:lvl2pPr>
          </a:lstStyle>
          <a:p>
            <a:pPr lvl="0"/>
            <a:r>
              <a:rPr lang="en-US"/>
              <a:t>Edit Master text styles</a:t>
            </a:r>
          </a:p>
        </p:txBody>
      </p:sp>
    </p:spTree>
    <p:extLst>
      <p:ext uri="{BB962C8B-B14F-4D97-AF65-F5344CB8AC3E}">
        <p14:creationId xmlns:p14="http://schemas.microsoft.com/office/powerpoint/2010/main" val="1802042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7" name="Title 1"/>
          <p:cNvSpPr>
            <a:spLocks noGrp="1"/>
          </p:cNvSpPr>
          <p:nvPr>
            <p:ph type="title"/>
          </p:nvPr>
        </p:nvSpPr>
        <p:spPr>
          <a:xfrm>
            <a:off x="609599" y="609600"/>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5" name="Text Placeholder 4"/>
          <p:cNvSpPr>
            <a:spLocks noGrp="1"/>
          </p:cNvSpPr>
          <p:nvPr>
            <p:ph type="body" sz="quarter" idx="20"/>
          </p:nvPr>
        </p:nvSpPr>
        <p:spPr>
          <a:xfrm>
            <a:off x="609600" y="1268985"/>
            <a:ext cx="10972800" cy="291592"/>
          </a:xfrm>
        </p:spPr>
        <p:txBody>
          <a:bodyPr/>
          <a:lstStyle>
            <a:lvl1pPr marL="0" indent="0">
              <a:buNone/>
              <a:defRPr sz="1867"/>
            </a:lvl1pPr>
            <a:lvl2pPr marL="306910" indent="0">
              <a:buNone/>
              <a:defRPr/>
            </a:lvl2pPr>
          </a:lstStyle>
          <a:p>
            <a:pPr lvl="0"/>
            <a:r>
              <a:rPr lang="en-US"/>
              <a:t>Edit Master text styles</a:t>
            </a:r>
          </a:p>
        </p:txBody>
      </p:sp>
      <p:sp>
        <p:nvSpPr>
          <p:cNvPr id="15" name="Content Placeholder 2"/>
          <p:cNvSpPr>
            <a:spLocks noGrp="1"/>
          </p:cNvSpPr>
          <p:nvPr>
            <p:ph sz="half" idx="21"/>
          </p:nvPr>
        </p:nvSpPr>
        <p:spPr>
          <a:xfrm>
            <a:off x="42672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16" name="Content Placeholder 2"/>
          <p:cNvSpPr>
            <a:spLocks noGrp="1"/>
          </p:cNvSpPr>
          <p:nvPr>
            <p:ph sz="half" idx="22"/>
          </p:nvPr>
        </p:nvSpPr>
        <p:spPr>
          <a:xfrm>
            <a:off x="7924800" y="1781048"/>
            <a:ext cx="3308096" cy="4035553"/>
          </a:xfrm>
        </p:spPr>
        <p:txBody>
          <a:bodyPr vert="horz" lIns="0" tIns="0" rIns="0" bIns="0" rtlCol="0">
            <a:noAutofit/>
          </a:bodyPr>
          <a:lstStyle>
            <a:lvl1pPr marL="0" indent="0">
              <a:spcBef>
                <a:spcPts val="2000"/>
              </a:spcBef>
              <a:buNone/>
              <a:defRPr lang="en-US" sz="1600" b="1" dirty="0">
                <a:solidFill>
                  <a:schemeClr val="accent1"/>
                </a:solidFill>
              </a:defRPr>
            </a:lvl1pPr>
            <a:lvl2pPr marL="455073" indent="-455073">
              <a:spcBef>
                <a:spcPts val="0"/>
              </a:spcBef>
              <a:buNone/>
              <a:defRPr lang="en-US" sz="16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17"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37611950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Michael J. Morris</a:t>
            </a:r>
            <a:endParaRPr lang="en-US" dirty="0"/>
          </a:p>
        </p:txBody>
      </p:sp>
    </p:spTree>
    <p:extLst>
      <p:ext uri="{BB962C8B-B14F-4D97-AF65-F5344CB8AC3E}">
        <p14:creationId xmlns:p14="http://schemas.microsoft.com/office/powerpoint/2010/main" val="22192859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7354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3" cy="2029965"/>
          </a:xfrm>
          <a:noFill/>
        </p:spPr>
        <p:txBody>
          <a:bodyPr anchor="b">
            <a:noAutofit/>
          </a:bodyPr>
          <a:lstStyle>
            <a:lvl1pPr algn="l">
              <a:defRPr sz="3300" cap="all" spc="51"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3" cy="1216143"/>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7" y="3776312"/>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1" y="0"/>
            <a:ext cx="4639659"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167206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Arjun V. Balar, M.D.</a:t>
            </a:r>
            <a:endParaRPr lang="en-US" dirty="0"/>
          </a:p>
        </p:txBody>
      </p:sp>
    </p:spTree>
    <p:extLst>
      <p:ext uri="{BB962C8B-B14F-4D97-AF65-F5344CB8AC3E}">
        <p14:creationId xmlns:p14="http://schemas.microsoft.com/office/powerpoint/2010/main" val="1154629349"/>
      </p:ext>
    </p:extLst>
  </p:cSld>
  <p:clrMapOvr>
    <a:masterClrMapping/>
  </p:clrMapOvr>
  <p:extLst>
    <p:ext uri="{DCECCB84-F9BA-43D5-87BE-67443E8EF086}">
      <p15:sldGuideLst xmlns:p15="http://schemas.microsoft.com/office/powerpoint/2012/main">
        <p15:guide id="1" pos="513"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400" cap="all" spc="51" baseline="0">
                <a:solidFill>
                  <a:schemeClr val="tx1"/>
                </a:solidFill>
              </a:defRPr>
            </a:lvl1pPr>
          </a:lstStyle>
          <a:p>
            <a:r>
              <a:rPr lang="en-US" dirty="0"/>
              <a:t>Section Break Title</a:t>
            </a:r>
          </a:p>
        </p:txBody>
      </p:sp>
    </p:spTree>
    <p:extLst>
      <p:ext uri="{BB962C8B-B14F-4D97-AF65-F5344CB8AC3E}">
        <p14:creationId xmlns:p14="http://schemas.microsoft.com/office/powerpoint/2010/main" val="31049875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Arjun V. Balar,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5"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2735444"/>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5" y="215900"/>
            <a:ext cx="11265199" cy="1208277"/>
          </a:xfrm>
          <a:noFill/>
        </p:spPr>
        <p:txBody>
          <a:bodyPr/>
          <a:lstStyle/>
          <a:p>
            <a:endParaRPr lang="en-US" dirty="0"/>
          </a:p>
        </p:txBody>
      </p:sp>
      <p:sp>
        <p:nvSpPr>
          <p:cNvPr id="3" name="Content Placeholder 2"/>
          <p:cNvSpPr>
            <a:spLocks noGrp="1"/>
          </p:cNvSpPr>
          <p:nvPr>
            <p:ph sz="half" idx="1"/>
          </p:nvPr>
        </p:nvSpPr>
        <p:spPr>
          <a:xfrm>
            <a:off x="305554"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1"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Arjun V. Balar, M.D.</a:t>
            </a:r>
            <a:endParaRPr lang="en-US" dirty="0"/>
          </a:p>
        </p:txBody>
      </p:sp>
    </p:spTree>
    <p:extLst>
      <p:ext uri="{BB962C8B-B14F-4D97-AF65-F5344CB8AC3E}">
        <p14:creationId xmlns:p14="http://schemas.microsoft.com/office/powerpoint/2010/main" val="1474160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Arjun V. Balar, M.D.</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3133973400"/>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Arjun V. Balar, M.D.</a:t>
            </a:r>
            <a:endParaRPr lang="en-US" dirty="0"/>
          </a:p>
        </p:txBody>
      </p:sp>
    </p:spTree>
    <p:extLst>
      <p:ext uri="{BB962C8B-B14F-4D97-AF65-F5344CB8AC3E}">
        <p14:creationId xmlns:p14="http://schemas.microsoft.com/office/powerpoint/2010/main" val="1283314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7119" y="6314280"/>
            <a:ext cx="1057983" cy="426720"/>
          </a:xfrm>
          <a:prstGeom prst="rect">
            <a:avLst/>
          </a:prstGeom>
        </p:spPr>
      </p:pic>
      <p:sp>
        <p:nvSpPr>
          <p:cNvPr id="2" name="Title 1"/>
          <p:cNvSpPr>
            <a:spLocks noGrp="1"/>
          </p:cNvSpPr>
          <p:nvPr>
            <p:ph type="title" hasCustomPrompt="1"/>
          </p:nvPr>
        </p:nvSpPr>
        <p:spPr>
          <a:xfrm>
            <a:off x="914400" y="463969"/>
            <a:ext cx="9205384" cy="1069657"/>
          </a:xfrm>
        </p:spPr>
        <p:txBody>
          <a:bodyPr>
            <a:normAutofit/>
          </a:bodyPr>
          <a:lstStyle>
            <a:lvl1pPr>
              <a:lnSpc>
                <a:spcPct val="90000"/>
              </a:lnSpc>
              <a:defRPr sz="3200" cap="none" baseline="0">
                <a:solidFill>
                  <a:schemeClr val="bg1"/>
                </a:solidFill>
              </a:defRPr>
            </a:lvl1pPr>
          </a:lstStyle>
          <a:p>
            <a:r>
              <a:rPr lang="en-US" dirty="0"/>
              <a:t>Click to edit headline for your slide here.</a:t>
            </a:r>
          </a:p>
        </p:txBody>
      </p:sp>
      <p:sp>
        <p:nvSpPr>
          <p:cNvPr id="8" name="Rectangle 7"/>
          <p:cNvSpPr/>
          <p:nvPr userDrawn="1"/>
        </p:nvSpPr>
        <p:spPr>
          <a:xfrm>
            <a:off x="0" y="0"/>
            <a:ext cx="12192000" cy="2438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endParaRPr lang="en-US" sz="4800"/>
          </a:p>
        </p:txBody>
      </p:sp>
      <p:sp>
        <p:nvSpPr>
          <p:cNvPr id="12" name="Content Placeholder 3"/>
          <p:cNvSpPr>
            <a:spLocks noGrp="1"/>
          </p:cNvSpPr>
          <p:nvPr>
            <p:ph sz="quarter" idx="14"/>
          </p:nvPr>
        </p:nvSpPr>
        <p:spPr>
          <a:xfrm>
            <a:off x="914400" y="1587916"/>
            <a:ext cx="9205384" cy="4687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r>
              <a:rPr lang="en-US"/>
              <a:t>Arjun V. Balar, M.D.</a:t>
            </a:r>
            <a:endParaRPr lang="en-US" dirty="0"/>
          </a:p>
        </p:txBody>
      </p:sp>
      <p:sp>
        <p:nvSpPr>
          <p:cNvPr id="4" name="Slide Number Placeholder 3"/>
          <p:cNvSpPr>
            <a:spLocks noGrp="1"/>
          </p:cNvSpPr>
          <p:nvPr>
            <p:ph type="sldNum" sz="quarter" idx="16"/>
          </p:nvPr>
        </p:nvSpPr>
        <p:spPr/>
        <p:txBody>
          <a:bodyPr/>
          <a:lstStyle/>
          <a:p>
            <a:fld id="{E0E041CE-D44E-914D-B85F-4D1E25348469}" type="slidenum">
              <a:rPr lang="en-US" smtClean="0"/>
              <a:pPr/>
              <a:t>‹#›</a:t>
            </a:fld>
            <a:endParaRPr lang="en-US" dirty="0"/>
          </a:p>
        </p:txBody>
      </p:sp>
    </p:spTree>
    <p:extLst>
      <p:ext uri="{BB962C8B-B14F-4D97-AF65-F5344CB8AC3E}">
        <p14:creationId xmlns:p14="http://schemas.microsoft.com/office/powerpoint/2010/main" val="53910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 Blank">
    <p:spTree>
      <p:nvGrpSpPr>
        <p:cNvPr id="1" name=""/>
        <p:cNvGrpSpPr/>
        <p:nvPr/>
      </p:nvGrpSpPr>
      <p:grpSpPr>
        <a:xfrm>
          <a:off x="0" y="0"/>
          <a:ext cx="0" cy="0"/>
          <a:chOff x="0" y="0"/>
          <a:chExt cx="0" cy="0"/>
        </a:xfrm>
      </p:grpSpPr>
      <p:sp>
        <p:nvSpPr>
          <p:cNvPr id="21" name="Title 8"/>
          <p:cNvSpPr>
            <a:spLocks noGrp="1"/>
          </p:cNvSpPr>
          <p:nvPr>
            <p:ph type="title" hasCustomPrompt="1"/>
          </p:nvPr>
        </p:nvSpPr>
        <p:spPr>
          <a:xfrm>
            <a:off x="348960" y="1933201"/>
            <a:ext cx="11040000" cy="506116"/>
          </a:xfrm>
          <a:prstGeom prst="rect">
            <a:avLst/>
          </a:prstGeom>
        </p:spPr>
        <p:txBody>
          <a:bodyPr vert="horz" lIns="0" rIns="0"/>
          <a:lstStyle>
            <a:lvl1pPr algn="l">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6190839"/>
            <a:ext cx="8640000" cy="190800"/>
          </a:xfrm>
          <a:prstGeom prst="rect">
            <a:avLst/>
          </a:prstGeom>
        </p:spPr>
        <p:txBody>
          <a:bodyPr vert="horz"/>
          <a:lstStyle>
            <a:lvl1pPr marL="0" indent="0">
              <a:lnSpc>
                <a:spcPts val="1100"/>
              </a:lnSpc>
              <a:spcBef>
                <a:spcPts val="0"/>
              </a:spcBef>
              <a:buNone/>
              <a:defRPr sz="1400" b="1">
                <a:solidFill>
                  <a:srgbClr val="000000"/>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87999" y="6397089"/>
            <a:ext cx="8640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Click to add event title</a:t>
            </a:r>
          </a:p>
        </p:txBody>
      </p:sp>
      <p:sp>
        <p:nvSpPr>
          <p:cNvPr id="15" name="Text Placeholder 29"/>
          <p:cNvSpPr>
            <a:spLocks noGrp="1"/>
          </p:cNvSpPr>
          <p:nvPr>
            <p:ph type="body" sz="quarter" idx="15" hasCustomPrompt="1"/>
          </p:nvPr>
        </p:nvSpPr>
        <p:spPr>
          <a:xfrm>
            <a:off x="9504000" y="6190839"/>
            <a:ext cx="2496000" cy="190800"/>
          </a:xfrm>
          <a:prstGeom prst="rect">
            <a:avLst/>
          </a:prstGeom>
        </p:spPr>
        <p:txBody>
          <a:bodyPr vert="horz"/>
          <a:lstStyle>
            <a:lvl1pPr marL="0" indent="0">
              <a:lnSpc>
                <a:spcPts val="1100"/>
              </a:lnSpc>
              <a:spcBef>
                <a:spcPts val="0"/>
              </a:spcBef>
              <a:buNone/>
              <a:defRPr sz="1200" baseline="0">
                <a:solidFill>
                  <a:srgbClr val="000000"/>
                </a:solidFill>
                <a:latin typeface="Arial" pitchFamily="34" charset="0"/>
                <a:cs typeface="Arial" pitchFamily="34" charset="0"/>
              </a:defRPr>
            </a:lvl1pPr>
          </a:lstStyle>
          <a:p>
            <a:pPr lvl="0"/>
            <a:r>
              <a:rPr lang="en-GB" noProof="0" dirty="0"/>
              <a:t>Confidential statement</a:t>
            </a:r>
          </a:p>
        </p:txBody>
      </p:sp>
      <p:sp>
        <p:nvSpPr>
          <p:cNvPr id="16" name="Text Placeholder 29"/>
          <p:cNvSpPr>
            <a:spLocks noGrp="1"/>
          </p:cNvSpPr>
          <p:nvPr>
            <p:ph type="body" sz="quarter" idx="13" hasCustomPrompt="1"/>
          </p:nvPr>
        </p:nvSpPr>
        <p:spPr>
          <a:xfrm>
            <a:off x="9504000" y="6397089"/>
            <a:ext cx="2496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751711613"/>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28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281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extLst>
      <p:ext uri="{BB962C8B-B14F-4D97-AF65-F5344CB8AC3E}">
        <p14:creationId xmlns:p14="http://schemas.microsoft.com/office/powerpoint/2010/main" val="2920326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756592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861665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42561749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baseline="0">
                <a:solidFill>
                  <a:schemeClr val="accent1">
                    <a:lumMod val="75000"/>
                  </a:schemeClr>
                </a:solidFill>
              </a:defRPr>
            </a:lvl1pPr>
          </a:lstStyle>
          <a:p>
            <a:r>
              <a:rPr lang="en-US"/>
              <a:t>&lt;2 Stacked Content / Table Option&gt;</a:t>
            </a:r>
            <a:endParaRPr lang="en-US" dirty="0"/>
          </a:p>
        </p:txBody>
      </p:sp>
      <p:sp>
        <p:nvSpPr>
          <p:cNvPr id="9" name="Content Placeholder 2"/>
          <p:cNvSpPr>
            <a:spLocks noGrp="1"/>
          </p:cNvSpPr>
          <p:nvPr>
            <p:ph idx="15"/>
          </p:nvPr>
        </p:nvSpPr>
        <p:spPr>
          <a:xfrm>
            <a:off x="619544" y="1598084"/>
            <a:ext cx="10963491" cy="262222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619544" y="4392248"/>
            <a:ext cx="10963491" cy="1727200"/>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487190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08161"/>
            <a:ext cx="10962696" cy="1076155"/>
          </a:xfrm>
        </p:spPr>
        <p:txBody>
          <a:bodyPr/>
          <a:lstStyle>
            <a:lvl1pPr>
              <a:defRPr>
                <a:solidFill>
                  <a:schemeClr val="accent1">
                    <a:lumMod val="75000"/>
                  </a:schemeClr>
                </a:solidFill>
              </a:defRPr>
            </a:lvl1pPr>
          </a:lstStyle>
          <a:p>
            <a:r>
              <a:rPr lang="en-US"/>
              <a:t>&lt;30/70 2-column / Plotted Chart Option&gt;</a:t>
            </a:r>
            <a:endParaRPr lang="en-US" dirty="0"/>
          </a:p>
        </p:txBody>
      </p:sp>
      <p:sp>
        <p:nvSpPr>
          <p:cNvPr id="8" name="Content Placeholder 2"/>
          <p:cNvSpPr>
            <a:spLocks noGrp="1"/>
          </p:cNvSpPr>
          <p:nvPr>
            <p:ph idx="14"/>
          </p:nvPr>
        </p:nvSpPr>
        <p:spPr>
          <a:xfrm>
            <a:off x="619547" y="1789901"/>
            <a:ext cx="3530424"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4572000" y="1789901"/>
            <a:ext cx="7011035"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6"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7727477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Section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rmAutofit/>
          </a:bodyPr>
          <a:lstStyle>
            <a:lvl1pPr>
              <a:defRPr sz="5333" b="1">
                <a:solidFill>
                  <a:schemeClr val="accent1">
                    <a:lumMod val="75000"/>
                  </a:schemeClr>
                </a:solidFill>
                <a:latin typeface="Arial" panose="020B0604020202020204" pitchFamily="34" charset="0"/>
                <a:cs typeface="Arial" panose="020B0604020202020204" pitchFamily="34" charset="0"/>
              </a:defRPr>
            </a:lvl1pPr>
          </a:lstStyle>
          <a:p>
            <a:r>
              <a:rPr lang="en-US"/>
              <a:t>Click To Edit Section Title</a:t>
            </a:r>
            <a:endParaRPr lang="en-US" dirty="0"/>
          </a:p>
        </p:txBody>
      </p:sp>
      <p:sp>
        <p:nvSpPr>
          <p:cNvPr id="3" name="Subtitle 2"/>
          <p:cNvSpPr>
            <a:spLocks noGrp="1"/>
          </p:cNvSpPr>
          <p:nvPr>
            <p:ph type="subTitle" idx="1" hasCustomPrompt="1"/>
          </p:nvPr>
        </p:nvSpPr>
        <p:spPr>
          <a:xfrm>
            <a:off x="922216" y="3886200"/>
            <a:ext cx="8534400" cy="1752600"/>
          </a:xfrm>
        </p:spPr>
        <p:txBody>
          <a:bodyPr>
            <a:normAutofit/>
          </a:bodyPr>
          <a:lstStyle>
            <a:lvl1pPr marL="0" indent="0" algn="l">
              <a:buNone/>
              <a:defRPr sz="3733">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6889813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412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97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
                <a:srgbClr val="00B050"/>
              </a:buClr>
              <a:defRPr sz="4000">
                <a:solidFill>
                  <a:schemeClr val="bg1"/>
                </a:solidFill>
                <a:latin typeface="Calibri" charset="0"/>
                <a:ea typeface="Calibri" charset="0"/>
                <a:cs typeface="Calibri" charset="0"/>
              </a:defRPr>
            </a:lvl1pPr>
            <a:lvl2pPr>
              <a:buClr>
                <a:srgbClr val="00B050"/>
              </a:buClr>
              <a:defRPr sz="3600">
                <a:solidFill>
                  <a:schemeClr val="bg1"/>
                </a:solidFill>
                <a:latin typeface="Calibri" charset="0"/>
                <a:ea typeface="Calibri" charset="0"/>
                <a:cs typeface="Calibri" charset="0"/>
              </a:defRPr>
            </a:lvl2pPr>
            <a:lvl3pPr>
              <a:buClr>
                <a:srgbClr val="00B050"/>
              </a:buClr>
              <a:defRPr sz="2800">
                <a:solidFill>
                  <a:schemeClr val="bg1"/>
                </a:solidFill>
                <a:latin typeface="Calibri" charset="0"/>
                <a:ea typeface="Calibri" charset="0"/>
                <a:cs typeface="Calibri" charset="0"/>
              </a:defRPr>
            </a:lvl3pPr>
            <a:lvl4pPr>
              <a:buClr>
                <a:srgbClr val="00B050"/>
              </a:buClr>
              <a:defRPr sz="2400">
                <a:solidFill>
                  <a:schemeClr val="bg1"/>
                </a:solidFill>
                <a:latin typeface="Calibri" charset="0"/>
                <a:ea typeface="Calibri" charset="0"/>
                <a:cs typeface="Calibri" charset="0"/>
              </a:defRPr>
            </a:lvl4pPr>
            <a:lvl5pPr>
              <a:buClr>
                <a:srgbClr val="00B050"/>
              </a:buClr>
              <a:defRPr sz="2400">
                <a:solidFill>
                  <a:schemeClr val="bg1"/>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09539"/>
            <a:fld id="{001512F7-0039-F249-B0ED-B0A545D7C127}" type="datetimeFigureOut">
              <a:rPr lang="en-US" smtClean="0">
                <a:solidFill>
                  <a:prstClr val="black">
                    <a:tint val="75000"/>
                  </a:prstClr>
                </a:solidFill>
              </a:rPr>
              <a:pPr defTabSz="609539"/>
              <a:t>7/3/21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0BC22BBC-CD36-E94C-B78A-FF1602AA487C}" type="slidenum">
              <a:rPr lang="en-US" smtClean="0">
                <a:solidFill>
                  <a:prstClr val="black">
                    <a:tint val="75000"/>
                  </a:prstClr>
                </a:solidFill>
              </a:rPr>
              <a:pPr defTabSz="609539"/>
              <a:t>‹#›</a:t>
            </a:fld>
            <a:endParaRPr lang="en-US">
              <a:solidFill>
                <a:prstClr val="black">
                  <a:tint val="75000"/>
                </a:prstClr>
              </a:solidFill>
            </a:endParaRPr>
          </a:p>
        </p:txBody>
      </p:sp>
      <p:sp>
        <p:nvSpPr>
          <p:cNvPr id="7" name="Title 1"/>
          <p:cNvSpPr>
            <a:spLocks noGrp="1"/>
          </p:cNvSpPr>
          <p:nvPr>
            <p:ph type="ctrTitle" hasCustomPrompt="1"/>
          </p:nvPr>
        </p:nvSpPr>
        <p:spPr>
          <a:xfrm>
            <a:off x="609601" y="27117"/>
            <a:ext cx="10972800" cy="1161603"/>
          </a:xfrm>
        </p:spPr>
        <p:txBody>
          <a:bodyPr>
            <a:normAutofit/>
          </a:bodyPr>
          <a:lstStyle>
            <a:lvl1pPr algn="ctr">
              <a:lnSpc>
                <a:spcPct val="90000"/>
              </a:lnSpc>
              <a:defRPr sz="4000" b="1">
                <a:solidFill>
                  <a:srgbClr val="FFFFFF"/>
                </a:solidFill>
                <a:latin typeface="Calibri" charset="0"/>
                <a:ea typeface="Calibri" charset="0"/>
                <a:cs typeface="Calibri" charset="0"/>
              </a:defRPr>
            </a:lvl1pPr>
          </a:lstStyle>
          <a:p>
            <a:r>
              <a:rPr lang="en-US" dirty="0"/>
              <a:t>Click To Edit Master Title Style</a:t>
            </a:r>
          </a:p>
        </p:txBody>
      </p:sp>
    </p:spTree>
    <p:extLst>
      <p:ext uri="{BB962C8B-B14F-4D97-AF65-F5344CB8AC3E}">
        <p14:creationId xmlns:p14="http://schemas.microsoft.com/office/powerpoint/2010/main" val="38190046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28628" indent="0" algn="ctr">
              <a:buNone/>
              <a:defRPr/>
            </a:lvl2pPr>
            <a:lvl3pPr marL="857256" indent="0" algn="ctr">
              <a:buNone/>
              <a:defRPr/>
            </a:lvl3pPr>
            <a:lvl4pPr marL="1285883" indent="0" algn="ctr">
              <a:buNone/>
              <a:defRPr/>
            </a:lvl4pPr>
            <a:lvl5pPr marL="1714510" indent="0" algn="ctr">
              <a:buNone/>
              <a:defRPr/>
            </a:lvl5pPr>
            <a:lvl6pPr marL="2143138" indent="0" algn="ctr">
              <a:buNone/>
              <a:defRPr/>
            </a:lvl6pPr>
            <a:lvl7pPr marL="2571765" indent="0" algn="ctr">
              <a:buNone/>
              <a:defRPr/>
            </a:lvl7pPr>
            <a:lvl8pPr marL="3000393" indent="0" algn="ctr">
              <a:buNone/>
              <a:defRPr/>
            </a:lvl8pPr>
            <a:lvl9pPr marL="3429021" indent="0" algn="ctr">
              <a:buNone/>
              <a:defRPr/>
            </a:lvl9pPr>
          </a:lstStyle>
          <a:p>
            <a:r>
              <a:rPr lang="en-US"/>
              <a:t>Click to edit Master subtitle style</a:t>
            </a:r>
          </a:p>
        </p:txBody>
      </p:sp>
    </p:spTree>
    <p:extLst>
      <p:ext uri="{BB962C8B-B14F-4D97-AF65-F5344CB8AC3E}">
        <p14:creationId xmlns:p14="http://schemas.microsoft.com/office/powerpoint/2010/main" val="3903305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025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74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28" indent="0">
              <a:buNone/>
              <a:defRPr sz="1688"/>
            </a:lvl2pPr>
            <a:lvl3pPr marL="857256" indent="0">
              <a:buNone/>
              <a:defRPr sz="1500"/>
            </a:lvl3pPr>
            <a:lvl4pPr marL="1285883" indent="0">
              <a:buNone/>
              <a:defRPr sz="1312"/>
            </a:lvl4pPr>
            <a:lvl5pPr marL="1714510" indent="0">
              <a:buNone/>
              <a:defRPr sz="1312"/>
            </a:lvl5pPr>
            <a:lvl6pPr marL="2143138" indent="0">
              <a:buNone/>
              <a:defRPr sz="1312"/>
            </a:lvl6pPr>
            <a:lvl7pPr marL="2571765" indent="0">
              <a:buNone/>
              <a:defRPr sz="1312"/>
            </a:lvl7pPr>
            <a:lvl8pPr marL="3000393" indent="0">
              <a:buNone/>
              <a:defRPr sz="1312"/>
            </a:lvl8pPr>
            <a:lvl9pPr marL="3429021" indent="0">
              <a:buNone/>
              <a:defRPr sz="1312"/>
            </a:lvl9pPr>
          </a:lstStyle>
          <a:p>
            <a:pPr lvl="0"/>
            <a:r>
              <a:rPr lang="en-US"/>
              <a:t>Click to edit Master text styles</a:t>
            </a:r>
          </a:p>
        </p:txBody>
      </p:sp>
    </p:spTree>
    <p:extLst>
      <p:ext uri="{BB962C8B-B14F-4D97-AF65-F5344CB8AC3E}">
        <p14:creationId xmlns:p14="http://schemas.microsoft.com/office/powerpoint/2010/main" val="386133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2" y="1906590"/>
            <a:ext cx="5101167" cy="4316412"/>
          </a:xfrm>
        </p:spPr>
        <p:txBody>
          <a:bodyPr/>
          <a:lstStyle>
            <a:lvl1pPr>
              <a:defRPr sz="2625"/>
            </a:lvl1pPr>
            <a:lvl2pPr>
              <a:defRPr sz="2251"/>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20" y="1906590"/>
            <a:ext cx="5103283" cy="4316412"/>
          </a:xfrm>
        </p:spPr>
        <p:txBody>
          <a:bodyPr/>
          <a:lstStyle>
            <a:lvl1pPr>
              <a:defRPr sz="2625"/>
            </a:lvl1pPr>
            <a:lvl2pPr>
              <a:defRPr sz="2251"/>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718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251" b="1"/>
            </a:lvl1pPr>
            <a:lvl2pPr marL="428628" indent="0">
              <a:buNone/>
              <a:defRPr sz="1875" b="1"/>
            </a:lvl2pPr>
            <a:lvl3pPr marL="857256" indent="0">
              <a:buNone/>
              <a:defRPr sz="1688" b="1"/>
            </a:lvl3pPr>
            <a:lvl4pPr marL="1285883" indent="0">
              <a:buNone/>
              <a:defRPr sz="1500" b="1"/>
            </a:lvl4pPr>
            <a:lvl5pPr marL="1714510" indent="0">
              <a:buNone/>
              <a:defRPr sz="1500" b="1"/>
            </a:lvl5pPr>
            <a:lvl6pPr marL="2143138" indent="0">
              <a:buNone/>
              <a:defRPr sz="1500" b="1"/>
            </a:lvl6pPr>
            <a:lvl7pPr marL="2571765" indent="0">
              <a:buNone/>
              <a:defRPr sz="1500" b="1"/>
            </a:lvl7pPr>
            <a:lvl8pPr marL="3000393" indent="0">
              <a:buNone/>
              <a:defRPr sz="1500" b="1"/>
            </a:lvl8pPr>
            <a:lvl9pPr marL="3429021"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251"/>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251" b="1"/>
            </a:lvl1pPr>
            <a:lvl2pPr marL="428628" indent="0">
              <a:buNone/>
              <a:defRPr sz="1875" b="1"/>
            </a:lvl2pPr>
            <a:lvl3pPr marL="857256" indent="0">
              <a:buNone/>
              <a:defRPr sz="1688" b="1"/>
            </a:lvl3pPr>
            <a:lvl4pPr marL="1285883" indent="0">
              <a:buNone/>
              <a:defRPr sz="1500" b="1"/>
            </a:lvl4pPr>
            <a:lvl5pPr marL="1714510" indent="0">
              <a:buNone/>
              <a:defRPr sz="1500" b="1"/>
            </a:lvl5pPr>
            <a:lvl6pPr marL="2143138" indent="0">
              <a:buNone/>
              <a:defRPr sz="1500" b="1"/>
            </a:lvl6pPr>
            <a:lvl7pPr marL="2571765" indent="0">
              <a:buNone/>
              <a:defRPr sz="1500" b="1"/>
            </a:lvl7pPr>
            <a:lvl8pPr marL="3000393" indent="0">
              <a:buNone/>
              <a:defRPr sz="1500" b="1"/>
            </a:lvl8pPr>
            <a:lvl9pPr marL="3429021"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2" y="2174876"/>
            <a:ext cx="5389033" cy="3951288"/>
          </a:xfrm>
        </p:spPr>
        <p:txBody>
          <a:bodyPr/>
          <a:lstStyle>
            <a:lvl1pPr>
              <a:defRPr sz="2251"/>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4277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9380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932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000"/>
            </a:lvl1pPr>
            <a:lvl2pPr>
              <a:defRPr sz="2625"/>
            </a:lvl2pPr>
            <a:lvl3pPr>
              <a:defRPr sz="2251"/>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1"/>
            <a:ext cx="4011084" cy="4691064"/>
          </a:xfrm>
        </p:spPr>
        <p:txBody>
          <a:bodyPr/>
          <a:lstStyle>
            <a:lvl1pPr marL="0" indent="0">
              <a:buNone/>
              <a:defRPr sz="1312"/>
            </a:lvl1pPr>
            <a:lvl2pPr marL="428628" indent="0">
              <a:buNone/>
              <a:defRPr sz="1125"/>
            </a:lvl2pPr>
            <a:lvl3pPr marL="857256" indent="0">
              <a:buNone/>
              <a:defRPr sz="937"/>
            </a:lvl3pPr>
            <a:lvl4pPr marL="1285883" indent="0">
              <a:buNone/>
              <a:defRPr sz="844"/>
            </a:lvl4pPr>
            <a:lvl5pPr marL="1714510" indent="0">
              <a:buNone/>
              <a:defRPr sz="844"/>
            </a:lvl5pPr>
            <a:lvl6pPr marL="2143138" indent="0">
              <a:buNone/>
              <a:defRPr sz="844"/>
            </a:lvl6pPr>
            <a:lvl7pPr marL="2571765" indent="0">
              <a:buNone/>
              <a:defRPr sz="844"/>
            </a:lvl7pPr>
            <a:lvl8pPr marL="3000393" indent="0">
              <a:buNone/>
              <a:defRPr sz="844"/>
            </a:lvl8pPr>
            <a:lvl9pPr marL="3429021" indent="0">
              <a:buNone/>
              <a:defRPr sz="844"/>
            </a:lvl9pPr>
          </a:lstStyle>
          <a:p>
            <a:pPr lvl="0"/>
            <a:r>
              <a:rPr lang="en-US"/>
              <a:t>Click to edit Master text styles</a:t>
            </a:r>
          </a:p>
        </p:txBody>
      </p:sp>
    </p:spTree>
    <p:extLst>
      <p:ext uri="{BB962C8B-B14F-4D97-AF65-F5344CB8AC3E}">
        <p14:creationId xmlns:p14="http://schemas.microsoft.com/office/powerpoint/2010/main" val="2862617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28" indent="0">
              <a:buNone/>
              <a:defRPr sz="2625"/>
            </a:lvl2pPr>
            <a:lvl3pPr marL="857256" indent="0">
              <a:buNone/>
              <a:defRPr sz="2251"/>
            </a:lvl3pPr>
            <a:lvl4pPr marL="1285883" indent="0">
              <a:buNone/>
              <a:defRPr sz="1875"/>
            </a:lvl4pPr>
            <a:lvl5pPr marL="1714510" indent="0">
              <a:buNone/>
              <a:defRPr sz="1875"/>
            </a:lvl5pPr>
            <a:lvl6pPr marL="2143138" indent="0">
              <a:buNone/>
              <a:defRPr sz="1875"/>
            </a:lvl6pPr>
            <a:lvl7pPr marL="2571765" indent="0">
              <a:buNone/>
              <a:defRPr sz="1875"/>
            </a:lvl7pPr>
            <a:lvl8pPr marL="3000393" indent="0">
              <a:buNone/>
              <a:defRPr sz="1875"/>
            </a:lvl8pPr>
            <a:lvl9pPr marL="3429021" indent="0">
              <a:buNone/>
              <a:defRPr sz="1875"/>
            </a:lvl9pPr>
          </a:lstStyle>
          <a:p>
            <a:endParaRPr lang="en-US"/>
          </a:p>
        </p:txBody>
      </p:sp>
      <p:sp>
        <p:nvSpPr>
          <p:cNvPr id="4" name="Text Placeholder 3"/>
          <p:cNvSpPr>
            <a:spLocks noGrp="1"/>
          </p:cNvSpPr>
          <p:nvPr>
            <p:ph type="body" sz="half" idx="2"/>
          </p:nvPr>
        </p:nvSpPr>
        <p:spPr>
          <a:xfrm>
            <a:off x="2389719" y="5367339"/>
            <a:ext cx="7315200" cy="804861"/>
          </a:xfrm>
        </p:spPr>
        <p:txBody>
          <a:bodyPr/>
          <a:lstStyle>
            <a:lvl1pPr marL="0" indent="0">
              <a:buNone/>
              <a:defRPr sz="1312"/>
            </a:lvl1pPr>
            <a:lvl2pPr marL="428628" indent="0">
              <a:buNone/>
              <a:defRPr sz="1125"/>
            </a:lvl2pPr>
            <a:lvl3pPr marL="857256" indent="0">
              <a:buNone/>
              <a:defRPr sz="937"/>
            </a:lvl3pPr>
            <a:lvl4pPr marL="1285883" indent="0">
              <a:buNone/>
              <a:defRPr sz="844"/>
            </a:lvl4pPr>
            <a:lvl5pPr marL="1714510" indent="0">
              <a:buNone/>
              <a:defRPr sz="844"/>
            </a:lvl5pPr>
            <a:lvl6pPr marL="2143138" indent="0">
              <a:buNone/>
              <a:defRPr sz="844"/>
            </a:lvl6pPr>
            <a:lvl7pPr marL="2571765" indent="0">
              <a:buNone/>
              <a:defRPr sz="844"/>
            </a:lvl7pPr>
            <a:lvl8pPr marL="3000393" indent="0">
              <a:buNone/>
              <a:defRPr sz="844"/>
            </a:lvl8pPr>
            <a:lvl9pPr marL="3429021" indent="0">
              <a:buNone/>
              <a:defRPr sz="844"/>
            </a:lvl9pPr>
          </a:lstStyle>
          <a:p>
            <a:pPr lvl="0"/>
            <a:r>
              <a:rPr lang="en-US"/>
              <a:t>Click to edit Master text styles</a:t>
            </a:r>
          </a:p>
        </p:txBody>
      </p:sp>
    </p:spTree>
    <p:extLst>
      <p:ext uri="{BB962C8B-B14F-4D97-AF65-F5344CB8AC3E}">
        <p14:creationId xmlns:p14="http://schemas.microsoft.com/office/powerpoint/2010/main" val="24239234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390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04" indent="-256004">
              <a:buFont typeface="Arial" panose="020B0604020202020204" pitchFamily="34" charset="0"/>
              <a:buChar char="•"/>
              <a:defRPr/>
            </a:lvl2pPr>
            <a:lvl3pPr marL="755822" indent="-341339">
              <a:buFont typeface="Arial" panose="020B0604020202020204" pitchFamily="34" charset="0"/>
              <a:buChar char="–"/>
              <a:defRPr/>
            </a:lvl3pPr>
            <a:lvl4pPr marL="1182496" indent="-268195">
              <a:buFont typeface="Arial" panose="020B0604020202020204" pitchFamily="34" charset="0"/>
              <a:buChar char="•"/>
              <a:defRPr/>
            </a:lvl4pPr>
            <a:lvl5pPr marL="1609168" indent="-304768">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6" y="6436636"/>
            <a:ext cx="662940" cy="318092"/>
          </a:xfrm>
          <a:prstGeom prst="rect">
            <a:avLst/>
          </a:prstGeom>
        </p:spPr>
        <p:txBody>
          <a:bodyPr vert="horz" lIns="91432" tIns="45716" rIns="91432" bIns="45716" rtlCol="0" anchor="ctr"/>
          <a:lstStyle>
            <a:lvl1pPr algn="r">
              <a:defRPr lang="en-US" sz="1467"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21" y="1"/>
            <a:ext cx="2526183" cy="249283"/>
          </a:xfrm>
        </p:spPr>
        <p:txBody>
          <a:bodyPr/>
          <a:lstStyle>
            <a:lvl1pPr algn="r">
              <a:defRPr sz="1067"/>
            </a:lvl1pPr>
          </a:lstStyle>
          <a:p>
            <a:pPr lvl="0"/>
            <a:r>
              <a:rPr lang="en-US" dirty="0"/>
              <a:t>Study Name</a:t>
            </a:r>
          </a:p>
        </p:txBody>
      </p:sp>
    </p:spTree>
    <p:extLst>
      <p:ext uri="{BB962C8B-B14F-4D97-AF65-F5344CB8AC3E}">
        <p14:creationId xmlns:p14="http://schemas.microsoft.com/office/powerpoint/2010/main" val="2203925963"/>
      </p:ext>
    </p:extLst>
  </p:cSld>
  <p:clrMapOvr>
    <a:masterClrMapping/>
  </p:clrMapOvr>
  <p:extLst>
    <p:ext uri="{DCECCB84-F9BA-43D5-87BE-67443E8EF086}">
      <p15:sldGuideLst xmlns:p15="http://schemas.microsoft.com/office/powerpoint/2012/main">
        <p15:guide id="1" orient="horz" pos="88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2"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2"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9666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custDataLst>
      <p:tags r:id="rId1"/>
    </p:custDataLst>
    <p:extLst>
      <p:ext uri="{BB962C8B-B14F-4D97-AF65-F5344CB8AC3E}">
        <p14:creationId xmlns:p14="http://schemas.microsoft.com/office/powerpoint/2010/main" val="1829548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37678790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1073544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037075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baseline="0">
                <a:solidFill>
                  <a:schemeClr val="accent1">
                    <a:lumMod val="75000"/>
                  </a:schemeClr>
                </a:solidFill>
              </a:defRPr>
            </a:lvl1pPr>
          </a:lstStyle>
          <a:p>
            <a:r>
              <a:rPr lang="en-US"/>
              <a:t>&lt;2 Stacked Content / Table Option&gt;</a:t>
            </a:r>
            <a:endParaRPr lang="en-US" dirty="0"/>
          </a:p>
        </p:txBody>
      </p:sp>
      <p:sp>
        <p:nvSpPr>
          <p:cNvPr id="9" name="Content Placeholder 2"/>
          <p:cNvSpPr>
            <a:spLocks noGrp="1"/>
          </p:cNvSpPr>
          <p:nvPr>
            <p:ph idx="15"/>
          </p:nvPr>
        </p:nvSpPr>
        <p:spPr>
          <a:xfrm>
            <a:off x="619544" y="1598084"/>
            <a:ext cx="10963491" cy="262222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619544" y="4392248"/>
            <a:ext cx="10963491" cy="1727200"/>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trike="noStrike"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10267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08161"/>
            <a:ext cx="10962696" cy="1076155"/>
          </a:xfrm>
        </p:spPr>
        <p:txBody>
          <a:bodyPr/>
          <a:lstStyle>
            <a:lvl1pPr>
              <a:defRPr>
                <a:solidFill>
                  <a:schemeClr val="accent1">
                    <a:lumMod val="75000"/>
                  </a:schemeClr>
                </a:solidFill>
              </a:defRPr>
            </a:lvl1pPr>
          </a:lstStyle>
          <a:p>
            <a:r>
              <a:rPr lang="en-US"/>
              <a:t>&lt;30/70 2-column / Plotted Chart Option&gt;</a:t>
            </a:r>
            <a:endParaRPr lang="en-US" dirty="0"/>
          </a:p>
        </p:txBody>
      </p:sp>
      <p:sp>
        <p:nvSpPr>
          <p:cNvPr id="8" name="Content Placeholder 2"/>
          <p:cNvSpPr>
            <a:spLocks noGrp="1"/>
          </p:cNvSpPr>
          <p:nvPr>
            <p:ph idx="14"/>
          </p:nvPr>
        </p:nvSpPr>
        <p:spPr>
          <a:xfrm>
            <a:off x="619547" y="1789901"/>
            <a:ext cx="3530424"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4572000" y="1789901"/>
            <a:ext cx="7011035"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6"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2276412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noProof="0"/>
              <a:t>Michael J. Morris</a:t>
            </a:r>
          </a:p>
        </p:txBody>
      </p:sp>
      <p:sp>
        <p:nvSpPr>
          <p:cNvPr id="6" name="Slide Number Placeholder 5"/>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3331932716"/>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noProof="0"/>
              <a:t>Michael J. Morris</a:t>
            </a:r>
          </a:p>
        </p:txBody>
      </p:sp>
      <p:sp>
        <p:nvSpPr>
          <p:cNvPr id="6" name="Slide Number Placeholder 5"/>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708982113"/>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noProof="0"/>
              <a:t>Michael J. Morris</a:t>
            </a:r>
          </a:p>
        </p:txBody>
      </p:sp>
      <p:sp>
        <p:nvSpPr>
          <p:cNvPr id="6" name="Slide Number Placeholder 5"/>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394608565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7"/>
            <a:ext cx="11582400" cy="4830763"/>
          </a:xfrm>
          <a:prstGeom prst="rect">
            <a:avLst/>
          </a:prstGeom>
        </p:spPr>
        <p:txBody>
          <a:bodyPr>
            <a:no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8" name="Footer Placeholder 6"/>
          <p:cNvSpPr>
            <a:spLocks noGrp="1"/>
          </p:cNvSpPr>
          <p:nvPr>
            <p:ph type="ftr" sz="quarter" idx="13"/>
          </p:nvPr>
        </p:nvSpPr>
        <p:spPr>
          <a:xfrm>
            <a:off x="126568" y="6473304"/>
            <a:ext cx="10265664" cy="25654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2006440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a:t>Michael J. Morris</a:t>
            </a:r>
            <a:endParaRPr lang="en-US"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1011042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7/3/21</a:t>
            </a:fld>
            <a:endParaRPr lang="en-US" dirty="0"/>
          </a:p>
        </p:txBody>
      </p:sp>
      <p:sp>
        <p:nvSpPr>
          <p:cNvPr id="8" name="Footer Placeholder 7"/>
          <p:cNvSpPr>
            <a:spLocks noGrp="1"/>
          </p:cNvSpPr>
          <p:nvPr>
            <p:ph type="ftr" sz="quarter" idx="11"/>
          </p:nvPr>
        </p:nvSpPr>
        <p:spPr/>
        <p:txBody>
          <a:bodyPr/>
          <a:lstStyle/>
          <a:p>
            <a:r>
              <a:rPr lang="en-US" noProof="0"/>
              <a:t>Michael J. Morris</a:t>
            </a:r>
          </a:p>
        </p:txBody>
      </p:sp>
      <p:sp>
        <p:nvSpPr>
          <p:cNvPr id="9" name="Slide Number Placeholder 8"/>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3022734529"/>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7/3/21</a:t>
            </a:fld>
            <a:endParaRPr lang="en-US" dirty="0"/>
          </a:p>
        </p:txBody>
      </p:sp>
      <p:sp>
        <p:nvSpPr>
          <p:cNvPr id="4" name="Footer Placeholder 3"/>
          <p:cNvSpPr>
            <a:spLocks noGrp="1"/>
          </p:cNvSpPr>
          <p:nvPr>
            <p:ph type="ftr" sz="quarter" idx="11"/>
          </p:nvPr>
        </p:nvSpPr>
        <p:spPr/>
        <p:txBody>
          <a:bodyPr/>
          <a:lstStyle/>
          <a:p>
            <a:r>
              <a:rPr lang="en-US"/>
              <a:t>Michael J. Morris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71163382"/>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7/3/21</a:t>
            </a:fld>
            <a:endParaRPr lang="en-US" dirty="0"/>
          </a:p>
        </p:txBody>
      </p:sp>
      <p:sp>
        <p:nvSpPr>
          <p:cNvPr id="3" name="Footer Placeholder 2"/>
          <p:cNvSpPr>
            <a:spLocks noGrp="1"/>
          </p:cNvSpPr>
          <p:nvPr>
            <p:ph type="ftr" sz="quarter" idx="11"/>
          </p:nvPr>
        </p:nvSpPr>
        <p:spPr/>
        <p:txBody>
          <a:bodyPr/>
          <a:lstStyle/>
          <a:p>
            <a:r>
              <a:rPr lang="en-US"/>
              <a:t>Michael J. Morris</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80747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noProof="0"/>
              <a:t>Michael J. Morris</a:t>
            </a:r>
          </a:p>
        </p:txBody>
      </p:sp>
      <p:sp>
        <p:nvSpPr>
          <p:cNvPr id="7" name="Slide Number Placeholder 6"/>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2915703664"/>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noProof="0"/>
              <a:t>Michael J. Morris</a:t>
            </a:r>
          </a:p>
        </p:txBody>
      </p:sp>
      <p:sp>
        <p:nvSpPr>
          <p:cNvPr id="7" name="Slide Number Placeholder 6"/>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2023200430"/>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noProof="0"/>
              <a:t>Michael J. Morris</a:t>
            </a:r>
          </a:p>
        </p:txBody>
      </p:sp>
      <p:sp>
        <p:nvSpPr>
          <p:cNvPr id="6" name="Slide Number Placeholder 5"/>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1213153839"/>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noProof="0"/>
              <a:t>Michael J. Morris</a:t>
            </a:r>
          </a:p>
        </p:txBody>
      </p:sp>
      <p:sp>
        <p:nvSpPr>
          <p:cNvPr id="6" name="Slide Number Placeholder 5"/>
          <p:cNvSpPr>
            <a:spLocks noGrp="1"/>
          </p:cNvSpPr>
          <p:nvPr>
            <p:ph type="sldNum" sz="quarter" idx="12"/>
          </p:nvPr>
        </p:nvSpPr>
        <p:spPr/>
        <p:txBody>
          <a:bodyPr/>
          <a:lstStyle/>
          <a:p>
            <a:fld id="{48F63A3B-78C7-47BE-AE5E-E10140E04643}" type="slidenum">
              <a:rPr lang="en-US" noProof="0" smtClean="0"/>
              <a:pPr/>
              <a:t>‹#›</a:t>
            </a:fld>
            <a:endParaRPr lang="en-US" noProof="0"/>
          </a:p>
        </p:txBody>
      </p:sp>
    </p:spTree>
    <p:extLst>
      <p:ext uri="{BB962C8B-B14F-4D97-AF65-F5344CB8AC3E}">
        <p14:creationId xmlns:p14="http://schemas.microsoft.com/office/powerpoint/2010/main" val="2231623717"/>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3" cy="2029965"/>
          </a:xfrm>
          <a:noFill/>
        </p:spPr>
        <p:txBody>
          <a:bodyPr anchor="b">
            <a:noAutofit/>
          </a:bodyPr>
          <a:lstStyle>
            <a:lvl1pPr algn="l">
              <a:defRPr sz="3300" cap="all" spc="51"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3" cy="1216143"/>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7" y="3776312"/>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1" y="0"/>
            <a:ext cx="4639659"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25095559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Michael J. Morris</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5"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393515"/>
      </p:ext>
    </p:extLst>
  </p:cSld>
  <p:clrMapOvr>
    <a:masterClrMapping/>
  </p:clrMapOvr>
  <p:extLst>
    <p:ext uri="{DCECCB84-F9BA-43D5-87BE-67443E8EF086}">
      <p15:sldGuideLst xmlns:p15="http://schemas.microsoft.com/office/powerpoint/2012/main">
        <p15:guide id="1" pos="199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73304"/>
            <a:ext cx="10265664" cy="25654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25273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a:t>Arjun V. Balar, M.D.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20041275"/>
      </p:ext>
    </p:extLst>
  </p:cSld>
  <p:clrMapOvr>
    <a:masterClrMapping/>
  </p:clrMapOvr>
  <p:hf sldNum="0"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a:t>Arjun V. Balar, M.D.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36411317"/>
      </p:ext>
    </p:extLst>
  </p:cSld>
  <p:clrMapOvr>
    <a:masterClrMapping/>
  </p:clrMapOvr>
  <p:hf sldNum="0"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a:t>Arjun V. Balar, M.D.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96422596"/>
      </p:ext>
    </p:extLst>
  </p:cSld>
  <p:clrMapOvr>
    <a:masterClrMapping/>
  </p:clrMapOvr>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a:t>Arjun V. Balar, M.D.</a:t>
            </a:r>
            <a:endParaRPr lang="en-US" dirty="0"/>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459160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7/3/21</a:t>
            </a:fld>
            <a:endParaRPr lang="en-US" dirty="0"/>
          </a:p>
        </p:txBody>
      </p:sp>
      <p:sp>
        <p:nvSpPr>
          <p:cNvPr id="8" name="Footer Placeholder 7"/>
          <p:cNvSpPr>
            <a:spLocks noGrp="1"/>
          </p:cNvSpPr>
          <p:nvPr>
            <p:ph type="ftr" sz="quarter" idx="11"/>
          </p:nvPr>
        </p:nvSpPr>
        <p:spPr/>
        <p:txBody>
          <a:bodyPr/>
          <a:lstStyle/>
          <a:p>
            <a:r>
              <a:rPr lang="en-US"/>
              <a:t>Arjun V. Balar, M.D.</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41985330"/>
      </p:ext>
    </p:extLst>
  </p:cSld>
  <p:clrMapOvr>
    <a:masterClrMapping/>
  </p:clrMapOvr>
  <p:hf sldNum="0"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7/3/21</a:t>
            </a:fld>
            <a:endParaRPr lang="en-US" dirty="0"/>
          </a:p>
        </p:txBody>
      </p:sp>
      <p:sp>
        <p:nvSpPr>
          <p:cNvPr id="4" name="Footer Placeholder 3"/>
          <p:cNvSpPr>
            <a:spLocks noGrp="1"/>
          </p:cNvSpPr>
          <p:nvPr>
            <p:ph type="ftr" sz="quarter" idx="11"/>
          </p:nvPr>
        </p:nvSpPr>
        <p:spPr/>
        <p:txBody>
          <a:bodyPr/>
          <a:lstStyle/>
          <a:p>
            <a:r>
              <a:rPr lang="en-US"/>
              <a:t>Arjun V. Balar, M.D.</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97851206"/>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7/3/21</a:t>
            </a:fld>
            <a:endParaRPr lang="en-US" dirty="0"/>
          </a:p>
        </p:txBody>
      </p:sp>
      <p:sp>
        <p:nvSpPr>
          <p:cNvPr id="3" name="Footer Placeholder 2"/>
          <p:cNvSpPr>
            <a:spLocks noGrp="1"/>
          </p:cNvSpPr>
          <p:nvPr>
            <p:ph type="ftr" sz="quarter" idx="11"/>
          </p:nvPr>
        </p:nvSpPr>
        <p:spPr/>
        <p:txBody>
          <a:bodyPr/>
          <a:lstStyle/>
          <a:p>
            <a:r>
              <a:rPr lang="en-US"/>
              <a:t>Arjun V. Balar, M.D.</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104045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a:t>Arjun V. Balar, M.D.</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69225012"/>
      </p:ext>
    </p:extLst>
  </p:cSld>
  <p:clrMapOvr>
    <a:masterClrMapping/>
  </p:clrMapOvr>
  <p:hf sldNum="0"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7/3/21</a:t>
            </a:fld>
            <a:endParaRPr lang="en-US" dirty="0"/>
          </a:p>
        </p:txBody>
      </p:sp>
      <p:sp>
        <p:nvSpPr>
          <p:cNvPr id="6" name="Footer Placeholder 5"/>
          <p:cNvSpPr>
            <a:spLocks noGrp="1"/>
          </p:cNvSpPr>
          <p:nvPr>
            <p:ph type="ftr" sz="quarter" idx="11"/>
          </p:nvPr>
        </p:nvSpPr>
        <p:spPr/>
        <p:txBody>
          <a:bodyPr/>
          <a:lstStyle/>
          <a:p>
            <a:r>
              <a:rPr lang="en-US"/>
              <a:t>Arjun V. Balar, M.D.</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41795944"/>
      </p:ext>
    </p:extLst>
  </p:cSld>
  <p:clrMapOvr>
    <a:masterClrMapping/>
  </p:clrMapOvr>
  <p:hf sldNum="0"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a:t>Arjun V. Balar, M.D.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35332923"/>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3595EE7C-22E7-504F-9E0C-DA7FBAF66D3D}" type="datetimeFigureOut">
              <a:rPr lang="en-US" smtClean="0"/>
              <a:t>7/3/21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D1E59-9976-1C48-8A36-5D4DE71196EC}" type="slidenum">
              <a:rPr lang="en-US" smtClean="0"/>
              <a:t>‹#›</a:t>
            </a:fld>
            <a:endParaRPr lang="en-US"/>
          </a:p>
        </p:txBody>
      </p:sp>
    </p:spTree>
    <p:extLst>
      <p:ext uri="{BB962C8B-B14F-4D97-AF65-F5344CB8AC3E}">
        <p14:creationId xmlns:p14="http://schemas.microsoft.com/office/powerpoint/2010/main" val="3696485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7/3/21</a:t>
            </a:fld>
            <a:endParaRPr lang="en-US" dirty="0"/>
          </a:p>
        </p:txBody>
      </p:sp>
      <p:sp>
        <p:nvSpPr>
          <p:cNvPr id="5" name="Footer Placeholder 4"/>
          <p:cNvSpPr>
            <a:spLocks noGrp="1"/>
          </p:cNvSpPr>
          <p:nvPr>
            <p:ph type="ftr" sz="quarter" idx="11"/>
          </p:nvPr>
        </p:nvSpPr>
        <p:spPr/>
        <p:txBody>
          <a:bodyPr/>
          <a:lstStyle/>
          <a:p>
            <a:r>
              <a:rPr lang="en-US"/>
              <a:t>Arjun V. Balar, M.D.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32264058"/>
      </p:ext>
    </p:extLst>
  </p:cSld>
  <p:clrMapOvr>
    <a:masterClrMapping/>
  </p:clrMapOvr>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3" cy="2029965"/>
          </a:xfrm>
          <a:noFill/>
        </p:spPr>
        <p:txBody>
          <a:bodyPr anchor="b">
            <a:noAutofit/>
          </a:bodyPr>
          <a:lstStyle>
            <a:lvl1pPr algn="l">
              <a:defRPr sz="3300" cap="all" spc="51"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3" cy="1216143"/>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7" y="3776312"/>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1" y="0"/>
            <a:ext cx="4639659"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23264775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Arjun V. Balar, M.D.</a:t>
            </a:r>
            <a:endParaRPr lang="en-US" dirty="0"/>
          </a:p>
        </p:txBody>
      </p:sp>
    </p:spTree>
    <p:extLst>
      <p:ext uri="{BB962C8B-B14F-4D97-AF65-F5344CB8AC3E}">
        <p14:creationId xmlns:p14="http://schemas.microsoft.com/office/powerpoint/2010/main" val="3595857904"/>
      </p:ext>
    </p:extLst>
  </p:cSld>
  <p:clrMapOvr>
    <a:masterClrMapping/>
  </p:clrMapOvr>
  <p:extLst>
    <p:ext uri="{DCECCB84-F9BA-43D5-87BE-67443E8EF086}">
      <p15:sldGuideLst xmlns:p15="http://schemas.microsoft.com/office/powerpoint/2012/main">
        <p15:guide id="1" pos="51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Arjun V. Balar,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5"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196063"/>
      </p:ext>
    </p:extLst>
  </p:cSld>
  <p:clrMapOvr>
    <a:masterClrMapping/>
  </p:clrMapOvr>
  <p:extLst>
    <p:ext uri="{DCECCB84-F9BA-43D5-87BE-67443E8EF086}">
      <p15:sldGuideLst xmlns:p15="http://schemas.microsoft.com/office/powerpoint/2012/main">
        <p15:guide id="1" pos="199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5" y="6436632"/>
            <a:ext cx="662940" cy="318100"/>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353876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8023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custDataLst>
              <p:tags r:id="rId1"/>
            </p:custDataLst>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page_04_AST109_TCell_Cancer_Cell_Lipid_Layer_10K_01_screen.jp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custDataLst>
              <p:tags r:id="rId2"/>
            </p:custDataLst>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custDataLst>
              <p:tags r:id="rId3"/>
            </p:custDataLst>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custDataLst>
              <p:tags r:id="rId4"/>
            </p:custDataLst>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custDataLst>
              <p:tags r:id="rId5"/>
            </p:custDataLst>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35531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9" name="Content Placeholder 8"/>
          <p:cNvSpPr>
            <a:spLocks noGrp="1"/>
          </p:cNvSpPr>
          <p:nvPr>
            <p:ph sz="quarter" idx="13"/>
          </p:nvPr>
        </p:nvSpPr>
        <p:spPr>
          <a:xfrm>
            <a:off x="609600" y="1780032"/>
            <a:ext cx="10972801" cy="403656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1133491212"/>
      </p:ext>
    </p:extLst>
  </p:cSld>
  <p:clrMapOvr>
    <a:masterClrMapping/>
  </p:clrMapOvr>
  <p:extLst>
    <p:ext uri="{DCECCB84-F9BA-43D5-87BE-67443E8EF086}">
      <p15:sldGuideLst xmlns:p15="http://schemas.microsoft.com/office/powerpoint/2012/main">
        <p15:guide id="1" orient="horz" pos="3824" userDrawn="1">
          <p15:clr>
            <a:srgbClr val="FBAE40"/>
          </p15:clr>
        </p15:guide>
        <p15:guide id="2" pos="3840" userDrawn="1">
          <p15:clr>
            <a:srgbClr val="FBAE40"/>
          </p15:clr>
        </p15:guide>
        <p15:guide id="4" pos="5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VM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0428" y="3835400"/>
            <a:ext cx="11800491"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00550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5943"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64528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5943"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8828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49501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2000" y="3837283"/>
            <a:ext cx="11804109" cy="283761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789242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324692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496512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075820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8"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87999" y="59454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87999" y="62204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9504000" y="59454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9504000" y="62204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476577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custDataLst>
              <p:tags r:id="rId1"/>
            </p:custDataLst>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custDataLst>
              <p:tags r:id="rId2"/>
            </p:custDataLst>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dirty="0"/>
              <a:t>Click to add introduction text</a:t>
            </a:r>
          </a:p>
        </p:txBody>
      </p:sp>
      <p:sp>
        <p:nvSpPr>
          <p:cNvPr id="7" name="Slide Number Placeholder 5"/>
          <p:cNvSpPr>
            <a:spLocks noGrp="1"/>
          </p:cNvSpPr>
          <p:nvPr>
            <p:ph type="sldNum" sz="quarter" idx="4"/>
            <p:custDataLst>
              <p:tags r:id="rId3"/>
            </p:custDataLst>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66744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7363" y="1949471"/>
            <a:ext cx="10685412" cy="4088141"/>
          </a:xfrm>
        </p:spPr>
        <p:txBody>
          <a:bodyPr anchor="b" anchorCtr="0">
            <a:noAutofit/>
          </a:bodyPr>
          <a:lstStyle>
            <a:lvl1pPr algn="l">
              <a:defRPr sz="7200" b="1" cap="all">
                <a:solidFill>
                  <a:srgbClr val="FFFFFF"/>
                </a:solidFill>
              </a:defRPr>
            </a:lvl1pPr>
          </a:lstStyle>
          <a:p>
            <a:r>
              <a:rPr lang="en-US" dirty="0"/>
              <a:t>Click to edit Master title </a:t>
            </a:r>
            <a:br>
              <a:rPr lang="en-US" dirty="0"/>
            </a:br>
            <a:r>
              <a:rPr lang="en-US" dirty="0"/>
              <a:t>style</a:t>
            </a:r>
          </a:p>
        </p:txBody>
      </p:sp>
    </p:spTree>
    <p:extLst>
      <p:ext uri="{BB962C8B-B14F-4D97-AF65-F5344CB8AC3E}">
        <p14:creationId xmlns:p14="http://schemas.microsoft.com/office/powerpoint/2010/main" val="1009804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549799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604892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574579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22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30681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80515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343691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Tree>
    <p:extLst>
      <p:ext uri="{BB962C8B-B14F-4D97-AF65-F5344CB8AC3E}">
        <p14:creationId xmlns:p14="http://schemas.microsoft.com/office/powerpoint/2010/main" val="1067860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375548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68170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0032"/>
            <a:ext cx="5181600" cy="4036568"/>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half" idx="15"/>
          </p:nvPr>
        </p:nvSpPr>
        <p:spPr>
          <a:xfrm>
            <a:off x="6400800" y="1780032"/>
            <a:ext cx="5181600" cy="4036568"/>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Tree>
    <p:extLst>
      <p:ext uri="{BB962C8B-B14F-4D97-AF65-F5344CB8AC3E}">
        <p14:creationId xmlns:p14="http://schemas.microsoft.com/office/powerpoint/2010/main" val="2147290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49596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728383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488953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777507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843489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319017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marL="719982" lvl="1" indent="-239994" algn="l" defTabSz="609585" rtl="0" eaLnBrk="1" latinLnBrk="0" hangingPunct="1">
              <a:lnSpc>
                <a:spcPct val="150000"/>
              </a:lnSpc>
              <a:spcBef>
                <a:spcPts val="0"/>
              </a:spcBef>
              <a:buFont typeface="Arial"/>
              <a:buChar char="–"/>
            </a:pPr>
            <a:r>
              <a:rPr lang="en-GB" noProof="0" dirty="0"/>
              <a:t>Second level</a:t>
            </a:r>
          </a:p>
          <a:p>
            <a:pPr marL="719982" lvl="1" indent="-239994" algn="l" defTabSz="609585" rtl="0" eaLnBrk="1" latinLnBrk="0" hangingPunct="1">
              <a:lnSpc>
                <a:spcPct val="150000"/>
              </a:lnSpc>
              <a:spcBef>
                <a:spcPts val="0"/>
              </a:spcBef>
              <a:buFont typeface="Arial"/>
              <a:buChar char="–"/>
            </a:pPr>
            <a:r>
              <a:rPr lang="en-GB" noProof="0" dirty="0"/>
              <a:t>Third level</a:t>
            </a:r>
          </a:p>
          <a:p>
            <a:pPr marL="719982" lvl="1" indent="-239994" algn="l" defTabSz="609585" rtl="0" eaLnBrk="1" latinLnBrk="0" hangingPunct="1">
              <a:lnSpc>
                <a:spcPct val="150000"/>
              </a:lnSpc>
              <a:spcBef>
                <a:spcPts val="0"/>
              </a:spcBef>
              <a:buFont typeface="Arial"/>
              <a:buChar char="–"/>
            </a:pPr>
            <a:r>
              <a:rPr lang="en-GB" noProof="0" dirty="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650956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776436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671663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12658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Text Placeholder 11"/>
          <p:cNvSpPr>
            <a:spLocks noGrp="1"/>
          </p:cNvSpPr>
          <p:nvPr>
            <p:ph type="body" sz="quarter" idx="13"/>
          </p:nvPr>
        </p:nvSpPr>
        <p:spPr>
          <a:xfrm>
            <a:off x="609600" y="1689917"/>
            <a:ext cx="5181600" cy="406265"/>
          </a:xfrm>
        </p:spPr>
        <p:txBody>
          <a:bodyPr anchor="b" anchorCtr="0">
            <a:noAutofit/>
          </a:bodyPr>
          <a:lstStyle>
            <a:lvl1pPr marL="0" indent="0">
              <a:lnSpc>
                <a:spcPct val="90000"/>
              </a:lnSpc>
              <a:buNone/>
              <a:defRPr sz="2400" b="1"/>
            </a:lvl1pPr>
            <a:lvl2pPr marL="306910" indent="0">
              <a:buNone/>
              <a:defRPr/>
            </a:lvl2pPr>
          </a:lstStyle>
          <a:p>
            <a:pPr lvl="0"/>
            <a:r>
              <a:rPr lang="en-US"/>
              <a:t>Edit Master text styles</a:t>
            </a:r>
          </a:p>
        </p:txBody>
      </p:sp>
      <p:sp>
        <p:nvSpPr>
          <p:cNvPr id="20" name="Text Placeholder 11"/>
          <p:cNvSpPr>
            <a:spLocks noGrp="1"/>
          </p:cNvSpPr>
          <p:nvPr>
            <p:ph type="body" sz="quarter" idx="14"/>
          </p:nvPr>
        </p:nvSpPr>
        <p:spPr>
          <a:xfrm>
            <a:off x="6400800" y="1689917"/>
            <a:ext cx="5181600" cy="406265"/>
          </a:xfrm>
        </p:spPr>
        <p:txBody>
          <a:bodyPr anchor="b" anchorCtr="0">
            <a:noAutofit/>
          </a:bodyPr>
          <a:lstStyle>
            <a:lvl1pPr marL="0" indent="0">
              <a:lnSpc>
                <a:spcPct val="90000"/>
              </a:lnSpc>
              <a:buNone/>
              <a:defRPr sz="2400" b="1"/>
            </a:lvl1pPr>
            <a:lvl2pPr marL="306910" indent="0">
              <a:buNone/>
              <a:defRPr/>
            </a:lvl2pPr>
          </a:lstStyle>
          <a:p>
            <a:pPr lvl="0"/>
            <a:r>
              <a:rPr lang="en-US"/>
              <a:t>Edit Master text styles</a:t>
            </a:r>
          </a:p>
        </p:txBody>
      </p:sp>
      <p:sp>
        <p:nvSpPr>
          <p:cNvPr id="21" name="Content Placeholder 2"/>
          <p:cNvSpPr>
            <a:spLocks noGrp="1"/>
          </p:cNvSpPr>
          <p:nvPr>
            <p:ph sz="half" idx="15"/>
          </p:nvPr>
        </p:nvSpPr>
        <p:spPr>
          <a:xfrm>
            <a:off x="6400800" y="2231137"/>
            <a:ext cx="5181600" cy="3674876"/>
          </a:xfrm>
        </p:spPr>
        <p:txBody>
          <a:bodyPr vert="horz" lIns="0" tIns="0" rIns="0" bIns="0" rtlCol="0">
            <a:no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1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10" name="Content Placeholder 2"/>
          <p:cNvSpPr>
            <a:spLocks noGrp="1"/>
          </p:cNvSpPr>
          <p:nvPr>
            <p:ph sz="half" idx="1"/>
          </p:nvPr>
        </p:nvSpPr>
        <p:spPr>
          <a:xfrm>
            <a:off x="609599" y="2236614"/>
            <a:ext cx="5181600" cy="3669399"/>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209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519629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017304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607624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1979448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882244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429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412800" y="274639"/>
            <a:ext cx="11220451" cy="511200"/>
          </a:xfrm>
          <a:prstGeom prst="rect">
            <a:avLst/>
          </a:prstGeom>
        </p:spPr>
        <p:txBody>
          <a:bodyPr/>
          <a:lstStyle/>
          <a:p>
            <a:r>
              <a:rPr lang="en-US"/>
              <a:t>Click to edit Master title style</a:t>
            </a:r>
            <a:endParaRPr lang="en-GB" dirty="0"/>
          </a:p>
        </p:txBody>
      </p:sp>
      <p:sp>
        <p:nvSpPr>
          <p:cNvPr id="7" name="Text Placeholder 6"/>
          <p:cNvSpPr>
            <a:spLocks noGrp="1"/>
          </p:cNvSpPr>
          <p:nvPr>
            <p:ph type="body" sz="quarter" idx="12" hasCustomPrompt="1"/>
          </p:nvPr>
        </p:nvSpPr>
        <p:spPr>
          <a:xfrm>
            <a:off x="412800" y="784800"/>
            <a:ext cx="11222400" cy="511200"/>
          </a:xfrm>
          <a:prstGeom prst="rect">
            <a:avLst/>
          </a:prstGeo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9" name="Text Placeholder 8"/>
          <p:cNvSpPr>
            <a:spLocks noGrp="1"/>
          </p:cNvSpPr>
          <p:nvPr>
            <p:ph type="body" sz="quarter" idx="13"/>
          </p:nvPr>
        </p:nvSpPr>
        <p:spPr>
          <a:xfrm>
            <a:off x="412800" y="1760400"/>
            <a:ext cx="8942400" cy="4424400"/>
          </a:xfrm>
          <a:prstGeom prst="rect">
            <a:avLst/>
          </a:prstGeom>
        </p:spPr>
        <p:txBody>
          <a:bodyPr/>
          <a:lstStyle>
            <a:lvl1pPr marL="0" indent="0">
              <a:buNone/>
              <a:defRPr sz="2400" b="1">
                <a:solidFill>
                  <a:schemeClr val="tx1"/>
                </a:solidFill>
                <a:latin typeface="Arial" pitchFamily="34" charset="0"/>
                <a:cs typeface="Arial" pitchFamily="34" charset="0"/>
              </a:defRPr>
            </a:lvl1pPr>
          </a:lstStyle>
          <a:p>
            <a:pPr lvl="0"/>
            <a:r>
              <a:rPr lang="en-US"/>
              <a:t>Click to edit Master text styles</a:t>
            </a:r>
          </a:p>
        </p:txBody>
      </p:sp>
      <p:sp>
        <p:nvSpPr>
          <p:cNvPr id="11" name="Date Placeholder 10"/>
          <p:cNvSpPr>
            <a:spLocks noGrp="1"/>
          </p:cNvSpPr>
          <p:nvPr>
            <p:ph type="dt" sz="half" idx="14"/>
          </p:nvPr>
        </p:nvSpPr>
        <p:spPr>
          <a:xfrm>
            <a:off x="816000" y="6354000"/>
            <a:ext cx="4416000" cy="244800"/>
          </a:xfrm>
          <a:prstGeom prst="rect">
            <a:avLst/>
          </a:prstGeom>
        </p:spPr>
        <p:txBody>
          <a:bodyPr/>
          <a:lstStyle/>
          <a:p>
            <a:r>
              <a:rPr lang="en-US" dirty="0"/>
              <a:t>Author | 00 Month Year</a:t>
            </a:r>
            <a:endParaRPr lang="sv-SE" dirty="0"/>
          </a:p>
        </p:txBody>
      </p:sp>
      <p:sp>
        <p:nvSpPr>
          <p:cNvPr id="12" name="Slide Number Placeholder 11"/>
          <p:cNvSpPr>
            <a:spLocks noGrp="1"/>
          </p:cNvSpPr>
          <p:nvPr>
            <p:ph type="sldNum" sz="quarter" idx="15"/>
          </p:nvPr>
        </p:nvSpPr>
        <p:spPr/>
        <p:txBody>
          <a:bodyPr/>
          <a:lstStyle/>
          <a:p>
            <a:pPr>
              <a:defRPr/>
            </a:pPr>
            <a:fld id="{1748D8EB-9301-403A-889B-E8DDB32CFF4A}" type="slidenum">
              <a:rPr lang="en-GB" smtClean="0"/>
              <a:pPr>
                <a:defRPr/>
              </a:pPr>
              <a:t>‹#›</a:t>
            </a:fld>
            <a:endParaRPr lang="en-GB" dirty="0"/>
          </a:p>
        </p:txBody>
      </p:sp>
      <p:sp>
        <p:nvSpPr>
          <p:cNvPr id="13" name="Footer Placeholder 12"/>
          <p:cNvSpPr>
            <a:spLocks noGrp="1"/>
          </p:cNvSpPr>
          <p:nvPr>
            <p:ph type="ftr" sz="quarter" idx="16"/>
          </p:nvPr>
        </p:nvSpPr>
        <p:spPr>
          <a:xfrm>
            <a:off x="5232000" y="6354000"/>
            <a:ext cx="5760000" cy="244800"/>
          </a:xfrm>
          <a:prstGeom prst="rect">
            <a:avLst/>
          </a:prstGeom>
        </p:spPr>
        <p:txBody>
          <a:bodyPr/>
          <a:lstStyle/>
          <a:p>
            <a:r>
              <a:rPr lang="en-GB" dirty="0"/>
              <a:t>Set area descriptor | Sub level 1</a:t>
            </a:r>
            <a:endParaRPr lang="sv-SE" dirty="0"/>
          </a:p>
        </p:txBody>
      </p:sp>
    </p:spTree>
    <p:extLst>
      <p:ext uri="{BB962C8B-B14F-4D97-AF65-F5344CB8AC3E}">
        <p14:creationId xmlns:p14="http://schemas.microsoft.com/office/powerpoint/2010/main" val="569778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3" y="1679575"/>
            <a:ext cx="11377084" cy="4572000"/>
          </a:xfrm>
          <a:prstGeom prst="rect">
            <a:avLst/>
          </a:prstGeom>
        </p:spPr>
        <p:txBody>
          <a:bodyPr/>
          <a:lstStyle>
            <a:lvl1pPr algn="l" rtl="0" eaLnBrk="0" fontAlgn="base" hangingPunct="0">
              <a:spcBef>
                <a:spcPct val="20000"/>
              </a:spcBef>
              <a:spcAft>
                <a:spcPct val="0"/>
              </a:spcAft>
              <a:buClrTx/>
              <a:buSzPct val="65000"/>
              <a:defRPr lang="en-US" altLang="en-US" sz="3000" dirty="0" smtClean="0">
                <a:solidFill>
                  <a:schemeClr val="tx1"/>
                </a:solidFill>
                <a:latin typeface="+mn-lt"/>
                <a:ea typeface="+mn-ea"/>
                <a:cs typeface="+mn-cs"/>
              </a:defRPr>
            </a:lvl1pPr>
            <a:lvl2pPr algn="l" rtl="0" eaLnBrk="0" fontAlgn="base" hangingPunct="0">
              <a:spcBef>
                <a:spcPct val="20000"/>
              </a:spcBef>
              <a:spcAft>
                <a:spcPct val="0"/>
              </a:spcAft>
              <a:buClrTx/>
              <a:buSzPct val="85000"/>
              <a:buFont typeface="Wingdings" pitchFamily="2" charset="2"/>
              <a:buChar char="§"/>
              <a:defRPr lang="en-US" altLang="en-US" sz="3000" dirty="0" smtClean="0">
                <a:solidFill>
                  <a:schemeClr val="tx1"/>
                </a:solidFill>
                <a:latin typeface="+mn-lt"/>
                <a:ea typeface="+mn-ea"/>
                <a:cs typeface="+mn-cs"/>
              </a:defRPr>
            </a:lvl2pPr>
            <a:lvl3pPr algn="l" rtl="0" eaLnBrk="0" fontAlgn="base" hangingPunct="0">
              <a:spcBef>
                <a:spcPct val="20000"/>
              </a:spcBef>
              <a:spcAft>
                <a:spcPct val="0"/>
              </a:spcAft>
              <a:buClrTx/>
              <a:buSzPct val="85000"/>
              <a:buFont typeface="Wingdings" pitchFamily="2" charset="2"/>
              <a:buChar char="§"/>
              <a:defRPr lang="en-US" altLang="en-US" sz="2800" dirty="0" smtClean="0">
                <a:solidFill>
                  <a:schemeClr val="tx1"/>
                </a:solidFill>
                <a:latin typeface="+mn-lt"/>
                <a:ea typeface="+mn-ea"/>
                <a:cs typeface="+mn-cs"/>
              </a:defRPr>
            </a:lvl3pPr>
            <a:lvl4pPr algn="l" rtl="0" eaLnBrk="0" fontAlgn="base" hangingPunct="0">
              <a:spcBef>
                <a:spcPct val="20000"/>
              </a:spcBef>
              <a:spcAft>
                <a:spcPct val="0"/>
              </a:spcAft>
              <a:buClr>
                <a:srgbClr val="FFFF00"/>
              </a:buClr>
              <a:buFont typeface="Wingdings" pitchFamily="2" charset="2"/>
              <a:buChar char="§"/>
              <a:defRPr lang="en-US" altLang="en-US" sz="2000" dirty="0" smtClean="0">
                <a:solidFill>
                  <a:schemeClr val="tx1"/>
                </a:solidFill>
                <a:latin typeface="+mn-lt"/>
                <a:ea typeface="+mn-ea"/>
                <a:cs typeface="+mn-cs"/>
              </a:defRPr>
            </a:lvl4pPr>
          </a:lstStyle>
          <a:p>
            <a:pPr lvl="0"/>
            <a:r>
              <a:rPr lang="en-US" dirty="0"/>
              <a:t>Click to edit Master text styles</a:t>
            </a:r>
          </a:p>
          <a:p>
            <a:pPr lvl="1"/>
            <a:r>
              <a:rPr lang="en-US" dirty="0"/>
              <a:t>Second level</a:t>
            </a:r>
          </a:p>
          <a:p>
            <a:pPr lvl="2"/>
            <a:r>
              <a:rPr lang="en-US" dirty="0"/>
              <a:t>Third level</a:t>
            </a:r>
          </a:p>
        </p:txBody>
      </p:sp>
      <p:sp>
        <p:nvSpPr>
          <p:cNvPr id="6" name="Rectangle 4"/>
          <p:cNvSpPr>
            <a:spLocks noGrp="1" noChangeArrowheads="1"/>
          </p:cNvSpPr>
          <p:nvPr>
            <p:ph type="title"/>
          </p:nvPr>
        </p:nvSpPr>
        <p:spPr bwMode="auto">
          <a:xfrm>
            <a:off x="419103" y="533400"/>
            <a:ext cx="11529484" cy="7620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GB" altLang="en-US" dirty="0"/>
              <a:t>Click to edit Master title style</a:t>
            </a:r>
          </a:p>
        </p:txBody>
      </p:sp>
    </p:spTree>
    <p:extLst>
      <p:ext uri="{BB962C8B-B14F-4D97-AF65-F5344CB8AC3E}">
        <p14:creationId xmlns:p14="http://schemas.microsoft.com/office/powerpoint/2010/main" val="1540676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grpSp>
        <p:nvGrpSpPr>
          <p:cNvPr id="7" name="Group 6"/>
          <p:cNvGrpSpPr/>
          <p:nvPr userDrawn="1"/>
        </p:nvGrpSpPr>
        <p:grpSpPr>
          <a:xfrm>
            <a:off x="287872" y="206184"/>
            <a:ext cx="11616265" cy="6053593"/>
            <a:chOff x="215901" y="154635"/>
            <a:chExt cx="8712199" cy="4540195"/>
          </a:xfrm>
        </p:grpSpPr>
        <p:pic>
          <p:nvPicPr>
            <p:cNvPr id="14" name="Picture 13"/>
            <p:cNvPicPr preferRelativeResize="0">
              <a:picLocks/>
            </p:cNvPicPr>
            <p:nvPr userDrawn="1"/>
          </p:nvPicPr>
          <p:blipFill rotWithShape="1">
            <a:blip r:embed="rId2">
              <a:extLst>
                <a:ext uri="{28A0092B-C50C-407E-A947-70E740481C1C}">
                  <a14:useLocalDpi xmlns:a14="http://schemas.microsoft.com/office/drawing/2010/main" val="0"/>
                </a:ext>
              </a:extLst>
            </a:blip>
            <a:srcRect b="5910"/>
            <a:stretch/>
          </p:blipFill>
          <p:spPr>
            <a:xfrm>
              <a:off x="215901" y="154635"/>
              <a:ext cx="6539227" cy="4540195"/>
            </a:xfrm>
            <a:prstGeom prst="roundRect">
              <a:avLst>
                <a:gd name="adj" fmla="val 4032"/>
              </a:avLst>
            </a:prstGeom>
            <a:gradFill>
              <a:gsLst>
                <a:gs pos="59000">
                  <a:srgbClr val="A2AEB2"/>
                </a:gs>
                <a:gs pos="74000">
                  <a:srgbClr val="CADBDF"/>
                </a:gs>
                <a:gs pos="100000">
                  <a:srgbClr val="BECED2"/>
                </a:gs>
              </a:gsLst>
              <a:lin ang="16200000" scaled="1"/>
            </a:gradFill>
          </p:spPr>
        </p:pic>
        <p:pic>
          <p:nvPicPr>
            <p:cNvPr id="16" name="Picture 15"/>
            <p:cNvPicPr preferRelativeResize="0">
              <a:picLocks/>
            </p:cNvPicPr>
            <p:nvPr userDrawn="1"/>
          </p:nvPicPr>
          <p:blipFill rotWithShape="1">
            <a:blip r:embed="rId2">
              <a:extLst>
                <a:ext uri="{28A0092B-C50C-407E-A947-70E740481C1C}">
                  <a14:useLocalDpi xmlns:a14="http://schemas.microsoft.com/office/drawing/2010/main" val="0"/>
                </a:ext>
              </a:extLst>
            </a:blip>
            <a:srcRect l="84990" b="5910"/>
            <a:stretch/>
          </p:blipFill>
          <p:spPr>
            <a:xfrm>
              <a:off x="5753676" y="154997"/>
              <a:ext cx="3174424" cy="4537075"/>
            </a:xfrm>
            <a:prstGeom prst="roundRect">
              <a:avLst>
                <a:gd name="adj" fmla="val 6942"/>
              </a:avLst>
            </a:prstGeom>
            <a:gradFill>
              <a:gsLst>
                <a:gs pos="59000">
                  <a:srgbClr val="A2AEB2"/>
                </a:gs>
                <a:gs pos="74000">
                  <a:srgbClr val="CADBDF"/>
                </a:gs>
                <a:gs pos="100000">
                  <a:srgbClr val="BECED2"/>
                </a:gs>
              </a:gsLst>
              <a:lin ang="16200000" scaled="1"/>
            </a:gradFill>
          </p:spPr>
        </p:pic>
      </p:grpSp>
      <p:sp>
        <p:nvSpPr>
          <p:cNvPr id="8" name="Round Same Side Corner Rectangle 7"/>
          <p:cNvSpPr/>
          <p:nvPr userDrawn="1"/>
        </p:nvSpPr>
        <p:spPr>
          <a:xfrm rot="10800000">
            <a:off x="294214" y="3756993"/>
            <a:ext cx="11601449" cy="2499347"/>
          </a:xfrm>
          <a:prstGeom prst="round2SameRect">
            <a:avLst>
              <a:gd name="adj1" fmla="val 9215"/>
              <a:gd name="adj2" fmla="val 0"/>
            </a:avLst>
          </a:prstGeom>
          <a:solidFill>
            <a:schemeClr val="tx1">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10" name="Round Single Corner Rectangle 9"/>
          <p:cNvSpPr/>
          <p:nvPr userDrawn="1"/>
        </p:nvSpPr>
        <p:spPr>
          <a:xfrm flipH="1">
            <a:off x="9076268" y="5522455"/>
            <a:ext cx="3115733" cy="1329199"/>
          </a:xfrm>
          <a:prstGeom prst="round1Rect">
            <a:avLst>
              <a:gd name="adj" fmla="val 179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2" name="Title 1"/>
          <p:cNvSpPr>
            <a:spLocks noGrp="1"/>
          </p:cNvSpPr>
          <p:nvPr>
            <p:ph type="ctrTitle" hasCustomPrompt="1"/>
          </p:nvPr>
        </p:nvSpPr>
        <p:spPr>
          <a:xfrm>
            <a:off x="5274630" y="3818987"/>
            <a:ext cx="6245375" cy="1313180"/>
          </a:xfrm>
        </p:spPr>
        <p:txBody>
          <a:bodyPr wrap="square" anchor="b">
            <a:spAutoFit/>
          </a:bodyPr>
          <a:lstStyle>
            <a:lvl1pPr algn="r">
              <a:defRPr sz="4267">
                <a:solidFill>
                  <a:schemeClr val="bg2"/>
                </a:solidFill>
              </a:defRPr>
            </a:lvl1pPr>
          </a:lstStyle>
          <a:p>
            <a:pPr lvl="0"/>
            <a:r>
              <a:rPr lang="en-GB" dirty="0"/>
              <a:t>Document title running across two lines</a:t>
            </a:r>
          </a:p>
        </p:txBody>
      </p:sp>
      <p:sp>
        <p:nvSpPr>
          <p:cNvPr id="3" name="Subtitle 2"/>
          <p:cNvSpPr>
            <a:spLocks noGrp="1"/>
          </p:cNvSpPr>
          <p:nvPr>
            <p:ph type="subTitle" idx="1" hasCustomPrompt="1"/>
          </p:nvPr>
        </p:nvSpPr>
        <p:spPr>
          <a:xfrm>
            <a:off x="7562231" y="518400"/>
            <a:ext cx="3957772" cy="246221"/>
          </a:xfrm>
        </p:spPr>
        <p:txBody>
          <a:bodyPr wrap="square">
            <a:spAutoFit/>
          </a:bodyPr>
          <a:lstStyle>
            <a:lvl1pPr marL="0" indent="0" algn="r">
              <a:spcBef>
                <a:spcPts val="0"/>
              </a:spcBef>
              <a:buNone/>
              <a:defRPr sz="1600">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GB" dirty="0"/>
              <a:t>Day/Month/Year</a:t>
            </a:r>
            <a:endParaRPr lang="en-US" dirty="0"/>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l="21598" t="2507" r="7356" b="31834"/>
          <a:stretch/>
        </p:blipFill>
        <p:spPr>
          <a:xfrm>
            <a:off x="517242" y="6317675"/>
            <a:ext cx="1539393" cy="406400"/>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01029" y="5587555"/>
            <a:ext cx="2099848" cy="801760"/>
          </a:xfrm>
          <a:prstGeom prst="rect">
            <a:avLst/>
          </a:prstGeom>
        </p:spPr>
      </p:pic>
    </p:spTree>
    <p:extLst>
      <p:ext uri="{BB962C8B-B14F-4D97-AF65-F5344CB8AC3E}">
        <p14:creationId xmlns:p14="http://schemas.microsoft.com/office/powerpoint/2010/main" val="29732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1" userDrawn="1">
          <p15:clr>
            <a:srgbClr val="FBAE40"/>
          </p15:clr>
        </p15:guide>
        <p15:guide id="2" pos="7499"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alt">
    <p:spTree>
      <p:nvGrpSpPr>
        <p:cNvPr id="1" name=""/>
        <p:cNvGrpSpPr/>
        <p:nvPr/>
      </p:nvGrpSpPr>
      <p:grpSpPr>
        <a:xfrm>
          <a:off x="0" y="0"/>
          <a:ext cx="0" cy="0"/>
          <a:chOff x="0" y="0"/>
          <a:chExt cx="0" cy="0"/>
        </a:xfrm>
      </p:grpSpPr>
      <p:sp>
        <p:nvSpPr>
          <p:cNvPr id="16" name="Freeform 15"/>
          <p:cNvSpPr/>
          <p:nvPr userDrawn="1"/>
        </p:nvSpPr>
        <p:spPr>
          <a:xfrm>
            <a:off x="287869" y="197046"/>
            <a:ext cx="11616267" cy="6059055"/>
          </a:xfrm>
          <a:custGeom>
            <a:avLst/>
            <a:gdLst>
              <a:gd name="connsiteX0" fmla="*/ 193996 w 8712200"/>
              <a:gd name="connsiteY0" fmla="*/ 0 h 4544291"/>
              <a:gd name="connsiteX1" fmla="*/ 8518204 w 8712200"/>
              <a:gd name="connsiteY1" fmla="*/ 0 h 4544291"/>
              <a:gd name="connsiteX2" fmla="*/ 8712200 w 8712200"/>
              <a:gd name="connsiteY2" fmla="*/ 193996 h 4544291"/>
              <a:gd name="connsiteX3" fmla="*/ 8712200 w 8712200"/>
              <a:gd name="connsiteY3" fmla="*/ 3990109 h 4544291"/>
              <a:gd name="connsiteX4" fmla="*/ 6765255 w 8712200"/>
              <a:gd name="connsiteY4" fmla="*/ 3990109 h 4544291"/>
              <a:gd name="connsiteX5" fmla="*/ 6582064 w 8712200"/>
              <a:gd name="connsiteY5" fmla="*/ 4173300 h 4544291"/>
              <a:gd name="connsiteX6" fmla="*/ 6582064 w 8712200"/>
              <a:gd name="connsiteY6" fmla="*/ 4544291 h 4544291"/>
              <a:gd name="connsiteX7" fmla="*/ 193996 w 8712200"/>
              <a:gd name="connsiteY7" fmla="*/ 4544291 h 4544291"/>
              <a:gd name="connsiteX8" fmla="*/ 0 w 8712200"/>
              <a:gd name="connsiteY8" fmla="*/ 4350295 h 4544291"/>
              <a:gd name="connsiteX9" fmla="*/ 0 w 8712200"/>
              <a:gd name="connsiteY9" fmla="*/ 193996 h 4544291"/>
              <a:gd name="connsiteX10" fmla="*/ 193996 w 8712200"/>
              <a:gd name="connsiteY10" fmla="*/ 0 h 45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2200" h="4544291">
                <a:moveTo>
                  <a:pt x="193996" y="0"/>
                </a:moveTo>
                <a:lnTo>
                  <a:pt x="8518204" y="0"/>
                </a:lnTo>
                <a:cubicBezTo>
                  <a:pt x="8625345" y="0"/>
                  <a:pt x="8712200" y="86855"/>
                  <a:pt x="8712200" y="193996"/>
                </a:cubicBezTo>
                <a:lnTo>
                  <a:pt x="8712200" y="3990109"/>
                </a:lnTo>
                <a:lnTo>
                  <a:pt x="6765255" y="3990109"/>
                </a:lnTo>
                <a:cubicBezTo>
                  <a:pt x="6664081" y="3990109"/>
                  <a:pt x="6582064" y="4072126"/>
                  <a:pt x="6582064" y="4173300"/>
                </a:cubicBezTo>
                <a:lnTo>
                  <a:pt x="6582064" y="4544291"/>
                </a:lnTo>
                <a:lnTo>
                  <a:pt x="193996" y="4544291"/>
                </a:lnTo>
                <a:cubicBezTo>
                  <a:pt x="86855" y="4544291"/>
                  <a:pt x="0" y="4457436"/>
                  <a:pt x="0" y="4350295"/>
                </a:cubicBezTo>
                <a:lnTo>
                  <a:pt x="0" y="193996"/>
                </a:lnTo>
                <a:cubicBezTo>
                  <a:pt x="0" y="86855"/>
                  <a:pt x="86855" y="0"/>
                  <a:pt x="193996" y="0"/>
                </a:cubicBezTo>
                <a:close/>
              </a:path>
            </a:pathLst>
          </a:custGeom>
          <a:gradFill flip="none" rotWithShape="1">
            <a:gsLst>
              <a:gs pos="0">
                <a:srgbClr val="F68B24"/>
              </a:gs>
              <a:gs pos="42000">
                <a:srgbClr val="F1AA26"/>
              </a:gs>
            </a:gsLst>
            <a:lin ang="3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GB" sz="2400">
              <a:solidFill>
                <a:prstClr val="white"/>
              </a:solidFill>
            </a:endParaRPr>
          </a:p>
        </p:txBody>
      </p:sp>
      <p:sp>
        <p:nvSpPr>
          <p:cNvPr id="2" name="Title 1"/>
          <p:cNvSpPr>
            <a:spLocks noGrp="1"/>
          </p:cNvSpPr>
          <p:nvPr>
            <p:ph type="ctrTitle" hasCustomPrompt="1"/>
          </p:nvPr>
        </p:nvSpPr>
        <p:spPr>
          <a:xfrm>
            <a:off x="984005" y="568575"/>
            <a:ext cx="6245375" cy="1313180"/>
          </a:xfrm>
        </p:spPr>
        <p:txBody>
          <a:bodyPr wrap="square" anchor="b">
            <a:spAutoFit/>
          </a:bodyPr>
          <a:lstStyle>
            <a:lvl1pPr algn="l">
              <a:defRPr sz="4267">
                <a:solidFill>
                  <a:schemeClr val="bg1"/>
                </a:solidFill>
              </a:defRPr>
            </a:lvl1pPr>
          </a:lstStyle>
          <a:p>
            <a:pPr lvl="0"/>
            <a:r>
              <a:rPr lang="en-GB" dirty="0"/>
              <a:t>Document title running across two lines</a:t>
            </a:r>
          </a:p>
        </p:txBody>
      </p:sp>
      <p:sp>
        <p:nvSpPr>
          <p:cNvPr id="3" name="Subtitle 2"/>
          <p:cNvSpPr>
            <a:spLocks noGrp="1"/>
          </p:cNvSpPr>
          <p:nvPr>
            <p:ph type="subTitle" idx="1" hasCustomPrompt="1"/>
          </p:nvPr>
        </p:nvSpPr>
        <p:spPr>
          <a:xfrm>
            <a:off x="984000" y="2390401"/>
            <a:ext cx="2880000" cy="287259"/>
          </a:xfrm>
        </p:spPr>
        <p:txBody>
          <a:bodyPr wrap="square">
            <a:spAutoFit/>
          </a:bodyPr>
          <a:lstStyle>
            <a:lvl1pPr marL="0" indent="0" algn="l">
              <a:buNone/>
              <a:defRPr sz="1867">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GB"/>
              <a:t>Day/Month/Year</a:t>
            </a:r>
            <a:endParaRPr lang="en-US"/>
          </a:p>
        </p:txBody>
      </p:sp>
      <p:sp>
        <p:nvSpPr>
          <p:cNvPr id="5" name="Rectangle 4"/>
          <p:cNvSpPr/>
          <p:nvPr userDrawn="1"/>
        </p:nvSpPr>
        <p:spPr>
          <a:xfrm>
            <a:off x="332512" y="6354622"/>
            <a:ext cx="2118205" cy="36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GB" sz="2400">
              <a:solidFill>
                <a:prstClr val="white"/>
              </a:solidFill>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21598" t="2507" r="7356" b="31834"/>
          <a:stretch/>
        </p:blipFill>
        <p:spPr>
          <a:xfrm>
            <a:off x="517242" y="6317675"/>
            <a:ext cx="1539393" cy="406400"/>
          </a:xfrm>
          <a:prstGeom prst="rect">
            <a:avLst/>
          </a:prstGeom>
        </p:spPr>
      </p:pic>
      <p:sp>
        <p:nvSpPr>
          <p:cNvPr id="6" name="Rectangle 5"/>
          <p:cNvSpPr/>
          <p:nvPr userDrawn="1"/>
        </p:nvSpPr>
        <p:spPr>
          <a:xfrm>
            <a:off x="10388256" y="6062601"/>
            <a:ext cx="1670137" cy="651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GB" sz="2400">
              <a:solidFill>
                <a:prstClr val="white"/>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4120" y="5587555"/>
            <a:ext cx="2099848" cy="801760"/>
          </a:xfrm>
          <a:prstGeom prst="rect">
            <a:avLst/>
          </a:prstGeom>
        </p:spPr>
      </p:pic>
    </p:spTree>
    <p:extLst>
      <p:ext uri="{BB962C8B-B14F-4D97-AF65-F5344CB8AC3E}">
        <p14:creationId xmlns:p14="http://schemas.microsoft.com/office/powerpoint/2010/main" val="8219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8"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Tree>
    <p:extLst>
      <p:ext uri="{BB962C8B-B14F-4D97-AF65-F5344CB8AC3E}">
        <p14:creationId xmlns:p14="http://schemas.microsoft.com/office/powerpoint/2010/main" val="20400784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832460" y="758035"/>
            <a:ext cx="5699901" cy="1618886"/>
          </a:xfrm>
          <a:prstGeom prst="roundRect">
            <a:avLst>
              <a:gd name="adj" fmla="val 8378"/>
            </a:avLst>
          </a:prstGeom>
          <a:solidFill>
            <a:srgbClr val="FFCC66"/>
          </a:solidFill>
        </p:spPr>
        <p:txBody>
          <a:bodyPr wrap="square" lIns="108000" tIns="216000" rIns="108000" bIns="216000" anchor="ctr" anchorCtr="0">
            <a:spAutoFit/>
          </a:bodyPr>
          <a:lstStyle>
            <a:lvl1pPr marL="0" marR="0" indent="0" algn="l" defTabSz="609585" rtl="0" eaLnBrk="1" fontAlgn="auto" latinLnBrk="0" hangingPunct="1">
              <a:lnSpc>
                <a:spcPct val="100000"/>
              </a:lnSpc>
              <a:spcBef>
                <a:spcPts val="0"/>
              </a:spcBef>
              <a:spcAft>
                <a:spcPts val="0"/>
              </a:spcAft>
              <a:buClrTx/>
              <a:buSzTx/>
              <a:buFontTx/>
              <a:buNone/>
              <a:tabLst/>
              <a:defRPr sz="2667">
                <a:solidFill>
                  <a:schemeClr val="accent1"/>
                </a:solidFill>
              </a:defRPr>
            </a:lvl1p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F0AB00"/>
                </a:solidFill>
              </a:rPr>
              <a:t>Text to introduce a section. The proportions of the box containing the text can alter to fit the content.</a:t>
            </a:r>
          </a:p>
        </p:txBody>
      </p:sp>
    </p:spTree>
    <p:extLst>
      <p:ext uri="{BB962C8B-B14F-4D97-AF65-F5344CB8AC3E}">
        <p14:creationId xmlns:p14="http://schemas.microsoft.com/office/powerpoint/2010/main" val="12741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vider slide Alt">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2" name="Title 1"/>
          <p:cNvSpPr>
            <a:spLocks noGrp="1"/>
          </p:cNvSpPr>
          <p:nvPr>
            <p:ph type="ctrTitle" hasCustomPrompt="1"/>
          </p:nvPr>
        </p:nvSpPr>
        <p:spPr>
          <a:xfrm>
            <a:off x="5274630" y="4284002"/>
            <a:ext cx="6245375" cy="369332"/>
          </a:xfrm>
        </p:spPr>
        <p:txBody>
          <a:bodyPr wrap="square" anchor="b">
            <a:spAutoFit/>
          </a:bodyPr>
          <a:lstStyle>
            <a:lvl1pPr algn="r">
              <a:defRPr sz="2400">
                <a:solidFill>
                  <a:schemeClr val="bg2"/>
                </a:solidFill>
              </a:defRPr>
            </a:lvl1pPr>
          </a:lstStyle>
          <a:p>
            <a:pPr lvl="0"/>
            <a:r>
              <a:rPr lang="en-GB" dirty="0"/>
              <a:t>Text to introduce a section. </a:t>
            </a:r>
          </a:p>
        </p:txBody>
      </p:sp>
      <p:sp>
        <p:nvSpPr>
          <p:cNvPr id="3" name="Subtitle 2"/>
          <p:cNvSpPr>
            <a:spLocks noGrp="1"/>
          </p:cNvSpPr>
          <p:nvPr>
            <p:ph type="subTitle" idx="1" hasCustomPrompt="1"/>
          </p:nvPr>
        </p:nvSpPr>
        <p:spPr>
          <a:xfrm>
            <a:off x="5274630" y="4723283"/>
            <a:ext cx="6245375" cy="738664"/>
          </a:xfrm>
        </p:spPr>
        <p:txBody>
          <a:bodyPr wrap="square">
            <a:spAutoFit/>
          </a:bodyPr>
          <a:lstStyle>
            <a:lvl1pPr marL="0" marR="0" indent="0" algn="r" defTabSz="457167" rtl="0" eaLnBrk="1" fontAlgn="auto" latinLnBrk="0" hangingPunct="1">
              <a:lnSpc>
                <a:spcPct val="100000"/>
              </a:lnSpc>
              <a:spcBef>
                <a:spcPct val="20000"/>
              </a:spcBef>
              <a:spcAft>
                <a:spcPts val="0"/>
              </a:spcAft>
              <a:buClr>
                <a:schemeClr val="bg1">
                  <a:lumMod val="50000"/>
                </a:schemeClr>
              </a:buClr>
              <a:buSzTx/>
              <a:buFont typeface="Arial"/>
              <a:buNone/>
              <a:tabLst/>
              <a:defRPr sz="2400">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pPr lvl="0"/>
            <a:r>
              <a:rPr lang="en-GB" dirty="0"/>
              <a:t>With a lighter colour to highlight or call out information. </a:t>
            </a:r>
          </a:p>
        </p:txBody>
      </p:sp>
      <p:pic>
        <p:nvPicPr>
          <p:cNvPr id="10" name="Picture 9"/>
          <p:cNvPicPr preferRelativeResize="0">
            <a:picLocks/>
          </p:cNvPicPr>
          <p:nvPr userDrawn="1"/>
        </p:nvPicPr>
        <p:blipFill rotWithShape="1">
          <a:blip r:embed="rId2">
            <a:extLst>
              <a:ext uri="{28A0092B-C50C-407E-A947-70E740481C1C}">
                <a14:useLocalDpi xmlns:a14="http://schemas.microsoft.com/office/drawing/2010/main" val="0"/>
              </a:ext>
            </a:extLst>
          </a:blip>
          <a:srcRect t="-1" b="2486"/>
          <a:stretch/>
        </p:blipFill>
        <p:spPr>
          <a:xfrm>
            <a:off x="287872" y="289687"/>
            <a:ext cx="8718969" cy="6273952"/>
          </a:xfrm>
          <a:prstGeom prst="roundRect">
            <a:avLst>
              <a:gd name="adj" fmla="val 4032"/>
            </a:avLst>
          </a:prstGeom>
          <a:gradFill>
            <a:gsLst>
              <a:gs pos="59000">
                <a:srgbClr val="A2AEB2"/>
              </a:gs>
              <a:gs pos="74000">
                <a:srgbClr val="CADBDF"/>
              </a:gs>
              <a:gs pos="100000">
                <a:srgbClr val="BECED2"/>
              </a:gs>
            </a:gsLst>
            <a:lin ang="16200000" scaled="1"/>
          </a:gradFill>
        </p:spPr>
      </p:pic>
      <p:pic>
        <p:nvPicPr>
          <p:cNvPr id="11" name="Picture 10"/>
          <p:cNvPicPr preferRelativeResize="0">
            <a:picLocks/>
          </p:cNvPicPr>
          <p:nvPr userDrawn="1"/>
        </p:nvPicPr>
        <p:blipFill rotWithShape="1">
          <a:blip r:embed="rId2">
            <a:extLst>
              <a:ext uri="{28A0092B-C50C-407E-A947-70E740481C1C}">
                <a14:useLocalDpi xmlns:a14="http://schemas.microsoft.com/office/drawing/2010/main" val="0"/>
              </a:ext>
            </a:extLst>
          </a:blip>
          <a:srcRect l="84990" t="-1" b="2234"/>
          <a:stretch/>
        </p:blipFill>
        <p:spPr>
          <a:xfrm>
            <a:off x="7671568" y="290173"/>
            <a:ext cx="4232565" cy="6276231"/>
          </a:xfrm>
          <a:prstGeom prst="roundRect">
            <a:avLst>
              <a:gd name="adj" fmla="val 6942"/>
            </a:avLst>
          </a:prstGeom>
          <a:gradFill>
            <a:gsLst>
              <a:gs pos="59000">
                <a:srgbClr val="A2AEB2"/>
              </a:gs>
              <a:gs pos="74000">
                <a:srgbClr val="CADBDF"/>
              </a:gs>
              <a:gs pos="100000">
                <a:srgbClr val="BECED2"/>
              </a:gs>
            </a:gsLst>
            <a:lin ang="16200000" scaled="1"/>
          </a:gradFill>
        </p:spPr>
      </p:pic>
    </p:spTree>
    <p:extLst>
      <p:ext uri="{BB962C8B-B14F-4D97-AF65-F5344CB8AC3E}">
        <p14:creationId xmlns:p14="http://schemas.microsoft.com/office/powerpoint/2010/main" val="87645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pPr lvl="0"/>
            <a:r>
              <a:rPr lang="en-GB" dirty="0"/>
              <a:t>Headline running across one line </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9" name="Rectangle 8"/>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11"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7366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8000" y="888383"/>
            <a:ext cx="10278136" cy="492443"/>
          </a:xfrm>
        </p:spPr>
        <p:txBody>
          <a:bodyPr anchor="t"/>
          <a:lstStyle/>
          <a:p>
            <a:pPr lvl="0"/>
            <a:r>
              <a:rPr lang="en-GB" dirty="0"/>
              <a:t>Headline running across one line </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Tree>
    <p:extLst>
      <p:ext uri="{BB962C8B-B14F-4D97-AF65-F5344CB8AC3E}">
        <p14:creationId xmlns:p14="http://schemas.microsoft.com/office/powerpoint/2010/main" val="86064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8000" y="1040480"/>
            <a:ext cx="10278136" cy="1001680"/>
          </a:xfrm>
        </p:spPr>
        <p:txBody>
          <a:bodyPr anchor="t"/>
          <a:lstStyle/>
          <a:p>
            <a:pPr lvl="0"/>
            <a:r>
              <a:rPr lang="en-GB" dirty="0"/>
              <a:t>Headline running </a:t>
            </a:r>
            <a:br>
              <a:rPr lang="en-GB" dirty="0"/>
            </a:br>
            <a:r>
              <a:rPr lang="en-GB" dirty="0"/>
              <a:t>across two lines </a:t>
            </a:r>
          </a:p>
        </p:txBody>
      </p:sp>
      <p:sp>
        <p:nvSpPr>
          <p:cNvPr id="3" name="Content Placeholder 2"/>
          <p:cNvSpPr>
            <a:spLocks noGrp="1"/>
          </p:cNvSpPr>
          <p:nvPr>
            <p:ph idx="1"/>
          </p:nvPr>
        </p:nvSpPr>
        <p:spPr>
          <a:xfrm>
            <a:off x="1608000" y="2174240"/>
            <a:ext cx="10298251" cy="38377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7" name="Rectangle 6"/>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10"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290578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no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8000" y="1213200"/>
            <a:ext cx="10298251" cy="4798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4" name="Rectangle 3"/>
          <p:cNvSpPr/>
          <p:nvPr userDrawn="1"/>
        </p:nvSpPr>
        <p:spPr>
          <a:xfrm>
            <a:off x="700700" y="772160"/>
            <a:ext cx="826393" cy="94139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10" name="Rectangle 9"/>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12"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21623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Title and Content no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pPr lvl="0"/>
            <a:r>
              <a:rPr lang="en-GB" dirty="0"/>
              <a:t>Headline running across one line </a:t>
            </a:r>
          </a:p>
        </p:txBody>
      </p:sp>
      <p:sp>
        <p:nvSpPr>
          <p:cNvPr id="3" name="Content Placeholder 2"/>
          <p:cNvSpPr>
            <a:spLocks noGrp="1"/>
          </p:cNvSpPr>
          <p:nvPr>
            <p:ph idx="1"/>
          </p:nvPr>
        </p:nvSpPr>
        <p:spPr/>
        <p:txBody>
          <a:bodyPr/>
          <a:lstStyle>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5" name="Rectangle 4"/>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6"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312128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Headline running across one line </a:t>
            </a:r>
            <a:endParaRPr lang="en-US"/>
          </a:p>
        </p:txBody>
      </p:sp>
      <p:sp>
        <p:nvSpPr>
          <p:cNvPr id="3" name="Content Placeholder 2"/>
          <p:cNvSpPr>
            <a:spLocks noGrp="1"/>
          </p:cNvSpPr>
          <p:nvPr>
            <p:ph sz="half" idx="1"/>
          </p:nvPr>
        </p:nvSpPr>
        <p:spPr>
          <a:xfrm>
            <a:off x="1608000" y="1692000"/>
            <a:ext cx="5047757" cy="4320000"/>
          </a:xfrm>
        </p:spPr>
        <p:txBody>
          <a:bodyPr>
            <a:normAutofit/>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835764" y="1692000"/>
            <a:ext cx="5047757" cy="4320000"/>
          </a:xfrm>
        </p:spPr>
        <p:txBody>
          <a:bodyPr>
            <a:normAutofit/>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10" name="Rectangle 9"/>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11"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80243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Headline running across one line </a:t>
            </a:r>
            <a:endParaRPr lang="en-US"/>
          </a:p>
        </p:txBody>
      </p:sp>
      <p:sp>
        <p:nvSpPr>
          <p:cNvPr id="3" name="Content Placeholder 2"/>
          <p:cNvSpPr>
            <a:spLocks noGrp="1"/>
          </p:cNvSpPr>
          <p:nvPr>
            <p:ph sz="half" idx="1"/>
          </p:nvPr>
        </p:nvSpPr>
        <p:spPr>
          <a:xfrm>
            <a:off x="1608000" y="1692000"/>
            <a:ext cx="5047757" cy="4320000"/>
          </a:xfrm>
        </p:spPr>
        <p:txBody>
          <a:bodyPr>
            <a:normAutofit/>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835764" y="1692000"/>
            <a:ext cx="5047757" cy="4320000"/>
          </a:xfrm>
        </p:spPr>
        <p:txBody>
          <a:bodyPr>
            <a:normAutofit/>
          </a:bodyPr>
          <a:lstStyle>
            <a:lvl1pPr>
              <a:defRPr sz="14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6" name="Rectangle 5"/>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7"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26419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Headline running across one line </a:t>
            </a:r>
            <a:endParaRPr lang="en-US"/>
          </a:p>
        </p:txBody>
      </p:sp>
      <p:sp>
        <p:nvSpPr>
          <p:cNvPr id="8"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10" name="Rectangle 9"/>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11"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20692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6"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996940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no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Headline running across one line </a:t>
            </a:r>
            <a:endParaRPr lang="en-US"/>
          </a:p>
        </p:txBody>
      </p:sp>
      <p:sp>
        <p:nvSpPr>
          <p:cNvPr id="5"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Tree>
    <p:extLst>
      <p:ext uri="{BB962C8B-B14F-4D97-AF65-F5344CB8AC3E}">
        <p14:creationId xmlns:p14="http://schemas.microsoft.com/office/powerpoint/2010/main" val="1042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00700" y="883920"/>
            <a:ext cx="826393" cy="8296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6"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
        <p:nvSpPr>
          <p:cNvPr id="8" name="Rectangle 7"/>
          <p:cNvSpPr/>
          <p:nvPr userDrawn="1"/>
        </p:nvSpPr>
        <p:spPr>
          <a:xfrm>
            <a:off x="762947" y="249281"/>
            <a:ext cx="5452800" cy="30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prstClr val="white"/>
              </a:solidFill>
            </a:endParaRPr>
          </a:p>
        </p:txBody>
      </p:sp>
      <p:sp>
        <p:nvSpPr>
          <p:cNvPr id="9" name="Text Placeholder 10"/>
          <p:cNvSpPr>
            <a:spLocks noGrp="1"/>
          </p:cNvSpPr>
          <p:nvPr>
            <p:ph type="body" sz="quarter" idx="11" hasCustomPrompt="1"/>
          </p:nvPr>
        </p:nvSpPr>
        <p:spPr>
          <a:xfrm>
            <a:off x="733797" y="218804"/>
            <a:ext cx="1596692" cy="340735"/>
          </a:xfrm>
          <a:noFill/>
        </p:spPr>
        <p:txBody>
          <a:bodyPr wrap="none" lIns="108000" tIns="46800" rIns="108000" bIns="46800">
            <a:spAutoFit/>
          </a:bodyPr>
          <a:lstStyle>
            <a:lvl1pPr>
              <a:defRPr>
                <a:solidFill>
                  <a:srgbClr val="F0AB00"/>
                </a:solidFill>
              </a:defRPr>
            </a:lvl1pPr>
          </a:lstStyle>
          <a:p>
            <a:pPr lvl="0"/>
            <a:r>
              <a:rPr lang="en-GB" dirty="0"/>
              <a:t>Section header</a:t>
            </a:r>
            <a:endParaRPr lang="en-US" dirty="0"/>
          </a:p>
        </p:txBody>
      </p:sp>
    </p:spTree>
    <p:extLst>
      <p:ext uri="{BB962C8B-B14F-4D97-AF65-F5344CB8AC3E}">
        <p14:creationId xmlns:p14="http://schemas.microsoft.com/office/powerpoint/2010/main" val="1138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no section">
    <p:spTree>
      <p:nvGrpSpPr>
        <p:cNvPr id="1" name=""/>
        <p:cNvGrpSpPr/>
        <p:nvPr/>
      </p:nvGrpSpPr>
      <p:grpSpPr>
        <a:xfrm>
          <a:off x="0" y="0"/>
          <a:ext cx="0" cy="0"/>
          <a:chOff x="0" y="0"/>
          <a:chExt cx="0" cy="0"/>
        </a:xfrm>
      </p:grpSpPr>
      <p:sp>
        <p:nvSpPr>
          <p:cNvPr id="5" name="Rectangle 4"/>
          <p:cNvSpPr/>
          <p:nvPr userDrawn="1"/>
        </p:nvSpPr>
        <p:spPr>
          <a:xfrm>
            <a:off x="700700" y="900717"/>
            <a:ext cx="826393" cy="89760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sp>
        <p:nvSpPr>
          <p:cNvPr id="6" name="Text Placeholder 7"/>
          <p:cNvSpPr>
            <a:spLocks noGrp="1"/>
          </p:cNvSpPr>
          <p:nvPr>
            <p:ph type="body" sz="quarter" idx="10" hasCustomPrompt="1"/>
          </p:nvPr>
        </p:nvSpPr>
        <p:spPr>
          <a:xfrm>
            <a:off x="709089" y="6210005"/>
            <a:ext cx="11197167" cy="123111"/>
          </a:xfrm>
        </p:spPr>
        <p:txBody>
          <a:bodyPr anchor="b">
            <a:spAutoFit/>
          </a:bodyPr>
          <a:lstStyle>
            <a:lvl1pPr>
              <a:defRPr sz="800"/>
            </a:lvl1pPr>
          </a:lstStyle>
          <a:p>
            <a:pPr lvl="0"/>
            <a:r>
              <a:rPr lang="en-GB"/>
              <a:t>References and footnotes</a:t>
            </a:r>
            <a:endParaRPr lang="en-US"/>
          </a:p>
        </p:txBody>
      </p:sp>
    </p:spTree>
    <p:extLst>
      <p:ext uri="{BB962C8B-B14F-4D97-AF65-F5344CB8AC3E}">
        <p14:creationId xmlns:p14="http://schemas.microsoft.com/office/powerpoint/2010/main" val="136212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userDrawn="1"/>
        </p:nvSpPr>
        <p:spPr>
          <a:xfrm>
            <a:off x="10160005" y="6324603"/>
            <a:ext cx="1595967" cy="455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800">
              <a:solidFill>
                <a:prstClr val="white"/>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0433" y="6365652"/>
            <a:ext cx="1445715" cy="414000"/>
          </a:xfrm>
          <a:prstGeom prst="rect">
            <a:avLst/>
          </a:prstGeom>
        </p:spPr>
      </p:pic>
    </p:spTree>
    <p:extLst>
      <p:ext uri="{BB962C8B-B14F-4D97-AF65-F5344CB8AC3E}">
        <p14:creationId xmlns:p14="http://schemas.microsoft.com/office/powerpoint/2010/main" val="145612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Footer Placeholder 5"/>
          <p:cNvSpPr>
            <a:spLocks noGrp="1"/>
          </p:cNvSpPr>
          <p:nvPr>
            <p:ph type="ftr" sz="quarter" idx="3"/>
          </p:nvPr>
        </p:nvSpPr>
        <p:spPr>
          <a:xfrm>
            <a:off x="1910865" y="6209497"/>
            <a:ext cx="8978857" cy="430055"/>
          </a:xfrm>
          <a:prstGeom prst="rect">
            <a:avLst/>
          </a:prstGeom>
        </p:spPr>
        <p:txBody>
          <a:bodyPr wrap="square" lIns="0" tIns="46730" rIns="0" bIns="46730" anchor="t" anchorCtr="0">
            <a:noAutofit/>
          </a:bodyPr>
          <a:lstStyle>
            <a:lvl1pPr>
              <a:defRPr lang="en-GB" sz="933">
                <a:solidFill>
                  <a:prstClr val="black"/>
                </a:solidFill>
              </a:defRPr>
            </a:lvl1pPr>
          </a:lstStyle>
          <a:p>
            <a:pPr defTabSz="1086545"/>
            <a:endParaRPr lang="en-US" dirty="0"/>
          </a:p>
        </p:txBody>
      </p:sp>
      <p:sp>
        <p:nvSpPr>
          <p:cNvPr id="4" name="Text Placeholder 4"/>
          <p:cNvSpPr>
            <a:spLocks noGrp="1"/>
          </p:cNvSpPr>
          <p:nvPr>
            <p:ph type="body" sz="quarter" idx="10"/>
          </p:nvPr>
        </p:nvSpPr>
        <p:spPr>
          <a:xfrm>
            <a:off x="1910865" y="5719769"/>
            <a:ext cx="4820139" cy="406399"/>
          </a:xfrm>
        </p:spPr>
        <p:txBody>
          <a:bodyPr anchor="b"/>
          <a:lstStyle>
            <a:lvl1pPr marL="0" indent="0">
              <a:lnSpc>
                <a:spcPct val="100000"/>
              </a:lnSpc>
              <a:spcBef>
                <a:spcPts val="0"/>
              </a:spcBef>
              <a:spcAft>
                <a:spcPts val="0"/>
              </a:spcAft>
              <a:buNone/>
              <a:defRPr sz="800"/>
            </a:lvl1pPr>
            <a:lvl2pPr marL="232973" indent="0">
              <a:lnSpc>
                <a:spcPct val="100000"/>
              </a:lnSpc>
              <a:spcBef>
                <a:spcPts val="0"/>
              </a:spcBef>
              <a:spcAft>
                <a:spcPts val="0"/>
              </a:spcAft>
              <a:buNone/>
              <a:defRPr sz="800"/>
            </a:lvl2pPr>
            <a:lvl3pPr marL="456535" indent="0">
              <a:lnSpc>
                <a:spcPct val="100000"/>
              </a:lnSpc>
              <a:spcBef>
                <a:spcPts val="0"/>
              </a:spcBef>
              <a:spcAft>
                <a:spcPts val="0"/>
              </a:spcAft>
              <a:buNone/>
              <a:defRPr sz="800"/>
            </a:lvl3pPr>
            <a:lvl4pPr marL="626127" indent="0">
              <a:lnSpc>
                <a:spcPct val="100000"/>
              </a:lnSpc>
              <a:spcBef>
                <a:spcPts val="0"/>
              </a:spcBef>
              <a:spcAft>
                <a:spcPts val="0"/>
              </a:spcAft>
              <a:buNone/>
              <a:defRPr sz="800"/>
            </a:lvl4pPr>
            <a:lvl5pPr marL="795707" indent="0">
              <a:lnSpc>
                <a:spcPct val="100000"/>
              </a:lnSpc>
              <a:spcBef>
                <a:spcPts val="0"/>
              </a:spcBef>
              <a:spcAft>
                <a:spcPts val="0"/>
              </a:spcAft>
              <a:buNone/>
              <a:defRPr sz="800"/>
            </a:lvl5pPr>
          </a:lstStyle>
          <a:p>
            <a:pPr lvl="0"/>
            <a:r>
              <a:rPr lang="en-US" dirty="0"/>
              <a:t>Click to edit Master text styles</a:t>
            </a:r>
          </a:p>
        </p:txBody>
      </p:sp>
      <p:sp>
        <p:nvSpPr>
          <p:cNvPr id="6" name="Text Placeholder 4"/>
          <p:cNvSpPr>
            <a:spLocks noGrp="1"/>
          </p:cNvSpPr>
          <p:nvPr>
            <p:ph type="body" sz="quarter" idx="11"/>
          </p:nvPr>
        </p:nvSpPr>
        <p:spPr>
          <a:xfrm>
            <a:off x="6924069" y="5719769"/>
            <a:ext cx="4820139" cy="406399"/>
          </a:xfrm>
        </p:spPr>
        <p:txBody>
          <a:bodyPr anchor="b"/>
          <a:lstStyle>
            <a:lvl1pPr marL="0" indent="0" algn="r">
              <a:lnSpc>
                <a:spcPct val="100000"/>
              </a:lnSpc>
              <a:spcBef>
                <a:spcPts val="0"/>
              </a:spcBef>
              <a:spcAft>
                <a:spcPts val="0"/>
              </a:spcAft>
              <a:buNone/>
              <a:defRPr sz="800"/>
            </a:lvl1pPr>
            <a:lvl2pPr marL="232973" indent="0">
              <a:lnSpc>
                <a:spcPct val="100000"/>
              </a:lnSpc>
              <a:spcBef>
                <a:spcPts val="0"/>
              </a:spcBef>
              <a:spcAft>
                <a:spcPts val="0"/>
              </a:spcAft>
              <a:buNone/>
              <a:defRPr sz="800"/>
            </a:lvl2pPr>
            <a:lvl3pPr marL="456535" indent="0">
              <a:lnSpc>
                <a:spcPct val="100000"/>
              </a:lnSpc>
              <a:spcBef>
                <a:spcPts val="0"/>
              </a:spcBef>
              <a:spcAft>
                <a:spcPts val="0"/>
              </a:spcAft>
              <a:buNone/>
              <a:defRPr sz="800"/>
            </a:lvl3pPr>
            <a:lvl4pPr marL="626127" indent="0">
              <a:lnSpc>
                <a:spcPct val="100000"/>
              </a:lnSpc>
              <a:spcBef>
                <a:spcPts val="0"/>
              </a:spcBef>
              <a:spcAft>
                <a:spcPts val="0"/>
              </a:spcAft>
              <a:buNone/>
              <a:defRPr sz="800"/>
            </a:lvl4pPr>
            <a:lvl5pPr marL="795707" indent="0">
              <a:lnSpc>
                <a:spcPct val="100000"/>
              </a:lnSpc>
              <a:spcBef>
                <a:spcPts val="0"/>
              </a:spcBef>
              <a:spcAft>
                <a:spcPts val="0"/>
              </a:spcAft>
              <a:buNone/>
              <a:defRPr sz="800"/>
            </a:lvl5pPr>
          </a:lstStyle>
          <a:p>
            <a:pPr lvl="0"/>
            <a:r>
              <a:rPr lang="en-US" dirty="0"/>
              <a:t>Click to edit Master text styles</a:t>
            </a:r>
          </a:p>
        </p:txBody>
      </p:sp>
    </p:spTree>
    <p:extLst>
      <p:ext uri="{BB962C8B-B14F-4D97-AF65-F5344CB8AC3E}">
        <p14:creationId xmlns:p14="http://schemas.microsoft.com/office/powerpoint/2010/main" val="32583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5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6207" y="159489"/>
            <a:ext cx="11298004" cy="49244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46207" y="1382233"/>
            <a:ext cx="11298004" cy="4743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5899249" y="6388252"/>
            <a:ext cx="393507" cy="365125"/>
          </a:xfrm>
          <a:prstGeom prst="rect">
            <a:avLst/>
          </a:prstGeom>
        </p:spPr>
        <p:txBody>
          <a:bodyPr lIns="0" tIns="0" rIns="0" bIns="0" anchor="b" anchorCtr="0"/>
          <a:lstStyle>
            <a:lvl1pPr algn="ctr">
              <a:defRPr sz="800">
                <a:solidFill>
                  <a:schemeClr val="tx1"/>
                </a:solidFill>
              </a:defRPr>
            </a:lvl1pPr>
          </a:lstStyle>
          <a:p>
            <a:pPr defTabSz="609555"/>
            <a:fld id="{41212E01-EB66-4E3E-ABAB-8CEBFC21F10C}" type="slidenum">
              <a:rPr lang="en-US" smtClean="0">
                <a:solidFill>
                  <a:prstClr val="black"/>
                </a:solidFill>
              </a:rPr>
              <a:pPr defTabSz="609555"/>
              <a:t>‹#›</a:t>
            </a:fld>
            <a:endParaRPr lang="en-US" dirty="0">
              <a:solidFill>
                <a:prstClr val="black"/>
              </a:solidFill>
            </a:endParaRPr>
          </a:p>
        </p:txBody>
      </p:sp>
    </p:spTree>
    <p:extLst>
      <p:ext uri="{BB962C8B-B14F-4D97-AF65-F5344CB8AC3E}">
        <p14:creationId xmlns:p14="http://schemas.microsoft.com/office/powerpoint/2010/main" val="202963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0E57"/>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1911351" y="5367870"/>
            <a:ext cx="8978900" cy="766233"/>
          </a:xfrm>
        </p:spPr>
        <p:txBody>
          <a:bodyPr anchor="b"/>
          <a:lstStyle>
            <a:lvl1pPr marL="0" indent="0">
              <a:lnSpc>
                <a:spcPct val="100000"/>
              </a:lnSpc>
              <a:spcBef>
                <a:spcPts val="0"/>
              </a:spcBef>
              <a:spcAft>
                <a:spcPts val="0"/>
              </a:spcAft>
              <a:buNone/>
              <a:defRPr sz="933"/>
            </a:lvl1pPr>
          </a:lstStyle>
          <a:p>
            <a:pPr lvl="0"/>
            <a:endParaRPr lang="en-GB" dirty="0"/>
          </a:p>
        </p:txBody>
      </p:sp>
      <p:sp>
        <p:nvSpPr>
          <p:cNvPr id="8" name="Text Placeholder 7"/>
          <p:cNvSpPr>
            <a:spLocks noGrp="1"/>
          </p:cNvSpPr>
          <p:nvPr>
            <p:ph type="body" sz="quarter" idx="11"/>
          </p:nvPr>
        </p:nvSpPr>
        <p:spPr>
          <a:xfrm>
            <a:off x="1911351" y="6278613"/>
            <a:ext cx="8978900" cy="510115"/>
          </a:xfrm>
        </p:spPr>
        <p:txBody>
          <a:bodyPr/>
          <a:lstStyle>
            <a:lvl1pPr marL="0" indent="0" algn="r">
              <a:lnSpc>
                <a:spcPct val="100000"/>
              </a:lnSpc>
              <a:spcBef>
                <a:spcPts val="0"/>
              </a:spcBef>
              <a:spcAft>
                <a:spcPts val="0"/>
              </a:spcAft>
              <a:buNone/>
              <a:defRPr sz="933"/>
            </a:lvl1pPr>
          </a:lstStyle>
          <a:p>
            <a:pPr lvl="0"/>
            <a:endParaRPr lang="en-GB" dirty="0"/>
          </a:p>
        </p:txBody>
      </p:sp>
      <p:sp>
        <p:nvSpPr>
          <p:cNvPr id="7" name="Freeform 13"/>
          <p:cNvSpPr>
            <a:spLocks/>
          </p:cNvSpPr>
          <p:nvPr userDrawn="1"/>
        </p:nvSpPr>
        <p:spPr bwMode="auto">
          <a:xfrm>
            <a:off x="11610276" y="163670"/>
            <a:ext cx="421425" cy="359983"/>
          </a:xfrm>
          <a:custGeom>
            <a:avLst/>
            <a:gdLst>
              <a:gd name="T0" fmla="*/ 472 w 583"/>
              <a:gd name="T1" fmla="*/ 184 h 498"/>
              <a:gd name="T2" fmla="*/ 472 w 583"/>
              <a:gd name="T3" fmla="*/ 21 h 498"/>
              <a:gd name="T4" fmla="*/ 397 w 583"/>
              <a:gd name="T5" fmla="*/ 21 h 498"/>
              <a:gd name="T6" fmla="*/ 397 w 583"/>
              <a:gd name="T7" fmla="*/ 109 h 498"/>
              <a:gd name="T8" fmla="*/ 291 w 583"/>
              <a:gd name="T9" fmla="*/ 0 h 498"/>
              <a:gd name="T10" fmla="*/ 0 w 583"/>
              <a:gd name="T11" fmla="*/ 298 h 498"/>
              <a:gd name="T12" fmla="*/ 0 w 583"/>
              <a:gd name="T13" fmla="*/ 316 h 498"/>
              <a:gd name="T14" fmla="*/ 73 w 583"/>
              <a:gd name="T15" fmla="*/ 316 h 498"/>
              <a:gd name="T16" fmla="*/ 73 w 583"/>
              <a:gd name="T17" fmla="*/ 498 h 498"/>
              <a:gd name="T18" fmla="*/ 253 w 583"/>
              <a:gd name="T19" fmla="*/ 498 h 498"/>
              <a:gd name="T20" fmla="*/ 253 w 583"/>
              <a:gd name="T21" fmla="*/ 385 h 498"/>
              <a:gd name="T22" fmla="*/ 326 w 583"/>
              <a:gd name="T23" fmla="*/ 385 h 498"/>
              <a:gd name="T24" fmla="*/ 326 w 583"/>
              <a:gd name="T25" fmla="*/ 498 h 498"/>
              <a:gd name="T26" fmla="*/ 510 w 583"/>
              <a:gd name="T27" fmla="*/ 498 h 498"/>
              <a:gd name="T28" fmla="*/ 510 w 583"/>
              <a:gd name="T29" fmla="*/ 316 h 498"/>
              <a:gd name="T30" fmla="*/ 583 w 583"/>
              <a:gd name="T31" fmla="*/ 316 h 498"/>
              <a:gd name="T32" fmla="*/ 583 w 583"/>
              <a:gd name="T33" fmla="*/ 298 h 498"/>
              <a:gd name="T34" fmla="*/ 472 w 583"/>
              <a:gd name="T35" fmla="*/ 18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 h="498">
                <a:moveTo>
                  <a:pt x="472" y="184"/>
                </a:moveTo>
                <a:lnTo>
                  <a:pt x="472" y="21"/>
                </a:lnTo>
                <a:lnTo>
                  <a:pt x="397" y="21"/>
                </a:lnTo>
                <a:lnTo>
                  <a:pt x="397" y="109"/>
                </a:lnTo>
                <a:lnTo>
                  <a:pt x="291" y="0"/>
                </a:lnTo>
                <a:lnTo>
                  <a:pt x="0" y="298"/>
                </a:lnTo>
                <a:lnTo>
                  <a:pt x="0" y="316"/>
                </a:lnTo>
                <a:lnTo>
                  <a:pt x="73" y="316"/>
                </a:lnTo>
                <a:lnTo>
                  <a:pt x="73" y="498"/>
                </a:lnTo>
                <a:lnTo>
                  <a:pt x="253" y="498"/>
                </a:lnTo>
                <a:lnTo>
                  <a:pt x="253" y="385"/>
                </a:lnTo>
                <a:lnTo>
                  <a:pt x="326" y="385"/>
                </a:lnTo>
                <a:lnTo>
                  <a:pt x="326" y="498"/>
                </a:lnTo>
                <a:lnTo>
                  <a:pt x="510" y="498"/>
                </a:lnTo>
                <a:lnTo>
                  <a:pt x="510" y="316"/>
                </a:lnTo>
                <a:lnTo>
                  <a:pt x="583" y="316"/>
                </a:lnTo>
                <a:lnTo>
                  <a:pt x="583" y="298"/>
                </a:lnTo>
                <a:lnTo>
                  <a:pt x="472" y="18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54"/>
            <a:endParaRPr lang="en-GB" sz="2400" dirty="0">
              <a:solidFill>
                <a:prstClr val="black"/>
              </a:solidFill>
            </a:endParaRPr>
          </a:p>
        </p:txBody>
      </p:sp>
    </p:spTree>
    <p:extLst>
      <p:ext uri="{BB962C8B-B14F-4D97-AF65-F5344CB8AC3E}">
        <p14:creationId xmlns:p14="http://schemas.microsoft.com/office/powerpoint/2010/main" val="306596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4"/>
          <p:cNvSpPr>
            <a:spLocks noGrp="1"/>
          </p:cNvSpPr>
          <p:nvPr>
            <p:ph type="body" sz="quarter" idx="10"/>
          </p:nvPr>
        </p:nvSpPr>
        <p:spPr>
          <a:xfrm>
            <a:off x="1911351" y="5359404"/>
            <a:ext cx="8978900" cy="766233"/>
          </a:xfrm>
        </p:spPr>
        <p:txBody>
          <a:bodyPr anchor="b"/>
          <a:lstStyle>
            <a:lvl1pPr marL="0" indent="0">
              <a:lnSpc>
                <a:spcPct val="100000"/>
              </a:lnSpc>
              <a:spcBef>
                <a:spcPts val="0"/>
              </a:spcBef>
              <a:spcAft>
                <a:spcPts val="0"/>
              </a:spcAft>
              <a:buNone/>
              <a:defRPr sz="933"/>
            </a:lvl1pPr>
          </a:lstStyle>
          <a:p>
            <a:pPr lvl="0"/>
            <a:endParaRPr lang="en-GB" dirty="0"/>
          </a:p>
        </p:txBody>
      </p:sp>
      <p:sp>
        <p:nvSpPr>
          <p:cNvPr id="6" name="Text Placeholder 7"/>
          <p:cNvSpPr>
            <a:spLocks noGrp="1"/>
          </p:cNvSpPr>
          <p:nvPr>
            <p:ph type="body" sz="quarter" idx="11"/>
          </p:nvPr>
        </p:nvSpPr>
        <p:spPr>
          <a:xfrm>
            <a:off x="1911351" y="6278613"/>
            <a:ext cx="8978900" cy="510115"/>
          </a:xfrm>
        </p:spPr>
        <p:txBody>
          <a:bodyPr/>
          <a:lstStyle>
            <a:lvl1pPr marL="0" indent="0" algn="r">
              <a:lnSpc>
                <a:spcPct val="100000"/>
              </a:lnSpc>
              <a:spcBef>
                <a:spcPts val="0"/>
              </a:spcBef>
              <a:spcAft>
                <a:spcPts val="0"/>
              </a:spcAft>
              <a:buNone/>
              <a:defRPr sz="933"/>
            </a:lvl1pPr>
          </a:lstStyle>
          <a:p>
            <a:pPr lvl="0"/>
            <a:endParaRPr lang="en-GB" dirty="0"/>
          </a:p>
        </p:txBody>
      </p:sp>
      <p:sp>
        <p:nvSpPr>
          <p:cNvPr id="7" name="Freeform 13"/>
          <p:cNvSpPr>
            <a:spLocks/>
          </p:cNvSpPr>
          <p:nvPr userDrawn="1"/>
        </p:nvSpPr>
        <p:spPr bwMode="auto">
          <a:xfrm>
            <a:off x="11610276" y="163670"/>
            <a:ext cx="421425" cy="359983"/>
          </a:xfrm>
          <a:custGeom>
            <a:avLst/>
            <a:gdLst>
              <a:gd name="T0" fmla="*/ 472 w 583"/>
              <a:gd name="T1" fmla="*/ 184 h 498"/>
              <a:gd name="T2" fmla="*/ 472 w 583"/>
              <a:gd name="T3" fmla="*/ 21 h 498"/>
              <a:gd name="T4" fmla="*/ 397 w 583"/>
              <a:gd name="T5" fmla="*/ 21 h 498"/>
              <a:gd name="T6" fmla="*/ 397 w 583"/>
              <a:gd name="T7" fmla="*/ 109 h 498"/>
              <a:gd name="T8" fmla="*/ 291 w 583"/>
              <a:gd name="T9" fmla="*/ 0 h 498"/>
              <a:gd name="T10" fmla="*/ 0 w 583"/>
              <a:gd name="T11" fmla="*/ 298 h 498"/>
              <a:gd name="T12" fmla="*/ 0 w 583"/>
              <a:gd name="T13" fmla="*/ 316 h 498"/>
              <a:gd name="T14" fmla="*/ 73 w 583"/>
              <a:gd name="T15" fmla="*/ 316 h 498"/>
              <a:gd name="T16" fmla="*/ 73 w 583"/>
              <a:gd name="T17" fmla="*/ 498 h 498"/>
              <a:gd name="T18" fmla="*/ 253 w 583"/>
              <a:gd name="T19" fmla="*/ 498 h 498"/>
              <a:gd name="T20" fmla="*/ 253 w 583"/>
              <a:gd name="T21" fmla="*/ 385 h 498"/>
              <a:gd name="T22" fmla="*/ 326 w 583"/>
              <a:gd name="T23" fmla="*/ 385 h 498"/>
              <a:gd name="T24" fmla="*/ 326 w 583"/>
              <a:gd name="T25" fmla="*/ 498 h 498"/>
              <a:gd name="T26" fmla="*/ 510 w 583"/>
              <a:gd name="T27" fmla="*/ 498 h 498"/>
              <a:gd name="T28" fmla="*/ 510 w 583"/>
              <a:gd name="T29" fmla="*/ 316 h 498"/>
              <a:gd name="T30" fmla="*/ 583 w 583"/>
              <a:gd name="T31" fmla="*/ 316 h 498"/>
              <a:gd name="T32" fmla="*/ 583 w 583"/>
              <a:gd name="T33" fmla="*/ 298 h 498"/>
              <a:gd name="T34" fmla="*/ 472 w 583"/>
              <a:gd name="T35" fmla="*/ 18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 h="498">
                <a:moveTo>
                  <a:pt x="472" y="184"/>
                </a:moveTo>
                <a:lnTo>
                  <a:pt x="472" y="21"/>
                </a:lnTo>
                <a:lnTo>
                  <a:pt x="397" y="21"/>
                </a:lnTo>
                <a:lnTo>
                  <a:pt x="397" y="109"/>
                </a:lnTo>
                <a:lnTo>
                  <a:pt x="291" y="0"/>
                </a:lnTo>
                <a:lnTo>
                  <a:pt x="0" y="298"/>
                </a:lnTo>
                <a:lnTo>
                  <a:pt x="0" y="316"/>
                </a:lnTo>
                <a:lnTo>
                  <a:pt x="73" y="316"/>
                </a:lnTo>
                <a:lnTo>
                  <a:pt x="73" y="498"/>
                </a:lnTo>
                <a:lnTo>
                  <a:pt x="253" y="498"/>
                </a:lnTo>
                <a:lnTo>
                  <a:pt x="253" y="385"/>
                </a:lnTo>
                <a:lnTo>
                  <a:pt x="326" y="385"/>
                </a:lnTo>
                <a:lnTo>
                  <a:pt x="326" y="498"/>
                </a:lnTo>
                <a:lnTo>
                  <a:pt x="510" y="498"/>
                </a:lnTo>
                <a:lnTo>
                  <a:pt x="510" y="316"/>
                </a:lnTo>
                <a:lnTo>
                  <a:pt x="583" y="316"/>
                </a:lnTo>
                <a:lnTo>
                  <a:pt x="583" y="298"/>
                </a:lnTo>
                <a:lnTo>
                  <a:pt x="472" y="18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54"/>
            <a:endParaRPr lang="en-GB" sz="2400" dirty="0">
              <a:solidFill>
                <a:prstClr val="black"/>
              </a:solidFill>
            </a:endParaRPr>
          </a:p>
        </p:txBody>
      </p:sp>
    </p:spTree>
    <p:extLst>
      <p:ext uri="{BB962C8B-B14F-4D97-AF65-F5344CB8AC3E}">
        <p14:creationId xmlns:p14="http://schemas.microsoft.com/office/powerpoint/2010/main" val="53608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0E57"/>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1911351" y="5367870"/>
            <a:ext cx="8978900" cy="766233"/>
          </a:xfrm>
        </p:spPr>
        <p:txBody>
          <a:bodyPr anchor="b"/>
          <a:lstStyle>
            <a:lvl1pPr marL="0" indent="0">
              <a:lnSpc>
                <a:spcPct val="100000"/>
              </a:lnSpc>
              <a:spcBef>
                <a:spcPts val="0"/>
              </a:spcBef>
              <a:spcAft>
                <a:spcPts val="0"/>
              </a:spcAft>
              <a:buNone/>
              <a:defRPr sz="933"/>
            </a:lvl1pPr>
          </a:lstStyle>
          <a:p>
            <a:pPr lvl="0"/>
            <a:endParaRPr lang="en-GB" dirty="0"/>
          </a:p>
        </p:txBody>
      </p:sp>
      <p:sp>
        <p:nvSpPr>
          <p:cNvPr id="8" name="Text Placeholder 7"/>
          <p:cNvSpPr>
            <a:spLocks noGrp="1"/>
          </p:cNvSpPr>
          <p:nvPr>
            <p:ph type="body" sz="quarter" idx="11"/>
          </p:nvPr>
        </p:nvSpPr>
        <p:spPr>
          <a:xfrm>
            <a:off x="1911351" y="6278613"/>
            <a:ext cx="8978900" cy="510115"/>
          </a:xfrm>
        </p:spPr>
        <p:txBody>
          <a:bodyPr/>
          <a:lstStyle>
            <a:lvl1pPr marL="0" indent="0" algn="r">
              <a:lnSpc>
                <a:spcPct val="100000"/>
              </a:lnSpc>
              <a:spcBef>
                <a:spcPts val="0"/>
              </a:spcBef>
              <a:spcAft>
                <a:spcPts val="0"/>
              </a:spcAft>
              <a:buNone/>
              <a:defRPr sz="933"/>
            </a:lvl1pPr>
          </a:lstStyle>
          <a:p>
            <a:pPr lvl="0"/>
            <a:endParaRPr lang="en-GB" dirty="0"/>
          </a:p>
        </p:txBody>
      </p:sp>
      <p:sp>
        <p:nvSpPr>
          <p:cNvPr id="7" name="Freeform 13"/>
          <p:cNvSpPr>
            <a:spLocks/>
          </p:cNvSpPr>
          <p:nvPr userDrawn="1"/>
        </p:nvSpPr>
        <p:spPr bwMode="auto">
          <a:xfrm>
            <a:off x="11610276" y="163670"/>
            <a:ext cx="421425" cy="359983"/>
          </a:xfrm>
          <a:custGeom>
            <a:avLst/>
            <a:gdLst>
              <a:gd name="T0" fmla="*/ 472 w 583"/>
              <a:gd name="T1" fmla="*/ 184 h 498"/>
              <a:gd name="T2" fmla="*/ 472 w 583"/>
              <a:gd name="T3" fmla="*/ 21 h 498"/>
              <a:gd name="T4" fmla="*/ 397 w 583"/>
              <a:gd name="T5" fmla="*/ 21 h 498"/>
              <a:gd name="T6" fmla="*/ 397 w 583"/>
              <a:gd name="T7" fmla="*/ 109 h 498"/>
              <a:gd name="T8" fmla="*/ 291 w 583"/>
              <a:gd name="T9" fmla="*/ 0 h 498"/>
              <a:gd name="T10" fmla="*/ 0 w 583"/>
              <a:gd name="T11" fmla="*/ 298 h 498"/>
              <a:gd name="T12" fmla="*/ 0 w 583"/>
              <a:gd name="T13" fmla="*/ 316 h 498"/>
              <a:gd name="T14" fmla="*/ 73 w 583"/>
              <a:gd name="T15" fmla="*/ 316 h 498"/>
              <a:gd name="T16" fmla="*/ 73 w 583"/>
              <a:gd name="T17" fmla="*/ 498 h 498"/>
              <a:gd name="T18" fmla="*/ 253 w 583"/>
              <a:gd name="T19" fmla="*/ 498 h 498"/>
              <a:gd name="T20" fmla="*/ 253 w 583"/>
              <a:gd name="T21" fmla="*/ 385 h 498"/>
              <a:gd name="T22" fmla="*/ 326 w 583"/>
              <a:gd name="T23" fmla="*/ 385 h 498"/>
              <a:gd name="T24" fmla="*/ 326 w 583"/>
              <a:gd name="T25" fmla="*/ 498 h 498"/>
              <a:gd name="T26" fmla="*/ 510 w 583"/>
              <a:gd name="T27" fmla="*/ 498 h 498"/>
              <a:gd name="T28" fmla="*/ 510 w 583"/>
              <a:gd name="T29" fmla="*/ 316 h 498"/>
              <a:gd name="T30" fmla="*/ 583 w 583"/>
              <a:gd name="T31" fmla="*/ 316 h 498"/>
              <a:gd name="T32" fmla="*/ 583 w 583"/>
              <a:gd name="T33" fmla="*/ 298 h 498"/>
              <a:gd name="T34" fmla="*/ 472 w 583"/>
              <a:gd name="T35" fmla="*/ 18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 h="498">
                <a:moveTo>
                  <a:pt x="472" y="184"/>
                </a:moveTo>
                <a:lnTo>
                  <a:pt x="472" y="21"/>
                </a:lnTo>
                <a:lnTo>
                  <a:pt x="397" y="21"/>
                </a:lnTo>
                <a:lnTo>
                  <a:pt x="397" y="109"/>
                </a:lnTo>
                <a:lnTo>
                  <a:pt x="291" y="0"/>
                </a:lnTo>
                <a:lnTo>
                  <a:pt x="0" y="298"/>
                </a:lnTo>
                <a:lnTo>
                  <a:pt x="0" y="316"/>
                </a:lnTo>
                <a:lnTo>
                  <a:pt x="73" y="316"/>
                </a:lnTo>
                <a:lnTo>
                  <a:pt x="73" y="498"/>
                </a:lnTo>
                <a:lnTo>
                  <a:pt x="253" y="498"/>
                </a:lnTo>
                <a:lnTo>
                  <a:pt x="253" y="385"/>
                </a:lnTo>
                <a:lnTo>
                  <a:pt x="326" y="385"/>
                </a:lnTo>
                <a:lnTo>
                  <a:pt x="326" y="498"/>
                </a:lnTo>
                <a:lnTo>
                  <a:pt x="510" y="498"/>
                </a:lnTo>
                <a:lnTo>
                  <a:pt x="510" y="316"/>
                </a:lnTo>
                <a:lnTo>
                  <a:pt x="583" y="316"/>
                </a:lnTo>
                <a:lnTo>
                  <a:pt x="583" y="298"/>
                </a:lnTo>
                <a:lnTo>
                  <a:pt x="472" y="18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8607"/>
            <a:endParaRPr lang="en-GB" sz="2400" dirty="0">
              <a:solidFill>
                <a:prstClr val="black"/>
              </a:solidFill>
            </a:endParaRPr>
          </a:p>
        </p:txBody>
      </p:sp>
    </p:spTree>
    <p:extLst>
      <p:ext uri="{BB962C8B-B14F-4D97-AF65-F5344CB8AC3E}">
        <p14:creationId xmlns:p14="http://schemas.microsoft.com/office/powerpoint/2010/main" val="109577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1" y="-20491"/>
            <a:ext cx="6784975" cy="68784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Picture Placeholder 6"/>
          <p:cNvSpPr>
            <a:spLocks noGrp="1"/>
          </p:cNvSpPr>
          <p:nvPr>
            <p:ph type="pic" sz="quarter" idx="10"/>
          </p:nvPr>
        </p:nvSpPr>
        <p:spPr>
          <a:xfrm>
            <a:off x="6784973" y="0"/>
            <a:ext cx="5407027" cy="3918136"/>
          </a:xfrm>
          <a:custGeom>
            <a:avLst/>
            <a:gdLst>
              <a:gd name="connsiteX0" fmla="*/ 0 w 4035853"/>
              <a:gd name="connsiteY0" fmla="*/ 0 h 2697096"/>
              <a:gd name="connsiteX1" fmla="*/ 4035853 w 4035853"/>
              <a:gd name="connsiteY1" fmla="*/ 0 h 2697096"/>
              <a:gd name="connsiteX2" fmla="*/ 4035853 w 4035853"/>
              <a:gd name="connsiteY2" fmla="*/ 2697096 h 2697096"/>
              <a:gd name="connsiteX3" fmla="*/ 0 w 4035853"/>
              <a:gd name="connsiteY3" fmla="*/ 2697096 h 2697096"/>
              <a:gd name="connsiteX4" fmla="*/ 0 w 4035853"/>
              <a:gd name="connsiteY4" fmla="*/ 0 h 269709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3238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171423 w 4035853"/>
              <a:gd name="connsiteY4" fmla="*/ 2700356 h 2700356"/>
              <a:gd name="connsiteX5" fmla="*/ 0 w 4035853"/>
              <a:gd name="connsiteY5" fmla="*/ 2697096 h 2700356"/>
              <a:gd name="connsiteX6" fmla="*/ 0 w 4035853"/>
              <a:gd name="connsiteY6" fmla="*/ 0 h 2700356"/>
              <a:gd name="connsiteX0" fmla="*/ 0 w 4035853"/>
              <a:gd name="connsiteY0" fmla="*/ 0 h 2697975"/>
              <a:gd name="connsiteX1" fmla="*/ 4035853 w 4035853"/>
              <a:gd name="connsiteY1" fmla="*/ 0 h 2697975"/>
              <a:gd name="connsiteX2" fmla="*/ 4035853 w 4035853"/>
              <a:gd name="connsiteY2" fmla="*/ 2697096 h 2697975"/>
              <a:gd name="connsiteX3" fmla="*/ 612823 w 4035853"/>
              <a:gd name="connsiteY3" fmla="*/ 2689412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65"/>
              <a:gd name="connsiteX1" fmla="*/ 4035853 w 4035853"/>
              <a:gd name="connsiteY1" fmla="*/ 0 h 2698065"/>
              <a:gd name="connsiteX2" fmla="*/ 4035853 w 4035853"/>
              <a:gd name="connsiteY2" fmla="*/ 2697096 h 2698065"/>
              <a:gd name="connsiteX3" fmla="*/ 612823 w 4035853"/>
              <a:gd name="connsiteY3" fmla="*/ 2689412 h 2698065"/>
              <a:gd name="connsiteX4" fmla="*/ 171423 w 4035853"/>
              <a:gd name="connsiteY4" fmla="*/ 2697975 h 2698065"/>
              <a:gd name="connsiteX5" fmla="*/ 0 w 4035853"/>
              <a:gd name="connsiteY5" fmla="*/ 2697096 h 2698065"/>
              <a:gd name="connsiteX6" fmla="*/ 0 w 4035853"/>
              <a:gd name="connsiteY6" fmla="*/ 0 h 269806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71"/>
              <a:gd name="connsiteX1" fmla="*/ 4035853 w 4035853"/>
              <a:gd name="connsiteY1" fmla="*/ 0 h 2698071"/>
              <a:gd name="connsiteX2" fmla="*/ 4035853 w 4035853"/>
              <a:gd name="connsiteY2" fmla="*/ 2697096 h 2698071"/>
              <a:gd name="connsiteX3" fmla="*/ 438992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698071"/>
              <a:gd name="connsiteX1" fmla="*/ 4035853 w 4035853"/>
              <a:gd name="connsiteY1" fmla="*/ 0 h 2698071"/>
              <a:gd name="connsiteX2" fmla="*/ 4035853 w 4035853"/>
              <a:gd name="connsiteY2" fmla="*/ 2697096 h 2698071"/>
              <a:gd name="connsiteX3" fmla="*/ 441373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64279 w 4035853"/>
              <a:gd name="connsiteY4" fmla="*/ 2700356 h 2700356"/>
              <a:gd name="connsiteX5" fmla="*/ 0 w 4035853"/>
              <a:gd name="connsiteY5" fmla="*/ 2697096 h 2700356"/>
              <a:gd name="connsiteX6" fmla="*/ 0 w 4035853"/>
              <a:gd name="connsiteY6" fmla="*/ 0 h 2700356"/>
              <a:gd name="connsiteX0" fmla="*/ 0 w 4035853"/>
              <a:gd name="connsiteY0" fmla="*/ 0 h 2700357"/>
              <a:gd name="connsiteX1" fmla="*/ 4035853 w 4035853"/>
              <a:gd name="connsiteY1" fmla="*/ 0 h 2700357"/>
              <a:gd name="connsiteX2" fmla="*/ 4035853 w 4035853"/>
              <a:gd name="connsiteY2" fmla="*/ 2697096 h 2700357"/>
              <a:gd name="connsiteX3" fmla="*/ 434229 w 4035853"/>
              <a:gd name="connsiteY3" fmla="*/ 2696556 h 2700357"/>
              <a:gd name="connsiteX4" fmla="*/ 164279 w 4035853"/>
              <a:gd name="connsiteY4" fmla="*/ 2700356 h 2700357"/>
              <a:gd name="connsiteX5" fmla="*/ 0 w 4035853"/>
              <a:gd name="connsiteY5" fmla="*/ 2697096 h 2700357"/>
              <a:gd name="connsiteX6" fmla="*/ 0 w 4035853"/>
              <a:gd name="connsiteY6" fmla="*/ 0 h 2700357"/>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164279 w 4035853"/>
              <a:gd name="connsiteY4" fmla="*/ 2700356 h 2701319"/>
              <a:gd name="connsiteX5" fmla="*/ 0 w 4035853"/>
              <a:gd name="connsiteY5" fmla="*/ 2697096 h 2701319"/>
              <a:gd name="connsiteX6" fmla="*/ 0 w 4035853"/>
              <a:gd name="connsiteY6" fmla="*/ 0 h 2701319"/>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311945 w 4035853"/>
              <a:gd name="connsiteY4" fmla="*/ 2697956 h 2701319"/>
              <a:gd name="connsiteX5" fmla="*/ 164279 w 4035853"/>
              <a:gd name="connsiteY5" fmla="*/ 2700356 h 2701319"/>
              <a:gd name="connsiteX6" fmla="*/ 0 w 4035853"/>
              <a:gd name="connsiteY6" fmla="*/ 2697096 h 2701319"/>
              <a:gd name="connsiteX7" fmla="*/ 0 w 4035853"/>
              <a:gd name="connsiteY7" fmla="*/ 0 h 2701319"/>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90"/>
              <a:gd name="connsiteX1" fmla="*/ 4035853 w 4035853"/>
              <a:gd name="connsiteY1" fmla="*/ 0 h 2936090"/>
              <a:gd name="connsiteX2" fmla="*/ 4035853 w 4035853"/>
              <a:gd name="connsiteY2" fmla="*/ 2697096 h 2936090"/>
              <a:gd name="connsiteX3" fmla="*/ 431848 w 4035853"/>
              <a:gd name="connsiteY3" fmla="*/ 2701319 h 2936090"/>
              <a:gd name="connsiteX4" fmla="*/ 302420 w 4035853"/>
              <a:gd name="connsiteY4" fmla="*/ 2936082 h 2936090"/>
              <a:gd name="connsiteX5" fmla="*/ 166660 w 4035853"/>
              <a:gd name="connsiteY5" fmla="*/ 2695594 h 2936090"/>
              <a:gd name="connsiteX6" fmla="*/ 0 w 4035853"/>
              <a:gd name="connsiteY6" fmla="*/ 2697096 h 2936090"/>
              <a:gd name="connsiteX7" fmla="*/ 0 w 4035853"/>
              <a:gd name="connsiteY7" fmla="*/ 0 h 2936090"/>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696556 h 2936082"/>
              <a:gd name="connsiteX4" fmla="*/ 302420 w 4035853"/>
              <a:gd name="connsiteY4" fmla="*/ 2936082 h 2936082"/>
              <a:gd name="connsiteX5" fmla="*/ 166660 w 4035853"/>
              <a:gd name="connsiteY5" fmla="*/ 2695594 h 2936082"/>
              <a:gd name="connsiteX6" fmla="*/ 0 w 4035853"/>
              <a:gd name="connsiteY6" fmla="*/ 2697096 h 2936082"/>
              <a:gd name="connsiteX7" fmla="*/ 0 w 4035853"/>
              <a:gd name="connsiteY7" fmla="*/ 0 h 2936082"/>
              <a:gd name="connsiteX0" fmla="*/ 0 w 4035853"/>
              <a:gd name="connsiteY0" fmla="*/ 0 h 2967038"/>
              <a:gd name="connsiteX1" fmla="*/ 4035853 w 4035853"/>
              <a:gd name="connsiteY1" fmla="*/ 0 h 2967038"/>
              <a:gd name="connsiteX2" fmla="*/ 4035853 w 4035853"/>
              <a:gd name="connsiteY2" fmla="*/ 2697096 h 2967038"/>
              <a:gd name="connsiteX3" fmla="*/ 431848 w 4035853"/>
              <a:gd name="connsiteY3" fmla="*/ 2696556 h 2967038"/>
              <a:gd name="connsiteX4" fmla="*/ 300039 w 4035853"/>
              <a:gd name="connsiteY4" fmla="*/ 2967038 h 2967038"/>
              <a:gd name="connsiteX5" fmla="*/ 166660 w 4035853"/>
              <a:gd name="connsiteY5" fmla="*/ 2695594 h 2967038"/>
              <a:gd name="connsiteX6" fmla="*/ 0 w 4035853"/>
              <a:gd name="connsiteY6" fmla="*/ 2697096 h 2967038"/>
              <a:gd name="connsiteX7" fmla="*/ 0 w 4035853"/>
              <a:gd name="connsiteY7" fmla="*/ 0 h 2967038"/>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54811 w 4035853"/>
              <a:gd name="connsiteY5" fmla="*/ 2695594 h 2933700"/>
              <a:gd name="connsiteX6" fmla="*/ 0 w 4035853"/>
              <a:gd name="connsiteY6" fmla="*/ 2697096 h 2933700"/>
              <a:gd name="connsiteX7" fmla="*/ 0 w 4035853"/>
              <a:gd name="connsiteY7" fmla="*/ 0 h 2933700"/>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7253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4125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1325"/>
              <a:gd name="connsiteX1" fmla="*/ 4035853 w 4035853"/>
              <a:gd name="connsiteY1" fmla="*/ 0 h 2941325"/>
              <a:gd name="connsiteX2" fmla="*/ 4035853 w 4035853"/>
              <a:gd name="connsiteY2" fmla="*/ 2697096 h 2941325"/>
              <a:gd name="connsiteX3" fmla="*/ 431848 w 4035853"/>
              <a:gd name="connsiteY3" fmla="*/ 2696556 h 2941325"/>
              <a:gd name="connsiteX4" fmla="*/ 334149 w 4035853"/>
              <a:gd name="connsiteY4" fmla="*/ 2895599 h 2941325"/>
              <a:gd name="connsiteX5" fmla="*/ 295311 w 4035853"/>
              <a:gd name="connsiteY5" fmla="*/ 2940844 h 2941325"/>
              <a:gd name="connsiteX6" fmla="*/ 260684 w 4035853"/>
              <a:gd name="connsiteY6" fmla="*/ 2893218 h 2941325"/>
              <a:gd name="connsiteX7" fmla="*/ 154811 w 4035853"/>
              <a:gd name="connsiteY7" fmla="*/ 2695594 h 2941325"/>
              <a:gd name="connsiteX8" fmla="*/ 0 w 4035853"/>
              <a:gd name="connsiteY8" fmla="*/ 2697096 h 2941325"/>
              <a:gd name="connsiteX9" fmla="*/ 0 w 4035853"/>
              <a:gd name="connsiteY9" fmla="*/ 0 h 2941325"/>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4811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30005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48969"/>
              <a:gd name="connsiteX1" fmla="*/ 4035853 w 4035853"/>
              <a:gd name="connsiteY1" fmla="*/ 0 h 2948969"/>
              <a:gd name="connsiteX2" fmla="*/ 4035853 w 4035853"/>
              <a:gd name="connsiteY2" fmla="*/ 2697096 h 2948969"/>
              <a:gd name="connsiteX3" fmla="*/ 431848 w 4035853"/>
              <a:gd name="connsiteY3" fmla="*/ 2696556 h 2948969"/>
              <a:gd name="connsiteX4" fmla="*/ 334149 w 4035853"/>
              <a:gd name="connsiteY4" fmla="*/ 2895599 h 2948969"/>
              <a:gd name="connsiteX5" fmla="*/ 300051 w 4035853"/>
              <a:gd name="connsiteY5" fmla="*/ 2938463 h 2948969"/>
              <a:gd name="connsiteX6" fmla="*/ 260684 w 4035853"/>
              <a:gd name="connsiteY6" fmla="*/ 2893218 h 2948969"/>
              <a:gd name="connsiteX7" fmla="*/ 159550 w 4035853"/>
              <a:gd name="connsiteY7" fmla="*/ 2695594 h 2948969"/>
              <a:gd name="connsiteX8" fmla="*/ 0 w 4035853"/>
              <a:gd name="connsiteY8" fmla="*/ 2697096 h 2948969"/>
              <a:gd name="connsiteX9" fmla="*/ 0 w 4035853"/>
              <a:gd name="connsiteY9" fmla="*/ 0 h 2948969"/>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602"/>
              <a:gd name="connsiteX1" fmla="*/ 4035853 w 4035853"/>
              <a:gd name="connsiteY1" fmla="*/ 0 h 2938602"/>
              <a:gd name="connsiteX2" fmla="*/ 4035853 w 4035853"/>
              <a:gd name="connsiteY2" fmla="*/ 2697096 h 2938602"/>
              <a:gd name="connsiteX3" fmla="*/ 431848 w 4035853"/>
              <a:gd name="connsiteY3" fmla="*/ 2696556 h 2938602"/>
              <a:gd name="connsiteX4" fmla="*/ 334149 w 4035853"/>
              <a:gd name="connsiteY4" fmla="*/ 2895599 h 2938602"/>
              <a:gd name="connsiteX5" fmla="*/ 300051 w 4035853"/>
              <a:gd name="connsiteY5" fmla="*/ 2938463 h 2938602"/>
              <a:gd name="connsiteX6" fmla="*/ 260684 w 4035853"/>
              <a:gd name="connsiteY6" fmla="*/ 2893218 h 2938602"/>
              <a:gd name="connsiteX7" fmla="*/ 159550 w 4035853"/>
              <a:gd name="connsiteY7" fmla="*/ 2695594 h 2938602"/>
              <a:gd name="connsiteX8" fmla="*/ 0 w 4035853"/>
              <a:gd name="connsiteY8" fmla="*/ 2697096 h 2938602"/>
              <a:gd name="connsiteX9" fmla="*/ 0 w 4035853"/>
              <a:gd name="connsiteY9" fmla="*/ 0 h 29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5853" h="2938602">
                <a:moveTo>
                  <a:pt x="0" y="0"/>
                </a:moveTo>
                <a:lnTo>
                  <a:pt x="4035853" y="0"/>
                </a:lnTo>
                <a:lnTo>
                  <a:pt x="4035853" y="2697096"/>
                </a:lnTo>
                <a:lnTo>
                  <a:pt x="431848" y="2696556"/>
                </a:lnTo>
                <a:cubicBezTo>
                  <a:pt x="397879" y="2770121"/>
                  <a:pt x="343870" y="2875126"/>
                  <a:pt x="334149" y="2895599"/>
                </a:cubicBezTo>
                <a:cubicBezTo>
                  <a:pt x="324428" y="2916072"/>
                  <a:pt x="321774" y="2936479"/>
                  <a:pt x="300051" y="2938463"/>
                </a:cubicBezTo>
                <a:cubicBezTo>
                  <a:pt x="278328" y="2940447"/>
                  <a:pt x="275806" y="2920996"/>
                  <a:pt x="260684" y="2893218"/>
                </a:cubicBezTo>
                <a:cubicBezTo>
                  <a:pt x="245562" y="2865440"/>
                  <a:pt x="186012" y="2752094"/>
                  <a:pt x="159550" y="2695594"/>
                </a:cubicBezTo>
                <a:lnTo>
                  <a:pt x="0" y="2697096"/>
                </a:lnTo>
                <a:lnTo>
                  <a:pt x="0" y="0"/>
                </a:lnTo>
                <a:close/>
              </a:path>
            </a:pathLst>
          </a:custGeom>
        </p:spPr>
        <p:txBody>
          <a:bodyPr anchor="ctr" anchorCtr="1"/>
          <a:lstStyle>
            <a:lvl1pPr marL="0" indent="0">
              <a:buNone/>
              <a:defRPr>
                <a:solidFill>
                  <a:schemeClr val="tx1"/>
                </a:solidFill>
              </a:defRPr>
            </a:lvl1pPr>
          </a:lstStyle>
          <a:p>
            <a:r>
              <a:rPr lang="en-US"/>
              <a:t>Click icon to add picture</a:t>
            </a:r>
            <a:endParaRPr lang="en-US" dirty="0"/>
          </a:p>
        </p:txBody>
      </p:sp>
      <p:sp>
        <p:nvSpPr>
          <p:cNvPr id="14" name="Content Placeholder 12"/>
          <p:cNvSpPr>
            <a:spLocks noGrp="1"/>
          </p:cNvSpPr>
          <p:nvPr>
            <p:ph sz="quarter" idx="12" hasCustomPrompt="1"/>
          </p:nvPr>
        </p:nvSpPr>
        <p:spPr>
          <a:xfrm>
            <a:off x="6976108" y="4076701"/>
            <a:ext cx="4606291" cy="1955800"/>
          </a:xfrm>
        </p:spPr>
        <p:txBody>
          <a:bodyPr/>
          <a:lstStyle>
            <a:lvl1pPr marL="0" indent="0">
              <a:buNone/>
              <a:defRPr sz="1600" b="1">
                <a:solidFill>
                  <a:schemeClr val="tx1"/>
                </a:solidFill>
              </a:defRPr>
            </a:lvl1pPr>
            <a:lvl2pPr marL="0" indent="0">
              <a:buNone/>
              <a:defRPr sz="1600">
                <a:solidFill>
                  <a:schemeClr val="tx1"/>
                </a:solidFill>
              </a:defRPr>
            </a:lvl2pPr>
            <a:lvl3pPr marL="304792" indent="-304792">
              <a:buFont typeface="Arial" panose="020B0604020202020204" pitchFamily="34" charset="0"/>
              <a:buChar char="•"/>
              <a:defRPr sz="1600">
                <a:solidFill>
                  <a:schemeClr val="tx1"/>
                </a:solidFill>
              </a:defRPr>
            </a:lvl3pPr>
            <a:lvl4pPr marL="621776" indent="-298443">
              <a:buFont typeface="Arial" panose="020B0604020202020204" pitchFamily="34" charset="0"/>
              <a:buChar char="–"/>
              <a:defRPr sz="1600">
                <a:solidFill>
                  <a:schemeClr val="tx1"/>
                </a:solidFill>
              </a:defRPr>
            </a:lvl4pPr>
            <a:lvl5pPr marL="914377">
              <a:defRPr sz="1600">
                <a:solidFill>
                  <a:schemeClr val="tx1"/>
                </a:solidFill>
              </a:defRPr>
            </a:lvl5pPr>
          </a:lstStyle>
          <a:p>
            <a:pPr lvl="0"/>
            <a:r>
              <a:rPr lang="en-US" dirty="0"/>
              <a:t>Caption for content above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bg1"/>
                </a:solidFill>
              </a:defRPr>
            </a:lvl1pPr>
          </a:lstStyle>
          <a:p>
            <a:r>
              <a:rPr lang="en-US"/>
              <a:t>Division Name or Footer</a:t>
            </a:r>
            <a:endParaRPr lang="en-US" dirty="0"/>
          </a:p>
        </p:txBody>
      </p:sp>
      <p:sp>
        <p:nvSpPr>
          <p:cNvPr id="20"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bg1"/>
                </a:solidFill>
              </a:defRPr>
            </a:lvl1pPr>
          </a:lstStyle>
          <a:p>
            <a:fld id="{7FEEEA1A-CB49-3744-AA40-B896987410F9}" type="slidenum">
              <a:rPr lang="en-US" smtClean="0"/>
              <a:pPr/>
              <a:t>‹#›</a:t>
            </a:fld>
            <a:endParaRPr lang="en-US" dirty="0"/>
          </a:p>
        </p:txBody>
      </p:sp>
      <p:sp>
        <p:nvSpPr>
          <p:cNvPr id="12" name="Title 1"/>
          <p:cNvSpPr>
            <a:spLocks noGrp="1"/>
          </p:cNvSpPr>
          <p:nvPr>
            <p:ph type="title"/>
          </p:nvPr>
        </p:nvSpPr>
        <p:spPr>
          <a:xfrm>
            <a:off x="609595" y="1572768"/>
            <a:ext cx="5473460" cy="348813"/>
          </a:xfrm>
        </p:spPr>
        <p:txBody>
          <a:bodyPr vert="horz" lIns="0" tIns="0" rIns="0" bIns="0" rtlCol="0" anchor="b" anchorCtr="0">
            <a:noAutofit/>
          </a:bodyPr>
          <a:lstStyle>
            <a:lvl1pPr>
              <a:defRPr lang="en-US" sz="2667" b="1" i="0" kern="1200" cap="none" dirty="0">
                <a:solidFill>
                  <a:schemeClr val="bg1"/>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15" name="Content Placeholder 12"/>
          <p:cNvSpPr>
            <a:spLocks noGrp="1"/>
          </p:cNvSpPr>
          <p:nvPr>
            <p:ph sz="quarter" idx="11"/>
          </p:nvPr>
        </p:nvSpPr>
        <p:spPr>
          <a:xfrm>
            <a:off x="609601" y="1987296"/>
            <a:ext cx="5473455" cy="3707384"/>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8792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extLst>
      <p:ext uri="{BB962C8B-B14F-4D97-AF65-F5344CB8AC3E}">
        <p14:creationId xmlns:p14="http://schemas.microsoft.com/office/powerpoint/2010/main" val="21584555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rgbClr val="00877C"/>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5753825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rgbClr val="00877C"/>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19614980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rgbClr val="00877C"/>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048611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baseline="0">
                <a:solidFill>
                  <a:srgbClr val="00877C"/>
                </a:solidFill>
              </a:defRPr>
            </a:lvl1pPr>
          </a:lstStyle>
          <a:p>
            <a:r>
              <a:rPr lang="en-US"/>
              <a:t>&lt;2 Stacked Content / Table Option&gt;</a:t>
            </a:r>
            <a:endParaRPr lang="en-US" dirty="0"/>
          </a:p>
        </p:txBody>
      </p:sp>
      <p:sp>
        <p:nvSpPr>
          <p:cNvPr id="9" name="Content Placeholder 2"/>
          <p:cNvSpPr>
            <a:spLocks noGrp="1"/>
          </p:cNvSpPr>
          <p:nvPr>
            <p:ph idx="15"/>
          </p:nvPr>
        </p:nvSpPr>
        <p:spPr>
          <a:xfrm>
            <a:off x="619544" y="1598084"/>
            <a:ext cx="10963491" cy="262222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619544" y="4392248"/>
            <a:ext cx="10963491" cy="1727200"/>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2393195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08161"/>
            <a:ext cx="10962696" cy="1076155"/>
          </a:xfrm>
        </p:spPr>
        <p:txBody>
          <a:bodyPr/>
          <a:lstStyle>
            <a:lvl1pPr>
              <a:defRPr>
                <a:solidFill>
                  <a:srgbClr val="00877C"/>
                </a:solidFill>
              </a:defRPr>
            </a:lvl1pPr>
          </a:lstStyle>
          <a:p>
            <a:r>
              <a:rPr lang="en-US"/>
              <a:t>&lt;30/70 2-column / Plotted Chart Option&gt;</a:t>
            </a:r>
            <a:endParaRPr lang="en-US" dirty="0"/>
          </a:p>
        </p:txBody>
      </p:sp>
      <p:sp>
        <p:nvSpPr>
          <p:cNvPr id="8" name="Content Placeholder 2"/>
          <p:cNvSpPr>
            <a:spLocks noGrp="1"/>
          </p:cNvSpPr>
          <p:nvPr>
            <p:ph idx="14"/>
          </p:nvPr>
        </p:nvSpPr>
        <p:spPr>
          <a:xfrm>
            <a:off x="619547" y="1789901"/>
            <a:ext cx="3530424"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4572000" y="1789901"/>
            <a:ext cx="7011035" cy="4290227"/>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88066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77082"/>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800" tIns="46038" rIns="45720" bIns="46038" numCol="1" anchor="b" anchorCtr="0" compatLnSpc="1">
            <a:prstTxWarp prst="textNoShape">
              <a:avLst/>
            </a:prstTxWarp>
          </a:bodyPr>
          <a:lstStyle>
            <a:lvl1pPr algn="l">
              <a:defRPr lang="en-US" sz="3700" b="0" dirty="0">
                <a:solidFill>
                  <a:schemeClr val="tx2"/>
                </a:solidFill>
              </a:defRPr>
            </a:lvl1pPr>
          </a:lstStyle>
          <a:p>
            <a:pPr lvl="0"/>
            <a:r>
              <a:rPr lang="en-US" dirty="0"/>
              <a:t>Click to add title</a:t>
            </a:r>
          </a:p>
        </p:txBody>
      </p:sp>
      <p:sp>
        <p:nvSpPr>
          <p:cNvPr id="3" name="Subtitle 2"/>
          <p:cNvSpPr>
            <a:spLocks noGrp="1"/>
          </p:cNvSpPr>
          <p:nvPr>
            <p:ph type="subTitle" idx="1" hasCustomPrompt="1"/>
          </p:nvPr>
        </p:nvSpPr>
        <p:spPr>
          <a:xfrm>
            <a:off x="355600" y="3428213"/>
            <a:ext cx="10363200" cy="419616"/>
          </a:xfrm>
        </p:spPr>
        <p:txBody>
          <a:bodyPr lIns="64800">
            <a:noAutofit/>
          </a:bodyPr>
          <a:lstStyle>
            <a:lvl1pPr marL="0" indent="0" algn="l">
              <a:spcBef>
                <a:spcPts val="0"/>
              </a:spcBef>
              <a:spcAft>
                <a:spcPts val="0"/>
              </a:spcAft>
              <a:buNone/>
              <a:defRPr sz="2000" b="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1"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0C96920-974E-4924-9A66-A625F1502062}"/>
              </a:ext>
            </a:extLst>
          </p:cNvPr>
          <p:cNvSpPr>
            <a:spLocks noGrp="1"/>
          </p:cNvSpPr>
          <p:nvPr>
            <p:ph type="body" sz="quarter" idx="12" hasCustomPrompt="1"/>
          </p:nvPr>
        </p:nvSpPr>
        <p:spPr>
          <a:xfrm>
            <a:off x="355600" y="3916152"/>
            <a:ext cx="10363200" cy="353043"/>
          </a:xfrm>
        </p:spPr>
        <p:txBody>
          <a:bodyPr lIns="64800"/>
          <a:lstStyle>
            <a:lvl1pPr marL="0" indent="0">
              <a:buNone/>
              <a:defRPr sz="1800"/>
            </a:lvl1pPr>
          </a:lstStyle>
          <a:p>
            <a:pPr lvl="0"/>
            <a:r>
              <a:rPr lang="en-US" dirty="0"/>
              <a:t>Click to add affiliations</a:t>
            </a:r>
            <a:endParaRPr lang="en-GB" dirty="0"/>
          </a:p>
        </p:txBody>
      </p:sp>
      <p:sp>
        <p:nvSpPr>
          <p:cNvPr id="7" name="Text Placeholder 7">
            <a:extLst>
              <a:ext uri="{FF2B5EF4-FFF2-40B4-BE49-F238E27FC236}">
                <a16:creationId xmlns:a16="http://schemas.microsoft.com/office/drawing/2014/main" id="{32E15140-B098-49AE-BCCA-87C2B0C5732F}"/>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2"/>
                </a:solidFill>
              </a:defRPr>
            </a:lvl1pPr>
          </a:lstStyle>
          <a:p>
            <a:pPr lvl="0"/>
            <a:r>
              <a:rPr lang="en-US" dirty="0"/>
              <a:t>HIGHLY CONFIDENTIAL</a:t>
            </a:r>
          </a:p>
        </p:txBody>
      </p:sp>
    </p:spTree>
    <p:custDataLst>
      <p:tags r:id="rId1"/>
    </p:custDataLst>
    <p:extLst>
      <p:ext uri="{BB962C8B-B14F-4D97-AF65-F5344CB8AC3E}">
        <p14:creationId xmlns:p14="http://schemas.microsoft.com/office/powerpoint/2010/main" val="41463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2"/>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id="{F72FE6E3-A06C-45E8-B6D7-98992BE91393}"/>
              </a:ext>
            </a:extLst>
          </p:cNvPr>
          <p:cNvCxnSpPr>
            <a:cxnSpLocks/>
          </p:cNvCxnSpPr>
          <p:nvPr userDrawn="1"/>
        </p:nvCxnSpPr>
        <p:spPr>
          <a:xfrm>
            <a:off x="164291"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D64E7F1-99DF-44BC-AB1D-46A6A8CDB9C2}"/>
              </a:ext>
            </a:extLst>
          </p:cNvPr>
          <p:cNvSpPr>
            <a:spLocks noGrp="1"/>
          </p:cNvSpPr>
          <p:nvPr>
            <p:ph type="ctrTitle" hasCustomPrompt="1"/>
          </p:nvPr>
        </p:nvSpPr>
        <p:spPr>
          <a:xfrm>
            <a:off x="355600" y="2062806"/>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00" b="0" dirty="0">
                <a:solidFill>
                  <a:schemeClr val="tx2"/>
                </a:solidFill>
              </a:defRPr>
            </a:lvl1pPr>
          </a:lstStyle>
          <a:p>
            <a:pPr lvl="0"/>
            <a:r>
              <a:rPr lang="en-US" dirty="0"/>
              <a:t>Click to add title</a:t>
            </a:r>
          </a:p>
        </p:txBody>
      </p:sp>
      <p:sp>
        <p:nvSpPr>
          <p:cNvPr id="10" name="Subtitle 2">
            <a:extLst>
              <a:ext uri="{FF2B5EF4-FFF2-40B4-BE49-F238E27FC236}">
                <a16:creationId xmlns:a16="http://schemas.microsoft.com/office/drawing/2014/main"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00" b="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38092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7" userDrawn="1">
          <p15:clr>
            <a:srgbClr val="FBAE40"/>
          </p15:clr>
        </p15:guide>
        <p15:guide id="2" pos="815" userDrawn="1">
          <p15:clr>
            <a:srgbClr val="FBAE40"/>
          </p15:clr>
        </p15:guide>
        <p15:guide id="3" pos="1433" userDrawn="1">
          <p15:clr>
            <a:srgbClr val="FBAE40"/>
          </p15:clr>
        </p15:guide>
        <p15:guide id="4" orient="horz" pos="577"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7"/>
            <a:ext cx="11460480" cy="4572000"/>
          </a:xfrm>
          <a:prstGeom prst="rect">
            <a:avLst/>
          </a:prstGeom>
        </p:spPr>
        <p:txBody>
          <a:bodyPr/>
          <a:lstStyle>
            <a:lvl2pPr>
              <a:defRPr sz="1800"/>
            </a:lvl2pPr>
            <a:lvl3pPr marL="685783" indent="-228594">
              <a:buFont typeface="Wingdings" pitchFamily="2" charset="2"/>
              <a:buChar char="§"/>
              <a:defRPr sz="1700"/>
            </a:lvl3pPr>
            <a:lvl4pPr marL="914377" indent="-228594">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963B8F07-BB35-4277-8214-4ED7E770A354}" type="slidenum">
              <a:rPr lang="en-GB" smtClean="0"/>
              <a:t>‹#›</a:t>
            </a:fld>
            <a:endParaRPr lang="en-GB" dirty="0"/>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60" y="6137807"/>
            <a:ext cx="11461115" cy="457200"/>
          </a:xfrm>
          <a:prstGeom prst="rect">
            <a:avLst/>
          </a:prstGeom>
        </p:spPr>
        <p:txBody>
          <a:bodyPr anchor="b"/>
          <a:lstStyle>
            <a:lvl1pPr marL="0" indent="0">
              <a:spcBef>
                <a:spcPts val="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Footnotes/references</a:t>
            </a:r>
          </a:p>
        </p:txBody>
      </p:sp>
      <p:sp>
        <p:nvSpPr>
          <p:cNvPr id="8" name="Text Placeholder 7">
            <a:extLst>
              <a:ext uri="{FF2B5EF4-FFF2-40B4-BE49-F238E27FC236}">
                <a16:creationId xmlns:a16="http://schemas.microsoft.com/office/drawing/2014/main" id="{DD5D7CF2-E313-4282-97FC-17557D982C8C}"/>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1"/>
                </a:solidFill>
              </a:defRPr>
            </a:lvl1pPr>
          </a:lstStyle>
          <a:p>
            <a:pPr lvl="0"/>
            <a:r>
              <a:rPr lang="en-US" dirty="0"/>
              <a:t>Study name</a:t>
            </a:r>
          </a:p>
        </p:txBody>
      </p:sp>
    </p:spTree>
    <p:extLst>
      <p:ext uri="{BB962C8B-B14F-4D97-AF65-F5344CB8AC3E}">
        <p14:creationId xmlns:p14="http://schemas.microsoft.com/office/powerpoint/2010/main" val="227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t Disclaimer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7"/>
            <a:ext cx="11460480" cy="4572000"/>
          </a:xfrm>
          <a:prstGeom prst="rect">
            <a:avLst/>
          </a:prstGeom>
        </p:spPr>
        <p:txBody>
          <a:bodyPr/>
          <a:lstStyle>
            <a:lvl2pPr>
              <a:defRPr sz="1800"/>
            </a:lvl2pPr>
            <a:lvl3pPr marL="685783" indent="-228594">
              <a:buFont typeface="Wingdings" pitchFamily="2" charset="2"/>
              <a:buChar char="§"/>
              <a:defRPr sz="1700"/>
            </a:lvl3pPr>
            <a:lvl4pPr marL="914377" indent="-228594">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963B8F07-BB35-4277-8214-4ED7E770A354}" type="slidenum">
              <a:rPr lang="en-GB" smtClean="0"/>
              <a:t>‹#›</a:t>
            </a:fld>
            <a:endParaRPr lang="en-GB" dirty="0"/>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60" y="6137807"/>
            <a:ext cx="11461115" cy="457200"/>
          </a:xfrm>
          <a:prstGeom prst="rect">
            <a:avLst/>
          </a:prstGeom>
        </p:spPr>
        <p:txBody>
          <a:bodyPr anchor="b"/>
          <a:lstStyle>
            <a:lvl1pPr marL="0" indent="0">
              <a:spcBef>
                <a:spcPts val="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Footnotes/references</a:t>
            </a:r>
          </a:p>
        </p:txBody>
      </p:sp>
      <p:sp>
        <p:nvSpPr>
          <p:cNvPr id="9" name="Text Placeholder 7">
            <a:extLst>
              <a:ext uri="{FF2B5EF4-FFF2-40B4-BE49-F238E27FC236}">
                <a16:creationId xmlns:a16="http://schemas.microsoft.com/office/drawing/2014/main" id="{D864A71C-AF9D-4182-AFFB-793BEDE40B5F}"/>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1"/>
                </a:solidFill>
              </a:defRPr>
            </a:lvl1pPr>
          </a:lstStyle>
          <a:p>
            <a:pPr lvl="0"/>
            <a:r>
              <a:rPr lang="en-US" dirty="0"/>
              <a:t>Study name</a:t>
            </a:r>
          </a:p>
        </p:txBody>
      </p:sp>
    </p:spTree>
    <p:extLst>
      <p:ext uri="{BB962C8B-B14F-4D97-AF65-F5344CB8AC3E}">
        <p14:creationId xmlns:p14="http://schemas.microsoft.com/office/powerpoint/2010/main" val="304445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12192000" cy="5362576"/>
          </a:xfrm>
          <a:custGeom>
            <a:avLst/>
            <a:gdLst>
              <a:gd name="connsiteX0" fmla="*/ 0 w 9144000"/>
              <a:gd name="connsiteY0" fmla="*/ 0 h 3783806"/>
              <a:gd name="connsiteX1" fmla="*/ 9144000 w 9144000"/>
              <a:gd name="connsiteY1" fmla="*/ 0 h 3783806"/>
              <a:gd name="connsiteX2" fmla="*/ 9144000 w 9144000"/>
              <a:gd name="connsiteY2" fmla="*/ 3783806 h 3783806"/>
              <a:gd name="connsiteX3" fmla="*/ 0 w 9144000"/>
              <a:gd name="connsiteY3" fmla="*/ 3783806 h 3783806"/>
              <a:gd name="connsiteX4" fmla="*/ 0 w 9144000"/>
              <a:gd name="connsiteY4" fmla="*/ 0 h 3783806"/>
              <a:gd name="connsiteX0" fmla="*/ 0 w 9144000"/>
              <a:gd name="connsiteY0" fmla="*/ 0 h 3783806"/>
              <a:gd name="connsiteX1" fmla="*/ 9144000 w 9144000"/>
              <a:gd name="connsiteY1" fmla="*/ 0 h 3783806"/>
              <a:gd name="connsiteX2" fmla="*/ 9144000 w 9144000"/>
              <a:gd name="connsiteY2" fmla="*/ 3783806 h 3783806"/>
              <a:gd name="connsiteX3" fmla="*/ 723900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692944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692944 w 9144000"/>
              <a:gd name="connsiteY4" fmla="*/ 3781425 h 3783806"/>
              <a:gd name="connsiteX5" fmla="*/ 0 w 9144000"/>
              <a:gd name="connsiteY5" fmla="*/ 3783806 h 3783806"/>
              <a:gd name="connsiteX6" fmla="*/ 0 w 9144000"/>
              <a:gd name="connsiteY6"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821531 w 9144000"/>
              <a:gd name="connsiteY4" fmla="*/ 3779044 h 3783806"/>
              <a:gd name="connsiteX5" fmla="*/ 692944 w 9144000"/>
              <a:gd name="connsiteY5" fmla="*/ 3781425 h 3783806"/>
              <a:gd name="connsiteX6" fmla="*/ 0 w 9144000"/>
              <a:gd name="connsiteY6" fmla="*/ 3783806 h 3783806"/>
              <a:gd name="connsiteX7" fmla="*/ 0 w 9144000"/>
              <a:gd name="connsiteY7" fmla="*/ 0 h 3783806"/>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44"/>
              <a:gd name="connsiteX1" fmla="*/ 9144000 w 9144000"/>
              <a:gd name="connsiteY1" fmla="*/ 0 h 4024344"/>
              <a:gd name="connsiteX2" fmla="*/ 9144000 w 9144000"/>
              <a:gd name="connsiteY2" fmla="*/ 3783806 h 4024344"/>
              <a:gd name="connsiteX3" fmla="*/ 954881 w 9144000"/>
              <a:gd name="connsiteY3" fmla="*/ 3779044 h 4024344"/>
              <a:gd name="connsiteX4" fmla="*/ 826293 w 9144000"/>
              <a:gd name="connsiteY4" fmla="*/ 4024313 h 4024344"/>
              <a:gd name="connsiteX5" fmla="*/ 692944 w 9144000"/>
              <a:gd name="connsiteY5" fmla="*/ 3781425 h 4024344"/>
              <a:gd name="connsiteX6" fmla="*/ 0 w 9144000"/>
              <a:gd name="connsiteY6" fmla="*/ 3783806 h 4024344"/>
              <a:gd name="connsiteX7" fmla="*/ 0 w 9144000"/>
              <a:gd name="connsiteY7" fmla="*/ 0 h 4024344"/>
              <a:gd name="connsiteX0" fmla="*/ 0 w 9144000"/>
              <a:gd name="connsiteY0" fmla="*/ 0 h 4024665"/>
              <a:gd name="connsiteX1" fmla="*/ 9144000 w 9144000"/>
              <a:gd name="connsiteY1" fmla="*/ 0 h 4024665"/>
              <a:gd name="connsiteX2" fmla="*/ 9144000 w 9144000"/>
              <a:gd name="connsiteY2" fmla="*/ 3783806 h 4024665"/>
              <a:gd name="connsiteX3" fmla="*/ 954881 w 9144000"/>
              <a:gd name="connsiteY3" fmla="*/ 3779044 h 4024665"/>
              <a:gd name="connsiteX4" fmla="*/ 826293 w 9144000"/>
              <a:gd name="connsiteY4" fmla="*/ 4024313 h 4024665"/>
              <a:gd name="connsiteX5" fmla="*/ 692944 w 9144000"/>
              <a:gd name="connsiteY5" fmla="*/ 3781425 h 4024665"/>
              <a:gd name="connsiteX6" fmla="*/ 0 w 9144000"/>
              <a:gd name="connsiteY6" fmla="*/ 3783806 h 4024665"/>
              <a:gd name="connsiteX7" fmla="*/ 0 w 9144000"/>
              <a:gd name="connsiteY7" fmla="*/ 0 h 4024665"/>
              <a:gd name="connsiteX0" fmla="*/ 0 w 9144000"/>
              <a:gd name="connsiteY0" fmla="*/ 0 h 4024519"/>
              <a:gd name="connsiteX1" fmla="*/ 9144000 w 9144000"/>
              <a:gd name="connsiteY1" fmla="*/ 0 h 4024519"/>
              <a:gd name="connsiteX2" fmla="*/ 9144000 w 9144000"/>
              <a:gd name="connsiteY2" fmla="*/ 3783806 h 4024519"/>
              <a:gd name="connsiteX3" fmla="*/ 954881 w 9144000"/>
              <a:gd name="connsiteY3" fmla="*/ 3779044 h 4024519"/>
              <a:gd name="connsiteX4" fmla="*/ 826293 w 9144000"/>
              <a:gd name="connsiteY4" fmla="*/ 4024313 h 4024519"/>
              <a:gd name="connsiteX5" fmla="*/ 692944 w 9144000"/>
              <a:gd name="connsiteY5" fmla="*/ 3781425 h 4024519"/>
              <a:gd name="connsiteX6" fmla="*/ 0 w 9144000"/>
              <a:gd name="connsiteY6" fmla="*/ 3783806 h 4024519"/>
              <a:gd name="connsiteX7" fmla="*/ 0 w 9144000"/>
              <a:gd name="connsiteY7" fmla="*/ 0 h 4024519"/>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8131"/>
              <a:gd name="connsiteX1" fmla="*/ 9144000 w 9144000"/>
              <a:gd name="connsiteY1" fmla="*/ 0 h 4028131"/>
              <a:gd name="connsiteX2" fmla="*/ 9144000 w 9144000"/>
              <a:gd name="connsiteY2" fmla="*/ 3783806 h 4028131"/>
              <a:gd name="connsiteX3" fmla="*/ 964406 w 9144000"/>
              <a:gd name="connsiteY3" fmla="*/ 3781426 h 4028131"/>
              <a:gd name="connsiteX4" fmla="*/ 826293 w 9144000"/>
              <a:gd name="connsiteY4" fmla="*/ 4024313 h 4028131"/>
              <a:gd name="connsiteX5" fmla="*/ 692944 w 9144000"/>
              <a:gd name="connsiteY5" fmla="*/ 3781425 h 4028131"/>
              <a:gd name="connsiteX6" fmla="*/ 0 w 9144000"/>
              <a:gd name="connsiteY6" fmla="*/ 3783806 h 4028131"/>
              <a:gd name="connsiteX7" fmla="*/ 0 w 9144000"/>
              <a:gd name="connsiteY7" fmla="*/ 0 h 4028131"/>
              <a:gd name="connsiteX0" fmla="*/ 0 w 9144000"/>
              <a:gd name="connsiteY0" fmla="*/ 0 h 4024412"/>
              <a:gd name="connsiteX1" fmla="*/ 9144000 w 9144000"/>
              <a:gd name="connsiteY1" fmla="*/ 0 h 4024412"/>
              <a:gd name="connsiteX2" fmla="*/ 9144000 w 9144000"/>
              <a:gd name="connsiteY2" fmla="*/ 3783806 h 4024412"/>
              <a:gd name="connsiteX3" fmla="*/ 964406 w 9144000"/>
              <a:gd name="connsiteY3" fmla="*/ 3781426 h 4024412"/>
              <a:gd name="connsiteX4" fmla="*/ 826293 w 9144000"/>
              <a:gd name="connsiteY4" fmla="*/ 4024313 h 4024412"/>
              <a:gd name="connsiteX5" fmla="*/ 692944 w 9144000"/>
              <a:gd name="connsiteY5" fmla="*/ 3781425 h 4024412"/>
              <a:gd name="connsiteX6" fmla="*/ 0 w 9144000"/>
              <a:gd name="connsiteY6" fmla="*/ 3783806 h 4024412"/>
              <a:gd name="connsiteX7" fmla="*/ 0 w 9144000"/>
              <a:gd name="connsiteY7" fmla="*/ 0 h 4024412"/>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66750 w 9144000"/>
              <a:gd name="connsiteY5" fmla="*/ 3781425 h 4024313"/>
              <a:gd name="connsiteX6" fmla="*/ 0 w 9144000"/>
              <a:gd name="connsiteY6" fmla="*/ 3783806 h 4024313"/>
              <a:gd name="connsiteX7" fmla="*/ 0 w 9144000"/>
              <a:gd name="connsiteY7" fmla="*/ 0 h 4024313"/>
              <a:gd name="connsiteX0" fmla="*/ 0 w 9144000"/>
              <a:gd name="connsiteY0" fmla="*/ 0 h 4024316"/>
              <a:gd name="connsiteX1" fmla="*/ 9144000 w 9144000"/>
              <a:gd name="connsiteY1" fmla="*/ 0 h 4024316"/>
              <a:gd name="connsiteX2" fmla="*/ 9144000 w 9144000"/>
              <a:gd name="connsiteY2" fmla="*/ 3783806 h 4024316"/>
              <a:gd name="connsiteX3" fmla="*/ 945356 w 9144000"/>
              <a:gd name="connsiteY3" fmla="*/ 3786189 h 4024316"/>
              <a:gd name="connsiteX4" fmla="*/ 826293 w 9144000"/>
              <a:gd name="connsiteY4" fmla="*/ 4024313 h 4024316"/>
              <a:gd name="connsiteX5" fmla="*/ 666750 w 9144000"/>
              <a:gd name="connsiteY5" fmla="*/ 3781425 h 4024316"/>
              <a:gd name="connsiteX6" fmla="*/ 0 w 9144000"/>
              <a:gd name="connsiteY6" fmla="*/ 3783806 h 4024316"/>
              <a:gd name="connsiteX7" fmla="*/ 0 w 9144000"/>
              <a:gd name="connsiteY7" fmla="*/ 0 h 4024316"/>
              <a:gd name="connsiteX0" fmla="*/ 0 w 9144000"/>
              <a:gd name="connsiteY0" fmla="*/ 0 h 4029078"/>
              <a:gd name="connsiteX1" fmla="*/ 9144000 w 9144000"/>
              <a:gd name="connsiteY1" fmla="*/ 0 h 4029078"/>
              <a:gd name="connsiteX2" fmla="*/ 9144000 w 9144000"/>
              <a:gd name="connsiteY2" fmla="*/ 3783806 h 4029078"/>
              <a:gd name="connsiteX3" fmla="*/ 945356 w 9144000"/>
              <a:gd name="connsiteY3" fmla="*/ 3786189 h 4029078"/>
              <a:gd name="connsiteX4" fmla="*/ 809624 w 9144000"/>
              <a:gd name="connsiteY4" fmla="*/ 4029075 h 4029078"/>
              <a:gd name="connsiteX5" fmla="*/ 666750 w 9144000"/>
              <a:gd name="connsiteY5" fmla="*/ 3781425 h 4029078"/>
              <a:gd name="connsiteX6" fmla="*/ 0 w 9144000"/>
              <a:gd name="connsiteY6" fmla="*/ 3783806 h 4029078"/>
              <a:gd name="connsiteX7" fmla="*/ 0 w 9144000"/>
              <a:gd name="connsiteY7" fmla="*/ 0 h 4029078"/>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39816"/>
              <a:gd name="connsiteX1" fmla="*/ 9144000 w 9144000"/>
              <a:gd name="connsiteY1" fmla="*/ 0 h 4039816"/>
              <a:gd name="connsiteX2" fmla="*/ 9144000 w 9144000"/>
              <a:gd name="connsiteY2" fmla="*/ 3783806 h 4039816"/>
              <a:gd name="connsiteX3" fmla="*/ 945356 w 9144000"/>
              <a:gd name="connsiteY3" fmla="*/ 3786189 h 4039816"/>
              <a:gd name="connsiteX4" fmla="*/ 854869 w 9144000"/>
              <a:gd name="connsiteY4" fmla="*/ 3974305 h 4039816"/>
              <a:gd name="connsiteX5" fmla="*/ 809624 w 9144000"/>
              <a:gd name="connsiteY5" fmla="*/ 4029075 h 4039816"/>
              <a:gd name="connsiteX6" fmla="*/ 666750 w 9144000"/>
              <a:gd name="connsiteY6" fmla="*/ 3781425 h 4039816"/>
              <a:gd name="connsiteX7" fmla="*/ 0 w 9144000"/>
              <a:gd name="connsiteY7" fmla="*/ 3783806 h 4039816"/>
              <a:gd name="connsiteX8" fmla="*/ 0 w 9144000"/>
              <a:gd name="connsiteY8" fmla="*/ 0 h 4039816"/>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88634"/>
              <a:gd name="connsiteX1" fmla="*/ 9144000 w 9144000"/>
              <a:gd name="connsiteY1" fmla="*/ 0 h 4088634"/>
              <a:gd name="connsiteX2" fmla="*/ 9144000 w 9144000"/>
              <a:gd name="connsiteY2" fmla="*/ 3783806 h 4088634"/>
              <a:gd name="connsiteX3" fmla="*/ 945356 w 9144000"/>
              <a:gd name="connsiteY3" fmla="*/ 3786189 h 4088634"/>
              <a:gd name="connsiteX4" fmla="*/ 850106 w 9144000"/>
              <a:gd name="connsiteY4" fmla="*/ 3974305 h 4088634"/>
              <a:gd name="connsiteX5" fmla="*/ 809624 w 9144000"/>
              <a:gd name="connsiteY5" fmla="*/ 4088606 h 4088634"/>
              <a:gd name="connsiteX6" fmla="*/ 766763 w 9144000"/>
              <a:gd name="connsiteY6" fmla="*/ 3983830 h 4088634"/>
              <a:gd name="connsiteX7" fmla="*/ 666750 w 9144000"/>
              <a:gd name="connsiteY7" fmla="*/ 3781425 h 4088634"/>
              <a:gd name="connsiteX8" fmla="*/ 0 w 9144000"/>
              <a:gd name="connsiteY8" fmla="*/ 3783806 h 4088634"/>
              <a:gd name="connsiteX9" fmla="*/ 0 w 9144000"/>
              <a:gd name="connsiteY9" fmla="*/ 0 h 4088634"/>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14386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02480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9570"/>
              <a:gd name="connsiteX1" fmla="*/ 9144000 w 9144000"/>
              <a:gd name="connsiteY1" fmla="*/ 0 h 4099570"/>
              <a:gd name="connsiteX2" fmla="*/ 9144000 w 9144000"/>
              <a:gd name="connsiteY2" fmla="*/ 3783806 h 4099570"/>
              <a:gd name="connsiteX3" fmla="*/ 945356 w 9144000"/>
              <a:gd name="connsiteY3" fmla="*/ 3786189 h 4099570"/>
              <a:gd name="connsiteX4" fmla="*/ 850106 w 9144000"/>
              <a:gd name="connsiteY4" fmla="*/ 3974305 h 4099570"/>
              <a:gd name="connsiteX5" fmla="*/ 802480 w 9144000"/>
              <a:gd name="connsiteY5" fmla="*/ 4098131 h 4099570"/>
              <a:gd name="connsiteX6" fmla="*/ 766763 w 9144000"/>
              <a:gd name="connsiteY6" fmla="*/ 3983830 h 4099570"/>
              <a:gd name="connsiteX7" fmla="*/ 666750 w 9144000"/>
              <a:gd name="connsiteY7" fmla="*/ 3781425 h 4099570"/>
              <a:gd name="connsiteX8" fmla="*/ 0 w 9144000"/>
              <a:gd name="connsiteY8" fmla="*/ 3783806 h 4099570"/>
              <a:gd name="connsiteX9" fmla="*/ 0 w 9144000"/>
              <a:gd name="connsiteY9" fmla="*/ 0 h 4099570"/>
              <a:gd name="connsiteX0" fmla="*/ 0 w 9144000"/>
              <a:gd name="connsiteY0" fmla="*/ 0 h 4098135"/>
              <a:gd name="connsiteX1" fmla="*/ 9144000 w 9144000"/>
              <a:gd name="connsiteY1" fmla="*/ 0 h 4098135"/>
              <a:gd name="connsiteX2" fmla="*/ 9144000 w 9144000"/>
              <a:gd name="connsiteY2" fmla="*/ 3783806 h 4098135"/>
              <a:gd name="connsiteX3" fmla="*/ 945356 w 9144000"/>
              <a:gd name="connsiteY3" fmla="*/ 3786189 h 4098135"/>
              <a:gd name="connsiteX4" fmla="*/ 850106 w 9144000"/>
              <a:gd name="connsiteY4" fmla="*/ 3974305 h 4098135"/>
              <a:gd name="connsiteX5" fmla="*/ 802480 w 9144000"/>
              <a:gd name="connsiteY5" fmla="*/ 4098131 h 4098135"/>
              <a:gd name="connsiteX6" fmla="*/ 766763 w 9144000"/>
              <a:gd name="connsiteY6" fmla="*/ 3983830 h 4098135"/>
              <a:gd name="connsiteX7" fmla="*/ 666750 w 9144000"/>
              <a:gd name="connsiteY7" fmla="*/ 3781425 h 4098135"/>
              <a:gd name="connsiteX8" fmla="*/ 0 w 9144000"/>
              <a:gd name="connsiteY8" fmla="*/ 3783806 h 4098135"/>
              <a:gd name="connsiteX9" fmla="*/ 0 w 9144000"/>
              <a:gd name="connsiteY9" fmla="*/ 0 h 4098135"/>
              <a:gd name="connsiteX0" fmla="*/ 0 w 9144000"/>
              <a:gd name="connsiteY0" fmla="*/ 0 h 4100517"/>
              <a:gd name="connsiteX1" fmla="*/ 9144000 w 9144000"/>
              <a:gd name="connsiteY1" fmla="*/ 0 h 4100517"/>
              <a:gd name="connsiteX2" fmla="*/ 9144000 w 9144000"/>
              <a:gd name="connsiteY2" fmla="*/ 3783806 h 4100517"/>
              <a:gd name="connsiteX3" fmla="*/ 945356 w 9144000"/>
              <a:gd name="connsiteY3" fmla="*/ 3786189 h 4100517"/>
              <a:gd name="connsiteX4" fmla="*/ 850106 w 9144000"/>
              <a:gd name="connsiteY4" fmla="*/ 3974305 h 4100517"/>
              <a:gd name="connsiteX5" fmla="*/ 816767 w 9144000"/>
              <a:gd name="connsiteY5" fmla="*/ 4100513 h 4100517"/>
              <a:gd name="connsiteX6" fmla="*/ 766763 w 9144000"/>
              <a:gd name="connsiteY6" fmla="*/ 3983830 h 4100517"/>
              <a:gd name="connsiteX7" fmla="*/ 666750 w 9144000"/>
              <a:gd name="connsiteY7" fmla="*/ 3781425 h 4100517"/>
              <a:gd name="connsiteX8" fmla="*/ 0 w 9144000"/>
              <a:gd name="connsiteY8" fmla="*/ 3783806 h 4100517"/>
              <a:gd name="connsiteX9" fmla="*/ 0 w 9144000"/>
              <a:gd name="connsiteY9" fmla="*/ 0 h 4100517"/>
              <a:gd name="connsiteX0" fmla="*/ 0 w 9144000"/>
              <a:gd name="connsiteY0" fmla="*/ 0 h 4021977"/>
              <a:gd name="connsiteX1" fmla="*/ 9144000 w 9144000"/>
              <a:gd name="connsiteY1" fmla="*/ 0 h 4021977"/>
              <a:gd name="connsiteX2" fmla="*/ 9144000 w 9144000"/>
              <a:gd name="connsiteY2" fmla="*/ 3783806 h 4021977"/>
              <a:gd name="connsiteX3" fmla="*/ 945356 w 9144000"/>
              <a:gd name="connsiteY3" fmla="*/ 3786189 h 4021977"/>
              <a:gd name="connsiteX4" fmla="*/ 850106 w 9144000"/>
              <a:gd name="connsiteY4" fmla="*/ 3974305 h 4021977"/>
              <a:gd name="connsiteX5" fmla="*/ 807242 w 9144000"/>
              <a:gd name="connsiteY5" fmla="*/ 4021931 h 4021977"/>
              <a:gd name="connsiteX6" fmla="*/ 766763 w 9144000"/>
              <a:gd name="connsiteY6" fmla="*/ 3983830 h 4021977"/>
              <a:gd name="connsiteX7" fmla="*/ 666750 w 9144000"/>
              <a:gd name="connsiteY7" fmla="*/ 3781425 h 4021977"/>
              <a:gd name="connsiteX8" fmla="*/ 0 w 9144000"/>
              <a:gd name="connsiteY8" fmla="*/ 3783806 h 4021977"/>
              <a:gd name="connsiteX9" fmla="*/ 0 w 9144000"/>
              <a:gd name="connsiteY9" fmla="*/ 0 h 4021977"/>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4744"/>
              <a:gd name="connsiteX1" fmla="*/ 9144000 w 9144000"/>
              <a:gd name="connsiteY1" fmla="*/ 0 h 4024744"/>
              <a:gd name="connsiteX2" fmla="*/ 9144000 w 9144000"/>
              <a:gd name="connsiteY2" fmla="*/ 3783806 h 4024744"/>
              <a:gd name="connsiteX3" fmla="*/ 945356 w 9144000"/>
              <a:gd name="connsiteY3" fmla="*/ 3786189 h 4024744"/>
              <a:gd name="connsiteX4" fmla="*/ 850106 w 9144000"/>
              <a:gd name="connsiteY4" fmla="*/ 3974305 h 4024744"/>
              <a:gd name="connsiteX5" fmla="*/ 804860 w 9144000"/>
              <a:gd name="connsiteY5" fmla="*/ 4024313 h 4024744"/>
              <a:gd name="connsiteX6" fmla="*/ 766763 w 9144000"/>
              <a:gd name="connsiteY6" fmla="*/ 3983830 h 4024744"/>
              <a:gd name="connsiteX7" fmla="*/ 666750 w 9144000"/>
              <a:gd name="connsiteY7" fmla="*/ 3781425 h 4024744"/>
              <a:gd name="connsiteX8" fmla="*/ 0 w 9144000"/>
              <a:gd name="connsiteY8" fmla="*/ 3783806 h 4024744"/>
              <a:gd name="connsiteX9" fmla="*/ 0 w 9144000"/>
              <a:gd name="connsiteY9" fmla="*/ 0 h 4024744"/>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784"/>
              <a:gd name="connsiteX1" fmla="*/ 9144000 w 9144000"/>
              <a:gd name="connsiteY1" fmla="*/ 0 h 4024784"/>
              <a:gd name="connsiteX2" fmla="*/ 9144000 w 9144000"/>
              <a:gd name="connsiteY2" fmla="*/ 3783806 h 4024784"/>
              <a:gd name="connsiteX3" fmla="*/ 945356 w 9144000"/>
              <a:gd name="connsiteY3" fmla="*/ 3786189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784"/>
              <a:gd name="connsiteX1" fmla="*/ 9144000 w 9144000"/>
              <a:gd name="connsiteY1" fmla="*/ 0 h 4024784"/>
              <a:gd name="connsiteX2" fmla="*/ 9144000 w 9144000"/>
              <a:gd name="connsiteY2" fmla="*/ 3783806 h 4024784"/>
              <a:gd name="connsiteX3" fmla="*/ 942975 w 9144000"/>
              <a:gd name="connsiteY3" fmla="*/ 3788570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870"/>
              <a:gd name="connsiteX1" fmla="*/ 9144000 w 9144000"/>
              <a:gd name="connsiteY1" fmla="*/ 0 h 4024870"/>
              <a:gd name="connsiteX2" fmla="*/ 9144000 w 9144000"/>
              <a:gd name="connsiteY2" fmla="*/ 3783806 h 4024870"/>
              <a:gd name="connsiteX3" fmla="*/ 942975 w 9144000"/>
              <a:gd name="connsiteY3" fmla="*/ 3788570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90950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4860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4021932">
                <a:moveTo>
                  <a:pt x="0" y="0"/>
                </a:moveTo>
                <a:lnTo>
                  <a:pt x="9144000" y="0"/>
                </a:lnTo>
                <a:lnTo>
                  <a:pt x="9144000" y="3790950"/>
                </a:lnTo>
                <a:lnTo>
                  <a:pt x="940594" y="3786188"/>
                </a:lnTo>
                <a:cubicBezTo>
                  <a:pt x="897334" y="3870326"/>
                  <a:pt x="872728" y="3931443"/>
                  <a:pt x="850106" y="3971924"/>
                </a:cubicBezTo>
                <a:cubicBezTo>
                  <a:pt x="827484" y="4012405"/>
                  <a:pt x="819544" y="4021932"/>
                  <a:pt x="804860" y="4021932"/>
                </a:cubicBezTo>
                <a:cubicBezTo>
                  <a:pt x="790176" y="4021932"/>
                  <a:pt x="778668" y="4001292"/>
                  <a:pt x="762000" y="3971923"/>
                </a:cubicBezTo>
                <a:cubicBezTo>
                  <a:pt x="738188" y="3930648"/>
                  <a:pt x="711200" y="3876675"/>
                  <a:pt x="669131" y="3786188"/>
                </a:cubicBezTo>
                <a:lnTo>
                  <a:pt x="0" y="3783806"/>
                </a:lnTo>
                <a:lnTo>
                  <a:pt x="0" y="0"/>
                </a:lnTo>
                <a:close/>
              </a:path>
            </a:pathLst>
          </a:custGeom>
        </p:spPr>
        <p:txBody>
          <a:bodyPr anchor="ctr" anchorCtr="0"/>
          <a:lstStyle>
            <a:lvl1pPr marL="0" indent="0" algn="ctr">
              <a:buNone/>
              <a:defRPr/>
            </a:lvl1pPr>
          </a:lstStyle>
          <a:p>
            <a:r>
              <a:rPr lang="en-US"/>
              <a:t>Click icon to add picture</a:t>
            </a:r>
            <a:endParaRPr lang="en-US" dirty="0"/>
          </a:p>
        </p:txBody>
      </p:sp>
      <p:sp>
        <p:nvSpPr>
          <p:cNvPr id="4" name="TextBox 3"/>
          <p:cNvSpPr txBox="1"/>
          <p:nvPr userDrawn="1"/>
        </p:nvSpPr>
        <p:spPr>
          <a:xfrm>
            <a:off x="796873" y="5455427"/>
            <a:ext cx="4365507" cy="707886"/>
          </a:xfrm>
          <a:prstGeom prst="rect">
            <a:avLst/>
          </a:prstGeom>
          <a:noFill/>
        </p:spPr>
        <p:txBody>
          <a:bodyPr wrap="square" rtlCol="0">
            <a:spAutoFit/>
          </a:bodyPr>
          <a:lstStyle/>
          <a:p>
            <a:r>
              <a:rPr lang="en-US" sz="4000" b="1" dirty="0">
                <a:solidFill>
                  <a:srgbClr val="FFFFFF"/>
                </a:solidFill>
                <a:latin typeface="+mj-lt"/>
              </a:rPr>
              <a:t>THANK</a:t>
            </a:r>
            <a:r>
              <a:rPr lang="en-US" sz="4000" b="1" baseline="0" dirty="0">
                <a:solidFill>
                  <a:srgbClr val="FFFFFF"/>
                </a:solidFill>
                <a:latin typeface="+mj-lt"/>
              </a:rPr>
              <a:t> YOU</a:t>
            </a:r>
            <a:endParaRPr lang="en-US" sz="4000" b="1" dirty="0">
              <a:solidFill>
                <a:srgbClr val="FFFFFF"/>
              </a:solidFill>
              <a:latin typeface="+mj-lt"/>
            </a:endParaRPr>
          </a:p>
        </p:txBody>
      </p:sp>
    </p:spTree>
    <p:extLst>
      <p:ext uri="{BB962C8B-B14F-4D97-AF65-F5344CB8AC3E}">
        <p14:creationId xmlns:p14="http://schemas.microsoft.com/office/powerpoint/2010/main" val="2797600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Disclaimer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7"/>
            <a:ext cx="11460480" cy="4572000"/>
          </a:xfrm>
          <a:prstGeom prst="rect">
            <a:avLst/>
          </a:prstGeom>
        </p:spPr>
        <p:txBody>
          <a:bodyPr/>
          <a:lstStyle>
            <a:lvl2pPr>
              <a:defRPr sz="1800"/>
            </a:lvl2pPr>
            <a:lvl3pPr marL="685783" indent="-228594">
              <a:buFont typeface="Wingdings" pitchFamily="2" charset="2"/>
              <a:buChar char="§"/>
              <a:defRPr sz="1700"/>
            </a:lvl3pPr>
            <a:lvl4pPr marL="914377" indent="-228594">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963B8F07-BB35-4277-8214-4ED7E770A354}" type="slidenum">
              <a:rPr lang="en-GB" smtClean="0"/>
              <a:t>‹#›</a:t>
            </a:fld>
            <a:endParaRPr lang="en-GB" dirty="0"/>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60" y="6137807"/>
            <a:ext cx="11461115" cy="457200"/>
          </a:xfrm>
          <a:prstGeom prst="rect">
            <a:avLst/>
          </a:prstGeom>
        </p:spPr>
        <p:txBody>
          <a:bodyPr anchor="b"/>
          <a:lstStyle>
            <a:lvl1pPr marL="0" indent="0">
              <a:spcBef>
                <a:spcPts val="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Footnotes/references</a:t>
            </a:r>
          </a:p>
        </p:txBody>
      </p:sp>
      <p:sp>
        <p:nvSpPr>
          <p:cNvPr id="8" name="Text Placeholder 7">
            <a:extLst>
              <a:ext uri="{FF2B5EF4-FFF2-40B4-BE49-F238E27FC236}">
                <a16:creationId xmlns:a16="http://schemas.microsoft.com/office/drawing/2014/main" id="{923B678B-F245-4EE0-810A-7F0CE67BFBD9}"/>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1"/>
                </a:solidFill>
              </a:defRPr>
            </a:lvl1pPr>
          </a:lstStyle>
          <a:p>
            <a:pPr lvl="0"/>
            <a:r>
              <a:rPr lang="en-US" dirty="0"/>
              <a:t>Study name</a:t>
            </a:r>
          </a:p>
        </p:txBody>
      </p:sp>
    </p:spTree>
    <p:extLst>
      <p:ext uri="{BB962C8B-B14F-4D97-AF65-F5344CB8AC3E}">
        <p14:creationId xmlns:p14="http://schemas.microsoft.com/office/powerpoint/2010/main" val="284448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365759" y="1337205"/>
            <a:ext cx="5577840" cy="4789275"/>
          </a:xfrm>
          <a:prstGeom prst="rect">
            <a:avLst/>
          </a:prstGeom>
        </p:spPr>
        <p:txBody>
          <a:bodyPr/>
          <a:lstStyle>
            <a:lvl3pPr marL="685783" indent="-228594">
              <a:buFont typeface="Wingdings" panose="05000000000000000000" pitchFamily="2" charset="2"/>
              <a:buChar char="§"/>
              <a:defRPr/>
            </a:lvl3pPr>
            <a:lvl4pPr marL="914377" indent="-228594">
              <a:buFont typeface="Courier New" panose="02070309020205020404" pitchFamily="49" charset="0"/>
              <a:buChar char="o"/>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hasCustomPrompt="1"/>
          </p:nvPr>
        </p:nvSpPr>
        <p:spPr>
          <a:xfrm>
            <a:off x="6248400" y="1337205"/>
            <a:ext cx="5577840" cy="4789275"/>
          </a:xfrm>
          <a:prstGeom prst="rect">
            <a:avLst/>
          </a:prstGeom>
        </p:spPr>
        <p:txBody>
          <a:bodyPr/>
          <a:lstStyle>
            <a:lvl3pPr marL="685783" indent="-228594">
              <a:buFont typeface="Wingdings" panose="05000000000000000000" pitchFamily="2" charset="2"/>
              <a:buChar char="§"/>
              <a:defRPr/>
            </a:lvl3pPr>
            <a:lvl4pPr marL="914377" indent="-228594">
              <a:buFont typeface="Courier New" panose="02070309020205020404" pitchFamily="49" charset="0"/>
              <a:buChar char="o"/>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963B8F07-BB35-4277-8214-4ED7E770A354}" type="slidenum">
              <a:rPr lang="en-GB" smtClean="0"/>
              <a:t>‹#›</a:t>
            </a:fld>
            <a:endParaRPr lang="en-GB" dirty="0"/>
          </a:p>
        </p:txBody>
      </p:sp>
      <p:sp>
        <p:nvSpPr>
          <p:cNvPr id="8" name="Text Placeholder 6">
            <a:extLst>
              <a:ext uri="{FF2B5EF4-FFF2-40B4-BE49-F238E27FC236}">
                <a16:creationId xmlns:a16="http://schemas.microsoft.com/office/drawing/2014/main" id="{297969EB-3F88-FA4E-AB68-ABCF7040CFC2}"/>
              </a:ext>
            </a:extLst>
          </p:cNvPr>
          <p:cNvSpPr>
            <a:spLocks noGrp="1"/>
          </p:cNvSpPr>
          <p:nvPr>
            <p:ph type="body" sz="quarter" idx="13" hasCustomPrompt="1"/>
          </p:nvPr>
        </p:nvSpPr>
        <p:spPr>
          <a:xfrm>
            <a:off x="365760" y="6137807"/>
            <a:ext cx="11461115" cy="457200"/>
          </a:xfrm>
          <a:prstGeom prst="rect">
            <a:avLst/>
          </a:prstGeom>
        </p:spPr>
        <p:txBody>
          <a:bodyPr anchor="b"/>
          <a:lstStyle>
            <a:lvl1pPr marL="0" indent="0">
              <a:spcBef>
                <a:spcPts val="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Footnotes/references</a:t>
            </a:r>
          </a:p>
        </p:txBody>
      </p:sp>
      <p:sp>
        <p:nvSpPr>
          <p:cNvPr id="9" name="Title 1">
            <a:extLst>
              <a:ext uri="{FF2B5EF4-FFF2-40B4-BE49-F238E27FC236}">
                <a16:creationId xmlns:a16="http://schemas.microsoft.com/office/drawing/2014/main" id="{34CA6E3D-9792-E04A-9421-CBB7576C07E7}"/>
              </a:ext>
            </a:extLst>
          </p:cNvPr>
          <p:cNvSpPr>
            <a:spLocks noGrp="1"/>
          </p:cNvSpPr>
          <p:nvPr>
            <p:ph type="title" hasCustomPrompt="1"/>
          </p:nvPr>
        </p:nvSpPr>
        <p:spPr>
          <a:xfrm>
            <a:off x="365760" y="44315"/>
            <a:ext cx="11460480" cy="914400"/>
          </a:xfrm>
        </p:spPr>
        <p:txBody>
          <a:bodyPr/>
          <a:lstStyle>
            <a:lvl1pPr>
              <a:defRPr/>
            </a:lvl1pPr>
          </a:lstStyle>
          <a:p>
            <a:r>
              <a:rPr lang="en-US" dirty="0"/>
              <a:t>[Slide title]</a:t>
            </a:r>
          </a:p>
        </p:txBody>
      </p:sp>
      <p:sp>
        <p:nvSpPr>
          <p:cNvPr id="10" name="Text Placeholder 7">
            <a:extLst>
              <a:ext uri="{FF2B5EF4-FFF2-40B4-BE49-F238E27FC236}">
                <a16:creationId xmlns:a16="http://schemas.microsoft.com/office/drawing/2014/main" id="{D6816501-515A-4EDC-B904-192DE641B99F}"/>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1"/>
                </a:solidFill>
              </a:defRPr>
            </a:lvl1pPr>
          </a:lstStyle>
          <a:p>
            <a:pPr lvl="0"/>
            <a:r>
              <a:rPr lang="en-US" dirty="0"/>
              <a:t>Study name</a:t>
            </a:r>
          </a:p>
        </p:txBody>
      </p:sp>
    </p:spTree>
    <p:extLst>
      <p:ext uri="{BB962C8B-B14F-4D97-AF65-F5344CB8AC3E}">
        <p14:creationId xmlns:p14="http://schemas.microsoft.com/office/powerpoint/2010/main" val="265891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92" userDrawn="1">
          <p15:clr>
            <a:srgbClr val="FBAE40"/>
          </p15:clr>
        </p15:guide>
        <p15:guide id="2" pos="5248"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963B8F07-BB35-4277-8214-4ED7E770A354}" type="slidenum">
              <a:rPr lang="en-GB" smtClean="0"/>
              <a:t>‹#›</a:t>
            </a:fld>
            <a:endParaRPr lang="en-GB" dirty="0"/>
          </a:p>
        </p:txBody>
      </p:sp>
      <p:sp>
        <p:nvSpPr>
          <p:cNvPr id="4" name="Text Placeholder 6">
            <a:extLst>
              <a:ext uri="{FF2B5EF4-FFF2-40B4-BE49-F238E27FC236}">
                <a16:creationId xmlns:a16="http://schemas.microsoft.com/office/drawing/2014/main" id="{31876D19-61AD-0D4B-B4D4-BE2627D5B2CE}"/>
              </a:ext>
            </a:extLst>
          </p:cNvPr>
          <p:cNvSpPr>
            <a:spLocks noGrp="1"/>
          </p:cNvSpPr>
          <p:nvPr>
            <p:ph type="body" sz="quarter" idx="13" hasCustomPrompt="1"/>
          </p:nvPr>
        </p:nvSpPr>
        <p:spPr>
          <a:xfrm>
            <a:off x="365760" y="6137807"/>
            <a:ext cx="11461115" cy="457200"/>
          </a:xfrm>
          <a:prstGeom prst="rect">
            <a:avLst/>
          </a:prstGeom>
        </p:spPr>
        <p:txBody>
          <a:bodyPr anchor="b"/>
          <a:lstStyle>
            <a:lvl1pPr marL="0" indent="0">
              <a:spcBef>
                <a:spcPts val="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Footnotes/references</a:t>
            </a:r>
          </a:p>
        </p:txBody>
      </p:sp>
      <p:sp>
        <p:nvSpPr>
          <p:cNvPr id="6" name="Text Placeholder 7">
            <a:extLst>
              <a:ext uri="{FF2B5EF4-FFF2-40B4-BE49-F238E27FC236}">
                <a16:creationId xmlns:a16="http://schemas.microsoft.com/office/drawing/2014/main" id="{98284C21-11D5-43C1-86E8-BCF1269E7B0B}"/>
              </a:ext>
            </a:extLst>
          </p:cNvPr>
          <p:cNvSpPr>
            <a:spLocks noGrp="1"/>
          </p:cNvSpPr>
          <p:nvPr>
            <p:ph type="body" sz="quarter" idx="11" hasCustomPrompt="1"/>
          </p:nvPr>
        </p:nvSpPr>
        <p:spPr>
          <a:xfrm>
            <a:off x="9851136" y="2"/>
            <a:ext cx="2340864" cy="267175"/>
          </a:xfrm>
        </p:spPr>
        <p:txBody>
          <a:bodyPr lIns="72000" tIns="61200" rIns="97200"/>
          <a:lstStyle>
            <a:lvl1pPr marL="0" indent="0" algn="r">
              <a:buNone/>
              <a:defRPr sz="1400" b="0">
                <a:solidFill>
                  <a:schemeClr val="tx1"/>
                </a:solidFill>
              </a:defRPr>
            </a:lvl1pPr>
          </a:lstStyle>
          <a:p>
            <a:pPr lvl="0"/>
            <a:r>
              <a:rPr lang="en-US" dirty="0"/>
              <a:t>Study name</a:t>
            </a:r>
          </a:p>
        </p:txBody>
      </p:sp>
    </p:spTree>
    <p:extLst>
      <p:ext uri="{BB962C8B-B14F-4D97-AF65-F5344CB8AC3E}">
        <p14:creationId xmlns:p14="http://schemas.microsoft.com/office/powerpoint/2010/main" val="380789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963B8F07-BB35-4277-8214-4ED7E770A354}" type="slidenum">
              <a:rPr lang="en-GB" smtClean="0"/>
              <a:t>‹#›</a:t>
            </a:fld>
            <a:endParaRPr lang="en-GB" dirty="0"/>
          </a:p>
        </p:txBody>
      </p:sp>
    </p:spTree>
    <p:extLst>
      <p:ext uri="{BB962C8B-B14F-4D97-AF65-F5344CB8AC3E}">
        <p14:creationId xmlns:p14="http://schemas.microsoft.com/office/powerpoint/2010/main" val="183811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3" cy="2029965"/>
          </a:xfrm>
          <a:noFill/>
        </p:spPr>
        <p:txBody>
          <a:bodyPr anchor="b">
            <a:noAutofit/>
          </a:bodyPr>
          <a:lstStyle>
            <a:lvl1pPr algn="l">
              <a:defRPr sz="3300" cap="all" spc="51"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3" cy="1216143"/>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7" y="3776312"/>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1" y="0"/>
            <a:ext cx="4639659"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3729455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Michael J. Morris</a:t>
            </a:r>
            <a:endParaRPr lang="en-US" dirty="0"/>
          </a:p>
        </p:txBody>
      </p:sp>
    </p:spTree>
    <p:extLst>
      <p:ext uri="{BB962C8B-B14F-4D97-AF65-F5344CB8AC3E}">
        <p14:creationId xmlns:p14="http://schemas.microsoft.com/office/powerpoint/2010/main" val="817253893"/>
      </p:ext>
    </p:extLst>
  </p:cSld>
  <p:clrMapOvr>
    <a:masterClrMapping/>
  </p:clrMapOvr>
  <p:extLst>
    <p:ext uri="{DCECCB84-F9BA-43D5-87BE-67443E8EF086}">
      <p15:sldGuideLst xmlns:p15="http://schemas.microsoft.com/office/powerpoint/2012/main">
        <p15:guide id="1" pos="513"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400" cap="all" spc="51" baseline="0">
                <a:solidFill>
                  <a:schemeClr val="tx1"/>
                </a:solidFill>
              </a:defRPr>
            </a:lvl1pPr>
          </a:lstStyle>
          <a:p>
            <a:r>
              <a:rPr lang="en-US" dirty="0"/>
              <a:t>Section Break Title</a:t>
            </a:r>
          </a:p>
        </p:txBody>
      </p:sp>
    </p:spTree>
    <p:extLst>
      <p:ext uri="{BB962C8B-B14F-4D97-AF65-F5344CB8AC3E}">
        <p14:creationId xmlns:p14="http://schemas.microsoft.com/office/powerpoint/2010/main" val="3517878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Michael J. Morris</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5"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118942"/>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5" y="215900"/>
            <a:ext cx="11265199" cy="1208277"/>
          </a:xfrm>
          <a:noFill/>
        </p:spPr>
        <p:txBody>
          <a:bodyPr>
            <a:normAutofit/>
          </a:bodyPr>
          <a:lstStyle>
            <a:lvl1pPr>
              <a:defRPr sz="3251"/>
            </a:lvl1pPr>
          </a:lstStyle>
          <a:p>
            <a:endParaRPr lang="en-US" dirty="0"/>
          </a:p>
        </p:txBody>
      </p:sp>
      <p:sp>
        <p:nvSpPr>
          <p:cNvPr id="3" name="Content Placeholder 2"/>
          <p:cNvSpPr>
            <a:spLocks noGrp="1"/>
          </p:cNvSpPr>
          <p:nvPr>
            <p:ph sz="half" idx="1"/>
          </p:nvPr>
        </p:nvSpPr>
        <p:spPr>
          <a:xfrm>
            <a:off x="305554"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1"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Michael J. Morris</a:t>
            </a:r>
            <a:endParaRPr lang="en-US" dirty="0"/>
          </a:p>
        </p:txBody>
      </p:sp>
    </p:spTree>
    <p:extLst>
      <p:ext uri="{BB962C8B-B14F-4D97-AF65-F5344CB8AC3E}">
        <p14:creationId xmlns:p14="http://schemas.microsoft.com/office/powerpoint/2010/main" val="3063092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Michael J. Morris</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24602304"/>
      </p:ext>
    </p:extLst>
  </p:cSld>
  <p:clrMapOvr>
    <a:masterClrMapping/>
  </p:clrMapOvr>
  <p:extLst>
    <p:ext uri="{DCECCB84-F9BA-43D5-87BE-67443E8EF086}">
      <p15:sldGuideLst xmlns:p15="http://schemas.microsoft.com/office/powerpoint/2012/main">
        <p15:guide id="1" pos="199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3.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1.jp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ags" Target="../tags/tag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6.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image" Target="../media/image15.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14.tiff"/><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23.png"/><Relationship Id="rId4" Type="http://schemas.openxmlformats.org/officeDocument/2006/relationships/slideLayout" Target="../slideLayouts/slideLayout9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23.png"/><Relationship Id="rId5" Type="http://schemas.openxmlformats.org/officeDocument/2006/relationships/slideLayout" Target="../slideLayouts/slideLayout106.xml"/><Relationship Id="rId10" Type="http://schemas.openxmlformats.org/officeDocument/2006/relationships/theme" Target="../theme/theme8.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10" Type="http://schemas.openxmlformats.org/officeDocument/2006/relationships/theme" Target="../theme/theme9.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3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Placeholder 1"/>
          <p:cNvSpPr>
            <a:spLocks noGrp="1"/>
          </p:cNvSpPr>
          <p:nvPr>
            <p:ph type="title"/>
          </p:nvPr>
        </p:nvSpPr>
        <p:spPr>
          <a:xfrm>
            <a:off x="609599" y="1048512"/>
            <a:ext cx="10972800"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09601" y="1784021"/>
            <a:ext cx="10972799" cy="401893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0"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3915546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6" r:id="rId8"/>
    <p:sldLayoutId id="2147483684" r:id="rId9"/>
    <p:sldLayoutId id="2147483687" r:id="rId10"/>
    <p:sldLayoutId id="2147483694" r:id="rId11"/>
    <p:sldLayoutId id="2147483699" r:id="rId12"/>
    <p:sldLayoutId id="2147483882" r:id="rId13"/>
    <p:sldLayoutId id="2147483885" r:id="rId14"/>
    <p:sldLayoutId id="2147483887" r:id="rId15"/>
    <p:sldLayoutId id="2147483888" r:id="rId16"/>
    <p:sldLayoutId id="2147483944" r:id="rId17"/>
  </p:sldLayoutIdLst>
  <p:hf hdr="0" dt="0"/>
  <p:txStyles>
    <p:titleStyle>
      <a:lvl1pPr algn="l" defTabSz="457189" rtl="0" eaLnBrk="1" latinLnBrk="0" hangingPunct="1">
        <a:lnSpc>
          <a:spcPct val="85000"/>
        </a:lnSpc>
        <a:spcBef>
          <a:spcPct val="0"/>
        </a:spcBef>
        <a:buNone/>
        <a:defRPr lang="en-US" sz="3200" b="1" i="0" kern="1200" cap="none" dirty="0">
          <a:solidFill>
            <a:schemeClr val="tx2"/>
          </a:solidFill>
          <a:latin typeface="+mj-lt"/>
          <a:ea typeface="+mj-ea"/>
          <a:cs typeface="+mj-cs"/>
        </a:defRPr>
      </a:lvl1pPr>
    </p:titleStyle>
    <p:bodyStyle>
      <a:lvl1pPr marL="306910" indent="-306910" algn="l" defTabSz="457189" rtl="0" eaLnBrk="1" latinLnBrk="0" hangingPunct="1">
        <a:lnSpc>
          <a:spcPct val="100000"/>
        </a:lnSpc>
        <a:spcBef>
          <a:spcPts val="1067"/>
        </a:spcBef>
        <a:buClr>
          <a:schemeClr val="tx2"/>
        </a:buClr>
        <a:buFont typeface="Arial"/>
        <a:buChar char="•"/>
        <a:defRPr sz="2133" kern="1200">
          <a:solidFill>
            <a:schemeClr val="tx1"/>
          </a:solidFill>
          <a:latin typeface="+mn-lt"/>
          <a:ea typeface="+mn-ea"/>
          <a:cs typeface="+mn-cs"/>
        </a:defRPr>
      </a:lvl1pPr>
      <a:lvl2pPr marL="609585" indent="-309026" algn="l" defTabSz="457189" rtl="0" eaLnBrk="1" latinLnBrk="0" hangingPunct="1">
        <a:lnSpc>
          <a:spcPct val="100000"/>
        </a:lnSpc>
        <a:spcBef>
          <a:spcPts val="1067"/>
        </a:spcBef>
        <a:buClr>
          <a:schemeClr val="tx2"/>
        </a:buClr>
        <a:buFont typeface="Arial"/>
        <a:buChar char="–"/>
        <a:defRPr sz="1867" kern="1200">
          <a:solidFill>
            <a:schemeClr val="tx1"/>
          </a:solidFill>
          <a:latin typeface="+mn-lt"/>
          <a:ea typeface="+mn-ea"/>
          <a:cs typeface="+mn-cs"/>
        </a:defRPr>
      </a:lvl2pPr>
      <a:lvl3pPr marL="912261" indent="-304792" algn="l" defTabSz="457189" rtl="0" eaLnBrk="1" latinLnBrk="0" hangingPunct="1">
        <a:lnSpc>
          <a:spcPct val="100000"/>
        </a:lnSpc>
        <a:spcBef>
          <a:spcPts val="1067"/>
        </a:spcBef>
        <a:buClr>
          <a:schemeClr val="tx2"/>
        </a:buClr>
        <a:buFont typeface="Arial"/>
        <a:buChar char="•"/>
        <a:defRPr sz="1600" kern="1200">
          <a:solidFill>
            <a:schemeClr val="tx1"/>
          </a:solidFill>
          <a:latin typeface="+mn-lt"/>
          <a:ea typeface="+mn-ea"/>
          <a:cs typeface="+mn-cs"/>
        </a:defRPr>
      </a:lvl3pPr>
      <a:lvl4pPr marL="1219170" indent="-306910" algn="l" defTabSz="457189" rtl="0" eaLnBrk="1" latinLnBrk="0" hangingPunct="1">
        <a:lnSpc>
          <a:spcPct val="100000"/>
        </a:lnSpc>
        <a:spcBef>
          <a:spcPts val="1067"/>
        </a:spcBef>
        <a:buClr>
          <a:schemeClr val="tx2"/>
        </a:buClr>
        <a:buFont typeface="Arial"/>
        <a:buChar char="–"/>
        <a:defRPr sz="1600" kern="1200">
          <a:solidFill>
            <a:schemeClr val="tx1"/>
          </a:solidFill>
          <a:latin typeface="+mn-lt"/>
          <a:ea typeface="+mn-ea"/>
          <a:cs typeface="+mn-cs"/>
        </a:defRPr>
      </a:lvl4pPr>
      <a:lvl5pPr marL="1526079" indent="-306910" algn="l" defTabSz="457189" rtl="0" eaLnBrk="1" latinLnBrk="0" hangingPunct="1">
        <a:lnSpc>
          <a:spcPct val="100000"/>
        </a:lnSpc>
        <a:spcBef>
          <a:spcPts val="1067"/>
        </a:spcBef>
        <a:buClr>
          <a:schemeClr val="tx2"/>
        </a:buClr>
        <a:buFont typeface="Arial" panose="020B0604020202020204" pitchFamily="34" charset="0"/>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6" userDrawn="1">
          <p15:clr>
            <a:srgbClr val="F26B43"/>
          </p15:clr>
        </p15:guide>
        <p15:guide id="2" pos="7296" userDrawn="1">
          <p15:clr>
            <a:srgbClr val="F26B43"/>
          </p15:clr>
        </p15:guide>
        <p15:guide id="3" orient="horz" pos="656" userDrawn="1">
          <p15:clr>
            <a:srgbClr val="F26B43"/>
          </p15:clr>
        </p15:guide>
        <p15:guide id="4" pos="384" userDrawn="1">
          <p15:clr>
            <a:srgbClr val="F26B43"/>
          </p15:clr>
        </p15:guide>
        <p15:guide id="5" orient="horz" pos="366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3" y="569914"/>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3" y="1906590"/>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93340262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42862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15"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22"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30"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37"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665"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293"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20"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548" indent="-202407" algn="l" defTabSz="42862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27" indent="-303611" algn="l" defTabSz="42862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42" indent="-267892" algn="l" defTabSz="42862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56" indent="-202407" algn="l" defTabSz="428628" rtl="0" fontAlgn="base" hangingPunct="0">
        <a:lnSpc>
          <a:spcPct val="112000"/>
        </a:lnSpc>
        <a:spcBef>
          <a:spcPct val="0"/>
        </a:spcBef>
        <a:spcAft>
          <a:spcPts val="797"/>
        </a:spcAft>
        <a:buClr>
          <a:srgbClr val="000000"/>
        </a:buClr>
        <a:buSzPct val="45000"/>
        <a:buFont typeface="StarSymbol" charset="0"/>
        <a:buChar char="●"/>
        <a:defRPr sz="2251">
          <a:solidFill>
            <a:srgbClr val="000000"/>
          </a:solidFill>
          <a:latin typeface="+mn-lt"/>
          <a:ea typeface="+mn-ea"/>
          <a:cs typeface="+mn-cs"/>
        </a:defRPr>
      </a:lvl3pPr>
      <a:lvl4pPr marL="1617772" indent="-200919" algn="l" defTabSz="42862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587" indent="-202407" algn="l" defTabSz="428628" rtl="0" fontAlgn="base" hangingPunct="0">
        <a:lnSpc>
          <a:spcPct val="112000"/>
        </a:lnSpc>
        <a:spcBef>
          <a:spcPct val="0"/>
        </a:spcBef>
        <a:spcAft>
          <a:spcPts val="271"/>
        </a:spcAft>
        <a:buClr>
          <a:srgbClr val="000000"/>
        </a:buClr>
        <a:buSzPct val="45000"/>
        <a:buFont typeface="StarSymbol" charset="0"/>
        <a:buChar char="●"/>
        <a:defRPr sz="1875">
          <a:solidFill>
            <a:srgbClr val="000000"/>
          </a:solidFill>
          <a:latin typeface="+mn-lt"/>
          <a:ea typeface="+mn-ea"/>
          <a:cs typeface="+mn-cs"/>
        </a:defRPr>
      </a:lvl5pPr>
      <a:lvl6pPr marL="2451215" indent="-202407" algn="l" defTabSz="428628" rtl="0" fontAlgn="base" hangingPunct="0">
        <a:lnSpc>
          <a:spcPct val="112000"/>
        </a:lnSpc>
        <a:spcBef>
          <a:spcPct val="0"/>
        </a:spcBef>
        <a:spcAft>
          <a:spcPts val="271"/>
        </a:spcAft>
        <a:buClr>
          <a:srgbClr val="000000"/>
        </a:buClr>
        <a:buSzPct val="45000"/>
        <a:buFont typeface="StarSymbol" charset="0"/>
        <a:buChar char="●"/>
        <a:defRPr sz="1875">
          <a:solidFill>
            <a:srgbClr val="000000"/>
          </a:solidFill>
          <a:latin typeface="+mn-lt"/>
          <a:ea typeface="+mn-ea"/>
          <a:cs typeface="+mn-cs"/>
        </a:defRPr>
      </a:lvl6pPr>
      <a:lvl7pPr marL="2879843" indent="-202407" algn="l" defTabSz="428628" rtl="0" fontAlgn="base" hangingPunct="0">
        <a:lnSpc>
          <a:spcPct val="112000"/>
        </a:lnSpc>
        <a:spcBef>
          <a:spcPct val="0"/>
        </a:spcBef>
        <a:spcAft>
          <a:spcPts val="271"/>
        </a:spcAft>
        <a:buClr>
          <a:srgbClr val="000000"/>
        </a:buClr>
        <a:buSzPct val="45000"/>
        <a:buFont typeface="StarSymbol" charset="0"/>
        <a:buChar char="●"/>
        <a:defRPr sz="1875">
          <a:solidFill>
            <a:srgbClr val="000000"/>
          </a:solidFill>
          <a:latin typeface="+mn-lt"/>
          <a:ea typeface="+mn-ea"/>
          <a:cs typeface="+mn-cs"/>
        </a:defRPr>
      </a:lvl7pPr>
      <a:lvl8pPr marL="3308469" indent="-202407" algn="l" defTabSz="428628" rtl="0" fontAlgn="base" hangingPunct="0">
        <a:lnSpc>
          <a:spcPct val="112000"/>
        </a:lnSpc>
        <a:spcBef>
          <a:spcPct val="0"/>
        </a:spcBef>
        <a:spcAft>
          <a:spcPts val="271"/>
        </a:spcAft>
        <a:buClr>
          <a:srgbClr val="000000"/>
        </a:buClr>
        <a:buSzPct val="45000"/>
        <a:buFont typeface="StarSymbol" charset="0"/>
        <a:buChar char="●"/>
        <a:defRPr sz="1875">
          <a:solidFill>
            <a:srgbClr val="000000"/>
          </a:solidFill>
          <a:latin typeface="+mn-lt"/>
          <a:ea typeface="+mn-ea"/>
          <a:cs typeface="+mn-cs"/>
        </a:defRPr>
      </a:lvl8pPr>
      <a:lvl9pPr marL="3737097" indent="-202407" algn="l" defTabSz="428628" rtl="0" fontAlgn="base" hangingPunct="0">
        <a:lnSpc>
          <a:spcPct val="112000"/>
        </a:lnSpc>
        <a:spcBef>
          <a:spcPct val="0"/>
        </a:spcBef>
        <a:spcAft>
          <a:spcPts val="271"/>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56" rtl="0" eaLnBrk="1" latinLnBrk="0" hangingPunct="1">
        <a:defRPr sz="1688" kern="1200">
          <a:solidFill>
            <a:schemeClr val="tx1"/>
          </a:solidFill>
          <a:latin typeface="+mn-lt"/>
          <a:ea typeface="+mn-ea"/>
          <a:cs typeface="+mn-cs"/>
        </a:defRPr>
      </a:lvl1pPr>
      <a:lvl2pPr marL="428628" algn="l" defTabSz="857256" rtl="0" eaLnBrk="1" latinLnBrk="0" hangingPunct="1">
        <a:defRPr sz="1688" kern="1200">
          <a:solidFill>
            <a:schemeClr val="tx1"/>
          </a:solidFill>
          <a:latin typeface="+mn-lt"/>
          <a:ea typeface="+mn-ea"/>
          <a:cs typeface="+mn-cs"/>
        </a:defRPr>
      </a:lvl2pPr>
      <a:lvl3pPr marL="857256" algn="l" defTabSz="857256" rtl="0" eaLnBrk="1" latinLnBrk="0" hangingPunct="1">
        <a:defRPr sz="1688" kern="1200">
          <a:solidFill>
            <a:schemeClr val="tx1"/>
          </a:solidFill>
          <a:latin typeface="+mn-lt"/>
          <a:ea typeface="+mn-ea"/>
          <a:cs typeface="+mn-cs"/>
        </a:defRPr>
      </a:lvl3pPr>
      <a:lvl4pPr marL="1285883" algn="l" defTabSz="857256" rtl="0" eaLnBrk="1" latinLnBrk="0" hangingPunct="1">
        <a:defRPr sz="1688" kern="1200">
          <a:solidFill>
            <a:schemeClr val="tx1"/>
          </a:solidFill>
          <a:latin typeface="+mn-lt"/>
          <a:ea typeface="+mn-ea"/>
          <a:cs typeface="+mn-cs"/>
        </a:defRPr>
      </a:lvl4pPr>
      <a:lvl5pPr marL="1714510" algn="l" defTabSz="857256" rtl="0" eaLnBrk="1" latinLnBrk="0" hangingPunct="1">
        <a:defRPr sz="1688" kern="1200">
          <a:solidFill>
            <a:schemeClr val="tx1"/>
          </a:solidFill>
          <a:latin typeface="+mn-lt"/>
          <a:ea typeface="+mn-ea"/>
          <a:cs typeface="+mn-cs"/>
        </a:defRPr>
      </a:lvl5pPr>
      <a:lvl6pPr marL="2143138" algn="l" defTabSz="857256" rtl="0" eaLnBrk="1" latinLnBrk="0" hangingPunct="1">
        <a:defRPr sz="1688" kern="1200">
          <a:solidFill>
            <a:schemeClr val="tx1"/>
          </a:solidFill>
          <a:latin typeface="+mn-lt"/>
          <a:ea typeface="+mn-ea"/>
          <a:cs typeface="+mn-cs"/>
        </a:defRPr>
      </a:lvl6pPr>
      <a:lvl7pPr marL="2571765" algn="l" defTabSz="857256" rtl="0" eaLnBrk="1" latinLnBrk="0" hangingPunct="1">
        <a:defRPr sz="1688" kern="1200">
          <a:solidFill>
            <a:schemeClr val="tx1"/>
          </a:solidFill>
          <a:latin typeface="+mn-lt"/>
          <a:ea typeface="+mn-ea"/>
          <a:cs typeface="+mn-cs"/>
        </a:defRPr>
      </a:lvl7pPr>
      <a:lvl8pPr marL="3000393" algn="l" defTabSz="857256" rtl="0" eaLnBrk="1" latinLnBrk="0" hangingPunct="1">
        <a:defRPr sz="1688" kern="1200">
          <a:solidFill>
            <a:schemeClr val="tx1"/>
          </a:solidFill>
          <a:latin typeface="+mn-lt"/>
          <a:ea typeface="+mn-ea"/>
          <a:cs typeface="+mn-cs"/>
        </a:defRPr>
      </a:lvl8pPr>
      <a:lvl9pPr marL="3429021" algn="l" defTabSz="857256" rtl="0" eaLnBrk="1" latinLnBrk="0" hangingPunct="1">
        <a:defRPr sz="16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304800"/>
            <a:ext cx="10962753" cy="1146048"/>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609600" y="1597152"/>
            <a:ext cx="10960608" cy="4425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192059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Lst>
  <p:hf hdr="0" ftr="0" dt="0"/>
  <p:txStyles>
    <p:titleStyle>
      <a:lvl1pPr algn="l" defTabSz="457250" rtl="0" eaLnBrk="1" latinLnBrk="0" hangingPunct="1">
        <a:lnSpc>
          <a:spcPct val="90000"/>
        </a:lnSpc>
        <a:spcBef>
          <a:spcPct val="0"/>
        </a:spcBef>
        <a:buNone/>
        <a:defRPr sz="4267" b="1" kern="600" spc="51">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04792" indent="-304792"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2667"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133"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2133"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Division Name or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EEA1A-CB49-3744-AA40-B896987410F9}" type="slidenum">
              <a:rPr lang="en-US" smtClean="0"/>
              <a:pPr/>
              <a:t>‹#›</a:t>
            </a:fld>
            <a:endParaRPr lang="en-US" dirty="0"/>
          </a:p>
        </p:txBody>
      </p:sp>
      <p:sp>
        <p:nvSpPr>
          <p:cNvPr id="7" name="TextBox 6">
            <a:extLst>
              <a:ext uri="{FF2B5EF4-FFF2-40B4-BE49-F238E27FC236}">
                <a16:creationId xmlns:a16="http://schemas.microsoft.com/office/drawing/2014/main" id="{2EB7343D-CC23-7142-AB92-368890BF0A9C}"/>
              </a:ext>
            </a:extLst>
          </p:cNvPr>
          <p:cNvSpPr txBox="1"/>
          <p:nvPr userDrawn="1"/>
        </p:nvSpPr>
        <p:spPr>
          <a:xfrm>
            <a:off x="10429878" y="6515103"/>
            <a:ext cx="184731" cy="507831"/>
          </a:xfrm>
          <a:prstGeom prst="rect">
            <a:avLst/>
          </a:prstGeom>
          <a:noFill/>
        </p:spPr>
        <p:txBody>
          <a:bodyPr wrap="none" rtlCol="0">
            <a:spAutoFit/>
          </a:bodyPr>
          <a:lstStyle/>
          <a:p>
            <a:endParaRPr lang="en-US" sz="2700" noProof="0">
              <a:solidFill>
                <a:schemeClr val="bg1"/>
              </a:solidFill>
            </a:endParaRPr>
          </a:p>
        </p:txBody>
      </p:sp>
    </p:spTree>
    <p:extLst>
      <p:ext uri="{BB962C8B-B14F-4D97-AF65-F5344CB8AC3E}">
        <p14:creationId xmlns:p14="http://schemas.microsoft.com/office/powerpoint/2010/main" val="104772345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Division Name or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EEA1A-CB49-3744-AA40-B896987410F9}" type="slidenum">
              <a:rPr lang="en-US" smtClean="0"/>
              <a:pPr/>
              <a:t>‹#›</a:t>
            </a:fld>
            <a:endParaRPr lang="en-US" dirty="0"/>
          </a:p>
        </p:txBody>
      </p:sp>
      <p:sp>
        <p:nvSpPr>
          <p:cNvPr id="7" name="TextBox 6">
            <a:extLst>
              <a:ext uri="{FF2B5EF4-FFF2-40B4-BE49-F238E27FC236}">
                <a16:creationId xmlns:a16="http://schemas.microsoft.com/office/drawing/2014/main" id="{0315DCC9-F917-EC4E-8ADE-E9E0A6882426}"/>
              </a:ext>
            </a:extLst>
          </p:cNvPr>
          <p:cNvSpPr txBox="1"/>
          <p:nvPr userDrawn="1"/>
        </p:nvSpPr>
        <p:spPr>
          <a:xfrm>
            <a:off x="10429878" y="6515103"/>
            <a:ext cx="184731" cy="507831"/>
          </a:xfrm>
          <a:prstGeom prst="rect">
            <a:avLst/>
          </a:prstGeom>
          <a:noFill/>
        </p:spPr>
        <p:txBody>
          <a:bodyPr wrap="none" rtlCol="0">
            <a:spAutoFit/>
          </a:bodyPr>
          <a:lstStyle/>
          <a:p>
            <a:endParaRPr lang="en-US" sz="2700" dirty="0">
              <a:solidFill>
                <a:schemeClr val="bg1"/>
              </a:solidFill>
            </a:endParaRPr>
          </a:p>
        </p:txBody>
      </p:sp>
    </p:spTree>
    <p:extLst>
      <p:ext uri="{BB962C8B-B14F-4D97-AF65-F5344CB8AC3E}">
        <p14:creationId xmlns:p14="http://schemas.microsoft.com/office/powerpoint/2010/main" val="232876862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54128" y="5997126"/>
            <a:ext cx="604800" cy="696215"/>
          </a:xfrm>
          <a:prstGeom prst="rect">
            <a:avLst/>
          </a:prstGeom>
        </p:spPr>
      </p:pic>
      <p:sp>
        <p:nvSpPr>
          <p:cNvPr id="8" name="Slide Number Placeholder 5"/>
          <p:cNvSpPr>
            <a:spLocks noGrp="1"/>
          </p:cNvSpPr>
          <p:nvPr>
            <p:ph type="sldNum" sz="quarter" idx="4"/>
            <p:custDataLst>
              <p:tags r:id="rId13"/>
            </p:custDataLst>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3" name="Title Placeholder 2"/>
          <p:cNvSpPr>
            <a:spLocks noGrp="1"/>
          </p:cNvSpPr>
          <p:nvPr>
            <p:ph type="title"/>
            <p:custDataLst>
              <p:tags r:id="rId14"/>
            </p:custDataLst>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2192650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ctr" defTabSz="609585"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custDataLst>
              <p:tags r:id="rId31"/>
            </p:custDataLst>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49161119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1608000" y="1692000"/>
            <a:ext cx="10298251" cy="43200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p:cNvSpPr>
            <a:spLocks noGrp="1"/>
          </p:cNvSpPr>
          <p:nvPr>
            <p:ph type="title"/>
          </p:nvPr>
        </p:nvSpPr>
        <p:spPr>
          <a:xfrm>
            <a:off x="1608000" y="879417"/>
            <a:ext cx="10278136" cy="492443"/>
          </a:xfrm>
          <a:prstGeom prst="rect">
            <a:avLst/>
          </a:prstGeom>
        </p:spPr>
        <p:txBody>
          <a:bodyPr vert="horz" wrap="square" lIns="0" tIns="0" rIns="0" bIns="0" rtlCol="0" anchor="t">
            <a:spAutoFit/>
          </a:bodyPr>
          <a:lstStyle/>
          <a:p>
            <a:r>
              <a:rPr lang="en-GB" dirty="0"/>
              <a:t>Click to edit Master title style</a:t>
            </a:r>
            <a:endParaRPr lang="en-US" dirty="0"/>
          </a:p>
        </p:txBody>
      </p:sp>
      <p:pic>
        <p:nvPicPr>
          <p:cNvPr id="8" name="Picture 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696095" y="6267131"/>
            <a:ext cx="1237288" cy="414000"/>
          </a:xfrm>
          <a:prstGeom prst="rect">
            <a:avLst/>
          </a:prstGeom>
        </p:spPr>
      </p:pic>
      <p:pic>
        <p:nvPicPr>
          <p:cNvPr id="9" name="Picture 8" descr="arrow outline in circle.png"/>
          <p:cNvPicPr>
            <a:picLocks noChangeAspect="1"/>
          </p:cNvPicPr>
          <p:nvPr userDrawn="1"/>
        </p:nvPicPr>
        <p:blipFill rotWithShape="1">
          <a:blip r:embed="rId26" cstate="screen">
            <a:extLst>
              <a:ext uri="{28A0092B-C50C-407E-A947-70E740481C1C}">
                <a14:useLocalDpi xmlns:a14="http://schemas.microsoft.com/office/drawing/2010/main"/>
              </a:ext>
            </a:extLst>
          </a:blip>
          <a:srcRect/>
          <a:stretch/>
        </p:blipFill>
        <p:spPr>
          <a:xfrm>
            <a:off x="739203" y="797712"/>
            <a:ext cx="749684" cy="744000"/>
          </a:xfrm>
          <a:prstGeom prst="rect">
            <a:avLst/>
          </a:prstGeom>
        </p:spPr>
      </p:pic>
    </p:spTree>
    <p:extLst>
      <p:ext uri="{BB962C8B-B14F-4D97-AF65-F5344CB8AC3E}">
        <p14:creationId xmlns:p14="http://schemas.microsoft.com/office/powerpoint/2010/main" val="52142888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167" rtl="0" eaLnBrk="1" latinLnBrk="0" hangingPunct="1">
        <a:spcBef>
          <a:spcPct val="0"/>
        </a:spcBef>
        <a:buNone/>
        <a:defRPr sz="3200" kern="1200">
          <a:solidFill>
            <a:srgbClr val="F0AB00"/>
          </a:solidFill>
          <a:latin typeface="+mj-lt"/>
          <a:ea typeface="+mj-ea"/>
          <a:cs typeface="+mj-cs"/>
        </a:defRPr>
      </a:lvl1pPr>
    </p:titleStyle>
    <p:bodyStyle>
      <a:lvl1pPr marL="0" indent="0" algn="l" defTabSz="457167" rtl="0" eaLnBrk="1" latinLnBrk="0" hangingPunct="1">
        <a:spcBef>
          <a:spcPct val="20000"/>
        </a:spcBef>
        <a:buClr>
          <a:schemeClr val="bg1">
            <a:lumMod val="50000"/>
          </a:schemeClr>
        </a:buClr>
        <a:buFont typeface="Arial"/>
        <a:buNone/>
        <a:defRPr sz="1600" kern="1200">
          <a:solidFill>
            <a:schemeClr val="bg2"/>
          </a:solidFill>
          <a:latin typeface="+mn-lt"/>
          <a:ea typeface="+mn-ea"/>
          <a:cs typeface="+mn-cs"/>
        </a:defRPr>
      </a:lvl1pPr>
      <a:lvl2pPr marL="358750" indent="-180962" algn="l" defTabSz="457167" rtl="0" eaLnBrk="1" latinLnBrk="0" hangingPunct="1">
        <a:spcBef>
          <a:spcPct val="20000"/>
        </a:spcBef>
        <a:buClr>
          <a:schemeClr val="bg1">
            <a:lumMod val="50000"/>
          </a:schemeClr>
        </a:buClr>
        <a:buFont typeface="Lucida Grande"/>
        <a:buChar char="-"/>
        <a:tabLst/>
        <a:defRPr sz="1600" kern="1200">
          <a:solidFill>
            <a:schemeClr val="bg2"/>
          </a:solidFill>
          <a:latin typeface="+mn-lt"/>
          <a:ea typeface="+mn-ea"/>
          <a:cs typeface="+mn-cs"/>
        </a:defRPr>
      </a:lvl2pPr>
      <a:lvl3pPr marL="541298" indent="-182550" algn="l" defTabSz="457167" rtl="0" eaLnBrk="1" latinLnBrk="0" hangingPunct="1">
        <a:spcBef>
          <a:spcPct val="20000"/>
        </a:spcBef>
        <a:buClr>
          <a:schemeClr val="bg1">
            <a:lumMod val="50000"/>
          </a:schemeClr>
        </a:buClr>
        <a:buFont typeface="Arial"/>
        <a:buChar char="•"/>
        <a:defRPr sz="1400" kern="1200">
          <a:solidFill>
            <a:schemeClr val="bg2"/>
          </a:solidFill>
          <a:latin typeface="+mn-lt"/>
          <a:ea typeface="+mn-ea"/>
          <a:cs typeface="+mn-cs"/>
        </a:defRPr>
      </a:lvl3pPr>
      <a:lvl4pPr marL="717497" indent="-176201" algn="l" defTabSz="457167" rtl="0" eaLnBrk="1" latinLnBrk="0" hangingPunct="1">
        <a:spcBef>
          <a:spcPct val="20000"/>
        </a:spcBef>
        <a:buClr>
          <a:schemeClr val="bg1">
            <a:lumMod val="50000"/>
          </a:schemeClr>
        </a:buClr>
        <a:buFont typeface="Arial"/>
        <a:buChar char="•"/>
        <a:defRPr sz="1400" kern="1200">
          <a:solidFill>
            <a:schemeClr val="bg2"/>
          </a:solidFill>
          <a:latin typeface="+mn-lt"/>
          <a:ea typeface="+mn-ea"/>
          <a:cs typeface="+mn-cs"/>
        </a:defRPr>
      </a:lvl4pPr>
      <a:lvl5pPr marL="900045" indent="-182550" algn="l" defTabSz="457167" rtl="0" eaLnBrk="1" latinLnBrk="0" hangingPunct="1">
        <a:spcBef>
          <a:spcPct val="20000"/>
        </a:spcBef>
        <a:buClr>
          <a:schemeClr val="bg1">
            <a:lumMod val="50000"/>
          </a:schemeClr>
        </a:buClr>
        <a:buFont typeface="Arial"/>
        <a:buChar char="•"/>
        <a:defRPr sz="1400" kern="1200">
          <a:solidFill>
            <a:schemeClr val="bg2"/>
          </a:solidFill>
          <a:latin typeface="+mn-lt"/>
          <a:ea typeface="+mn-ea"/>
          <a:cs typeface="+mn-cs"/>
        </a:defRPr>
      </a:lvl5pPr>
      <a:lvl6pPr marL="2514412" indent="-228584"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4"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304800"/>
            <a:ext cx="10962753" cy="1146048"/>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609600" y="1597152"/>
            <a:ext cx="10960608" cy="4425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17300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Lst>
  <p:hf hdr="0" ftr="0" dt="0"/>
  <p:txStyles>
    <p:titleStyle>
      <a:lvl1pPr algn="l" defTabSz="457250" rtl="0" eaLnBrk="1" latinLnBrk="0" hangingPunct="1">
        <a:lnSpc>
          <a:spcPct val="90000"/>
        </a:lnSpc>
        <a:spcBef>
          <a:spcPct val="0"/>
        </a:spcBef>
        <a:buNone/>
        <a:defRPr sz="4267" b="1" kern="600" spc="51">
          <a:solidFill>
            <a:schemeClr val="accent1"/>
          </a:solidFill>
          <a:latin typeface="Arial" panose="020B0604020202020204" pitchFamily="34" charset="0"/>
          <a:ea typeface="+mj-ea"/>
          <a:cs typeface="Arial" panose="020B0604020202020204" pitchFamily="34" charset="0"/>
        </a:defRPr>
      </a:lvl1pPr>
    </p:titleStyle>
    <p:bodyStyle>
      <a:lvl1pPr marL="304792" indent="-304792" algn="l" defTabSz="457250" rtl="0" eaLnBrk="1" latinLnBrk="0" hangingPunct="1">
        <a:lnSpc>
          <a:spcPct val="100000"/>
        </a:lnSpc>
        <a:spcBef>
          <a:spcPts val="0"/>
        </a:spcBef>
        <a:buClr>
          <a:schemeClr val="accent1"/>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667"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accent1"/>
        </a:buClr>
        <a:buSzPct val="100000"/>
        <a:buFont typeface="Arial Narrow" panose="020B0606020202030204" pitchFamily="34" charset="0"/>
        <a:buChar char="–"/>
        <a:tabLst/>
        <a:defRPr sz="2133"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accent1"/>
        </a:buClr>
        <a:buSzPct val="90000"/>
        <a:buFont typeface="Arial Black" panose="020B0A04020102020204" pitchFamily="34" charset="0"/>
        <a:buChar char="•"/>
        <a:defRPr sz="2133"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44315"/>
            <a:ext cx="11460480" cy="914400"/>
          </a:xfrm>
          <a:prstGeom prst="rect">
            <a:avLst/>
          </a:prstGeom>
        </p:spPr>
        <p:txBody>
          <a:bodyPr vert="horz" lIns="0" tIns="0" rIns="0" bIns="0" rtlCol="0" anchor="b"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337207"/>
            <a:ext cx="11460480" cy="4572000"/>
          </a:xfrm>
          <a:prstGeom prst="rect">
            <a:avLst/>
          </a:prstGeom>
        </p:spPr>
        <p:txBody>
          <a:bodyPr vert="horz" lIns="0" tIns="0" rIns="0" bIns="0" spcCol="301752" rtlCol="0">
            <a:noAutofit/>
          </a:bodyPr>
          <a:lstStyle/>
          <a:p>
            <a:pPr lvl="0"/>
            <a:r>
              <a:rPr lang="en-US" dirty="0"/>
              <a:t>Edit Master text styles</a:t>
            </a:r>
          </a:p>
          <a:p>
            <a:pPr marL="457189" lvl="1" indent="-228594" algn="l" defTabSz="914377" rtl="0" eaLnBrk="1" latinLnBrk="0" hangingPunct="1">
              <a:lnSpc>
                <a:spcPct val="100000"/>
              </a:lnSpc>
              <a:spcBef>
                <a:spcPts val="400"/>
              </a:spcBef>
              <a:buFont typeface="Trebuchet MS" panose="020B0603020202020204" pitchFamily="34" charset="0"/>
              <a:buChar char="—"/>
            </a:pPr>
            <a:r>
              <a:rPr lang="en-US" dirty="0"/>
              <a:t>Second level</a:t>
            </a:r>
          </a:p>
          <a:p>
            <a:pPr marL="685783" lvl="2" indent="-228594" algn="l" defTabSz="914377" rtl="0" eaLnBrk="1" latinLnBrk="0" hangingPunct="1">
              <a:lnSpc>
                <a:spcPct val="100000"/>
              </a:lnSpc>
              <a:spcBef>
                <a:spcPts val="400"/>
              </a:spcBef>
              <a:buFont typeface="Wingdings" pitchFamily="2" charset="2"/>
              <a:buChar char="§"/>
            </a:pPr>
            <a:r>
              <a:rPr lang="en-US" dirty="0"/>
              <a:t>Third level</a:t>
            </a:r>
          </a:p>
          <a:p>
            <a:pPr marL="914377" lvl="3" indent="-228594" algn="l" defTabSz="914377" rtl="0" eaLnBrk="1" latinLnBrk="0" hangingPunct="1">
              <a:lnSpc>
                <a:spcPct val="100000"/>
              </a:lnSpc>
              <a:spcBef>
                <a:spcPts val="400"/>
              </a:spcBef>
              <a:buFont typeface="Courier New" panose="02070309020205020404" pitchFamily="49" charset="0"/>
              <a:buChar char="o"/>
            </a:pPr>
            <a:r>
              <a:rPr lang="en-US" dirty="0"/>
              <a:t>Fourth level</a:t>
            </a:r>
          </a:p>
        </p:txBody>
      </p:sp>
      <p:sp>
        <p:nvSpPr>
          <p:cNvPr id="6" name="Slide Number Placeholder 3">
            <a:extLst>
              <a:ext uri="{FF2B5EF4-FFF2-40B4-BE49-F238E27FC236}">
                <a16:creationId xmlns:a16="http://schemas.microsoft.com/office/drawing/2014/main" id="{79012A93-F35D-41B8-A960-2FAFDF3C47A5}"/>
              </a:ext>
            </a:extLst>
          </p:cNvPr>
          <p:cNvSpPr>
            <a:spLocks noGrp="1"/>
          </p:cNvSpPr>
          <p:nvPr>
            <p:ph type="sldNum" sz="quarter" idx="4"/>
          </p:nvPr>
        </p:nvSpPr>
        <p:spPr>
          <a:xfrm>
            <a:off x="11506200" y="6507753"/>
            <a:ext cx="320040" cy="228600"/>
          </a:xfrm>
          <a:prstGeom prst="rect">
            <a:avLst/>
          </a:prstGeom>
        </p:spPr>
        <p:txBody>
          <a:bodyPr vert="horz" wrap="none" lIns="0" tIns="0" rIns="0" bIns="0" rtlCol="0" anchor="b" anchorCtr="0"/>
          <a:lstStyle>
            <a:lvl1pPr algn="r">
              <a:defRPr sz="1000" b="1">
                <a:solidFill>
                  <a:schemeClr val="tx1"/>
                </a:solidFill>
              </a:defRPr>
            </a:lvl1pPr>
          </a:lstStyle>
          <a:p>
            <a:fld id="{963B8F07-BB35-4277-8214-4ED7E770A354}" type="slidenum">
              <a:rPr lang="en-GB" smtClean="0"/>
              <a:t>‹#›</a:t>
            </a:fld>
            <a:endParaRPr lang="en-GB" dirty="0"/>
          </a:p>
        </p:txBody>
      </p:sp>
      <p:cxnSp>
        <p:nvCxnSpPr>
          <p:cNvPr id="8" name="Straight Connector 7">
            <a:extLst>
              <a:ext uri="{FF2B5EF4-FFF2-40B4-BE49-F238E27FC236}">
                <a16:creationId xmlns:a16="http://schemas.microsoft.com/office/drawing/2014/main" id="{EF809D4C-AD3F-6340-AA28-4BE5451BB1C1}"/>
              </a:ext>
            </a:extLst>
          </p:cNvPr>
          <p:cNvCxnSpPr/>
          <p:nvPr/>
        </p:nvCxnSpPr>
        <p:spPr>
          <a:xfrm>
            <a:off x="354563" y="1078147"/>
            <a:ext cx="11485984" cy="0"/>
          </a:xfrm>
          <a:prstGeom prst="line">
            <a:avLst/>
          </a:prstGeom>
          <a:ln w="19050" cap="sq">
            <a:solidFill>
              <a:schemeClr val="accent1"/>
            </a:solidFill>
          </a:ln>
        </p:spPr>
        <p:style>
          <a:lnRef idx="1">
            <a:schemeClr val="accent1"/>
          </a:lnRef>
          <a:fillRef idx="0">
            <a:schemeClr val="accent1"/>
          </a:fillRef>
          <a:effectRef idx="0">
            <a:srgbClr val="000000"/>
          </a:effectRef>
          <a:fontRef idx="minor">
            <a:schemeClr val="lt1"/>
          </a:fontRef>
        </p:style>
      </p:cxnSp>
    </p:spTree>
    <p:extLst>
      <p:ext uri="{BB962C8B-B14F-4D97-AF65-F5344CB8AC3E}">
        <p14:creationId xmlns:p14="http://schemas.microsoft.com/office/powerpoint/2010/main" val="344199453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00000"/>
        </a:lnSpc>
        <a:spcBef>
          <a:spcPts val="400"/>
        </a:spcBef>
        <a:buFont typeface="Trebuchet MS" panose="020B0603020202020204" pitchFamily="34" charset="0"/>
        <a:buChar char="—"/>
        <a:defRPr lang="en-US" sz="1800" kern="1200" dirty="0" smtClean="0">
          <a:solidFill>
            <a:schemeClr val="tx1"/>
          </a:solidFill>
          <a:latin typeface="+mn-lt"/>
          <a:ea typeface="+mn-ea"/>
          <a:cs typeface="+mn-cs"/>
        </a:defRPr>
      </a:lvl2pPr>
      <a:lvl3pPr marL="685783" indent="-228594" algn="l" defTabSz="914377" rtl="0" eaLnBrk="1" latinLnBrk="0" hangingPunct="1">
        <a:lnSpc>
          <a:spcPct val="100000"/>
        </a:lnSpc>
        <a:spcBef>
          <a:spcPts val="400"/>
        </a:spcBef>
        <a:buFont typeface="Trebuchet MS" panose="020B0603020202020204" pitchFamily="34" charset="0"/>
        <a:buChar char="—"/>
        <a:defRPr lang="en-US" sz="1700" kern="1200" dirty="0" smtClean="0">
          <a:solidFill>
            <a:schemeClr val="tx1"/>
          </a:solidFill>
          <a:latin typeface="+mn-lt"/>
          <a:ea typeface="+mn-ea"/>
          <a:cs typeface="+mn-cs"/>
        </a:defRPr>
      </a:lvl3pPr>
      <a:lvl4pPr marL="914377" indent="-228594" algn="l" defTabSz="914377" rtl="0" eaLnBrk="1" latinLnBrk="0" hangingPunct="1">
        <a:lnSpc>
          <a:spcPct val="100000"/>
        </a:lnSpc>
        <a:spcBef>
          <a:spcPts val="400"/>
        </a:spcBef>
        <a:buFont typeface="Trebuchet MS" panose="020B0603020202020204" pitchFamily="34" charset="0"/>
        <a:buChar char="—"/>
        <a:defRPr lang="en-US" sz="1600" kern="1200" dirty="0">
          <a:solidFill>
            <a:schemeClr val="tx1"/>
          </a:solidFill>
          <a:latin typeface="+mn-lt"/>
          <a:ea typeface="+mn-ea"/>
          <a:cs typeface="+mn-cs"/>
        </a:defRPr>
      </a:lvl4pPr>
      <a:lvl5pPr marL="1142971"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566"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160"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754"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349"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2000" kern="1200">
          <a:solidFill>
            <a:schemeClr val="tx1"/>
          </a:solidFill>
          <a:latin typeface="+mn-lt"/>
          <a:ea typeface="+mn-ea"/>
          <a:cs typeface="+mn-cs"/>
        </a:defRPr>
      </a:lvl1pPr>
      <a:lvl2pPr marL="457189" algn="l" defTabSz="914377" rtl="0" eaLnBrk="1" latinLnBrk="0" hangingPunct="1">
        <a:defRPr sz="2000" kern="1200">
          <a:solidFill>
            <a:schemeClr val="tx1"/>
          </a:solidFill>
          <a:latin typeface="+mn-lt"/>
          <a:ea typeface="+mn-ea"/>
          <a:cs typeface="+mn-cs"/>
        </a:defRPr>
      </a:lvl2pPr>
      <a:lvl3pPr marL="914377" algn="l" defTabSz="914377" rtl="0" eaLnBrk="1" latinLnBrk="0" hangingPunct="1">
        <a:defRPr sz="2000" kern="1200">
          <a:solidFill>
            <a:schemeClr val="tx1"/>
          </a:solidFill>
          <a:latin typeface="+mn-lt"/>
          <a:ea typeface="+mn-ea"/>
          <a:cs typeface="+mn-cs"/>
        </a:defRPr>
      </a:lvl3pPr>
      <a:lvl4pPr marL="1371566" algn="l" defTabSz="914377" rtl="0" eaLnBrk="1" latinLnBrk="0" hangingPunct="1">
        <a:defRPr sz="2000" kern="1200">
          <a:solidFill>
            <a:schemeClr val="tx1"/>
          </a:solidFill>
          <a:latin typeface="+mn-lt"/>
          <a:ea typeface="+mn-ea"/>
          <a:cs typeface="+mn-cs"/>
        </a:defRPr>
      </a:lvl4pPr>
      <a:lvl5pPr marL="1828754" algn="l" defTabSz="914377" rtl="0" eaLnBrk="1" latinLnBrk="0" hangingPunct="1">
        <a:defRPr sz="2000" kern="1200">
          <a:solidFill>
            <a:schemeClr val="tx1"/>
          </a:solidFill>
          <a:latin typeface="+mn-lt"/>
          <a:ea typeface="+mn-ea"/>
          <a:cs typeface="+mn-cs"/>
        </a:defRPr>
      </a:lvl5pPr>
      <a:lvl6pPr marL="2285943" algn="l" defTabSz="914377" rtl="0" eaLnBrk="1" latinLnBrk="0" hangingPunct="1">
        <a:defRPr sz="2000" kern="1200">
          <a:solidFill>
            <a:schemeClr val="tx1"/>
          </a:solidFill>
          <a:latin typeface="+mn-lt"/>
          <a:ea typeface="+mn-ea"/>
          <a:cs typeface="+mn-cs"/>
        </a:defRPr>
      </a:lvl6pPr>
      <a:lvl7pPr marL="2743131" algn="l" defTabSz="914377" rtl="0" eaLnBrk="1" latinLnBrk="0" hangingPunct="1">
        <a:defRPr sz="2000" kern="1200">
          <a:solidFill>
            <a:schemeClr val="tx1"/>
          </a:solidFill>
          <a:latin typeface="+mn-lt"/>
          <a:ea typeface="+mn-ea"/>
          <a:cs typeface="+mn-cs"/>
        </a:defRPr>
      </a:lvl7pPr>
      <a:lvl8pPr marL="3200320" algn="l" defTabSz="914377" rtl="0" eaLnBrk="1" latinLnBrk="0" hangingPunct="1">
        <a:defRPr sz="2000" kern="1200">
          <a:solidFill>
            <a:schemeClr val="tx1"/>
          </a:solidFill>
          <a:latin typeface="+mn-lt"/>
          <a:ea typeface="+mn-ea"/>
          <a:cs typeface="+mn-cs"/>
        </a:defRPr>
      </a:lvl8pPr>
      <a:lvl9pPr marL="3657509" algn="l" defTabSz="91437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 userDrawn="1">
          <p15:clr>
            <a:srgbClr val="F26B43"/>
          </p15:clr>
        </p15:guide>
        <p15:guide id="2" pos="307" userDrawn="1">
          <p15:clr>
            <a:srgbClr val="F26B43"/>
          </p15:clr>
        </p15:guide>
        <p15:guide id="3" pos="9933" userDrawn="1">
          <p15:clr>
            <a:srgbClr val="F26B43"/>
          </p15:clr>
        </p15:guide>
        <p15:guide id="5" orient="horz" pos="1304" userDrawn="1">
          <p15:clr>
            <a:srgbClr val="F26B43"/>
          </p15:clr>
        </p15:guide>
        <p15:guide id="6" orient="horz" pos="5147" userDrawn="1">
          <p15:clr>
            <a:srgbClr val="F26B43"/>
          </p15:clr>
        </p15:guide>
        <p15:guide id="7" orient="horz" pos="553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noProof="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1230538" y="6350525"/>
            <a:ext cx="3245697" cy="261291"/>
          </a:xfrm>
          <a:prstGeom prst="rect">
            <a:avLst/>
          </a:prstGeom>
        </p:spPr>
        <p:txBody>
          <a:bodyPr vert="horz" lIns="0" tIns="0" rIns="0" bIns="0" rtlCol="0" anchor="ctr"/>
          <a:lstStyle>
            <a:lvl1pPr algn="l">
              <a:defRPr sz="1100" b="1" i="0" baseline="0">
                <a:solidFill>
                  <a:schemeClr val="tx1"/>
                </a:solidFill>
              </a:defRPr>
            </a:lvl1pPr>
          </a:lstStyle>
          <a:p>
            <a:r>
              <a:rPr lang="en-US" noProof="0"/>
              <a:t>Michael J. Morris</a:t>
            </a:r>
          </a:p>
        </p:txBody>
      </p:sp>
      <p:sp>
        <p:nvSpPr>
          <p:cNvPr id="6" name="Slide Number Placeholder 5"/>
          <p:cNvSpPr>
            <a:spLocks noGrp="1"/>
          </p:cNvSpPr>
          <p:nvPr>
            <p:ph type="sldNum" sz="quarter" idx="4"/>
          </p:nvPr>
        </p:nvSpPr>
        <p:spPr>
          <a:xfrm>
            <a:off x="9296420" y="122028"/>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noProof="0" smtClean="0"/>
              <a:pPr/>
              <a:t>‹#›</a:t>
            </a:fld>
            <a:endParaRPr lang="en-US" noProof="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831"/>
          </a:xfrm>
          <a:prstGeom prst="rect">
            <a:avLst/>
          </a:prstGeom>
          <a:noFill/>
        </p:spPr>
        <p:txBody>
          <a:bodyPr wrap="none" rtlCol="0">
            <a:spAutoFit/>
          </a:bodyPr>
          <a:lstStyle/>
          <a:p>
            <a:endParaRPr lang="en-US" sz="2700" noProof="0">
              <a:solidFill>
                <a:schemeClr val="bg1"/>
              </a:solidFill>
            </a:endParaRPr>
          </a:p>
        </p:txBody>
      </p:sp>
    </p:spTree>
    <p:extLst>
      <p:ext uri="{BB962C8B-B14F-4D97-AF65-F5344CB8AC3E}">
        <p14:creationId xmlns:p14="http://schemas.microsoft.com/office/powerpoint/2010/main" val="243384245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Lst>
  <p:hf hdr="0" dt="0"/>
  <p:txStyles>
    <p:titleStyle>
      <a:lvl1pPr algn="l" defTabSz="914377" rtl="0" eaLnBrk="1" latinLnBrk="0" hangingPunct="1">
        <a:lnSpc>
          <a:spcPct val="90000"/>
        </a:lnSpc>
        <a:spcBef>
          <a:spcPct val="0"/>
        </a:spcBef>
        <a:buNone/>
        <a:defRPr sz="3251" b="1" i="0" kern="1200" baseline="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spcAft>
          <a:spcPts val="300"/>
        </a:spcAft>
        <a:buFont typeface="Arial" panose="020B0604020202020204" pitchFamily="34" charset="0"/>
        <a:buNone/>
        <a:defRPr sz="2700" b="1" i="0" kern="1200">
          <a:solidFill>
            <a:schemeClr val="tx2"/>
          </a:solidFill>
          <a:latin typeface="+mn-lt"/>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7"/>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8"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a:t>Arjun V. Balar, M.D.</a:t>
            </a:r>
            <a:endParaRPr lang="en-US" dirty="0"/>
          </a:p>
        </p:txBody>
      </p:sp>
      <p:sp>
        <p:nvSpPr>
          <p:cNvPr id="6" name="Slide Number Placeholder 5"/>
          <p:cNvSpPr>
            <a:spLocks noGrp="1"/>
          </p:cNvSpPr>
          <p:nvPr>
            <p:ph type="sldNum" sz="quarter" idx="4"/>
          </p:nvPr>
        </p:nvSpPr>
        <p:spPr>
          <a:xfrm>
            <a:off x="9296420" y="122028"/>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831"/>
          </a:xfrm>
          <a:prstGeom prst="rect">
            <a:avLst/>
          </a:prstGeom>
          <a:noFill/>
        </p:spPr>
        <p:txBody>
          <a:bodyPr wrap="none" rtlCol="0">
            <a:spAutoFit/>
          </a:bodyPr>
          <a:lstStyle/>
          <a:p>
            <a:endParaRPr lang="en-US" sz="2700" dirty="0">
              <a:solidFill>
                <a:schemeClr val="bg1"/>
              </a:solidFill>
            </a:endParaRPr>
          </a:p>
        </p:txBody>
      </p:sp>
    </p:spTree>
    <p:extLst>
      <p:ext uri="{BB962C8B-B14F-4D97-AF65-F5344CB8AC3E}">
        <p14:creationId xmlns:p14="http://schemas.microsoft.com/office/powerpoint/2010/main" val="221165203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42" r:id="rId9"/>
  </p:sldLayoutIdLst>
  <p:hf sldNum="0" hdr="0" dt="0"/>
  <p:txStyles>
    <p:titleStyle>
      <a:lvl1pPr algn="l" defTabSz="914377" rtl="0" eaLnBrk="1" latinLnBrk="0" hangingPunct="1">
        <a:lnSpc>
          <a:spcPct val="90000"/>
        </a:lnSpc>
        <a:spcBef>
          <a:spcPct val="0"/>
        </a:spcBef>
        <a:buNone/>
        <a:defRPr sz="3600" b="1" i="0" kern="1200" baseline="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spcAft>
          <a:spcPts val="300"/>
        </a:spcAft>
        <a:buFont typeface="Arial" panose="020B0604020202020204" pitchFamily="34" charset="0"/>
        <a:buNone/>
        <a:defRPr sz="2700" b="1" i="0" kern="1200">
          <a:solidFill>
            <a:schemeClr val="tx2"/>
          </a:solidFill>
          <a:latin typeface="Georgia" panose="02040502050405020303" pitchFamily="18" charset="0"/>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971"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304800"/>
            <a:ext cx="10962753" cy="1146048"/>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609600" y="1597152"/>
            <a:ext cx="10960608" cy="4425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060184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43" r:id="rId9"/>
  </p:sldLayoutIdLst>
  <p:hf hdr="0" ftr="0" dt="0"/>
  <p:txStyles>
    <p:titleStyle>
      <a:lvl1pPr algn="l" defTabSz="457250" rtl="0" eaLnBrk="1" latinLnBrk="0" hangingPunct="1">
        <a:lnSpc>
          <a:spcPct val="90000"/>
        </a:lnSpc>
        <a:spcBef>
          <a:spcPct val="0"/>
        </a:spcBef>
        <a:buNone/>
        <a:defRPr sz="4267" b="1" kern="600" spc="51">
          <a:solidFill>
            <a:schemeClr val="accent1">
              <a:lumMod val="75000"/>
            </a:schemeClr>
          </a:solidFill>
          <a:effectLst/>
          <a:latin typeface="Arial" panose="020B0604020202020204" pitchFamily="34" charset="0"/>
          <a:ea typeface="+mj-ea"/>
          <a:cs typeface="Arial" panose="020B0604020202020204" pitchFamily="34" charset="0"/>
        </a:defRPr>
      </a:lvl1pPr>
    </p:titleStyle>
    <p:bodyStyle>
      <a:lvl1pPr marL="304792" indent="-304792"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2667"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133"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2133"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2.xml"/><Relationship Id="rId1" Type="http://schemas.openxmlformats.org/officeDocument/2006/relationships/tags" Target="../tags/tag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53294" y="657495"/>
            <a:ext cx="10685412" cy="3249252"/>
          </a:xfrm>
        </p:spPr>
        <p:txBody>
          <a:bodyPr/>
          <a:lstStyle/>
          <a:p>
            <a:r>
              <a:rPr lang="en-US" sz="5333" dirty="0"/>
              <a:t>Asco 2021 updates - </a:t>
            </a:r>
            <a:r>
              <a:rPr lang="en-US" sz="5333" dirty="0" err="1"/>
              <a:t>gu</a:t>
            </a:r>
            <a:r>
              <a:rPr lang="en-US" sz="5333" dirty="0"/>
              <a:t> cancers</a:t>
            </a:r>
          </a:p>
        </p:txBody>
      </p:sp>
      <p:sp>
        <p:nvSpPr>
          <p:cNvPr id="21" name="Subtitle 20"/>
          <p:cNvSpPr>
            <a:spLocks noGrp="1"/>
          </p:cNvSpPr>
          <p:nvPr>
            <p:ph type="subTitle" idx="4294967295"/>
          </p:nvPr>
        </p:nvSpPr>
        <p:spPr>
          <a:xfrm>
            <a:off x="3745875" y="5106480"/>
            <a:ext cx="6986680" cy="1220776"/>
          </a:xfrm>
        </p:spPr>
        <p:txBody>
          <a:bodyPr/>
          <a:lstStyle/>
          <a:p>
            <a:pPr>
              <a:spcBef>
                <a:spcPts val="0"/>
              </a:spcBef>
            </a:pPr>
            <a:r>
              <a:rPr lang="en-GB" sz="1867" b="1" dirty="0">
                <a:solidFill>
                  <a:schemeClr val="bg1"/>
                </a:solidFill>
              </a:rPr>
              <a:t>Arjun </a:t>
            </a:r>
            <a:r>
              <a:rPr lang="en-GB" sz="1867" b="1" dirty="0" err="1">
                <a:solidFill>
                  <a:schemeClr val="bg1"/>
                </a:solidFill>
              </a:rPr>
              <a:t>Balar</a:t>
            </a:r>
            <a:r>
              <a:rPr lang="en-GB" sz="1867" b="1" dirty="0">
                <a:solidFill>
                  <a:schemeClr val="bg1"/>
                </a:solidFill>
              </a:rPr>
              <a:t>, M.D.</a:t>
            </a:r>
          </a:p>
          <a:p>
            <a:pPr>
              <a:spcBef>
                <a:spcPts val="0"/>
              </a:spcBef>
            </a:pPr>
            <a:r>
              <a:rPr lang="en-GB" sz="1867" dirty="0">
                <a:solidFill>
                  <a:schemeClr val="bg1"/>
                </a:solidFill>
              </a:rPr>
              <a:t>Associate Professor of Medicine</a:t>
            </a:r>
          </a:p>
          <a:p>
            <a:pPr>
              <a:spcBef>
                <a:spcPts val="0"/>
              </a:spcBef>
            </a:pPr>
            <a:r>
              <a:rPr lang="en-US" sz="1867" dirty="0">
                <a:solidFill>
                  <a:schemeClr val="bg1"/>
                </a:solidFill>
              </a:rPr>
              <a:t>Director – Genitourinary Medical Oncology Program</a:t>
            </a:r>
          </a:p>
          <a:p>
            <a:pPr>
              <a:spcBef>
                <a:spcPts val="0"/>
              </a:spcBef>
            </a:pPr>
            <a:r>
              <a:rPr lang="en-US" sz="1867" dirty="0">
                <a:solidFill>
                  <a:schemeClr val="bg1"/>
                </a:solidFill>
              </a:rPr>
              <a:t>Medical Director – Clinical Trials Office</a:t>
            </a:r>
          </a:p>
          <a:p>
            <a:pPr>
              <a:spcBef>
                <a:spcPts val="0"/>
              </a:spcBef>
            </a:pPr>
            <a:r>
              <a:rPr lang="en-US" sz="1867" dirty="0">
                <a:solidFill>
                  <a:schemeClr val="bg1"/>
                </a:solidFill>
              </a:rPr>
              <a:t>Perlmutter Cancer Center</a:t>
            </a:r>
          </a:p>
          <a:p>
            <a:pPr>
              <a:spcBef>
                <a:spcPts val="0"/>
              </a:spcBef>
            </a:pPr>
            <a:endParaRPr lang="en-GB" sz="1867" dirty="0">
              <a:solidFill>
                <a:schemeClr val="bg1"/>
              </a:solidFill>
            </a:endParaRPr>
          </a:p>
        </p:txBody>
      </p:sp>
      <p:sp>
        <p:nvSpPr>
          <p:cNvPr id="9" name="Freeform 5">
            <a:extLst>
              <a:ext uri="{FF2B5EF4-FFF2-40B4-BE49-F238E27FC236}">
                <a16:creationId xmlns:a16="http://schemas.microsoft.com/office/drawing/2014/main" id="{7BD4833D-7233-4750-BD08-9C2D9E9F7482}"/>
              </a:ext>
            </a:extLst>
          </p:cNvPr>
          <p:cNvSpPr>
            <a:spLocks noEditPoints="1"/>
          </p:cNvSpPr>
          <p:nvPr/>
        </p:nvSpPr>
        <p:spPr bwMode="auto">
          <a:xfrm>
            <a:off x="1056705" y="5442318"/>
            <a:ext cx="2013840" cy="87941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p>
        </p:txBody>
      </p:sp>
    </p:spTree>
    <p:extLst>
      <p:ext uri="{BB962C8B-B14F-4D97-AF65-F5344CB8AC3E}">
        <p14:creationId xmlns:p14="http://schemas.microsoft.com/office/powerpoint/2010/main" val="3247265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EAD4-7837-426C-B483-326DD275FA1B}"/>
              </a:ext>
            </a:extLst>
          </p:cNvPr>
          <p:cNvSpPr>
            <a:spLocks noGrp="1"/>
          </p:cNvSpPr>
          <p:nvPr>
            <p:ph type="title"/>
          </p:nvPr>
        </p:nvSpPr>
        <p:spPr/>
        <p:txBody>
          <a:bodyPr/>
          <a:lstStyle/>
          <a:p>
            <a:r>
              <a:rPr lang="en-US" dirty="0"/>
              <a:t>VISION study conclusions</a:t>
            </a:r>
          </a:p>
        </p:txBody>
      </p:sp>
      <p:sp>
        <p:nvSpPr>
          <p:cNvPr id="7" name="Text Placeholder 6">
            <a:extLst>
              <a:ext uri="{FF2B5EF4-FFF2-40B4-BE49-F238E27FC236}">
                <a16:creationId xmlns:a16="http://schemas.microsoft.com/office/drawing/2014/main" id="{DCD7D077-D59F-4E2E-BA11-6C297BF17B0B}"/>
              </a:ext>
            </a:extLst>
          </p:cNvPr>
          <p:cNvSpPr>
            <a:spLocks noGrp="1"/>
          </p:cNvSpPr>
          <p:nvPr>
            <p:ph idx="1"/>
          </p:nvPr>
        </p:nvSpPr>
        <p:spPr/>
        <p:txBody>
          <a:bodyPr>
            <a:normAutofit fontScale="77500" lnSpcReduction="20000"/>
          </a:bodyPr>
          <a:lstStyle/>
          <a:p>
            <a:pPr marL="342891" lvl="1" indent="-342891">
              <a:lnSpc>
                <a:spcPct val="140000"/>
              </a:lnSpc>
              <a:buFont typeface="Arial" panose="020B0604020202020204" pitchFamily="34" charset="0"/>
              <a:buChar char="•"/>
            </a:pPr>
            <a:r>
              <a:rPr lang="en-US" sz="2400" dirty="0"/>
              <a:t>Adding </a:t>
            </a:r>
            <a:r>
              <a:rPr lang="en-US" sz="2400" baseline="30000" dirty="0"/>
              <a:t>177</a:t>
            </a:r>
            <a:r>
              <a:rPr lang="en-US" sz="2400" dirty="0"/>
              <a:t>Lu-PSMA-617 to safely combinable standard of care in patients with mCRPC after androgen receptor pathway inhibition and chemotherapy</a:t>
            </a:r>
          </a:p>
          <a:p>
            <a:pPr marL="1428715" lvl="3" indent="-285744">
              <a:lnSpc>
                <a:spcPct val="140000"/>
              </a:lnSpc>
            </a:pPr>
            <a:r>
              <a:rPr lang="en-US" sz="2151" dirty="0"/>
              <a:t>Extended overall survival</a:t>
            </a:r>
          </a:p>
          <a:p>
            <a:pPr marL="1428715" lvl="3" indent="-285744">
              <a:lnSpc>
                <a:spcPct val="140000"/>
              </a:lnSpc>
            </a:pPr>
            <a:r>
              <a:rPr lang="en-US" sz="2151" dirty="0"/>
              <a:t>Delayed radiographic disease progression</a:t>
            </a:r>
          </a:p>
          <a:p>
            <a:pPr marL="1428715" lvl="3" indent="-285744">
              <a:lnSpc>
                <a:spcPct val="140000"/>
              </a:lnSpc>
            </a:pPr>
            <a:endParaRPr lang="en-US" sz="2000" dirty="0"/>
          </a:p>
          <a:p>
            <a:pPr marL="342891" lvl="1" indent="-342891">
              <a:lnSpc>
                <a:spcPct val="140000"/>
              </a:lnSpc>
              <a:buFont typeface="Arial" panose="020B0604020202020204" pitchFamily="34" charset="0"/>
              <a:buChar char="•"/>
            </a:pPr>
            <a:r>
              <a:rPr lang="en-US" sz="2400" baseline="30000" dirty="0"/>
              <a:t>177</a:t>
            </a:r>
            <a:r>
              <a:rPr lang="en-US" sz="2400" dirty="0"/>
              <a:t>Lu-PSMA-617 was well tolerated</a:t>
            </a:r>
          </a:p>
          <a:p>
            <a:pPr marL="1028674" lvl="2" indent="-342891">
              <a:lnSpc>
                <a:spcPct val="140000"/>
              </a:lnSpc>
            </a:pPr>
            <a:endParaRPr lang="en-US" sz="2000" dirty="0"/>
          </a:p>
          <a:p>
            <a:pPr marL="342891" lvl="1" indent="-342891">
              <a:lnSpc>
                <a:spcPct val="140000"/>
              </a:lnSpc>
              <a:buFont typeface="Arial" panose="020B0604020202020204" pitchFamily="34" charset="0"/>
              <a:buChar char="•"/>
            </a:pPr>
            <a:r>
              <a:rPr lang="en-US" sz="2400" dirty="0"/>
              <a:t>These findings warrant adoption of </a:t>
            </a:r>
            <a:r>
              <a:rPr lang="en-US" sz="2400" baseline="30000" dirty="0"/>
              <a:t>177</a:t>
            </a:r>
            <a:r>
              <a:rPr lang="en-US" sz="2400" dirty="0"/>
              <a:t>Lu-PSMA-617 as a new treatment option </a:t>
            </a:r>
            <a:br>
              <a:rPr lang="en-US" sz="2400" dirty="0"/>
            </a:br>
            <a:r>
              <a:rPr lang="en-US" sz="2400" dirty="0"/>
              <a:t>in patients with mCRPC</a:t>
            </a:r>
          </a:p>
        </p:txBody>
      </p:sp>
      <p:sp>
        <p:nvSpPr>
          <p:cNvPr id="6" name="Footer Placeholder 5">
            <a:extLst>
              <a:ext uri="{FF2B5EF4-FFF2-40B4-BE49-F238E27FC236}">
                <a16:creationId xmlns:a16="http://schemas.microsoft.com/office/drawing/2014/main" id="{D83166F8-D279-4F86-A313-D81CE7876E8F}"/>
              </a:ext>
            </a:extLst>
          </p:cNvPr>
          <p:cNvSpPr>
            <a:spLocks noGrp="1"/>
          </p:cNvSpPr>
          <p:nvPr>
            <p:ph type="ftr" sz="quarter" idx="4294967295"/>
          </p:nvPr>
        </p:nvSpPr>
        <p:spPr>
          <a:xfrm>
            <a:off x="0" y="6356350"/>
            <a:ext cx="4114800" cy="365125"/>
          </a:xfrm>
        </p:spPr>
        <p:txBody>
          <a:bodyPr/>
          <a:lstStyle/>
          <a:p>
            <a:r>
              <a:rPr lang="en-US"/>
              <a:t>Michael J. Morris</a:t>
            </a:r>
            <a:endParaRPr lang="en-US" dirty="0"/>
          </a:p>
        </p:txBody>
      </p:sp>
    </p:spTree>
    <p:extLst>
      <p:ext uri="{BB962C8B-B14F-4D97-AF65-F5344CB8AC3E}">
        <p14:creationId xmlns:p14="http://schemas.microsoft.com/office/powerpoint/2010/main" val="347232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kern="1200" dirty="0">
                <a:solidFill>
                  <a:schemeClr val="tx1"/>
                </a:solidFill>
                <a:latin typeface="Arial" charset="0"/>
                <a:ea typeface="+mn-ea"/>
                <a:cs typeface="+mn-cs"/>
              </a:rPr>
              <a:t>EORTC GUCG 1333 (PEACE-3) original design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45" y="0"/>
            <a:ext cx="11493499" cy="646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1" eaLnBrk="0"/>
            <a:r>
              <a:rPr lang="en-US" sz="1125" dirty="0">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7014381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kern="1200" dirty="0">
                <a:solidFill>
                  <a:schemeClr val="tx1"/>
                </a:solidFill>
                <a:latin typeface="Arial" charset="0"/>
                <a:ea typeface="+mn-ea"/>
                <a:cs typeface="+mn-cs"/>
              </a:rPr>
              <a:t>Bone fractures and cumulative incidence - safety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45" y="0"/>
            <a:ext cx="11493499" cy="646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371163585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6" dirty="0">
                <a:latin typeface="Arial" charset="0"/>
                <a:ea typeface="+mn-ea"/>
                <a:cs typeface="+mn-cs"/>
              </a:rPr>
              <a:t>Design of PEACE-1</a:t>
            </a:r>
          </a:p>
        </p:txBody>
      </p:sp>
      <p:sp>
        <p:nvSpPr>
          <p:cNvPr id="3" name="Text Placeholder 2">
            <a:extLst>
              <a:ext uri="{FF2B5EF4-FFF2-40B4-BE49-F238E27FC236}">
                <a16:creationId xmlns:a16="http://schemas.microsoft.com/office/drawing/2014/main" id="{F628EB11-5199-4F43-B5A7-A78A16A6B0E3}"/>
              </a:ext>
            </a:extLst>
          </p:cNvPr>
          <p:cNvSpPr>
            <a:spLocks noGrp="1"/>
          </p:cNvSpPr>
          <p:nvPr>
            <p:ph type="body" sz="quarter" idx="14"/>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10"/>
          <a:stretch/>
        </p:blipFill>
        <p:spPr bwMode="auto">
          <a:xfrm>
            <a:off x="389863" y="0"/>
            <a:ext cx="11413764" cy="611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40846" y="6119043"/>
            <a:ext cx="8933941"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l"/>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1769913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1"/>
            <a:ext cx="11413764" cy="607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30015" y="6106777"/>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9580525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6" dirty="0">
                <a:latin typeface="Arial" charset="0"/>
                <a:ea typeface="+mn-ea"/>
                <a:cs typeface="+mn-cs"/>
              </a:rPr>
              <a:t>Conclusion</a:t>
            </a:r>
          </a:p>
        </p:txBody>
      </p:sp>
      <p:sp>
        <p:nvSpPr>
          <p:cNvPr id="3" name="Text Placeholder 2">
            <a:extLst>
              <a:ext uri="{FF2B5EF4-FFF2-40B4-BE49-F238E27FC236}">
                <a16:creationId xmlns:a16="http://schemas.microsoft.com/office/drawing/2014/main" id="{D3130DD5-F78D-7A47-8EA2-E73F044A0198}"/>
              </a:ext>
            </a:extLst>
          </p:cNvPr>
          <p:cNvSpPr>
            <a:spLocks noGrp="1"/>
          </p:cNvSpPr>
          <p:nvPr>
            <p:ph type="body" sz="quarter" idx="14"/>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1"/>
            <a:ext cx="11413764" cy="61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55880" y="6120269"/>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5529112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2D2E-334A-3041-9198-461B13A143FC}"/>
              </a:ext>
            </a:extLst>
          </p:cNvPr>
          <p:cNvSpPr>
            <a:spLocks noGrp="1"/>
          </p:cNvSpPr>
          <p:nvPr>
            <p:ph type="title"/>
          </p:nvPr>
        </p:nvSpPr>
        <p:spPr/>
        <p:txBody>
          <a:bodyPr>
            <a:normAutofit/>
          </a:bodyPr>
          <a:lstStyle/>
          <a:p>
            <a:r>
              <a:rPr lang="en-US" sz="2800" dirty="0" err="1">
                <a:effectLst/>
              </a:rPr>
              <a:t>Darolutamide</a:t>
            </a:r>
            <a:r>
              <a:rPr lang="en-US" sz="2800" dirty="0">
                <a:effectLst/>
              </a:rPr>
              <a:t> (DARO) tolerability from extended follow up and treatment response in the phase 3 ARAMIS trial </a:t>
            </a:r>
            <a:endParaRPr lang="en-US" sz="2800" dirty="0"/>
          </a:p>
        </p:txBody>
      </p:sp>
      <p:sp>
        <p:nvSpPr>
          <p:cNvPr id="3" name="Content Placeholder 2">
            <a:extLst>
              <a:ext uri="{FF2B5EF4-FFF2-40B4-BE49-F238E27FC236}">
                <a16:creationId xmlns:a16="http://schemas.microsoft.com/office/drawing/2014/main" id="{1C9B34EB-BADC-2E4D-BBED-448FC04527CE}"/>
              </a:ext>
            </a:extLst>
          </p:cNvPr>
          <p:cNvSpPr>
            <a:spLocks noGrp="1"/>
          </p:cNvSpPr>
          <p:nvPr>
            <p:ph idx="1"/>
          </p:nvPr>
        </p:nvSpPr>
        <p:spPr/>
        <p:txBody>
          <a:bodyPr>
            <a:normAutofit/>
          </a:bodyPr>
          <a:lstStyle/>
          <a:p>
            <a:pPr>
              <a:spcBef>
                <a:spcPts val="1200"/>
              </a:spcBef>
            </a:pPr>
            <a:r>
              <a:rPr lang="en-US" sz="2400" dirty="0"/>
              <a:t>DARO remained well tolerated with extended treatment at the recommended dose of 600 mg twice daily</a:t>
            </a:r>
          </a:p>
          <a:p>
            <a:pPr>
              <a:spcBef>
                <a:spcPts val="1200"/>
              </a:spcBef>
            </a:pPr>
            <a:r>
              <a:rPr lang="en-US" sz="2400" dirty="0"/>
              <a:t>Long-term treatment with DARO extends survival and delays disease progression in men with </a:t>
            </a:r>
            <a:r>
              <a:rPr lang="en-US" sz="2400" dirty="0" err="1"/>
              <a:t>nmCRPC</a:t>
            </a:r>
            <a:endParaRPr lang="en-US" sz="2400" dirty="0"/>
          </a:p>
          <a:p>
            <a:pPr>
              <a:spcBef>
                <a:spcPts val="1200"/>
              </a:spcBef>
            </a:pPr>
            <a:r>
              <a:rPr lang="en-US" sz="2400" dirty="0"/>
              <a:t>Majority of patients on DARO showed a ≥50% decline in PSA from baseline</a:t>
            </a:r>
          </a:p>
        </p:txBody>
      </p:sp>
      <p:sp>
        <p:nvSpPr>
          <p:cNvPr id="6" name="TextBox 5">
            <a:extLst>
              <a:ext uri="{FF2B5EF4-FFF2-40B4-BE49-F238E27FC236}">
                <a16:creationId xmlns:a16="http://schemas.microsoft.com/office/drawing/2014/main" id="{E1AD1F69-0B7F-C84D-AE96-9F318277935C}"/>
              </a:ext>
            </a:extLst>
          </p:cNvPr>
          <p:cNvSpPr txBox="1"/>
          <p:nvPr/>
        </p:nvSpPr>
        <p:spPr>
          <a:xfrm>
            <a:off x="242673" y="6421622"/>
            <a:ext cx="3810210" cy="246221"/>
          </a:xfrm>
          <a:prstGeom prst="rect">
            <a:avLst/>
          </a:prstGeom>
          <a:noFill/>
        </p:spPr>
        <p:txBody>
          <a:bodyPr wrap="none" lIns="0" tIns="0" rIns="0" bIns="0" rtlCol="0" anchor="t" anchorCtr="0">
            <a:spAutoFit/>
          </a:bodyPr>
          <a:lstStyle/>
          <a:p>
            <a:r>
              <a:rPr lang="en-US" sz="1600" dirty="0" err="1"/>
              <a:t>Fizazi</a:t>
            </a:r>
            <a:r>
              <a:rPr lang="en-US" sz="1600"/>
              <a:t> K et </a:t>
            </a:r>
            <a:r>
              <a:rPr lang="en-US" sz="1600" dirty="0"/>
              <a:t>al. ASCO 2021;Abstract 5079. </a:t>
            </a:r>
            <a:endParaRPr lang="en-US" sz="1600" kern="600" spc="30" dirty="0"/>
          </a:p>
        </p:txBody>
      </p:sp>
    </p:spTree>
    <p:extLst>
      <p:ext uri="{BB962C8B-B14F-4D97-AF65-F5344CB8AC3E}">
        <p14:creationId xmlns:p14="http://schemas.microsoft.com/office/powerpoint/2010/main" val="19688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89837-D0CD-EF47-914D-7E409C7D8DE0}"/>
              </a:ext>
            </a:extLst>
          </p:cNvPr>
          <p:cNvSpPr>
            <a:spLocks noGrp="1"/>
          </p:cNvSpPr>
          <p:nvPr>
            <p:ph type="title"/>
          </p:nvPr>
        </p:nvSpPr>
        <p:spPr>
          <a:xfrm>
            <a:off x="611718" y="479681"/>
            <a:ext cx="10881782" cy="1246545"/>
          </a:xfrm>
        </p:spPr>
        <p:txBody>
          <a:bodyPr>
            <a:noAutofit/>
          </a:bodyPr>
          <a:lstStyle/>
          <a:p>
            <a:r>
              <a:rPr lang="en-US" sz="2800" dirty="0">
                <a:effectLst/>
              </a:rPr>
              <a:t>Interim results of AASUR: apalutamide (A)+ abiraterone acetate + prednisone (AA+P) + leuprolide with stereotactic </a:t>
            </a:r>
            <a:r>
              <a:rPr lang="en-US" sz="2800" dirty="0" err="1">
                <a:effectLst/>
              </a:rPr>
              <a:t>ultrahypofractionated</a:t>
            </a:r>
            <a:r>
              <a:rPr lang="en-US" sz="2800" dirty="0">
                <a:effectLst/>
              </a:rPr>
              <a:t> radiation (UHRT) in very high risk, node negative prostate cancer (</a:t>
            </a:r>
            <a:r>
              <a:rPr lang="en-US" sz="2800" dirty="0" err="1">
                <a:effectLst/>
              </a:rPr>
              <a:t>PCa</a:t>
            </a:r>
            <a:r>
              <a:rPr lang="en-US" sz="2800" dirty="0">
                <a:effectLst/>
              </a:rPr>
              <a:t>).</a:t>
            </a:r>
            <a:endParaRPr lang="en-US" sz="2800" dirty="0"/>
          </a:p>
        </p:txBody>
      </p:sp>
      <p:sp>
        <p:nvSpPr>
          <p:cNvPr id="3" name="Content Placeholder 2">
            <a:extLst>
              <a:ext uri="{FF2B5EF4-FFF2-40B4-BE49-F238E27FC236}">
                <a16:creationId xmlns:a16="http://schemas.microsoft.com/office/drawing/2014/main" id="{3E327A7D-D116-7C46-A238-BDB13E69F3A2}"/>
              </a:ext>
            </a:extLst>
          </p:cNvPr>
          <p:cNvSpPr>
            <a:spLocks noGrp="1"/>
          </p:cNvSpPr>
          <p:nvPr>
            <p:ph idx="1"/>
          </p:nvPr>
        </p:nvSpPr>
        <p:spPr>
          <a:xfrm>
            <a:off x="611719" y="2235199"/>
            <a:ext cx="10653182" cy="4039857"/>
          </a:xfrm>
        </p:spPr>
        <p:txBody>
          <a:bodyPr>
            <a:normAutofit/>
          </a:bodyPr>
          <a:lstStyle/>
          <a:p>
            <a:pPr>
              <a:spcBef>
                <a:spcPts val="1200"/>
              </a:spcBef>
            </a:pPr>
            <a:r>
              <a:rPr lang="en-US" sz="2400" dirty="0"/>
              <a:t>Phase II trial with 64 pts with very high risk </a:t>
            </a:r>
            <a:r>
              <a:rPr lang="en-US" sz="2400" dirty="0" err="1"/>
              <a:t>PCa</a:t>
            </a:r>
            <a:r>
              <a:rPr lang="en-US" sz="2400" dirty="0"/>
              <a:t> treated with A, AA+P, and leuprolide with prostate/seminal vesicle-directed RT</a:t>
            </a:r>
          </a:p>
          <a:p>
            <a:pPr>
              <a:spcBef>
                <a:spcPts val="1200"/>
              </a:spcBef>
            </a:pPr>
            <a:r>
              <a:rPr lang="en-US" sz="2400" dirty="0"/>
              <a:t>Compared to historic controls with the long course ADT, AASUR demonstrated impressive 3-yr </a:t>
            </a:r>
            <a:r>
              <a:rPr lang="en-US" sz="2400" dirty="0" err="1"/>
              <a:t>bRFS</a:t>
            </a:r>
            <a:r>
              <a:rPr lang="en-US" sz="2400" dirty="0"/>
              <a:t> and limited toxicities</a:t>
            </a:r>
          </a:p>
          <a:p>
            <a:pPr>
              <a:spcBef>
                <a:spcPts val="1200"/>
              </a:spcBef>
            </a:pPr>
            <a:r>
              <a:rPr lang="en-US" sz="2400" dirty="0"/>
              <a:t>The safety profile of this regimen was consistent with the known AE profile of the androgen receptor signaling inhibitors and RT</a:t>
            </a:r>
          </a:p>
        </p:txBody>
      </p:sp>
      <p:sp>
        <p:nvSpPr>
          <p:cNvPr id="6" name="TextBox 5">
            <a:extLst>
              <a:ext uri="{FF2B5EF4-FFF2-40B4-BE49-F238E27FC236}">
                <a16:creationId xmlns:a16="http://schemas.microsoft.com/office/drawing/2014/main" id="{34734764-90CA-C04D-BEBE-06E8053F6B6B}"/>
              </a:ext>
            </a:extLst>
          </p:cNvPr>
          <p:cNvSpPr txBox="1"/>
          <p:nvPr/>
        </p:nvSpPr>
        <p:spPr>
          <a:xfrm>
            <a:off x="331573" y="6389357"/>
            <a:ext cx="4199739" cy="246221"/>
          </a:xfrm>
          <a:prstGeom prst="rect">
            <a:avLst/>
          </a:prstGeom>
          <a:noFill/>
        </p:spPr>
        <p:txBody>
          <a:bodyPr wrap="none" lIns="0" tIns="0" rIns="0" bIns="0" rtlCol="0" anchor="t" anchorCtr="0">
            <a:spAutoFit/>
          </a:bodyPr>
          <a:lstStyle/>
          <a:p>
            <a:r>
              <a:rPr lang="en-US" sz="1600" dirty="0"/>
              <a:t>McBride SM et al. ASCO 2021;Abstract 5012. </a:t>
            </a:r>
            <a:endParaRPr lang="en-US" sz="1600" kern="600" spc="30" dirty="0"/>
          </a:p>
        </p:txBody>
      </p:sp>
    </p:spTree>
    <p:extLst>
      <p:ext uri="{BB962C8B-B14F-4D97-AF65-F5344CB8AC3E}">
        <p14:creationId xmlns:p14="http://schemas.microsoft.com/office/powerpoint/2010/main" val="50433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Bladder cancer updates</a:t>
            </a:r>
          </a:p>
        </p:txBody>
      </p:sp>
    </p:spTree>
    <p:extLst>
      <p:ext uri="{BB962C8B-B14F-4D97-AF65-F5344CB8AC3E}">
        <p14:creationId xmlns:p14="http://schemas.microsoft.com/office/powerpoint/2010/main" val="4079764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FE77B6-43BA-D64B-8042-27A86038FC50}"/>
              </a:ext>
            </a:extLst>
          </p:cNvPr>
          <p:cNvSpPr>
            <a:spLocks noGrp="1"/>
          </p:cNvSpPr>
          <p:nvPr>
            <p:ph type="ctrTitle"/>
          </p:nvPr>
        </p:nvSpPr>
        <p:spPr>
          <a:xfrm>
            <a:off x="344444" y="1094539"/>
            <a:ext cx="11313433" cy="2334461"/>
          </a:xfrm>
        </p:spPr>
        <p:txBody>
          <a:bodyPr/>
          <a:lstStyle/>
          <a:p>
            <a:r>
              <a:rPr lang="en-US" sz="2700" dirty="0"/>
              <a:t>Pembrolizumab in combination with gemcitabine and concurrent </a:t>
            </a:r>
            <a:r>
              <a:rPr lang="en-US" sz="2700" dirty="0" err="1"/>
              <a:t>hypofractionated</a:t>
            </a:r>
            <a:r>
              <a:rPr lang="en-US" sz="2700" dirty="0"/>
              <a:t> radiation therapy as bladder sparing treatment for muscle-invasive urothelial cancer of the bladder: A multicenter phase 2 trial</a:t>
            </a:r>
          </a:p>
        </p:txBody>
      </p:sp>
      <p:sp>
        <p:nvSpPr>
          <p:cNvPr id="7" name="Subtitle 6">
            <a:extLst>
              <a:ext uri="{FF2B5EF4-FFF2-40B4-BE49-F238E27FC236}">
                <a16:creationId xmlns:a16="http://schemas.microsoft.com/office/drawing/2014/main" id="{6636070E-3498-094A-BDFA-14605C173ABB}"/>
              </a:ext>
            </a:extLst>
          </p:cNvPr>
          <p:cNvSpPr>
            <a:spLocks noGrp="1"/>
          </p:cNvSpPr>
          <p:nvPr>
            <p:ph type="subTitle" idx="1"/>
          </p:nvPr>
        </p:nvSpPr>
        <p:spPr>
          <a:xfrm>
            <a:off x="153174" y="3848045"/>
            <a:ext cx="11847557" cy="2857128"/>
          </a:xfrm>
        </p:spPr>
        <p:txBody>
          <a:bodyPr>
            <a:normAutofit lnSpcReduction="10000"/>
          </a:bodyPr>
          <a:lstStyle/>
          <a:p>
            <a:r>
              <a:rPr lang="en-US" dirty="0"/>
              <a:t>Arjun V. Balar</a:t>
            </a:r>
            <a:r>
              <a:rPr lang="en-US" baseline="30000" dirty="0"/>
              <a:t>1</a:t>
            </a:r>
            <a:r>
              <a:rPr lang="en-US" dirty="0"/>
              <a:t>, Matthew I. Milowsky</a:t>
            </a:r>
            <a:r>
              <a:rPr lang="en-US" baseline="30000" dirty="0"/>
              <a:t>2</a:t>
            </a:r>
            <a:r>
              <a:rPr lang="en-US" dirty="0"/>
              <a:t>, Peter H. O'Donnell</a:t>
            </a:r>
            <a:r>
              <a:rPr lang="en-US" baseline="30000" dirty="0"/>
              <a:t>3</a:t>
            </a:r>
            <a:r>
              <a:rPr lang="en-US" dirty="0"/>
              <a:t>, Ajjai S Alva</a:t>
            </a:r>
            <a:r>
              <a:rPr lang="en-US" baseline="30000" dirty="0"/>
              <a:t>4</a:t>
            </a:r>
            <a:r>
              <a:rPr lang="en-US" dirty="0"/>
              <a:t>, Marisa Kollmeier</a:t>
            </a:r>
            <a:r>
              <a:rPr lang="en-US" baseline="30000" dirty="0"/>
              <a:t>5</a:t>
            </a:r>
            <a:r>
              <a:rPr lang="en-US" dirty="0"/>
              <a:t>, Tracy L Rose</a:t>
            </a:r>
            <a:r>
              <a:rPr lang="en-US" baseline="30000" dirty="0"/>
              <a:t>2</a:t>
            </a:r>
            <a:r>
              <a:rPr lang="en-US" dirty="0"/>
              <a:t>, Sean Pitroda</a:t>
            </a:r>
            <a:r>
              <a:rPr lang="en-US" baseline="30000" dirty="0"/>
              <a:t>3</a:t>
            </a:r>
            <a:r>
              <a:rPr lang="en-US" dirty="0"/>
              <a:t>, Samuel D. Kaffenberger</a:t>
            </a:r>
            <a:r>
              <a:rPr lang="en-US" baseline="30000" dirty="0"/>
              <a:t>4</a:t>
            </a:r>
            <a:r>
              <a:rPr lang="en-US" dirty="0"/>
              <a:t>, Jonathan E. Rosenberg</a:t>
            </a:r>
            <a:r>
              <a:rPr lang="en-US" baseline="30000" dirty="0"/>
              <a:t>5</a:t>
            </a:r>
            <a:r>
              <a:rPr lang="en-US" dirty="0"/>
              <a:t>, Kaitlyn Francese</a:t>
            </a:r>
            <a:r>
              <a:rPr lang="en-US" baseline="30000" dirty="0"/>
              <a:t>1</a:t>
            </a:r>
            <a:r>
              <a:rPr lang="en-US" dirty="0"/>
              <a:t>, Tsivia Hochman</a:t>
            </a:r>
            <a:r>
              <a:rPr lang="en-US" baseline="30000" dirty="0"/>
              <a:t>1</a:t>
            </a:r>
            <a:r>
              <a:rPr lang="en-US" dirty="0"/>
              <a:t>, Judith D Goldberg</a:t>
            </a:r>
            <a:r>
              <a:rPr lang="en-US" baseline="30000" dirty="0"/>
              <a:t>1</a:t>
            </a:r>
            <a:r>
              <a:rPr lang="en-US" dirty="0"/>
              <a:t>, Sarah Griglun</a:t>
            </a:r>
            <a:r>
              <a:rPr lang="en-US" baseline="30000" dirty="0"/>
              <a:t>1</a:t>
            </a:r>
            <a:r>
              <a:rPr lang="en-US" dirty="0"/>
              <a:t>, Dayna Leis</a:t>
            </a:r>
            <a:r>
              <a:rPr lang="en-US" baseline="30000" dirty="0"/>
              <a:t>1</a:t>
            </a:r>
            <a:r>
              <a:rPr lang="en-US" dirty="0"/>
              <a:t>, Gary D. Steinberg</a:t>
            </a:r>
            <a:r>
              <a:rPr lang="en-US" baseline="30000" dirty="0"/>
              <a:t>7</a:t>
            </a:r>
            <a:r>
              <a:rPr lang="en-US" dirty="0"/>
              <a:t>, James Wysock</a:t>
            </a:r>
            <a:r>
              <a:rPr lang="en-US" baseline="30000" dirty="0"/>
              <a:t>7</a:t>
            </a:r>
            <a:r>
              <a:rPr lang="en-US" dirty="0"/>
              <a:t>, Peter B. Schiff</a:t>
            </a:r>
            <a:r>
              <a:rPr lang="en-US" baseline="30000" dirty="0"/>
              <a:t>1</a:t>
            </a:r>
            <a:r>
              <a:rPr lang="en-US" dirty="0"/>
              <a:t>, Nicholas J. Sanfilippo</a:t>
            </a:r>
            <a:r>
              <a:rPr lang="en-US" baseline="30000" dirty="0"/>
              <a:t>6</a:t>
            </a:r>
            <a:r>
              <a:rPr lang="en-US" dirty="0"/>
              <a:t>, Samir S. Taneja</a:t>
            </a:r>
            <a:r>
              <a:rPr lang="en-US" baseline="30000" dirty="0"/>
              <a:t>7</a:t>
            </a:r>
            <a:r>
              <a:rPr lang="en-US" dirty="0"/>
              <a:t> and William C. Huang</a:t>
            </a:r>
            <a:r>
              <a:rPr lang="en-US" baseline="30000" dirty="0"/>
              <a:t>7</a:t>
            </a:r>
            <a:endParaRPr lang="en-US" dirty="0"/>
          </a:p>
          <a:p>
            <a:endParaRPr lang="en-US" dirty="0"/>
          </a:p>
          <a:p>
            <a:r>
              <a:rPr lang="en-US" sz="1300" baseline="30000" dirty="0"/>
              <a:t>1</a:t>
            </a:r>
            <a:r>
              <a:rPr lang="en-US" sz="1300" dirty="0"/>
              <a:t>Laura and Isaac Perlmutter Cancer Center at NYU Langone Health and The NYU Grossman School of Medicine, New York, NY; </a:t>
            </a:r>
            <a:r>
              <a:rPr lang="en-US" sz="1300" baseline="30000" dirty="0"/>
              <a:t>2</a:t>
            </a:r>
            <a:r>
              <a:rPr lang="en-US" sz="1300" dirty="0"/>
              <a:t>The University of North Carolina at Chapel Hill (UNC-CH) School of Medicine and UNC </a:t>
            </a:r>
            <a:r>
              <a:rPr lang="en-US" sz="1300" dirty="0" err="1"/>
              <a:t>Lineberger</a:t>
            </a:r>
            <a:r>
              <a:rPr lang="en-US" sz="1300" dirty="0"/>
              <a:t> Comprehensive Cancer Center, Chapel Hill, NC; </a:t>
            </a:r>
            <a:r>
              <a:rPr lang="en-US" sz="1300" baseline="30000" dirty="0"/>
              <a:t>3</a:t>
            </a:r>
            <a:r>
              <a:rPr lang="en-US" sz="1300" dirty="0"/>
              <a:t>The University of Chicago Comprehensive Cancer Center, Chicago, IL; </a:t>
            </a:r>
            <a:r>
              <a:rPr lang="en-US" sz="1300" baseline="30000" dirty="0"/>
              <a:t>4</a:t>
            </a:r>
            <a:r>
              <a:rPr lang="en-US" sz="1300" dirty="0"/>
              <a:t>University of Michigan </a:t>
            </a:r>
            <a:r>
              <a:rPr lang="en-US" sz="1300" dirty="0" err="1"/>
              <a:t>Rogel</a:t>
            </a:r>
            <a:r>
              <a:rPr lang="en-US" sz="1300" dirty="0"/>
              <a:t> Cancer Center, Ann Arbor, MI; </a:t>
            </a:r>
            <a:r>
              <a:rPr lang="en-US" sz="1300" baseline="30000" dirty="0"/>
              <a:t>5</a:t>
            </a:r>
            <a:r>
              <a:rPr lang="en-US" sz="1300" dirty="0"/>
              <a:t>Memorial Sloan Kettering Cancer Center, New York, NY; </a:t>
            </a:r>
            <a:r>
              <a:rPr lang="en-US" sz="1300" baseline="30000" dirty="0"/>
              <a:t>6</a:t>
            </a:r>
            <a:r>
              <a:rPr lang="en-US" sz="1300" dirty="0"/>
              <a:t>Weill Cornell Medicine, New York, NY; </a:t>
            </a:r>
            <a:r>
              <a:rPr lang="en-US" sz="1300" baseline="30000" dirty="0"/>
              <a:t>7</a:t>
            </a:r>
            <a:r>
              <a:rPr lang="en-US" sz="1300" dirty="0"/>
              <a:t>Department of Urology at NYU Langone Health and The NYU Grossman School of Medicine, New York, NY</a:t>
            </a:r>
          </a:p>
        </p:txBody>
      </p:sp>
      <p:pic>
        <p:nvPicPr>
          <p:cNvPr id="2" name="Picture 1">
            <a:extLst>
              <a:ext uri="{FF2B5EF4-FFF2-40B4-BE49-F238E27FC236}">
                <a16:creationId xmlns:a16="http://schemas.microsoft.com/office/drawing/2014/main" id="{B404CF5E-AF29-E44B-A406-A5A79D6497B2}"/>
              </a:ext>
            </a:extLst>
          </p:cNvPr>
          <p:cNvPicPr>
            <a:picLocks noChangeAspect="1"/>
          </p:cNvPicPr>
          <p:nvPr/>
        </p:nvPicPr>
        <p:blipFill>
          <a:blip r:embed="rId2"/>
          <a:stretch>
            <a:fillRect/>
          </a:stretch>
        </p:blipFill>
        <p:spPr>
          <a:xfrm>
            <a:off x="9748355" y="447"/>
            <a:ext cx="2438083" cy="1028567"/>
          </a:xfrm>
          <a:prstGeom prst="rect">
            <a:avLst/>
          </a:prstGeom>
        </p:spPr>
      </p:pic>
    </p:spTree>
    <p:extLst>
      <p:ext uri="{BB962C8B-B14F-4D97-AF65-F5344CB8AC3E}">
        <p14:creationId xmlns:p14="http://schemas.microsoft.com/office/powerpoint/2010/main" val="112031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Prostate cancer updates</a:t>
            </a:r>
          </a:p>
        </p:txBody>
      </p:sp>
    </p:spTree>
    <p:extLst>
      <p:ext uri="{BB962C8B-B14F-4D97-AF65-F5344CB8AC3E}">
        <p14:creationId xmlns:p14="http://schemas.microsoft.com/office/powerpoint/2010/main" val="4276038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6" y="252088"/>
            <a:ext cx="11834321" cy="584775"/>
          </a:xfrm>
          <a:prstGeom prst="rect">
            <a:avLst/>
          </a:prstGeom>
          <a:noFill/>
        </p:spPr>
        <p:txBody>
          <a:bodyPr wrap="square" rtlCol="0">
            <a:spAutoFit/>
          </a:bodyPr>
          <a:lstStyle/>
          <a:p>
            <a:pPr algn="ctr" defTabSz="609593">
              <a:defRPr/>
            </a:pPr>
            <a:r>
              <a:rPr lang="en-US" sz="3200" b="1" dirty="0">
                <a:solidFill>
                  <a:srgbClr val="002457"/>
                </a:solidFill>
                <a:latin typeface="Arial"/>
              </a:rPr>
              <a:t>TREATMENT SCHEMA</a:t>
            </a:r>
          </a:p>
        </p:txBody>
      </p:sp>
      <p:sp>
        <p:nvSpPr>
          <p:cNvPr id="22" name="Rounded Rectangle 21"/>
          <p:cNvSpPr/>
          <p:nvPr/>
        </p:nvSpPr>
        <p:spPr>
          <a:xfrm>
            <a:off x="2243595" y="2101387"/>
            <a:ext cx="1050771" cy="723404"/>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84">
              <a:defRPr/>
            </a:pPr>
            <a:r>
              <a:rPr lang="en-US" sz="1600" kern="0" dirty="0" err="1">
                <a:solidFill>
                  <a:sysClr val="window" lastClr="FFFFFF"/>
                </a:solidFill>
                <a:latin typeface="Calibri"/>
              </a:rPr>
              <a:t>Pembro</a:t>
            </a:r>
            <a:endParaRPr lang="en-US" sz="1600" kern="0" dirty="0">
              <a:solidFill>
                <a:sysClr val="window" lastClr="FFFFFF"/>
              </a:solidFill>
              <a:latin typeface="Calibri"/>
            </a:endParaRPr>
          </a:p>
          <a:p>
            <a:pPr algn="ctr" defTabSz="1219184">
              <a:defRPr/>
            </a:pPr>
            <a:r>
              <a:rPr lang="en-US" sz="1600" kern="0" dirty="0">
                <a:solidFill>
                  <a:sysClr val="window" lastClr="FFFFFF"/>
                </a:solidFill>
                <a:latin typeface="Calibri"/>
              </a:rPr>
              <a:t>200 mg IV</a:t>
            </a:r>
          </a:p>
        </p:txBody>
      </p:sp>
      <p:sp>
        <p:nvSpPr>
          <p:cNvPr id="23" name="Rounded Rectangle 22"/>
          <p:cNvSpPr/>
          <p:nvPr/>
        </p:nvSpPr>
        <p:spPr>
          <a:xfrm>
            <a:off x="4150779" y="1982030"/>
            <a:ext cx="918399" cy="945309"/>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84">
              <a:defRPr/>
            </a:pPr>
            <a:r>
              <a:rPr lang="en-US" sz="1600" kern="0" dirty="0">
                <a:solidFill>
                  <a:sysClr val="window" lastClr="FFFFFF"/>
                </a:solidFill>
                <a:latin typeface="Calibri"/>
              </a:rPr>
              <a:t>Maximal TURBT</a:t>
            </a:r>
          </a:p>
        </p:txBody>
      </p:sp>
      <p:sp>
        <p:nvSpPr>
          <p:cNvPr id="24" name="Right Arrow 23"/>
          <p:cNvSpPr/>
          <p:nvPr/>
        </p:nvSpPr>
        <p:spPr>
          <a:xfrm>
            <a:off x="3332193" y="2151308"/>
            <a:ext cx="824128" cy="606753"/>
          </a:xfrm>
          <a:prstGeom prst="rightArrow">
            <a:avLst/>
          </a:prstGeom>
          <a:ln/>
        </p:spPr>
        <p:style>
          <a:lnRef idx="1">
            <a:schemeClr val="accent2"/>
          </a:lnRef>
          <a:fillRef idx="2">
            <a:schemeClr val="accent2"/>
          </a:fillRef>
          <a:effectRef idx="1">
            <a:schemeClr val="accent2"/>
          </a:effectRef>
          <a:fontRef idx="minor">
            <a:schemeClr val="dk1"/>
          </a:fontRef>
        </p:style>
        <p:txBody>
          <a:bodyPr lIns="0" rIns="0" rtlCol="0" anchor="ctr"/>
          <a:lstStyle/>
          <a:p>
            <a:pPr algn="ctr" defTabSz="1219184">
              <a:defRPr/>
            </a:pPr>
            <a:r>
              <a:rPr lang="en-US" sz="1400" kern="0" dirty="0">
                <a:ln w="0"/>
                <a:solidFill>
                  <a:srgbClr val="002457"/>
                </a:solidFill>
                <a:effectLst>
                  <a:outerShdw blurRad="38100" dist="19050" dir="2700000" algn="tl" rotWithShape="0">
                    <a:srgbClr val="002457">
                      <a:alpha val="40000"/>
                    </a:srgbClr>
                  </a:outerShdw>
                </a:effectLst>
                <a:latin typeface="Calibri"/>
              </a:rPr>
              <a:t>2-3 </a:t>
            </a:r>
            <a:r>
              <a:rPr lang="en-US" sz="1400" kern="0" dirty="0" err="1">
                <a:ln w="0"/>
                <a:solidFill>
                  <a:srgbClr val="002457"/>
                </a:solidFill>
                <a:effectLst>
                  <a:outerShdw blurRad="38100" dist="19050" dir="2700000" algn="tl" rotWithShape="0">
                    <a:srgbClr val="002457">
                      <a:alpha val="40000"/>
                    </a:srgbClr>
                  </a:outerShdw>
                </a:effectLst>
                <a:latin typeface="Calibri"/>
              </a:rPr>
              <a:t>Wks</a:t>
            </a:r>
            <a:endParaRPr lang="en-US" sz="1400" kern="0" dirty="0">
              <a:ln w="0"/>
              <a:solidFill>
                <a:srgbClr val="002457"/>
              </a:solidFill>
              <a:effectLst>
                <a:outerShdw blurRad="38100" dist="19050" dir="2700000" algn="tl" rotWithShape="0">
                  <a:srgbClr val="002457">
                    <a:alpha val="40000"/>
                  </a:srgbClr>
                </a:outerShdw>
              </a:effectLst>
              <a:latin typeface="Calibri"/>
            </a:endParaRPr>
          </a:p>
        </p:txBody>
      </p:sp>
      <p:sp>
        <p:nvSpPr>
          <p:cNvPr id="25" name="Right Arrow 24"/>
          <p:cNvSpPr/>
          <p:nvPr/>
        </p:nvSpPr>
        <p:spPr>
          <a:xfrm>
            <a:off x="5123587" y="2123956"/>
            <a:ext cx="931787" cy="606753"/>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1219184">
              <a:defRPr/>
            </a:pPr>
            <a:r>
              <a:rPr lang="en-US" sz="1400" kern="0" dirty="0">
                <a:ln w="0"/>
                <a:solidFill>
                  <a:srgbClr val="002457"/>
                </a:solidFill>
                <a:effectLst>
                  <a:outerShdw blurRad="38100" dist="19050" dir="2700000" algn="tl" rotWithShape="0">
                    <a:srgbClr val="002457">
                      <a:alpha val="40000"/>
                    </a:srgbClr>
                  </a:outerShdw>
                </a:effectLst>
                <a:latin typeface="Calibri"/>
              </a:rPr>
              <a:t>3-4 </a:t>
            </a:r>
            <a:r>
              <a:rPr lang="en-US" sz="1400" kern="0" dirty="0" err="1">
                <a:ln w="0"/>
                <a:solidFill>
                  <a:srgbClr val="002457"/>
                </a:solidFill>
                <a:effectLst>
                  <a:outerShdw blurRad="38100" dist="19050" dir="2700000" algn="tl" rotWithShape="0">
                    <a:srgbClr val="002457">
                      <a:alpha val="40000"/>
                    </a:srgbClr>
                  </a:outerShdw>
                </a:effectLst>
                <a:latin typeface="Calibri"/>
              </a:rPr>
              <a:t>Wks</a:t>
            </a:r>
            <a:endParaRPr lang="en-US" sz="1400" kern="0" dirty="0">
              <a:ln w="0"/>
              <a:solidFill>
                <a:srgbClr val="002457"/>
              </a:solidFill>
              <a:effectLst>
                <a:outerShdw blurRad="38100" dist="19050" dir="2700000" algn="tl" rotWithShape="0">
                  <a:srgbClr val="002457">
                    <a:alpha val="40000"/>
                  </a:srgbClr>
                </a:outerShdw>
              </a:effectLst>
              <a:latin typeface="Calibri"/>
            </a:endParaRPr>
          </a:p>
        </p:txBody>
      </p:sp>
      <p:sp>
        <p:nvSpPr>
          <p:cNvPr id="28" name="Rounded Rectangle 27"/>
          <p:cNvSpPr/>
          <p:nvPr/>
        </p:nvSpPr>
        <p:spPr>
          <a:xfrm>
            <a:off x="6055374" y="1525428"/>
            <a:ext cx="3731839" cy="1232632"/>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84">
              <a:defRPr/>
            </a:pPr>
            <a:r>
              <a:rPr lang="en-US" sz="1600" b="1" u="sng" kern="0" dirty="0">
                <a:solidFill>
                  <a:sysClr val="window" lastClr="FFFFFF"/>
                </a:solidFill>
                <a:latin typeface="Calibri"/>
              </a:rPr>
              <a:t>4 WEEKS CHEMORADIATION</a:t>
            </a:r>
          </a:p>
          <a:p>
            <a:pPr algn="ctr" defTabSz="1219184">
              <a:defRPr/>
            </a:pPr>
            <a:r>
              <a:rPr lang="en-US" sz="1600" kern="0" dirty="0">
                <a:solidFill>
                  <a:sysClr val="window" lastClr="FFFFFF"/>
                </a:solidFill>
                <a:latin typeface="Calibri"/>
              </a:rPr>
              <a:t>52 </a:t>
            </a:r>
            <a:r>
              <a:rPr lang="en-US" sz="1600" kern="0" dirty="0" err="1">
                <a:solidFill>
                  <a:sysClr val="window" lastClr="FFFFFF"/>
                </a:solidFill>
                <a:latin typeface="Calibri"/>
              </a:rPr>
              <a:t>Gy</a:t>
            </a:r>
            <a:r>
              <a:rPr lang="en-US" sz="1600" kern="0" dirty="0">
                <a:solidFill>
                  <a:sysClr val="window" lastClr="FFFFFF"/>
                </a:solidFill>
                <a:latin typeface="Calibri"/>
              </a:rPr>
              <a:t> x 20 </a:t>
            </a:r>
            <a:r>
              <a:rPr lang="en-US" sz="1600" kern="0" dirty="0" err="1">
                <a:solidFill>
                  <a:sysClr val="window" lastClr="FFFFFF"/>
                </a:solidFill>
                <a:latin typeface="Calibri"/>
              </a:rPr>
              <a:t>Fx</a:t>
            </a:r>
            <a:r>
              <a:rPr lang="en-US" sz="1600" kern="0" dirty="0">
                <a:solidFill>
                  <a:sysClr val="window" lastClr="FFFFFF"/>
                </a:solidFill>
                <a:latin typeface="Calibri"/>
              </a:rPr>
              <a:t> Bladder Only</a:t>
            </a:r>
          </a:p>
          <a:p>
            <a:pPr algn="ctr" defTabSz="1219184">
              <a:defRPr/>
            </a:pPr>
            <a:r>
              <a:rPr lang="en-US" sz="1600" kern="0" dirty="0">
                <a:solidFill>
                  <a:sysClr val="window" lastClr="FFFFFF"/>
                </a:solidFill>
                <a:latin typeface="Calibri"/>
              </a:rPr>
              <a:t>w Gemcitabine 27 mg/m2 </a:t>
            </a:r>
          </a:p>
          <a:p>
            <a:pPr algn="ctr" defTabSz="1219184">
              <a:defRPr/>
            </a:pPr>
            <a:r>
              <a:rPr lang="en-US" sz="1600" kern="0" dirty="0">
                <a:solidFill>
                  <a:sysClr val="window" lastClr="FFFFFF"/>
                </a:solidFill>
                <a:latin typeface="Calibri"/>
              </a:rPr>
              <a:t>Twice Weekly</a:t>
            </a:r>
          </a:p>
        </p:txBody>
      </p:sp>
      <p:sp>
        <p:nvSpPr>
          <p:cNvPr id="29" name="Right Arrow 28"/>
          <p:cNvSpPr/>
          <p:nvPr/>
        </p:nvSpPr>
        <p:spPr>
          <a:xfrm>
            <a:off x="9879451" y="1987100"/>
            <a:ext cx="973623" cy="946213"/>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1219184">
              <a:defRPr/>
            </a:pPr>
            <a:r>
              <a:rPr lang="en-US" sz="1600" kern="0" dirty="0">
                <a:ln w="0"/>
                <a:solidFill>
                  <a:srgbClr val="002457"/>
                </a:solidFill>
                <a:effectLst>
                  <a:outerShdw blurRad="38100" dist="19050" dir="2700000" algn="tl" rotWithShape="0">
                    <a:srgbClr val="002457">
                      <a:alpha val="40000"/>
                    </a:srgbClr>
                  </a:outerShdw>
                </a:effectLst>
                <a:latin typeface="Calibri"/>
              </a:rPr>
              <a:t>12 </a:t>
            </a:r>
            <a:r>
              <a:rPr lang="en-US" sz="1600" kern="0" dirty="0" err="1">
                <a:ln w="0"/>
                <a:solidFill>
                  <a:srgbClr val="002457"/>
                </a:solidFill>
                <a:effectLst>
                  <a:outerShdw blurRad="38100" dist="19050" dir="2700000" algn="tl" rotWithShape="0">
                    <a:srgbClr val="002457">
                      <a:alpha val="40000"/>
                    </a:srgbClr>
                  </a:outerShdw>
                </a:effectLst>
                <a:latin typeface="Calibri"/>
              </a:rPr>
              <a:t>Wks</a:t>
            </a:r>
            <a:endParaRPr lang="en-US" sz="1600" kern="0" dirty="0">
              <a:ln w="0"/>
              <a:solidFill>
                <a:srgbClr val="002457"/>
              </a:solidFill>
              <a:effectLst>
                <a:outerShdw blurRad="38100" dist="19050" dir="2700000" algn="tl" rotWithShape="0">
                  <a:srgbClr val="002457">
                    <a:alpha val="40000"/>
                  </a:srgbClr>
                </a:outerShdw>
              </a:effectLst>
              <a:latin typeface="Calibri"/>
            </a:endParaRPr>
          </a:p>
          <a:p>
            <a:pPr algn="ctr" defTabSz="1219184">
              <a:defRPr/>
            </a:pPr>
            <a:r>
              <a:rPr lang="en-US" sz="1600" kern="0" dirty="0">
                <a:ln w="0"/>
                <a:solidFill>
                  <a:srgbClr val="002457"/>
                </a:solidFill>
                <a:effectLst>
                  <a:outerShdw blurRad="38100" dist="19050" dir="2700000" algn="tl" rotWithShape="0">
                    <a:srgbClr val="002457">
                      <a:alpha val="40000"/>
                    </a:srgbClr>
                  </a:outerShdw>
                </a:effectLst>
                <a:latin typeface="Calibri"/>
              </a:rPr>
              <a:t>Post-RT</a:t>
            </a:r>
          </a:p>
        </p:txBody>
      </p:sp>
      <p:sp>
        <p:nvSpPr>
          <p:cNvPr id="30" name="Rounded Rectangle 29"/>
          <p:cNvSpPr/>
          <p:nvPr/>
        </p:nvSpPr>
        <p:spPr>
          <a:xfrm>
            <a:off x="10865648" y="1525428"/>
            <a:ext cx="1080761" cy="1698755"/>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84">
              <a:defRPr/>
            </a:pPr>
            <a:r>
              <a:rPr lang="en-US" sz="1600" kern="0" dirty="0">
                <a:solidFill>
                  <a:sysClr val="window" lastClr="FFFFFF"/>
                </a:solidFill>
                <a:latin typeface="Calibri"/>
              </a:rPr>
              <a:t>TUR</a:t>
            </a:r>
          </a:p>
          <a:p>
            <a:pPr algn="ctr" defTabSz="1219184">
              <a:defRPr/>
            </a:pPr>
            <a:r>
              <a:rPr lang="en-US" sz="1600" kern="0" dirty="0">
                <a:solidFill>
                  <a:sysClr val="window" lastClr="FFFFFF"/>
                </a:solidFill>
                <a:latin typeface="Calibri"/>
              </a:rPr>
              <a:t> of Tumor Bed</a:t>
            </a:r>
          </a:p>
          <a:p>
            <a:pPr algn="ctr" defTabSz="1219184">
              <a:defRPr/>
            </a:pPr>
            <a:r>
              <a:rPr lang="en-US" sz="1600" kern="0" dirty="0">
                <a:solidFill>
                  <a:sysClr val="window" lastClr="FFFFFF"/>
                </a:solidFill>
                <a:latin typeface="Calibri"/>
              </a:rPr>
              <a:t>+</a:t>
            </a:r>
          </a:p>
          <a:p>
            <a:pPr algn="ctr" defTabSz="1219184">
              <a:defRPr/>
            </a:pPr>
            <a:r>
              <a:rPr lang="en-US" sz="1600" kern="0" dirty="0" err="1">
                <a:solidFill>
                  <a:sysClr val="window" lastClr="FFFFFF"/>
                </a:solidFill>
                <a:latin typeface="Calibri"/>
              </a:rPr>
              <a:t>UCy</a:t>
            </a:r>
            <a:endParaRPr lang="en-US" sz="1600" kern="0" dirty="0">
              <a:solidFill>
                <a:sysClr val="window" lastClr="FFFFFF"/>
              </a:solidFill>
              <a:latin typeface="Calibri"/>
            </a:endParaRPr>
          </a:p>
        </p:txBody>
      </p:sp>
      <p:sp>
        <p:nvSpPr>
          <p:cNvPr id="2" name="Footer Placeholder 1"/>
          <p:cNvSpPr>
            <a:spLocks noGrp="1"/>
          </p:cNvSpPr>
          <p:nvPr>
            <p:ph type="ftr" sz="quarter" idx="13"/>
          </p:nvPr>
        </p:nvSpPr>
        <p:spPr/>
        <p:txBody>
          <a:bodyPr/>
          <a:lstStyle/>
          <a:p>
            <a:pPr algn="ctr" defTabSz="914241"/>
            <a:r>
              <a:rPr lang="en-US" dirty="0">
                <a:solidFill>
                  <a:srgbClr val="002457"/>
                </a:solidFill>
                <a:latin typeface="Arial" panose="020B0604020202020204"/>
              </a:rPr>
              <a:t>Arjun V. Balar, M.D.</a:t>
            </a:r>
          </a:p>
        </p:txBody>
      </p:sp>
      <p:sp>
        <p:nvSpPr>
          <p:cNvPr id="38" name="Rounded Rectangle 37"/>
          <p:cNvSpPr/>
          <p:nvPr/>
        </p:nvSpPr>
        <p:spPr>
          <a:xfrm>
            <a:off x="191269" y="1184271"/>
            <a:ext cx="1907971" cy="2707583"/>
          </a:xfrm>
          <a:prstGeom prst="roundRect">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defTabSz="1219184">
              <a:defRPr/>
            </a:pPr>
            <a:r>
              <a:rPr lang="en-US" sz="1600" b="1" u="sng" kern="0" dirty="0">
                <a:solidFill>
                  <a:srgbClr val="002457"/>
                </a:solidFill>
                <a:latin typeface="Calibri"/>
              </a:rPr>
              <a:t>KEY ELIGIBILITY CRITERIA</a:t>
            </a:r>
          </a:p>
          <a:p>
            <a:pPr marL="228594" indent="-228594" defTabSz="1219184">
              <a:buFont typeface="Arial" panose="020B0604020202020204" pitchFamily="34" charset="0"/>
              <a:buChar char="•"/>
              <a:defRPr/>
            </a:pPr>
            <a:r>
              <a:rPr lang="en-US" sz="1600" kern="0" dirty="0">
                <a:solidFill>
                  <a:srgbClr val="002457"/>
                </a:solidFill>
                <a:latin typeface="Calibri"/>
              </a:rPr>
              <a:t>UC Histology</a:t>
            </a:r>
          </a:p>
          <a:p>
            <a:pPr marL="228594" defTabSz="1219184">
              <a:defRPr/>
            </a:pPr>
            <a:r>
              <a:rPr lang="en-US" sz="1600" kern="0" dirty="0">
                <a:solidFill>
                  <a:srgbClr val="002457"/>
                </a:solidFill>
                <a:latin typeface="Calibri"/>
              </a:rPr>
              <a:t>Mixed Allowed</a:t>
            </a:r>
          </a:p>
          <a:p>
            <a:pPr marL="228594" indent="-228594" defTabSz="1219184">
              <a:buFont typeface="Arial" panose="020B0604020202020204" pitchFamily="34" charset="0"/>
              <a:buChar char="•"/>
              <a:defRPr/>
            </a:pPr>
            <a:r>
              <a:rPr lang="en-US" sz="1600" kern="0" dirty="0">
                <a:solidFill>
                  <a:srgbClr val="002457"/>
                </a:solidFill>
                <a:latin typeface="Calibri"/>
              </a:rPr>
              <a:t>cT2-T4aN0M0</a:t>
            </a:r>
          </a:p>
          <a:p>
            <a:pPr marL="228594" indent="-228594" defTabSz="1219184">
              <a:buFont typeface="Arial" panose="020B0604020202020204" pitchFamily="34" charset="0"/>
              <a:buChar char="•"/>
              <a:defRPr/>
            </a:pPr>
            <a:r>
              <a:rPr lang="en-US" sz="1600" kern="0" dirty="0">
                <a:solidFill>
                  <a:srgbClr val="002457"/>
                </a:solidFill>
                <a:latin typeface="Calibri"/>
              </a:rPr>
              <a:t>ECOG PS 0 or 1</a:t>
            </a:r>
          </a:p>
          <a:p>
            <a:pPr marL="228594" indent="-228594" defTabSz="1219184">
              <a:buFont typeface="Arial" panose="020B0604020202020204" pitchFamily="34" charset="0"/>
              <a:buChar char="•"/>
              <a:defRPr/>
            </a:pPr>
            <a:r>
              <a:rPr lang="en-US" sz="1600" kern="0" dirty="0">
                <a:solidFill>
                  <a:srgbClr val="002457"/>
                </a:solidFill>
                <a:latin typeface="Calibri"/>
              </a:rPr>
              <a:t>RC ineligible/ refusing</a:t>
            </a:r>
          </a:p>
          <a:p>
            <a:pPr marL="228594" indent="-228594" defTabSz="1219184">
              <a:buFont typeface="Arial" panose="020B0604020202020204" pitchFamily="34" charset="0"/>
              <a:buChar char="•"/>
              <a:defRPr/>
            </a:pPr>
            <a:r>
              <a:rPr lang="en-US" sz="1600" kern="0" dirty="0">
                <a:solidFill>
                  <a:srgbClr val="002457"/>
                </a:solidFill>
                <a:latin typeface="Calibri"/>
              </a:rPr>
              <a:t>No Perioperative </a:t>
            </a:r>
            <a:r>
              <a:rPr lang="en-US" sz="1600" kern="0" dirty="0" err="1">
                <a:solidFill>
                  <a:srgbClr val="002457"/>
                </a:solidFill>
                <a:latin typeface="Calibri"/>
              </a:rPr>
              <a:t>ChemoTx</a:t>
            </a:r>
            <a:endParaRPr lang="en-US" sz="1600" kern="0" dirty="0">
              <a:solidFill>
                <a:srgbClr val="002457"/>
              </a:solidFill>
              <a:latin typeface="Calibri"/>
            </a:endParaRPr>
          </a:p>
        </p:txBody>
      </p:sp>
      <p:sp>
        <p:nvSpPr>
          <p:cNvPr id="39" name="Rounded Rectangle 38"/>
          <p:cNvSpPr/>
          <p:nvPr/>
        </p:nvSpPr>
        <p:spPr>
          <a:xfrm>
            <a:off x="6055374" y="2789031"/>
            <a:ext cx="3731839" cy="723404"/>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84">
              <a:defRPr/>
            </a:pPr>
            <a:r>
              <a:rPr lang="en-US" sz="1600" kern="0" dirty="0">
                <a:solidFill>
                  <a:sysClr val="window" lastClr="FFFFFF"/>
                </a:solidFill>
                <a:latin typeface="Calibri"/>
              </a:rPr>
              <a:t>Pembrolizumab</a:t>
            </a:r>
          </a:p>
          <a:p>
            <a:pPr algn="ctr" defTabSz="1219184">
              <a:defRPr/>
            </a:pPr>
            <a:r>
              <a:rPr lang="en-US" sz="1600" kern="0" dirty="0">
                <a:solidFill>
                  <a:sysClr val="window" lastClr="FFFFFF"/>
                </a:solidFill>
                <a:latin typeface="Calibri"/>
              </a:rPr>
              <a:t>200 mg IV every 3 weeks for 3 doses</a:t>
            </a:r>
          </a:p>
        </p:txBody>
      </p:sp>
      <p:sp>
        <p:nvSpPr>
          <p:cNvPr id="5" name="TextBox 4">
            <a:extLst>
              <a:ext uri="{FF2B5EF4-FFF2-40B4-BE49-F238E27FC236}">
                <a16:creationId xmlns:a16="http://schemas.microsoft.com/office/drawing/2014/main" id="{9243AD80-F26B-7E4C-8013-977C93530088}"/>
              </a:ext>
            </a:extLst>
          </p:cNvPr>
          <p:cNvSpPr txBox="1"/>
          <p:nvPr/>
        </p:nvSpPr>
        <p:spPr>
          <a:xfrm>
            <a:off x="10493370" y="785982"/>
            <a:ext cx="1586348" cy="646331"/>
          </a:xfrm>
          <a:prstGeom prst="rect">
            <a:avLst/>
          </a:prstGeom>
          <a:noFill/>
        </p:spPr>
        <p:txBody>
          <a:bodyPr wrap="square" rtlCol="0">
            <a:spAutoFit/>
          </a:bodyPr>
          <a:lstStyle/>
          <a:p>
            <a:pPr algn="ctr" defTabSz="914241"/>
            <a:r>
              <a:rPr lang="en-US" sz="1800" dirty="0">
                <a:solidFill>
                  <a:srgbClr val="002457"/>
                </a:solidFill>
                <a:latin typeface="Arial" panose="020B0604020202020204"/>
              </a:rPr>
              <a:t>Assessment of Response</a:t>
            </a:r>
          </a:p>
        </p:txBody>
      </p:sp>
      <p:sp>
        <p:nvSpPr>
          <p:cNvPr id="6" name="TextBox 5">
            <a:extLst>
              <a:ext uri="{FF2B5EF4-FFF2-40B4-BE49-F238E27FC236}">
                <a16:creationId xmlns:a16="http://schemas.microsoft.com/office/drawing/2014/main" id="{E9B6BE6D-902C-314D-BEB9-E760661900A6}"/>
              </a:ext>
            </a:extLst>
          </p:cNvPr>
          <p:cNvSpPr txBox="1"/>
          <p:nvPr/>
        </p:nvSpPr>
        <p:spPr>
          <a:xfrm>
            <a:off x="10709243" y="3438435"/>
            <a:ext cx="1363667" cy="646331"/>
          </a:xfrm>
          <a:prstGeom prst="rect">
            <a:avLst/>
          </a:prstGeom>
          <a:noFill/>
        </p:spPr>
        <p:txBody>
          <a:bodyPr wrap="square" rtlCol="0">
            <a:spAutoFit/>
          </a:bodyPr>
          <a:lstStyle/>
          <a:p>
            <a:pPr algn="ctr" defTabSz="914241"/>
            <a:r>
              <a:rPr lang="en-US" sz="1800" dirty="0">
                <a:solidFill>
                  <a:srgbClr val="002457"/>
                </a:solidFill>
                <a:latin typeface="Arial" panose="020B0604020202020204"/>
              </a:rPr>
              <a:t>CT/MR AP w Contrast</a:t>
            </a:r>
          </a:p>
        </p:txBody>
      </p:sp>
      <p:sp>
        <p:nvSpPr>
          <p:cNvPr id="7" name="Rounded Rectangle 6">
            <a:extLst>
              <a:ext uri="{FF2B5EF4-FFF2-40B4-BE49-F238E27FC236}">
                <a16:creationId xmlns:a16="http://schemas.microsoft.com/office/drawing/2014/main" id="{DA8CA941-B238-A947-BE79-7879E403F6D0}"/>
              </a:ext>
            </a:extLst>
          </p:cNvPr>
          <p:cNvSpPr/>
          <p:nvPr/>
        </p:nvSpPr>
        <p:spPr>
          <a:xfrm>
            <a:off x="2400782" y="3791156"/>
            <a:ext cx="8217508" cy="22151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241"/>
            <a:r>
              <a:rPr lang="en-US" sz="1800" b="1" dirty="0">
                <a:solidFill>
                  <a:srgbClr val="002457"/>
                </a:solidFill>
                <a:latin typeface="Arial" panose="020B0604020202020204"/>
              </a:rPr>
              <a:t>5 Years Disease Surveillance on Study beginning post-RT</a:t>
            </a:r>
          </a:p>
          <a:p>
            <a:pPr algn="ctr" defTabSz="914241"/>
            <a:r>
              <a:rPr lang="en-US" sz="1800" u="sng" dirty="0">
                <a:solidFill>
                  <a:srgbClr val="002457"/>
                </a:solidFill>
                <a:latin typeface="Arial" panose="020B0604020202020204"/>
              </a:rPr>
              <a:t>Imaging:</a:t>
            </a:r>
          </a:p>
          <a:p>
            <a:pPr algn="ctr" defTabSz="914241"/>
            <a:r>
              <a:rPr lang="en-US" sz="1800" dirty="0">
                <a:solidFill>
                  <a:srgbClr val="002457"/>
                </a:solidFill>
                <a:latin typeface="Arial" panose="020B0604020202020204"/>
              </a:rPr>
              <a:t>CT/MR AP Q3 months for 18 months, Q6 months for 18 months, Q12 months for 24 months.</a:t>
            </a:r>
          </a:p>
          <a:p>
            <a:pPr algn="ctr" defTabSz="914241"/>
            <a:r>
              <a:rPr lang="en-US" sz="1800" u="sng" dirty="0">
                <a:solidFill>
                  <a:srgbClr val="002457"/>
                </a:solidFill>
                <a:latin typeface="Arial" panose="020B0604020202020204"/>
              </a:rPr>
              <a:t>Cystoscopy/Cytology</a:t>
            </a:r>
          </a:p>
          <a:p>
            <a:pPr algn="ctr" defTabSz="914241"/>
            <a:r>
              <a:rPr lang="en-US" sz="1800" dirty="0">
                <a:solidFill>
                  <a:srgbClr val="002457"/>
                </a:solidFill>
                <a:latin typeface="Arial" panose="020B0604020202020204"/>
              </a:rPr>
              <a:t>Q3 months for 12 months, Q4 months for 12 months, Q6 months for 3 years</a:t>
            </a:r>
          </a:p>
        </p:txBody>
      </p:sp>
      <p:pic>
        <p:nvPicPr>
          <p:cNvPr id="3" name="Picture 2">
            <a:extLst>
              <a:ext uri="{FF2B5EF4-FFF2-40B4-BE49-F238E27FC236}">
                <a16:creationId xmlns:a16="http://schemas.microsoft.com/office/drawing/2014/main" id="{751FBF04-804A-FF43-BB64-692B471CEA5C}"/>
              </a:ext>
            </a:extLst>
          </p:cNvPr>
          <p:cNvPicPr>
            <a:picLocks noChangeAspect="1"/>
          </p:cNvPicPr>
          <p:nvPr/>
        </p:nvPicPr>
        <p:blipFill>
          <a:blip r:embed="rId2"/>
          <a:stretch>
            <a:fillRect/>
          </a:stretch>
        </p:blipFill>
        <p:spPr>
          <a:xfrm>
            <a:off x="10658371" y="26172"/>
            <a:ext cx="1520388" cy="641413"/>
          </a:xfrm>
          <a:prstGeom prst="rect">
            <a:avLst/>
          </a:prstGeom>
        </p:spPr>
      </p:pic>
    </p:spTree>
    <p:extLst>
      <p:ext uri="{BB962C8B-B14F-4D97-AF65-F5344CB8AC3E}">
        <p14:creationId xmlns:p14="http://schemas.microsoft.com/office/powerpoint/2010/main" val="1947426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pPr defTabSz="914241"/>
            <a:r>
              <a:rPr lang="en-US">
                <a:solidFill>
                  <a:srgbClr val="002457"/>
                </a:solidFill>
                <a:latin typeface="Arial" panose="020B0604020202020204"/>
              </a:rPr>
              <a:t>Arjun V. Balar, M.D.</a:t>
            </a:r>
            <a:endParaRPr lang="en-US" dirty="0">
              <a:solidFill>
                <a:srgbClr val="002457"/>
              </a:solidFill>
              <a:latin typeface="Arial" panose="020B0604020202020204"/>
            </a:endParaRPr>
          </a:p>
        </p:txBody>
      </p:sp>
      <p:sp>
        <p:nvSpPr>
          <p:cNvPr id="3" name="Title 2"/>
          <p:cNvSpPr>
            <a:spLocks noGrp="1"/>
          </p:cNvSpPr>
          <p:nvPr>
            <p:ph type="title"/>
          </p:nvPr>
        </p:nvSpPr>
        <p:spPr/>
        <p:txBody>
          <a:bodyPr/>
          <a:lstStyle/>
          <a:p>
            <a:r>
              <a:rPr lang="en-US" dirty="0"/>
              <a:t>Bladder-Intact Disease-Free Survival</a:t>
            </a:r>
            <a:br>
              <a:rPr lang="en-US" dirty="0"/>
            </a:br>
            <a:r>
              <a:rPr lang="en-US" dirty="0"/>
              <a:t>All Patients (N=54)</a:t>
            </a:r>
          </a:p>
        </p:txBody>
      </p:sp>
      <p:sp>
        <p:nvSpPr>
          <p:cNvPr id="5" name="TextBox 4"/>
          <p:cNvSpPr txBox="1"/>
          <p:nvPr/>
        </p:nvSpPr>
        <p:spPr>
          <a:xfrm>
            <a:off x="534125" y="5798075"/>
            <a:ext cx="7771388" cy="369332"/>
          </a:xfrm>
          <a:prstGeom prst="rect">
            <a:avLst/>
          </a:prstGeom>
          <a:noFill/>
        </p:spPr>
        <p:txBody>
          <a:bodyPr wrap="square" rtlCol="0">
            <a:spAutoFit/>
          </a:bodyPr>
          <a:lstStyle/>
          <a:p>
            <a:pPr defTabSz="914241"/>
            <a:r>
              <a:rPr lang="en-US" sz="1800" dirty="0">
                <a:solidFill>
                  <a:srgbClr val="002457"/>
                </a:solidFill>
                <a:latin typeface="Arial" panose="020B0604020202020204"/>
              </a:rPr>
              <a:t>Median Follow up All Patients: 15.5 months (1.6 months – 56.5 months) </a:t>
            </a:r>
          </a:p>
        </p:txBody>
      </p:sp>
      <p:grpSp>
        <p:nvGrpSpPr>
          <p:cNvPr id="7" name="Group 6"/>
          <p:cNvGrpSpPr/>
          <p:nvPr/>
        </p:nvGrpSpPr>
        <p:grpSpPr>
          <a:xfrm>
            <a:off x="2733564" y="1455433"/>
            <a:ext cx="5725915" cy="4345014"/>
            <a:chOff x="5467841" y="2910353"/>
            <a:chExt cx="11453322" cy="8691159"/>
          </a:xfrm>
        </p:grpSpPr>
        <p:sp>
          <p:nvSpPr>
            <p:cNvPr id="4" name="TextBox 3"/>
            <p:cNvSpPr txBox="1"/>
            <p:nvPr/>
          </p:nvSpPr>
          <p:spPr>
            <a:xfrm>
              <a:off x="11141696" y="5491847"/>
              <a:ext cx="5541441" cy="1662210"/>
            </a:xfrm>
            <a:prstGeom prst="rect">
              <a:avLst/>
            </a:prstGeom>
            <a:noFill/>
            <a:ln>
              <a:solidFill>
                <a:srgbClr val="113468"/>
              </a:solidFill>
            </a:ln>
          </p:spPr>
          <p:txBody>
            <a:bodyPr wrap="square" rtlCol="0">
              <a:spAutoFit/>
            </a:bodyPr>
            <a:lstStyle/>
            <a:p>
              <a:pPr defTabSz="914241"/>
              <a:r>
                <a:rPr lang="en-US" sz="1600" dirty="0">
                  <a:solidFill>
                    <a:srgbClr val="002457"/>
                  </a:solidFill>
                  <a:latin typeface="Arial" panose="020B0604020202020204"/>
                </a:rPr>
                <a:t>1 year estimated BIDFS rate: 89% (95% CI 0.76 – 0.95)</a:t>
              </a:r>
            </a:p>
          </p:txBody>
        </p:sp>
        <p:grpSp>
          <p:nvGrpSpPr>
            <p:cNvPr id="6" name="Group 5"/>
            <p:cNvGrpSpPr/>
            <p:nvPr/>
          </p:nvGrpSpPr>
          <p:grpSpPr>
            <a:xfrm>
              <a:off x="7280275" y="4572000"/>
              <a:ext cx="3465512" cy="5871210"/>
              <a:chOff x="7088187" y="4133850"/>
              <a:chExt cx="3657600" cy="6309360"/>
            </a:xfrm>
          </p:grpSpPr>
          <p:cxnSp>
            <p:nvCxnSpPr>
              <p:cNvPr id="8" name="Straight Connector 7"/>
              <p:cNvCxnSpPr/>
              <p:nvPr/>
            </p:nvCxnSpPr>
            <p:spPr>
              <a:xfrm flipV="1">
                <a:off x="10745787" y="4133850"/>
                <a:ext cx="0" cy="630936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088187" y="4239731"/>
                <a:ext cx="3657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28" name="Group 5"/>
            <p:cNvGrpSpPr>
              <a:grpSpLocks noChangeAspect="1"/>
            </p:cNvGrpSpPr>
            <p:nvPr/>
          </p:nvGrpSpPr>
          <p:grpSpPr bwMode="auto">
            <a:xfrm>
              <a:off x="7764463" y="3821113"/>
              <a:ext cx="8262937" cy="1517650"/>
              <a:chOff x="4891" y="2407"/>
              <a:chExt cx="5205" cy="956"/>
            </a:xfrm>
          </p:grpSpPr>
          <p:sp>
            <p:nvSpPr>
              <p:cNvPr id="31" name="Freeform 7"/>
              <p:cNvSpPr>
                <a:spLocks/>
              </p:cNvSpPr>
              <p:nvPr/>
            </p:nvSpPr>
            <p:spPr bwMode="auto">
              <a:xfrm>
                <a:off x="4891" y="2407"/>
                <a:ext cx="426" cy="0"/>
              </a:xfrm>
              <a:custGeom>
                <a:avLst/>
                <a:gdLst>
                  <a:gd name="T0" fmla="*/ 0 w 426"/>
                  <a:gd name="T1" fmla="*/ 146 w 426"/>
                  <a:gd name="T2" fmla="*/ 426 w 426"/>
                  <a:gd name="T3" fmla="*/ 282 w 426"/>
                  <a:gd name="T4" fmla="*/ 0 w 426"/>
                </a:gdLst>
                <a:ahLst/>
                <a:cxnLst>
                  <a:cxn ang="0">
                    <a:pos x="T0" y="0"/>
                  </a:cxn>
                  <a:cxn ang="0">
                    <a:pos x="T1" y="0"/>
                  </a:cxn>
                  <a:cxn ang="0">
                    <a:pos x="T2" y="0"/>
                  </a:cxn>
                  <a:cxn ang="0">
                    <a:pos x="T3" y="0"/>
                  </a:cxn>
                  <a:cxn ang="0">
                    <a:pos x="T4" y="0"/>
                  </a:cxn>
                </a:cxnLst>
                <a:rect l="0" t="0" r="r" b="b"/>
                <a:pathLst>
                  <a:path w="426">
                    <a:moveTo>
                      <a:pt x="0" y="0"/>
                    </a:moveTo>
                    <a:lnTo>
                      <a:pt x="146" y="0"/>
                    </a:lnTo>
                    <a:lnTo>
                      <a:pt x="426" y="0"/>
                    </a:lnTo>
                    <a:lnTo>
                      <a:pt x="282"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49" name="Freeform 9"/>
              <p:cNvSpPr>
                <a:spLocks/>
              </p:cNvSpPr>
              <p:nvPr/>
            </p:nvSpPr>
            <p:spPr bwMode="auto">
              <a:xfrm>
                <a:off x="5173" y="2481"/>
                <a:ext cx="484" cy="0"/>
              </a:xfrm>
              <a:custGeom>
                <a:avLst/>
                <a:gdLst>
                  <a:gd name="T0" fmla="*/ 0 w 484"/>
                  <a:gd name="T1" fmla="*/ 144 w 484"/>
                  <a:gd name="T2" fmla="*/ 484 w 484"/>
                  <a:gd name="T3" fmla="*/ 339 w 484"/>
                  <a:gd name="T4" fmla="*/ 0 w 484"/>
                </a:gdLst>
                <a:ahLst/>
                <a:cxnLst>
                  <a:cxn ang="0">
                    <a:pos x="T0" y="0"/>
                  </a:cxn>
                  <a:cxn ang="0">
                    <a:pos x="T1" y="0"/>
                  </a:cxn>
                  <a:cxn ang="0">
                    <a:pos x="T2" y="0"/>
                  </a:cxn>
                  <a:cxn ang="0">
                    <a:pos x="T3" y="0"/>
                  </a:cxn>
                  <a:cxn ang="0">
                    <a:pos x="T4" y="0"/>
                  </a:cxn>
                </a:cxnLst>
                <a:rect l="0" t="0" r="r" b="b"/>
                <a:pathLst>
                  <a:path w="484">
                    <a:moveTo>
                      <a:pt x="0" y="0"/>
                    </a:moveTo>
                    <a:lnTo>
                      <a:pt x="144" y="0"/>
                    </a:lnTo>
                    <a:lnTo>
                      <a:pt x="484" y="0"/>
                    </a:lnTo>
                    <a:lnTo>
                      <a:pt x="339"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52" name="Freeform 11"/>
              <p:cNvSpPr>
                <a:spLocks/>
              </p:cNvSpPr>
              <p:nvPr/>
            </p:nvSpPr>
            <p:spPr bwMode="auto">
              <a:xfrm>
                <a:off x="5512" y="2569"/>
                <a:ext cx="567" cy="0"/>
              </a:xfrm>
              <a:custGeom>
                <a:avLst/>
                <a:gdLst>
                  <a:gd name="T0" fmla="*/ 0 w 567"/>
                  <a:gd name="T1" fmla="*/ 145 w 567"/>
                  <a:gd name="T2" fmla="*/ 567 w 567"/>
                  <a:gd name="T3" fmla="*/ 423 w 567"/>
                  <a:gd name="T4" fmla="*/ 0 w 567"/>
                </a:gdLst>
                <a:ahLst/>
                <a:cxnLst>
                  <a:cxn ang="0">
                    <a:pos x="T0" y="0"/>
                  </a:cxn>
                  <a:cxn ang="0">
                    <a:pos x="T1" y="0"/>
                  </a:cxn>
                  <a:cxn ang="0">
                    <a:pos x="T2" y="0"/>
                  </a:cxn>
                  <a:cxn ang="0">
                    <a:pos x="T3" y="0"/>
                  </a:cxn>
                  <a:cxn ang="0">
                    <a:pos x="T4" y="0"/>
                  </a:cxn>
                </a:cxnLst>
                <a:rect l="0" t="0" r="r" b="b"/>
                <a:pathLst>
                  <a:path w="567">
                    <a:moveTo>
                      <a:pt x="0" y="0"/>
                    </a:moveTo>
                    <a:lnTo>
                      <a:pt x="145" y="0"/>
                    </a:lnTo>
                    <a:lnTo>
                      <a:pt x="567" y="0"/>
                    </a:lnTo>
                    <a:lnTo>
                      <a:pt x="423"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54" name="Freeform 13"/>
              <p:cNvSpPr>
                <a:spLocks/>
              </p:cNvSpPr>
              <p:nvPr/>
            </p:nvSpPr>
            <p:spPr bwMode="auto">
              <a:xfrm>
                <a:off x="5935" y="2669"/>
                <a:ext cx="328" cy="0"/>
              </a:xfrm>
              <a:custGeom>
                <a:avLst/>
                <a:gdLst>
                  <a:gd name="T0" fmla="*/ 0 w 328"/>
                  <a:gd name="T1" fmla="*/ 144 w 328"/>
                  <a:gd name="T2" fmla="*/ 328 w 328"/>
                  <a:gd name="T3" fmla="*/ 182 w 328"/>
                  <a:gd name="T4" fmla="*/ 0 w 328"/>
                </a:gdLst>
                <a:ahLst/>
                <a:cxnLst>
                  <a:cxn ang="0">
                    <a:pos x="T0" y="0"/>
                  </a:cxn>
                  <a:cxn ang="0">
                    <a:pos x="T1" y="0"/>
                  </a:cxn>
                  <a:cxn ang="0">
                    <a:pos x="T2" y="0"/>
                  </a:cxn>
                  <a:cxn ang="0">
                    <a:pos x="T3" y="0"/>
                  </a:cxn>
                  <a:cxn ang="0">
                    <a:pos x="T4" y="0"/>
                  </a:cxn>
                </a:cxnLst>
                <a:rect l="0" t="0" r="r" b="b"/>
                <a:pathLst>
                  <a:path w="328">
                    <a:moveTo>
                      <a:pt x="0" y="0"/>
                    </a:moveTo>
                    <a:lnTo>
                      <a:pt x="144" y="0"/>
                    </a:lnTo>
                    <a:lnTo>
                      <a:pt x="328" y="0"/>
                    </a:lnTo>
                    <a:lnTo>
                      <a:pt x="182"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55" name="Freeform 14"/>
              <p:cNvSpPr>
                <a:spLocks/>
              </p:cNvSpPr>
              <p:nvPr/>
            </p:nvSpPr>
            <p:spPr bwMode="auto">
              <a:xfrm>
                <a:off x="6117" y="2761"/>
                <a:ext cx="564" cy="0"/>
              </a:xfrm>
              <a:custGeom>
                <a:avLst/>
                <a:gdLst>
                  <a:gd name="T0" fmla="*/ 0 w 564"/>
                  <a:gd name="T1" fmla="*/ 146 w 564"/>
                  <a:gd name="T2" fmla="*/ 564 w 564"/>
                  <a:gd name="T3" fmla="*/ 418 w 564"/>
                  <a:gd name="T4" fmla="*/ 0 w 564"/>
                </a:gdLst>
                <a:ahLst/>
                <a:cxnLst>
                  <a:cxn ang="0">
                    <a:pos x="T0" y="0"/>
                  </a:cxn>
                  <a:cxn ang="0">
                    <a:pos x="T1" y="0"/>
                  </a:cxn>
                  <a:cxn ang="0">
                    <a:pos x="T2" y="0"/>
                  </a:cxn>
                  <a:cxn ang="0">
                    <a:pos x="T3" y="0"/>
                  </a:cxn>
                  <a:cxn ang="0">
                    <a:pos x="T4" y="0"/>
                  </a:cxn>
                </a:cxnLst>
                <a:rect l="0" t="0" r="r" b="b"/>
                <a:pathLst>
                  <a:path w="564">
                    <a:moveTo>
                      <a:pt x="0" y="0"/>
                    </a:moveTo>
                    <a:lnTo>
                      <a:pt x="146" y="0"/>
                    </a:lnTo>
                    <a:lnTo>
                      <a:pt x="564" y="0"/>
                    </a:lnTo>
                    <a:lnTo>
                      <a:pt x="418"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58" name="Freeform 17"/>
              <p:cNvSpPr>
                <a:spLocks/>
              </p:cNvSpPr>
              <p:nvPr/>
            </p:nvSpPr>
            <p:spPr bwMode="auto">
              <a:xfrm>
                <a:off x="6535" y="2889"/>
                <a:ext cx="793" cy="0"/>
              </a:xfrm>
              <a:custGeom>
                <a:avLst/>
                <a:gdLst>
                  <a:gd name="T0" fmla="*/ 0 w 793"/>
                  <a:gd name="T1" fmla="*/ 146 w 793"/>
                  <a:gd name="T2" fmla="*/ 793 w 793"/>
                  <a:gd name="T3" fmla="*/ 647 w 793"/>
                  <a:gd name="T4" fmla="*/ 0 w 793"/>
                </a:gdLst>
                <a:ahLst/>
                <a:cxnLst>
                  <a:cxn ang="0">
                    <a:pos x="T0" y="0"/>
                  </a:cxn>
                  <a:cxn ang="0">
                    <a:pos x="T1" y="0"/>
                  </a:cxn>
                  <a:cxn ang="0">
                    <a:pos x="T2" y="0"/>
                  </a:cxn>
                  <a:cxn ang="0">
                    <a:pos x="T3" y="0"/>
                  </a:cxn>
                  <a:cxn ang="0">
                    <a:pos x="T4" y="0"/>
                  </a:cxn>
                </a:cxnLst>
                <a:rect l="0" t="0" r="r" b="b"/>
                <a:pathLst>
                  <a:path w="793">
                    <a:moveTo>
                      <a:pt x="0" y="0"/>
                    </a:moveTo>
                    <a:lnTo>
                      <a:pt x="146" y="0"/>
                    </a:lnTo>
                    <a:lnTo>
                      <a:pt x="793" y="0"/>
                    </a:lnTo>
                    <a:lnTo>
                      <a:pt x="647"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60" name="Freeform 19"/>
              <p:cNvSpPr>
                <a:spLocks/>
              </p:cNvSpPr>
              <p:nvPr/>
            </p:nvSpPr>
            <p:spPr bwMode="auto">
              <a:xfrm>
                <a:off x="7182" y="3023"/>
                <a:ext cx="1531" cy="0"/>
              </a:xfrm>
              <a:custGeom>
                <a:avLst/>
                <a:gdLst>
                  <a:gd name="T0" fmla="*/ 0 w 1531"/>
                  <a:gd name="T1" fmla="*/ 146 w 1531"/>
                  <a:gd name="T2" fmla="*/ 1531 w 1531"/>
                  <a:gd name="T3" fmla="*/ 1387 w 1531"/>
                  <a:gd name="T4" fmla="*/ 0 w 1531"/>
                </a:gdLst>
                <a:ahLst/>
                <a:cxnLst>
                  <a:cxn ang="0">
                    <a:pos x="T0" y="0"/>
                  </a:cxn>
                  <a:cxn ang="0">
                    <a:pos x="T1" y="0"/>
                  </a:cxn>
                  <a:cxn ang="0">
                    <a:pos x="T2" y="0"/>
                  </a:cxn>
                  <a:cxn ang="0">
                    <a:pos x="T3" y="0"/>
                  </a:cxn>
                  <a:cxn ang="0">
                    <a:pos x="T4" y="0"/>
                  </a:cxn>
                </a:cxnLst>
                <a:rect l="0" t="0" r="r" b="b"/>
                <a:pathLst>
                  <a:path w="1531">
                    <a:moveTo>
                      <a:pt x="0" y="0"/>
                    </a:moveTo>
                    <a:lnTo>
                      <a:pt x="146" y="0"/>
                    </a:lnTo>
                    <a:lnTo>
                      <a:pt x="1531" y="0"/>
                    </a:lnTo>
                    <a:lnTo>
                      <a:pt x="1387"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62" name="Freeform 21"/>
              <p:cNvSpPr>
                <a:spLocks/>
              </p:cNvSpPr>
              <p:nvPr/>
            </p:nvSpPr>
            <p:spPr bwMode="auto">
              <a:xfrm>
                <a:off x="4891" y="2407"/>
                <a:ext cx="5061" cy="956"/>
              </a:xfrm>
              <a:custGeom>
                <a:avLst/>
                <a:gdLst>
                  <a:gd name="T0" fmla="*/ 282 w 5061"/>
                  <a:gd name="T1" fmla="*/ 0 h 956"/>
                  <a:gd name="T2" fmla="*/ 282 w 5061"/>
                  <a:gd name="T3" fmla="*/ 74 h 956"/>
                  <a:gd name="T4" fmla="*/ 621 w 5061"/>
                  <a:gd name="T5" fmla="*/ 74 h 956"/>
                  <a:gd name="T6" fmla="*/ 621 w 5061"/>
                  <a:gd name="T7" fmla="*/ 162 h 956"/>
                  <a:gd name="T8" fmla="*/ 1044 w 5061"/>
                  <a:gd name="T9" fmla="*/ 162 h 956"/>
                  <a:gd name="T10" fmla="*/ 1044 w 5061"/>
                  <a:gd name="T11" fmla="*/ 262 h 956"/>
                  <a:gd name="T12" fmla="*/ 1226 w 5061"/>
                  <a:gd name="T13" fmla="*/ 262 h 956"/>
                  <a:gd name="T14" fmla="*/ 1226 w 5061"/>
                  <a:gd name="T15" fmla="*/ 354 h 956"/>
                  <a:gd name="T16" fmla="*/ 1644 w 5061"/>
                  <a:gd name="T17" fmla="*/ 354 h 956"/>
                  <a:gd name="T18" fmla="*/ 1644 w 5061"/>
                  <a:gd name="T19" fmla="*/ 482 h 956"/>
                  <a:gd name="T20" fmla="*/ 2291 w 5061"/>
                  <a:gd name="T21" fmla="*/ 482 h 956"/>
                  <a:gd name="T22" fmla="*/ 2291 w 5061"/>
                  <a:gd name="T23" fmla="*/ 616 h 956"/>
                  <a:gd name="T24" fmla="*/ 3678 w 5061"/>
                  <a:gd name="T25" fmla="*/ 616 h 956"/>
                  <a:gd name="T26" fmla="*/ 3678 w 5061"/>
                  <a:gd name="T27" fmla="*/ 920 h 956"/>
                  <a:gd name="T28" fmla="*/ 5061 w 5061"/>
                  <a:gd name="T29" fmla="*/ 920 h 956"/>
                  <a:gd name="T30" fmla="*/ 5061 w 5061"/>
                  <a:gd name="T31" fmla="*/ 956 h 956"/>
                  <a:gd name="T32" fmla="*/ 3642 w 5061"/>
                  <a:gd name="T33" fmla="*/ 956 h 956"/>
                  <a:gd name="T34" fmla="*/ 3642 w 5061"/>
                  <a:gd name="T35" fmla="*/ 654 h 956"/>
                  <a:gd name="T36" fmla="*/ 2255 w 5061"/>
                  <a:gd name="T37" fmla="*/ 654 h 956"/>
                  <a:gd name="T38" fmla="*/ 2255 w 5061"/>
                  <a:gd name="T39" fmla="*/ 520 h 956"/>
                  <a:gd name="T40" fmla="*/ 1608 w 5061"/>
                  <a:gd name="T41" fmla="*/ 520 h 956"/>
                  <a:gd name="T42" fmla="*/ 1608 w 5061"/>
                  <a:gd name="T43" fmla="*/ 392 h 956"/>
                  <a:gd name="T44" fmla="*/ 1190 w 5061"/>
                  <a:gd name="T45" fmla="*/ 392 h 956"/>
                  <a:gd name="T46" fmla="*/ 1190 w 5061"/>
                  <a:gd name="T47" fmla="*/ 298 h 956"/>
                  <a:gd name="T48" fmla="*/ 1007 w 5061"/>
                  <a:gd name="T49" fmla="*/ 298 h 956"/>
                  <a:gd name="T50" fmla="*/ 1007 w 5061"/>
                  <a:gd name="T51" fmla="*/ 198 h 956"/>
                  <a:gd name="T52" fmla="*/ 583 w 5061"/>
                  <a:gd name="T53" fmla="*/ 198 h 956"/>
                  <a:gd name="T54" fmla="*/ 583 w 5061"/>
                  <a:gd name="T55" fmla="*/ 110 h 956"/>
                  <a:gd name="T56" fmla="*/ 244 w 5061"/>
                  <a:gd name="T57" fmla="*/ 110 h 956"/>
                  <a:gd name="T58" fmla="*/ 244 w 5061"/>
                  <a:gd name="T59" fmla="*/ 36 h 956"/>
                  <a:gd name="T60" fmla="*/ 19 w 5061"/>
                  <a:gd name="T61" fmla="*/ 36 h 956"/>
                  <a:gd name="T62" fmla="*/ 0 w 5061"/>
                  <a:gd name="T63" fmla="*/ 36 h 956"/>
                  <a:gd name="T64" fmla="*/ 0 w 5061"/>
                  <a:gd name="T65" fmla="*/ 0 h 956"/>
                  <a:gd name="T66" fmla="*/ 282 w 5061"/>
                  <a:gd name="T6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61" h="956">
                    <a:moveTo>
                      <a:pt x="282" y="0"/>
                    </a:moveTo>
                    <a:lnTo>
                      <a:pt x="282" y="74"/>
                    </a:lnTo>
                    <a:lnTo>
                      <a:pt x="621" y="74"/>
                    </a:lnTo>
                    <a:lnTo>
                      <a:pt x="621" y="162"/>
                    </a:lnTo>
                    <a:lnTo>
                      <a:pt x="1044" y="162"/>
                    </a:lnTo>
                    <a:lnTo>
                      <a:pt x="1044" y="262"/>
                    </a:lnTo>
                    <a:lnTo>
                      <a:pt x="1226" y="262"/>
                    </a:lnTo>
                    <a:lnTo>
                      <a:pt x="1226" y="354"/>
                    </a:lnTo>
                    <a:lnTo>
                      <a:pt x="1644" y="354"/>
                    </a:lnTo>
                    <a:lnTo>
                      <a:pt x="1644" y="482"/>
                    </a:lnTo>
                    <a:lnTo>
                      <a:pt x="2291" y="482"/>
                    </a:lnTo>
                    <a:lnTo>
                      <a:pt x="2291" y="616"/>
                    </a:lnTo>
                    <a:lnTo>
                      <a:pt x="3678" y="616"/>
                    </a:lnTo>
                    <a:lnTo>
                      <a:pt x="3678" y="920"/>
                    </a:lnTo>
                    <a:lnTo>
                      <a:pt x="5061" y="920"/>
                    </a:lnTo>
                    <a:lnTo>
                      <a:pt x="5061" y="956"/>
                    </a:lnTo>
                    <a:lnTo>
                      <a:pt x="3642" y="956"/>
                    </a:lnTo>
                    <a:lnTo>
                      <a:pt x="3642" y="654"/>
                    </a:lnTo>
                    <a:lnTo>
                      <a:pt x="2255" y="654"/>
                    </a:lnTo>
                    <a:lnTo>
                      <a:pt x="2255" y="520"/>
                    </a:lnTo>
                    <a:lnTo>
                      <a:pt x="1608" y="520"/>
                    </a:lnTo>
                    <a:lnTo>
                      <a:pt x="1608" y="392"/>
                    </a:lnTo>
                    <a:lnTo>
                      <a:pt x="1190" y="392"/>
                    </a:lnTo>
                    <a:lnTo>
                      <a:pt x="1190" y="298"/>
                    </a:lnTo>
                    <a:lnTo>
                      <a:pt x="1007" y="298"/>
                    </a:lnTo>
                    <a:lnTo>
                      <a:pt x="1007" y="198"/>
                    </a:lnTo>
                    <a:lnTo>
                      <a:pt x="583" y="198"/>
                    </a:lnTo>
                    <a:lnTo>
                      <a:pt x="583" y="110"/>
                    </a:lnTo>
                    <a:lnTo>
                      <a:pt x="244" y="110"/>
                    </a:lnTo>
                    <a:lnTo>
                      <a:pt x="244" y="36"/>
                    </a:lnTo>
                    <a:lnTo>
                      <a:pt x="19" y="36"/>
                    </a:lnTo>
                    <a:lnTo>
                      <a:pt x="0" y="36"/>
                    </a:lnTo>
                    <a:lnTo>
                      <a:pt x="0" y="0"/>
                    </a:lnTo>
                    <a:lnTo>
                      <a:pt x="282" y="0"/>
                    </a:lnTo>
                    <a:close/>
                  </a:path>
                </a:pathLst>
              </a:custGeom>
              <a:solidFill>
                <a:srgbClr val="C00000"/>
              </a:solidFill>
              <a:ln w="38100">
                <a:noFill/>
                <a:round/>
                <a:headEnd/>
                <a:tailEnd/>
              </a:ln>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2063" name="Freeform 22"/>
              <p:cNvSpPr>
                <a:spLocks/>
              </p:cNvSpPr>
              <p:nvPr/>
            </p:nvSpPr>
            <p:spPr bwMode="auto">
              <a:xfrm>
                <a:off x="8569" y="3327"/>
                <a:ext cx="1527" cy="0"/>
              </a:xfrm>
              <a:custGeom>
                <a:avLst/>
                <a:gdLst>
                  <a:gd name="T0" fmla="*/ 0 w 1527"/>
                  <a:gd name="T1" fmla="*/ 144 w 1527"/>
                  <a:gd name="T2" fmla="*/ 1527 w 1527"/>
                  <a:gd name="T3" fmla="*/ 1383 w 1527"/>
                  <a:gd name="T4" fmla="*/ 0 w 1527"/>
                </a:gdLst>
                <a:ahLst/>
                <a:cxnLst>
                  <a:cxn ang="0">
                    <a:pos x="T0" y="0"/>
                  </a:cxn>
                  <a:cxn ang="0">
                    <a:pos x="T1" y="0"/>
                  </a:cxn>
                  <a:cxn ang="0">
                    <a:pos x="T2" y="0"/>
                  </a:cxn>
                  <a:cxn ang="0">
                    <a:pos x="T3" y="0"/>
                  </a:cxn>
                  <a:cxn ang="0">
                    <a:pos x="T4" y="0"/>
                  </a:cxn>
                </a:cxnLst>
                <a:rect l="0" t="0" r="r" b="b"/>
                <a:pathLst>
                  <a:path w="1527">
                    <a:moveTo>
                      <a:pt x="0" y="0"/>
                    </a:moveTo>
                    <a:lnTo>
                      <a:pt x="144" y="0"/>
                    </a:lnTo>
                    <a:lnTo>
                      <a:pt x="1527" y="0"/>
                    </a:lnTo>
                    <a:lnTo>
                      <a:pt x="1383" y="0"/>
                    </a:lnTo>
                    <a:lnTo>
                      <a:pt x="0" y="0"/>
                    </a:lnTo>
                    <a:close/>
                  </a:path>
                </a:pathLst>
              </a:custGeom>
              <a:solidFill>
                <a:srgbClr val="003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grpSp>
        <p:sp>
          <p:nvSpPr>
            <p:cNvPr id="34" name="TextBox 33"/>
            <p:cNvSpPr txBox="1"/>
            <p:nvPr/>
          </p:nvSpPr>
          <p:spPr>
            <a:xfrm>
              <a:off x="9717909" y="11047442"/>
              <a:ext cx="4951358" cy="554070"/>
            </a:xfrm>
            <a:prstGeom prst="rect">
              <a:avLst/>
            </a:prstGeom>
            <a:noFill/>
          </p:spPr>
          <p:txBody>
            <a:bodyPr wrap="none" rtlCol="0">
              <a:spAutoFit/>
            </a:bodyPr>
            <a:lstStyle/>
            <a:p>
              <a:pPr algn="ctr" defTabSz="914241"/>
              <a:r>
                <a:rPr lang="en-US" sz="1200" b="1" dirty="0">
                  <a:solidFill>
                    <a:srgbClr val="000000"/>
                  </a:solidFill>
                  <a:latin typeface="Arial" panose="020B0604020202020204"/>
                </a:rPr>
                <a:t>Months to Recurrence or Death</a:t>
              </a:r>
            </a:p>
          </p:txBody>
        </p:sp>
        <p:sp>
          <p:nvSpPr>
            <p:cNvPr id="35" name="TextBox 34"/>
            <p:cNvSpPr txBox="1"/>
            <p:nvPr/>
          </p:nvSpPr>
          <p:spPr>
            <a:xfrm rot="16200000">
              <a:off x="2802021" y="6334712"/>
              <a:ext cx="6378216" cy="1046576"/>
            </a:xfrm>
            <a:prstGeom prst="rect">
              <a:avLst/>
            </a:prstGeom>
            <a:noFill/>
          </p:spPr>
          <p:txBody>
            <a:bodyPr wrap="none" rtlCol="0">
              <a:spAutoFit/>
            </a:bodyPr>
            <a:lstStyle/>
            <a:p>
              <a:pPr algn="ctr" defTabSz="914241"/>
              <a:r>
                <a:rPr lang="en-US" sz="1400" b="1" dirty="0">
                  <a:solidFill>
                    <a:srgbClr val="000000"/>
                  </a:solidFill>
                  <a:latin typeface="Arial" panose="020B0604020202020204"/>
                </a:rPr>
                <a:t>Probability of Recurrence or Death </a:t>
              </a:r>
              <a:br>
                <a:rPr lang="en-US" sz="1400" b="1" dirty="0">
                  <a:solidFill>
                    <a:srgbClr val="000000"/>
                  </a:solidFill>
                  <a:latin typeface="Arial" panose="020B0604020202020204"/>
                </a:rPr>
              </a:br>
              <a:r>
                <a:rPr lang="en-US" sz="1400" b="1" dirty="0">
                  <a:solidFill>
                    <a:srgbClr val="000000"/>
                  </a:solidFill>
                  <a:latin typeface="Arial" panose="020B0604020202020204"/>
                </a:rPr>
                <a:t>(%)</a:t>
              </a:r>
            </a:p>
          </p:txBody>
        </p:sp>
        <p:sp>
          <p:nvSpPr>
            <p:cNvPr id="36" name="TextBox 35"/>
            <p:cNvSpPr txBox="1"/>
            <p:nvPr/>
          </p:nvSpPr>
          <p:spPr>
            <a:xfrm>
              <a:off x="8050585" y="2910353"/>
              <a:ext cx="8286039" cy="861886"/>
            </a:xfrm>
            <a:prstGeom prst="rect">
              <a:avLst/>
            </a:prstGeom>
            <a:noFill/>
          </p:spPr>
          <p:txBody>
            <a:bodyPr wrap="none" rtlCol="0">
              <a:spAutoFit/>
            </a:bodyPr>
            <a:lstStyle/>
            <a:p>
              <a:pPr algn="ctr" defTabSz="914241"/>
              <a:r>
                <a:rPr lang="en-US" sz="1200" b="1" dirty="0">
                  <a:solidFill>
                    <a:srgbClr val="000000"/>
                  </a:solidFill>
                  <a:latin typeface="Arial" panose="020B0604020202020204"/>
                </a:rPr>
                <a:t>Bladder Intact Disease Free Survival – Phase II Cohort</a:t>
              </a:r>
              <a:endParaRPr lang="en-US" sz="1000" b="1" dirty="0">
                <a:solidFill>
                  <a:srgbClr val="000000"/>
                </a:solidFill>
                <a:latin typeface="Arial" panose="020B0604020202020204"/>
              </a:endParaRPr>
            </a:p>
            <a:p>
              <a:pPr algn="ctr" defTabSz="914241"/>
              <a:r>
                <a:rPr lang="en-US" sz="1000" b="1" dirty="0">
                  <a:solidFill>
                    <a:srgbClr val="000000"/>
                  </a:solidFill>
                  <a:latin typeface="Arial" panose="020B0604020202020204"/>
                </a:rPr>
                <a:t>With Number of Subjects at Risk</a:t>
              </a:r>
            </a:p>
          </p:txBody>
        </p:sp>
        <p:grpSp>
          <p:nvGrpSpPr>
            <p:cNvPr id="37" name="Group 36"/>
            <p:cNvGrpSpPr>
              <a:grpSpLocks noChangeAspect="1"/>
            </p:cNvGrpSpPr>
            <p:nvPr/>
          </p:nvGrpSpPr>
          <p:grpSpPr bwMode="auto">
            <a:xfrm>
              <a:off x="5662613" y="3548063"/>
              <a:ext cx="11258550" cy="7427913"/>
              <a:chOff x="3567" y="2235"/>
              <a:chExt cx="7092" cy="4679"/>
            </a:xfrm>
          </p:grpSpPr>
          <p:sp>
            <p:nvSpPr>
              <p:cNvPr id="38" name="Rectangle 6"/>
              <p:cNvSpPr>
                <a:spLocks noChangeArrowheads="1"/>
              </p:cNvSpPr>
              <p:nvPr/>
            </p:nvSpPr>
            <p:spPr bwMode="auto">
              <a:xfrm>
                <a:off x="4563" y="2343"/>
                <a:ext cx="6096" cy="4248"/>
              </a:xfrm>
              <a:prstGeom prst="rect">
                <a:avLst/>
              </a:prstGeom>
              <a:noFill/>
              <a:ln w="25400">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39" name="Line 7"/>
              <p:cNvSpPr>
                <a:spLocks noChangeShapeType="1"/>
              </p:cNvSpPr>
              <p:nvPr/>
            </p:nvSpPr>
            <p:spPr bwMode="auto">
              <a:xfrm>
                <a:off x="4499" y="2407"/>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40" name="Rectangle 8"/>
              <p:cNvSpPr>
                <a:spLocks noChangeArrowheads="1"/>
              </p:cNvSpPr>
              <p:nvPr/>
            </p:nvSpPr>
            <p:spPr bwMode="auto">
              <a:xfrm>
                <a:off x="4079" y="2235"/>
                <a:ext cx="3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100</a:t>
                </a:r>
                <a:endParaRPr lang="en-US" altLang="en-US" sz="900">
                  <a:solidFill>
                    <a:srgbClr val="002457"/>
                  </a:solidFill>
                </a:endParaRPr>
              </a:p>
            </p:txBody>
          </p:sp>
          <p:sp>
            <p:nvSpPr>
              <p:cNvPr id="41" name="Line 9"/>
              <p:cNvSpPr>
                <a:spLocks noChangeShapeType="1"/>
              </p:cNvSpPr>
              <p:nvPr/>
            </p:nvSpPr>
            <p:spPr bwMode="auto">
              <a:xfrm>
                <a:off x="4499" y="3199"/>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42" name="Rectangle 10"/>
              <p:cNvSpPr>
                <a:spLocks noChangeArrowheads="1"/>
              </p:cNvSpPr>
              <p:nvPr/>
            </p:nvSpPr>
            <p:spPr bwMode="auto">
              <a:xfrm>
                <a:off x="4209" y="3027"/>
                <a:ext cx="2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80</a:t>
                </a:r>
                <a:endParaRPr lang="en-US" altLang="en-US" sz="900">
                  <a:solidFill>
                    <a:srgbClr val="002457"/>
                  </a:solidFill>
                </a:endParaRPr>
              </a:p>
            </p:txBody>
          </p:sp>
          <p:sp>
            <p:nvSpPr>
              <p:cNvPr id="43" name="Line 11"/>
              <p:cNvSpPr>
                <a:spLocks noChangeShapeType="1"/>
              </p:cNvSpPr>
              <p:nvPr/>
            </p:nvSpPr>
            <p:spPr bwMode="auto">
              <a:xfrm>
                <a:off x="4499" y="3983"/>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44" name="Rectangle 12"/>
              <p:cNvSpPr>
                <a:spLocks noChangeArrowheads="1"/>
              </p:cNvSpPr>
              <p:nvPr/>
            </p:nvSpPr>
            <p:spPr bwMode="auto">
              <a:xfrm>
                <a:off x="4209" y="3811"/>
                <a:ext cx="2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60</a:t>
                </a:r>
                <a:endParaRPr lang="en-US" altLang="en-US" sz="900">
                  <a:solidFill>
                    <a:srgbClr val="002457"/>
                  </a:solidFill>
                </a:endParaRPr>
              </a:p>
            </p:txBody>
          </p:sp>
          <p:sp>
            <p:nvSpPr>
              <p:cNvPr id="45" name="Line 13"/>
              <p:cNvSpPr>
                <a:spLocks noChangeShapeType="1"/>
              </p:cNvSpPr>
              <p:nvPr/>
            </p:nvSpPr>
            <p:spPr bwMode="auto">
              <a:xfrm>
                <a:off x="4499" y="4767"/>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46" name="Rectangle 14"/>
              <p:cNvSpPr>
                <a:spLocks noChangeArrowheads="1"/>
              </p:cNvSpPr>
              <p:nvPr/>
            </p:nvSpPr>
            <p:spPr bwMode="auto">
              <a:xfrm>
                <a:off x="4209" y="4595"/>
                <a:ext cx="2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40</a:t>
                </a:r>
                <a:endParaRPr lang="en-US" altLang="en-US" sz="900">
                  <a:solidFill>
                    <a:srgbClr val="002457"/>
                  </a:solidFill>
                </a:endParaRPr>
              </a:p>
            </p:txBody>
          </p:sp>
          <p:sp>
            <p:nvSpPr>
              <p:cNvPr id="47" name="Line 15"/>
              <p:cNvSpPr>
                <a:spLocks noChangeShapeType="1"/>
              </p:cNvSpPr>
              <p:nvPr/>
            </p:nvSpPr>
            <p:spPr bwMode="auto">
              <a:xfrm>
                <a:off x="4499" y="5555"/>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48" name="Rectangle 16"/>
              <p:cNvSpPr>
                <a:spLocks noChangeArrowheads="1"/>
              </p:cNvSpPr>
              <p:nvPr/>
            </p:nvSpPr>
            <p:spPr bwMode="auto">
              <a:xfrm>
                <a:off x="4209" y="5383"/>
                <a:ext cx="2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20</a:t>
                </a:r>
                <a:endParaRPr lang="en-US" altLang="en-US" sz="900">
                  <a:solidFill>
                    <a:srgbClr val="002457"/>
                  </a:solidFill>
                </a:endParaRPr>
              </a:p>
            </p:txBody>
          </p:sp>
          <p:sp>
            <p:nvSpPr>
              <p:cNvPr id="49" name="Line 17"/>
              <p:cNvSpPr>
                <a:spLocks noChangeShapeType="1"/>
              </p:cNvSpPr>
              <p:nvPr/>
            </p:nvSpPr>
            <p:spPr bwMode="auto">
              <a:xfrm>
                <a:off x="4499" y="6339"/>
                <a:ext cx="64"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50" name="Rectangle 18"/>
              <p:cNvSpPr>
                <a:spLocks noChangeArrowheads="1"/>
              </p:cNvSpPr>
              <p:nvPr/>
            </p:nvSpPr>
            <p:spPr bwMode="auto">
              <a:xfrm>
                <a:off x="4339" y="6167"/>
                <a:ext cx="13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600" b="1">
                    <a:solidFill>
                      <a:srgbClr val="000000"/>
                    </a:solidFill>
                    <a:latin typeface="Calibri" pitchFamily="34" charset="0"/>
                  </a:rPr>
                  <a:t>0</a:t>
                </a:r>
                <a:endParaRPr lang="en-US" altLang="en-US" sz="900">
                  <a:solidFill>
                    <a:srgbClr val="002457"/>
                  </a:solidFill>
                </a:endParaRPr>
              </a:p>
            </p:txBody>
          </p:sp>
          <p:sp>
            <p:nvSpPr>
              <p:cNvPr id="51" name="Rectangle 19"/>
              <p:cNvSpPr>
                <a:spLocks noChangeArrowheads="1"/>
              </p:cNvSpPr>
              <p:nvPr/>
            </p:nvSpPr>
            <p:spPr bwMode="auto">
              <a:xfrm>
                <a:off x="4805" y="6623"/>
                <a:ext cx="12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0</a:t>
                </a:r>
                <a:endParaRPr lang="en-US" altLang="en-US" sz="900">
                  <a:solidFill>
                    <a:srgbClr val="002457"/>
                  </a:solidFill>
                </a:endParaRPr>
              </a:p>
            </p:txBody>
          </p:sp>
          <p:sp>
            <p:nvSpPr>
              <p:cNvPr id="52" name="Rectangle 20"/>
              <p:cNvSpPr>
                <a:spLocks noChangeArrowheads="1"/>
              </p:cNvSpPr>
              <p:nvPr/>
            </p:nvSpPr>
            <p:spPr bwMode="auto">
              <a:xfrm>
                <a:off x="3567" y="6331"/>
                <a:ext cx="14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A</a:t>
                </a:r>
                <a:endParaRPr lang="en-US" altLang="en-US" sz="900">
                  <a:solidFill>
                    <a:srgbClr val="002457"/>
                  </a:solidFill>
                </a:endParaRPr>
              </a:p>
            </p:txBody>
          </p:sp>
          <p:sp>
            <p:nvSpPr>
              <p:cNvPr id="53" name="Rectangle 21"/>
              <p:cNvSpPr>
                <a:spLocks noChangeArrowheads="1"/>
              </p:cNvSpPr>
              <p:nvPr/>
            </p:nvSpPr>
            <p:spPr bwMode="auto">
              <a:xfrm>
                <a:off x="3705" y="6331"/>
                <a:ext cx="6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t Risk:</a:t>
                </a:r>
                <a:endParaRPr lang="en-US" altLang="en-US" sz="900">
                  <a:solidFill>
                    <a:srgbClr val="002457"/>
                  </a:solidFill>
                </a:endParaRPr>
              </a:p>
            </p:txBody>
          </p:sp>
          <p:sp>
            <p:nvSpPr>
              <p:cNvPr id="54" name="Rectangle 22"/>
              <p:cNvSpPr>
                <a:spLocks noChangeArrowheads="1"/>
              </p:cNvSpPr>
              <p:nvPr/>
            </p:nvSpPr>
            <p:spPr bwMode="auto">
              <a:xfrm>
                <a:off x="4743" y="6331"/>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48</a:t>
                </a:r>
                <a:endParaRPr lang="en-US" altLang="en-US" sz="900">
                  <a:solidFill>
                    <a:srgbClr val="002457"/>
                  </a:solidFill>
                </a:endParaRPr>
              </a:p>
            </p:txBody>
          </p:sp>
          <p:sp>
            <p:nvSpPr>
              <p:cNvPr id="55" name="Line 23"/>
              <p:cNvSpPr>
                <a:spLocks noChangeShapeType="1"/>
              </p:cNvSpPr>
              <p:nvPr/>
            </p:nvSpPr>
            <p:spPr bwMode="auto">
              <a:xfrm flipV="1">
                <a:off x="4865"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56" name="Rectangle 24"/>
              <p:cNvSpPr>
                <a:spLocks noChangeArrowheads="1"/>
              </p:cNvSpPr>
              <p:nvPr/>
            </p:nvSpPr>
            <p:spPr bwMode="auto">
              <a:xfrm>
                <a:off x="5741" y="6623"/>
                <a:ext cx="12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6</a:t>
                </a:r>
                <a:endParaRPr lang="en-US" altLang="en-US" sz="900">
                  <a:solidFill>
                    <a:srgbClr val="002457"/>
                  </a:solidFill>
                </a:endParaRPr>
              </a:p>
            </p:txBody>
          </p:sp>
          <p:sp>
            <p:nvSpPr>
              <p:cNvPr id="57" name="Rectangle 25"/>
              <p:cNvSpPr>
                <a:spLocks noChangeArrowheads="1"/>
              </p:cNvSpPr>
              <p:nvPr/>
            </p:nvSpPr>
            <p:spPr bwMode="auto">
              <a:xfrm>
                <a:off x="5681" y="6331"/>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39</a:t>
                </a:r>
                <a:endParaRPr lang="en-US" altLang="en-US" sz="900">
                  <a:solidFill>
                    <a:srgbClr val="002457"/>
                  </a:solidFill>
                </a:endParaRPr>
              </a:p>
            </p:txBody>
          </p:sp>
          <p:sp>
            <p:nvSpPr>
              <p:cNvPr id="58" name="Line 26"/>
              <p:cNvSpPr>
                <a:spLocks noChangeShapeType="1"/>
              </p:cNvSpPr>
              <p:nvPr/>
            </p:nvSpPr>
            <p:spPr bwMode="auto">
              <a:xfrm flipV="1">
                <a:off x="5803"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59" name="Rectangle 27"/>
              <p:cNvSpPr>
                <a:spLocks noChangeArrowheads="1"/>
              </p:cNvSpPr>
              <p:nvPr/>
            </p:nvSpPr>
            <p:spPr bwMode="auto">
              <a:xfrm>
                <a:off x="6623" y="6623"/>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12</a:t>
                </a:r>
                <a:endParaRPr lang="en-US" altLang="en-US" sz="900">
                  <a:solidFill>
                    <a:srgbClr val="002457"/>
                  </a:solidFill>
                </a:endParaRPr>
              </a:p>
            </p:txBody>
          </p:sp>
          <p:sp>
            <p:nvSpPr>
              <p:cNvPr id="60" name="Rectangle 28"/>
              <p:cNvSpPr>
                <a:spLocks noChangeArrowheads="1"/>
              </p:cNvSpPr>
              <p:nvPr/>
            </p:nvSpPr>
            <p:spPr bwMode="auto">
              <a:xfrm>
                <a:off x="6623" y="6331"/>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26</a:t>
                </a:r>
                <a:endParaRPr lang="en-US" altLang="en-US" sz="900">
                  <a:solidFill>
                    <a:srgbClr val="002457"/>
                  </a:solidFill>
                </a:endParaRPr>
              </a:p>
            </p:txBody>
          </p:sp>
          <p:sp>
            <p:nvSpPr>
              <p:cNvPr id="61" name="Line 29"/>
              <p:cNvSpPr>
                <a:spLocks noChangeShapeType="1"/>
              </p:cNvSpPr>
              <p:nvPr/>
            </p:nvSpPr>
            <p:spPr bwMode="auto">
              <a:xfrm flipV="1">
                <a:off x="6745"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62" name="Rectangle 30"/>
              <p:cNvSpPr>
                <a:spLocks noChangeArrowheads="1"/>
              </p:cNvSpPr>
              <p:nvPr/>
            </p:nvSpPr>
            <p:spPr bwMode="auto">
              <a:xfrm>
                <a:off x="7555" y="6623"/>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18</a:t>
                </a:r>
                <a:endParaRPr lang="en-US" altLang="en-US" sz="900">
                  <a:solidFill>
                    <a:srgbClr val="002457"/>
                  </a:solidFill>
                </a:endParaRPr>
              </a:p>
            </p:txBody>
          </p:sp>
          <p:sp>
            <p:nvSpPr>
              <p:cNvPr id="63" name="Rectangle 31"/>
              <p:cNvSpPr>
                <a:spLocks noChangeArrowheads="1"/>
              </p:cNvSpPr>
              <p:nvPr/>
            </p:nvSpPr>
            <p:spPr bwMode="auto">
              <a:xfrm>
                <a:off x="7555" y="6331"/>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19</a:t>
                </a:r>
                <a:endParaRPr lang="en-US" altLang="en-US" sz="900">
                  <a:solidFill>
                    <a:srgbClr val="002457"/>
                  </a:solidFill>
                </a:endParaRPr>
              </a:p>
            </p:txBody>
          </p:sp>
          <p:sp>
            <p:nvSpPr>
              <p:cNvPr id="64" name="Line 32"/>
              <p:cNvSpPr>
                <a:spLocks noChangeShapeType="1"/>
              </p:cNvSpPr>
              <p:nvPr/>
            </p:nvSpPr>
            <p:spPr bwMode="auto">
              <a:xfrm flipV="1">
                <a:off x="7679"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65" name="Rectangle 33"/>
              <p:cNvSpPr>
                <a:spLocks noChangeArrowheads="1"/>
              </p:cNvSpPr>
              <p:nvPr/>
            </p:nvSpPr>
            <p:spPr bwMode="auto">
              <a:xfrm>
                <a:off x="8507" y="6623"/>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24</a:t>
                </a:r>
                <a:endParaRPr lang="en-US" altLang="en-US" sz="900">
                  <a:solidFill>
                    <a:srgbClr val="002457"/>
                  </a:solidFill>
                </a:endParaRPr>
              </a:p>
            </p:txBody>
          </p:sp>
          <p:sp>
            <p:nvSpPr>
              <p:cNvPr id="66" name="Rectangle 34"/>
              <p:cNvSpPr>
                <a:spLocks noChangeArrowheads="1"/>
              </p:cNvSpPr>
              <p:nvPr/>
            </p:nvSpPr>
            <p:spPr bwMode="auto">
              <a:xfrm>
                <a:off x="8569" y="6331"/>
                <a:ext cx="12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9</a:t>
                </a:r>
                <a:endParaRPr lang="en-US" altLang="en-US" sz="900">
                  <a:solidFill>
                    <a:srgbClr val="002457"/>
                  </a:solidFill>
                </a:endParaRPr>
              </a:p>
            </p:txBody>
          </p:sp>
          <p:sp>
            <p:nvSpPr>
              <p:cNvPr id="67" name="Line 35"/>
              <p:cNvSpPr>
                <a:spLocks noChangeShapeType="1"/>
              </p:cNvSpPr>
              <p:nvPr/>
            </p:nvSpPr>
            <p:spPr bwMode="auto">
              <a:xfrm flipV="1">
                <a:off x="8629"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68" name="Rectangle 36"/>
              <p:cNvSpPr>
                <a:spLocks noChangeArrowheads="1"/>
              </p:cNvSpPr>
              <p:nvPr/>
            </p:nvSpPr>
            <p:spPr bwMode="auto">
              <a:xfrm>
                <a:off x="9441" y="6623"/>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30</a:t>
                </a:r>
                <a:endParaRPr lang="en-US" altLang="en-US" sz="900">
                  <a:solidFill>
                    <a:srgbClr val="002457"/>
                  </a:solidFill>
                </a:endParaRPr>
              </a:p>
            </p:txBody>
          </p:sp>
          <p:sp>
            <p:nvSpPr>
              <p:cNvPr id="69" name="Rectangle 37"/>
              <p:cNvSpPr>
                <a:spLocks noChangeArrowheads="1"/>
              </p:cNvSpPr>
              <p:nvPr/>
            </p:nvSpPr>
            <p:spPr bwMode="auto">
              <a:xfrm>
                <a:off x="9501" y="6331"/>
                <a:ext cx="12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3</a:t>
                </a:r>
                <a:endParaRPr lang="en-US" altLang="en-US" sz="900">
                  <a:solidFill>
                    <a:srgbClr val="002457"/>
                  </a:solidFill>
                </a:endParaRPr>
              </a:p>
            </p:txBody>
          </p:sp>
          <p:sp>
            <p:nvSpPr>
              <p:cNvPr id="70" name="Line 38"/>
              <p:cNvSpPr>
                <a:spLocks noChangeShapeType="1"/>
              </p:cNvSpPr>
              <p:nvPr/>
            </p:nvSpPr>
            <p:spPr bwMode="auto">
              <a:xfrm flipV="1">
                <a:off x="9563"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sp>
            <p:nvSpPr>
              <p:cNvPr id="71" name="Rectangle 39"/>
              <p:cNvSpPr>
                <a:spLocks noChangeArrowheads="1"/>
              </p:cNvSpPr>
              <p:nvPr/>
            </p:nvSpPr>
            <p:spPr bwMode="auto">
              <a:xfrm>
                <a:off x="10387" y="6623"/>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36</a:t>
                </a:r>
                <a:endParaRPr lang="en-US" altLang="en-US" sz="900">
                  <a:solidFill>
                    <a:srgbClr val="002457"/>
                  </a:solidFill>
                </a:endParaRPr>
              </a:p>
            </p:txBody>
          </p:sp>
          <p:sp>
            <p:nvSpPr>
              <p:cNvPr id="72" name="Rectangle 40"/>
              <p:cNvSpPr>
                <a:spLocks noChangeArrowheads="1"/>
              </p:cNvSpPr>
              <p:nvPr/>
            </p:nvSpPr>
            <p:spPr bwMode="auto">
              <a:xfrm>
                <a:off x="10447" y="6331"/>
                <a:ext cx="12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457189"/>
                <a:r>
                  <a:rPr lang="en-US" altLang="en-US" sz="1500" b="1">
                    <a:solidFill>
                      <a:srgbClr val="000000"/>
                    </a:solidFill>
                    <a:latin typeface="Calibri" pitchFamily="34" charset="0"/>
                  </a:rPr>
                  <a:t>0</a:t>
                </a:r>
                <a:endParaRPr lang="en-US" altLang="en-US" sz="900">
                  <a:solidFill>
                    <a:srgbClr val="002457"/>
                  </a:solidFill>
                </a:endParaRPr>
              </a:p>
            </p:txBody>
          </p:sp>
          <p:sp>
            <p:nvSpPr>
              <p:cNvPr id="73" name="Line 41"/>
              <p:cNvSpPr>
                <a:spLocks noChangeShapeType="1"/>
              </p:cNvSpPr>
              <p:nvPr/>
            </p:nvSpPr>
            <p:spPr bwMode="auto">
              <a:xfrm flipV="1">
                <a:off x="10509" y="6591"/>
                <a:ext cx="0" cy="6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45715" tIns="22857" rIns="45715" bIns="22857" numCol="1" anchor="t" anchorCtr="0" compatLnSpc="1">
                <a:prstTxWarp prst="textNoShape">
                  <a:avLst/>
                </a:prstTxWarp>
              </a:bodyPr>
              <a:lstStyle/>
              <a:p>
                <a:pPr defTabSz="914241"/>
                <a:endParaRPr lang="en-US" sz="1800">
                  <a:solidFill>
                    <a:srgbClr val="002457"/>
                  </a:solidFill>
                  <a:latin typeface="Arial" panose="020B0604020202020204"/>
                </a:endParaRPr>
              </a:p>
            </p:txBody>
          </p:sp>
        </p:grpSp>
      </p:grpSp>
      <p:pic>
        <p:nvPicPr>
          <p:cNvPr id="74" name="Picture 73">
            <a:extLst>
              <a:ext uri="{FF2B5EF4-FFF2-40B4-BE49-F238E27FC236}">
                <a16:creationId xmlns:a16="http://schemas.microsoft.com/office/drawing/2014/main" id="{FE34ED61-A201-6A42-970B-94F0002C9EAD}"/>
              </a:ext>
            </a:extLst>
          </p:cNvPr>
          <p:cNvPicPr>
            <a:picLocks noChangeAspect="1"/>
          </p:cNvPicPr>
          <p:nvPr/>
        </p:nvPicPr>
        <p:blipFill>
          <a:blip r:embed="rId2"/>
          <a:stretch>
            <a:fillRect/>
          </a:stretch>
        </p:blipFill>
        <p:spPr>
          <a:xfrm>
            <a:off x="10658371" y="26172"/>
            <a:ext cx="1520388" cy="641413"/>
          </a:xfrm>
          <a:prstGeom prst="rect">
            <a:avLst/>
          </a:prstGeom>
        </p:spPr>
      </p:pic>
    </p:spTree>
    <p:extLst>
      <p:ext uri="{BB962C8B-B14F-4D97-AF65-F5344CB8AC3E}">
        <p14:creationId xmlns:p14="http://schemas.microsoft.com/office/powerpoint/2010/main" val="339635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pPr defTabSz="914241"/>
            <a:r>
              <a:rPr lang="en-US">
                <a:solidFill>
                  <a:srgbClr val="002457"/>
                </a:solidFill>
                <a:latin typeface="Arial" panose="020B0604020202020204"/>
              </a:rPr>
              <a:t>Arjun V. Balar, M.D.</a:t>
            </a:r>
            <a:endParaRPr lang="en-US" dirty="0">
              <a:solidFill>
                <a:srgbClr val="002457"/>
              </a:solidFill>
              <a:latin typeface="Arial" panose="020B0604020202020204"/>
            </a:endParaRPr>
          </a:p>
        </p:txBody>
      </p:sp>
      <p:sp>
        <p:nvSpPr>
          <p:cNvPr id="3" name="Title 2"/>
          <p:cNvSpPr>
            <a:spLocks noGrp="1"/>
          </p:cNvSpPr>
          <p:nvPr>
            <p:ph type="title"/>
          </p:nvPr>
        </p:nvSpPr>
        <p:spPr/>
        <p:txBody>
          <a:bodyPr/>
          <a:lstStyle/>
          <a:p>
            <a:r>
              <a:rPr lang="en-US" dirty="0"/>
              <a:t>Safety</a:t>
            </a:r>
          </a:p>
        </p:txBody>
      </p:sp>
      <p:sp>
        <p:nvSpPr>
          <p:cNvPr id="4" name="Text Placeholder 3"/>
          <p:cNvSpPr>
            <a:spLocks noGrp="1"/>
          </p:cNvSpPr>
          <p:nvPr>
            <p:ph type="body" sz="quarter" idx="14"/>
          </p:nvPr>
        </p:nvSpPr>
        <p:spPr>
          <a:xfrm>
            <a:off x="305555" y="1603375"/>
            <a:ext cx="2819033" cy="4302125"/>
          </a:xfrm>
        </p:spPr>
        <p:txBody>
          <a:bodyPr>
            <a:normAutofit/>
          </a:bodyPr>
          <a:lstStyle/>
          <a:p>
            <a:r>
              <a:rPr lang="en-US" dirty="0"/>
              <a:t>Toxicities: Suspected Related to Pembrolizumab (N=48)</a:t>
            </a:r>
          </a:p>
          <a:p>
            <a:endParaRPr lang="en-US" dirty="0"/>
          </a:p>
          <a:p>
            <a:r>
              <a:rPr lang="en-US" dirty="0"/>
              <a:t>Efficacy Cohort</a:t>
            </a:r>
          </a:p>
        </p:txBody>
      </p:sp>
      <p:graphicFrame>
        <p:nvGraphicFramePr>
          <p:cNvPr id="5" name="Table 4"/>
          <p:cNvGraphicFramePr>
            <a:graphicFrameLocks noGrp="1"/>
          </p:cNvGraphicFramePr>
          <p:nvPr>
            <p:extLst>
              <p:ext uri="{D42A27DB-BD31-4B8C-83A1-F6EECF244321}">
                <p14:modId xmlns:p14="http://schemas.microsoft.com/office/powerpoint/2010/main" val="359859757"/>
              </p:ext>
            </p:extLst>
          </p:nvPr>
        </p:nvGraphicFramePr>
        <p:xfrm>
          <a:off x="3124589" y="187069"/>
          <a:ext cx="4462914" cy="5895734"/>
        </p:xfrm>
        <a:graphic>
          <a:graphicData uri="http://schemas.openxmlformats.org/drawingml/2006/table">
            <a:tbl>
              <a:tblPr firstRow="1" bandRow="1">
                <a:tableStyleId>{93296810-A885-4BE3-A3E7-6D5BEEA58F35}</a:tableStyleId>
              </a:tblPr>
              <a:tblGrid>
                <a:gridCol w="2453115">
                  <a:extLst>
                    <a:ext uri="{9D8B030D-6E8A-4147-A177-3AD203B41FA5}">
                      <a16:colId xmlns:a16="http://schemas.microsoft.com/office/drawing/2014/main" val="3121083749"/>
                    </a:ext>
                  </a:extLst>
                </a:gridCol>
                <a:gridCol w="1365215">
                  <a:extLst>
                    <a:ext uri="{9D8B030D-6E8A-4147-A177-3AD203B41FA5}">
                      <a16:colId xmlns:a16="http://schemas.microsoft.com/office/drawing/2014/main" val="2374385523"/>
                    </a:ext>
                  </a:extLst>
                </a:gridCol>
                <a:gridCol w="644584">
                  <a:extLst>
                    <a:ext uri="{9D8B030D-6E8A-4147-A177-3AD203B41FA5}">
                      <a16:colId xmlns:a16="http://schemas.microsoft.com/office/drawing/2014/main" val="3078516617"/>
                    </a:ext>
                  </a:extLst>
                </a:gridCol>
              </a:tblGrid>
              <a:tr h="219476">
                <a:tc>
                  <a:txBody>
                    <a:bodyPr/>
                    <a:lstStyle/>
                    <a:p>
                      <a:pPr marL="0" marR="0">
                        <a:lnSpc>
                          <a:spcPct val="107000"/>
                        </a:lnSpc>
                        <a:spcBef>
                          <a:spcPts val="0"/>
                        </a:spcBef>
                        <a:spcAft>
                          <a:spcPts val="0"/>
                        </a:spcAft>
                      </a:pP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ea typeface="Calibri" panose="020F0502020204030204" pitchFamily="34" charset="0"/>
                          <a:cs typeface="Times New Roman" panose="02020603050405020304" pitchFamily="18" charset="0"/>
                        </a:rPr>
                        <a:t>Grade 1 and 2</a:t>
                      </a:r>
                    </a:p>
                  </a:txBody>
                  <a:tcPr marL="26261" marR="26261" marT="0" marB="0" anchor="b"/>
                </a:tc>
                <a:tc>
                  <a:txBody>
                    <a:bodyPr/>
                    <a:lstStyle/>
                    <a:p>
                      <a:pPr marL="0" marR="0" algn="ctr">
                        <a:lnSpc>
                          <a:spcPct val="107000"/>
                        </a:lnSpc>
                        <a:spcBef>
                          <a:spcPts val="0"/>
                        </a:spcBef>
                        <a:spcAft>
                          <a:spcPts val="0"/>
                        </a:spcAft>
                      </a:pPr>
                      <a:r>
                        <a:rPr lang="en-US" sz="1500" dirty="0">
                          <a:effectLst/>
                          <a:latin typeface="+mn-lt"/>
                          <a:ea typeface="Calibri" panose="020F0502020204030204" pitchFamily="34" charset="0"/>
                          <a:cs typeface="Times New Roman" panose="02020603050405020304" pitchFamily="18" charset="0"/>
                        </a:rPr>
                        <a:t>%</a:t>
                      </a:r>
                    </a:p>
                  </a:txBody>
                  <a:tcPr marL="26261" marR="26261" marT="0" marB="0" anchor="b"/>
                </a:tc>
                <a:extLst>
                  <a:ext uri="{0D108BD9-81ED-4DB2-BD59-A6C34878D82A}">
                    <a16:rowId xmlns:a16="http://schemas.microsoft.com/office/drawing/2014/main" val="614037483"/>
                  </a:ext>
                </a:extLst>
              </a:tr>
              <a:tr h="219476">
                <a:tc>
                  <a:txBody>
                    <a:bodyPr/>
                    <a:lstStyle/>
                    <a:p>
                      <a:pPr marL="0" marR="0">
                        <a:lnSpc>
                          <a:spcPct val="107000"/>
                        </a:lnSpc>
                        <a:spcBef>
                          <a:spcPts val="0"/>
                        </a:spcBef>
                        <a:spcAft>
                          <a:spcPts val="0"/>
                        </a:spcAft>
                      </a:pPr>
                      <a:r>
                        <a:rPr lang="en-US" sz="1500" dirty="0">
                          <a:effectLst/>
                          <a:latin typeface="+mn-lt"/>
                        </a:rPr>
                        <a:t>Fatigue</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25.0%</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172753705"/>
                  </a:ext>
                </a:extLst>
              </a:tr>
              <a:tr h="219476">
                <a:tc>
                  <a:txBody>
                    <a:bodyPr/>
                    <a:lstStyle/>
                    <a:p>
                      <a:pPr marL="0" marR="0">
                        <a:lnSpc>
                          <a:spcPct val="107000"/>
                        </a:lnSpc>
                        <a:spcBef>
                          <a:spcPts val="0"/>
                        </a:spcBef>
                        <a:spcAft>
                          <a:spcPts val="0"/>
                        </a:spcAft>
                      </a:pPr>
                      <a:r>
                        <a:rPr lang="en-US" sz="1500" dirty="0">
                          <a:effectLst/>
                          <a:latin typeface="+mn-lt"/>
                        </a:rPr>
                        <a:t>Rash Maculopapular</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22.9%</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588512682"/>
                  </a:ext>
                </a:extLst>
              </a:tr>
              <a:tr h="219476">
                <a:tc>
                  <a:txBody>
                    <a:bodyPr/>
                    <a:lstStyle/>
                    <a:p>
                      <a:pPr marL="0" marR="0">
                        <a:lnSpc>
                          <a:spcPct val="107000"/>
                        </a:lnSpc>
                        <a:spcBef>
                          <a:spcPts val="0"/>
                        </a:spcBef>
                        <a:spcAft>
                          <a:spcPts val="0"/>
                        </a:spcAft>
                      </a:pPr>
                      <a:r>
                        <a:rPr lang="en-US" sz="1500" dirty="0">
                          <a:effectLst/>
                          <a:latin typeface="+mn-lt"/>
                        </a:rPr>
                        <a:t>Alanine Aminotransferase</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5</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10.4%</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364369876"/>
                  </a:ext>
                </a:extLst>
              </a:tr>
              <a:tr h="219476">
                <a:tc>
                  <a:txBody>
                    <a:bodyPr/>
                    <a:lstStyle/>
                    <a:p>
                      <a:pPr marL="0" marR="0">
                        <a:lnSpc>
                          <a:spcPct val="107000"/>
                        </a:lnSpc>
                        <a:spcBef>
                          <a:spcPts val="0"/>
                        </a:spcBef>
                        <a:spcAft>
                          <a:spcPts val="0"/>
                        </a:spcAft>
                      </a:pPr>
                      <a:r>
                        <a:rPr lang="en-US" sz="1500" dirty="0">
                          <a:effectLst/>
                          <a:latin typeface="+mn-lt"/>
                        </a:rPr>
                        <a:t>Pruritus</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5</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10.4%</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3392111590"/>
                  </a:ext>
                </a:extLst>
              </a:tr>
              <a:tr h="219476">
                <a:tc>
                  <a:txBody>
                    <a:bodyPr/>
                    <a:lstStyle/>
                    <a:p>
                      <a:pPr marL="0" marR="0">
                        <a:lnSpc>
                          <a:spcPct val="107000"/>
                        </a:lnSpc>
                        <a:spcBef>
                          <a:spcPts val="0"/>
                        </a:spcBef>
                        <a:spcAft>
                          <a:spcPts val="0"/>
                        </a:spcAft>
                      </a:pPr>
                      <a:r>
                        <a:rPr lang="en-US" sz="1500" dirty="0">
                          <a:effectLst/>
                          <a:latin typeface="+mn-lt"/>
                        </a:rPr>
                        <a:t>Aspartate Aminotransferase</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8.3%</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594625401"/>
                  </a:ext>
                </a:extLst>
              </a:tr>
              <a:tr h="219476">
                <a:tc>
                  <a:txBody>
                    <a:bodyPr/>
                    <a:lstStyle/>
                    <a:p>
                      <a:pPr marL="0" marR="0">
                        <a:lnSpc>
                          <a:spcPct val="107000"/>
                        </a:lnSpc>
                        <a:spcBef>
                          <a:spcPts val="0"/>
                        </a:spcBef>
                        <a:spcAft>
                          <a:spcPts val="0"/>
                        </a:spcAft>
                      </a:pPr>
                      <a:r>
                        <a:rPr lang="en-US" sz="1500" dirty="0">
                          <a:effectLst/>
                          <a:latin typeface="+mn-lt"/>
                        </a:rPr>
                        <a:t>Diarrhea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8.3%</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254408356"/>
                  </a:ext>
                </a:extLst>
              </a:tr>
              <a:tr h="219476">
                <a:tc>
                  <a:txBody>
                    <a:bodyPr/>
                    <a:lstStyle/>
                    <a:p>
                      <a:pPr marL="0" marR="0">
                        <a:lnSpc>
                          <a:spcPct val="107000"/>
                        </a:lnSpc>
                        <a:spcBef>
                          <a:spcPts val="0"/>
                        </a:spcBef>
                        <a:spcAft>
                          <a:spcPts val="0"/>
                        </a:spcAft>
                      </a:pPr>
                      <a:r>
                        <a:rPr lang="en-US" sz="1500" dirty="0">
                          <a:effectLst/>
                          <a:latin typeface="+mn-lt"/>
                        </a:rPr>
                        <a:t>Anorexia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3</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6.3%</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137755846"/>
                  </a:ext>
                </a:extLst>
              </a:tr>
              <a:tr h="219476">
                <a:tc>
                  <a:txBody>
                    <a:bodyPr/>
                    <a:lstStyle/>
                    <a:p>
                      <a:pPr marL="0" marR="0">
                        <a:lnSpc>
                          <a:spcPct val="107000"/>
                        </a:lnSpc>
                        <a:spcBef>
                          <a:spcPts val="0"/>
                        </a:spcBef>
                        <a:spcAft>
                          <a:spcPts val="0"/>
                        </a:spcAft>
                      </a:pPr>
                      <a:r>
                        <a:rPr lang="en-US" sz="1500" dirty="0">
                          <a:effectLst/>
                          <a:latin typeface="+mn-lt"/>
                        </a:rPr>
                        <a:t>Arthralgia/Arthritis</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8.3%</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463627201"/>
                  </a:ext>
                </a:extLst>
              </a:tr>
              <a:tr h="219476">
                <a:tc>
                  <a:txBody>
                    <a:bodyPr/>
                    <a:lstStyle/>
                    <a:p>
                      <a:pPr marL="0" marR="0">
                        <a:lnSpc>
                          <a:spcPct val="107000"/>
                        </a:lnSpc>
                        <a:spcBef>
                          <a:spcPts val="0"/>
                        </a:spcBef>
                        <a:spcAft>
                          <a:spcPts val="0"/>
                        </a:spcAft>
                      </a:pPr>
                      <a:r>
                        <a:rPr lang="en-US" sz="1500" dirty="0">
                          <a:effectLst/>
                          <a:latin typeface="+mn-lt"/>
                        </a:rPr>
                        <a:t>Chills/Cold/Flu</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3</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6.3%</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3424233020"/>
                  </a:ext>
                </a:extLst>
              </a:tr>
              <a:tr h="219476">
                <a:tc>
                  <a:txBody>
                    <a:bodyPr/>
                    <a:lstStyle/>
                    <a:p>
                      <a:pPr marL="0" marR="0">
                        <a:lnSpc>
                          <a:spcPct val="107000"/>
                        </a:lnSpc>
                        <a:spcBef>
                          <a:spcPts val="0"/>
                        </a:spcBef>
                        <a:spcAft>
                          <a:spcPts val="0"/>
                        </a:spcAft>
                      </a:pPr>
                      <a:r>
                        <a:rPr lang="en-US" sz="1500" dirty="0">
                          <a:effectLst/>
                          <a:latin typeface="+mn-lt"/>
                        </a:rPr>
                        <a:t>Nausea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3</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a:effectLst/>
                          <a:latin typeface="+mn-lt"/>
                        </a:rPr>
                        <a:t>6.3%</a:t>
                      </a:r>
                      <a:endParaRPr lang="en-US" sz="150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00398795"/>
                  </a:ext>
                </a:extLst>
              </a:tr>
              <a:tr h="219476">
                <a:tc>
                  <a:txBody>
                    <a:bodyPr/>
                    <a:lstStyle/>
                    <a:p>
                      <a:pPr marL="0" marR="0">
                        <a:lnSpc>
                          <a:spcPct val="107000"/>
                        </a:lnSpc>
                        <a:spcBef>
                          <a:spcPts val="0"/>
                        </a:spcBef>
                        <a:spcAft>
                          <a:spcPts val="0"/>
                        </a:spcAft>
                      </a:pPr>
                      <a:r>
                        <a:rPr lang="en-US" sz="1500" dirty="0">
                          <a:effectLst/>
                          <a:latin typeface="+mn-lt"/>
                        </a:rPr>
                        <a:t>Dyspnea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144758020"/>
                  </a:ext>
                </a:extLst>
              </a:tr>
              <a:tr h="219476">
                <a:tc>
                  <a:txBody>
                    <a:bodyPr/>
                    <a:lstStyle/>
                    <a:p>
                      <a:pPr marL="0" marR="0">
                        <a:lnSpc>
                          <a:spcPct val="107000"/>
                        </a:lnSpc>
                        <a:spcBef>
                          <a:spcPts val="0"/>
                        </a:spcBef>
                        <a:spcAft>
                          <a:spcPts val="0"/>
                        </a:spcAft>
                      </a:pPr>
                      <a:r>
                        <a:rPr lang="en-US" sz="1500" dirty="0">
                          <a:effectLst/>
                          <a:latin typeface="+mn-lt"/>
                        </a:rPr>
                        <a:t>Malaise</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4263777152"/>
                  </a:ext>
                </a:extLst>
              </a:tr>
              <a:tr h="219476">
                <a:tc>
                  <a:txBody>
                    <a:bodyPr/>
                    <a:lstStyle/>
                    <a:p>
                      <a:pPr marL="0" marR="0">
                        <a:lnSpc>
                          <a:spcPct val="107000"/>
                        </a:lnSpc>
                        <a:spcBef>
                          <a:spcPts val="0"/>
                        </a:spcBef>
                        <a:spcAft>
                          <a:spcPts val="0"/>
                        </a:spcAft>
                      </a:pPr>
                      <a:r>
                        <a:rPr lang="en-US" sz="1500" dirty="0">
                          <a:effectLst/>
                          <a:latin typeface="+mn-lt"/>
                        </a:rPr>
                        <a:t>Myalgia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4.2%</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468868929"/>
                  </a:ext>
                </a:extLst>
              </a:tr>
              <a:tr h="219476">
                <a:tc>
                  <a:txBody>
                    <a:bodyPr/>
                    <a:lstStyle/>
                    <a:p>
                      <a:pPr marL="0" marR="0">
                        <a:lnSpc>
                          <a:spcPct val="107000"/>
                        </a:lnSpc>
                        <a:spcBef>
                          <a:spcPts val="0"/>
                        </a:spcBef>
                        <a:spcAft>
                          <a:spcPts val="0"/>
                        </a:spcAft>
                      </a:pPr>
                      <a:r>
                        <a:rPr lang="en-US" sz="1500" dirty="0">
                          <a:effectLst/>
                          <a:latin typeface="+mn-lt"/>
                        </a:rPr>
                        <a:t>Cough</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62233336"/>
                  </a:ext>
                </a:extLst>
              </a:tr>
              <a:tr h="219476">
                <a:tc>
                  <a:txBody>
                    <a:bodyPr/>
                    <a:lstStyle/>
                    <a:p>
                      <a:pPr marL="0" marR="0">
                        <a:lnSpc>
                          <a:spcPct val="107000"/>
                        </a:lnSpc>
                        <a:spcBef>
                          <a:spcPts val="0"/>
                        </a:spcBef>
                        <a:spcAft>
                          <a:spcPts val="0"/>
                        </a:spcAft>
                      </a:pPr>
                      <a:r>
                        <a:rPr lang="en-US" sz="1500" dirty="0">
                          <a:effectLst/>
                          <a:latin typeface="+mn-lt"/>
                        </a:rPr>
                        <a:t>Creatinine Increased</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647232558"/>
                  </a:ext>
                </a:extLst>
              </a:tr>
              <a:tr h="219476">
                <a:tc>
                  <a:txBody>
                    <a:bodyPr/>
                    <a:lstStyle/>
                    <a:p>
                      <a:pPr marL="0" marR="0">
                        <a:lnSpc>
                          <a:spcPct val="107000"/>
                        </a:lnSpc>
                        <a:spcBef>
                          <a:spcPts val="0"/>
                        </a:spcBef>
                        <a:spcAft>
                          <a:spcPts val="0"/>
                        </a:spcAft>
                      </a:pPr>
                      <a:r>
                        <a:rPr lang="en-US" sz="1500" dirty="0">
                          <a:effectLst/>
                          <a:latin typeface="+mn-lt"/>
                        </a:rPr>
                        <a:t>Cystitis</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3537150685"/>
                  </a:ext>
                </a:extLst>
              </a:tr>
              <a:tr h="219476">
                <a:tc>
                  <a:txBody>
                    <a:bodyPr/>
                    <a:lstStyle/>
                    <a:p>
                      <a:pPr marL="0" marR="0">
                        <a:lnSpc>
                          <a:spcPct val="107000"/>
                        </a:lnSpc>
                        <a:spcBef>
                          <a:spcPts val="0"/>
                        </a:spcBef>
                        <a:spcAft>
                          <a:spcPts val="0"/>
                        </a:spcAft>
                      </a:pPr>
                      <a:r>
                        <a:rPr lang="en-US" sz="1500" dirty="0">
                          <a:effectLst/>
                          <a:latin typeface="+mn-lt"/>
                        </a:rPr>
                        <a:t>Dry Skin</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310993544"/>
                  </a:ext>
                </a:extLst>
              </a:tr>
              <a:tr h="219476">
                <a:tc>
                  <a:txBody>
                    <a:bodyPr/>
                    <a:lstStyle/>
                    <a:p>
                      <a:pPr marL="0" marR="0">
                        <a:lnSpc>
                          <a:spcPct val="107000"/>
                        </a:lnSpc>
                        <a:spcBef>
                          <a:spcPts val="0"/>
                        </a:spcBef>
                        <a:spcAft>
                          <a:spcPts val="0"/>
                        </a:spcAft>
                      </a:pPr>
                      <a:r>
                        <a:rPr lang="en-US" sz="1500" dirty="0">
                          <a:effectLst/>
                          <a:latin typeface="+mn-lt"/>
                        </a:rPr>
                        <a:t>Elevated LFTs</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992794003"/>
                  </a:ext>
                </a:extLst>
              </a:tr>
              <a:tr h="219476">
                <a:tc>
                  <a:txBody>
                    <a:bodyPr/>
                    <a:lstStyle/>
                    <a:p>
                      <a:pPr marL="0" marR="0">
                        <a:lnSpc>
                          <a:spcPct val="107000"/>
                        </a:lnSpc>
                        <a:spcBef>
                          <a:spcPts val="0"/>
                        </a:spcBef>
                        <a:spcAft>
                          <a:spcPts val="0"/>
                        </a:spcAft>
                      </a:pPr>
                      <a:r>
                        <a:rPr lang="en-US" sz="1500" dirty="0">
                          <a:effectLst/>
                          <a:latin typeface="+mn-lt"/>
                        </a:rPr>
                        <a:t>Fever</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377933669"/>
                  </a:ext>
                </a:extLst>
              </a:tr>
              <a:tr h="219476">
                <a:tc>
                  <a:txBody>
                    <a:bodyPr/>
                    <a:lstStyle/>
                    <a:p>
                      <a:pPr marL="0" marR="0">
                        <a:lnSpc>
                          <a:spcPct val="107000"/>
                        </a:lnSpc>
                        <a:spcBef>
                          <a:spcPts val="0"/>
                        </a:spcBef>
                        <a:spcAft>
                          <a:spcPts val="0"/>
                        </a:spcAft>
                      </a:pPr>
                      <a:r>
                        <a:rPr lang="en-US" sz="1500" dirty="0">
                          <a:effectLst/>
                          <a:latin typeface="+mn-lt"/>
                        </a:rPr>
                        <a:t>Gastrointestinal Disorder</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387002388"/>
                  </a:ext>
                </a:extLst>
              </a:tr>
              <a:tr h="219476">
                <a:tc>
                  <a:txBody>
                    <a:bodyPr/>
                    <a:lstStyle/>
                    <a:p>
                      <a:pPr marL="0" marR="0">
                        <a:lnSpc>
                          <a:spcPct val="107000"/>
                        </a:lnSpc>
                        <a:spcBef>
                          <a:spcPts val="0"/>
                        </a:spcBef>
                        <a:spcAft>
                          <a:spcPts val="0"/>
                        </a:spcAft>
                      </a:pPr>
                      <a:r>
                        <a:rPr lang="en-US" sz="1500" dirty="0">
                          <a:effectLst/>
                          <a:latin typeface="+mn-lt"/>
                        </a:rPr>
                        <a:t>Hyperglycemia</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4207209249"/>
                  </a:ext>
                </a:extLst>
              </a:tr>
              <a:tr h="219476">
                <a:tc>
                  <a:txBody>
                    <a:bodyPr/>
                    <a:lstStyle/>
                    <a:p>
                      <a:pPr marL="0" marR="0">
                        <a:lnSpc>
                          <a:spcPct val="107000"/>
                        </a:lnSpc>
                        <a:spcBef>
                          <a:spcPts val="0"/>
                        </a:spcBef>
                        <a:spcAft>
                          <a:spcPts val="0"/>
                        </a:spcAft>
                      </a:pPr>
                      <a:r>
                        <a:rPr lang="en-US" sz="1500" dirty="0">
                          <a:effectLst/>
                          <a:latin typeface="+mn-lt"/>
                        </a:rPr>
                        <a:t>Hypothyroidism</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1735912174"/>
                  </a:ext>
                </a:extLst>
              </a:tr>
              <a:tr h="219476">
                <a:tc>
                  <a:txBody>
                    <a:bodyPr/>
                    <a:lstStyle/>
                    <a:p>
                      <a:pPr marL="0" marR="0">
                        <a:lnSpc>
                          <a:spcPct val="107000"/>
                        </a:lnSpc>
                        <a:spcBef>
                          <a:spcPts val="0"/>
                        </a:spcBef>
                        <a:spcAft>
                          <a:spcPts val="0"/>
                        </a:spcAft>
                      </a:pPr>
                      <a:r>
                        <a:rPr lang="en-US" sz="1500" dirty="0">
                          <a:effectLst/>
                          <a:latin typeface="+mn-lt"/>
                        </a:rPr>
                        <a:t>Immune Disorder, Other</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886837762"/>
                  </a:ext>
                </a:extLst>
              </a:tr>
              <a:tr h="219476">
                <a:tc>
                  <a:txBody>
                    <a:bodyPr/>
                    <a:lstStyle/>
                    <a:p>
                      <a:pPr marL="0" marR="0">
                        <a:lnSpc>
                          <a:spcPct val="107000"/>
                        </a:lnSpc>
                        <a:spcBef>
                          <a:spcPts val="0"/>
                        </a:spcBef>
                        <a:spcAft>
                          <a:spcPts val="0"/>
                        </a:spcAft>
                      </a:pPr>
                      <a:r>
                        <a:rPr lang="en-US" sz="1500" dirty="0">
                          <a:effectLst/>
                          <a:latin typeface="+mn-lt"/>
                        </a:rPr>
                        <a:t>Infection - Other</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512332850"/>
                  </a:ext>
                </a:extLst>
              </a:tr>
              <a:tr h="219476">
                <a:tc>
                  <a:txBody>
                    <a:bodyPr/>
                    <a:lstStyle/>
                    <a:p>
                      <a:pPr marL="0" marR="0">
                        <a:lnSpc>
                          <a:spcPct val="107000"/>
                        </a:lnSpc>
                        <a:spcBef>
                          <a:spcPts val="0"/>
                        </a:spcBef>
                        <a:spcAft>
                          <a:spcPts val="0"/>
                        </a:spcAft>
                      </a:pPr>
                      <a:r>
                        <a:rPr lang="en-US" sz="1500" dirty="0">
                          <a:effectLst/>
                          <a:latin typeface="+mn-lt"/>
                        </a:rPr>
                        <a:t>Retinopathy</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tc>
                  <a:txBody>
                    <a:bodyPr/>
                    <a:lstStyle/>
                    <a:p>
                      <a:pPr marL="0" marR="0" algn="ctr">
                        <a:lnSpc>
                          <a:spcPct val="107000"/>
                        </a:lnSpc>
                        <a:spcBef>
                          <a:spcPts val="0"/>
                        </a:spcBef>
                        <a:spcAft>
                          <a:spcPts val="0"/>
                        </a:spcAft>
                      </a:pPr>
                      <a:r>
                        <a:rPr lang="en-US" sz="1500" dirty="0">
                          <a:effectLst/>
                          <a:latin typeface="+mn-lt"/>
                        </a:rPr>
                        <a:t>2.1%</a:t>
                      </a:r>
                      <a:endParaRPr lang="en-US" sz="1500" dirty="0">
                        <a:effectLst/>
                        <a:latin typeface="+mn-lt"/>
                        <a:ea typeface="Calibri" panose="020F0502020204030204" pitchFamily="34" charset="0"/>
                        <a:cs typeface="Times New Roman" panose="02020603050405020304" pitchFamily="18" charset="0"/>
                      </a:endParaRPr>
                    </a:p>
                  </a:txBody>
                  <a:tcPr marL="26261" marR="26261" marT="0" marB="0" anchor="b"/>
                </a:tc>
                <a:extLst>
                  <a:ext uri="{0D108BD9-81ED-4DB2-BD59-A6C34878D82A}">
                    <a16:rowId xmlns:a16="http://schemas.microsoft.com/office/drawing/2014/main" val="2576377241"/>
                  </a:ext>
                </a:extLst>
              </a:tr>
            </a:tbl>
          </a:graphicData>
        </a:graphic>
      </p:graphicFrame>
      <p:graphicFrame>
        <p:nvGraphicFramePr>
          <p:cNvPr id="6" name="Table 5"/>
          <p:cNvGraphicFramePr>
            <a:graphicFrameLocks noGrp="1"/>
          </p:cNvGraphicFramePr>
          <p:nvPr/>
        </p:nvGraphicFramePr>
        <p:xfrm>
          <a:off x="7774897" y="201922"/>
          <a:ext cx="4304740" cy="1857366"/>
        </p:xfrm>
        <a:graphic>
          <a:graphicData uri="http://schemas.openxmlformats.org/drawingml/2006/table">
            <a:tbl>
              <a:tblPr firstRow="1" bandRow="1">
                <a:tableStyleId>{93296810-A885-4BE3-A3E7-6D5BEEA58F35}</a:tableStyleId>
              </a:tblPr>
              <a:tblGrid>
                <a:gridCol w="2147608">
                  <a:extLst>
                    <a:ext uri="{9D8B030D-6E8A-4147-A177-3AD203B41FA5}">
                      <a16:colId xmlns:a16="http://schemas.microsoft.com/office/drawing/2014/main" val="706226671"/>
                    </a:ext>
                  </a:extLst>
                </a:gridCol>
                <a:gridCol w="433331">
                  <a:extLst>
                    <a:ext uri="{9D8B030D-6E8A-4147-A177-3AD203B41FA5}">
                      <a16:colId xmlns:a16="http://schemas.microsoft.com/office/drawing/2014/main" val="1914849445"/>
                    </a:ext>
                  </a:extLst>
                </a:gridCol>
                <a:gridCol w="485712">
                  <a:extLst>
                    <a:ext uri="{9D8B030D-6E8A-4147-A177-3AD203B41FA5}">
                      <a16:colId xmlns:a16="http://schemas.microsoft.com/office/drawing/2014/main" val="4043561081"/>
                    </a:ext>
                  </a:extLst>
                </a:gridCol>
                <a:gridCol w="782536">
                  <a:extLst>
                    <a:ext uri="{9D8B030D-6E8A-4147-A177-3AD203B41FA5}">
                      <a16:colId xmlns:a16="http://schemas.microsoft.com/office/drawing/2014/main" val="2904977179"/>
                    </a:ext>
                  </a:extLst>
                </a:gridCol>
                <a:gridCol w="455553">
                  <a:extLst>
                    <a:ext uri="{9D8B030D-6E8A-4147-A177-3AD203B41FA5}">
                      <a16:colId xmlns:a16="http://schemas.microsoft.com/office/drawing/2014/main" val="2112019762"/>
                    </a:ext>
                  </a:extLst>
                </a:gridCol>
              </a:tblGrid>
              <a:tr h="233332">
                <a:tc>
                  <a:txBody>
                    <a:bodyPr/>
                    <a:lstStyle/>
                    <a:p>
                      <a:pPr algn="l" fontAlgn="b"/>
                      <a:r>
                        <a:rPr lang="en-US" sz="1500" u="none" strike="noStrike" dirty="0">
                          <a:solidFill>
                            <a:schemeClr val="tx1"/>
                          </a:solidFill>
                          <a:effectLst/>
                          <a:latin typeface="+mn-lt"/>
                        </a:rPr>
                        <a:t> </a:t>
                      </a:r>
                      <a:endParaRPr lang="en-US" sz="1500" b="1"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bg1"/>
                          </a:solidFill>
                          <a:effectLst/>
                          <a:latin typeface="+mn-lt"/>
                        </a:rPr>
                        <a:t>Gr 3</a:t>
                      </a:r>
                      <a:endParaRPr lang="en-US" sz="1500" b="1" i="0" u="none" strike="noStrike" dirty="0">
                        <a:solidFill>
                          <a:schemeClr val="bg1"/>
                        </a:solidFill>
                        <a:effectLst/>
                        <a:latin typeface="+mn-lt"/>
                      </a:endParaRPr>
                    </a:p>
                  </a:txBody>
                  <a:tcPr marL="4761" marR="4761" marT="4761" marB="0" anchor="b"/>
                </a:tc>
                <a:tc>
                  <a:txBody>
                    <a:bodyPr/>
                    <a:lstStyle/>
                    <a:p>
                      <a:pPr algn="ctr" fontAlgn="b"/>
                      <a:r>
                        <a:rPr lang="en-US" sz="1500" u="none" strike="noStrike" dirty="0">
                          <a:solidFill>
                            <a:schemeClr val="bg1"/>
                          </a:solidFill>
                          <a:effectLst/>
                          <a:latin typeface="+mn-lt"/>
                        </a:rPr>
                        <a:t>%</a:t>
                      </a:r>
                      <a:endParaRPr lang="en-US" sz="1500" b="1" i="0" u="none" strike="noStrike" dirty="0">
                        <a:solidFill>
                          <a:schemeClr val="bg1"/>
                        </a:solidFill>
                        <a:effectLst/>
                        <a:latin typeface="+mn-lt"/>
                      </a:endParaRPr>
                    </a:p>
                  </a:txBody>
                  <a:tcPr marL="4761" marR="4761" marT="4761" marB="0" anchor="b"/>
                </a:tc>
                <a:tc>
                  <a:txBody>
                    <a:bodyPr/>
                    <a:lstStyle/>
                    <a:p>
                      <a:pPr algn="ctr" fontAlgn="b"/>
                      <a:r>
                        <a:rPr lang="en-US" sz="1500" u="none" strike="noStrike" dirty="0">
                          <a:solidFill>
                            <a:schemeClr val="bg1"/>
                          </a:solidFill>
                          <a:effectLst/>
                          <a:latin typeface="+mn-lt"/>
                        </a:rPr>
                        <a:t>Gr  4</a:t>
                      </a:r>
                      <a:endParaRPr lang="en-US" sz="1500" b="1" i="0" u="none" strike="noStrike" dirty="0">
                        <a:solidFill>
                          <a:schemeClr val="bg1"/>
                        </a:solidFill>
                        <a:effectLst/>
                        <a:latin typeface="+mn-lt"/>
                      </a:endParaRPr>
                    </a:p>
                  </a:txBody>
                  <a:tcPr marL="4761" marR="4761" marT="4761" marB="0" anchor="b"/>
                </a:tc>
                <a:tc>
                  <a:txBody>
                    <a:bodyPr/>
                    <a:lstStyle/>
                    <a:p>
                      <a:pPr algn="ctr" fontAlgn="b"/>
                      <a:r>
                        <a:rPr lang="en-US" sz="1500" u="none" strike="noStrike" dirty="0">
                          <a:solidFill>
                            <a:schemeClr val="bg1"/>
                          </a:solidFill>
                          <a:effectLst/>
                          <a:latin typeface="+mn-lt"/>
                        </a:rPr>
                        <a:t>%</a:t>
                      </a:r>
                      <a:endParaRPr lang="en-US" sz="1500" b="1" i="0" u="none" strike="noStrike" dirty="0">
                        <a:solidFill>
                          <a:schemeClr val="bg1"/>
                        </a:solidFill>
                        <a:effectLst/>
                        <a:latin typeface="+mn-lt"/>
                      </a:endParaRPr>
                    </a:p>
                  </a:txBody>
                  <a:tcPr marL="4761" marR="4761" marT="4761" marB="0" anchor="b"/>
                </a:tc>
                <a:extLst>
                  <a:ext uri="{0D108BD9-81ED-4DB2-BD59-A6C34878D82A}">
                    <a16:rowId xmlns:a16="http://schemas.microsoft.com/office/drawing/2014/main" val="2449878212"/>
                  </a:ext>
                </a:extLst>
              </a:tr>
              <a:tr h="461903">
                <a:tc>
                  <a:txBody>
                    <a:bodyPr/>
                    <a:lstStyle/>
                    <a:p>
                      <a:pPr algn="l" fontAlgn="b"/>
                      <a:r>
                        <a:rPr lang="en-US" sz="1500" u="none" strike="noStrike" dirty="0">
                          <a:solidFill>
                            <a:schemeClr val="tx1"/>
                          </a:solidFill>
                          <a:effectLst/>
                          <a:latin typeface="+mn-lt"/>
                        </a:rPr>
                        <a:t>Immune-related</a:t>
                      </a:r>
                      <a:r>
                        <a:rPr lang="en-US" sz="1500" u="none" strike="noStrike" baseline="0" dirty="0">
                          <a:solidFill>
                            <a:schemeClr val="tx1"/>
                          </a:solidFill>
                          <a:effectLst/>
                          <a:latin typeface="+mn-lt"/>
                        </a:rPr>
                        <a:t> </a:t>
                      </a:r>
                      <a:r>
                        <a:rPr lang="en-US" sz="1500" u="none" strike="noStrike" dirty="0">
                          <a:solidFill>
                            <a:schemeClr val="tx1"/>
                          </a:solidFill>
                          <a:effectLst/>
                          <a:latin typeface="+mn-lt"/>
                        </a:rPr>
                        <a:t>Protein-losing enteropathy</a:t>
                      </a:r>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a:solidFill>
                            <a:schemeClr val="tx1"/>
                          </a:solidFill>
                          <a:effectLst/>
                          <a:latin typeface="+mn-lt"/>
                        </a:rPr>
                        <a:t>1</a:t>
                      </a:r>
                      <a:endParaRPr lang="en-US" sz="1500" b="0" i="0" u="none" strike="noStrike">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2.1%</a:t>
                      </a:r>
                      <a:endParaRPr lang="en-US" sz="1500" b="0" i="0" u="none" strike="noStrike" dirty="0">
                        <a:solidFill>
                          <a:schemeClr val="tx1"/>
                        </a:solidFill>
                        <a:effectLst/>
                        <a:latin typeface="+mn-lt"/>
                      </a:endParaRP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0%</a:t>
                      </a:r>
                      <a:endParaRPr lang="en-US" sz="1500" b="0" i="0" u="none" strike="noStrike" dirty="0">
                        <a:solidFill>
                          <a:schemeClr val="tx1"/>
                        </a:solidFill>
                        <a:effectLst/>
                        <a:latin typeface="+mn-lt"/>
                      </a:endParaRPr>
                    </a:p>
                  </a:txBody>
                  <a:tcPr marL="4761" marR="4761" marT="4761" marB="0" anchor="b"/>
                </a:tc>
                <a:extLst>
                  <a:ext uri="{0D108BD9-81ED-4DB2-BD59-A6C34878D82A}">
                    <a16:rowId xmlns:a16="http://schemas.microsoft.com/office/drawing/2014/main" val="3892058104"/>
                  </a:ext>
                </a:extLst>
              </a:tr>
              <a:tr h="461903">
                <a:tc>
                  <a:txBody>
                    <a:bodyPr/>
                    <a:lstStyle/>
                    <a:p>
                      <a:pPr algn="l" fontAlgn="b"/>
                      <a:r>
                        <a:rPr lang="en-US" sz="1500" b="0" i="0" u="none" strike="noStrike" dirty="0">
                          <a:solidFill>
                            <a:schemeClr val="tx1"/>
                          </a:solidFill>
                          <a:effectLst/>
                          <a:latin typeface="+mn-lt"/>
                        </a:rPr>
                        <a:t>Immune-related</a:t>
                      </a:r>
                      <a:r>
                        <a:rPr lang="en-US" sz="1500" b="0" i="0" u="none" strike="noStrike" baseline="0" dirty="0">
                          <a:solidFill>
                            <a:schemeClr val="tx1"/>
                          </a:solidFill>
                          <a:effectLst/>
                          <a:latin typeface="+mn-lt"/>
                        </a:rPr>
                        <a:t> Polyneuropathy</a:t>
                      </a:r>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a:solidFill>
                            <a:schemeClr val="tx1"/>
                          </a:solidFill>
                          <a:effectLst/>
                          <a:latin typeface="+mn-lt"/>
                        </a:rPr>
                        <a:t>1</a:t>
                      </a:r>
                      <a:endParaRPr lang="en-US" sz="1500" b="0" i="0" u="none" strike="noStrike">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2.1%</a:t>
                      </a:r>
                      <a:endParaRPr lang="en-US" sz="1500" b="0" i="0" u="none" strike="noStrike" dirty="0">
                        <a:solidFill>
                          <a:schemeClr val="tx1"/>
                        </a:solidFill>
                        <a:effectLst/>
                        <a:latin typeface="+mn-lt"/>
                      </a:endParaRP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0%</a:t>
                      </a:r>
                      <a:endParaRPr lang="en-US" sz="1500" b="0" i="0" u="none" strike="noStrike" dirty="0">
                        <a:solidFill>
                          <a:schemeClr val="tx1"/>
                        </a:solidFill>
                        <a:effectLst/>
                        <a:latin typeface="+mn-lt"/>
                      </a:endParaRPr>
                    </a:p>
                  </a:txBody>
                  <a:tcPr marL="4761" marR="4761" marT="4761" marB="0" anchor="b"/>
                </a:tc>
                <a:extLst>
                  <a:ext uri="{0D108BD9-81ED-4DB2-BD59-A6C34878D82A}">
                    <a16:rowId xmlns:a16="http://schemas.microsoft.com/office/drawing/2014/main" val="2323456178"/>
                  </a:ext>
                </a:extLst>
              </a:tr>
              <a:tr h="233332">
                <a:tc>
                  <a:txBody>
                    <a:bodyPr/>
                    <a:lstStyle/>
                    <a:p>
                      <a:pPr algn="l" fontAlgn="b"/>
                      <a:r>
                        <a:rPr lang="en-US" sz="1500" u="none" strike="noStrike" dirty="0">
                          <a:solidFill>
                            <a:schemeClr val="tx1"/>
                          </a:solidFill>
                          <a:effectLst/>
                          <a:latin typeface="+mn-lt"/>
                        </a:rPr>
                        <a:t>Neutropenia</a:t>
                      </a:r>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a:solidFill>
                            <a:schemeClr val="tx1"/>
                          </a:solidFill>
                          <a:effectLst/>
                          <a:latin typeface="+mn-lt"/>
                        </a:rPr>
                        <a:t>1</a:t>
                      </a:r>
                      <a:endParaRPr lang="en-US" sz="1500" b="0" i="0" u="none" strike="noStrike">
                        <a:solidFill>
                          <a:schemeClr val="tx1"/>
                        </a:solidFill>
                        <a:effectLst/>
                        <a:latin typeface="+mn-lt"/>
                      </a:endParaRPr>
                    </a:p>
                  </a:txBody>
                  <a:tcPr marL="4761" marR="4761" marT="4761" marB="0" anchor="b"/>
                </a:tc>
                <a:tc>
                  <a:txBody>
                    <a:bodyPr/>
                    <a:lstStyle/>
                    <a:p>
                      <a:pPr algn="ctr" fontAlgn="b"/>
                      <a:r>
                        <a:rPr lang="en-US" sz="1500" u="none" strike="noStrike">
                          <a:solidFill>
                            <a:schemeClr val="tx1"/>
                          </a:solidFill>
                          <a:effectLst/>
                          <a:latin typeface="+mn-lt"/>
                        </a:rPr>
                        <a:t>2.1%</a:t>
                      </a:r>
                      <a:endParaRPr lang="en-US" sz="1500" b="0" i="0" u="none" strike="noStrike">
                        <a:solidFill>
                          <a:schemeClr val="tx1"/>
                        </a:solidFill>
                        <a:effectLst/>
                        <a:latin typeface="+mn-lt"/>
                      </a:endParaRP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0%</a:t>
                      </a:r>
                      <a:endParaRPr lang="en-US" sz="1500" b="0" i="0" u="none" strike="noStrike" dirty="0">
                        <a:solidFill>
                          <a:schemeClr val="tx1"/>
                        </a:solidFill>
                        <a:effectLst/>
                        <a:latin typeface="+mn-lt"/>
                      </a:endParaRPr>
                    </a:p>
                  </a:txBody>
                  <a:tcPr marL="4761" marR="4761" marT="4761" marB="0" anchor="b"/>
                </a:tc>
                <a:extLst>
                  <a:ext uri="{0D108BD9-81ED-4DB2-BD59-A6C34878D82A}">
                    <a16:rowId xmlns:a16="http://schemas.microsoft.com/office/drawing/2014/main" val="3606970301"/>
                  </a:ext>
                </a:extLst>
              </a:tr>
              <a:tr h="233332">
                <a:tc>
                  <a:txBody>
                    <a:bodyPr/>
                    <a:lstStyle/>
                    <a:p>
                      <a:pPr algn="l" fontAlgn="b"/>
                      <a:r>
                        <a:rPr lang="en-US" sz="1500" u="none" strike="noStrike" dirty="0">
                          <a:solidFill>
                            <a:schemeClr val="tx1"/>
                          </a:solidFill>
                          <a:effectLst/>
                          <a:latin typeface="+mn-lt"/>
                        </a:rPr>
                        <a:t>Urinary Tract Infection</a:t>
                      </a:r>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1</a:t>
                      </a:r>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2.1%</a:t>
                      </a:r>
                      <a:endParaRPr lang="en-US" sz="1500" b="0" i="0" u="none" strike="noStrike" dirty="0">
                        <a:solidFill>
                          <a:schemeClr val="tx1"/>
                        </a:solidFill>
                        <a:effectLst/>
                        <a:latin typeface="+mn-lt"/>
                      </a:endParaRP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u="none" strike="noStrike" dirty="0">
                          <a:solidFill>
                            <a:schemeClr val="tx1"/>
                          </a:solidFill>
                          <a:effectLst/>
                          <a:latin typeface="+mn-lt"/>
                        </a:rPr>
                        <a:t>0%</a:t>
                      </a:r>
                      <a:endParaRPr lang="en-US" sz="1500" b="0" i="0" u="none" strike="noStrike" dirty="0">
                        <a:solidFill>
                          <a:schemeClr val="tx1"/>
                        </a:solidFill>
                        <a:effectLst/>
                        <a:latin typeface="+mn-lt"/>
                      </a:endParaRPr>
                    </a:p>
                  </a:txBody>
                  <a:tcPr marL="4761" marR="4761" marT="4761" marB="0" anchor="b"/>
                </a:tc>
                <a:extLst>
                  <a:ext uri="{0D108BD9-81ED-4DB2-BD59-A6C34878D82A}">
                    <a16:rowId xmlns:a16="http://schemas.microsoft.com/office/drawing/2014/main" val="4211833209"/>
                  </a:ext>
                </a:extLst>
              </a:tr>
              <a:tr h="233332">
                <a:tc>
                  <a:txBody>
                    <a:bodyPr/>
                    <a:lstStyle/>
                    <a:p>
                      <a:pPr algn="l" fontAlgn="b"/>
                      <a:r>
                        <a:rPr lang="en-US" sz="1500" b="0" i="0" u="none" strike="noStrike" dirty="0">
                          <a:solidFill>
                            <a:schemeClr val="tx1"/>
                          </a:solidFill>
                          <a:effectLst/>
                          <a:latin typeface="+mn-lt"/>
                        </a:rPr>
                        <a:t>Colonic Perforation</a:t>
                      </a: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endParaRPr lang="en-US" sz="1500" b="0" i="0" u="none" strike="noStrike" dirty="0">
                        <a:solidFill>
                          <a:schemeClr val="tx1"/>
                        </a:solidFill>
                        <a:effectLst/>
                        <a:latin typeface="+mn-lt"/>
                      </a:endParaRPr>
                    </a:p>
                  </a:txBody>
                  <a:tcPr marL="4761" marR="4761" marT="4761" marB="0" anchor="b"/>
                </a:tc>
                <a:tc>
                  <a:txBody>
                    <a:bodyPr/>
                    <a:lstStyle/>
                    <a:p>
                      <a:pPr algn="ctr" fontAlgn="b"/>
                      <a:r>
                        <a:rPr lang="en-US" sz="1500" b="0" i="0" u="none" strike="noStrike" dirty="0">
                          <a:solidFill>
                            <a:schemeClr val="tx1"/>
                          </a:solidFill>
                          <a:effectLst/>
                          <a:latin typeface="+mn-lt"/>
                        </a:rPr>
                        <a:t>1</a:t>
                      </a:r>
                    </a:p>
                  </a:txBody>
                  <a:tcPr marL="4761" marR="4761" marT="4761" marB="0" anchor="b"/>
                </a:tc>
                <a:tc>
                  <a:txBody>
                    <a:bodyPr/>
                    <a:lstStyle/>
                    <a:p>
                      <a:pPr algn="ctr" fontAlgn="b"/>
                      <a:r>
                        <a:rPr lang="en-US" sz="1500" b="0" i="0" u="none" strike="noStrike" dirty="0">
                          <a:solidFill>
                            <a:schemeClr val="tx1"/>
                          </a:solidFill>
                          <a:effectLst/>
                          <a:latin typeface="+mn-lt"/>
                        </a:rPr>
                        <a:t>2.1%</a:t>
                      </a:r>
                    </a:p>
                  </a:txBody>
                  <a:tcPr marL="4761" marR="4761" marT="4761" marB="0" anchor="b"/>
                </a:tc>
                <a:extLst>
                  <a:ext uri="{0D108BD9-81ED-4DB2-BD59-A6C34878D82A}">
                    <a16:rowId xmlns:a16="http://schemas.microsoft.com/office/drawing/2014/main" val="2182935048"/>
                  </a:ext>
                </a:extLst>
              </a:tr>
            </a:tbl>
          </a:graphicData>
        </a:graphic>
      </p:graphicFrame>
      <p:sp>
        <p:nvSpPr>
          <p:cNvPr id="7" name="TextBox 6"/>
          <p:cNvSpPr txBox="1"/>
          <p:nvPr/>
        </p:nvSpPr>
        <p:spPr>
          <a:xfrm>
            <a:off x="8191227" y="2485528"/>
            <a:ext cx="3276173" cy="1477328"/>
          </a:xfrm>
          <a:prstGeom prst="rect">
            <a:avLst/>
          </a:prstGeom>
          <a:noFill/>
          <a:ln>
            <a:solidFill>
              <a:schemeClr val="tx1"/>
            </a:solidFill>
          </a:ln>
        </p:spPr>
        <p:txBody>
          <a:bodyPr wrap="square" rtlCol="0">
            <a:spAutoFit/>
          </a:bodyPr>
          <a:lstStyle/>
          <a:p>
            <a:pPr defTabSz="914241"/>
            <a:r>
              <a:rPr lang="en-US" sz="1800" dirty="0">
                <a:solidFill>
                  <a:srgbClr val="002457"/>
                </a:solidFill>
                <a:latin typeface="Arial" panose="020B0604020202020204"/>
              </a:rPr>
              <a:t>9 of 48 patients (19%) were treated with systemic corticosteroids for the management of an immune-related adverse event</a:t>
            </a:r>
          </a:p>
        </p:txBody>
      </p:sp>
      <p:sp>
        <p:nvSpPr>
          <p:cNvPr id="8" name="TextBox 7"/>
          <p:cNvSpPr txBox="1"/>
          <p:nvPr/>
        </p:nvSpPr>
        <p:spPr>
          <a:xfrm>
            <a:off x="8051414" y="4342974"/>
            <a:ext cx="4094820" cy="1384995"/>
          </a:xfrm>
          <a:prstGeom prst="rect">
            <a:avLst/>
          </a:prstGeom>
          <a:noFill/>
          <a:ln>
            <a:solidFill>
              <a:schemeClr val="tx1"/>
            </a:solidFill>
          </a:ln>
        </p:spPr>
        <p:txBody>
          <a:bodyPr wrap="square" rtlCol="0">
            <a:spAutoFit/>
          </a:bodyPr>
          <a:lstStyle/>
          <a:p>
            <a:pPr defTabSz="914241"/>
            <a:r>
              <a:rPr lang="en-US" sz="1400" dirty="0">
                <a:solidFill>
                  <a:srgbClr val="002457"/>
                </a:solidFill>
                <a:latin typeface="Arial" panose="020B0604020202020204"/>
              </a:rPr>
              <a:t>3 Arthritis/Arthralgia</a:t>
            </a:r>
          </a:p>
          <a:p>
            <a:pPr defTabSz="914241"/>
            <a:r>
              <a:rPr lang="en-US" sz="1400" dirty="0">
                <a:solidFill>
                  <a:srgbClr val="002457"/>
                </a:solidFill>
                <a:latin typeface="Arial" panose="020B0604020202020204"/>
              </a:rPr>
              <a:t>2 </a:t>
            </a:r>
            <a:r>
              <a:rPr lang="en-US" sz="1400" dirty="0" err="1">
                <a:solidFill>
                  <a:srgbClr val="002457"/>
                </a:solidFill>
                <a:latin typeface="Arial" panose="020B0604020202020204"/>
              </a:rPr>
              <a:t>Transaminitis</a:t>
            </a:r>
            <a:endParaRPr lang="en-US" sz="1400" dirty="0">
              <a:solidFill>
                <a:srgbClr val="002457"/>
              </a:solidFill>
              <a:latin typeface="Arial" panose="020B0604020202020204"/>
            </a:endParaRPr>
          </a:p>
          <a:p>
            <a:pPr defTabSz="914241"/>
            <a:r>
              <a:rPr lang="en-US" sz="1400" dirty="0">
                <a:solidFill>
                  <a:srgbClr val="002457"/>
                </a:solidFill>
                <a:latin typeface="Arial" panose="020B0604020202020204"/>
              </a:rPr>
              <a:t>1 Nephritis</a:t>
            </a:r>
          </a:p>
          <a:p>
            <a:pPr defTabSz="914241"/>
            <a:r>
              <a:rPr lang="en-US" sz="1400" dirty="0">
                <a:solidFill>
                  <a:srgbClr val="002457"/>
                </a:solidFill>
                <a:latin typeface="Arial" panose="020B0604020202020204"/>
              </a:rPr>
              <a:t>1 Protein-losing enteropathy</a:t>
            </a:r>
          </a:p>
          <a:p>
            <a:pPr defTabSz="914241"/>
            <a:r>
              <a:rPr lang="en-US" sz="1400" dirty="0">
                <a:solidFill>
                  <a:srgbClr val="002457"/>
                </a:solidFill>
                <a:latin typeface="Arial" panose="020B0604020202020204"/>
              </a:rPr>
              <a:t>1 Polyneuropathy (after lead-in pembrolizumab)</a:t>
            </a:r>
          </a:p>
          <a:p>
            <a:pPr defTabSz="914241"/>
            <a:r>
              <a:rPr lang="en-US" sz="1400" dirty="0">
                <a:solidFill>
                  <a:srgbClr val="002457"/>
                </a:solidFill>
                <a:latin typeface="Arial" panose="020B0604020202020204"/>
              </a:rPr>
              <a:t>1 Colonic perforation</a:t>
            </a:r>
          </a:p>
        </p:txBody>
      </p:sp>
    </p:spTree>
    <p:extLst>
      <p:ext uri="{BB962C8B-B14F-4D97-AF65-F5344CB8AC3E}">
        <p14:creationId xmlns:p14="http://schemas.microsoft.com/office/powerpoint/2010/main" val="1276992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dirty="0">
                <a:latin typeface="Arial" charset="0"/>
                <a:ea typeface="+mn-ea"/>
                <a:cs typeface="+mn-cs"/>
              </a:rPr>
              <a:t>Slide 12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15412202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kern="1200" dirty="0">
                <a:solidFill>
                  <a:schemeClr val="tx1"/>
                </a:solidFill>
                <a:latin typeface="Arial" charset="0"/>
                <a:ea typeface="+mn-ea"/>
                <a:cs typeface="+mn-cs"/>
              </a:rPr>
              <a:t>Slide 21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1" eaLnBrk="0"/>
            <a:r>
              <a:rPr lang="en-US" sz="1125" dirty="0">
                <a:latin typeface="Arial" charset="0"/>
                <a:ea typeface="+mn-ea"/>
                <a:cs typeface="Lucida Sans Unicode"/>
              </a:rPr>
              <a:t>Content of this presentation is the property of the author, licensed by ASCO. Permission required for reuse.</a:t>
            </a:r>
          </a:p>
        </p:txBody>
      </p:sp>
    </p:spTree>
    <p:extLst>
      <p:ext uri="{BB962C8B-B14F-4D97-AF65-F5344CB8AC3E}">
        <p14:creationId xmlns:p14="http://schemas.microsoft.com/office/powerpoint/2010/main" val="379945757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Outcomes of patients with clinical 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5027091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Genomic alterations and clinical CR (n=63)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extLst>
      <p:ext uri="{BB962C8B-B14F-4D97-AF65-F5344CB8AC3E}">
        <p14:creationId xmlns:p14="http://schemas.microsoft.com/office/powerpoint/2010/main" val="25176606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Elbow Connector 7">
            <a:extLst>
              <a:ext uri="{FF2B5EF4-FFF2-40B4-BE49-F238E27FC236}">
                <a16:creationId xmlns:a16="http://schemas.microsoft.com/office/drawing/2014/main" id="{955B63D6-D3AF-4A5F-A4CF-C0ACAB368417}"/>
              </a:ext>
            </a:extLst>
          </p:cNvPr>
          <p:cNvCxnSpPr>
            <a:cxnSpLocks/>
            <a:endCxn id="7" idx="1"/>
          </p:cNvCxnSpPr>
          <p:nvPr/>
        </p:nvCxnSpPr>
        <p:spPr>
          <a:xfrm flipV="1">
            <a:off x="6871927" y="3285637"/>
            <a:ext cx="2128235" cy="295275"/>
          </a:xfrm>
          <a:prstGeom prst="bentConnector3">
            <a:avLst>
              <a:gd name="adj1" fmla="val 50000"/>
            </a:avLst>
          </a:prstGeom>
          <a:ln w="1905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KEYNOTE-052 Study Design</a:t>
            </a:r>
          </a:p>
        </p:txBody>
      </p:sp>
      <p:sp>
        <p:nvSpPr>
          <p:cNvPr id="3" name="Text Placeholder 2"/>
          <p:cNvSpPr>
            <a:spLocks noGrp="1"/>
          </p:cNvSpPr>
          <p:nvPr>
            <p:ph type="body" sz="quarter" idx="13"/>
          </p:nvPr>
        </p:nvSpPr>
        <p:spPr>
          <a:xfrm>
            <a:off x="0" y="6090984"/>
            <a:ext cx="12192000" cy="767017"/>
          </a:xfrm>
        </p:spPr>
        <p:txBody>
          <a:bodyPr/>
          <a:lstStyle/>
          <a:p>
            <a:r>
              <a:rPr lang="en-US" baseline="30000" dirty="0">
                <a:latin typeface="+mj-lt"/>
              </a:rPr>
              <a:t>a</a:t>
            </a:r>
            <a:r>
              <a:rPr lang="en-US" dirty="0">
                <a:latin typeface="+mj-lt"/>
              </a:rPr>
              <a:t>Patients who received adjuvant/neoadjuvant platinum-based chemotherapy before/after radical cystectomy and experienced recurrence &gt;12 months after completion were eligible to participate.</a:t>
            </a:r>
            <a:r>
              <a:rPr lang="en-US" baseline="30000" dirty="0">
                <a:latin typeface="+mj-lt"/>
              </a:rPr>
              <a:t> b</a:t>
            </a:r>
            <a:r>
              <a:rPr lang="en-US" dirty="0">
                <a:latin typeface="+mj-lt"/>
              </a:rPr>
              <a:t>Until disease progression, start of new anticancer treatment, withdrawal of consent, or death. </a:t>
            </a:r>
            <a:r>
              <a:rPr lang="en-US" baseline="30000" dirty="0">
                <a:latin typeface="+mj-lt"/>
              </a:rPr>
              <a:t>c</a:t>
            </a:r>
            <a:r>
              <a:rPr lang="en-US" dirty="0">
                <a:latin typeface="+mj-lt"/>
              </a:rPr>
              <a:t>CPS defined as the number of PD-L1–staining cells (tumor cells, lymphocytes, macrophages) divided by the total number of viable tumor cells, multiplied by 100.</a:t>
            </a:r>
          </a:p>
        </p:txBody>
      </p:sp>
      <p:sp>
        <p:nvSpPr>
          <p:cNvPr id="4" name="Text Placeholder 3"/>
          <p:cNvSpPr>
            <a:spLocks noGrp="1"/>
          </p:cNvSpPr>
          <p:nvPr>
            <p:ph type="body" sz="quarter" idx="14"/>
          </p:nvPr>
        </p:nvSpPr>
        <p:spPr/>
        <p:txBody>
          <a:bodyPr/>
          <a:lstStyle/>
          <a:p>
            <a:endParaRPr lang="en-US" dirty="0"/>
          </a:p>
        </p:txBody>
      </p:sp>
      <p:sp>
        <p:nvSpPr>
          <p:cNvPr id="6" name="Rounded Rectangle 5"/>
          <p:cNvSpPr/>
          <p:nvPr/>
        </p:nvSpPr>
        <p:spPr>
          <a:xfrm>
            <a:off x="6409527" y="2648815"/>
            <a:ext cx="2157197" cy="1219200"/>
          </a:xfrm>
          <a:prstGeom prst="roundRect">
            <a:avLst/>
          </a:prstGeom>
          <a:solidFill>
            <a:srgbClr val="00877C"/>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108849" tIns="54424" rIns="108849" bIns="54424" rtlCol="0" anchor="ctr"/>
          <a:lstStyle/>
          <a:p>
            <a:pPr algn="ctr" defTabSz="1088470">
              <a:spcBef>
                <a:spcPts val="800"/>
              </a:spcBef>
              <a:defRPr/>
            </a:pPr>
            <a:r>
              <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Pembrolizumab</a:t>
            </a:r>
          </a:p>
          <a:p>
            <a:pPr algn="ctr" defTabSz="1088470">
              <a:spcBef>
                <a:spcPts val="800"/>
              </a:spcBef>
              <a:defRPr/>
            </a:pPr>
            <a:r>
              <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mg IV Q3W </a:t>
            </a:r>
            <a:endParaRPr lang="en-US" altLang="en-US" sz="2133"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ounded Rectangle 6"/>
          <p:cNvSpPr/>
          <p:nvPr/>
        </p:nvSpPr>
        <p:spPr>
          <a:xfrm>
            <a:off x="9000161" y="2064343"/>
            <a:ext cx="2982635" cy="2442588"/>
          </a:xfrm>
          <a:prstGeom prst="roundRect">
            <a:avLst/>
          </a:prstGeom>
          <a:solidFill>
            <a:srgbClr val="66203A"/>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108849" tIns="54424" rIns="108849" bIns="54424" rtlCol="0" anchor="ctr"/>
          <a:lstStyle/>
          <a:p>
            <a:pPr algn="ctr" defTabSz="1088470">
              <a:lnSpc>
                <a:spcPct val="95000"/>
              </a:lnSpc>
              <a:defRPr/>
            </a:pPr>
            <a:endPar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1088470">
              <a:lnSpc>
                <a:spcPct val="95000"/>
              </a:lnSpc>
              <a:defRPr/>
            </a:pPr>
            <a:r>
              <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Disease status and tumor response assessed by CT/MRI </a:t>
            </a:r>
            <a:br>
              <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67"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 weeks after first Pembrolizumab dose, then Q6W for 12 months and Q12W thereafter</a:t>
            </a:r>
            <a:r>
              <a:rPr lang="en-US" altLang="en-US" sz="1867" b="1" baseline="30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a:p>
            <a:pPr algn="ctr" defTabSz="1088470">
              <a:lnSpc>
                <a:spcPct val="95000"/>
              </a:lnSpc>
              <a:defRPr/>
            </a:pPr>
            <a:endParaRPr lang="en-US" altLang="en-US" sz="1867" b="1" baseline="30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6974204" y="2217440"/>
            <a:ext cx="1027845" cy="379656"/>
          </a:xfrm>
          <a:prstGeom prst="rect">
            <a:avLst/>
          </a:prstGeom>
          <a:noFill/>
        </p:spPr>
        <p:txBody>
          <a:bodyPr wrap="none" rtlCol="0">
            <a:spAutoFit/>
          </a:bodyPr>
          <a:lstStyle/>
          <a:p>
            <a:pPr algn="ctr" defTabSz="457250">
              <a:defRPr/>
            </a:pPr>
            <a:r>
              <a:rPr lang="en-US" sz="1867" b="1" dirty="0">
                <a:solidFill>
                  <a:srgbClr val="000000"/>
                </a:solidFill>
                <a:latin typeface="Arial" panose="020B0604020202020204" pitchFamily="34" charset="0"/>
                <a:cs typeface="Arial" panose="020B0604020202020204" pitchFamily="34" charset="0"/>
              </a:rPr>
              <a:t>N = 370</a:t>
            </a:r>
          </a:p>
        </p:txBody>
      </p:sp>
      <p:cxnSp>
        <p:nvCxnSpPr>
          <p:cNvPr id="37" name="Elbow Connector 7">
            <a:extLst>
              <a:ext uri="{FF2B5EF4-FFF2-40B4-BE49-F238E27FC236}">
                <a16:creationId xmlns:a16="http://schemas.microsoft.com/office/drawing/2014/main" id="{ED4E2223-8CFF-4BC0-B242-04020AD98C9F}"/>
              </a:ext>
            </a:extLst>
          </p:cNvPr>
          <p:cNvCxnSpPr>
            <a:cxnSpLocks/>
          </p:cNvCxnSpPr>
          <p:nvPr/>
        </p:nvCxnSpPr>
        <p:spPr>
          <a:xfrm flipV="1">
            <a:off x="5387373" y="3230497"/>
            <a:ext cx="1023891" cy="3"/>
          </a:xfrm>
          <a:prstGeom prst="bentConnector3">
            <a:avLst>
              <a:gd name="adj1" fmla="val 50000"/>
            </a:avLst>
          </a:prstGeom>
          <a:ln w="1905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209205" y="1300367"/>
            <a:ext cx="5751353" cy="3439445"/>
          </a:xfrm>
          <a:prstGeom prst="roundRect">
            <a:avLst/>
          </a:prstGeom>
          <a:solidFill>
            <a:srgbClr val="37424A"/>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12192" tIns="12192" rIns="12192" bIns="12192" rtlCol="0" anchor="ctr"/>
          <a:lstStyle/>
          <a:p>
            <a:pPr algn="ctr" defTabSz="457250">
              <a:lnSpc>
                <a:spcPct val="95000"/>
              </a:lnSpc>
              <a:defRPr/>
            </a:pPr>
            <a:r>
              <a:rPr lang="en-US" sz="1867"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Eligibility Criteria</a:t>
            </a:r>
          </a:p>
          <a:p>
            <a:pPr marL="311143" indent="-152396" defTabSz="1219170">
              <a:lnSpc>
                <a:spcPct val="95000"/>
              </a:lnSpc>
              <a:spcBef>
                <a:spcPts val="800"/>
              </a:spcBef>
              <a:buFont typeface="Arial" panose="020B0604020202020204" pitchFamily="34" charset="0"/>
              <a:buChar char="•"/>
              <a:defRPr/>
            </a:pPr>
            <a:r>
              <a:rPr lang="en-US" sz="18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Histologically or cytologically confirmed locally advanced/metastatic UC of the renal pelvis, ureter, bladder, or urethra</a:t>
            </a:r>
          </a:p>
          <a:p>
            <a:pPr marL="311143" indent="-152396" defTabSz="1219170">
              <a:lnSpc>
                <a:spcPct val="95000"/>
              </a:lnSpc>
              <a:spcBef>
                <a:spcPts val="800"/>
              </a:spcBef>
              <a:buFont typeface="Arial" panose="020B0604020202020204" pitchFamily="34" charset="0"/>
              <a:buChar char="•"/>
              <a:defRPr/>
            </a:pPr>
            <a:r>
              <a:rPr lang="en-US" sz="18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Measurable disease based on RECIST v1.1 per independent central review</a:t>
            </a:r>
          </a:p>
          <a:p>
            <a:pPr marL="311143" indent="-152396" defTabSz="1219170">
              <a:lnSpc>
                <a:spcPct val="95000"/>
              </a:lnSpc>
              <a:spcBef>
                <a:spcPts val="800"/>
              </a:spcBef>
              <a:buFont typeface="Arial" panose="020B0604020202020204" pitchFamily="34" charset="0"/>
              <a:buChar char="•"/>
              <a:defRPr/>
            </a:pPr>
            <a:r>
              <a:rPr lang="en-US" sz="18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prior systemic chemotherapy for UC</a:t>
            </a:r>
            <a:r>
              <a:rPr lang="en-US" sz="1867" b="1" kern="0" baseline="30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a:p>
            <a:pPr marL="311143" indent="-152396" defTabSz="1219170">
              <a:lnSpc>
                <a:spcPct val="95000"/>
              </a:lnSpc>
              <a:spcBef>
                <a:spcPts val="800"/>
              </a:spcBef>
              <a:buFont typeface="Arial" panose="020B0604020202020204" pitchFamily="34" charset="0"/>
              <a:buChar char="•"/>
              <a:defRPr/>
            </a:pPr>
            <a:r>
              <a:rPr lang="en-US" sz="18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Ineligible for cisplatin-based chemotherapy</a:t>
            </a:r>
          </a:p>
          <a:p>
            <a:pPr marL="311143" indent="-152396" defTabSz="1219170">
              <a:lnSpc>
                <a:spcPct val="95000"/>
              </a:lnSpc>
              <a:spcBef>
                <a:spcPts val="800"/>
              </a:spcBef>
              <a:buFont typeface="Arial" panose="020B0604020202020204" pitchFamily="34" charset="0"/>
              <a:buChar char="•"/>
              <a:defRPr/>
            </a:pPr>
            <a:r>
              <a:rPr lang="en-US" sz="18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ECOG PS 0-2</a:t>
            </a:r>
          </a:p>
        </p:txBody>
      </p:sp>
      <p:sp>
        <p:nvSpPr>
          <p:cNvPr id="12" name="Content Placeholder 2">
            <a:extLst>
              <a:ext uri="{FF2B5EF4-FFF2-40B4-BE49-F238E27FC236}">
                <a16:creationId xmlns:a16="http://schemas.microsoft.com/office/drawing/2014/main" id="{32A1616C-2320-4823-B3D8-9E1FAAAF0EF8}"/>
              </a:ext>
            </a:extLst>
          </p:cNvPr>
          <p:cNvSpPr txBox="1">
            <a:spLocks/>
          </p:cNvSpPr>
          <p:nvPr/>
        </p:nvSpPr>
        <p:spPr>
          <a:xfrm>
            <a:off x="0" y="4956527"/>
            <a:ext cx="11888163" cy="917741"/>
          </a:xfrm>
          <a:prstGeom prst="rect">
            <a:avLst/>
          </a:prstGeom>
        </p:spPr>
        <p:txBody>
          <a:bodyPr>
            <a:noAutofit/>
          </a:bodyPr>
          <a:lstStyle>
            <a:lvl1pPr marL="228600" indent="-228600" algn="l" defTabSz="342946"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2400" kern="600" spc="23">
                <a:solidFill>
                  <a:schemeClr val="tx1"/>
                </a:solidFill>
                <a:latin typeface="Arial" panose="020B0604020202020204" pitchFamily="34" charset="0"/>
                <a:ea typeface="+mn-ea"/>
                <a:cs typeface="Arial" panose="020B0604020202020204" pitchFamily="34" charset="0"/>
              </a:defRPr>
            </a:lvl1pPr>
            <a:lvl2pPr marL="621792" indent="-164592"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2000" kern="600" spc="23">
                <a:solidFill>
                  <a:schemeClr val="tx1"/>
                </a:solidFill>
                <a:latin typeface="Arial" panose="020B0604020202020204" pitchFamily="34" charset="0"/>
                <a:ea typeface="+mn-ea"/>
                <a:cs typeface="Arial" panose="020B0604020202020204" pitchFamily="34" charset="0"/>
              </a:defRPr>
            </a:lvl2pPr>
            <a:lvl3pPr marL="1031875" indent="-119063" algn="l" defTabSz="342946"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1800" kern="600" spc="23">
                <a:solidFill>
                  <a:schemeClr val="tx1"/>
                </a:solidFill>
                <a:latin typeface="Arial" panose="020B0604020202020204" pitchFamily="34" charset="0"/>
                <a:ea typeface="+mn-ea"/>
                <a:cs typeface="Arial" panose="020B0604020202020204" pitchFamily="34" charset="0"/>
              </a:defRPr>
            </a:lvl3pPr>
            <a:lvl4pPr marL="1371600" indent="-111125"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1600" kern="600" spc="23">
                <a:solidFill>
                  <a:schemeClr val="tx1"/>
                </a:solidFill>
                <a:latin typeface="Arial" panose="020B0604020202020204" pitchFamily="34" charset="0"/>
                <a:ea typeface="+mn-ea"/>
                <a:cs typeface="Arial" panose="020B0604020202020204" pitchFamily="34" charset="0"/>
              </a:defRPr>
            </a:lvl4pPr>
            <a:lvl5pPr marL="1717675" indent="-111125" algn="l" defTabSz="342946"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600" kern="600" spc="23">
                <a:solidFill>
                  <a:schemeClr val="tx1"/>
                </a:solidFill>
                <a:latin typeface="Arial" panose="020B0604020202020204" pitchFamily="34" charset="0"/>
                <a:ea typeface="+mn-ea"/>
                <a:cs typeface="Arial" panose="020B0604020202020204" pitchFamily="34" charset="0"/>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304792" indent="-304792" defTabSz="457250">
              <a:buClr>
                <a:srgbClr val="00877C">
                  <a:lumMod val="75000"/>
                </a:srgbClr>
              </a:buClr>
              <a:defRPr/>
            </a:pPr>
            <a:r>
              <a:rPr lang="en-US" sz="1867" spc="31" dirty="0">
                <a:solidFill>
                  <a:srgbClr val="000000"/>
                </a:solidFill>
              </a:rPr>
              <a:t>Primary end point: confirmed ORR per RECIST v1.1 by independent radiology review</a:t>
            </a:r>
          </a:p>
          <a:p>
            <a:pPr marL="304792" indent="-304792" defTabSz="457250">
              <a:buClr>
                <a:srgbClr val="00877C">
                  <a:lumMod val="75000"/>
                </a:srgbClr>
              </a:buClr>
              <a:defRPr/>
            </a:pPr>
            <a:r>
              <a:rPr lang="en-US" sz="1867" spc="31" dirty="0">
                <a:solidFill>
                  <a:srgbClr val="000000"/>
                </a:solidFill>
              </a:rPr>
              <a:t>Secondary end points: PFS and DOR per RECIST v1.1 by independent radiology review, OS, safety</a:t>
            </a:r>
          </a:p>
          <a:p>
            <a:pPr marL="304792" indent="-304792" defTabSz="457250">
              <a:buClr>
                <a:srgbClr val="00877C">
                  <a:lumMod val="75000"/>
                </a:srgbClr>
              </a:buClr>
              <a:defRPr/>
            </a:pPr>
            <a:r>
              <a:rPr lang="en-US" sz="1867" spc="31" dirty="0">
                <a:solidFill>
                  <a:srgbClr val="000000"/>
                </a:solidFill>
              </a:rPr>
              <a:t>End points analyzed for the overall population, patients with PD-L1 CPS ≥10 and CPS &lt;10</a:t>
            </a:r>
            <a:r>
              <a:rPr lang="en-US" sz="1867" spc="31" baseline="30000" dirty="0">
                <a:solidFill>
                  <a:srgbClr val="000000"/>
                </a:solidFill>
              </a:rPr>
              <a:t>c</a:t>
            </a:r>
          </a:p>
        </p:txBody>
      </p:sp>
    </p:spTree>
    <p:extLst>
      <p:ext uri="{BB962C8B-B14F-4D97-AF65-F5344CB8AC3E}">
        <p14:creationId xmlns:p14="http://schemas.microsoft.com/office/powerpoint/2010/main" val="151590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AutoShape 211">
            <a:extLst>
              <a:ext uri="{FF2B5EF4-FFF2-40B4-BE49-F238E27FC236}">
                <a16:creationId xmlns:a16="http://schemas.microsoft.com/office/drawing/2014/main" id="{3094C7F3-B871-4016-98DC-BDAEF95EC1E8}"/>
              </a:ext>
            </a:extLst>
          </p:cNvPr>
          <p:cNvSpPr>
            <a:spLocks noChangeAspect="1" noChangeArrowheads="1" noTextEdit="1"/>
          </p:cNvSpPr>
          <p:nvPr/>
        </p:nvSpPr>
        <p:spPr bwMode="auto">
          <a:xfrm>
            <a:off x="5782733" y="601133"/>
            <a:ext cx="7080251" cy="591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247" name="Freeform 29">
            <a:extLst>
              <a:ext uri="{FF2B5EF4-FFF2-40B4-BE49-F238E27FC236}">
                <a16:creationId xmlns:a16="http://schemas.microsoft.com/office/drawing/2014/main" id="{D49D3E12-D175-430B-9B67-DD0F378CE28B}"/>
              </a:ext>
            </a:extLst>
          </p:cNvPr>
          <p:cNvSpPr>
            <a:spLocks noEditPoints="1"/>
          </p:cNvSpPr>
          <p:nvPr/>
        </p:nvSpPr>
        <p:spPr bwMode="auto">
          <a:xfrm>
            <a:off x="649818" y="1204384"/>
            <a:ext cx="150284" cy="4366683"/>
          </a:xfrm>
          <a:custGeom>
            <a:avLst/>
            <a:gdLst>
              <a:gd name="T0" fmla="*/ 71 w 71"/>
              <a:gd name="T1" fmla="*/ 2063 h 2063"/>
              <a:gd name="T2" fmla="*/ 71 w 71"/>
              <a:gd name="T3" fmla="*/ 0 h 2063"/>
              <a:gd name="T4" fmla="*/ 71 w 71"/>
              <a:gd name="T5" fmla="*/ 2053 h 2063"/>
              <a:gd name="T6" fmla="*/ 0 w 71"/>
              <a:gd name="T7" fmla="*/ 2053 h 2063"/>
              <a:gd name="T8" fmla="*/ 71 w 71"/>
              <a:gd name="T9" fmla="*/ 1849 h 2063"/>
              <a:gd name="T10" fmla="*/ 0 w 71"/>
              <a:gd name="T11" fmla="*/ 1849 h 2063"/>
              <a:gd name="T12" fmla="*/ 71 w 71"/>
              <a:gd name="T13" fmla="*/ 1645 h 2063"/>
              <a:gd name="T14" fmla="*/ 0 w 71"/>
              <a:gd name="T15" fmla="*/ 1645 h 2063"/>
              <a:gd name="T16" fmla="*/ 71 w 71"/>
              <a:gd name="T17" fmla="*/ 1440 h 2063"/>
              <a:gd name="T18" fmla="*/ 0 w 71"/>
              <a:gd name="T19" fmla="*/ 1440 h 2063"/>
              <a:gd name="T20" fmla="*/ 71 w 71"/>
              <a:gd name="T21" fmla="*/ 1236 h 2063"/>
              <a:gd name="T22" fmla="*/ 0 w 71"/>
              <a:gd name="T23" fmla="*/ 1236 h 2063"/>
              <a:gd name="T24" fmla="*/ 71 w 71"/>
              <a:gd name="T25" fmla="*/ 1032 h 2063"/>
              <a:gd name="T26" fmla="*/ 0 w 71"/>
              <a:gd name="T27" fmla="*/ 1032 h 2063"/>
              <a:gd name="T28" fmla="*/ 71 w 71"/>
              <a:gd name="T29" fmla="*/ 828 h 2063"/>
              <a:gd name="T30" fmla="*/ 0 w 71"/>
              <a:gd name="T31" fmla="*/ 828 h 2063"/>
              <a:gd name="T32" fmla="*/ 71 w 71"/>
              <a:gd name="T33" fmla="*/ 623 h 2063"/>
              <a:gd name="T34" fmla="*/ 0 w 71"/>
              <a:gd name="T35" fmla="*/ 623 h 2063"/>
              <a:gd name="T36" fmla="*/ 71 w 71"/>
              <a:gd name="T37" fmla="*/ 419 h 2063"/>
              <a:gd name="T38" fmla="*/ 0 w 71"/>
              <a:gd name="T39" fmla="*/ 419 h 2063"/>
              <a:gd name="T40" fmla="*/ 71 w 71"/>
              <a:gd name="T41" fmla="*/ 215 h 2063"/>
              <a:gd name="T42" fmla="*/ 0 w 71"/>
              <a:gd name="T43" fmla="*/ 215 h 2063"/>
              <a:gd name="T44" fmla="*/ 71 w 71"/>
              <a:gd name="T45" fmla="*/ 11 h 2063"/>
              <a:gd name="T46" fmla="*/ 0 w 71"/>
              <a:gd name="T47" fmla="*/ 11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2063">
                <a:moveTo>
                  <a:pt x="71" y="2063"/>
                </a:moveTo>
                <a:lnTo>
                  <a:pt x="71" y="0"/>
                </a:lnTo>
                <a:moveTo>
                  <a:pt x="71" y="2053"/>
                </a:moveTo>
                <a:lnTo>
                  <a:pt x="0" y="2053"/>
                </a:lnTo>
                <a:moveTo>
                  <a:pt x="71" y="1849"/>
                </a:moveTo>
                <a:lnTo>
                  <a:pt x="0" y="1849"/>
                </a:lnTo>
                <a:moveTo>
                  <a:pt x="71" y="1645"/>
                </a:moveTo>
                <a:lnTo>
                  <a:pt x="0" y="1645"/>
                </a:lnTo>
                <a:moveTo>
                  <a:pt x="71" y="1440"/>
                </a:moveTo>
                <a:lnTo>
                  <a:pt x="0" y="1440"/>
                </a:lnTo>
                <a:moveTo>
                  <a:pt x="71" y="1236"/>
                </a:moveTo>
                <a:lnTo>
                  <a:pt x="0" y="1236"/>
                </a:lnTo>
                <a:moveTo>
                  <a:pt x="71" y="1032"/>
                </a:moveTo>
                <a:lnTo>
                  <a:pt x="0" y="1032"/>
                </a:lnTo>
                <a:moveTo>
                  <a:pt x="71" y="828"/>
                </a:moveTo>
                <a:lnTo>
                  <a:pt x="0" y="828"/>
                </a:lnTo>
                <a:moveTo>
                  <a:pt x="71" y="623"/>
                </a:moveTo>
                <a:lnTo>
                  <a:pt x="0" y="623"/>
                </a:lnTo>
                <a:moveTo>
                  <a:pt x="71" y="419"/>
                </a:moveTo>
                <a:lnTo>
                  <a:pt x="0" y="419"/>
                </a:lnTo>
                <a:moveTo>
                  <a:pt x="71" y="215"/>
                </a:moveTo>
                <a:lnTo>
                  <a:pt x="0" y="215"/>
                </a:lnTo>
                <a:moveTo>
                  <a:pt x="71" y="11"/>
                </a:moveTo>
                <a:lnTo>
                  <a:pt x="0" y="11"/>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600" dirty="0">
              <a:latin typeface="+mj-lt"/>
            </a:endParaRPr>
          </a:p>
        </p:txBody>
      </p:sp>
      <p:sp>
        <p:nvSpPr>
          <p:cNvPr id="39" name="TextBox 38">
            <a:extLst>
              <a:ext uri="{FF2B5EF4-FFF2-40B4-BE49-F238E27FC236}">
                <a16:creationId xmlns:a16="http://schemas.microsoft.com/office/drawing/2014/main" id="{01BF4252-369D-4B76-ABA1-A1A9DBFE030F}"/>
              </a:ext>
            </a:extLst>
          </p:cNvPr>
          <p:cNvSpPr txBox="1"/>
          <p:nvPr/>
        </p:nvSpPr>
        <p:spPr>
          <a:xfrm>
            <a:off x="6928302" y="5995523"/>
            <a:ext cx="5177941"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Months</a:t>
            </a:r>
            <a:endParaRPr lang="en-US" sz="1600" b="1" dirty="0">
              <a:solidFill>
                <a:srgbClr val="00877C"/>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5679037-DE45-47D6-9EF5-C6BE0EF81E2E}"/>
              </a:ext>
            </a:extLst>
          </p:cNvPr>
          <p:cNvSpPr txBox="1"/>
          <p:nvPr/>
        </p:nvSpPr>
        <p:spPr>
          <a:xfrm>
            <a:off x="546100" y="5992462"/>
            <a:ext cx="5720123"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Months</a:t>
            </a:r>
            <a:endParaRPr lang="en-US" sz="1600" b="1" dirty="0">
              <a:solidFill>
                <a:srgbClr val="00877C"/>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68572C0-DBEA-4157-ABB3-434E9A0024CC}"/>
              </a:ext>
            </a:extLst>
          </p:cNvPr>
          <p:cNvSpPr>
            <a:spLocks noGrp="1"/>
          </p:cNvSpPr>
          <p:nvPr>
            <p:ph type="title"/>
          </p:nvPr>
        </p:nvSpPr>
        <p:spPr>
          <a:xfrm>
            <a:off x="611718" y="-12198"/>
            <a:ext cx="10970524" cy="1155700"/>
          </a:xfrm>
        </p:spPr>
        <p:txBody>
          <a:bodyPr>
            <a:normAutofit/>
          </a:bodyPr>
          <a:lstStyle/>
          <a:p>
            <a:r>
              <a:rPr lang="en-US" dirty="0"/>
              <a:t>Kaplan-Meier Estimates of OS</a:t>
            </a:r>
          </a:p>
        </p:txBody>
      </p:sp>
      <p:sp>
        <p:nvSpPr>
          <p:cNvPr id="3" name="Text Placeholder 2">
            <a:extLst>
              <a:ext uri="{FF2B5EF4-FFF2-40B4-BE49-F238E27FC236}">
                <a16:creationId xmlns:a16="http://schemas.microsoft.com/office/drawing/2014/main" id="{24B4DCF7-C762-4E69-AB56-7ECED3446A78}"/>
              </a:ext>
            </a:extLst>
          </p:cNvPr>
          <p:cNvSpPr>
            <a:spLocks noGrp="1"/>
          </p:cNvSpPr>
          <p:nvPr>
            <p:ph type="body" sz="quarter" idx="13"/>
          </p:nvPr>
        </p:nvSpPr>
        <p:spPr/>
        <p:txBody>
          <a:bodyPr/>
          <a:lstStyle/>
          <a:p>
            <a:r>
              <a:rPr lang="en-US" dirty="0">
                <a:latin typeface="+mj-lt"/>
              </a:rPr>
              <a:t>Data cutoff: September 26, 2020.</a:t>
            </a:r>
          </a:p>
        </p:txBody>
      </p:sp>
      <p:sp>
        <p:nvSpPr>
          <p:cNvPr id="4" name="Text Placeholder 3">
            <a:extLst>
              <a:ext uri="{FF2B5EF4-FFF2-40B4-BE49-F238E27FC236}">
                <a16:creationId xmlns:a16="http://schemas.microsoft.com/office/drawing/2014/main" id="{F9BB9918-8043-44DF-B7E7-0C1AC2DC1EDA}"/>
              </a:ext>
            </a:extLst>
          </p:cNvPr>
          <p:cNvSpPr>
            <a:spLocks noGrp="1"/>
          </p:cNvSpPr>
          <p:nvPr>
            <p:ph type="body" sz="quarter" idx="14"/>
          </p:nvPr>
        </p:nvSpPr>
        <p:spPr/>
        <p:txBody>
          <a:bodyPr/>
          <a:lstStyle/>
          <a:p>
            <a:endParaRPr lang="en-US" dirty="0"/>
          </a:p>
        </p:txBody>
      </p:sp>
      <p:cxnSp>
        <p:nvCxnSpPr>
          <p:cNvPr id="14" name="Straight Connector 13">
            <a:extLst>
              <a:ext uri="{FF2B5EF4-FFF2-40B4-BE49-F238E27FC236}">
                <a16:creationId xmlns:a16="http://schemas.microsoft.com/office/drawing/2014/main" id="{16AF6581-539B-480B-B1EB-4E539CBE5002}"/>
              </a:ext>
            </a:extLst>
          </p:cNvPr>
          <p:cNvCxnSpPr>
            <a:cxnSpLocks/>
          </p:cNvCxnSpPr>
          <p:nvPr/>
        </p:nvCxnSpPr>
        <p:spPr>
          <a:xfrm>
            <a:off x="2731293" y="4056967"/>
            <a:ext cx="0" cy="1504485"/>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309A66B-4D54-420A-AF1E-516412360375}"/>
              </a:ext>
            </a:extLst>
          </p:cNvPr>
          <p:cNvSpPr txBox="1"/>
          <p:nvPr/>
        </p:nvSpPr>
        <p:spPr>
          <a:xfrm>
            <a:off x="2303571" y="3695933"/>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31.5%</a:t>
            </a:r>
            <a:endParaRPr lang="en-US" sz="1600" dirty="0"/>
          </a:p>
        </p:txBody>
      </p:sp>
      <p:graphicFrame>
        <p:nvGraphicFramePr>
          <p:cNvPr id="8" name="Table 7">
            <a:extLst>
              <a:ext uri="{FF2B5EF4-FFF2-40B4-BE49-F238E27FC236}">
                <a16:creationId xmlns:a16="http://schemas.microsoft.com/office/drawing/2014/main" id="{849B046C-3F98-4725-9453-100E86E9CDCD}"/>
              </a:ext>
            </a:extLst>
          </p:cNvPr>
          <p:cNvGraphicFramePr>
            <a:graphicFrameLocks noGrp="1"/>
          </p:cNvGraphicFramePr>
          <p:nvPr/>
        </p:nvGraphicFramePr>
        <p:xfrm>
          <a:off x="2052590" y="1098217"/>
          <a:ext cx="3972956" cy="792480"/>
        </p:xfrm>
        <a:graphic>
          <a:graphicData uri="http://schemas.openxmlformats.org/drawingml/2006/table">
            <a:tbl>
              <a:tblPr firstRow="1" bandRow="1"/>
              <a:tblGrid>
                <a:gridCol w="953627">
                  <a:extLst>
                    <a:ext uri="{9D8B030D-6E8A-4147-A177-3AD203B41FA5}">
                      <a16:colId xmlns:a16="http://schemas.microsoft.com/office/drawing/2014/main" val="20000"/>
                    </a:ext>
                  </a:extLst>
                </a:gridCol>
                <a:gridCol w="1190636">
                  <a:extLst>
                    <a:ext uri="{9D8B030D-6E8A-4147-A177-3AD203B41FA5}">
                      <a16:colId xmlns:a16="http://schemas.microsoft.com/office/drawing/2014/main" val="20001"/>
                    </a:ext>
                  </a:extLst>
                </a:gridCol>
                <a:gridCol w="1828693">
                  <a:extLst>
                    <a:ext uri="{9D8B030D-6E8A-4147-A177-3AD203B41FA5}">
                      <a16:colId xmlns:a16="http://schemas.microsoft.com/office/drawing/2014/main" val="20002"/>
                    </a:ext>
                  </a:extLst>
                </a:gridCol>
              </a:tblGrid>
              <a:tr h="4876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3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Events, n</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Median, months (95% CI)</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300" b="1" dirty="0">
                          <a:solidFill>
                            <a:srgbClr val="00877C"/>
                          </a:solidFill>
                          <a:latin typeface="Arial" panose="020B0604020202020204" pitchFamily="34" charset="0"/>
                          <a:cs typeface="Arial" panose="020B0604020202020204" pitchFamily="34" charset="0"/>
                        </a:rPr>
                        <a:t>Overall</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rgbClr val="37424A"/>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rgbClr val="00877C"/>
                          </a:solidFill>
                          <a:latin typeface="+mj-lt"/>
                          <a:cs typeface="Arial" panose="020B0604020202020204" pitchFamily="34" charset="0"/>
                        </a:rPr>
                        <a:t>305</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28575" cap="flat" cmpd="sng" algn="ctr">
                      <a:solidFill>
                        <a:srgbClr val="37424A"/>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rgbClr val="00877C"/>
                          </a:solidFill>
                          <a:latin typeface="+mj-lt"/>
                          <a:cs typeface="Arial" panose="020B0604020202020204" pitchFamily="34" charset="0"/>
                        </a:rPr>
                        <a:t>11.3 (9.7-13.1) </a:t>
                      </a:r>
                    </a:p>
                  </a:txBody>
                  <a:tcPr marL="121920" marR="121920" marT="60960" marB="60960">
                    <a:lnL w="12700" cmpd="sng">
                      <a:solidFill>
                        <a:sysClr val="window" lastClr="FFFFFF"/>
                      </a:solidFill>
                    </a:lnL>
                    <a:lnR w="12700" cmpd="sng">
                      <a:solidFill>
                        <a:sysClr val="window" lastClr="FFFFFF"/>
                      </a:solidFill>
                    </a:lnR>
                    <a:lnT w="28575" cap="flat" cmpd="sng" algn="ctr">
                      <a:solidFill>
                        <a:srgbClr val="37424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6" name="TextBox 35">
            <a:extLst>
              <a:ext uri="{FF2B5EF4-FFF2-40B4-BE49-F238E27FC236}">
                <a16:creationId xmlns:a16="http://schemas.microsoft.com/office/drawing/2014/main" id="{DE492139-5D6B-48D7-B1BE-7DA40354BD7E}"/>
              </a:ext>
            </a:extLst>
          </p:cNvPr>
          <p:cNvSpPr txBox="1"/>
          <p:nvPr/>
        </p:nvSpPr>
        <p:spPr>
          <a:xfrm rot="16200000">
            <a:off x="-2021401" y="3222211"/>
            <a:ext cx="4369461" cy="338554"/>
          </a:xfrm>
          <a:prstGeom prst="rect">
            <a:avLst/>
          </a:prstGeom>
          <a:noFill/>
        </p:spPr>
        <p:txBody>
          <a:bodyPr wrap="square" rtlCol="0">
            <a:spAutoFit/>
          </a:bodyPr>
          <a:lstStyle/>
          <a:p>
            <a:pPr algn="ctr"/>
            <a:r>
              <a:rPr lang="en-US" sz="1600" b="1" dirty="0">
                <a:solidFill>
                  <a:prstClr val="black"/>
                </a:solidFill>
                <a:latin typeface="+mj-lt"/>
                <a:cs typeface="Arial" panose="020B0604020202020204" pitchFamily="34" charset="0"/>
              </a:rPr>
              <a:t>Overall Survival, %</a:t>
            </a:r>
            <a:endParaRPr lang="en-US" sz="1600" b="1" dirty="0">
              <a:solidFill>
                <a:srgbClr val="00877C"/>
              </a:solidFill>
              <a:latin typeface="+mj-lt"/>
              <a:cs typeface="Arial" panose="020B0604020202020204" pitchFamily="34" charset="0"/>
            </a:endParaRPr>
          </a:p>
        </p:txBody>
      </p:sp>
      <p:sp>
        <p:nvSpPr>
          <p:cNvPr id="30" name="TextBox 29">
            <a:extLst>
              <a:ext uri="{FF2B5EF4-FFF2-40B4-BE49-F238E27FC236}">
                <a16:creationId xmlns:a16="http://schemas.microsoft.com/office/drawing/2014/main" id="{ABA092A3-E127-4640-92B0-BC6B9ECD884B}"/>
              </a:ext>
            </a:extLst>
          </p:cNvPr>
          <p:cNvSpPr txBox="1"/>
          <p:nvPr/>
        </p:nvSpPr>
        <p:spPr>
          <a:xfrm>
            <a:off x="149129" y="6185606"/>
            <a:ext cx="6224015" cy="420756"/>
          </a:xfrm>
          <a:prstGeom prst="rect">
            <a:avLst/>
          </a:prstGeom>
          <a:noFill/>
        </p:spPr>
        <p:txBody>
          <a:bodyPr wrap="square" rtlCol="0">
            <a:spAutoFit/>
          </a:bodyPr>
          <a:lstStyle/>
          <a:p>
            <a:r>
              <a:rPr lang="en-US" sz="1067" b="1" dirty="0">
                <a:solidFill>
                  <a:prstClr val="black"/>
                </a:solidFill>
                <a:latin typeface="Arial" panose="020B0604020202020204" pitchFamily="34" charset="0"/>
                <a:cs typeface="Arial" panose="020B0604020202020204" pitchFamily="34" charset="0"/>
              </a:rPr>
              <a:t>No. at risk </a:t>
            </a:r>
          </a:p>
          <a:p>
            <a:r>
              <a:rPr lang="en-US" sz="1067" dirty="0">
                <a:solidFill>
                  <a:srgbClr val="00877C"/>
                </a:solidFill>
                <a:latin typeface="Arial" panose="020B0604020202020204" pitchFamily="34" charset="0"/>
                <a:cs typeface="Arial" panose="020B0604020202020204" pitchFamily="34" charset="0"/>
              </a:rPr>
              <a:t>        370         247       173       138      115        92         80        71         64         34          5    </a:t>
            </a:r>
          </a:p>
        </p:txBody>
      </p:sp>
      <p:graphicFrame>
        <p:nvGraphicFramePr>
          <p:cNvPr id="25" name="Table 24">
            <a:extLst>
              <a:ext uri="{FF2B5EF4-FFF2-40B4-BE49-F238E27FC236}">
                <a16:creationId xmlns:a16="http://schemas.microsoft.com/office/drawing/2014/main" id="{D12E693F-CDEB-4773-B203-0C79D5A93AAD}"/>
              </a:ext>
            </a:extLst>
          </p:cNvPr>
          <p:cNvGraphicFramePr>
            <a:graphicFrameLocks noGrp="1"/>
          </p:cNvGraphicFramePr>
          <p:nvPr/>
        </p:nvGraphicFramePr>
        <p:xfrm>
          <a:off x="7942987" y="1098217"/>
          <a:ext cx="4236540" cy="1115586"/>
        </p:xfrm>
        <a:graphic>
          <a:graphicData uri="http://schemas.openxmlformats.org/drawingml/2006/table">
            <a:tbl>
              <a:tblPr firstRow="1" bandRow="1"/>
              <a:tblGrid>
                <a:gridCol w="1093404">
                  <a:extLst>
                    <a:ext uri="{9D8B030D-6E8A-4147-A177-3AD203B41FA5}">
                      <a16:colId xmlns:a16="http://schemas.microsoft.com/office/drawing/2014/main" val="20000"/>
                    </a:ext>
                  </a:extLst>
                </a:gridCol>
                <a:gridCol w="1193119">
                  <a:extLst>
                    <a:ext uri="{9D8B030D-6E8A-4147-A177-3AD203B41FA5}">
                      <a16:colId xmlns:a16="http://schemas.microsoft.com/office/drawing/2014/main" val="20001"/>
                    </a:ext>
                  </a:extLst>
                </a:gridCol>
                <a:gridCol w="1950017">
                  <a:extLst>
                    <a:ext uri="{9D8B030D-6E8A-4147-A177-3AD203B41FA5}">
                      <a16:colId xmlns:a16="http://schemas.microsoft.com/office/drawing/2014/main" val="20002"/>
                    </a:ext>
                  </a:extLst>
                </a:gridCol>
              </a:tblGrid>
              <a:tr h="4876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3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Events, n</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Median, months (95% CI)</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3953">
                <a:tc>
                  <a:txBody>
                    <a:bodyPr/>
                    <a:lstStyle/>
                    <a:p>
                      <a:pPr marL="0" marR="0" lvl="0" indent="0" algn="l"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Arial" panose="020B0604020202020204" pitchFamily="34" charset="0"/>
                          <a:cs typeface="Arial" panose="020B0604020202020204" pitchFamily="34" charset="0"/>
                        </a:rPr>
                        <a:t>CPS ≥10</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mj-lt"/>
                          <a:cs typeface="Arial" panose="020B0604020202020204" pitchFamily="34" charset="0"/>
                        </a:rPr>
                        <a:t>75</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mj-lt"/>
                          <a:cs typeface="Arial" panose="020B0604020202020204" pitchFamily="34" charset="0"/>
                        </a:rPr>
                        <a:t>18.5 (12.2-28.5)</a:t>
                      </a:r>
                    </a:p>
                  </a:txBody>
                  <a:tcPr marL="121920" marR="121920" marT="60960" marB="60960">
                    <a:lnL w="12700" cap="flat" cmpd="sng" algn="ctr">
                      <a:noFill/>
                      <a:prstDash val="solid"/>
                      <a:round/>
                      <a:headEnd type="none" w="med" len="med"/>
                      <a:tailEnd type="none" w="med" len="med"/>
                    </a:lnL>
                    <a:lnR w="12700" cmpd="sng">
                      <a:noFill/>
                      <a:prstDash val="solid"/>
                    </a:lnR>
                    <a:lnT w="28575" cap="flat" cmpd="sng" algn="ctr">
                      <a:solidFill>
                        <a:srgbClr val="37424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27745288"/>
                  </a:ext>
                </a:extLst>
              </a:tr>
              <a:tr h="3139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300" b="1" dirty="0">
                          <a:solidFill>
                            <a:srgbClr val="66203A"/>
                          </a:solidFill>
                          <a:latin typeface="Arial" panose="020B0604020202020204" pitchFamily="34" charset="0"/>
                          <a:cs typeface="Arial" panose="020B0604020202020204" pitchFamily="34" charset="0"/>
                        </a:rPr>
                        <a:t>CPS &lt;10</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rgbClr val="66203A"/>
                          </a:solidFill>
                          <a:latin typeface="+mj-lt"/>
                          <a:cs typeface="Arial" panose="020B0604020202020204" pitchFamily="34" charset="0"/>
                        </a:rPr>
                        <a:t>221</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p>
                      <a:pPr algn="ctr">
                        <a:lnSpc>
                          <a:spcPct val="90000"/>
                        </a:lnSpc>
                      </a:pPr>
                      <a:r>
                        <a:rPr lang="en-US" sz="1300" b="1" kern="1200" dirty="0">
                          <a:solidFill>
                            <a:srgbClr val="66203A"/>
                          </a:solidFill>
                          <a:latin typeface="+mn-lt"/>
                          <a:ea typeface="+mn-ea"/>
                          <a:cs typeface="Arial" panose="020B0604020202020204" pitchFamily="34" charset="0"/>
                        </a:rPr>
                        <a:t>9.7 (7.6-11.5)</a:t>
                      </a:r>
                      <a:endParaRPr lang="en-US" sz="1300" dirty="0">
                        <a:solidFill>
                          <a:schemeClr val="tx1"/>
                        </a:solidFill>
                        <a:latin typeface="+mj-lt"/>
                      </a:endParaRPr>
                    </a:p>
                  </a:txBody>
                  <a:tcPr marL="121920" marR="121920" marT="60960" marB="6096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31" name="Straight Connector 30">
            <a:extLst>
              <a:ext uri="{FF2B5EF4-FFF2-40B4-BE49-F238E27FC236}">
                <a16:creationId xmlns:a16="http://schemas.microsoft.com/office/drawing/2014/main" id="{AFC103F4-C521-43B4-B10B-545CF9F3D933}"/>
              </a:ext>
            </a:extLst>
          </p:cNvPr>
          <p:cNvCxnSpPr>
            <a:cxnSpLocks/>
          </p:cNvCxnSpPr>
          <p:nvPr/>
        </p:nvCxnSpPr>
        <p:spPr>
          <a:xfrm>
            <a:off x="8626745" y="3295651"/>
            <a:ext cx="0" cy="2345483"/>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584D2ADE-18D6-4D6D-8C90-F06A6D12A98D}"/>
              </a:ext>
            </a:extLst>
          </p:cNvPr>
          <p:cNvSpPr txBox="1"/>
          <p:nvPr/>
        </p:nvSpPr>
        <p:spPr>
          <a:xfrm>
            <a:off x="9202832" y="3194179"/>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35.8%</a:t>
            </a:r>
            <a:endParaRPr lang="en-US" sz="1600" dirty="0"/>
          </a:p>
        </p:txBody>
      </p:sp>
      <p:sp>
        <p:nvSpPr>
          <p:cNvPr id="42" name="TextBox 41">
            <a:extLst>
              <a:ext uri="{FF2B5EF4-FFF2-40B4-BE49-F238E27FC236}">
                <a16:creationId xmlns:a16="http://schemas.microsoft.com/office/drawing/2014/main" id="{8E371573-C472-4C58-842C-EA1E0D2267F8}"/>
              </a:ext>
            </a:extLst>
          </p:cNvPr>
          <p:cNvSpPr txBox="1"/>
          <p:nvPr/>
        </p:nvSpPr>
        <p:spPr>
          <a:xfrm>
            <a:off x="9202832" y="3473053"/>
            <a:ext cx="974757" cy="338554"/>
          </a:xfrm>
          <a:prstGeom prst="rect">
            <a:avLst/>
          </a:prstGeom>
          <a:noFill/>
        </p:spPr>
        <p:txBody>
          <a:bodyPr wrap="square">
            <a:spAutoFit/>
          </a:bodyPr>
          <a:lstStyle/>
          <a:p>
            <a:pPr algn="ctr"/>
            <a:r>
              <a:rPr lang="en-US" sz="1600" b="1" dirty="0">
                <a:solidFill>
                  <a:srgbClr val="66203A"/>
                </a:solidFill>
                <a:latin typeface="Arial" panose="020B0604020202020204" pitchFamily="34" charset="0"/>
                <a:cs typeface="Arial" panose="020B0604020202020204" pitchFamily="34" charset="0"/>
              </a:rPr>
              <a:t>15.4%</a:t>
            </a:r>
            <a:endParaRPr lang="en-US" sz="1600" dirty="0">
              <a:solidFill>
                <a:srgbClr val="66203A"/>
              </a:solidFill>
            </a:endParaRPr>
          </a:p>
        </p:txBody>
      </p:sp>
      <p:sp>
        <p:nvSpPr>
          <p:cNvPr id="47" name="TextBox 46">
            <a:extLst>
              <a:ext uri="{FF2B5EF4-FFF2-40B4-BE49-F238E27FC236}">
                <a16:creationId xmlns:a16="http://schemas.microsoft.com/office/drawing/2014/main" id="{47FB4469-B319-4CC6-9A9B-23DB0955977E}"/>
              </a:ext>
            </a:extLst>
          </p:cNvPr>
          <p:cNvSpPr txBox="1"/>
          <p:nvPr/>
        </p:nvSpPr>
        <p:spPr>
          <a:xfrm>
            <a:off x="6427881" y="6238305"/>
            <a:ext cx="5733100" cy="584968"/>
          </a:xfrm>
          <a:prstGeom prst="rect">
            <a:avLst/>
          </a:prstGeom>
          <a:noFill/>
        </p:spPr>
        <p:txBody>
          <a:bodyPr wrap="square" rtlCol="0">
            <a:spAutoFit/>
          </a:bodyPr>
          <a:lstStyle/>
          <a:p>
            <a:r>
              <a:rPr lang="en-US" sz="1067" b="1" dirty="0">
                <a:solidFill>
                  <a:prstClr val="black"/>
                </a:solidFill>
                <a:latin typeface="Arial" panose="020B0604020202020204" pitchFamily="34" charset="0"/>
                <a:cs typeface="Arial" panose="020B0604020202020204" pitchFamily="34" charset="0"/>
              </a:rPr>
              <a:t>No. at risk  </a:t>
            </a:r>
          </a:p>
          <a:p>
            <a:r>
              <a:rPr lang="en-US" sz="1067" dirty="0">
                <a:solidFill>
                  <a:srgbClr val="00877C"/>
                </a:solidFill>
                <a:latin typeface="Arial" panose="020B0604020202020204" pitchFamily="34" charset="0"/>
                <a:cs typeface="Arial" panose="020B0604020202020204" pitchFamily="34" charset="0"/>
              </a:rPr>
              <a:t> 110       83         66         55         51         41        38         36         31        19          1 </a:t>
            </a:r>
          </a:p>
          <a:p>
            <a:r>
              <a:rPr lang="en-US" sz="1067" dirty="0">
                <a:solidFill>
                  <a:srgbClr val="66203A"/>
                </a:solidFill>
                <a:latin typeface="Arial" panose="020B0604020202020204" pitchFamily="34" charset="0"/>
                <a:cs typeface="Arial" panose="020B0604020202020204" pitchFamily="34" charset="0"/>
              </a:rPr>
              <a:t> 251     158       103         79         60         47        38         32         30        14          4</a:t>
            </a:r>
          </a:p>
        </p:txBody>
      </p:sp>
      <p:cxnSp>
        <p:nvCxnSpPr>
          <p:cNvPr id="26" name="Straight Connector 25">
            <a:extLst>
              <a:ext uri="{FF2B5EF4-FFF2-40B4-BE49-F238E27FC236}">
                <a16:creationId xmlns:a16="http://schemas.microsoft.com/office/drawing/2014/main" id="{75E18098-6E9B-42D6-ABCF-0FE9F8596FB6}"/>
              </a:ext>
            </a:extLst>
          </p:cNvPr>
          <p:cNvCxnSpPr>
            <a:cxnSpLocks/>
          </p:cNvCxnSpPr>
          <p:nvPr/>
        </p:nvCxnSpPr>
        <p:spPr>
          <a:xfrm>
            <a:off x="3707396" y="4450667"/>
            <a:ext cx="0" cy="1128716"/>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4C7F412-0CBB-48D7-B781-C95649311934}"/>
              </a:ext>
            </a:extLst>
          </p:cNvPr>
          <p:cNvSpPr txBox="1"/>
          <p:nvPr/>
        </p:nvSpPr>
        <p:spPr>
          <a:xfrm>
            <a:off x="3270012" y="4107767"/>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22.1%</a:t>
            </a:r>
            <a:endParaRPr lang="en-US" sz="1600" dirty="0"/>
          </a:p>
        </p:txBody>
      </p:sp>
      <p:cxnSp>
        <p:nvCxnSpPr>
          <p:cNvPr id="33" name="Straight Connector 32">
            <a:extLst>
              <a:ext uri="{FF2B5EF4-FFF2-40B4-BE49-F238E27FC236}">
                <a16:creationId xmlns:a16="http://schemas.microsoft.com/office/drawing/2014/main" id="{0FC11C06-DF48-4699-9299-8E04A1497FD6}"/>
              </a:ext>
            </a:extLst>
          </p:cNvPr>
          <p:cNvCxnSpPr>
            <a:cxnSpLocks/>
          </p:cNvCxnSpPr>
          <p:nvPr/>
        </p:nvCxnSpPr>
        <p:spPr>
          <a:xfrm>
            <a:off x="9607645" y="3856568"/>
            <a:ext cx="0" cy="1866856"/>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67015C4-4F75-49E3-A98F-007F2BAF6FB6}"/>
              </a:ext>
            </a:extLst>
          </p:cNvPr>
          <p:cNvSpPr txBox="1"/>
          <p:nvPr/>
        </p:nvSpPr>
        <p:spPr>
          <a:xfrm>
            <a:off x="8200972" y="2681374"/>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46.9%</a:t>
            </a:r>
            <a:endParaRPr lang="en-US" sz="1600" dirty="0"/>
          </a:p>
        </p:txBody>
      </p:sp>
      <p:sp>
        <p:nvSpPr>
          <p:cNvPr id="35" name="TextBox 34">
            <a:extLst>
              <a:ext uri="{FF2B5EF4-FFF2-40B4-BE49-F238E27FC236}">
                <a16:creationId xmlns:a16="http://schemas.microsoft.com/office/drawing/2014/main" id="{59F40810-D581-41C6-B5A3-D22B87733814}"/>
              </a:ext>
            </a:extLst>
          </p:cNvPr>
          <p:cNvSpPr txBox="1"/>
          <p:nvPr/>
        </p:nvSpPr>
        <p:spPr>
          <a:xfrm>
            <a:off x="8200972" y="2966963"/>
            <a:ext cx="974757" cy="338554"/>
          </a:xfrm>
          <a:prstGeom prst="rect">
            <a:avLst/>
          </a:prstGeom>
          <a:noFill/>
        </p:spPr>
        <p:txBody>
          <a:bodyPr wrap="square">
            <a:spAutoFit/>
          </a:bodyPr>
          <a:lstStyle/>
          <a:p>
            <a:pPr algn="ctr"/>
            <a:r>
              <a:rPr lang="en-US" sz="1600" b="1" dirty="0">
                <a:solidFill>
                  <a:srgbClr val="66203A"/>
                </a:solidFill>
                <a:latin typeface="Arial" panose="020B0604020202020204" pitchFamily="34" charset="0"/>
                <a:cs typeface="Arial" panose="020B0604020202020204" pitchFamily="34" charset="0"/>
              </a:rPr>
              <a:t>24.3%</a:t>
            </a:r>
            <a:endParaRPr lang="en-US" sz="1600" dirty="0">
              <a:solidFill>
                <a:srgbClr val="66203A"/>
              </a:solidFill>
            </a:endParaRPr>
          </a:p>
        </p:txBody>
      </p:sp>
      <p:sp>
        <p:nvSpPr>
          <p:cNvPr id="202" name="TextBox 201">
            <a:extLst>
              <a:ext uri="{FF2B5EF4-FFF2-40B4-BE49-F238E27FC236}">
                <a16:creationId xmlns:a16="http://schemas.microsoft.com/office/drawing/2014/main" id="{D1A1DE19-C6A2-4458-B450-62C7CF4311DF}"/>
              </a:ext>
            </a:extLst>
          </p:cNvPr>
          <p:cNvSpPr txBox="1"/>
          <p:nvPr/>
        </p:nvSpPr>
        <p:spPr>
          <a:xfrm rot="16200000">
            <a:off x="3910080" y="3223793"/>
            <a:ext cx="4372624"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Overall Survival, %</a:t>
            </a:r>
            <a:endParaRPr lang="en-US" sz="1600" b="1" dirty="0">
              <a:solidFill>
                <a:srgbClr val="00877C"/>
              </a:solidFill>
              <a:latin typeface="Arial" panose="020B0604020202020204" pitchFamily="34" charset="0"/>
              <a:cs typeface="Arial" panose="020B0604020202020204" pitchFamily="34" charset="0"/>
            </a:endParaRPr>
          </a:p>
        </p:txBody>
      </p:sp>
      <p:cxnSp>
        <p:nvCxnSpPr>
          <p:cNvPr id="203" name="Straight Connector 202">
            <a:extLst>
              <a:ext uri="{FF2B5EF4-FFF2-40B4-BE49-F238E27FC236}">
                <a16:creationId xmlns:a16="http://schemas.microsoft.com/office/drawing/2014/main" id="{0164BA16-B216-4A6F-8E2F-F3D170877C3C}"/>
              </a:ext>
            </a:extLst>
          </p:cNvPr>
          <p:cNvCxnSpPr>
            <a:cxnSpLocks/>
          </p:cNvCxnSpPr>
          <p:nvPr/>
        </p:nvCxnSpPr>
        <p:spPr>
          <a:xfrm>
            <a:off x="4679120" y="4521548"/>
            <a:ext cx="0" cy="1102283"/>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3D32ACAF-CCBE-4C0A-A43B-4F8981CE8D76}"/>
              </a:ext>
            </a:extLst>
          </p:cNvPr>
          <p:cNvCxnSpPr>
            <a:cxnSpLocks/>
          </p:cNvCxnSpPr>
          <p:nvPr/>
        </p:nvCxnSpPr>
        <p:spPr>
          <a:xfrm>
            <a:off x="10592237" y="4070759"/>
            <a:ext cx="0" cy="1570375"/>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7" name="TextBox 206">
            <a:extLst>
              <a:ext uri="{FF2B5EF4-FFF2-40B4-BE49-F238E27FC236}">
                <a16:creationId xmlns:a16="http://schemas.microsoft.com/office/drawing/2014/main" id="{A97A8489-DFF3-49E4-9C1D-560F365785B6}"/>
              </a:ext>
            </a:extLst>
          </p:cNvPr>
          <p:cNvSpPr txBox="1"/>
          <p:nvPr/>
        </p:nvSpPr>
        <p:spPr>
          <a:xfrm>
            <a:off x="4234042" y="4227870"/>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19.0%</a:t>
            </a:r>
            <a:endParaRPr lang="en-US" sz="1600" dirty="0"/>
          </a:p>
        </p:txBody>
      </p:sp>
      <p:sp>
        <p:nvSpPr>
          <p:cNvPr id="208" name="TextBox 207">
            <a:extLst>
              <a:ext uri="{FF2B5EF4-FFF2-40B4-BE49-F238E27FC236}">
                <a16:creationId xmlns:a16="http://schemas.microsoft.com/office/drawing/2014/main" id="{5BC231C9-14AC-40A5-9030-04753DA0FFC2}"/>
              </a:ext>
            </a:extLst>
          </p:cNvPr>
          <p:cNvSpPr txBox="1"/>
          <p:nvPr/>
        </p:nvSpPr>
        <p:spPr>
          <a:xfrm>
            <a:off x="10228980" y="3422554"/>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31.9%</a:t>
            </a:r>
            <a:endParaRPr lang="en-US" sz="1600" dirty="0"/>
          </a:p>
        </p:txBody>
      </p:sp>
      <p:sp>
        <p:nvSpPr>
          <p:cNvPr id="209" name="TextBox 208">
            <a:extLst>
              <a:ext uri="{FF2B5EF4-FFF2-40B4-BE49-F238E27FC236}">
                <a16:creationId xmlns:a16="http://schemas.microsoft.com/office/drawing/2014/main" id="{9DCE3BE4-41C1-4990-A450-B1FAE9B8FC7E}"/>
              </a:ext>
            </a:extLst>
          </p:cNvPr>
          <p:cNvSpPr txBox="1"/>
          <p:nvPr/>
        </p:nvSpPr>
        <p:spPr>
          <a:xfrm>
            <a:off x="10228980" y="3701427"/>
            <a:ext cx="974757" cy="338554"/>
          </a:xfrm>
          <a:prstGeom prst="rect">
            <a:avLst/>
          </a:prstGeom>
          <a:noFill/>
        </p:spPr>
        <p:txBody>
          <a:bodyPr wrap="square">
            <a:spAutoFit/>
          </a:bodyPr>
          <a:lstStyle/>
          <a:p>
            <a:pPr algn="ctr"/>
            <a:r>
              <a:rPr lang="en-US" sz="1600" b="1" dirty="0">
                <a:solidFill>
                  <a:srgbClr val="66203A"/>
                </a:solidFill>
                <a:latin typeface="Arial" panose="020B0604020202020204" pitchFamily="34" charset="0"/>
                <a:cs typeface="Arial" panose="020B0604020202020204" pitchFamily="34" charset="0"/>
              </a:rPr>
              <a:t>12.9%</a:t>
            </a:r>
            <a:endParaRPr lang="en-US" sz="1600" dirty="0">
              <a:solidFill>
                <a:srgbClr val="66203A"/>
              </a:solidFill>
            </a:endParaRPr>
          </a:p>
        </p:txBody>
      </p:sp>
      <p:sp>
        <p:nvSpPr>
          <p:cNvPr id="223" name="Rectangle 5">
            <a:extLst>
              <a:ext uri="{FF2B5EF4-FFF2-40B4-BE49-F238E27FC236}">
                <a16:creationId xmlns:a16="http://schemas.microsoft.com/office/drawing/2014/main" id="{2B5CA191-F9B4-4B39-AB13-C256A17029A2}"/>
              </a:ext>
            </a:extLst>
          </p:cNvPr>
          <p:cNvSpPr>
            <a:spLocks noChangeArrowheads="1"/>
          </p:cNvSpPr>
          <p:nvPr/>
        </p:nvSpPr>
        <p:spPr bwMode="auto">
          <a:xfrm>
            <a:off x="747184" y="5799667"/>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224" name="Rectangle 6">
            <a:extLst>
              <a:ext uri="{FF2B5EF4-FFF2-40B4-BE49-F238E27FC236}">
                <a16:creationId xmlns:a16="http://schemas.microsoft.com/office/drawing/2014/main" id="{0664B285-581B-4732-AF21-91CA6E6966F8}"/>
              </a:ext>
            </a:extLst>
          </p:cNvPr>
          <p:cNvSpPr>
            <a:spLocks noChangeArrowheads="1"/>
          </p:cNvSpPr>
          <p:nvPr/>
        </p:nvSpPr>
        <p:spPr bwMode="auto">
          <a:xfrm>
            <a:off x="1229784" y="5799667"/>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a:t>
            </a:r>
            <a:endParaRPr lang="en-US" altLang="en-US" sz="1600" dirty="0">
              <a:latin typeface="+mj-lt"/>
            </a:endParaRPr>
          </a:p>
        </p:txBody>
      </p:sp>
      <p:sp>
        <p:nvSpPr>
          <p:cNvPr id="225" name="Rectangle 7">
            <a:extLst>
              <a:ext uri="{FF2B5EF4-FFF2-40B4-BE49-F238E27FC236}">
                <a16:creationId xmlns:a16="http://schemas.microsoft.com/office/drawing/2014/main" id="{5F8DE39B-34B7-4CFF-B3AB-CF678B6470AC}"/>
              </a:ext>
            </a:extLst>
          </p:cNvPr>
          <p:cNvSpPr>
            <a:spLocks noChangeArrowheads="1"/>
          </p:cNvSpPr>
          <p:nvPr/>
        </p:nvSpPr>
        <p:spPr bwMode="auto">
          <a:xfrm>
            <a:off x="1657351"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12</a:t>
            </a:r>
            <a:endParaRPr lang="en-US" altLang="en-US" sz="1600" dirty="0">
              <a:latin typeface="+mj-lt"/>
            </a:endParaRPr>
          </a:p>
        </p:txBody>
      </p:sp>
      <p:sp>
        <p:nvSpPr>
          <p:cNvPr id="226" name="Rectangle 8">
            <a:extLst>
              <a:ext uri="{FF2B5EF4-FFF2-40B4-BE49-F238E27FC236}">
                <a16:creationId xmlns:a16="http://schemas.microsoft.com/office/drawing/2014/main" id="{3697B464-E796-4432-93EE-AD2CBBCAA51B}"/>
              </a:ext>
            </a:extLst>
          </p:cNvPr>
          <p:cNvSpPr>
            <a:spLocks noChangeArrowheads="1"/>
          </p:cNvSpPr>
          <p:nvPr/>
        </p:nvSpPr>
        <p:spPr bwMode="auto">
          <a:xfrm>
            <a:off x="2139951"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18</a:t>
            </a:r>
            <a:endParaRPr lang="en-US" altLang="en-US" sz="1600" dirty="0">
              <a:latin typeface="+mj-lt"/>
            </a:endParaRPr>
          </a:p>
        </p:txBody>
      </p:sp>
      <p:sp>
        <p:nvSpPr>
          <p:cNvPr id="227" name="Rectangle 9">
            <a:extLst>
              <a:ext uri="{FF2B5EF4-FFF2-40B4-BE49-F238E27FC236}">
                <a16:creationId xmlns:a16="http://schemas.microsoft.com/office/drawing/2014/main" id="{86FF3471-83E1-46E4-9DDB-BF60C296B3B7}"/>
              </a:ext>
            </a:extLst>
          </p:cNvPr>
          <p:cNvSpPr>
            <a:spLocks noChangeArrowheads="1"/>
          </p:cNvSpPr>
          <p:nvPr/>
        </p:nvSpPr>
        <p:spPr bwMode="auto">
          <a:xfrm>
            <a:off x="2626784"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24</a:t>
            </a:r>
            <a:endParaRPr lang="en-US" altLang="en-US" sz="1600" dirty="0">
              <a:latin typeface="+mj-lt"/>
            </a:endParaRPr>
          </a:p>
        </p:txBody>
      </p:sp>
      <p:sp>
        <p:nvSpPr>
          <p:cNvPr id="228" name="Rectangle 10">
            <a:extLst>
              <a:ext uri="{FF2B5EF4-FFF2-40B4-BE49-F238E27FC236}">
                <a16:creationId xmlns:a16="http://schemas.microsoft.com/office/drawing/2014/main" id="{2E05C4AD-0531-40EB-BF0C-A88BE5C7271D}"/>
              </a:ext>
            </a:extLst>
          </p:cNvPr>
          <p:cNvSpPr>
            <a:spLocks noChangeArrowheads="1"/>
          </p:cNvSpPr>
          <p:nvPr/>
        </p:nvSpPr>
        <p:spPr bwMode="auto">
          <a:xfrm>
            <a:off x="3111500"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30</a:t>
            </a:r>
            <a:endParaRPr lang="en-US" altLang="en-US" sz="1600" dirty="0">
              <a:latin typeface="+mj-lt"/>
            </a:endParaRPr>
          </a:p>
        </p:txBody>
      </p:sp>
      <p:sp>
        <p:nvSpPr>
          <p:cNvPr id="229" name="Rectangle 11">
            <a:extLst>
              <a:ext uri="{FF2B5EF4-FFF2-40B4-BE49-F238E27FC236}">
                <a16:creationId xmlns:a16="http://schemas.microsoft.com/office/drawing/2014/main" id="{A0C5AAAB-AA86-48A3-847A-E6F5DE2A0AE6}"/>
              </a:ext>
            </a:extLst>
          </p:cNvPr>
          <p:cNvSpPr>
            <a:spLocks noChangeArrowheads="1"/>
          </p:cNvSpPr>
          <p:nvPr/>
        </p:nvSpPr>
        <p:spPr bwMode="auto">
          <a:xfrm>
            <a:off x="3594102"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36</a:t>
            </a:r>
            <a:endParaRPr lang="en-US" altLang="en-US" sz="1600" dirty="0">
              <a:latin typeface="+mj-lt"/>
            </a:endParaRPr>
          </a:p>
        </p:txBody>
      </p:sp>
      <p:sp>
        <p:nvSpPr>
          <p:cNvPr id="230" name="Rectangle 12">
            <a:extLst>
              <a:ext uri="{FF2B5EF4-FFF2-40B4-BE49-F238E27FC236}">
                <a16:creationId xmlns:a16="http://schemas.microsoft.com/office/drawing/2014/main" id="{3AA64D6E-87A7-43EA-A563-84FCDC056028}"/>
              </a:ext>
            </a:extLst>
          </p:cNvPr>
          <p:cNvSpPr>
            <a:spLocks noChangeArrowheads="1"/>
          </p:cNvSpPr>
          <p:nvPr/>
        </p:nvSpPr>
        <p:spPr bwMode="auto">
          <a:xfrm>
            <a:off x="4078818"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42</a:t>
            </a:r>
            <a:endParaRPr lang="en-US" altLang="en-US" sz="1600" dirty="0">
              <a:latin typeface="+mj-lt"/>
            </a:endParaRPr>
          </a:p>
        </p:txBody>
      </p:sp>
      <p:sp>
        <p:nvSpPr>
          <p:cNvPr id="231" name="Rectangle 13">
            <a:extLst>
              <a:ext uri="{FF2B5EF4-FFF2-40B4-BE49-F238E27FC236}">
                <a16:creationId xmlns:a16="http://schemas.microsoft.com/office/drawing/2014/main" id="{05FCAA25-C7AB-4D87-8EFF-79C17EDE368C}"/>
              </a:ext>
            </a:extLst>
          </p:cNvPr>
          <p:cNvSpPr>
            <a:spLocks noChangeArrowheads="1"/>
          </p:cNvSpPr>
          <p:nvPr/>
        </p:nvSpPr>
        <p:spPr bwMode="auto">
          <a:xfrm>
            <a:off x="4565651"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48</a:t>
            </a:r>
            <a:endParaRPr lang="en-US" altLang="en-US" sz="1600" dirty="0">
              <a:latin typeface="+mj-lt"/>
            </a:endParaRPr>
          </a:p>
        </p:txBody>
      </p:sp>
      <p:sp>
        <p:nvSpPr>
          <p:cNvPr id="232" name="Rectangle 14">
            <a:extLst>
              <a:ext uri="{FF2B5EF4-FFF2-40B4-BE49-F238E27FC236}">
                <a16:creationId xmlns:a16="http://schemas.microsoft.com/office/drawing/2014/main" id="{7FBB833B-D1C8-460B-916B-1D6E6AAB9EC1}"/>
              </a:ext>
            </a:extLst>
          </p:cNvPr>
          <p:cNvSpPr>
            <a:spLocks noChangeArrowheads="1"/>
          </p:cNvSpPr>
          <p:nvPr/>
        </p:nvSpPr>
        <p:spPr bwMode="auto">
          <a:xfrm>
            <a:off x="5048251"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54</a:t>
            </a:r>
            <a:endParaRPr lang="en-US" altLang="en-US" sz="1600" dirty="0">
              <a:latin typeface="+mj-lt"/>
            </a:endParaRPr>
          </a:p>
        </p:txBody>
      </p:sp>
      <p:sp>
        <p:nvSpPr>
          <p:cNvPr id="233" name="Rectangle 15">
            <a:extLst>
              <a:ext uri="{FF2B5EF4-FFF2-40B4-BE49-F238E27FC236}">
                <a16:creationId xmlns:a16="http://schemas.microsoft.com/office/drawing/2014/main" id="{CDB2355E-7B1C-4B0D-B303-8CF67E9C0FE2}"/>
              </a:ext>
            </a:extLst>
          </p:cNvPr>
          <p:cNvSpPr>
            <a:spLocks noChangeArrowheads="1"/>
          </p:cNvSpPr>
          <p:nvPr/>
        </p:nvSpPr>
        <p:spPr bwMode="auto">
          <a:xfrm>
            <a:off x="5532968"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60</a:t>
            </a:r>
            <a:endParaRPr lang="en-US" altLang="en-US" sz="1600" dirty="0">
              <a:latin typeface="+mj-lt"/>
            </a:endParaRPr>
          </a:p>
        </p:txBody>
      </p:sp>
      <p:sp>
        <p:nvSpPr>
          <p:cNvPr id="234" name="Rectangle 16">
            <a:extLst>
              <a:ext uri="{FF2B5EF4-FFF2-40B4-BE49-F238E27FC236}">
                <a16:creationId xmlns:a16="http://schemas.microsoft.com/office/drawing/2014/main" id="{8B5C9FA0-533E-4E2B-88D6-E34763AB93F9}"/>
              </a:ext>
            </a:extLst>
          </p:cNvPr>
          <p:cNvSpPr>
            <a:spLocks noChangeArrowheads="1"/>
          </p:cNvSpPr>
          <p:nvPr/>
        </p:nvSpPr>
        <p:spPr bwMode="auto">
          <a:xfrm>
            <a:off x="6019802" y="579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66</a:t>
            </a:r>
            <a:endParaRPr lang="en-US" altLang="en-US" sz="1600" dirty="0">
              <a:latin typeface="+mj-lt"/>
            </a:endParaRPr>
          </a:p>
        </p:txBody>
      </p:sp>
      <p:sp>
        <p:nvSpPr>
          <p:cNvPr id="235" name="Freeform 17">
            <a:extLst>
              <a:ext uri="{FF2B5EF4-FFF2-40B4-BE49-F238E27FC236}">
                <a16:creationId xmlns:a16="http://schemas.microsoft.com/office/drawing/2014/main" id="{19C826F2-D66A-445A-93D5-F5A21145F6AA}"/>
              </a:ext>
            </a:extLst>
          </p:cNvPr>
          <p:cNvSpPr>
            <a:spLocks noEditPoints="1"/>
          </p:cNvSpPr>
          <p:nvPr/>
        </p:nvSpPr>
        <p:spPr bwMode="auto">
          <a:xfrm>
            <a:off x="781051" y="5549900"/>
            <a:ext cx="5365751" cy="184149"/>
          </a:xfrm>
          <a:custGeom>
            <a:avLst/>
            <a:gdLst>
              <a:gd name="T0" fmla="*/ 0 w 2535"/>
              <a:gd name="T1" fmla="*/ 0 h 87"/>
              <a:gd name="T2" fmla="*/ 2535 w 2535"/>
              <a:gd name="T3" fmla="*/ 0 h 87"/>
              <a:gd name="T4" fmla="*/ 9 w 2535"/>
              <a:gd name="T5" fmla="*/ 0 h 87"/>
              <a:gd name="T6" fmla="*/ 9 w 2535"/>
              <a:gd name="T7" fmla="*/ 87 h 87"/>
              <a:gd name="T8" fmla="*/ 237 w 2535"/>
              <a:gd name="T9" fmla="*/ 0 h 87"/>
              <a:gd name="T10" fmla="*/ 237 w 2535"/>
              <a:gd name="T11" fmla="*/ 87 h 87"/>
              <a:gd name="T12" fmla="*/ 466 w 2535"/>
              <a:gd name="T13" fmla="*/ 0 h 87"/>
              <a:gd name="T14" fmla="*/ 466 w 2535"/>
              <a:gd name="T15" fmla="*/ 87 h 87"/>
              <a:gd name="T16" fmla="*/ 694 w 2535"/>
              <a:gd name="T17" fmla="*/ 0 h 87"/>
              <a:gd name="T18" fmla="*/ 694 w 2535"/>
              <a:gd name="T19" fmla="*/ 87 h 87"/>
              <a:gd name="T20" fmla="*/ 924 w 2535"/>
              <a:gd name="T21" fmla="*/ 0 h 87"/>
              <a:gd name="T22" fmla="*/ 924 w 2535"/>
              <a:gd name="T23" fmla="*/ 87 h 87"/>
              <a:gd name="T24" fmla="*/ 1153 w 2535"/>
              <a:gd name="T25" fmla="*/ 0 h 87"/>
              <a:gd name="T26" fmla="*/ 1153 w 2535"/>
              <a:gd name="T27" fmla="*/ 87 h 87"/>
              <a:gd name="T28" fmla="*/ 1381 w 2535"/>
              <a:gd name="T29" fmla="*/ 0 h 87"/>
              <a:gd name="T30" fmla="*/ 1381 w 2535"/>
              <a:gd name="T31" fmla="*/ 87 h 87"/>
              <a:gd name="T32" fmla="*/ 1610 w 2535"/>
              <a:gd name="T33" fmla="*/ 0 h 87"/>
              <a:gd name="T34" fmla="*/ 1610 w 2535"/>
              <a:gd name="T35" fmla="*/ 87 h 87"/>
              <a:gd name="T36" fmla="*/ 1840 w 2535"/>
              <a:gd name="T37" fmla="*/ 0 h 87"/>
              <a:gd name="T38" fmla="*/ 1840 w 2535"/>
              <a:gd name="T39" fmla="*/ 87 h 87"/>
              <a:gd name="T40" fmla="*/ 2068 w 2535"/>
              <a:gd name="T41" fmla="*/ 0 h 87"/>
              <a:gd name="T42" fmla="*/ 2068 w 2535"/>
              <a:gd name="T43" fmla="*/ 87 h 87"/>
              <a:gd name="T44" fmla="*/ 2297 w 2535"/>
              <a:gd name="T45" fmla="*/ 0 h 87"/>
              <a:gd name="T46" fmla="*/ 2297 w 2535"/>
              <a:gd name="T47" fmla="*/ 87 h 87"/>
              <a:gd name="T48" fmla="*/ 2526 w 2535"/>
              <a:gd name="T49" fmla="*/ 0 h 87"/>
              <a:gd name="T50" fmla="*/ 2526 w 2535"/>
              <a:gd name="T5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35" h="87">
                <a:moveTo>
                  <a:pt x="0" y="0"/>
                </a:moveTo>
                <a:lnTo>
                  <a:pt x="2535" y="0"/>
                </a:lnTo>
                <a:moveTo>
                  <a:pt x="9" y="0"/>
                </a:moveTo>
                <a:lnTo>
                  <a:pt x="9" y="87"/>
                </a:lnTo>
                <a:moveTo>
                  <a:pt x="237" y="0"/>
                </a:moveTo>
                <a:lnTo>
                  <a:pt x="237" y="87"/>
                </a:lnTo>
                <a:moveTo>
                  <a:pt x="466" y="0"/>
                </a:moveTo>
                <a:lnTo>
                  <a:pt x="466" y="87"/>
                </a:lnTo>
                <a:moveTo>
                  <a:pt x="694" y="0"/>
                </a:moveTo>
                <a:lnTo>
                  <a:pt x="694" y="87"/>
                </a:lnTo>
                <a:moveTo>
                  <a:pt x="924" y="0"/>
                </a:moveTo>
                <a:lnTo>
                  <a:pt x="924" y="87"/>
                </a:lnTo>
                <a:moveTo>
                  <a:pt x="1153" y="0"/>
                </a:moveTo>
                <a:lnTo>
                  <a:pt x="1153" y="87"/>
                </a:lnTo>
                <a:moveTo>
                  <a:pt x="1381" y="0"/>
                </a:moveTo>
                <a:lnTo>
                  <a:pt x="1381" y="87"/>
                </a:lnTo>
                <a:moveTo>
                  <a:pt x="1610" y="0"/>
                </a:moveTo>
                <a:lnTo>
                  <a:pt x="1610" y="87"/>
                </a:lnTo>
                <a:moveTo>
                  <a:pt x="1840" y="0"/>
                </a:moveTo>
                <a:lnTo>
                  <a:pt x="1840" y="87"/>
                </a:lnTo>
                <a:moveTo>
                  <a:pt x="2068" y="0"/>
                </a:moveTo>
                <a:lnTo>
                  <a:pt x="2068" y="87"/>
                </a:lnTo>
                <a:moveTo>
                  <a:pt x="2297" y="0"/>
                </a:moveTo>
                <a:lnTo>
                  <a:pt x="2297" y="87"/>
                </a:lnTo>
                <a:moveTo>
                  <a:pt x="2526" y="0"/>
                </a:moveTo>
                <a:lnTo>
                  <a:pt x="2526" y="87"/>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600" dirty="0">
              <a:latin typeface="+mj-lt"/>
            </a:endParaRPr>
          </a:p>
        </p:txBody>
      </p:sp>
      <p:sp>
        <p:nvSpPr>
          <p:cNvPr id="236" name="Rectangle 18">
            <a:extLst>
              <a:ext uri="{FF2B5EF4-FFF2-40B4-BE49-F238E27FC236}">
                <a16:creationId xmlns:a16="http://schemas.microsoft.com/office/drawing/2014/main" id="{A9E7C49C-1DA9-4DA1-80D9-0F52BAFF7F20}"/>
              </a:ext>
            </a:extLst>
          </p:cNvPr>
          <p:cNvSpPr>
            <a:spLocks noChangeArrowheads="1"/>
          </p:cNvSpPr>
          <p:nvPr/>
        </p:nvSpPr>
        <p:spPr bwMode="auto">
          <a:xfrm>
            <a:off x="503767" y="542078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237" name="Rectangle 19">
            <a:extLst>
              <a:ext uri="{FF2B5EF4-FFF2-40B4-BE49-F238E27FC236}">
                <a16:creationId xmlns:a16="http://schemas.microsoft.com/office/drawing/2014/main" id="{01784BAC-3055-460A-AC29-78BB82B699AC}"/>
              </a:ext>
            </a:extLst>
          </p:cNvPr>
          <p:cNvSpPr>
            <a:spLocks noChangeArrowheads="1"/>
          </p:cNvSpPr>
          <p:nvPr/>
        </p:nvSpPr>
        <p:spPr bwMode="auto">
          <a:xfrm>
            <a:off x="397934" y="49889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a:t>
            </a:r>
            <a:endParaRPr lang="en-US" altLang="en-US" sz="1600" dirty="0">
              <a:latin typeface="+mj-lt"/>
            </a:endParaRPr>
          </a:p>
        </p:txBody>
      </p:sp>
      <p:sp>
        <p:nvSpPr>
          <p:cNvPr id="238" name="Rectangle 20">
            <a:extLst>
              <a:ext uri="{FF2B5EF4-FFF2-40B4-BE49-F238E27FC236}">
                <a16:creationId xmlns:a16="http://schemas.microsoft.com/office/drawing/2014/main" id="{39D7C048-77B0-4656-A70D-4A3D63508069}"/>
              </a:ext>
            </a:extLst>
          </p:cNvPr>
          <p:cNvSpPr>
            <a:spLocks noChangeArrowheads="1"/>
          </p:cNvSpPr>
          <p:nvPr/>
        </p:nvSpPr>
        <p:spPr bwMode="auto">
          <a:xfrm>
            <a:off x="397934" y="45571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20</a:t>
            </a:r>
            <a:endParaRPr lang="en-US" altLang="en-US" sz="1600" dirty="0">
              <a:latin typeface="+mj-lt"/>
            </a:endParaRPr>
          </a:p>
        </p:txBody>
      </p:sp>
      <p:sp>
        <p:nvSpPr>
          <p:cNvPr id="239" name="Rectangle 21">
            <a:extLst>
              <a:ext uri="{FF2B5EF4-FFF2-40B4-BE49-F238E27FC236}">
                <a16:creationId xmlns:a16="http://schemas.microsoft.com/office/drawing/2014/main" id="{471258B8-246B-4C2E-89A1-0B7EF4E9AFEA}"/>
              </a:ext>
            </a:extLst>
          </p:cNvPr>
          <p:cNvSpPr>
            <a:spLocks noChangeArrowheads="1"/>
          </p:cNvSpPr>
          <p:nvPr/>
        </p:nvSpPr>
        <p:spPr bwMode="auto">
          <a:xfrm>
            <a:off x="397934" y="41232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30</a:t>
            </a:r>
            <a:endParaRPr lang="en-US" altLang="en-US" sz="1600" dirty="0">
              <a:latin typeface="+mj-lt"/>
            </a:endParaRPr>
          </a:p>
        </p:txBody>
      </p:sp>
      <p:sp>
        <p:nvSpPr>
          <p:cNvPr id="240" name="Rectangle 22">
            <a:extLst>
              <a:ext uri="{FF2B5EF4-FFF2-40B4-BE49-F238E27FC236}">
                <a16:creationId xmlns:a16="http://schemas.microsoft.com/office/drawing/2014/main" id="{0EFAA518-F001-4514-A85F-09B0A57B1D0D}"/>
              </a:ext>
            </a:extLst>
          </p:cNvPr>
          <p:cNvSpPr>
            <a:spLocks noChangeArrowheads="1"/>
          </p:cNvSpPr>
          <p:nvPr/>
        </p:nvSpPr>
        <p:spPr bwMode="auto">
          <a:xfrm>
            <a:off x="397934" y="36914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40</a:t>
            </a:r>
            <a:endParaRPr lang="en-US" altLang="en-US" sz="1600" dirty="0">
              <a:latin typeface="+mj-lt"/>
            </a:endParaRPr>
          </a:p>
        </p:txBody>
      </p:sp>
      <p:sp>
        <p:nvSpPr>
          <p:cNvPr id="241" name="Rectangle 23">
            <a:extLst>
              <a:ext uri="{FF2B5EF4-FFF2-40B4-BE49-F238E27FC236}">
                <a16:creationId xmlns:a16="http://schemas.microsoft.com/office/drawing/2014/main" id="{814962D5-EA12-480E-BC2B-6FB325F0772B}"/>
              </a:ext>
            </a:extLst>
          </p:cNvPr>
          <p:cNvSpPr>
            <a:spLocks noChangeArrowheads="1"/>
          </p:cNvSpPr>
          <p:nvPr/>
        </p:nvSpPr>
        <p:spPr bwMode="auto">
          <a:xfrm>
            <a:off x="397934" y="32596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50</a:t>
            </a:r>
            <a:endParaRPr lang="en-US" altLang="en-US" sz="1600" dirty="0">
              <a:latin typeface="+mj-lt"/>
            </a:endParaRPr>
          </a:p>
        </p:txBody>
      </p:sp>
      <p:sp>
        <p:nvSpPr>
          <p:cNvPr id="242" name="Rectangle 24">
            <a:extLst>
              <a:ext uri="{FF2B5EF4-FFF2-40B4-BE49-F238E27FC236}">
                <a16:creationId xmlns:a16="http://schemas.microsoft.com/office/drawing/2014/main" id="{5BCC9055-D7BB-4611-B0A9-11638BDEEECE}"/>
              </a:ext>
            </a:extLst>
          </p:cNvPr>
          <p:cNvSpPr>
            <a:spLocks noChangeArrowheads="1"/>
          </p:cNvSpPr>
          <p:nvPr/>
        </p:nvSpPr>
        <p:spPr bwMode="auto">
          <a:xfrm>
            <a:off x="397934" y="28278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60</a:t>
            </a:r>
            <a:endParaRPr lang="en-US" altLang="en-US" sz="1600" dirty="0">
              <a:latin typeface="+mj-lt"/>
            </a:endParaRPr>
          </a:p>
        </p:txBody>
      </p:sp>
      <p:sp>
        <p:nvSpPr>
          <p:cNvPr id="243" name="Rectangle 25">
            <a:extLst>
              <a:ext uri="{FF2B5EF4-FFF2-40B4-BE49-F238E27FC236}">
                <a16:creationId xmlns:a16="http://schemas.microsoft.com/office/drawing/2014/main" id="{D124A7F4-4BDD-4A07-80DC-C3A21BCE9969}"/>
              </a:ext>
            </a:extLst>
          </p:cNvPr>
          <p:cNvSpPr>
            <a:spLocks noChangeArrowheads="1"/>
          </p:cNvSpPr>
          <p:nvPr/>
        </p:nvSpPr>
        <p:spPr bwMode="auto">
          <a:xfrm>
            <a:off x="397934" y="2393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70</a:t>
            </a:r>
            <a:endParaRPr lang="en-US" altLang="en-US" sz="1600" dirty="0">
              <a:latin typeface="+mj-lt"/>
            </a:endParaRPr>
          </a:p>
        </p:txBody>
      </p:sp>
      <p:sp>
        <p:nvSpPr>
          <p:cNvPr id="244" name="Rectangle 26">
            <a:extLst>
              <a:ext uri="{FF2B5EF4-FFF2-40B4-BE49-F238E27FC236}">
                <a16:creationId xmlns:a16="http://schemas.microsoft.com/office/drawing/2014/main" id="{B956743E-A233-4592-8BF3-8D6E96F9615F}"/>
              </a:ext>
            </a:extLst>
          </p:cNvPr>
          <p:cNvSpPr>
            <a:spLocks noChangeArrowheads="1"/>
          </p:cNvSpPr>
          <p:nvPr/>
        </p:nvSpPr>
        <p:spPr bwMode="auto">
          <a:xfrm>
            <a:off x="397934" y="19621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80</a:t>
            </a:r>
            <a:endParaRPr lang="en-US" altLang="en-US" sz="1600" dirty="0">
              <a:latin typeface="+mj-lt"/>
            </a:endParaRPr>
          </a:p>
        </p:txBody>
      </p:sp>
      <p:sp>
        <p:nvSpPr>
          <p:cNvPr id="245" name="Rectangle 27">
            <a:extLst>
              <a:ext uri="{FF2B5EF4-FFF2-40B4-BE49-F238E27FC236}">
                <a16:creationId xmlns:a16="http://schemas.microsoft.com/office/drawing/2014/main" id="{2939BF57-B3D9-4E00-B256-6C247DA138E6}"/>
              </a:ext>
            </a:extLst>
          </p:cNvPr>
          <p:cNvSpPr>
            <a:spLocks noChangeArrowheads="1"/>
          </p:cNvSpPr>
          <p:nvPr/>
        </p:nvSpPr>
        <p:spPr bwMode="auto">
          <a:xfrm>
            <a:off x="397934" y="15303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90</a:t>
            </a:r>
            <a:endParaRPr lang="en-US" altLang="en-US" sz="1600" dirty="0">
              <a:latin typeface="+mj-lt"/>
            </a:endParaRPr>
          </a:p>
        </p:txBody>
      </p:sp>
      <p:sp>
        <p:nvSpPr>
          <p:cNvPr id="246" name="Rectangle 28">
            <a:extLst>
              <a:ext uri="{FF2B5EF4-FFF2-40B4-BE49-F238E27FC236}">
                <a16:creationId xmlns:a16="http://schemas.microsoft.com/office/drawing/2014/main" id="{F7BC5929-1F96-40D7-9A00-D56C3AB7D9E3}"/>
              </a:ext>
            </a:extLst>
          </p:cNvPr>
          <p:cNvSpPr>
            <a:spLocks noChangeArrowheads="1"/>
          </p:cNvSpPr>
          <p:nvPr/>
        </p:nvSpPr>
        <p:spPr bwMode="auto">
          <a:xfrm>
            <a:off x="287867" y="1098551"/>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100</a:t>
            </a:r>
            <a:endParaRPr lang="en-US" altLang="en-US" sz="1600" dirty="0">
              <a:latin typeface="+mj-lt"/>
            </a:endParaRPr>
          </a:p>
        </p:txBody>
      </p:sp>
      <p:sp>
        <p:nvSpPr>
          <p:cNvPr id="248" name="Freeform 30">
            <a:extLst>
              <a:ext uri="{FF2B5EF4-FFF2-40B4-BE49-F238E27FC236}">
                <a16:creationId xmlns:a16="http://schemas.microsoft.com/office/drawing/2014/main" id="{4EB7D720-4B69-4DE2-B0E8-161BBA422D3F}"/>
              </a:ext>
            </a:extLst>
          </p:cNvPr>
          <p:cNvSpPr>
            <a:spLocks/>
          </p:cNvSpPr>
          <p:nvPr/>
        </p:nvSpPr>
        <p:spPr bwMode="auto">
          <a:xfrm>
            <a:off x="800101" y="1227668"/>
            <a:ext cx="5147735" cy="3651249"/>
          </a:xfrm>
          <a:custGeom>
            <a:avLst/>
            <a:gdLst>
              <a:gd name="T0" fmla="*/ 24 w 2432"/>
              <a:gd name="T1" fmla="*/ 22 h 1725"/>
              <a:gd name="T2" fmla="*/ 32 w 2432"/>
              <a:gd name="T3" fmla="*/ 56 h 1725"/>
              <a:gd name="T4" fmla="*/ 49 w 2432"/>
              <a:gd name="T5" fmla="*/ 95 h 1725"/>
              <a:gd name="T6" fmla="*/ 60 w 2432"/>
              <a:gd name="T7" fmla="*/ 127 h 1725"/>
              <a:gd name="T8" fmla="*/ 71 w 2432"/>
              <a:gd name="T9" fmla="*/ 189 h 1725"/>
              <a:gd name="T10" fmla="*/ 75 w 2432"/>
              <a:gd name="T11" fmla="*/ 226 h 1725"/>
              <a:gd name="T12" fmla="*/ 95 w 2432"/>
              <a:gd name="T13" fmla="*/ 277 h 1725"/>
              <a:gd name="T14" fmla="*/ 103 w 2432"/>
              <a:gd name="T15" fmla="*/ 314 h 1725"/>
              <a:gd name="T16" fmla="*/ 115 w 2432"/>
              <a:gd name="T17" fmla="*/ 376 h 1725"/>
              <a:gd name="T18" fmla="*/ 123 w 2432"/>
              <a:gd name="T19" fmla="*/ 408 h 1725"/>
              <a:gd name="T20" fmla="*/ 141 w 2432"/>
              <a:gd name="T21" fmla="*/ 437 h 1725"/>
              <a:gd name="T22" fmla="*/ 151 w 2432"/>
              <a:gd name="T23" fmla="*/ 474 h 1725"/>
              <a:gd name="T24" fmla="*/ 165 w 2432"/>
              <a:gd name="T25" fmla="*/ 514 h 1725"/>
              <a:gd name="T26" fmla="*/ 176 w 2432"/>
              <a:gd name="T27" fmla="*/ 548 h 1725"/>
              <a:gd name="T28" fmla="*/ 189 w 2432"/>
              <a:gd name="T29" fmla="*/ 585 h 1725"/>
              <a:gd name="T30" fmla="*/ 198 w 2432"/>
              <a:gd name="T31" fmla="*/ 629 h 1725"/>
              <a:gd name="T32" fmla="*/ 228 w 2432"/>
              <a:gd name="T33" fmla="*/ 668 h 1725"/>
              <a:gd name="T34" fmla="*/ 240 w 2432"/>
              <a:gd name="T35" fmla="*/ 708 h 1725"/>
              <a:gd name="T36" fmla="*/ 264 w 2432"/>
              <a:gd name="T37" fmla="*/ 752 h 1725"/>
              <a:gd name="T38" fmla="*/ 288 w 2432"/>
              <a:gd name="T39" fmla="*/ 779 h 1725"/>
              <a:gd name="T40" fmla="*/ 313 w 2432"/>
              <a:gd name="T41" fmla="*/ 818 h 1725"/>
              <a:gd name="T42" fmla="*/ 331 w 2432"/>
              <a:gd name="T43" fmla="*/ 857 h 1725"/>
              <a:gd name="T44" fmla="*/ 355 w 2432"/>
              <a:gd name="T45" fmla="*/ 885 h 1725"/>
              <a:gd name="T46" fmla="*/ 369 w 2432"/>
              <a:gd name="T47" fmla="*/ 919 h 1725"/>
              <a:gd name="T48" fmla="*/ 398 w 2432"/>
              <a:gd name="T49" fmla="*/ 946 h 1725"/>
              <a:gd name="T50" fmla="*/ 411 w 2432"/>
              <a:gd name="T51" fmla="*/ 973 h 1725"/>
              <a:gd name="T52" fmla="*/ 419 w 2432"/>
              <a:gd name="T53" fmla="*/ 1017 h 1725"/>
              <a:gd name="T54" fmla="*/ 439 w 2432"/>
              <a:gd name="T55" fmla="*/ 1046 h 1725"/>
              <a:gd name="T56" fmla="*/ 466 w 2432"/>
              <a:gd name="T57" fmla="*/ 1084 h 1725"/>
              <a:gd name="T58" fmla="*/ 499 w 2432"/>
              <a:gd name="T59" fmla="*/ 1123 h 1725"/>
              <a:gd name="T60" fmla="*/ 530 w 2432"/>
              <a:gd name="T61" fmla="*/ 1150 h 1725"/>
              <a:gd name="T62" fmla="*/ 554 w 2432"/>
              <a:gd name="T63" fmla="*/ 1179 h 1725"/>
              <a:gd name="T64" fmla="*/ 600 w 2432"/>
              <a:gd name="T65" fmla="*/ 1217 h 1725"/>
              <a:gd name="T66" fmla="*/ 633 w 2432"/>
              <a:gd name="T67" fmla="*/ 1239 h 1725"/>
              <a:gd name="T68" fmla="*/ 653 w 2432"/>
              <a:gd name="T69" fmla="*/ 1262 h 1725"/>
              <a:gd name="T70" fmla="*/ 706 w 2432"/>
              <a:gd name="T71" fmla="*/ 1290 h 1725"/>
              <a:gd name="T72" fmla="*/ 745 w 2432"/>
              <a:gd name="T73" fmla="*/ 1322 h 1725"/>
              <a:gd name="T74" fmla="*/ 793 w 2432"/>
              <a:gd name="T75" fmla="*/ 1339 h 1725"/>
              <a:gd name="T76" fmla="*/ 850 w 2432"/>
              <a:gd name="T77" fmla="*/ 1378 h 1725"/>
              <a:gd name="T78" fmla="*/ 917 w 2432"/>
              <a:gd name="T79" fmla="*/ 1405 h 1725"/>
              <a:gd name="T80" fmla="*/ 1003 w 2432"/>
              <a:gd name="T81" fmla="*/ 1428 h 1725"/>
              <a:gd name="T82" fmla="*/ 1047 w 2432"/>
              <a:gd name="T83" fmla="*/ 1462 h 1725"/>
              <a:gd name="T84" fmla="*/ 1061 w 2432"/>
              <a:gd name="T85" fmla="*/ 1496 h 1725"/>
              <a:gd name="T86" fmla="*/ 1105 w 2432"/>
              <a:gd name="T87" fmla="*/ 1518 h 1725"/>
              <a:gd name="T88" fmla="*/ 1169 w 2432"/>
              <a:gd name="T89" fmla="*/ 1535 h 1725"/>
              <a:gd name="T90" fmla="*/ 1316 w 2432"/>
              <a:gd name="T91" fmla="*/ 1569 h 1725"/>
              <a:gd name="T92" fmla="*/ 1342 w 2432"/>
              <a:gd name="T93" fmla="*/ 1586 h 1725"/>
              <a:gd name="T94" fmla="*/ 1470 w 2432"/>
              <a:gd name="T95" fmla="*/ 1613 h 1725"/>
              <a:gd name="T96" fmla="*/ 1579 w 2432"/>
              <a:gd name="T97" fmla="*/ 1637 h 1725"/>
              <a:gd name="T98" fmla="*/ 1733 w 2432"/>
              <a:gd name="T99" fmla="*/ 1642 h 1725"/>
              <a:gd name="T100" fmla="*/ 1857 w 2432"/>
              <a:gd name="T101" fmla="*/ 1661 h 1725"/>
              <a:gd name="T102" fmla="*/ 1937 w 2432"/>
              <a:gd name="T103" fmla="*/ 1666 h 1725"/>
              <a:gd name="T104" fmla="*/ 1973 w 2432"/>
              <a:gd name="T105" fmla="*/ 1666 h 1725"/>
              <a:gd name="T106" fmla="*/ 2010 w 2432"/>
              <a:gd name="T107" fmla="*/ 1666 h 1725"/>
              <a:gd name="T108" fmla="*/ 2036 w 2432"/>
              <a:gd name="T109" fmla="*/ 1685 h 1725"/>
              <a:gd name="T110" fmla="*/ 2081 w 2432"/>
              <a:gd name="T111" fmla="*/ 1693 h 1725"/>
              <a:gd name="T112" fmla="*/ 2117 w 2432"/>
              <a:gd name="T113" fmla="*/ 1707 h 1725"/>
              <a:gd name="T114" fmla="*/ 2214 w 2432"/>
              <a:gd name="T115" fmla="*/ 1725 h 1725"/>
              <a:gd name="T116" fmla="*/ 2263 w 2432"/>
              <a:gd name="T117" fmla="*/ 1725 h 1725"/>
              <a:gd name="T118" fmla="*/ 2362 w 2432"/>
              <a:gd name="T119" fmla="*/ 1725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32" h="1725">
                <a:moveTo>
                  <a:pt x="0" y="0"/>
                </a:moveTo>
                <a:lnTo>
                  <a:pt x="0" y="0"/>
                </a:lnTo>
                <a:lnTo>
                  <a:pt x="0" y="0"/>
                </a:lnTo>
                <a:lnTo>
                  <a:pt x="1" y="6"/>
                </a:lnTo>
                <a:lnTo>
                  <a:pt x="14" y="6"/>
                </a:lnTo>
                <a:lnTo>
                  <a:pt x="14" y="6"/>
                </a:lnTo>
                <a:lnTo>
                  <a:pt x="14" y="6"/>
                </a:lnTo>
                <a:lnTo>
                  <a:pt x="14" y="6"/>
                </a:lnTo>
                <a:lnTo>
                  <a:pt x="14" y="17"/>
                </a:lnTo>
                <a:lnTo>
                  <a:pt x="14" y="17"/>
                </a:lnTo>
                <a:lnTo>
                  <a:pt x="19" y="17"/>
                </a:lnTo>
                <a:lnTo>
                  <a:pt x="19" y="22"/>
                </a:lnTo>
                <a:lnTo>
                  <a:pt x="24" y="22"/>
                </a:lnTo>
                <a:lnTo>
                  <a:pt x="24" y="22"/>
                </a:lnTo>
                <a:lnTo>
                  <a:pt x="24" y="34"/>
                </a:lnTo>
                <a:lnTo>
                  <a:pt x="24" y="34"/>
                </a:lnTo>
                <a:lnTo>
                  <a:pt x="28" y="34"/>
                </a:lnTo>
                <a:lnTo>
                  <a:pt x="28" y="34"/>
                </a:lnTo>
                <a:lnTo>
                  <a:pt x="28" y="34"/>
                </a:lnTo>
                <a:lnTo>
                  <a:pt x="28" y="34"/>
                </a:lnTo>
                <a:lnTo>
                  <a:pt x="28" y="44"/>
                </a:lnTo>
                <a:lnTo>
                  <a:pt x="28" y="44"/>
                </a:lnTo>
                <a:lnTo>
                  <a:pt x="29" y="44"/>
                </a:lnTo>
                <a:lnTo>
                  <a:pt x="29" y="56"/>
                </a:lnTo>
                <a:lnTo>
                  <a:pt x="32" y="56"/>
                </a:lnTo>
                <a:lnTo>
                  <a:pt x="32" y="56"/>
                </a:lnTo>
                <a:lnTo>
                  <a:pt x="32" y="66"/>
                </a:lnTo>
                <a:lnTo>
                  <a:pt x="32" y="66"/>
                </a:lnTo>
                <a:lnTo>
                  <a:pt x="33" y="66"/>
                </a:lnTo>
                <a:lnTo>
                  <a:pt x="33" y="73"/>
                </a:lnTo>
                <a:lnTo>
                  <a:pt x="38" y="78"/>
                </a:lnTo>
                <a:lnTo>
                  <a:pt x="39" y="78"/>
                </a:lnTo>
                <a:lnTo>
                  <a:pt x="39" y="83"/>
                </a:lnTo>
                <a:lnTo>
                  <a:pt x="39" y="83"/>
                </a:lnTo>
                <a:lnTo>
                  <a:pt x="42" y="83"/>
                </a:lnTo>
                <a:lnTo>
                  <a:pt x="42" y="88"/>
                </a:lnTo>
                <a:lnTo>
                  <a:pt x="42" y="88"/>
                </a:lnTo>
                <a:lnTo>
                  <a:pt x="49" y="88"/>
                </a:lnTo>
                <a:lnTo>
                  <a:pt x="49" y="95"/>
                </a:lnTo>
                <a:lnTo>
                  <a:pt x="49" y="95"/>
                </a:lnTo>
                <a:lnTo>
                  <a:pt x="52" y="95"/>
                </a:lnTo>
                <a:lnTo>
                  <a:pt x="52" y="100"/>
                </a:lnTo>
                <a:lnTo>
                  <a:pt x="52" y="100"/>
                </a:lnTo>
                <a:lnTo>
                  <a:pt x="53" y="100"/>
                </a:lnTo>
                <a:lnTo>
                  <a:pt x="53" y="105"/>
                </a:lnTo>
                <a:lnTo>
                  <a:pt x="56" y="110"/>
                </a:lnTo>
                <a:lnTo>
                  <a:pt x="59" y="110"/>
                </a:lnTo>
                <a:lnTo>
                  <a:pt x="59" y="117"/>
                </a:lnTo>
                <a:lnTo>
                  <a:pt x="60" y="117"/>
                </a:lnTo>
                <a:lnTo>
                  <a:pt x="60" y="117"/>
                </a:lnTo>
                <a:lnTo>
                  <a:pt x="60" y="127"/>
                </a:lnTo>
                <a:lnTo>
                  <a:pt x="60" y="127"/>
                </a:lnTo>
                <a:lnTo>
                  <a:pt x="60" y="127"/>
                </a:lnTo>
                <a:lnTo>
                  <a:pt x="60" y="139"/>
                </a:lnTo>
                <a:lnTo>
                  <a:pt x="60" y="139"/>
                </a:lnTo>
                <a:lnTo>
                  <a:pt x="63" y="139"/>
                </a:lnTo>
                <a:lnTo>
                  <a:pt x="63" y="149"/>
                </a:lnTo>
                <a:lnTo>
                  <a:pt x="63" y="149"/>
                </a:lnTo>
                <a:lnTo>
                  <a:pt x="64" y="149"/>
                </a:lnTo>
                <a:lnTo>
                  <a:pt x="64" y="154"/>
                </a:lnTo>
                <a:lnTo>
                  <a:pt x="66" y="161"/>
                </a:lnTo>
                <a:lnTo>
                  <a:pt x="68" y="161"/>
                </a:lnTo>
                <a:lnTo>
                  <a:pt x="68" y="183"/>
                </a:lnTo>
                <a:lnTo>
                  <a:pt x="71" y="189"/>
                </a:lnTo>
                <a:lnTo>
                  <a:pt x="71" y="189"/>
                </a:lnTo>
                <a:lnTo>
                  <a:pt x="71" y="199"/>
                </a:lnTo>
                <a:lnTo>
                  <a:pt x="71" y="199"/>
                </a:lnTo>
                <a:lnTo>
                  <a:pt x="73" y="199"/>
                </a:lnTo>
                <a:lnTo>
                  <a:pt x="73" y="211"/>
                </a:lnTo>
                <a:lnTo>
                  <a:pt x="73" y="211"/>
                </a:lnTo>
                <a:lnTo>
                  <a:pt x="74" y="211"/>
                </a:lnTo>
                <a:lnTo>
                  <a:pt x="74" y="216"/>
                </a:lnTo>
                <a:lnTo>
                  <a:pt x="74" y="216"/>
                </a:lnTo>
                <a:lnTo>
                  <a:pt x="75" y="216"/>
                </a:lnTo>
                <a:lnTo>
                  <a:pt x="75" y="216"/>
                </a:lnTo>
                <a:lnTo>
                  <a:pt x="75" y="216"/>
                </a:lnTo>
                <a:lnTo>
                  <a:pt x="75" y="216"/>
                </a:lnTo>
                <a:lnTo>
                  <a:pt x="75" y="226"/>
                </a:lnTo>
                <a:lnTo>
                  <a:pt x="82" y="233"/>
                </a:lnTo>
                <a:lnTo>
                  <a:pt x="82" y="233"/>
                </a:lnTo>
                <a:lnTo>
                  <a:pt x="82" y="248"/>
                </a:lnTo>
                <a:lnTo>
                  <a:pt x="82" y="248"/>
                </a:lnTo>
                <a:lnTo>
                  <a:pt x="85" y="248"/>
                </a:lnTo>
                <a:lnTo>
                  <a:pt x="85" y="255"/>
                </a:lnTo>
                <a:lnTo>
                  <a:pt x="88" y="260"/>
                </a:lnTo>
                <a:lnTo>
                  <a:pt x="88" y="260"/>
                </a:lnTo>
                <a:lnTo>
                  <a:pt x="88" y="270"/>
                </a:lnTo>
                <a:lnTo>
                  <a:pt x="88" y="270"/>
                </a:lnTo>
                <a:lnTo>
                  <a:pt x="94" y="270"/>
                </a:lnTo>
                <a:lnTo>
                  <a:pt x="94" y="277"/>
                </a:lnTo>
                <a:lnTo>
                  <a:pt x="95" y="277"/>
                </a:lnTo>
                <a:lnTo>
                  <a:pt x="95" y="277"/>
                </a:lnTo>
                <a:lnTo>
                  <a:pt x="95" y="287"/>
                </a:lnTo>
                <a:lnTo>
                  <a:pt x="95" y="287"/>
                </a:lnTo>
                <a:lnTo>
                  <a:pt x="95" y="287"/>
                </a:lnTo>
                <a:lnTo>
                  <a:pt x="95" y="299"/>
                </a:lnTo>
                <a:lnTo>
                  <a:pt x="96" y="304"/>
                </a:lnTo>
                <a:lnTo>
                  <a:pt x="98" y="304"/>
                </a:lnTo>
                <a:lnTo>
                  <a:pt x="98" y="309"/>
                </a:lnTo>
                <a:lnTo>
                  <a:pt x="98" y="309"/>
                </a:lnTo>
                <a:lnTo>
                  <a:pt x="102" y="309"/>
                </a:lnTo>
                <a:lnTo>
                  <a:pt x="102" y="314"/>
                </a:lnTo>
                <a:lnTo>
                  <a:pt x="102" y="314"/>
                </a:lnTo>
                <a:lnTo>
                  <a:pt x="103" y="314"/>
                </a:lnTo>
                <a:lnTo>
                  <a:pt x="103" y="326"/>
                </a:lnTo>
                <a:lnTo>
                  <a:pt x="106" y="332"/>
                </a:lnTo>
                <a:lnTo>
                  <a:pt x="108" y="332"/>
                </a:lnTo>
                <a:lnTo>
                  <a:pt x="108" y="337"/>
                </a:lnTo>
                <a:lnTo>
                  <a:pt x="108" y="337"/>
                </a:lnTo>
                <a:lnTo>
                  <a:pt x="109" y="337"/>
                </a:lnTo>
                <a:lnTo>
                  <a:pt x="109" y="343"/>
                </a:lnTo>
                <a:lnTo>
                  <a:pt x="112" y="343"/>
                </a:lnTo>
                <a:lnTo>
                  <a:pt x="112" y="343"/>
                </a:lnTo>
                <a:lnTo>
                  <a:pt x="112" y="359"/>
                </a:lnTo>
                <a:lnTo>
                  <a:pt x="112" y="359"/>
                </a:lnTo>
                <a:lnTo>
                  <a:pt x="115" y="359"/>
                </a:lnTo>
                <a:lnTo>
                  <a:pt x="115" y="376"/>
                </a:lnTo>
                <a:lnTo>
                  <a:pt x="115" y="376"/>
                </a:lnTo>
                <a:lnTo>
                  <a:pt x="117" y="376"/>
                </a:lnTo>
                <a:lnTo>
                  <a:pt x="117" y="381"/>
                </a:lnTo>
                <a:lnTo>
                  <a:pt x="117" y="381"/>
                </a:lnTo>
                <a:lnTo>
                  <a:pt x="119" y="381"/>
                </a:lnTo>
                <a:lnTo>
                  <a:pt x="119" y="393"/>
                </a:lnTo>
                <a:lnTo>
                  <a:pt x="119" y="393"/>
                </a:lnTo>
                <a:lnTo>
                  <a:pt x="120" y="393"/>
                </a:lnTo>
                <a:lnTo>
                  <a:pt x="120" y="398"/>
                </a:lnTo>
                <a:lnTo>
                  <a:pt x="123" y="398"/>
                </a:lnTo>
                <a:lnTo>
                  <a:pt x="123" y="398"/>
                </a:lnTo>
                <a:lnTo>
                  <a:pt x="123" y="408"/>
                </a:lnTo>
                <a:lnTo>
                  <a:pt x="123" y="408"/>
                </a:lnTo>
                <a:lnTo>
                  <a:pt x="127" y="408"/>
                </a:lnTo>
                <a:lnTo>
                  <a:pt x="127" y="415"/>
                </a:lnTo>
                <a:lnTo>
                  <a:pt x="127" y="415"/>
                </a:lnTo>
                <a:lnTo>
                  <a:pt x="129" y="415"/>
                </a:lnTo>
                <a:lnTo>
                  <a:pt x="129" y="420"/>
                </a:lnTo>
                <a:lnTo>
                  <a:pt x="129" y="420"/>
                </a:lnTo>
                <a:lnTo>
                  <a:pt x="136" y="420"/>
                </a:lnTo>
                <a:lnTo>
                  <a:pt x="136" y="425"/>
                </a:lnTo>
                <a:lnTo>
                  <a:pt x="136" y="425"/>
                </a:lnTo>
                <a:lnTo>
                  <a:pt x="137" y="425"/>
                </a:lnTo>
                <a:lnTo>
                  <a:pt x="137" y="430"/>
                </a:lnTo>
                <a:lnTo>
                  <a:pt x="141" y="437"/>
                </a:lnTo>
                <a:lnTo>
                  <a:pt x="141" y="437"/>
                </a:lnTo>
                <a:lnTo>
                  <a:pt x="141" y="447"/>
                </a:lnTo>
                <a:lnTo>
                  <a:pt x="141" y="447"/>
                </a:lnTo>
                <a:lnTo>
                  <a:pt x="142" y="447"/>
                </a:lnTo>
                <a:lnTo>
                  <a:pt x="142" y="452"/>
                </a:lnTo>
                <a:lnTo>
                  <a:pt x="144" y="452"/>
                </a:lnTo>
                <a:lnTo>
                  <a:pt x="144" y="452"/>
                </a:lnTo>
                <a:lnTo>
                  <a:pt x="144" y="464"/>
                </a:lnTo>
                <a:lnTo>
                  <a:pt x="144" y="464"/>
                </a:lnTo>
                <a:lnTo>
                  <a:pt x="149" y="464"/>
                </a:lnTo>
                <a:lnTo>
                  <a:pt x="149" y="469"/>
                </a:lnTo>
                <a:lnTo>
                  <a:pt x="149" y="469"/>
                </a:lnTo>
                <a:lnTo>
                  <a:pt x="151" y="469"/>
                </a:lnTo>
                <a:lnTo>
                  <a:pt x="151" y="474"/>
                </a:lnTo>
                <a:lnTo>
                  <a:pt x="151" y="474"/>
                </a:lnTo>
                <a:lnTo>
                  <a:pt x="152" y="474"/>
                </a:lnTo>
                <a:lnTo>
                  <a:pt x="152" y="481"/>
                </a:lnTo>
                <a:lnTo>
                  <a:pt x="152" y="481"/>
                </a:lnTo>
                <a:lnTo>
                  <a:pt x="155" y="481"/>
                </a:lnTo>
                <a:lnTo>
                  <a:pt x="155" y="491"/>
                </a:lnTo>
                <a:lnTo>
                  <a:pt x="156" y="497"/>
                </a:lnTo>
                <a:lnTo>
                  <a:pt x="161" y="497"/>
                </a:lnTo>
                <a:lnTo>
                  <a:pt x="161" y="503"/>
                </a:lnTo>
                <a:lnTo>
                  <a:pt x="163" y="509"/>
                </a:lnTo>
                <a:lnTo>
                  <a:pt x="165" y="509"/>
                </a:lnTo>
                <a:lnTo>
                  <a:pt x="165" y="514"/>
                </a:lnTo>
                <a:lnTo>
                  <a:pt x="165" y="514"/>
                </a:lnTo>
                <a:lnTo>
                  <a:pt x="166" y="514"/>
                </a:lnTo>
                <a:lnTo>
                  <a:pt x="166" y="526"/>
                </a:lnTo>
                <a:lnTo>
                  <a:pt x="166" y="526"/>
                </a:lnTo>
                <a:lnTo>
                  <a:pt x="168" y="526"/>
                </a:lnTo>
                <a:lnTo>
                  <a:pt x="168" y="526"/>
                </a:lnTo>
                <a:lnTo>
                  <a:pt x="168" y="526"/>
                </a:lnTo>
                <a:lnTo>
                  <a:pt x="168" y="526"/>
                </a:lnTo>
                <a:lnTo>
                  <a:pt x="168" y="536"/>
                </a:lnTo>
                <a:lnTo>
                  <a:pt x="168" y="536"/>
                </a:lnTo>
                <a:lnTo>
                  <a:pt x="172" y="536"/>
                </a:lnTo>
                <a:lnTo>
                  <a:pt x="172" y="541"/>
                </a:lnTo>
                <a:lnTo>
                  <a:pt x="175" y="548"/>
                </a:lnTo>
                <a:lnTo>
                  <a:pt x="176" y="548"/>
                </a:lnTo>
                <a:lnTo>
                  <a:pt x="176" y="548"/>
                </a:lnTo>
                <a:lnTo>
                  <a:pt x="176" y="548"/>
                </a:lnTo>
                <a:lnTo>
                  <a:pt x="179" y="548"/>
                </a:lnTo>
                <a:lnTo>
                  <a:pt x="179" y="553"/>
                </a:lnTo>
                <a:lnTo>
                  <a:pt x="179" y="553"/>
                </a:lnTo>
                <a:lnTo>
                  <a:pt x="180" y="553"/>
                </a:lnTo>
                <a:lnTo>
                  <a:pt x="180" y="563"/>
                </a:lnTo>
                <a:lnTo>
                  <a:pt x="183" y="570"/>
                </a:lnTo>
                <a:lnTo>
                  <a:pt x="186" y="570"/>
                </a:lnTo>
                <a:lnTo>
                  <a:pt x="186" y="575"/>
                </a:lnTo>
                <a:lnTo>
                  <a:pt x="187" y="580"/>
                </a:lnTo>
                <a:lnTo>
                  <a:pt x="189" y="580"/>
                </a:lnTo>
                <a:lnTo>
                  <a:pt x="189" y="585"/>
                </a:lnTo>
                <a:lnTo>
                  <a:pt x="189" y="585"/>
                </a:lnTo>
                <a:lnTo>
                  <a:pt x="190" y="585"/>
                </a:lnTo>
                <a:lnTo>
                  <a:pt x="190" y="592"/>
                </a:lnTo>
                <a:lnTo>
                  <a:pt x="191" y="597"/>
                </a:lnTo>
                <a:lnTo>
                  <a:pt x="196" y="597"/>
                </a:lnTo>
                <a:lnTo>
                  <a:pt x="196" y="602"/>
                </a:lnTo>
                <a:lnTo>
                  <a:pt x="197" y="602"/>
                </a:lnTo>
                <a:lnTo>
                  <a:pt x="197" y="602"/>
                </a:lnTo>
                <a:lnTo>
                  <a:pt x="197" y="619"/>
                </a:lnTo>
                <a:lnTo>
                  <a:pt x="197" y="619"/>
                </a:lnTo>
                <a:lnTo>
                  <a:pt x="198" y="619"/>
                </a:lnTo>
                <a:lnTo>
                  <a:pt x="198" y="629"/>
                </a:lnTo>
                <a:lnTo>
                  <a:pt x="198" y="629"/>
                </a:lnTo>
                <a:lnTo>
                  <a:pt x="203" y="629"/>
                </a:lnTo>
                <a:lnTo>
                  <a:pt x="203" y="636"/>
                </a:lnTo>
                <a:lnTo>
                  <a:pt x="205" y="641"/>
                </a:lnTo>
                <a:lnTo>
                  <a:pt x="212" y="641"/>
                </a:lnTo>
                <a:lnTo>
                  <a:pt x="212" y="646"/>
                </a:lnTo>
                <a:lnTo>
                  <a:pt x="217" y="651"/>
                </a:lnTo>
                <a:lnTo>
                  <a:pt x="218" y="651"/>
                </a:lnTo>
                <a:lnTo>
                  <a:pt x="218" y="658"/>
                </a:lnTo>
                <a:lnTo>
                  <a:pt x="218" y="658"/>
                </a:lnTo>
                <a:lnTo>
                  <a:pt x="219" y="658"/>
                </a:lnTo>
                <a:lnTo>
                  <a:pt x="219" y="663"/>
                </a:lnTo>
                <a:lnTo>
                  <a:pt x="221" y="668"/>
                </a:lnTo>
                <a:lnTo>
                  <a:pt x="228" y="668"/>
                </a:lnTo>
                <a:lnTo>
                  <a:pt x="228" y="674"/>
                </a:lnTo>
                <a:lnTo>
                  <a:pt x="228" y="680"/>
                </a:lnTo>
                <a:lnTo>
                  <a:pt x="231" y="680"/>
                </a:lnTo>
                <a:lnTo>
                  <a:pt x="231" y="686"/>
                </a:lnTo>
                <a:lnTo>
                  <a:pt x="232" y="691"/>
                </a:lnTo>
                <a:lnTo>
                  <a:pt x="233" y="691"/>
                </a:lnTo>
                <a:lnTo>
                  <a:pt x="233" y="696"/>
                </a:lnTo>
                <a:lnTo>
                  <a:pt x="233" y="696"/>
                </a:lnTo>
                <a:lnTo>
                  <a:pt x="239" y="696"/>
                </a:lnTo>
                <a:lnTo>
                  <a:pt x="239" y="703"/>
                </a:lnTo>
                <a:lnTo>
                  <a:pt x="239" y="703"/>
                </a:lnTo>
                <a:lnTo>
                  <a:pt x="240" y="703"/>
                </a:lnTo>
                <a:lnTo>
                  <a:pt x="240" y="708"/>
                </a:lnTo>
                <a:lnTo>
                  <a:pt x="240" y="713"/>
                </a:lnTo>
                <a:lnTo>
                  <a:pt x="242" y="713"/>
                </a:lnTo>
                <a:lnTo>
                  <a:pt x="242" y="718"/>
                </a:lnTo>
                <a:lnTo>
                  <a:pt x="242" y="718"/>
                </a:lnTo>
                <a:lnTo>
                  <a:pt x="243" y="718"/>
                </a:lnTo>
                <a:lnTo>
                  <a:pt x="243" y="725"/>
                </a:lnTo>
                <a:lnTo>
                  <a:pt x="250" y="730"/>
                </a:lnTo>
                <a:lnTo>
                  <a:pt x="252" y="730"/>
                </a:lnTo>
                <a:lnTo>
                  <a:pt x="252" y="735"/>
                </a:lnTo>
                <a:lnTo>
                  <a:pt x="257" y="742"/>
                </a:lnTo>
                <a:lnTo>
                  <a:pt x="264" y="742"/>
                </a:lnTo>
                <a:lnTo>
                  <a:pt x="264" y="747"/>
                </a:lnTo>
                <a:lnTo>
                  <a:pt x="264" y="752"/>
                </a:lnTo>
                <a:lnTo>
                  <a:pt x="273" y="752"/>
                </a:lnTo>
                <a:lnTo>
                  <a:pt x="273" y="752"/>
                </a:lnTo>
                <a:lnTo>
                  <a:pt x="273" y="752"/>
                </a:lnTo>
                <a:lnTo>
                  <a:pt x="273" y="752"/>
                </a:lnTo>
                <a:lnTo>
                  <a:pt x="273" y="764"/>
                </a:lnTo>
                <a:lnTo>
                  <a:pt x="273" y="764"/>
                </a:lnTo>
                <a:lnTo>
                  <a:pt x="277" y="764"/>
                </a:lnTo>
                <a:lnTo>
                  <a:pt x="277" y="769"/>
                </a:lnTo>
                <a:lnTo>
                  <a:pt x="282" y="774"/>
                </a:lnTo>
                <a:lnTo>
                  <a:pt x="288" y="774"/>
                </a:lnTo>
                <a:lnTo>
                  <a:pt x="288" y="779"/>
                </a:lnTo>
                <a:lnTo>
                  <a:pt x="288" y="779"/>
                </a:lnTo>
                <a:lnTo>
                  <a:pt x="288" y="779"/>
                </a:lnTo>
                <a:lnTo>
                  <a:pt x="288" y="791"/>
                </a:lnTo>
                <a:lnTo>
                  <a:pt x="288" y="791"/>
                </a:lnTo>
                <a:lnTo>
                  <a:pt x="289" y="791"/>
                </a:lnTo>
                <a:lnTo>
                  <a:pt x="289" y="796"/>
                </a:lnTo>
                <a:lnTo>
                  <a:pt x="289" y="796"/>
                </a:lnTo>
                <a:lnTo>
                  <a:pt x="296" y="796"/>
                </a:lnTo>
                <a:lnTo>
                  <a:pt x="296" y="801"/>
                </a:lnTo>
                <a:lnTo>
                  <a:pt x="296" y="801"/>
                </a:lnTo>
                <a:lnTo>
                  <a:pt x="298" y="801"/>
                </a:lnTo>
                <a:lnTo>
                  <a:pt x="298" y="808"/>
                </a:lnTo>
                <a:lnTo>
                  <a:pt x="298" y="808"/>
                </a:lnTo>
                <a:lnTo>
                  <a:pt x="313" y="808"/>
                </a:lnTo>
                <a:lnTo>
                  <a:pt x="313" y="818"/>
                </a:lnTo>
                <a:lnTo>
                  <a:pt x="316" y="823"/>
                </a:lnTo>
                <a:lnTo>
                  <a:pt x="319" y="823"/>
                </a:lnTo>
                <a:lnTo>
                  <a:pt x="319" y="830"/>
                </a:lnTo>
                <a:lnTo>
                  <a:pt x="319" y="830"/>
                </a:lnTo>
                <a:lnTo>
                  <a:pt x="320" y="830"/>
                </a:lnTo>
                <a:lnTo>
                  <a:pt x="320" y="840"/>
                </a:lnTo>
                <a:lnTo>
                  <a:pt x="323" y="846"/>
                </a:lnTo>
                <a:lnTo>
                  <a:pt x="326" y="846"/>
                </a:lnTo>
                <a:lnTo>
                  <a:pt x="326" y="852"/>
                </a:lnTo>
                <a:lnTo>
                  <a:pt x="326" y="852"/>
                </a:lnTo>
                <a:lnTo>
                  <a:pt x="331" y="852"/>
                </a:lnTo>
                <a:lnTo>
                  <a:pt x="331" y="857"/>
                </a:lnTo>
                <a:lnTo>
                  <a:pt x="331" y="857"/>
                </a:lnTo>
                <a:lnTo>
                  <a:pt x="340" y="857"/>
                </a:lnTo>
                <a:lnTo>
                  <a:pt x="340" y="863"/>
                </a:lnTo>
                <a:lnTo>
                  <a:pt x="340" y="863"/>
                </a:lnTo>
                <a:lnTo>
                  <a:pt x="342" y="863"/>
                </a:lnTo>
                <a:lnTo>
                  <a:pt x="342" y="868"/>
                </a:lnTo>
                <a:lnTo>
                  <a:pt x="342" y="868"/>
                </a:lnTo>
                <a:lnTo>
                  <a:pt x="344" y="868"/>
                </a:lnTo>
                <a:lnTo>
                  <a:pt x="344" y="874"/>
                </a:lnTo>
                <a:lnTo>
                  <a:pt x="344" y="874"/>
                </a:lnTo>
                <a:lnTo>
                  <a:pt x="347" y="874"/>
                </a:lnTo>
                <a:lnTo>
                  <a:pt x="347" y="880"/>
                </a:lnTo>
                <a:lnTo>
                  <a:pt x="349" y="885"/>
                </a:lnTo>
                <a:lnTo>
                  <a:pt x="355" y="885"/>
                </a:lnTo>
                <a:lnTo>
                  <a:pt x="355" y="890"/>
                </a:lnTo>
                <a:lnTo>
                  <a:pt x="355" y="890"/>
                </a:lnTo>
                <a:lnTo>
                  <a:pt x="361" y="890"/>
                </a:lnTo>
                <a:lnTo>
                  <a:pt x="361" y="897"/>
                </a:lnTo>
                <a:lnTo>
                  <a:pt x="361" y="897"/>
                </a:lnTo>
                <a:lnTo>
                  <a:pt x="363" y="897"/>
                </a:lnTo>
                <a:lnTo>
                  <a:pt x="363" y="902"/>
                </a:lnTo>
                <a:lnTo>
                  <a:pt x="368" y="902"/>
                </a:lnTo>
                <a:lnTo>
                  <a:pt x="368" y="902"/>
                </a:lnTo>
                <a:lnTo>
                  <a:pt x="368" y="912"/>
                </a:lnTo>
                <a:lnTo>
                  <a:pt x="368" y="912"/>
                </a:lnTo>
                <a:lnTo>
                  <a:pt x="369" y="912"/>
                </a:lnTo>
                <a:lnTo>
                  <a:pt x="369" y="919"/>
                </a:lnTo>
                <a:lnTo>
                  <a:pt x="369" y="919"/>
                </a:lnTo>
                <a:lnTo>
                  <a:pt x="380" y="919"/>
                </a:lnTo>
                <a:lnTo>
                  <a:pt x="380" y="924"/>
                </a:lnTo>
                <a:lnTo>
                  <a:pt x="380" y="924"/>
                </a:lnTo>
                <a:lnTo>
                  <a:pt x="382" y="924"/>
                </a:lnTo>
                <a:lnTo>
                  <a:pt x="382" y="929"/>
                </a:lnTo>
                <a:lnTo>
                  <a:pt x="383" y="934"/>
                </a:lnTo>
                <a:lnTo>
                  <a:pt x="384" y="934"/>
                </a:lnTo>
                <a:lnTo>
                  <a:pt x="384" y="941"/>
                </a:lnTo>
                <a:lnTo>
                  <a:pt x="384" y="941"/>
                </a:lnTo>
                <a:lnTo>
                  <a:pt x="398" y="941"/>
                </a:lnTo>
                <a:lnTo>
                  <a:pt x="398" y="946"/>
                </a:lnTo>
                <a:lnTo>
                  <a:pt x="398" y="946"/>
                </a:lnTo>
                <a:lnTo>
                  <a:pt x="400" y="946"/>
                </a:lnTo>
                <a:lnTo>
                  <a:pt x="400" y="951"/>
                </a:lnTo>
                <a:lnTo>
                  <a:pt x="401" y="956"/>
                </a:lnTo>
                <a:lnTo>
                  <a:pt x="403" y="956"/>
                </a:lnTo>
                <a:lnTo>
                  <a:pt x="403" y="956"/>
                </a:lnTo>
                <a:lnTo>
                  <a:pt x="403" y="956"/>
                </a:lnTo>
                <a:lnTo>
                  <a:pt x="403" y="956"/>
                </a:lnTo>
                <a:lnTo>
                  <a:pt x="403" y="968"/>
                </a:lnTo>
                <a:lnTo>
                  <a:pt x="403" y="968"/>
                </a:lnTo>
                <a:lnTo>
                  <a:pt x="410" y="968"/>
                </a:lnTo>
                <a:lnTo>
                  <a:pt x="410" y="973"/>
                </a:lnTo>
                <a:lnTo>
                  <a:pt x="410" y="973"/>
                </a:lnTo>
                <a:lnTo>
                  <a:pt x="411" y="973"/>
                </a:lnTo>
                <a:lnTo>
                  <a:pt x="411" y="978"/>
                </a:lnTo>
                <a:lnTo>
                  <a:pt x="412" y="978"/>
                </a:lnTo>
                <a:lnTo>
                  <a:pt x="412" y="978"/>
                </a:lnTo>
                <a:lnTo>
                  <a:pt x="412" y="990"/>
                </a:lnTo>
                <a:lnTo>
                  <a:pt x="415" y="995"/>
                </a:lnTo>
                <a:lnTo>
                  <a:pt x="418" y="995"/>
                </a:lnTo>
                <a:lnTo>
                  <a:pt x="418" y="1007"/>
                </a:lnTo>
                <a:lnTo>
                  <a:pt x="418" y="1007"/>
                </a:lnTo>
                <a:lnTo>
                  <a:pt x="419" y="1007"/>
                </a:lnTo>
                <a:lnTo>
                  <a:pt x="419" y="1007"/>
                </a:lnTo>
                <a:lnTo>
                  <a:pt x="419" y="1007"/>
                </a:lnTo>
                <a:lnTo>
                  <a:pt x="419" y="1007"/>
                </a:lnTo>
                <a:lnTo>
                  <a:pt x="419" y="1017"/>
                </a:lnTo>
                <a:lnTo>
                  <a:pt x="419" y="1017"/>
                </a:lnTo>
                <a:lnTo>
                  <a:pt x="429" y="1017"/>
                </a:lnTo>
                <a:lnTo>
                  <a:pt x="429" y="1024"/>
                </a:lnTo>
                <a:lnTo>
                  <a:pt x="429" y="1024"/>
                </a:lnTo>
                <a:lnTo>
                  <a:pt x="436" y="1024"/>
                </a:lnTo>
                <a:lnTo>
                  <a:pt x="436" y="1029"/>
                </a:lnTo>
                <a:lnTo>
                  <a:pt x="436" y="1029"/>
                </a:lnTo>
                <a:lnTo>
                  <a:pt x="438" y="1029"/>
                </a:lnTo>
                <a:lnTo>
                  <a:pt x="438" y="1034"/>
                </a:lnTo>
                <a:lnTo>
                  <a:pt x="439" y="1034"/>
                </a:lnTo>
                <a:lnTo>
                  <a:pt x="439" y="1034"/>
                </a:lnTo>
                <a:lnTo>
                  <a:pt x="439" y="1046"/>
                </a:lnTo>
                <a:lnTo>
                  <a:pt x="439" y="1046"/>
                </a:lnTo>
                <a:lnTo>
                  <a:pt x="440" y="1046"/>
                </a:lnTo>
                <a:lnTo>
                  <a:pt x="440" y="1062"/>
                </a:lnTo>
                <a:lnTo>
                  <a:pt x="440" y="1062"/>
                </a:lnTo>
                <a:lnTo>
                  <a:pt x="445" y="1062"/>
                </a:lnTo>
                <a:lnTo>
                  <a:pt x="445" y="1068"/>
                </a:lnTo>
                <a:lnTo>
                  <a:pt x="445" y="1068"/>
                </a:lnTo>
                <a:lnTo>
                  <a:pt x="445" y="1068"/>
                </a:lnTo>
                <a:lnTo>
                  <a:pt x="445" y="1074"/>
                </a:lnTo>
                <a:lnTo>
                  <a:pt x="450" y="1079"/>
                </a:lnTo>
                <a:lnTo>
                  <a:pt x="453" y="1079"/>
                </a:lnTo>
                <a:lnTo>
                  <a:pt x="453" y="1084"/>
                </a:lnTo>
                <a:lnTo>
                  <a:pt x="453" y="1084"/>
                </a:lnTo>
                <a:lnTo>
                  <a:pt x="466" y="1084"/>
                </a:lnTo>
                <a:lnTo>
                  <a:pt x="466" y="1091"/>
                </a:lnTo>
                <a:lnTo>
                  <a:pt x="466" y="1091"/>
                </a:lnTo>
                <a:lnTo>
                  <a:pt x="470" y="1091"/>
                </a:lnTo>
                <a:lnTo>
                  <a:pt x="470" y="1096"/>
                </a:lnTo>
                <a:lnTo>
                  <a:pt x="475" y="1101"/>
                </a:lnTo>
                <a:lnTo>
                  <a:pt x="475" y="1101"/>
                </a:lnTo>
                <a:lnTo>
                  <a:pt x="475" y="1113"/>
                </a:lnTo>
                <a:lnTo>
                  <a:pt x="475" y="1113"/>
                </a:lnTo>
                <a:lnTo>
                  <a:pt x="489" y="1113"/>
                </a:lnTo>
                <a:lnTo>
                  <a:pt x="489" y="1118"/>
                </a:lnTo>
                <a:lnTo>
                  <a:pt x="489" y="1118"/>
                </a:lnTo>
                <a:lnTo>
                  <a:pt x="499" y="1118"/>
                </a:lnTo>
                <a:lnTo>
                  <a:pt x="499" y="1123"/>
                </a:lnTo>
                <a:lnTo>
                  <a:pt x="501" y="1128"/>
                </a:lnTo>
                <a:lnTo>
                  <a:pt x="508" y="1128"/>
                </a:lnTo>
                <a:lnTo>
                  <a:pt x="508" y="1135"/>
                </a:lnTo>
                <a:lnTo>
                  <a:pt x="508" y="1135"/>
                </a:lnTo>
                <a:lnTo>
                  <a:pt x="516" y="1135"/>
                </a:lnTo>
                <a:lnTo>
                  <a:pt x="516" y="1140"/>
                </a:lnTo>
                <a:lnTo>
                  <a:pt x="516" y="1140"/>
                </a:lnTo>
                <a:lnTo>
                  <a:pt x="519" y="1140"/>
                </a:lnTo>
                <a:lnTo>
                  <a:pt x="519" y="1145"/>
                </a:lnTo>
                <a:lnTo>
                  <a:pt x="519" y="1145"/>
                </a:lnTo>
                <a:lnTo>
                  <a:pt x="530" y="1145"/>
                </a:lnTo>
                <a:lnTo>
                  <a:pt x="530" y="1150"/>
                </a:lnTo>
                <a:lnTo>
                  <a:pt x="530" y="1150"/>
                </a:lnTo>
                <a:lnTo>
                  <a:pt x="533" y="1150"/>
                </a:lnTo>
                <a:lnTo>
                  <a:pt x="533" y="1157"/>
                </a:lnTo>
                <a:lnTo>
                  <a:pt x="534" y="1157"/>
                </a:lnTo>
                <a:lnTo>
                  <a:pt x="534" y="1157"/>
                </a:lnTo>
                <a:lnTo>
                  <a:pt x="534" y="1167"/>
                </a:lnTo>
                <a:lnTo>
                  <a:pt x="534" y="1167"/>
                </a:lnTo>
                <a:lnTo>
                  <a:pt x="537" y="1167"/>
                </a:lnTo>
                <a:lnTo>
                  <a:pt x="537" y="1172"/>
                </a:lnTo>
                <a:lnTo>
                  <a:pt x="537" y="1172"/>
                </a:lnTo>
                <a:lnTo>
                  <a:pt x="549" y="1172"/>
                </a:lnTo>
                <a:lnTo>
                  <a:pt x="549" y="1179"/>
                </a:lnTo>
                <a:lnTo>
                  <a:pt x="549" y="1179"/>
                </a:lnTo>
                <a:lnTo>
                  <a:pt x="554" y="1179"/>
                </a:lnTo>
                <a:lnTo>
                  <a:pt x="554" y="1184"/>
                </a:lnTo>
                <a:lnTo>
                  <a:pt x="556" y="1189"/>
                </a:lnTo>
                <a:lnTo>
                  <a:pt x="569" y="1189"/>
                </a:lnTo>
                <a:lnTo>
                  <a:pt x="569" y="1194"/>
                </a:lnTo>
                <a:lnTo>
                  <a:pt x="569" y="1194"/>
                </a:lnTo>
                <a:lnTo>
                  <a:pt x="570" y="1194"/>
                </a:lnTo>
                <a:lnTo>
                  <a:pt x="570" y="1206"/>
                </a:lnTo>
                <a:lnTo>
                  <a:pt x="572" y="1206"/>
                </a:lnTo>
                <a:lnTo>
                  <a:pt x="596" y="1206"/>
                </a:lnTo>
                <a:lnTo>
                  <a:pt x="596" y="1211"/>
                </a:lnTo>
                <a:lnTo>
                  <a:pt x="596" y="1211"/>
                </a:lnTo>
                <a:lnTo>
                  <a:pt x="600" y="1211"/>
                </a:lnTo>
                <a:lnTo>
                  <a:pt x="600" y="1217"/>
                </a:lnTo>
                <a:lnTo>
                  <a:pt x="600" y="1217"/>
                </a:lnTo>
                <a:lnTo>
                  <a:pt x="607" y="1217"/>
                </a:lnTo>
                <a:lnTo>
                  <a:pt x="607" y="1223"/>
                </a:lnTo>
                <a:lnTo>
                  <a:pt x="607" y="1223"/>
                </a:lnTo>
                <a:lnTo>
                  <a:pt x="628" y="1223"/>
                </a:lnTo>
                <a:lnTo>
                  <a:pt x="628" y="1228"/>
                </a:lnTo>
                <a:lnTo>
                  <a:pt x="628" y="1228"/>
                </a:lnTo>
                <a:lnTo>
                  <a:pt x="631" y="1228"/>
                </a:lnTo>
                <a:lnTo>
                  <a:pt x="631" y="1234"/>
                </a:lnTo>
                <a:lnTo>
                  <a:pt x="631" y="1234"/>
                </a:lnTo>
                <a:lnTo>
                  <a:pt x="633" y="1234"/>
                </a:lnTo>
                <a:lnTo>
                  <a:pt x="633" y="1239"/>
                </a:lnTo>
                <a:lnTo>
                  <a:pt x="633" y="1239"/>
                </a:lnTo>
                <a:lnTo>
                  <a:pt x="636" y="1239"/>
                </a:lnTo>
                <a:lnTo>
                  <a:pt x="636" y="1245"/>
                </a:lnTo>
                <a:lnTo>
                  <a:pt x="636" y="1245"/>
                </a:lnTo>
                <a:lnTo>
                  <a:pt x="639" y="1245"/>
                </a:lnTo>
                <a:lnTo>
                  <a:pt x="639" y="1251"/>
                </a:lnTo>
                <a:lnTo>
                  <a:pt x="639" y="1251"/>
                </a:lnTo>
                <a:lnTo>
                  <a:pt x="640" y="1251"/>
                </a:lnTo>
                <a:lnTo>
                  <a:pt x="640" y="1256"/>
                </a:lnTo>
                <a:lnTo>
                  <a:pt x="640" y="1256"/>
                </a:lnTo>
                <a:lnTo>
                  <a:pt x="647" y="1256"/>
                </a:lnTo>
                <a:lnTo>
                  <a:pt x="647" y="1262"/>
                </a:lnTo>
                <a:lnTo>
                  <a:pt x="647" y="1262"/>
                </a:lnTo>
                <a:lnTo>
                  <a:pt x="653" y="1262"/>
                </a:lnTo>
                <a:lnTo>
                  <a:pt x="653" y="1268"/>
                </a:lnTo>
                <a:lnTo>
                  <a:pt x="653" y="1268"/>
                </a:lnTo>
                <a:lnTo>
                  <a:pt x="667" y="1268"/>
                </a:lnTo>
                <a:lnTo>
                  <a:pt x="667" y="1273"/>
                </a:lnTo>
                <a:lnTo>
                  <a:pt x="667" y="1273"/>
                </a:lnTo>
                <a:lnTo>
                  <a:pt x="675" y="1273"/>
                </a:lnTo>
                <a:lnTo>
                  <a:pt x="675" y="1278"/>
                </a:lnTo>
                <a:lnTo>
                  <a:pt x="675" y="1278"/>
                </a:lnTo>
                <a:lnTo>
                  <a:pt x="705" y="1278"/>
                </a:lnTo>
                <a:lnTo>
                  <a:pt x="705" y="1285"/>
                </a:lnTo>
                <a:lnTo>
                  <a:pt x="705" y="1285"/>
                </a:lnTo>
                <a:lnTo>
                  <a:pt x="706" y="1285"/>
                </a:lnTo>
                <a:lnTo>
                  <a:pt x="706" y="1290"/>
                </a:lnTo>
                <a:lnTo>
                  <a:pt x="708" y="1295"/>
                </a:lnTo>
                <a:lnTo>
                  <a:pt x="716" y="1295"/>
                </a:lnTo>
                <a:lnTo>
                  <a:pt x="716" y="1300"/>
                </a:lnTo>
                <a:lnTo>
                  <a:pt x="716" y="1300"/>
                </a:lnTo>
                <a:lnTo>
                  <a:pt x="723" y="1300"/>
                </a:lnTo>
                <a:lnTo>
                  <a:pt x="723" y="1307"/>
                </a:lnTo>
                <a:lnTo>
                  <a:pt x="723" y="1307"/>
                </a:lnTo>
                <a:lnTo>
                  <a:pt x="723" y="1307"/>
                </a:lnTo>
                <a:lnTo>
                  <a:pt x="723" y="1317"/>
                </a:lnTo>
                <a:lnTo>
                  <a:pt x="723" y="1317"/>
                </a:lnTo>
                <a:lnTo>
                  <a:pt x="745" y="1317"/>
                </a:lnTo>
                <a:lnTo>
                  <a:pt x="745" y="1322"/>
                </a:lnTo>
                <a:lnTo>
                  <a:pt x="745" y="1322"/>
                </a:lnTo>
                <a:lnTo>
                  <a:pt x="747" y="1322"/>
                </a:lnTo>
                <a:lnTo>
                  <a:pt x="747" y="1322"/>
                </a:lnTo>
                <a:lnTo>
                  <a:pt x="747" y="1322"/>
                </a:lnTo>
                <a:lnTo>
                  <a:pt x="747" y="1322"/>
                </a:lnTo>
                <a:lnTo>
                  <a:pt x="747" y="1334"/>
                </a:lnTo>
                <a:lnTo>
                  <a:pt x="747" y="1334"/>
                </a:lnTo>
                <a:lnTo>
                  <a:pt x="762" y="1334"/>
                </a:lnTo>
                <a:lnTo>
                  <a:pt x="762" y="1334"/>
                </a:lnTo>
                <a:lnTo>
                  <a:pt x="762" y="1334"/>
                </a:lnTo>
                <a:lnTo>
                  <a:pt x="784" y="1334"/>
                </a:lnTo>
                <a:lnTo>
                  <a:pt x="784" y="1339"/>
                </a:lnTo>
                <a:lnTo>
                  <a:pt x="784" y="1339"/>
                </a:lnTo>
                <a:lnTo>
                  <a:pt x="793" y="1339"/>
                </a:lnTo>
                <a:lnTo>
                  <a:pt x="793" y="1344"/>
                </a:lnTo>
                <a:lnTo>
                  <a:pt x="793" y="1344"/>
                </a:lnTo>
                <a:lnTo>
                  <a:pt x="798" y="1344"/>
                </a:lnTo>
                <a:lnTo>
                  <a:pt x="798" y="1351"/>
                </a:lnTo>
                <a:lnTo>
                  <a:pt x="800" y="1356"/>
                </a:lnTo>
                <a:lnTo>
                  <a:pt x="807" y="1356"/>
                </a:lnTo>
                <a:lnTo>
                  <a:pt x="807" y="1361"/>
                </a:lnTo>
                <a:lnTo>
                  <a:pt x="811" y="1366"/>
                </a:lnTo>
                <a:lnTo>
                  <a:pt x="814" y="1366"/>
                </a:lnTo>
                <a:lnTo>
                  <a:pt x="814" y="1373"/>
                </a:lnTo>
                <a:lnTo>
                  <a:pt x="814" y="1373"/>
                </a:lnTo>
                <a:lnTo>
                  <a:pt x="850" y="1373"/>
                </a:lnTo>
                <a:lnTo>
                  <a:pt x="850" y="1378"/>
                </a:lnTo>
                <a:lnTo>
                  <a:pt x="850" y="1378"/>
                </a:lnTo>
                <a:lnTo>
                  <a:pt x="856" y="1378"/>
                </a:lnTo>
                <a:lnTo>
                  <a:pt x="856" y="1383"/>
                </a:lnTo>
                <a:lnTo>
                  <a:pt x="856" y="1383"/>
                </a:lnTo>
                <a:lnTo>
                  <a:pt x="875" y="1383"/>
                </a:lnTo>
                <a:lnTo>
                  <a:pt x="875" y="1383"/>
                </a:lnTo>
                <a:lnTo>
                  <a:pt x="875" y="1383"/>
                </a:lnTo>
                <a:lnTo>
                  <a:pt x="881" y="1383"/>
                </a:lnTo>
                <a:lnTo>
                  <a:pt x="881" y="1388"/>
                </a:lnTo>
                <a:lnTo>
                  <a:pt x="882" y="1395"/>
                </a:lnTo>
                <a:lnTo>
                  <a:pt x="915" y="1395"/>
                </a:lnTo>
                <a:lnTo>
                  <a:pt x="915" y="1400"/>
                </a:lnTo>
                <a:lnTo>
                  <a:pt x="917" y="1405"/>
                </a:lnTo>
                <a:lnTo>
                  <a:pt x="922" y="1405"/>
                </a:lnTo>
                <a:lnTo>
                  <a:pt x="922" y="1412"/>
                </a:lnTo>
                <a:lnTo>
                  <a:pt x="922" y="1412"/>
                </a:lnTo>
                <a:lnTo>
                  <a:pt x="923" y="1412"/>
                </a:lnTo>
                <a:lnTo>
                  <a:pt x="923" y="1417"/>
                </a:lnTo>
                <a:lnTo>
                  <a:pt x="923" y="1417"/>
                </a:lnTo>
                <a:lnTo>
                  <a:pt x="934" y="1417"/>
                </a:lnTo>
                <a:lnTo>
                  <a:pt x="934" y="1422"/>
                </a:lnTo>
                <a:lnTo>
                  <a:pt x="934" y="1422"/>
                </a:lnTo>
                <a:lnTo>
                  <a:pt x="951" y="1422"/>
                </a:lnTo>
                <a:lnTo>
                  <a:pt x="951" y="1428"/>
                </a:lnTo>
                <a:lnTo>
                  <a:pt x="952" y="1428"/>
                </a:lnTo>
                <a:lnTo>
                  <a:pt x="1003" y="1428"/>
                </a:lnTo>
                <a:lnTo>
                  <a:pt x="1003" y="1434"/>
                </a:lnTo>
                <a:lnTo>
                  <a:pt x="1003" y="1434"/>
                </a:lnTo>
                <a:lnTo>
                  <a:pt x="1028" y="1434"/>
                </a:lnTo>
                <a:lnTo>
                  <a:pt x="1028" y="1439"/>
                </a:lnTo>
                <a:lnTo>
                  <a:pt x="1029" y="1445"/>
                </a:lnTo>
                <a:lnTo>
                  <a:pt x="1031" y="1445"/>
                </a:lnTo>
                <a:lnTo>
                  <a:pt x="1031" y="1451"/>
                </a:lnTo>
                <a:lnTo>
                  <a:pt x="1031" y="1451"/>
                </a:lnTo>
                <a:lnTo>
                  <a:pt x="1035" y="1451"/>
                </a:lnTo>
                <a:lnTo>
                  <a:pt x="1035" y="1457"/>
                </a:lnTo>
                <a:lnTo>
                  <a:pt x="1035" y="1457"/>
                </a:lnTo>
                <a:lnTo>
                  <a:pt x="1047" y="1457"/>
                </a:lnTo>
                <a:lnTo>
                  <a:pt x="1047" y="1462"/>
                </a:lnTo>
                <a:lnTo>
                  <a:pt x="1047" y="1462"/>
                </a:lnTo>
                <a:lnTo>
                  <a:pt x="1050" y="1462"/>
                </a:lnTo>
                <a:lnTo>
                  <a:pt x="1050" y="1474"/>
                </a:lnTo>
                <a:lnTo>
                  <a:pt x="1053" y="1479"/>
                </a:lnTo>
                <a:lnTo>
                  <a:pt x="1054" y="1479"/>
                </a:lnTo>
                <a:lnTo>
                  <a:pt x="1054" y="1484"/>
                </a:lnTo>
                <a:lnTo>
                  <a:pt x="1054" y="1484"/>
                </a:lnTo>
                <a:lnTo>
                  <a:pt x="1060" y="1484"/>
                </a:lnTo>
                <a:lnTo>
                  <a:pt x="1060" y="1489"/>
                </a:lnTo>
                <a:lnTo>
                  <a:pt x="1060" y="1489"/>
                </a:lnTo>
                <a:lnTo>
                  <a:pt x="1061" y="1489"/>
                </a:lnTo>
                <a:lnTo>
                  <a:pt x="1061" y="1496"/>
                </a:lnTo>
                <a:lnTo>
                  <a:pt x="1061" y="1496"/>
                </a:lnTo>
                <a:lnTo>
                  <a:pt x="1067" y="1496"/>
                </a:lnTo>
                <a:lnTo>
                  <a:pt x="1067" y="1501"/>
                </a:lnTo>
                <a:lnTo>
                  <a:pt x="1067" y="1501"/>
                </a:lnTo>
                <a:lnTo>
                  <a:pt x="1085" y="1501"/>
                </a:lnTo>
                <a:lnTo>
                  <a:pt x="1085" y="1506"/>
                </a:lnTo>
                <a:lnTo>
                  <a:pt x="1085" y="1506"/>
                </a:lnTo>
                <a:lnTo>
                  <a:pt x="1089" y="1506"/>
                </a:lnTo>
                <a:lnTo>
                  <a:pt x="1089" y="1513"/>
                </a:lnTo>
                <a:lnTo>
                  <a:pt x="1089" y="1513"/>
                </a:lnTo>
                <a:lnTo>
                  <a:pt x="1098" y="1513"/>
                </a:lnTo>
                <a:lnTo>
                  <a:pt x="1098" y="1518"/>
                </a:lnTo>
                <a:lnTo>
                  <a:pt x="1098" y="1518"/>
                </a:lnTo>
                <a:lnTo>
                  <a:pt x="1105" y="1518"/>
                </a:lnTo>
                <a:lnTo>
                  <a:pt x="1105" y="1523"/>
                </a:lnTo>
                <a:lnTo>
                  <a:pt x="1105" y="1523"/>
                </a:lnTo>
                <a:lnTo>
                  <a:pt x="1108" y="1523"/>
                </a:lnTo>
                <a:lnTo>
                  <a:pt x="1108" y="1523"/>
                </a:lnTo>
                <a:lnTo>
                  <a:pt x="1108" y="1523"/>
                </a:lnTo>
                <a:lnTo>
                  <a:pt x="1144" y="1523"/>
                </a:lnTo>
                <a:lnTo>
                  <a:pt x="1144" y="1523"/>
                </a:lnTo>
                <a:lnTo>
                  <a:pt x="1144" y="1523"/>
                </a:lnTo>
                <a:lnTo>
                  <a:pt x="1156" y="1523"/>
                </a:lnTo>
                <a:lnTo>
                  <a:pt x="1156" y="1530"/>
                </a:lnTo>
                <a:lnTo>
                  <a:pt x="1156" y="1530"/>
                </a:lnTo>
                <a:lnTo>
                  <a:pt x="1169" y="1530"/>
                </a:lnTo>
                <a:lnTo>
                  <a:pt x="1169" y="1535"/>
                </a:lnTo>
                <a:lnTo>
                  <a:pt x="1173" y="1540"/>
                </a:lnTo>
                <a:lnTo>
                  <a:pt x="1218" y="1540"/>
                </a:lnTo>
                <a:lnTo>
                  <a:pt x="1218" y="1545"/>
                </a:lnTo>
                <a:lnTo>
                  <a:pt x="1218" y="1545"/>
                </a:lnTo>
                <a:lnTo>
                  <a:pt x="1228" y="1545"/>
                </a:lnTo>
                <a:lnTo>
                  <a:pt x="1228" y="1552"/>
                </a:lnTo>
                <a:lnTo>
                  <a:pt x="1228" y="1552"/>
                </a:lnTo>
                <a:lnTo>
                  <a:pt x="1242" y="1552"/>
                </a:lnTo>
                <a:lnTo>
                  <a:pt x="1242" y="1557"/>
                </a:lnTo>
                <a:lnTo>
                  <a:pt x="1242" y="1557"/>
                </a:lnTo>
                <a:lnTo>
                  <a:pt x="1313" y="1557"/>
                </a:lnTo>
                <a:lnTo>
                  <a:pt x="1313" y="1562"/>
                </a:lnTo>
                <a:lnTo>
                  <a:pt x="1316" y="1569"/>
                </a:lnTo>
                <a:lnTo>
                  <a:pt x="1320" y="1569"/>
                </a:lnTo>
                <a:lnTo>
                  <a:pt x="1320" y="1574"/>
                </a:lnTo>
                <a:lnTo>
                  <a:pt x="1320" y="1574"/>
                </a:lnTo>
                <a:lnTo>
                  <a:pt x="1326" y="1574"/>
                </a:lnTo>
                <a:lnTo>
                  <a:pt x="1326" y="1579"/>
                </a:lnTo>
                <a:lnTo>
                  <a:pt x="1326" y="1579"/>
                </a:lnTo>
                <a:lnTo>
                  <a:pt x="1330" y="1579"/>
                </a:lnTo>
                <a:lnTo>
                  <a:pt x="1330" y="1586"/>
                </a:lnTo>
                <a:lnTo>
                  <a:pt x="1330" y="1586"/>
                </a:lnTo>
                <a:lnTo>
                  <a:pt x="1334" y="1586"/>
                </a:lnTo>
                <a:lnTo>
                  <a:pt x="1334" y="1586"/>
                </a:lnTo>
                <a:lnTo>
                  <a:pt x="1334" y="1586"/>
                </a:lnTo>
                <a:lnTo>
                  <a:pt x="1342" y="1586"/>
                </a:lnTo>
                <a:lnTo>
                  <a:pt x="1342" y="1591"/>
                </a:lnTo>
                <a:lnTo>
                  <a:pt x="1342" y="1591"/>
                </a:lnTo>
                <a:lnTo>
                  <a:pt x="1380" y="1591"/>
                </a:lnTo>
                <a:lnTo>
                  <a:pt x="1380" y="1596"/>
                </a:lnTo>
                <a:lnTo>
                  <a:pt x="1380" y="1596"/>
                </a:lnTo>
                <a:lnTo>
                  <a:pt x="1407" y="1596"/>
                </a:lnTo>
                <a:lnTo>
                  <a:pt x="1407" y="1603"/>
                </a:lnTo>
                <a:lnTo>
                  <a:pt x="1407" y="1603"/>
                </a:lnTo>
                <a:lnTo>
                  <a:pt x="1463" y="1603"/>
                </a:lnTo>
                <a:lnTo>
                  <a:pt x="1463" y="1608"/>
                </a:lnTo>
                <a:lnTo>
                  <a:pt x="1463" y="1608"/>
                </a:lnTo>
                <a:lnTo>
                  <a:pt x="1470" y="1608"/>
                </a:lnTo>
                <a:lnTo>
                  <a:pt x="1470" y="1613"/>
                </a:lnTo>
                <a:lnTo>
                  <a:pt x="1475" y="1620"/>
                </a:lnTo>
                <a:lnTo>
                  <a:pt x="1496" y="1620"/>
                </a:lnTo>
                <a:lnTo>
                  <a:pt x="1496" y="1625"/>
                </a:lnTo>
                <a:lnTo>
                  <a:pt x="1499" y="1625"/>
                </a:lnTo>
                <a:lnTo>
                  <a:pt x="1509" y="1625"/>
                </a:lnTo>
                <a:lnTo>
                  <a:pt x="1509" y="1630"/>
                </a:lnTo>
                <a:lnTo>
                  <a:pt x="1509" y="1630"/>
                </a:lnTo>
                <a:lnTo>
                  <a:pt x="1524" y="1630"/>
                </a:lnTo>
                <a:lnTo>
                  <a:pt x="1524" y="1630"/>
                </a:lnTo>
                <a:lnTo>
                  <a:pt x="1524" y="1630"/>
                </a:lnTo>
                <a:lnTo>
                  <a:pt x="1579" y="1630"/>
                </a:lnTo>
                <a:lnTo>
                  <a:pt x="1579" y="1637"/>
                </a:lnTo>
                <a:lnTo>
                  <a:pt x="1579" y="1637"/>
                </a:lnTo>
                <a:lnTo>
                  <a:pt x="1628" y="1637"/>
                </a:lnTo>
                <a:lnTo>
                  <a:pt x="1628" y="1637"/>
                </a:lnTo>
                <a:lnTo>
                  <a:pt x="1628" y="1637"/>
                </a:lnTo>
                <a:lnTo>
                  <a:pt x="1649" y="1637"/>
                </a:lnTo>
                <a:lnTo>
                  <a:pt x="1649" y="1637"/>
                </a:lnTo>
                <a:lnTo>
                  <a:pt x="1649" y="1637"/>
                </a:lnTo>
                <a:lnTo>
                  <a:pt x="1660" y="1637"/>
                </a:lnTo>
                <a:lnTo>
                  <a:pt x="1660" y="1642"/>
                </a:lnTo>
                <a:lnTo>
                  <a:pt x="1660" y="1642"/>
                </a:lnTo>
                <a:lnTo>
                  <a:pt x="1716" y="1642"/>
                </a:lnTo>
                <a:lnTo>
                  <a:pt x="1716" y="1642"/>
                </a:lnTo>
                <a:lnTo>
                  <a:pt x="1716" y="1642"/>
                </a:lnTo>
                <a:lnTo>
                  <a:pt x="1733" y="1642"/>
                </a:lnTo>
                <a:lnTo>
                  <a:pt x="1733" y="1649"/>
                </a:lnTo>
                <a:lnTo>
                  <a:pt x="1733" y="1649"/>
                </a:lnTo>
                <a:lnTo>
                  <a:pt x="1811" y="1649"/>
                </a:lnTo>
                <a:lnTo>
                  <a:pt x="1811" y="1649"/>
                </a:lnTo>
                <a:lnTo>
                  <a:pt x="1811" y="1649"/>
                </a:lnTo>
                <a:lnTo>
                  <a:pt x="1817" y="1649"/>
                </a:lnTo>
                <a:lnTo>
                  <a:pt x="1817" y="1654"/>
                </a:lnTo>
                <a:lnTo>
                  <a:pt x="1817" y="1654"/>
                </a:lnTo>
                <a:lnTo>
                  <a:pt x="1822" y="1654"/>
                </a:lnTo>
                <a:lnTo>
                  <a:pt x="1822" y="1654"/>
                </a:lnTo>
                <a:lnTo>
                  <a:pt x="1822" y="1654"/>
                </a:lnTo>
                <a:lnTo>
                  <a:pt x="1857" y="1654"/>
                </a:lnTo>
                <a:lnTo>
                  <a:pt x="1857" y="1661"/>
                </a:lnTo>
                <a:lnTo>
                  <a:pt x="1857" y="1661"/>
                </a:lnTo>
                <a:lnTo>
                  <a:pt x="1906" y="1661"/>
                </a:lnTo>
                <a:lnTo>
                  <a:pt x="1906" y="1661"/>
                </a:lnTo>
                <a:lnTo>
                  <a:pt x="1906" y="1661"/>
                </a:lnTo>
                <a:lnTo>
                  <a:pt x="1915" y="1661"/>
                </a:lnTo>
                <a:lnTo>
                  <a:pt x="1915" y="1661"/>
                </a:lnTo>
                <a:lnTo>
                  <a:pt x="1915" y="1661"/>
                </a:lnTo>
                <a:lnTo>
                  <a:pt x="1916" y="1661"/>
                </a:lnTo>
                <a:lnTo>
                  <a:pt x="1916" y="1666"/>
                </a:lnTo>
                <a:lnTo>
                  <a:pt x="1916" y="1666"/>
                </a:lnTo>
                <a:lnTo>
                  <a:pt x="1937" y="1666"/>
                </a:lnTo>
                <a:lnTo>
                  <a:pt x="1937" y="1666"/>
                </a:lnTo>
                <a:lnTo>
                  <a:pt x="1937" y="1666"/>
                </a:lnTo>
                <a:lnTo>
                  <a:pt x="1940" y="1666"/>
                </a:lnTo>
                <a:lnTo>
                  <a:pt x="1940" y="1666"/>
                </a:lnTo>
                <a:lnTo>
                  <a:pt x="1941" y="1666"/>
                </a:lnTo>
                <a:lnTo>
                  <a:pt x="1952" y="1666"/>
                </a:lnTo>
                <a:lnTo>
                  <a:pt x="1952" y="1666"/>
                </a:lnTo>
                <a:lnTo>
                  <a:pt x="1952" y="1666"/>
                </a:lnTo>
                <a:lnTo>
                  <a:pt x="1956" y="1666"/>
                </a:lnTo>
                <a:lnTo>
                  <a:pt x="1956" y="1666"/>
                </a:lnTo>
                <a:lnTo>
                  <a:pt x="1956" y="1666"/>
                </a:lnTo>
                <a:lnTo>
                  <a:pt x="1968" y="1666"/>
                </a:lnTo>
                <a:lnTo>
                  <a:pt x="1968" y="1666"/>
                </a:lnTo>
                <a:lnTo>
                  <a:pt x="1970" y="1666"/>
                </a:lnTo>
                <a:lnTo>
                  <a:pt x="1973" y="1666"/>
                </a:lnTo>
                <a:lnTo>
                  <a:pt x="1973" y="1666"/>
                </a:lnTo>
                <a:lnTo>
                  <a:pt x="1979" y="1666"/>
                </a:lnTo>
                <a:lnTo>
                  <a:pt x="1984" y="1666"/>
                </a:lnTo>
                <a:lnTo>
                  <a:pt x="1984" y="1666"/>
                </a:lnTo>
                <a:lnTo>
                  <a:pt x="1986" y="1666"/>
                </a:lnTo>
                <a:lnTo>
                  <a:pt x="1990" y="1666"/>
                </a:lnTo>
                <a:lnTo>
                  <a:pt x="1990" y="1666"/>
                </a:lnTo>
                <a:lnTo>
                  <a:pt x="1990" y="1666"/>
                </a:lnTo>
                <a:lnTo>
                  <a:pt x="1998" y="1666"/>
                </a:lnTo>
                <a:lnTo>
                  <a:pt x="1998" y="1666"/>
                </a:lnTo>
                <a:lnTo>
                  <a:pt x="1998" y="1666"/>
                </a:lnTo>
                <a:lnTo>
                  <a:pt x="2010" y="1666"/>
                </a:lnTo>
                <a:lnTo>
                  <a:pt x="2010" y="1666"/>
                </a:lnTo>
                <a:lnTo>
                  <a:pt x="2010" y="1666"/>
                </a:lnTo>
                <a:lnTo>
                  <a:pt x="2011" y="1666"/>
                </a:lnTo>
                <a:lnTo>
                  <a:pt x="2011" y="1674"/>
                </a:lnTo>
                <a:lnTo>
                  <a:pt x="2012" y="1674"/>
                </a:lnTo>
                <a:lnTo>
                  <a:pt x="2019" y="1674"/>
                </a:lnTo>
                <a:lnTo>
                  <a:pt x="2019" y="1674"/>
                </a:lnTo>
                <a:lnTo>
                  <a:pt x="2019" y="1674"/>
                </a:lnTo>
                <a:lnTo>
                  <a:pt x="2022" y="1674"/>
                </a:lnTo>
                <a:lnTo>
                  <a:pt x="2022" y="1685"/>
                </a:lnTo>
                <a:lnTo>
                  <a:pt x="2028" y="1685"/>
                </a:lnTo>
                <a:lnTo>
                  <a:pt x="2036" y="1685"/>
                </a:lnTo>
                <a:lnTo>
                  <a:pt x="2036" y="1685"/>
                </a:lnTo>
                <a:lnTo>
                  <a:pt x="2036" y="1685"/>
                </a:lnTo>
                <a:lnTo>
                  <a:pt x="2045" y="1685"/>
                </a:lnTo>
                <a:lnTo>
                  <a:pt x="2045" y="1685"/>
                </a:lnTo>
                <a:lnTo>
                  <a:pt x="2045" y="1685"/>
                </a:lnTo>
                <a:lnTo>
                  <a:pt x="2047" y="1685"/>
                </a:lnTo>
                <a:lnTo>
                  <a:pt x="2047" y="1693"/>
                </a:lnTo>
                <a:lnTo>
                  <a:pt x="2047" y="1693"/>
                </a:lnTo>
                <a:lnTo>
                  <a:pt x="2056" y="1693"/>
                </a:lnTo>
                <a:lnTo>
                  <a:pt x="2056" y="1693"/>
                </a:lnTo>
                <a:lnTo>
                  <a:pt x="2061" y="1693"/>
                </a:lnTo>
                <a:lnTo>
                  <a:pt x="2066" y="1693"/>
                </a:lnTo>
                <a:lnTo>
                  <a:pt x="2066" y="1693"/>
                </a:lnTo>
                <a:lnTo>
                  <a:pt x="2071" y="1693"/>
                </a:lnTo>
                <a:lnTo>
                  <a:pt x="2081" y="1693"/>
                </a:lnTo>
                <a:lnTo>
                  <a:pt x="2081" y="1693"/>
                </a:lnTo>
                <a:lnTo>
                  <a:pt x="2081" y="1693"/>
                </a:lnTo>
                <a:lnTo>
                  <a:pt x="2098" y="1693"/>
                </a:lnTo>
                <a:lnTo>
                  <a:pt x="2098" y="1693"/>
                </a:lnTo>
                <a:lnTo>
                  <a:pt x="2099" y="1693"/>
                </a:lnTo>
                <a:lnTo>
                  <a:pt x="2103" y="1693"/>
                </a:lnTo>
                <a:lnTo>
                  <a:pt x="2103" y="1707"/>
                </a:lnTo>
                <a:lnTo>
                  <a:pt x="2103" y="1707"/>
                </a:lnTo>
                <a:lnTo>
                  <a:pt x="2109" y="1707"/>
                </a:lnTo>
                <a:lnTo>
                  <a:pt x="2109" y="1707"/>
                </a:lnTo>
                <a:lnTo>
                  <a:pt x="2110" y="1707"/>
                </a:lnTo>
                <a:lnTo>
                  <a:pt x="2117" y="1707"/>
                </a:lnTo>
                <a:lnTo>
                  <a:pt x="2117" y="1707"/>
                </a:lnTo>
                <a:lnTo>
                  <a:pt x="2117" y="1707"/>
                </a:lnTo>
                <a:lnTo>
                  <a:pt x="2131" y="1707"/>
                </a:lnTo>
                <a:lnTo>
                  <a:pt x="2131" y="1707"/>
                </a:lnTo>
                <a:lnTo>
                  <a:pt x="2138" y="1707"/>
                </a:lnTo>
                <a:lnTo>
                  <a:pt x="2172" y="1707"/>
                </a:lnTo>
                <a:lnTo>
                  <a:pt x="2172" y="1707"/>
                </a:lnTo>
                <a:lnTo>
                  <a:pt x="2172" y="1707"/>
                </a:lnTo>
                <a:lnTo>
                  <a:pt x="2194" y="1707"/>
                </a:lnTo>
                <a:lnTo>
                  <a:pt x="2194" y="1707"/>
                </a:lnTo>
                <a:lnTo>
                  <a:pt x="2194" y="1707"/>
                </a:lnTo>
                <a:lnTo>
                  <a:pt x="2210" y="1707"/>
                </a:lnTo>
                <a:lnTo>
                  <a:pt x="2210" y="1725"/>
                </a:lnTo>
                <a:lnTo>
                  <a:pt x="2214" y="1725"/>
                </a:lnTo>
                <a:lnTo>
                  <a:pt x="2224" y="1725"/>
                </a:lnTo>
                <a:lnTo>
                  <a:pt x="2224" y="1725"/>
                </a:lnTo>
                <a:lnTo>
                  <a:pt x="2224" y="1725"/>
                </a:lnTo>
                <a:lnTo>
                  <a:pt x="2239" y="1725"/>
                </a:lnTo>
                <a:lnTo>
                  <a:pt x="2239" y="1725"/>
                </a:lnTo>
                <a:lnTo>
                  <a:pt x="2239" y="1725"/>
                </a:lnTo>
                <a:lnTo>
                  <a:pt x="2243" y="1725"/>
                </a:lnTo>
                <a:lnTo>
                  <a:pt x="2243" y="1725"/>
                </a:lnTo>
                <a:lnTo>
                  <a:pt x="2245" y="1725"/>
                </a:lnTo>
                <a:lnTo>
                  <a:pt x="2253" y="1725"/>
                </a:lnTo>
                <a:lnTo>
                  <a:pt x="2253" y="1725"/>
                </a:lnTo>
                <a:lnTo>
                  <a:pt x="2256" y="1725"/>
                </a:lnTo>
                <a:lnTo>
                  <a:pt x="2263" y="1725"/>
                </a:lnTo>
                <a:lnTo>
                  <a:pt x="2263" y="1725"/>
                </a:lnTo>
                <a:lnTo>
                  <a:pt x="2263" y="1725"/>
                </a:lnTo>
                <a:lnTo>
                  <a:pt x="2278" y="1725"/>
                </a:lnTo>
                <a:lnTo>
                  <a:pt x="2278" y="1725"/>
                </a:lnTo>
                <a:lnTo>
                  <a:pt x="2278" y="1725"/>
                </a:lnTo>
                <a:lnTo>
                  <a:pt x="2282" y="1725"/>
                </a:lnTo>
                <a:lnTo>
                  <a:pt x="2282" y="1725"/>
                </a:lnTo>
                <a:lnTo>
                  <a:pt x="2288" y="1725"/>
                </a:lnTo>
                <a:lnTo>
                  <a:pt x="2341" y="1725"/>
                </a:lnTo>
                <a:lnTo>
                  <a:pt x="2341" y="1725"/>
                </a:lnTo>
                <a:lnTo>
                  <a:pt x="2341" y="1725"/>
                </a:lnTo>
                <a:lnTo>
                  <a:pt x="2362" y="1725"/>
                </a:lnTo>
                <a:lnTo>
                  <a:pt x="2362" y="1725"/>
                </a:lnTo>
                <a:lnTo>
                  <a:pt x="2362" y="1725"/>
                </a:lnTo>
                <a:lnTo>
                  <a:pt x="2391" y="1725"/>
                </a:lnTo>
                <a:lnTo>
                  <a:pt x="2391" y="1725"/>
                </a:lnTo>
                <a:lnTo>
                  <a:pt x="2391" y="1725"/>
                </a:lnTo>
                <a:lnTo>
                  <a:pt x="2422" y="1725"/>
                </a:lnTo>
                <a:lnTo>
                  <a:pt x="2422" y="1725"/>
                </a:lnTo>
                <a:lnTo>
                  <a:pt x="2422" y="1725"/>
                </a:lnTo>
                <a:lnTo>
                  <a:pt x="2432" y="1725"/>
                </a:lnTo>
                <a:lnTo>
                  <a:pt x="2432" y="1725"/>
                </a:lnTo>
              </a:path>
            </a:pathLst>
          </a:custGeom>
          <a:noFill/>
          <a:ln w="12700"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nvGrpSpPr>
          <p:cNvPr id="27" name="Group 78">
            <a:extLst>
              <a:ext uri="{FF2B5EF4-FFF2-40B4-BE49-F238E27FC236}">
                <a16:creationId xmlns:a16="http://schemas.microsoft.com/office/drawing/2014/main" id="{B28F6956-92A6-4922-AD88-1459D8C2CD08}"/>
              </a:ext>
            </a:extLst>
          </p:cNvPr>
          <p:cNvGrpSpPr>
            <a:grpSpLocks/>
          </p:cNvGrpSpPr>
          <p:nvPr/>
        </p:nvGrpSpPr>
        <p:grpSpPr bwMode="auto">
          <a:xfrm>
            <a:off x="1172632" y="2321984"/>
            <a:ext cx="4775200" cy="2556933"/>
            <a:chOff x="554" y="1097"/>
            <a:chExt cx="2256" cy="1208"/>
          </a:xfrm>
        </p:grpSpPr>
        <p:sp>
          <p:nvSpPr>
            <p:cNvPr id="44" name="Line 34">
              <a:extLst>
                <a:ext uri="{FF2B5EF4-FFF2-40B4-BE49-F238E27FC236}">
                  <a16:creationId xmlns:a16="http://schemas.microsoft.com/office/drawing/2014/main" id="{94104F70-2605-4398-890F-316E46B86B72}"/>
                </a:ext>
              </a:extLst>
            </p:cNvPr>
            <p:cNvSpPr>
              <a:spLocks noChangeShapeType="1"/>
            </p:cNvSpPr>
            <p:nvPr/>
          </p:nvSpPr>
          <p:spPr bwMode="auto">
            <a:xfrm>
              <a:off x="554" y="1097"/>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 name="Line 35">
              <a:extLst>
                <a:ext uri="{FF2B5EF4-FFF2-40B4-BE49-F238E27FC236}">
                  <a16:creationId xmlns:a16="http://schemas.microsoft.com/office/drawing/2014/main" id="{12772F4D-C110-49BA-85D8-A393320C6907}"/>
                </a:ext>
              </a:extLst>
            </p:cNvPr>
            <p:cNvSpPr>
              <a:spLocks noChangeShapeType="1"/>
            </p:cNvSpPr>
            <p:nvPr/>
          </p:nvSpPr>
          <p:spPr bwMode="auto">
            <a:xfrm>
              <a:off x="1253" y="193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 name="Line 36">
              <a:extLst>
                <a:ext uri="{FF2B5EF4-FFF2-40B4-BE49-F238E27FC236}">
                  <a16:creationId xmlns:a16="http://schemas.microsoft.com/office/drawing/2014/main" id="{3651BD5E-8B34-4B20-9269-19D47DABEAA2}"/>
                </a:ext>
              </a:extLst>
            </p:cNvPr>
            <p:cNvSpPr>
              <a:spLocks noChangeShapeType="1"/>
            </p:cNvSpPr>
            <p:nvPr/>
          </p:nvSpPr>
          <p:spPr bwMode="auto">
            <a:xfrm>
              <a:off x="1485" y="207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 name="Line 37">
              <a:extLst>
                <a:ext uri="{FF2B5EF4-FFF2-40B4-BE49-F238E27FC236}">
                  <a16:creationId xmlns:a16="http://schemas.microsoft.com/office/drawing/2014/main" id="{97F2927D-156D-4F3F-AA5E-84F99348219D}"/>
                </a:ext>
              </a:extLst>
            </p:cNvPr>
            <p:cNvSpPr>
              <a:spLocks noChangeShapeType="1"/>
            </p:cNvSpPr>
            <p:nvPr/>
          </p:nvSpPr>
          <p:spPr bwMode="auto">
            <a:xfrm>
              <a:off x="1877" y="21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 name="Line 38">
              <a:extLst>
                <a:ext uri="{FF2B5EF4-FFF2-40B4-BE49-F238E27FC236}">
                  <a16:creationId xmlns:a16="http://schemas.microsoft.com/office/drawing/2014/main" id="{6A8AD1BF-5AB1-43B2-A44B-C0A888195292}"/>
                </a:ext>
              </a:extLst>
            </p:cNvPr>
            <p:cNvSpPr>
              <a:spLocks noChangeShapeType="1"/>
            </p:cNvSpPr>
            <p:nvPr/>
          </p:nvSpPr>
          <p:spPr bwMode="auto">
            <a:xfrm>
              <a:off x="2006" y="2186"/>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 name="Line 39">
              <a:extLst>
                <a:ext uri="{FF2B5EF4-FFF2-40B4-BE49-F238E27FC236}">
                  <a16:creationId xmlns:a16="http://schemas.microsoft.com/office/drawing/2014/main" id="{F7428401-A497-4F88-8E17-9A139719AFFD}"/>
                </a:ext>
              </a:extLst>
            </p:cNvPr>
            <p:cNvSpPr>
              <a:spLocks noChangeShapeType="1"/>
            </p:cNvSpPr>
            <p:nvPr/>
          </p:nvSpPr>
          <p:spPr bwMode="auto">
            <a:xfrm>
              <a:off x="2027" y="2186"/>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 name="Line 40">
              <a:extLst>
                <a:ext uri="{FF2B5EF4-FFF2-40B4-BE49-F238E27FC236}">
                  <a16:creationId xmlns:a16="http://schemas.microsoft.com/office/drawing/2014/main" id="{5B5D1CC6-B878-490E-AEB7-798E7F4EC39C}"/>
                </a:ext>
              </a:extLst>
            </p:cNvPr>
            <p:cNvSpPr>
              <a:spLocks noChangeShapeType="1"/>
            </p:cNvSpPr>
            <p:nvPr/>
          </p:nvSpPr>
          <p:spPr bwMode="auto">
            <a:xfrm>
              <a:off x="2189" y="2198"/>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 name="Line 41">
              <a:extLst>
                <a:ext uri="{FF2B5EF4-FFF2-40B4-BE49-F238E27FC236}">
                  <a16:creationId xmlns:a16="http://schemas.microsoft.com/office/drawing/2014/main" id="{83B29876-F3D2-4A68-80B0-77535E1E2C84}"/>
                </a:ext>
              </a:extLst>
            </p:cNvPr>
            <p:cNvSpPr>
              <a:spLocks noChangeShapeType="1"/>
            </p:cNvSpPr>
            <p:nvPr/>
          </p:nvSpPr>
          <p:spPr bwMode="auto">
            <a:xfrm>
              <a:off x="2200" y="2203"/>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 name="Line 42">
              <a:extLst>
                <a:ext uri="{FF2B5EF4-FFF2-40B4-BE49-F238E27FC236}">
                  <a16:creationId xmlns:a16="http://schemas.microsoft.com/office/drawing/2014/main" id="{8151DB1B-E4FF-4802-B592-FD2FBF810E12}"/>
                </a:ext>
              </a:extLst>
            </p:cNvPr>
            <p:cNvSpPr>
              <a:spLocks noChangeShapeType="1"/>
            </p:cNvSpPr>
            <p:nvPr/>
          </p:nvSpPr>
          <p:spPr bwMode="auto">
            <a:xfrm>
              <a:off x="2292" y="2210"/>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 name="Line 43">
              <a:extLst>
                <a:ext uri="{FF2B5EF4-FFF2-40B4-BE49-F238E27FC236}">
                  <a16:creationId xmlns:a16="http://schemas.microsoft.com/office/drawing/2014/main" id="{DA14074D-E791-44FE-922D-F863C26F2D36}"/>
                </a:ext>
              </a:extLst>
            </p:cNvPr>
            <p:cNvSpPr>
              <a:spLocks noChangeShapeType="1"/>
            </p:cNvSpPr>
            <p:nvPr/>
          </p:nvSpPr>
          <p:spPr bwMode="auto">
            <a:xfrm>
              <a:off x="2315"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 name="Line 44">
              <a:extLst>
                <a:ext uri="{FF2B5EF4-FFF2-40B4-BE49-F238E27FC236}">
                  <a16:creationId xmlns:a16="http://schemas.microsoft.com/office/drawing/2014/main" id="{EE0D7F84-02A5-4D78-A1F2-C934E36376B4}"/>
                </a:ext>
              </a:extLst>
            </p:cNvPr>
            <p:cNvSpPr>
              <a:spLocks noChangeShapeType="1"/>
            </p:cNvSpPr>
            <p:nvPr/>
          </p:nvSpPr>
          <p:spPr bwMode="auto">
            <a:xfrm>
              <a:off x="2330"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 name="Line 45">
              <a:extLst>
                <a:ext uri="{FF2B5EF4-FFF2-40B4-BE49-F238E27FC236}">
                  <a16:creationId xmlns:a16="http://schemas.microsoft.com/office/drawing/2014/main" id="{91722885-3907-4B44-A3F2-EF9C5AE08C4A}"/>
                </a:ext>
              </a:extLst>
            </p:cNvPr>
            <p:cNvSpPr>
              <a:spLocks noChangeShapeType="1"/>
            </p:cNvSpPr>
            <p:nvPr/>
          </p:nvSpPr>
          <p:spPr bwMode="auto">
            <a:xfrm>
              <a:off x="2346"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 name="Line 46">
              <a:extLst>
                <a:ext uri="{FF2B5EF4-FFF2-40B4-BE49-F238E27FC236}">
                  <a16:creationId xmlns:a16="http://schemas.microsoft.com/office/drawing/2014/main" id="{84360078-E8F7-429D-A68D-78A578CD681C}"/>
                </a:ext>
              </a:extLst>
            </p:cNvPr>
            <p:cNvSpPr>
              <a:spLocks noChangeShapeType="1"/>
            </p:cNvSpPr>
            <p:nvPr/>
          </p:nvSpPr>
          <p:spPr bwMode="auto">
            <a:xfrm>
              <a:off x="2354"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 name="Line 47">
              <a:extLst>
                <a:ext uri="{FF2B5EF4-FFF2-40B4-BE49-F238E27FC236}">
                  <a16:creationId xmlns:a16="http://schemas.microsoft.com/office/drawing/2014/main" id="{DD6D3E8F-FFE0-4895-BC09-643D1E2E1311}"/>
                </a:ext>
              </a:extLst>
            </p:cNvPr>
            <p:cNvSpPr>
              <a:spLocks noChangeShapeType="1"/>
            </p:cNvSpPr>
            <p:nvPr/>
          </p:nvSpPr>
          <p:spPr bwMode="auto">
            <a:xfrm>
              <a:off x="2362"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 name="Line 48">
              <a:extLst>
                <a:ext uri="{FF2B5EF4-FFF2-40B4-BE49-F238E27FC236}">
                  <a16:creationId xmlns:a16="http://schemas.microsoft.com/office/drawing/2014/main" id="{6C960388-7760-42E1-88F4-7CE9FC41B0FE}"/>
                </a:ext>
              </a:extLst>
            </p:cNvPr>
            <p:cNvSpPr>
              <a:spLocks noChangeShapeType="1"/>
            </p:cNvSpPr>
            <p:nvPr/>
          </p:nvSpPr>
          <p:spPr bwMode="auto">
            <a:xfrm>
              <a:off x="2376"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 name="Line 49">
              <a:extLst>
                <a:ext uri="{FF2B5EF4-FFF2-40B4-BE49-F238E27FC236}">
                  <a16:creationId xmlns:a16="http://schemas.microsoft.com/office/drawing/2014/main" id="{6D42EA78-659F-459E-8F23-1A38215C3536}"/>
                </a:ext>
              </a:extLst>
            </p:cNvPr>
            <p:cNvSpPr>
              <a:spLocks noChangeShapeType="1"/>
            </p:cNvSpPr>
            <p:nvPr/>
          </p:nvSpPr>
          <p:spPr bwMode="auto">
            <a:xfrm>
              <a:off x="2388" y="2215"/>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 name="Line 50">
              <a:extLst>
                <a:ext uri="{FF2B5EF4-FFF2-40B4-BE49-F238E27FC236}">
                  <a16:creationId xmlns:a16="http://schemas.microsoft.com/office/drawing/2014/main" id="{D6FD50E5-6953-4514-89B3-D21F7A251026}"/>
                </a:ext>
              </a:extLst>
            </p:cNvPr>
            <p:cNvSpPr>
              <a:spLocks noChangeShapeType="1"/>
            </p:cNvSpPr>
            <p:nvPr/>
          </p:nvSpPr>
          <p:spPr bwMode="auto">
            <a:xfrm>
              <a:off x="2390" y="2223"/>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 name="Line 51">
              <a:extLst>
                <a:ext uri="{FF2B5EF4-FFF2-40B4-BE49-F238E27FC236}">
                  <a16:creationId xmlns:a16="http://schemas.microsoft.com/office/drawing/2014/main" id="{6F2505EB-DB85-4082-886F-2D1AC82157FF}"/>
                </a:ext>
              </a:extLst>
            </p:cNvPr>
            <p:cNvSpPr>
              <a:spLocks noChangeShapeType="1"/>
            </p:cNvSpPr>
            <p:nvPr/>
          </p:nvSpPr>
          <p:spPr bwMode="auto">
            <a:xfrm>
              <a:off x="2397" y="2223"/>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 name="Line 52">
              <a:extLst>
                <a:ext uri="{FF2B5EF4-FFF2-40B4-BE49-F238E27FC236}">
                  <a16:creationId xmlns:a16="http://schemas.microsoft.com/office/drawing/2014/main" id="{86C28688-00F6-47A8-93A2-BB53E5BF3F5F}"/>
                </a:ext>
              </a:extLst>
            </p:cNvPr>
            <p:cNvSpPr>
              <a:spLocks noChangeShapeType="1"/>
            </p:cNvSpPr>
            <p:nvPr/>
          </p:nvSpPr>
          <p:spPr bwMode="auto">
            <a:xfrm>
              <a:off x="2406" y="2234"/>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2" name="Line 53">
              <a:extLst>
                <a:ext uri="{FF2B5EF4-FFF2-40B4-BE49-F238E27FC236}">
                  <a16:creationId xmlns:a16="http://schemas.microsoft.com/office/drawing/2014/main" id="{1E35C6D1-1E7A-4335-AF5E-4EEDD280B3FB}"/>
                </a:ext>
              </a:extLst>
            </p:cNvPr>
            <p:cNvSpPr>
              <a:spLocks noChangeShapeType="1"/>
            </p:cNvSpPr>
            <p:nvPr/>
          </p:nvSpPr>
          <p:spPr bwMode="auto">
            <a:xfrm>
              <a:off x="2414" y="2234"/>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3" name="Line 54">
              <a:extLst>
                <a:ext uri="{FF2B5EF4-FFF2-40B4-BE49-F238E27FC236}">
                  <a16:creationId xmlns:a16="http://schemas.microsoft.com/office/drawing/2014/main" id="{2D97DDB9-175D-4FCC-940E-CCCE5F8A3577}"/>
                </a:ext>
              </a:extLst>
            </p:cNvPr>
            <p:cNvSpPr>
              <a:spLocks noChangeShapeType="1"/>
            </p:cNvSpPr>
            <p:nvPr/>
          </p:nvSpPr>
          <p:spPr bwMode="auto">
            <a:xfrm>
              <a:off x="2423" y="2234"/>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4" name="Line 55">
              <a:extLst>
                <a:ext uri="{FF2B5EF4-FFF2-40B4-BE49-F238E27FC236}">
                  <a16:creationId xmlns:a16="http://schemas.microsoft.com/office/drawing/2014/main" id="{6A20AD8B-E6BC-4589-AC1E-63B1076CDC92}"/>
                </a:ext>
              </a:extLst>
            </p:cNvPr>
            <p:cNvSpPr>
              <a:spLocks noChangeShapeType="1"/>
            </p:cNvSpPr>
            <p:nvPr/>
          </p:nvSpPr>
          <p:spPr bwMode="auto">
            <a:xfrm>
              <a:off x="2434" y="224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5" name="Line 56">
              <a:extLst>
                <a:ext uri="{FF2B5EF4-FFF2-40B4-BE49-F238E27FC236}">
                  <a16:creationId xmlns:a16="http://schemas.microsoft.com/office/drawing/2014/main" id="{5CD842FE-FAB3-403D-9C80-B51F2B98B420}"/>
                </a:ext>
              </a:extLst>
            </p:cNvPr>
            <p:cNvSpPr>
              <a:spLocks noChangeShapeType="1"/>
            </p:cNvSpPr>
            <p:nvPr/>
          </p:nvSpPr>
          <p:spPr bwMode="auto">
            <a:xfrm>
              <a:off x="2439" y="224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6" name="Line 57">
              <a:extLst>
                <a:ext uri="{FF2B5EF4-FFF2-40B4-BE49-F238E27FC236}">
                  <a16:creationId xmlns:a16="http://schemas.microsoft.com/office/drawing/2014/main" id="{C835AAA8-F028-411B-A9C7-7E375016C5A0}"/>
                </a:ext>
              </a:extLst>
            </p:cNvPr>
            <p:cNvSpPr>
              <a:spLocks noChangeShapeType="1"/>
            </p:cNvSpPr>
            <p:nvPr/>
          </p:nvSpPr>
          <p:spPr bwMode="auto">
            <a:xfrm>
              <a:off x="2448" y="224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7" name="Line 58">
              <a:extLst>
                <a:ext uri="{FF2B5EF4-FFF2-40B4-BE49-F238E27FC236}">
                  <a16:creationId xmlns:a16="http://schemas.microsoft.com/office/drawing/2014/main" id="{9A95B632-B31D-491C-BBE3-9D10E8C8C9B2}"/>
                </a:ext>
              </a:extLst>
            </p:cNvPr>
            <p:cNvSpPr>
              <a:spLocks noChangeShapeType="1"/>
            </p:cNvSpPr>
            <p:nvPr/>
          </p:nvSpPr>
          <p:spPr bwMode="auto">
            <a:xfrm>
              <a:off x="2459" y="224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8" name="Line 59">
              <a:extLst>
                <a:ext uri="{FF2B5EF4-FFF2-40B4-BE49-F238E27FC236}">
                  <a16:creationId xmlns:a16="http://schemas.microsoft.com/office/drawing/2014/main" id="{C2F3634B-42B3-4E3A-BF28-EB930275E106}"/>
                </a:ext>
              </a:extLst>
            </p:cNvPr>
            <p:cNvSpPr>
              <a:spLocks noChangeShapeType="1"/>
            </p:cNvSpPr>
            <p:nvPr/>
          </p:nvSpPr>
          <p:spPr bwMode="auto">
            <a:xfrm>
              <a:off x="2476" y="2242"/>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9" name="Line 60">
              <a:extLst>
                <a:ext uri="{FF2B5EF4-FFF2-40B4-BE49-F238E27FC236}">
                  <a16:creationId xmlns:a16="http://schemas.microsoft.com/office/drawing/2014/main" id="{892B7F45-161F-46B9-B2DA-554DA42CE904}"/>
                </a:ext>
              </a:extLst>
            </p:cNvPr>
            <p:cNvSpPr>
              <a:spLocks noChangeShapeType="1"/>
            </p:cNvSpPr>
            <p:nvPr/>
          </p:nvSpPr>
          <p:spPr bwMode="auto">
            <a:xfrm>
              <a:off x="2487"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00" name="Line 61">
              <a:extLst>
                <a:ext uri="{FF2B5EF4-FFF2-40B4-BE49-F238E27FC236}">
                  <a16:creationId xmlns:a16="http://schemas.microsoft.com/office/drawing/2014/main" id="{A5BCACC7-6F76-4CCF-BFD8-BBE519DFBAA1}"/>
                </a:ext>
              </a:extLst>
            </p:cNvPr>
            <p:cNvSpPr>
              <a:spLocks noChangeShapeType="1"/>
            </p:cNvSpPr>
            <p:nvPr/>
          </p:nvSpPr>
          <p:spPr bwMode="auto">
            <a:xfrm>
              <a:off x="2488"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01" name="Line 62">
              <a:extLst>
                <a:ext uri="{FF2B5EF4-FFF2-40B4-BE49-F238E27FC236}">
                  <a16:creationId xmlns:a16="http://schemas.microsoft.com/office/drawing/2014/main" id="{55A40C36-699F-4FBA-BF50-25B9084F38C2}"/>
                </a:ext>
              </a:extLst>
            </p:cNvPr>
            <p:cNvSpPr>
              <a:spLocks noChangeShapeType="1"/>
            </p:cNvSpPr>
            <p:nvPr/>
          </p:nvSpPr>
          <p:spPr bwMode="auto">
            <a:xfrm>
              <a:off x="2509"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04" name="Line 63">
              <a:extLst>
                <a:ext uri="{FF2B5EF4-FFF2-40B4-BE49-F238E27FC236}">
                  <a16:creationId xmlns:a16="http://schemas.microsoft.com/office/drawing/2014/main" id="{CC927913-6DDA-4644-8F07-6467813C1942}"/>
                </a:ext>
              </a:extLst>
            </p:cNvPr>
            <p:cNvSpPr>
              <a:spLocks noChangeShapeType="1"/>
            </p:cNvSpPr>
            <p:nvPr/>
          </p:nvSpPr>
          <p:spPr bwMode="auto">
            <a:xfrm>
              <a:off x="2516"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06" name="Line 64">
              <a:extLst>
                <a:ext uri="{FF2B5EF4-FFF2-40B4-BE49-F238E27FC236}">
                  <a16:creationId xmlns:a16="http://schemas.microsoft.com/office/drawing/2014/main" id="{7FE2B794-3144-449D-8256-C22D18F1A427}"/>
                </a:ext>
              </a:extLst>
            </p:cNvPr>
            <p:cNvSpPr>
              <a:spLocks noChangeShapeType="1"/>
            </p:cNvSpPr>
            <p:nvPr/>
          </p:nvSpPr>
          <p:spPr bwMode="auto">
            <a:xfrm>
              <a:off x="2550"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0" name="Line 65">
              <a:extLst>
                <a:ext uri="{FF2B5EF4-FFF2-40B4-BE49-F238E27FC236}">
                  <a16:creationId xmlns:a16="http://schemas.microsoft.com/office/drawing/2014/main" id="{5B4D8AAE-BEFB-409D-8B22-E49BD5A59BEA}"/>
                </a:ext>
              </a:extLst>
            </p:cNvPr>
            <p:cNvSpPr>
              <a:spLocks noChangeShapeType="1"/>
            </p:cNvSpPr>
            <p:nvPr/>
          </p:nvSpPr>
          <p:spPr bwMode="auto">
            <a:xfrm>
              <a:off x="2572" y="2256"/>
              <a:ext cx="0" cy="3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1" name="Line 66">
              <a:extLst>
                <a:ext uri="{FF2B5EF4-FFF2-40B4-BE49-F238E27FC236}">
                  <a16:creationId xmlns:a16="http://schemas.microsoft.com/office/drawing/2014/main" id="{6E5F26D4-A947-4C2D-885A-041AD9F350C1}"/>
                </a:ext>
              </a:extLst>
            </p:cNvPr>
            <p:cNvSpPr>
              <a:spLocks noChangeShapeType="1"/>
            </p:cNvSpPr>
            <p:nvPr/>
          </p:nvSpPr>
          <p:spPr bwMode="auto">
            <a:xfrm>
              <a:off x="2592"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2" name="Line 67">
              <a:extLst>
                <a:ext uri="{FF2B5EF4-FFF2-40B4-BE49-F238E27FC236}">
                  <a16:creationId xmlns:a16="http://schemas.microsoft.com/office/drawing/2014/main" id="{A539A05F-3D59-4A93-B133-D8649ADAEFDA}"/>
                </a:ext>
              </a:extLst>
            </p:cNvPr>
            <p:cNvSpPr>
              <a:spLocks noChangeShapeType="1"/>
            </p:cNvSpPr>
            <p:nvPr/>
          </p:nvSpPr>
          <p:spPr bwMode="auto">
            <a:xfrm>
              <a:off x="2602"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3" name="Line 68">
              <a:extLst>
                <a:ext uri="{FF2B5EF4-FFF2-40B4-BE49-F238E27FC236}">
                  <a16:creationId xmlns:a16="http://schemas.microsoft.com/office/drawing/2014/main" id="{E1FB4262-D329-4963-BBA9-3CA1AF7C87E3}"/>
                </a:ext>
              </a:extLst>
            </p:cNvPr>
            <p:cNvSpPr>
              <a:spLocks noChangeShapeType="1"/>
            </p:cNvSpPr>
            <p:nvPr/>
          </p:nvSpPr>
          <p:spPr bwMode="auto">
            <a:xfrm>
              <a:off x="2617"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4" name="Line 69">
              <a:extLst>
                <a:ext uri="{FF2B5EF4-FFF2-40B4-BE49-F238E27FC236}">
                  <a16:creationId xmlns:a16="http://schemas.microsoft.com/office/drawing/2014/main" id="{FF41D182-582A-404B-903A-CDA7F4210019}"/>
                </a:ext>
              </a:extLst>
            </p:cNvPr>
            <p:cNvSpPr>
              <a:spLocks noChangeShapeType="1"/>
            </p:cNvSpPr>
            <p:nvPr/>
          </p:nvSpPr>
          <p:spPr bwMode="auto">
            <a:xfrm>
              <a:off x="2623"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5" name="Line 70">
              <a:extLst>
                <a:ext uri="{FF2B5EF4-FFF2-40B4-BE49-F238E27FC236}">
                  <a16:creationId xmlns:a16="http://schemas.microsoft.com/office/drawing/2014/main" id="{334641C4-E39B-411B-A0A5-C7A5A57B9790}"/>
                </a:ext>
              </a:extLst>
            </p:cNvPr>
            <p:cNvSpPr>
              <a:spLocks noChangeShapeType="1"/>
            </p:cNvSpPr>
            <p:nvPr/>
          </p:nvSpPr>
          <p:spPr bwMode="auto">
            <a:xfrm>
              <a:off x="2631"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6" name="Line 71">
              <a:extLst>
                <a:ext uri="{FF2B5EF4-FFF2-40B4-BE49-F238E27FC236}">
                  <a16:creationId xmlns:a16="http://schemas.microsoft.com/office/drawing/2014/main" id="{7D4E848C-2587-4298-8EA8-257D2C4B53E8}"/>
                </a:ext>
              </a:extLst>
            </p:cNvPr>
            <p:cNvSpPr>
              <a:spLocks noChangeShapeType="1"/>
            </p:cNvSpPr>
            <p:nvPr/>
          </p:nvSpPr>
          <p:spPr bwMode="auto">
            <a:xfrm>
              <a:off x="2641"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7" name="Line 72">
              <a:extLst>
                <a:ext uri="{FF2B5EF4-FFF2-40B4-BE49-F238E27FC236}">
                  <a16:creationId xmlns:a16="http://schemas.microsoft.com/office/drawing/2014/main" id="{930460E9-2E01-48B7-A950-8D6577C267E4}"/>
                </a:ext>
              </a:extLst>
            </p:cNvPr>
            <p:cNvSpPr>
              <a:spLocks noChangeShapeType="1"/>
            </p:cNvSpPr>
            <p:nvPr/>
          </p:nvSpPr>
          <p:spPr bwMode="auto">
            <a:xfrm>
              <a:off x="2656"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8" name="Line 73">
              <a:extLst>
                <a:ext uri="{FF2B5EF4-FFF2-40B4-BE49-F238E27FC236}">
                  <a16:creationId xmlns:a16="http://schemas.microsoft.com/office/drawing/2014/main" id="{1A77CCD0-D845-4385-9701-F9D1D710B192}"/>
                </a:ext>
              </a:extLst>
            </p:cNvPr>
            <p:cNvSpPr>
              <a:spLocks noChangeShapeType="1"/>
            </p:cNvSpPr>
            <p:nvPr/>
          </p:nvSpPr>
          <p:spPr bwMode="auto">
            <a:xfrm>
              <a:off x="2719"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9" name="Line 74">
              <a:extLst>
                <a:ext uri="{FF2B5EF4-FFF2-40B4-BE49-F238E27FC236}">
                  <a16:creationId xmlns:a16="http://schemas.microsoft.com/office/drawing/2014/main" id="{D987AB54-659A-4FC9-AD2C-B324141F0889}"/>
                </a:ext>
              </a:extLst>
            </p:cNvPr>
            <p:cNvSpPr>
              <a:spLocks noChangeShapeType="1"/>
            </p:cNvSpPr>
            <p:nvPr/>
          </p:nvSpPr>
          <p:spPr bwMode="auto">
            <a:xfrm>
              <a:off x="2740"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0" name="Line 75">
              <a:extLst>
                <a:ext uri="{FF2B5EF4-FFF2-40B4-BE49-F238E27FC236}">
                  <a16:creationId xmlns:a16="http://schemas.microsoft.com/office/drawing/2014/main" id="{865915A3-3E18-402B-93AA-A94A035BC4E2}"/>
                </a:ext>
              </a:extLst>
            </p:cNvPr>
            <p:cNvSpPr>
              <a:spLocks noChangeShapeType="1"/>
            </p:cNvSpPr>
            <p:nvPr/>
          </p:nvSpPr>
          <p:spPr bwMode="auto">
            <a:xfrm>
              <a:off x="2769"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1" name="Line 76">
              <a:extLst>
                <a:ext uri="{FF2B5EF4-FFF2-40B4-BE49-F238E27FC236}">
                  <a16:creationId xmlns:a16="http://schemas.microsoft.com/office/drawing/2014/main" id="{26A3F6B8-AF25-4853-B316-AFDDF50FC1ED}"/>
                </a:ext>
              </a:extLst>
            </p:cNvPr>
            <p:cNvSpPr>
              <a:spLocks noChangeShapeType="1"/>
            </p:cNvSpPr>
            <p:nvPr/>
          </p:nvSpPr>
          <p:spPr bwMode="auto">
            <a:xfrm>
              <a:off x="2800"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2" name="Line 77">
              <a:extLst>
                <a:ext uri="{FF2B5EF4-FFF2-40B4-BE49-F238E27FC236}">
                  <a16:creationId xmlns:a16="http://schemas.microsoft.com/office/drawing/2014/main" id="{18426690-FFD1-4EA5-A32D-CE88B5A78B1F}"/>
                </a:ext>
              </a:extLst>
            </p:cNvPr>
            <p:cNvSpPr>
              <a:spLocks noChangeShapeType="1"/>
            </p:cNvSpPr>
            <p:nvPr/>
          </p:nvSpPr>
          <p:spPr bwMode="auto">
            <a:xfrm>
              <a:off x="2810" y="2274"/>
              <a:ext cx="0" cy="31"/>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sp>
        <p:nvSpPr>
          <p:cNvPr id="586" name="Rectangle 213">
            <a:extLst>
              <a:ext uri="{FF2B5EF4-FFF2-40B4-BE49-F238E27FC236}">
                <a16:creationId xmlns:a16="http://schemas.microsoft.com/office/drawing/2014/main" id="{69A7E2B3-C15C-4BCA-9C5F-1B9D8E5DA97F}"/>
              </a:ext>
            </a:extLst>
          </p:cNvPr>
          <p:cNvSpPr>
            <a:spLocks noChangeArrowheads="1"/>
          </p:cNvSpPr>
          <p:nvPr/>
        </p:nvSpPr>
        <p:spPr bwMode="auto">
          <a:xfrm>
            <a:off x="6604889" y="5793023"/>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587" name="Rectangle 214">
            <a:extLst>
              <a:ext uri="{FF2B5EF4-FFF2-40B4-BE49-F238E27FC236}">
                <a16:creationId xmlns:a16="http://schemas.microsoft.com/office/drawing/2014/main" id="{14B14185-B99D-454B-BD4C-8D86A0F62D99}"/>
              </a:ext>
            </a:extLst>
          </p:cNvPr>
          <p:cNvSpPr>
            <a:spLocks noChangeArrowheads="1"/>
          </p:cNvSpPr>
          <p:nvPr/>
        </p:nvSpPr>
        <p:spPr bwMode="auto">
          <a:xfrm>
            <a:off x="7091723" y="5793023"/>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a:t>
            </a:r>
            <a:endParaRPr lang="en-US" altLang="en-US" sz="1600" dirty="0">
              <a:latin typeface="+mj-lt"/>
            </a:endParaRPr>
          </a:p>
        </p:txBody>
      </p:sp>
      <p:sp>
        <p:nvSpPr>
          <p:cNvPr id="588" name="Rectangle 215">
            <a:extLst>
              <a:ext uri="{FF2B5EF4-FFF2-40B4-BE49-F238E27FC236}">
                <a16:creationId xmlns:a16="http://schemas.microsoft.com/office/drawing/2014/main" id="{36A8C15A-C79E-4434-A7E1-83BFFBF1AD0B}"/>
              </a:ext>
            </a:extLst>
          </p:cNvPr>
          <p:cNvSpPr>
            <a:spLocks noChangeArrowheads="1"/>
          </p:cNvSpPr>
          <p:nvPr/>
        </p:nvSpPr>
        <p:spPr bwMode="auto">
          <a:xfrm>
            <a:off x="7527756"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12</a:t>
            </a:r>
            <a:endParaRPr lang="en-US" altLang="en-US" sz="1600" dirty="0">
              <a:latin typeface="+mj-lt"/>
            </a:endParaRPr>
          </a:p>
        </p:txBody>
      </p:sp>
      <p:sp>
        <p:nvSpPr>
          <p:cNvPr id="589" name="Rectangle 216">
            <a:extLst>
              <a:ext uri="{FF2B5EF4-FFF2-40B4-BE49-F238E27FC236}">
                <a16:creationId xmlns:a16="http://schemas.microsoft.com/office/drawing/2014/main" id="{0CF6CDA6-3301-4EA9-9A81-1718B5F27FED}"/>
              </a:ext>
            </a:extLst>
          </p:cNvPr>
          <p:cNvSpPr>
            <a:spLocks noChangeArrowheads="1"/>
          </p:cNvSpPr>
          <p:nvPr/>
        </p:nvSpPr>
        <p:spPr bwMode="auto">
          <a:xfrm>
            <a:off x="8014590"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18</a:t>
            </a:r>
            <a:endParaRPr lang="en-US" altLang="en-US" sz="1600" dirty="0">
              <a:latin typeface="+mj-lt"/>
            </a:endParaRPr>
          </a:p>
        </p:txBody>
      </p:sp>
      <p:sp>
        <p:nvSpPr>
          <p:cNvPr id="590" name="Rectangle 217">
            <a:extLst>
              <a:ext uri="{FF2B5EF4-FFF2-40B4-BE49-F238E27FC236}">
                <a16:creationId xmlns:a16="http://schemas.microsoft.com/office/drawing/2014/main" id="{E709F125-C5A7-4778-B881-7885B5FEF6BA}"/>
              </a:ext>
            </a:extLst>
          </p:cNvPr>
          <p:cNvSpPr>
            <a:spLocks noChangeArrowheads="1"/>
          </p:cNvSpPr>
          <p:nvPr/>
        </p:nvSpPr>
        <p:spPr bwMode="auto">
          <a:xfrm>
            <a:off x="8505656"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24</a:t>
            </a:r>
            <a:endParaRPr lang="en-US" altLang="en-US" sz="1600" dirty="0">
              <a:latin typeface="+mj-lt"/>
            </a:endParaRPr>
          </a:p>
        </p:txBody>
      </p:sp>
      <p:sp>
        <p:nvSpPr>
          <p:cNvPr id="591" name="Rectangle 218">
            <a:extLst>
              <a:ext uri="{FF2B5EF4-FFF2-40B4-BE49-F238E27FC236}">
                <a16:creationId xmlns:a16="http://schemas.microsoft.com/office/drawing/2014/main" id="{37B4585B-D023-4CFA-A416-0842FBBEE9C8}"/>
              </a:ext>
            </a:extLst>
          </p:cNvPr>
          <p:cNvSpPr>
            <a:spLocks noChangeArrowheads="1"/>
          </p:cNvSpPr>
          <p:nvPr/>
        </p:nvSpPr>
        <p:spPr bwMode="auto">
          <a:xfrm>
            <a:off x="8996723"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30</a:t>
            </a:r>
            <a:endParaRPr lang="en-US" altLang="en-US" sz="1600" dirty="0">
              <a:latin typeface="+mj-lt"/>
            </a:endParaRPr>
          </a:p>
        </p:txBody>
      </p:sp>
      <p:sp>
        <p:nvSpPr>
          <p:cNvPr id="592" name="Rectangle 219">
            <a:extLst>
              <a:ext uri="{FF2B5EF4-FFF2-40B4-BE49-F238E27FC236}">
                <a16:creationId xmlns:a16="http://schemas.microsoft.com/office/drawing/2014/main" id="{E4A85025-AA20-4F2A-B9E0-F0714B9677F0}"/>
              </a:ext>
            </a:extLst>
          </p:cNvPr>
          <p:cNvSpPr>
            <a:spLocks noChangeArrowheads="1"/>
          </p:cNvSpPr>
          <p:nvPr/>
        </p:nvSpPr>
        <p:spPr bwMode="auto">
          <a:xfrm>
            <a:off x="9483556"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36</a:t>
            </a:r>
            <a:endParaRPr lang="en-US" altLang="en-US" sz="1600" dirty="0">
              <a:latin typeface="+mj-lt"/>
            </a:endParaRPr>
          </a:p>
        </p:txBody>
      </p:sp>
      <p:sp>
        <p:nvSpPr>
          <p:cNvPr id="593" name="Rectangle 220">
            <a:extLst>
              <a:ext uri="{FF2B5EF4-FFF2-40B4-BE49-F238E27FC236}">
                <a16:creationId xmlns:a16="http://schemas.microsoft.com/office/drawing/2014/main" id="{AAF1A05D-70DE-4771-8D7E-62C56EE56054}"/>
              </a:ext>
            </a:extLst>
          </p:cNvPr>
          <p:cNvSpPr>
            <a:spLocks noChangeArrowheads="1"/>
          </p:cNvSpPr>
          <p:nvPr/>
        </p:nvSpPr>
        <p:spPr bwMode="auto">
          <a:xfrm>
            <a:off x="9974623"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42</a:t>
            </a:r>
            <a:endParaRPr lang="en-US" altLang="en-US" sz="1600" dirty="0">
              <a:latin typeface="+mj-lt"/>
            </a:endParaRPr>
          </a:p>
        </p:txBody>
      </p:sp>
      <p:sp>
        <p:nvSpPr>
          <p:cNvPr id="594" name="Rectangle 221">
            <a:extLst>
              <a:ext uri="{FF2B5EF4-FFF2-40B4-BE49-F238E27FC236}">
                <a16:creationId xmlns:a16="http://schemas.microsoft.com/office/drawing/2014/main" id="{171C0284-EC61-448A-9894-69DA20660F3B}"/>
              </a:ext>
            </a:extLst>
          </p:cNvPr>
          <p:cNvSpPr>
            <a:spLocks noChangeArrowheads="1"/>
          </p:cNvSpPr>
          <p:nvPr/>
        </p:nvSpPr>
        <p:spPr bwMode="auto">
          <a:xfrm>
            <a:off x="10465690"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48</a:t>
            </a:r>
            <a:endParaRPr lang="en-US" altLang="en-US" sz="1600" dirty="0">
              <a:latin typeface="+mj-lt"/>
            </a:endParaRPr>
          </a:p>
        </p:txBody>
      </p:sp>
      <p:sp>
        <p:nvSpPr>
          <p:cNvPr id="595" name="Rectangle 222">
            <a:extLst>
              <a:ext uri="{FF2B5EF4-FFF2-40B4-BE49-F238E27FC236}">
                <a16:creationId xmlns:a16="http://schemas.microsoft.com/office/drawing/2014/main" id="{BB61E20D-227D-4170-BE76-12516EB63EAC}"/>
              </a:ext>
            </a:extLst>
          </p:cNvPr>
          <p:cNvSpPr>
            <a:spLocks noChangeArrowheads="1"/>
          </p:cNvSpPr>
          <p:nvPr/>
        </p:nvSpPr>
        <p:spPr bwMode="auto">
          <a:xfrm>
            <a:off x="10954639"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54</a:t>
            </a:r>
            <a:endParaRPr lang="en-US" altLang="en-US" sz="1600" dirty="0">
              <a:latin typeface="+mj-lt"/>
            </a:endParaRPr>
          </a:p>
        </p:txBody>
      </p:sp>
      <p:sp>
        <p:nvSpPr>
          <p:cNvPr id="596" name="Rectangle 223">
            <a:extLst>
              <a:ext uri="{FF2B5EF4-FFF2-40B4-BE49-F238E27FC236}">
                <a16:creationId xmlns:a16="http://schemas.microsoft.com/office/drawing/2014/main" id="{D3698422-2A75-4535-B871-FF4D3EF39A49}"/>
              </a:ext>
            </a:extLst>
          </p:cNvPr>
          <p:cNvSpPr>
            <a:spLocks noChangeArrowheads="1"/>
          </p:cNvSpPr>
          <p:nvPr/>
        </p:nvSpPr>
        <p:spPr bwMode="auto">
          <a:xfrm>
            <a:off x="11445706"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60</a:t>
            </a:r>
            <a:endParaRPr lang="en-US" altLang="en-US" sz="1600" dirty="0">
              <a:latin typeface="+mj-lt"/>
            </a:endParaRPr>
          </a:p>
        </p:txBody>
      </p:sp>
      <p:sp>
        <p:nvSpPr>
          <p:cNvPr id="597" name="Rectangle 224">
            <a:extLst>
              <a:ext uri="{FF2B5EF4-FFF2-40B4-BE49-F238E27FC236}">
                <a16:creationId xmlns:a16="http://schemas.microsoft.com/office/drawing/2014/main" id="{96FE63C7-9686-440C-8B94-B32253C8ECE2}"/>
              </a:ext>
            </a:extLst>
          </p:cNvPr>
          <p:cNvSpPr>
            <a:spLocks noChangeArrowheads="1"/>
          </p:cNvSpPr>
          <p:nvPr/>
        </p:nvSpPr>
        <p:spPr bwMode="auto">
          <a:xfrm>
            <a:off x="11936772" y="5793023"/>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66</a:t>
            </a:r>
            <a:endParaRPr lang="en-US" altLang="en-US" sz="1600" dirty="0">
              <a:latin typeface="+mj-lt"/>
            </a:endParaRPr>
          </a:p>
        </p:txBody>
      </p:sp>
      <p:sp>
        <p:nvSpPr>
          <p:cNvPr id="599" name="Rectangle 226">
            <a:extLst>
              <a:ext uri="{FF2B5EF4-FFF2-40B4-BE49-F238E27FC236}">
                <a16:creationId xmlns:a16="http://schemas.microsoft.com/office/drawing/2014/main" id="{335FACD2-AA24-4CEC-BCBF-9ACDFE34F533}"/>
              </a:ext>
            </a:extLst>
          </p:cNvPr>
          <p:cNvSpPr>
            <a:spLocks noChangeArrowheads="1"/>
          </p:cNvSpPr>
          <p:nvPr/>
        </p:nvSpPr>
        <p:spPr bwMode="auto">
          <a:xfrm>
            <a:off x="6358468" y="5441951"/>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600" name="Rectangle 227">
            <a:extLst>
              <a:ext uri="{FF2B5EF4-FFF2-40B4-BE49-F238E27FC236}">
                <a16:creationId xmlns:a16="http://schemas.microsoft.com/office/drawing/2014/main" id="{A351468F-EA41-4928-9C01-C9993DC4E493}"/>
              </a:ext>
            </a:extLst>
          </p:cNvPr>
          <p:cNvSpPr>
            <a:spLocks noChangeArrowheads="1"/>
          </p:cNvSpPr>
          <p:nvPr/>
        </p:nvSpPr>
        <p:spPr bwMode="auto">
          <a:xfrm>
            <a:off x="6250518" y="50122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a:t>
            </a:r>
            <a:endParaRPr lang="en-US" altLang="en-US" sz="1600" dirty="0">
              <a:latin typeface="+mj-lt"/>
            </a:endParaRPr>
          </a:p>
        </p:txBody>
      </p:sp>
      <p:sp>
        <p:nvSpPr>
          <p:cNvPr id="601" name="Rectangle 228">
            <a:extLst>
              <a:ext uri="{FF2B5EF4-FFF2-40B4-BE49-F238E27FC236}">
                <a16:creationId xmlns:a16="http://schemas.microsoft.com/office/drawing/2014/main" id="{2A1F9D00-7233-491A-8DD5-B6F33BD633E3}"/>
              </a:ext>
            </a:extLst>
          </p:cNvPr>
          <p:cNvSpPr>
            <a:spLocks noChangeArrowheads="1"/>
          </p:cNvSpPr>
          <p:nvPr/>
        </p:nvSpPr>
        <p:spPr bwMode="auto">
          <a:xfrm>
            <a:off x="6250518" y="458470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20</a:t>
            </a:r>
            <a:endParaRPr lang="en-US" altLang="en-US" sz="1600" dirty="0">
              <a:latin typeface="+mj-lt"/>
            </a:endParaRPr>
          </a:p>
        </p:txBody>
      </p:sp>
      <p:sp>
        <p:nvSpPr>
          <p:cNvPr id="602" name="Rectangle 229">
            <a:extLst>
              <a:ext uri="{FF2B5EF4-FFF2-40B4-BE49-F238E27FC236}">
                <a16:creationId xmlns:a16="http://schemas.microsoft.com/office/drawing/2014/main" id="{6EEB3003-59B8-474D-9E5D-3D430E178977}"/>
              </a:ext>
            </a:extLst>
          </p:cNvPr>
          <p:cNvSpPr>
            <a:spLocks noChangeArrowheads="1"/>
          </p:cNvSpPr>
          <p:nvPr/>
        </p:nvSpPr>
        <p:spPr bwMode="auto">
          <a:xfrm>
            <a:off x="6250518" y="41550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30</a:t>
            </a:r>
            <a:endParaRPr lang="en-US" altLang="en-US" sz="1600" dirty="0">
              <a:latin typeface="+mj-lt"/>
            </a:endParaRPr>
          </a:p>
        </p:txBody>
      </p:sp>
      <p:sp>
        <p:nvSpPr>
          <p:cNvPr id="603" name="Rectangle 230">
            <a:extLst>
              <a:ext uri="{FF2B5EF4-FFF2-40B4-BE49-F238E27FC236}">
                <a16:creationId xmlns:a16="http://schemas.microsoft.com/office/drawing/2014/main" id="{C872B6DA-B655-43B5-BF0A-1E5816FEDE8D}"/>
              </a:ext>
            </a:extLst>
          </p:cNvPr>
          <p:cNvSpPr>
            <a:spLocks noChangeArrowheads="1"/>
          </p:cNvSpPr>
          <p:nvPr/>
        </p:nvSpPr>
        <p:spPr bwMode="auto">
          <a:xfrm>
            <a:off x="6250518" y="3725334"/>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40</a:t>
            </a:r>
            <a:endParaRPr lang="en-US" altLang="en-US" sz="1600" dirty="0">
              <a:latin typeface="+mj-lt"/>
            </a:endParaRPr>
          </a:p>
        </p:txBody>
      </p:sp>
      <p:sp>
        <p:nvSpPr>
          <p:cNvPr id="604" name="Rectangle 231">
            <a:extLst>
              <a:ext uri="{FF2B5EF4-FFF2-40B4-BE49-F238E27FC236}">
                <a16:creationId xmlns:a16="http://schemas.microsoft.com/office/drawing/2014/main" id="{D73928D3-F9E0-47D8-B002-35F482CB2877}"/>
              </a:ext>
            </a:extLst>
          </p:cNvPr>
          <p:cNvSpPr>
            <a:spLocks noChangeArrowheads="1"/>
          </p:cNvSpPr>
          <p:nvPr/>
        </p:nvSpPr>
        <p:spPr bwMode="auto">
          <a:xfrm>
            <a:off x="6250518" y="32956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50</a:t>
            </a:r>
            <a:endParaRPr lang="en-US" altLang="en-US" sz="1600" dirty="0">
              <a:latin typeface="+mj-lt"/>
            </a:endParaRPr>
          </a:p>
        </p:txBody>
      </p:sp>
      <p:sp>
        <p:nvSpPr>
          <p:cNvPr id="605" name="Rectangle 232">
            <a:extLst>
              <a:ext uri="{FF2B5EF4-FFF2-40B4-BE49-F238E27FC236}">
                <a16:creationId xmlns:a16="http://schemas.microsoft.com/office/drawing/2014/main" id="{07562F84-355F-4591-9F66-020FBC978640}"/>
              </a:ext>
            </a:extLst>
          </p:cNvPr>
          <p:cNvSpPr>
            <a:spLocks noChangeArrowheads="1"/>
          </p:cNvSpPr>
          <p:nvPr/>
        </p:nvSpPr>
        <p:spPr bwMode="auto">
          <a:xfrm>
            <a:off x="6250518" y="28680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60</a:t>
            </a:r>
            <a:endParaRPr lang="en-US" altLang="en-US" sz="1600" dirty="0">
              <a:latin typeface="+mj-lt"/>
            </a:endParaRPr>
          </a:p>
        </p:txBody>
      </p:sp>
      <p:sp>
        <p:nvSpPr>
          <p:cNvPr id="606" name="Rectangle 233">
            <a:extLst>
              <a:ext uri="{FF2B5EF4-FFF2-40B4-BE49-F238E27FC236}">
                <a16:creationId xmlns:a16="http://schemas.microsoft.com/office/drawing/2014/main" id="{88417378-EA4C-4903-93BF-0A1DAFAA1C35}"/>
              </a:ext>
            </a:extLst>
          </p:cNvPr>
          <p:cNvSpPr>
            <a:spLocks noChangeArrowheads="1"/>
          </p:cNvSpPr>
          <p:nvPr/>
        </p:nvSpPr>
        <p:spPr bwMode="auto">
          <a:xfrm>
            <a:off x="6250518" y="243840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70</a:t>
            </a:r>
            <a:endParaRPr lang="en-US" altLang="en-US" sz="1600" dirty="0">
              <a:latin typeface="+mj-lt"/>
            </a:endParaRPr>
          </a:p>
        </p:txBody>
      </p:sp>
      <p:sp>
        <p:nvSpPr>
          <p:cNvPr id="607" name="Rectangle 234">
            <a:extLst>
              <a:ext uri="{FF2B5EF4-FFF2-40B4-BE49-F238E27FC236}">
                <a16:creationId xmlns:a16="http://schemas.microsoft.com/office/drawing/2014/main" id="{EBB2C6FB-9B60-42E5-B36F-C2E7156171E1}"/>
              </a:ext>
            </a:extLst>
          </p:cNvPr>
          <p:cNvSpPr>
            <a:spLocks noChangeArrowheads="1"/>
          </p:cNvSpPr>
          <p:nvPr/>
        </p:nvSpPr>
        <p:spPr bwMode="auto">
          <a:xfrm>
            <a:off x="6250518" y="20087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80</a:t>
            </a:r>
            <a:endParaRPr lang="en-US" altLang="en-US" sz="1600" dirty="0">
              <a:latin typeface="+mj-lt"/>
            </a:endParaRPr>
          </a:p>
        </p:txBody>
      </p:sp>
      <p:sp>
        <p:nvSpPr>
          <p:cNvPr id="608" name="Rectangle 235">
            <a:extLst>
              <a:ext uri="{FF2B5EF4-FFF2-40B4-BE49-F238E27FC236}">
                <a16:creationId xmlns:a16="http://schemas.microsoft.com/office/drawing/2014/main" id="{F41C3BFF-60C2-4657-80AC-2212E6F133AF}"/>
              </a:ext>
            </a:extLst>
          </p:cNvPr>
          <p:cNvSpPr>
            <a:spLocks noChangeArrowheads="1"/>
          </p:cNvSpPr>
          <p:nvPr/>
        </p:nvSpPr>
        <p:spPr bwMode="auto">
          <a:xfrm>
            <a:off x="6250518" y="1579034"/>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90</a:t>
            </a:r>
            <a:endParaRPr lang="en-US" altLang="en-US" sz="1600" dirty="0">
              <a:latin typeface="+mj-lt"/>
            </a:endParaRPr>
          </a:p>
        </p:txBody>
      </p:sp>
      <p:sp>
        <p:nvSpPr>
          <p:cNvPr id="609" name="Rectangle 236">
            <a:extLst>
              <a:ext uri="{FF2B5EF4-FFF2-40B4-BE49-F238E27FC236}">
                <a16:creationId xmlns:a16="http://schemas.microsoft.com/office/drawing/2014/main" id="{FC548EF3-6D53-4F2A-AE5E-0FFBC069D713}"/>
              </a:ext>
            </a:extLst>
          </p:cNvPr>
          <p:cNvSpPr>
            <a:spLocks noChangeArrowheads="1"/>
          </p:cNvSpPr>
          <p:nvPr/>
        </p:nvSpPr>
        <p:spPr bwMode="auto">
          <a:xfrm>
            <a:off x="6140451" y="1151467"/>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100</a:t>
            </a:r>
            <a:endParaRPr lang="en-US" altLang="en-US" sz="1600" dirty="0">
              <a:latin typeface="+mj-lt"/>
            </a:endParaRPr>
          </a:p>
        </p:txBody>
      </p:sp>
      <p:sp>
        <p:nvSpPr>
          <p:cNvPr id="610" name="Freeform 237">
            <a:extLst>
              <a:ext uri="{FF2B5EF4-FFF2-40B4-BE49-F238E27FC236}">
                <a16:creationId xmlns:a16="http://schemas.microsoft.com/office/drawing/2014/main" id="{022EBE7D-0AC6-4BFB-90F7-23B8BE9894A8}"/>
              </a:ext>
            </a:extLst>
          </p:cNvPr>
          <p:cNvSpPr>
            <a:spLocks noEditPoints="1"/>
          </p:cNvSpPr>
          <p:nvPr/>
        </p:nvSpPr>
        <p:spPr bwMode="auto">
          <a:xfrm>
            <a:off x="6504517" y="1259418"/>
            <a:ext cx="152400" cy="4332817"/>
          </a:xfrm>
          <a:custGeom>
            <a:avLst/>
            <a:gdLst>
              <a:gd name="T0" fmla="*/ 72 w 72"/>
              <a:gd name="T1" fmla="*/ 2047 h 2047"/>
              <a:gd name="T2" fmla="*/ 72 w 72"/>
              <a:gd name="T3" fmla="*/ 0 h 2047"/>
              <a:gd name="T4" fmla="*/ 72 w 72"/>
              <a:gd name="T5" fmla="*/ 2037 h 2047"/>
              <a:gd name="T6" fmla="*/ 0 w 72"/>
              <a:gd name="T7" fmla="*/ 2037 h 2047"/>
              <a:gd name="T8" fmla="*/ 72 w 72"/>
              <a:gd name="T9" fmla="*/ 1835 h 2047"/>
              <a:gd name="T10" fmla="*/ 0 w 72"/>
              <a:gd name="T11" fmla="*/ 1835 h 2047"/>
              <a:gd name="T12" fmla="*/ 72 w 72"/>
              <a:gd name="T13" fmla="*/ 1632 h 2047"/>
              <a:gd name="T14" fmla="*/ 0 w 72"/>
              <a:gd name="T15" fmla="*/ 1632 h 2047"/>
              <a:gd name="T16" fmla="*/ 72 w 72"/>
              <a:gd name="T17" fmla="*/ 1429 h 2047"/>
              <a:gd name="T18" fmla="*/ 0 w 72"/>
              <a:gd name="T19" fmla="*/ 1429 h 2047"/>
              <a:gd name="T20" fmla="*/ 72 w 72"/>
              <a:gd name="T21" fmla="*/ 1226 h 2047"/>
              <a:gd name="T22" fmla="*/ 0 w 72"/>
              <a:gd name="T23" fmla="*/ 1226 h 2047"/>
              <a:gd name="T24" fmla="*/ 72 w 72"/>
              <a:gd name="T25" fmla="*/ 1023 h 2047"/>
              <a:gd name="T26" fmla="*/ 0 w 72"/>
              <a:gd name="T27" fmla="*/ 1023 h 2047"/>
              <a:gd name="T28" fmla="*/ 72 w 72"/>
              <a:gd name="T29" fmla="*/ 821 h 2047"/>
              <a:gd name="T30" fmla="*/ 0 w 72"/>
              <a:gd name="T31" fmla="*/ 821 h 2047"/>
              <a:gd name="T32" fmla="*/ 72 w 72"/>
              <a:gd name="T33" fmla="*/ 618 h 2047"/>
              <a:gd name="T34" fmla="*/ 0 w 72"/>
              <a:gd name="T35" fmla="*/ 618 h 2047"/>
              <a:gd name="T36" fmla="*/ 72 w 72"/>
              <a:gd name="T37" fmla="*/ 415 h 2047"/>
              <a:gd name="T38" fmla="*/ 0 w 72"/>
              <a:gd name="T39" fmla="*/ 415 h 2047"/>
              <a:gd name="T40" fmla="*/ 72 w 72"/>
              <a:gd name="T41" fmla="*/ 212 h 2047"/>
              <a:gd name="T42" fmla="*/ 0 w 72"/>
              <a:gd name="T43" fmla="*/ 212 h 2047"/>
              <a:gd name="T44" fmla="*/ 72 w 72"/>
              <a:gd name="T45" fmla="*/ 10 h 2047"/>
              <a:gd name="T46" fmla="*/ 0 w 72"/>
              <a:gd name="T47" fmla="*/ 10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47">
                <a:moveTo>
                  <a:pt x="72" y="2047"/>
                </a:moveTo>
                <a:lnTo>
                  <a:pt x="72" y="0"/>
                </a:lnTo>
                <a:moveTo>
                  <a:pt x="72" y="2037"/>
                </a:moveTo>
                <a:lnTo>
                  <a:pt x="0" y="2037"/>
                </a:lnTo>
                <a:moveTo>
                  <a:pt x="72" y="1835"/>
                </a:moveTo>
                <a:lnTo>
                  <a:pt x="0" y="1835"/>
                </a:lnTo>
                <a:moveTo>
                  <a:pt x="72" y="1632"/>
                </a:moveTo>
                <a:lnTo>
                  <a:pt x="0" y="1632"/>
                </a:lnTo>
                <a:moveTo>
                  <a:pt x="72" y="1429"/>
                </a:moveTo>
                <a:lnTo>
                  <a:pt x="0" y="1429"/>
                </a:lnTo>
                <a:moveTo>
                  <a:pt x="72" y="1226"/>
                </a:moveTo>
                <a:lnTo>
                  <a:pt x="0" y="1226"/>
                </a:lnTo>
                <a:moveTo>
                  <a:pt x="72" y="1023"/>
                </a:moveTo>
                <a:lnTo>
                  <a:pt x="0" y="1023"/>
                </a:lnTo>
                <a:moveTo>
                  <a:pt x="72" y="821"/>
                </a:moveTo>
                <a:lnTo>
                  <a:pt x="0" y="821"/>
                </a:lnTo>
                <a:moveTo>
                  <a:pt x="72" y="618"/>
                </a:moveTo>
                <a:lnTo>
                  <a:pt x="0" y="618"/>
                </a:lnTo>
                <a:moveTo>
                  <a:pt x="72" y="415"/>
                </a:moveTo>
                <a:lnTo>
                  <a:pt x="0" y="415"/>
                </a:lnTo>
                <a:moveTo>
                  <a:pt x="72" y="212"/>
                </a:moveTo>
                <a:lnTo>
                  <a:pt x="0" y="212"/>
                </a:lnTo>
                <a:moveTo>
                  <a:pt x="72" y="10"/>
                </a:moveTo>
                <a:lnTo>
                  <a:pt x="0" y="10"/>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600" dirty="0">
              <a:latin typeface="+mj-lt"/>
            </a:endParaRPr>
          </a:p>
        </p:txBody>
      </p:sp>
      <p:sp>
        <p:nvSpPr>
          <p:cNvPr id="611" name="Freeform 238">
            <a:extLst>
              <a:ext uri="{FF2B5EF4-FFF2-40B4-BE49-F238E27FC236}">
                <a16:creationId xmlns:a16="http://schemas.microsoft.com/office/drawing/2014/main" id="{81A5F52E-9737-4B72-B4AE-B8B4A501D6E8}"/>
              </a:ext>
            </a:extLst>
          </p:cNvPr>
          <p:cNvSpPr>
            <a:spLocks/>
          </p:cNvSpPr>
          <p:nvPr/>
        </p:nvSpPr>
        <p:spPr bwMode="auto">
          <a:xfrm>
            <a:off x="6656917" y="1280585"/>
            <a:ext cx="5207000" cy="3848100"/>
          </a:xfrm>
          <a:custGeom>
            <a:avLst/>
            <a:gdLst>
              <a:gd name="T0" fmla="*/ 15 w 2460"/>
              <a:gd name="T1" fmla="*/ 25 h 1818"/>
              <a:gd name="T2" fmla="*/ 30 w 2460"/>
              <a:gd name="T3" fmla="*/ 57 h 1818"/>
              <a:gd name="T4" fmla="*/ 43 w 2460"/>
              <a:gd name="T5" fmla="*/ 106 h 1818"/>
              <a:gd name="T6" fmla="*/ 57 w 2460"/>
              <a:gd name="T7" fmla="*/ 138 h 1818"/>
              <a:gd name="T8" fmla="*/ 64 w 2460"/>
              <a:gd name="T9" fmla="*/ 179 h 1818"/>
              <a:gd name="T10" fmla="*/ 74 w 2460"/>
              <a:gd name="T11" fmla="*/ 267 h 1818"/>
              <a:gd name="T12" fmla="*/ 84 w 2460"/>
              <a:gd name="T13" fmla="*/ 316 h 1818"/>
              <a:gd name="T14" fmla="*/ 97 w 2460"/>
              <a:gd name="T15" fmla="*/ 348 h 1818"/>
              <a:gd name="T16" fmla="*/ 108 w 2460"/>
              <a:gd name="T17" fmla="*/ 405 h 1818"/>
              <a:gd name="T18" fmla="*/ 116 w 2460"/>
              <a:gd name="T19" fmla="*/ 461 h 1818"/>
              <a:gd name="T20" fmla="*/ 129 w 2460"/>
              <a:gd name="T21" fmla="*/ 501 h 1818"/>
              <a:gd name="T22" fmla="*/ 142 w 2460"/>
              <a:gd name="T23" fmla="*/ 534 h 1818"/>
              <a:gd name="T24" fmla="*/ 146 w 2460"/>
              <a:gd name="T25" fmla="*/ 566 h 1818"/>
              <a:gd name="T26" fmla="*/ 159 w 2460"/>
              <a:gd name="T27" fmla="*/ 591 h 1818"/>
              <a:gd name="T28" fmla="*/ 174 w 2460"/>
              <a:gd name="T29" fmla="*/ 623 h 1818"/>
              <a:gd name="T30" fmla="*/ 189 w 2460"/>
              <a:gd name="T31" fmla="*/ 655 h 1818"/>
              <a:gd name="T32" fmla="*/ 200 w 2460"/>
              <a:gd name="T33" fmla="*/ 679 h 1818"/>
              <a:gd name="T34" fmla="*/ 208 w 2460"/>
              <a:gd name="T35" fmla="*/ 719 h 1818"/>
              <a:gd name="T36" fmla="*/ 221 w 2460"/>
              <a:gd name="T37" fmla="*/ 743 h 1818"/>
              <a:gd name="T38" fmla="*/ 242 w 2460"/>
              <a:gd name="T39" fmla="*/ 775 h 1818"/>
              <a:gd name="T40" fmla="*/ 247 w 2460"/>
              <a:gd name="T41" fmla="*/ 816 h 1818"/>
              <a:gd name="T42" fmla="*/ 261 w 2460"/>
              <a:gd name="T43" fmla="*/ 841 h 1818"/>
              <a:gd name="T44" fmla="*/ 292 w 2460"/>
              <a:gd name="T45" fmla="*/ 865 h 1818"/>
              <a:gd name="T46" fmla="*/ 317 w 2460"/>
              <a:gd name="T47" fmla="*/ 914 h 1818"/>
              <a:gd name="T48" fmla="*/ 327 w 2460"/>
              <a:gd name="T49" fmla="*/ 937 h 1818"/>
              <a:gd name="T50" fmla="*/ 347 w 2460"/>
              <a:gd name="T51" fmla="*/ 961 h 1818"/>
              <a:gd name="T52" fmla="*/ 360 w 2460"/>
              <a:gd name="T53" fmla="*/ 995 h 1818"/>
              <a:gd name="T54" fmla="*/ 374 w 2460"/>
              <a:gd name="T55" fmla="*/ 1027 h 1818"/>
              <a:gd name="T56" fmla="*/ 406 w 2460"/>
              <a:gd name="T57" fmla="*/ 1059 h 1818"/>
              <a:gd name="T58" fmla="*/ 425 w 2460"/>
              <a:gd name="T59" fmla="*/ 1115 h 1818"/>
              <a:gd name="T60" fmla="*/ 445 w 2460"/>
              <a:gd name="T61" fmla="*/ 1147 h 1818"/>
              <a:gd name="T62" fmla="*/ 456 w 2460"/>
              <a:gd name="T63" fmla="*/ 1181 h 1818"/>
              <a:gd name="T64" fmla="*/ 481 w 2460"/>
              <a:gd name="T65" fmla="*/ 1220 h 1818"/>
              <a:gd name="T66" fmla="*/ 514 w 2460"/>
              <a:gd name="T67" fmla="*/ 1245 h 1818"/>
              <a:gd name="T68" fmla="*/ 541 w 2460"/>
              <a:gd name="T69" fmla="*/ 1269 h 1818"/>
              <a:gd name="T70" fmla="*/ 563 w 2460"/>
              <a:gd name="T71" fmla="*/ 1301 h 1818"/>
              <a:gd name="T72" fmla="*/ 577 w 2460"/>
              <a:gd name="T73" fmla="*/ 1326 h 1818"/>
              <a:gd name="T74" fmla="*/ 644 w 2460"/>
              <a:gd name="T75" fmla="*/ 1350 h 1818"/>
              <a:gd name="T76" fmla="*/ 675 w 2460"/>
              <a:gd name="T77" fmla="*/ 1382 h 1818"/>
              <a:gd name="T78" fmla="*/ 716 w 2460"/>
              <a:gd name="T79" fmla="*/ 1405 h 1818"/>
              <a:gd name="T80" fmla="*/ 756 w 2460"/>
              <a:gd name="T81" fmla="*/ 1431 h 1818"/>
              <a:gd name="T82" fmla="*/ 808 w 2460"/>
              <a:gd name="T83" fmla="*/ 1471 h 1818"/>
              <a:gd name="T84" fmla="*/ 824 w 2460"/>
              <a:gd name="T85" fmla="*/ 1503 h 1818"/>
              <a:gd name="T86" fmla="*/ 893 w 2460"/>
              <a:gd name="T87" fmla="*/ 1519 h 1818"/>
              <a:gd name="T88" fmla="*/ 945 w 2460"/>
              <a:gd name="T89" fmla="*/ 1552 h 1818"/>
              <a:gd name="T90" fmla="*/ 1041 w 2460"/>
              <a:gd name="T91" fmla="*/ 1576 h 1818"/>
              <a:gd name="T92" fmla="*/ 1063 w 2460"/>
              <a:gd name="T93" fmla="*/ 1601 h 1818"/>
              <a:gd name="T94" fmla="*/ 1074 w 2460"/>
              <a:gd name="T95" fmla="*/ 1634 h 1818"/>
              <a:gd name="T96" fmla="*/ 1170 w 2460"/>
              <a:gd name="T97" fmla="*/ 1650 h 1818"/>
              <a:gd name="T98" fmla="*/ 1256 w 2460"/>
              <a:gd name="T99" fmla="*/ 1676 h 1818"/>
              <a:gd name="T100" fmla="*/ 1345 w 2460"/>
              <a:gd name="T101" fmla="*/ 1708 h 1818"/>
              <a:gd name="T102" fmla="*/ 1423 w 2460"/>
              <a:gd name="T103" fmla="*/ 1725 h 1818"/>
              <a:gd name="T104" fmla="*/ 1526 w 2460"/>
              <a:gd name="T105" fmla="*/ 1740 h 1818"/>
              <a:gd name="T106" fmla="*/ 1838 w 2460"/>
              <a:gd name="T107" fmla="*/ 1765 h 1818"/>
              <a:gd name="T108" fmla="*/ 1937 w 2460"/>
              <a:gd name="T109" fmla="*/ 1765 h 1818"/>
              <a:gd name="T110" fmla="*/ 1990 w 2460"/>
              <a:gd name="T111" fmla="*/ 1776 h 1818"/>
              <a:gd name="T112" fmla="*/ 2021 w 2460"/>
              <a:gd name="T113" fmla="*/ 1776 h 1818"/>
              <a:gd name="T114" fmla="*/ 2071 w 2460"/>
              <a:gd name="T115" fmla="*/ 1791 h 1818"/>
              <a:gd name="T116" fmla="*/ 2123 w 2460"/>
              <a:gd name="T117" fmla="*/ 1791 h 1818"/>
              <a:gd name="T118" fmla="*/ 2269 w 2460"/>
              <a:gd name="T119" fmla="*/ 1818 h 1818"/>
              <a:gd name="T120" fmla="*/ 2368 w 2460"/>
              <a:gd name="T121" fmla="*/ 1818 h 1818"/>
              <a:gd name="T122" fmla="*/ 2450 w 2460"/>
              <a:gd name="T123" fmla="*/ 1818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60" h="1818">
                <a:moveTo>
                  <a:pt x="0" y="0"/>
                </a:moveTo>
                <a:lnTo>
                  <a:pt x="0" y="0"/>
                </a:lnTo>
                <a:lnTo>
                  <a:pt x="0" y="0"/>
                </a:lnTo>
                <a:lnTo>
                  <a:pt x="2" y="8"/>
                </a:lnTo>
                <a:lnTo>
                  <a:pt x="15" y="8"/>
                </a:lnTo>
                <a:lnTo>
                  <a:pt x="15" y="8"/>
                </a:lnTo>
                <a:lnTo>
                  <a:pt x="15" y="8"/>
                </a:lnTo>
                <a:lnTo>
                  <a:pt x="15" y="8"/>
                </a:lnTo>
                <a:lnTo>
                  <a:pt x="15" y="25"/>
                </a:lnTo>
                <a:lnTo>
                  <a:pt x="15" y="25"/>
                </a:lnTo>
                <a:lnTo>
                  <a:pt x="20" y="25"/>
                </a:lnTo>
                <a:lnTo>
                  <a:pt x="20" y="33"/>
                </a:lnTo>
                <a:lnTo>
                  <a:pt x="24" y="33"/>
                </a:lnTo>
                <a:lnTo>
                  <a:pt x="24" y="33"/>
                </a:lnTo>
                <a:lnTo>
                  <a:pt x="24" y="49"/>
                </a:lnTo>
                <a:lnTo>
                  <a:pt x="24" y="49"/>
                </a:lnTo>
                <a:lnTo>
                  <a:pt x="29" y="49"/>
                </a:lnTo>
                <a:lnTo>
                  <a:pt x="29" y="57"/>
                </a:lnTo>
                <a:lnTo>
                  <a:pt x="30" y="57"/>
                </a:lnTo>
                <a:lnTo>
                  <a:pt x="30" y="57"/>
                </a:lnTo>
                <a:lnTo>
                  <a:pt x="30" y="74"/>
                </a:lnTo>
                <a:lnTo>
                  <a:pt x="30" y="74"/>
                </a:lnTo>
                <a:lnTo>
                  <a:pt x="33" y="74"/>
                </a:lnTo>
                <a:lnTo>
                  <a:pt x="33" y="89"/>
                </a:lnTo>
                <a:lnTo>
                  <a:pt x="33" y="89"/>
                </a:lnTo>
                <a:lnTo>
                  <a:pt x="39" y="89"/>
                </a:lnTo>
                <a:lnTo>
                  <a:pt x="39" y="98"/>
                </a:lnTo>
                <a:lnTo>
                  <a:pt x="39" y="98"/>
                </a:lnTo>
                <a:lnTo>
                  <a:pt x="43" y="98"/>
                </a:lnTo>
                <a:lnTo>
                  <a:pt x="43" y="106"/>
                </a:lnTo>
                <a:lnTo>
                  <a:pt x="43" y="106"/>
                </a:lnTo>
                <a:lnTo>
                  <a:pt x="50" y="106"/>
                </a:lnTo>
                <a:lnTo>
                  <a:pt x="50" y="113"/>
                </a:lnTo>
                <a:lnTo>
                  <a:pt x="50" y="113"/>
                </a:lnTo>
                <a:lnTo>
                  <a:pt x="53" y="113"/>
                </a:lnTo>
                <a:lnTo>
                  <a:pt x="53" y="121"/>
                </a:lnTo>
                <a:lnTo>
                  <a:pt x="54" y="130"/>
                </a:lnTo>
                <a:lnTo>
                  <a:pt x="57" y="130"/>
                </a:lnTo>
                <a:lnTo>
                  <a:pt x="57" y="138"/>
                </a:lnTo>
                <a:lnTo>
                  <a:pt x="57" y="138"/>
                </a:lnTo>
                <a:lnTo>
                  <a:pt x="60" y="138"/>
                </a:lnTo>
                <a:lnTo>
                  <a:pt x="60" y="147"/>
                </a:lnTo>
                <a:lnTo>
                  <a:pt x="60" y="147"/>
                </a:lnTo>
                <a:lnTo>
                  <a:pt x="61" y="147"/>
                </a:lnTo>
                <a:lnTo>
                  <a:pt x="61" y="162"/>
                </a:lnTo>
                <a:lnTo>
                  <a:pt x="61" y="162"/>
                </a:lnTo>
                <a:lnTo>
                  <a:pt x="61" y="162"/>
                </a:lnTo>
                <a:lnTo>
                  <a:pt x="61" y="179"/>
                </a:lnTo>
                <a:lnTo>
                  <a:pt x="61" y="179"/>
                </a:lnTo>
                <a:lnTo>
                  <a:pt x="64" y="179"/>
                </a:lnTo>
                <a:lnTo>
                  <a:pt x="64" y="194"/>
                </a:lnTo>
                <a:lnTo>
                  <a:pt x="64" y="194"/>
                </a:lnTo>
                <a:lnTo>
                  <a:pt x="65" y="194"/>
                </a:lnTo>
                <a:lnTo>
                  <a:pt x="65" y="202"/>
                </a:lnTo>
                <a:lnTo>
                  <a:pt x="67" y="211"/>
                </a:lnTo>
                <a:lnTo>
                  <a:pt x="70" y="211"/>
                </a:lnTo>
                <a:lnTo>
                  <a:pt x="70" y="243"/>
                </a:lnTo>
                <a:lnTo>
                  <a:pt x="74" y="251"/>
                </a:lnTo>
                <a:lnTo>
                  <a:pt x="74" y="251"/>
                </a:lnTo>
                <a:lnTo>
                  <a:pt x="74" y="267"/>
                </a:lnTo>
                <a:lnTo>
                  <a:pt x="74" y="267"/>
                </a:lnTo>
                <a:lnTo>
                  <a:pt x="77" y="267"/>
                </a:lnTo>
                <a:lnTo>
                  <a:pt x="77" y="267"/>
                </a:lnTo>
                <a:lnTo>
                  <a:pt x="77" y="267"/>
                </a:lnTo>
                <a:lnTo>
                  <a:pt x="77" y="267"/>
                </a:lnTo>
                <a:lnTo>
                  <a:pt x="77" y="284"/>
                </a:lnTo>
                <a:lnTo>
                  <a:pt x="84" y="292"/>
                </a:lnTo>
                <a:lnTo>
                  <a:pt x="84" y="292"/>
                </a:lnTo>
                <a:lnTo>
                  <a:pt x="84" y="316"/>
                </a:lnTo>
                <a:lnTo>
                  <a:pt x="84" y="316"/>
                </a:lnTo>
                <a:lnTo>
                  <a:pt x="90" y="316"/>
                </a:lnTo>
                <a:lnTo>
                  <a:pt x="90" y="324"/>
                </a:lnTo>
                <a:lnTo>
                  <a:pt x="90" y="324"/>
                </a:lnTo>
                <a:lnTo>
                  <a:pt x="95" y="324"/>
                </a:lnTo>
                <a:lnTo>
                  <a:pt x="95" y="333"/>
                </a:lnTo>
                <a:lnTo>
                  <a:pt x="95" y="333"/>
                </a:lnTo>
                <a:lnTo>
                  <a:pt x="97" y="333"/>
                </a:lnTo>
                <a:lnTo>
                  <a:pt x="97" y="348"/>
                </a:lnTo>
                <a:lnTo>
                  <a:pt x="97" y="348"/>
                </a:lnTo>
                <a:lnTo>
                  <a:pt x="97" y="348"/>
                </a:lnTo>
                <a:lnTo>
                  <a:pt x="97" y="365"/>
                </a:lnTo>
                <a:lnTo>
                  <a:pt x="98" y="371"/>
                </a:lnTo>
                <a:lnTo>
                  <a:pt x="104" y="371"/>
                </a:lnTo>
                <a:lnTo>
                  <a:pt x="104" y="380"/>
                </a:lnTo>
                <a:lnTo>
                  <a:pt x="104" y="380"/>
                </a:lnTo>
                <a:lnTo>
                  <a:pt x="105" y="380"/>
                </a:lnTo>
                <a:lnTo>
                  <a:pt x="105" y="397"/>
                </a:lnTo>
                <a:lnTo>
                  <a:pt x="105" y="397"/>
                </a:lnTo>
                <a:lnTo>
                  <a:pt x="108" y="397"/>
                </a:lnTo>
                <a:lnTo>
                  <a:pt x="108" y="405"/>
                </a:lnTo>
                <a:lnTo>
                  <a:pt x="109" y="412"/>
                </a:lnTo>
                <a:lnTo>
                  <a:pt x="111" y="412"/>
                </a:lnTo>
                <a:lnTo>
                  <a:pt x="111" y="420"/>
                </a:lnTo>
                <a:lnTo>
                  <a:pt x="114" y="420"/>
                </a:lnTo>
                <a:lnTo>
                  <a:pt x="114" y="420"/>
                </a:lnTo>
                <a:lnTo>
                  <a:pt x="114" y="444"/>
                </a:lnTo>
                <a:lnTo>
                  <a:pt x="114" y="444"/>
                </a:lnTo>
                <a:lnTo>
                  <a:pt x="116" y="444"/>
                </a:lnTo>
                <a:lnTo>
                  <a:pt x="116" y="461"/>
                </a:lnTo>
                <a:lnTo>
                  <a:pt x="116" y="461"/>
                </a:lnTo>
                <a:lnTo>
                  <a:pt x="119" y="461"/>
                </a:lnTo>
                <a:lnTo>
                  <a:pt x="119" y="469"/>
                </a:lnTo>
                <a:lnTo>
                  <a:pt x="119" y="469"/>
                </a:lnTo>
                <a:lnTo>
                  <a:pt x="121" y="469"/>
                </a:lnTo>
                <a:lnTo>
                  <a:pt x="121" y="478"/>
                </a:lnTo>
                <a:lnTo>
                  <a:pt x="125" y="485"/>
                </a:lnTo>
                <a:lnTo>
                  <a:pt x="125" y="485"/>
                </a:lnTo>
                <a:lnTo>
                  <a:pt x="125" y="501"/>
                </a:lnTo>
                <a:lnTo>
                  <a:pt x="125" y="501"/>
                </a:lnTo>
                <a:lnTo>
                  <a:pt x="129" y="501"/>
                </a:lnTo>
                <a:lnTo>
                  <a:pt x="129" y="510"/>
                </a:lnTo>
                <a:lnTo>
                  <a:pt x="129" y="510"/>
                </a:lnTo>
                <a:lnTo>
                  <a:pt x="131" y="510"/>
                </a:lnTo>
                <a:lnTo>
                  <a:pt x="131" y="517"/>
                </a:lnTo>
                <a:lnTo>
                  <a:pt x="131" y="517"/>
                </a:lnTo>
                <a:lnTo>
                  <a:pt x="138" y="517"/>
                </a:lnTo>
                <a:lnTo>
                  <a:pt x="138" y="525"/>
                </a:lnTo>
                <a:lnTo>
                  <a:pt x="138" y="525"/>
                </a:lnTo>
                <a:lnTo>
                  <a:pt x="142" y="525"/>
                </a:lnTo>
                <a:lnTo>
                  <a:pt x="142" y="534"/>
                </a:lnTo>
                <a:lnTo>
                  <a:pt x="142" y="534"/>
                </a:lnTo>
                <a:lnTo>
                  <a:pt x="143" y="534"/>
                </a:lnTo>
                <a:lnTo>
                  <a:pt x="143" y="542"/>
                </a:lnTo>
                <a:lnTo>
                  <a:pt x="143" y="542"/>
                </a:lnTo>
                <a:lnTo>
                  <a:pt x="145" y="542"/>
                </a:lnTo>
                <a:lnTo>
                  <a:pt x="145" y="550"/>
                </a:lnTo>
                <a:lnTo>
                  <a:pt x="145" y="550"/>
                </a:lnTo>
                <a:lnTo>
                  <a:pt x="146" y="550"/>
                </a:lnTo>
                <a:lnTo>
                  <a:pt x="146" y="566"/>
                </a:lnTo>
                <a:lnTo>
                  <a:pt x="146" y="566"/>
                </a:lnTo>
                <a:lnTo>
                  <a:pt x="152" y="566"/>
                </a:lnTo>
                <a:lnTo>
                  <a:pt x="152" y="574"/>
                </a:lnTo>
                <a:lnTo>
                  <a:pt x="152" y="574"/>
                </a:lnTo>
                <a:lnTo>
                  <a:pt x="153" y="574"/>
                </a:lnTo>
                <a:lnTo>
                  <a:pt x="153" y="583"/>
                </a:lnTo>
                <a:lnTo>
                  <a:pt x="153" y="583"/>
                </a:lnTo>
                <a:lnTo>
                  <a:pt x="157" y="583"/>
                </a:lnTo>
                <a:lnTo>
                  <a:pt x="157" y="591"/>
                </a:lnTo>
                <a:lnTo>
                  <a:pt x="157" y="591"/>
                </a:lnTo>
                <a:lnTo>
                  <a:pt x="159" y="591"/>
                </a:lnTo>
                <a:lnTo>
                  <a:pt x="159" y="598"/>
                </a:lnTo>
                <a:lnTo>
                  <a:pt x="159" y="598"/>
                </a:lnTo>
                <a:lnTo>
                  <a:pt x="167" y="598"/>
                </a:lnTo>
                <a:lnTo>
                  <a:pt x="167" y="606"/>
                </a:lnTo>
                <a:lnTo>
                  <a:pt x="167" y="606"/>
                </a:lnTo>
                <a:lnTo>
                  <a:pt x="169" y="606"/>
                </a:lnTo>
                <a:lnTo>
                  <a:pt x="169" y="615"/>
                </a:lnTo>
                <a:lnTo>
                  <a:pt x="169" y="615"/>
                </a:lnTo>
                <a:lnTo>
                  <a:pt x="174" y="615"/>
                </a:lnTo>
                <a:lnTo>
                  <a:pt x="174" y="623"/>
                </a:lnTo>
                <a:lnTo>
                  <a:pt x="174" y="623"/>
                </a:lnTo>
                <a:lnTo>
                  <a:pt x="177" y="623"/>
                </a:lnTo>
                <a:lnTo>
                  <a:pt x="177" y="630"/>
                </a:lnTo>
                <a:lnTo>
                  <a:pt x="177" y="630"/>
                </a:lnTo>
                <a:lnTo>
                  <a:pt x="183" y="630"/>
                </a:lnTo>
                <a:lnTo>
                  <a:pt x="183" y="647"/>
                </a:lnTo>
                <a:lnTo>
                  <a:pt x="183" y="647"/>
                </a:lnTo>
                <a:lnTo>
                  <a:pt x="189" y="647"/>
                </a:lnTo>
                <a:lnTo>
                  <a:pt x="189" y="655"/>
                </a:lnTo>
                <a:lnTo>
                  <a:pt x="189" y="655"/>
                </a:lnTo>
                <a:lnTo>
                  <a:pt x="191" y="655"/>
                </a:lnTo>
                <a:lnTo>
                  <a:pt x="191" y="664"/>
                </a:lnTo>
                <a:lnTo>
                  <a:pt x="191" y="664"/>
                </a:lnTo>
                <a:lnTo>
                  <a:pt x="193" y="664"/>
                </a:lnTo>
                <a:lnTo>
                  <a:pt x="193" y="670"/>
                </a:lnTo>
                <a:lnTo>
                  <a:pt x="193" y="670"/>
                </a:lnTo>
                <a:lnTo>
                  <a:pt x="194" y="670"/>
                </a:lnTo>
                <a:lnTo>
                  <a:pt x="194" y="679"/>
                </a:lnTo>
                <a:lnTo>
                  <a:pt x="194" y="679"/>
                </a:lnTo>
                <a:lnTo>
                  <a:pt x="200" y="679"/>
                </a:lnTo>
                <a:lnTo>
                  <a:pt x="200" y="679"/>
                </a:lnTo>
                <a:lnTo>
                  <a:pt x="200" y="679"/>
                </a:lnTo>
                <a:lnTo>
                  <a:pt x="200" y="679"/>
                </a:lnTo>
                <a:lnTo>
                  <a:pt x="200" y="696"/>
                </a:lnTo>
                <a:lnTo>
                  <a:pt x="201" y="696"/>
                </a:lnTo>
                <a:lnTo>
                  <a:pt x="201" y="696"/>
                </a:lnTo>
                <a:lnTo>
                  <a:pt x="201" y="711"/>
                </a:lnTo>
                <a:lnTo>
                  <a:pt x="201" y="711"/>
                </a:lnTo>
                <a:lnTo>
                  <a:pt x="208" y="711"/>
                </a:lnTo>
                <a:lnTo>
                  <a:pt x="208" y="719"/>
                </a:lnTo>
                <a:lnTo>
                  <a:pt x="208" y="719"/>
                </a:lnTo>
                <a:lnTo>
                  <a:pt x="215" y="719"/>
                </a:lnTo>
                <a:lnTo>
                  <a:pt x="215" y="728"/>
                </a:lnTo>
                <a:lnTo>
                  <a:pt x="215" y="728"/>
                </a:lnTo>
                <a:lnTo>
                  <a:pt x="220" y="728"/>
                </a:lnTo>
                <a:lnTo>
                  <a:pt x="220" y="736"/>
                </a:lnTo>
                <a:lnTo>
                  <a:pt x="220" y="736"/>
                </a:lnTo>
                <a:lnTo>
                  <a:pt x="221" y="736"/>
                </a:lnTo>
                <a:lnTo>
                  <a:pt x="221" y="743"/>
                </a:lnTo>
                <a:lnTo>
                  <a:pt x="221" y="743"/>
                </a:lnTo>
                <a:lnTo>
                  <a:pt x="231" y="743"/>
                </a:lnTo>
                <a:lnTo>
                  <a:pt x="231" y="752"/>
                </a:lnTo>
                <a:lnTo>
                  <a:pt x="231" y="752"/>
                </a:lnTo>
                <a:lnTo>
                  <a:pt x="231" y="752"/>
                </a:lnTo>
                <a:lnTo>
                  <a:pt x="231" y="760"/>
                </a:lnTo>
                <a:lnTo>
                  <a:pt x="234" y="768"/>
                </a:lnTo>
                <a:lnTo>
                  <a:pt x="235" y="768"/>
                </a:lnTo>
                <a:lnTo>
                  <a:pt x="235" y="775"/>
                </a:lnTo>
                <a:lnTo>
                  <a:pt x="235" y="775"/>
                </a:lnTo>
                <a:lnTo>
                  <a:pt x="242" y="775"/>
                </a:lnTo>
                <a:lnTo>
                  <a:pt x="242" y="784"/>
                </a:lnTo>
                <a:lnTo>
                  <a:pt x="242" y="784"/>
                </a:lnTo>
                <a:lnTo>
                  <a:pt x="244" y="784"/>
                </a:lnTo>
                <a:lnTo>
                  <a:pt x="244" y="792"/>
                </a:lnTo>
                <a:lnTo>
                  <a:pt x="244" y="792"/>
                </a:lnTo>
                <a:lnTo>
                  <a:pt x="244" y="792"/>
                </a:lnTo>
                <a:lnTo>
                  <a:pt x="244" y="801"/>
                </a:lnTo>
                <a:lnTo>
                  <a:pt x="245" y="809"/>
                </a:lnTo>
                <a:lnTo>
                  <a:pt x="247" y="809"/>
                </a:lnTo>
                <a:lnTo>
                  <a:pt x="247" y="816"/>
                </a:lnTo>
                <a:lnTo>
                  <a:pt x="247" y="816"/>
                </a:lnTo>
                <a:lnTo>
                  <a:pt x="254" y="816"/>
                </a:lnTo>
                <a:lnTo>
                  <a:pt x="254" y="824"/>
                </a:lnTo>
                <a:lnTo>
                  <a:pt x="254" y="824"/>
                </a:lnTo>
                <a:lnTo>
                  <a:pt x="255" y="824"/>
                </a:lnTo>
                <a:lnTo>
                  <a:pt x="255" y="833"/>
                </a:lnTo>
                <a:lnTo>
                  <a:pt x="255" y="833"/>
                </a:lnTo>
                <a:lnTo>
                  <a:pt x="261" y="833"/>
                </a:lnTo>
                <a:lnTo>
                  <a:pt x="261" y="841"/>
                </a:lnTo>
                <a:lnTo>
                  <a:pt x="261" y="841"/>
                </a:lnTo>
                <a:lnTo>
                  <a:pt x="268" y="841"/>
                </a:lnTo>
                <a:lnTo>
                  <a:pt x="268" y="848"/>
                </a:lnTo>
                <a:lnTo>
                  <a:pt x="268" y="848"/>
                </a:lnTo>
                <a:lnTo>
                  <a:pt x="276" y="848"/>
                </a:lnTo>
                <a:lnTo>
                  <a:pt x="276" y="856"/>
                </a:lnTo>
                <a:lnTo>
                  <a:pt x="276" y="856"/>
                </a:lnTo>
                <a:lnTo>
                  <a:pt x="280" y="856"/>
                </a:lnTo>
                <a:lnTo>
                  <a:pt x="280" y="865"/>
                </a:lnTo>
                <a:lnTo>
                  <a:pt x="280" y="865"/>
                </a:lnTo>
                <a:lnTo>
                  <a:pt x="292" y="865"/>
                </a:lnTo>
                <a:lnTo>
                  <a:pt x="292" y="873"/>
                </a:lnTo>
                <a:lnTo>
                  <a:pt x="292" y="873"/>
                </a:lnTo>
                <a:lnTo>
                  <a:pt x="292" y="873"/>
                </a:lnTo>
                <a:lnTo>
                  <a:pt x="292" y="882"/>
                </a:lnTo>
                <a:lnTo>
                  <a:pt x="293" y="888"/>
                </a:lnTo>
                <a:lnTo>
                  <a:pt x="302" y="888"/>
                </a:lnTo>
                <a:lnTo>
                  <a:pt x="302" y="897"/>
                </a:lnTo>
                <a:lnTo>
                  <a:pt x="302" y="897"/>
                </a:lnTo>
                <a:lnTo>
                  <a:pt x="317" y="897"/>
                </a:lnTo>
                <a:lnTo>
                  <a:pt x="317" y="914"/>
                </a:lnTo>
                <a:lnTo>
                  <a:pt x="317" y="914"/>
                </a:lnTo>
                <a:lnTo>
                  <a:pt x="320" y="914"/>
                </a:lnTo>
                <a:lnTo>
                  <a:pt x="320" y="922"/>
                </a:lnTo>
                <a:lnTo>
                  <a:pt x="320" y="922"/>
                </a:lnTo>
                <a:lnTo>
                  <a:pt x="324" y="922"/>
                </a:lnTo>
                <a:lnTo>
                  <a:pt x="324" y="929"/>
                </a:lnTo>
                <a:lnTo>
                  <a:pt x="324" y="929"/>
                </a:lnTo>
                <a:lnTo>
                  <a:pt x="327" y="929"/>
                </a:lnTo>
                <a:lnTo>
                  <a:pt x="327" y="937"/>
                </a:lnTo>
                <a:lnTo>
                  <a:pt x="327" y="937"/>
                </a:lnTo>
                <a:lnTo>
                  <a:pt x="330" y="937"/>
                </a:lnTo>
                <a:lnTo>
                  <a:pt x="330" y="946"/>
                </a:lnTo>
                <a:lnTo>
                  <a:pt x="330" y="946"/>
                </a:lnTo>
                <a:lnTo>
                  <a:pt x="336" y="946"/>
                </a:lnTo>
                <a:lnTo>
                  <a:pt x="336" y="954"/>
                </a:lnTo>
                <a:lnTo>
                  <a:pt x="336" y="954"/>
                </a:lnTo>
                <a:lnTo>
                  <a:pt x="344" y="954"/>
                </a:lnTo>
                <a:lnTo>
                  <a:pt x="344" y="961"/>
                </a:lnTo>
                <a:lnTo>
                  <a:pt x="344" y="961"/>
                </a:lnTo>
                <a:lnTo>
                  <a:pt x="347" y="961"/>
                </a:lnTo>
                <a:lnTo>
                  <a:pt x="347" y="970"/>
                </a:lnTo>
                <a:lnTo>
                  <a:pt x="347" y="970"/>
                </a:lnTo>
                <a:lnTo>
                  <a:pt x="351" y="970"/>
                </a:lnTo>
                <a:lnTo>
                  <a:pt x="351" y="978"/>
                </a:lnTo>
                <a:lnTo>
                  <a:pt x="351" y="978"/>
                </a:lnTo>
                <a:lnTo>
                  <a:pt x="354" y="978"/>
                </a:lnTo>
                <a:lnTo>
                  <a:pt x="354" y="986"/>
                </a:lnTo>
                <a:lnTo>
                  <a:pt x="354" y="986"/>
                </a:lnTo>
                <a:lnTo>
                  <a:pt x="360" y="986"/>
                </a:lnTo>
                <a:lnTo>
                  <a:pt x="360" y="995"/>
                </a:lnTo>
                <a:lnTo>
                  <a:pt x="360" y="995"/>
                </a:lnTo>
                <a:lnTo>
                  <a:pt x="365" y="995"/>
                </a:lnTo>
                <a:lnTo>
                  <a:pt x="365" y="1002"/>
                </a:lnTo>
                <a:lnTo>
                  <a:pt x="372" y="1002"/>
                </a:lnTo>
                <a:lnTo>
                  <a:pt x="372" y="1002"/>
                </a:lnTo>
                <a:lnTo>
                  <a:pt x="372" y="1019"/>
                </a:lnTo>
                <a:lnTo>
                  <a:pt x="372" y="1019"/>
                </a:lnTo>
                <a:lnTo>
                  <a:pt x="374" y="1019"/>
                </a:lnTo>
                <a:lnTo>
                  <a:pt x="374" y="1027"/>
                </a:lnTo>
                <a:lnTo>
                  <a:pt x="374" y="1027"/>
                </a:lnTo>
                <a:lnTo>
                  <a:pt x="387" y="1027"/>
                </a:lnTo>
                <a:lnTo>
                  <a:pt x="387" y="1034"/>
                </a:lnTo>
                <a:lnTo>
                  <a:pt x="388" y="1042"/>
                </a:lnTo>
                <a:lnTo>
                  <a:pt x="403" y="1042"/>
                </a:lnTo>
                <a:lnTo>
                  <a:pt x="403" y="1051"/>
                </a:lnTo>
                <a:lnTo>
                  <a:pt x="403" y="1051"/>
                </a:lnTo>
                <a:lnTo>
                  <a:pt x="405" y="1051"/>
                </a:lnTo>
                <a:lnTo>
                  <a:pt x="405" y="1059"/>
                </a:lnTo>
                <a:lnTo>
                  <a:pt x="405" y="1059"/>
                </a:lnTo>
                <a:lnTo>
                  <a:pt x="406" y="1059"/>
                </a:lnTo>
                <a:lnTo>
                  <a:pt x="406" y="1068"/>
                </a:lnTo>
                <a:lnTo>
                  <a:pt x="406" y="1068"/>
                </a:lnTo>
                <a:lnTo>
                  <a:pt x="418" y="1068"/>
                </a:lnTo>
                <a:lnTo>
                  <a:pt x="418" y="1074"/>
                </a:lnTo>
                <a:lnTo>
                  <a:pt x="420" y="1083"/>
                </a:lnTo>
                <a:lnTo>
                  <a:pt x="423" y="1083"/>
                </a:lnTo>
                <a:lnTo>
                  <a:pt x="423" y="1100"/>
                </a:lnTo>
                <a:lnTo>
                  <a:pt x="423" y="1100"/>
                </a:lnTo>
                <a:lnTo>
                  <a:pt x="425" y="1100"/>
                </a:lnTo>
                <a:lnTo>
                  <a:pt x="425" y="1115"/>
                </a:lnTo>
                <a:lnTo>
                  <a:pt x="425" y="1115"/>
                </a:lnTo>
                <a:lnTo>
                  <a:pt x="435" y="1115"/>
                </a:lnTo>
                <a:lnTo>
                  <a:pt x="435" y="1123"/>
                </a:lnTo>
                <a:lnTo>
                  <a:pt x="435" y="1123"/>
                </a:lnTo>
                <a:lnTo>
                  <a:pt x="442" y="1123"/>
                </a:lnTo>
                <a:lnTo>
                  <a:pt x="442" y="1132"/>
                </a:lnTo>
                <a:lnTo>
                  <a:pt x="445" y="1132"/>
                </a:lnTo>
                <a:lnTo>
                  <a:pt x="445" y="1132"/>
                </a:lnTo>
                <a:lnTo>
                  <a:pt x="445" y="1147"/>
                </a:lnTo>
                <a:lnTo>
                  <a:pt x="445" y="1147"/>
                </a:lnTo>
                <a:lnTo>
                  <a:pt x="446" y="1147"/>
                </a:lnTo>
                <a:lnTo>
                  <a:pt x="446" y="1164"/>
                </a:lnTo>
                <a:lnTo>
                  <a:pt x="446" y="1164"/>
                </a:lnTo>
                <a:lnTo>
                  <a:pt x="450" y="1164"/>
                </a:lnTo>
                <a:lnTo>
                  <a:pt x="450" y="1172"/>
                </a:lnTo>
                <a:lnTo>
                  <a:pt x="450" y="1172"/>
                </a:lnTo>
                <a:lnTo>
                  <a:pt x="450" y="1172"/>
                </a:lnTo>
                <a:lnTo>
                  <a:pt x="450" y="1181"/>
                </a:lnTo>
                <a:lnTo>
                  <a:pt x="450" y="1181"/>
                </a:lnTo>
                <a:lnTo>
                  <a:pt x="456" y="1181"/>
                </a:lnTo>
                <a:lnTo>
                  <a:pt x="456" y="1188"/>
                </a:lnTo>
                <a:lnTo>
                  <a:pt x="456" y="1188"/>
                </a:lnTo>
                <a:lnTo>
                  <a:pt x="459" y="1188"/>
                </a:lnTo>
                <a:lnTo>
                  <a:pt x="459" y="1196"/>
                </a:lnTo>
                <a:lnTo>
                  <a:pt x="463" y="1196"/>
                </a:lnTo>
                <a:lnTo>
                  <a:pt x="477" y="1196"/>
                </a:lnTo>
                <a:lnTo>
                  <a:pt x="477" y="1204"/>
                </a:lnTo>
                <a:lnTo>
                  <a:pt x="481" y="1204"/>
                </a:lnTo>
                <a:lnTo>
                  <a:pt x="481" y="1204"/>
                </a:lnTo>
                <a:lnTo>
                  <a:pt x="481" y="1220"/>
                </a:lnTo>
                <a:lnTo>
                  <a:pt x="481" y="1220"/>
                </a:lnTo>
                <a:lnTo>
                  <a:pt x="495" y="1220"/>
                </a:lnTo>
                <a:lnTo>
                  <a:pt x="495" y="1228"/>
                </a:lnTo>
                <a:lnTo>
                  <a:pt x="495" y="1228"/>
                </a:lnTo>
                <a:lnTo>
                  <a:pt x="505" y="1228"/>
                </a:lnTo>
                <a:lnTo>
                  <a:pt x="505" y="1237"/>
                </a:lnTo>
                <a:lnTo>
                  <a:pt x="505" y="1237"/>
                </a:lnTo>
                <a:lnTo>
                  <a:pt x="514" y="1237"/>
                </a:lnTo>
                <a:lnTo>
                  <a:pt x="514" y="1245"/>
                </a:lnTo>
                <a:lnTo>
                  <a:pt x="514" y="1245"/>
                </a:lnTo>
                <a:lnTo>
                  <a:pt x="522" y="1245"/>
                </a:lnTo>
                <a:lnTo>
                  <a:pt x="522" y="1253"/>
                </a:lnTo>
                <a:lnTo>
                  <a:pt x="522" y="1253"/>
                </a:lnTo>
                <a:lnTo>
                  <a:pt x="536" y="1253"/>
                </a:lnTo>
                <a:lnTo>
                  <a:pt x="536" y="1260"/>
                </a:lnTo>
                <a:lnTo>
                  <a:pt x="536" y="1260"/>
                </a:lnTo>
                <a:lnTo>
                  <a:pt x="539" y="1260"/>
                </a:lnTo>
                <a:lnTo>
                  <a:pt x="539" y="1269"/>
                </a:lnTo>
                <a:lnTo>
                  <a:pt x="539" y="1269"/>
                </a:lnTo>
                <a:lnTo>
                  <a:pt x="541" y="1269"/>
                </a:lnTo>
                <a:lnTo>
                  <a:pt x="541" y="1277"/>
                </a:lnTo>
                <a:lnTo>
                  <a:pt x="541" y="1277"/>
                </a:lnTo>
                <a:lnTo>
                  <a:pt x="543" y="1277"/>
                </a:lnTo>
                <a:lnTo>
                  <a:pt x="543" y="1286"/>
                </a:lnTo>
                <a:lnTo>
                  <a:pt x="543" y="1286"/>
                </a:lnTo>
                <a:lnTo>
                  <a:pt x="556" y="1286"/>
                </a:lnTo>
                <a:lnTo>
                  <a:pt x="556" y="1292"/>
                </a:lnTo>
                <a:lnTo>
                  <a:pt x="556" y="1292"/>
                </a:lnTo>
                <a:lnTo>
                  <a:pt x="563" y="1292"/>
                </a:lnTo>
                <a:lnTo>
                  <a:pt x="563" y="1301"/>
                </a:lnTo>
                <a:lnTo>
                  <a:pt x="563" y="1301"/>
                </a:lnTo>
                <a:lnTo>
                  <a:pt x="576" y="1301"/>
                </a:lnTo>
                <a:lnTo>
                  <a:pt x="576" y="1309"/>
                </a:lnTo>
                <a:lnTo>
                  <a:pt x="576" y="1309"/>
                </a:lnTo>
                <a:lnTo>
                  <a:pt x="577" y="1309"/>
                </a:lnTo>
                <a:lnTo>
                  <a:pt x="577" y="1309"/>
                </a:lnTo>
                <a:lnTo>
                  <a:pt x="577" y="1309"/>
                </a:lnTo>
                <a:lnTo>
                  <a:pt x="577" y="1309"/>
                </a:lnTo>
                <a:lnTo>
                  <a:pt x="577" y="1326"/>
                </a:lnTo>
                <a:lnTo>
                  <a:pt x="577" y="1326"/>
                </a:lnTo>
                <a:lnTo>
                  <a:pt x="607" y="1326"/>
                </a:lnTo>
                <a:lnTo>
                  <a:pt x="607" y="1333"/>
                </a:lnTo>
                <a:lnTo>
                  <a:pt x="607" y="1333"/>
                </a:lnTo>
                <a:lnTo>
                  <a:pt x="614" y="1333"/>
                </a:lnTo>
                <a:lnTo>
                  <a:pt x="614" y="1341"/>
                </a:lnTo>
                <a:lnTo>
                  <a:pt x="614" y="1341"/>
                </a:lnTo>
                <a:lnTo>
                  <a:pt x="635" y="1341"/>
                </a:lnTo>
                <a:lnTo>
                  <a:pt x="635" y="1350"/>
                </a:lnTo>
                <a:lnTo>
                  <a:pt x="635" y="1350"/>
                </a:lnTo>
                <a:lnTo>
                  <a:pt x="644" y="1350"/>
                </a:lnTo>
                <a:lnTo>
                  <a:pt x="644" y="1358"/>
                </a:lnTo>
                <a:lnTo>
                  <a:pt x="644" y="1358"/>
                </a:lnTo>
                <a:lnTo>
                  <a:pt x="647" y="1358"/>
                </a:lnTo>
                <a:lnTo>
                  <a:pt x="647" y="1365"/>
                </a:lnTo>
                <a:lnTo>
                  <a:pt x="647" y="1365"/>
                </a:lnTo>
                <a:lnTo>
                  <a:pt x="648" y="1365"/>
                </a:lnTo>
                <a:lnTo>
                  <a:pt x="648" y="1373"/>
                </a:lnTo>
                <a:lnTo>
                  <a:pt x="648" y="1373"/>
                </a:lnTo>
                <a:lnTo>
                  <a:pt x="675" y="1373"/>
                </a:lnTo>
                <a:lnTo>
                  <a:pt x="675" y="1382"/>
                </a:lnTo>
                <a:lnTo>
                  <a:pt x="675" y="1382"/>
                </a:lnTo>
                <a:lnTo>
                  <a:pt x="684" y="1382"/>
                </a:lnTo>
                <a:lnTo>
                  <a:pt x="684" y="1390"/>
                </a:lnTo>
                <a:lnTo>
                  <a:pt x="684" y="1390"/>
                </a:lnTo>
                <a:lnTo>
                  <a:pt x="693" y="1390"/>
                </a:lnTo>
                <a:lnTo>
                  <a:pt x="693" y="1390"/>
                </a:lnTo>
                <a:lnTo>
                  <a:pt x="693" y="1390"/>
                </a:lnTo>
                <a:lnTo>
                  <a:pt x="713" y="1390"/>
                </a:lnTo>
                <a:lnTo>
                  <a:pt x="713" y="1399"/>
                </a:lnTo>
                <a:lnTo>
                  <a:pt x="716" y="1405"/>
                </a:lnTo>
                <a:lnTo>
                  <a:pt x="732" y="1405"/>
                </a:lnTo>
                <a:lnTo>
                  <a:pt x="732" y="1414"/>
                </a:lnTo>
                <a:lnTo>
                  <a:pt x="732" y="1414"/>
                </a:lnTo>
                <a:lnTo>
                  <a:pt x="732" y="1414"/>
                </a:lnTo>
                <a:lnTo>
                  <a:pt x="732" y="1422"/>
                </a:lnTo>
                <a:lnTo>
                  <a:pt x="732" y="1422"/>
                </a:lnTo>
                <a:lnTo>
                  <a:pt x="754" y="1422"/>
                </a:lnTo>
                <a:lnTo>
                  <a:pt x="754" y="1431"/>
                </a:lnTo>
                <a:lnTo>
                  <a:pt x="754" y="1431"/>
                </a:lnTo>
                <a:lnTo>
                  <a:pt x="756" y="1431"/>
                </a:lnTo>
                <a:lnTo>
                  <a:pt x="756" y="1446"/>
                </a:lnTo>
                <a:lnTo>
                  <a:pt x="756" y="1446"/>
                </a:lnTo>
                <a:lnTo>
                  <a:pt x="794" y="1446"/>
                </a:lnTo>
                <a:lnTo>
                  <a:pt x="794" y="1454"/>
                </a:lnTo>
                <a:lnTo>
                  <a:pt x="794" y="1454"/>
                </a:lnTo>
                <a:lnTo>
                  <a:pt x="802" y="1454"/>
                </a:lnTo>
                <a:lnTo>
                  <a:pt x="802" y="1463"/>
                </a:lnTo>
                <a:lnTo>
                  <a:pt x="802" y="1463"/>
                </a:lnTo>
                <a:lnTo>
                  <a:pt x="808" y="1463"/>
                </a:lnTo>
                <a:lnTo>
                  <a:pt x="808" y="1471"/>
                </a:lnTo>
                <a:lnTo>
                  <a:pt x="809" y="1478"/>
                </a:lnTo>
                <a:lnTo>
                  <a:pt x="816" y="1478"/>
                </a:lnTo>
                <a:lnTo>
                  <a:pt x="816" y="1487"/>
                </a:lnTo>
                <a:lnTo>
                  <a:pt x="816" y="1487"/>
                </a:lnTo>
                <a:lnTo>
                  <a:pt x="821" y="1487"/>
                </a:lnTo>
                <a:lnTo>
                  <a:pt x="821" y="1495"/>
                </a:lnTo>
                <a:lnTo>
                  <a:pt x="821" y="1495"/>
                </a:lnTo>
                <a:lnTo>
                  <a:pt x="824" y="1495"/>
                </a:lnTo>
                <a:lnTo>
                  <a:pt x="824" y="1503"/>
                </a:lnTo>
                <a:lnTo>
                  <a:pt x="824" y="1503"/>
                </a:lnTo>
                <a:lnTo>
                  <a:pt x="860" y="1503"/>
                </a:lnTo>
                <a:lnTo>
                  <a:pt x="860" y="1512"/>
                </a:lnTo>
                <a:lnTo>
                  <a:pt x="860" y="1512"/>
                </a:lnTo>
                <a:lnTo>
                  <a:pt x="866" y="1512"/>
                </a:lnTo>
                <a:lnTo>
                  <a:pt x="866" y="1519"/>
                </a:lnTo>
                <a:lnTo>
                  <a:pt x="866" y="1519"/>
                </a:lnTo>
                <a:lnTo>
                  <a:pt x="886" y="1519"/>
                </a:lnTo>
                <a:lnTo>
                  <a:pt x="886" y="1519"/>
                </a:lnTo>
                <a:lnTo>
                  <a:pt x="886" y="1519"/>
                </a:lnTo>
                <a:lnTo>
                  <a:pt x="893" y="1519"/>
                </a:lnTo>
                <a:lnTo>
                  <a:pt x="893" y="1527"/>
                </a:lnTo>
                <a:lnTo>
                  <a:pt x="893" y="1527"/>
                </a:lnTo>
                <a:lnTo>
                  <a:pt x="925" y="1527"/>
                </a:lnTo>
                <a:lnTo>
                  <a:pt x="925" y="1536"/>
                </a:lnTo>
                <a:lnTo>
                  <a:pt x="925" y="1536"/>
                </a:lnTo>
                <a:lnTo>
                  <a:pt x="928" y="1536"/>
                </a:lnTo>
                <a:lnTo>
                  <a:pt x="928" y="1544"/>
                </a:lnTo>
                <a:lnTo>
                  <a:pt x="928" y="1544"/>
                </a:lnTo>
                <a:lnTo>
                  <a:pt x="945" y="1544"/>
                </a:lnTo>
                <a:lnTo>
                  <a:pt x="945" y="1552"/>
                </a:lnTo>
                <a:lnTo>
                  <a:pt x="945" y="1552"/>
                </a:lnTo>
                <a:lnTo>
                  <a:pt x="962" y="1552"/>
                </a:lnTo>
                <a:lnTo>
                  <a:pt x="962" y="1561"/>
                </a:lnTo>
                <a:lnTo>
                  <a:pt x="962" y="1561"/>
                </a:lnTo>
                <a:lnTo>
                  <a:pt x="1014" y="1561"/>
                </a:lnTo>
                <a:lnTo>
                  <a:pt x="1014" y="1568"/>
                </a:lnTo>
                <a:lnTo>
                  <a:pt x="1014" y="1568"/>
                </a:lnTo>
                <a:lnTo>
                  <a:pt x="1041" y="1568"/>
                </a:lnTo>
                <a:lnTo>
                  <a:pt x="1041" y="1576"/>
                </a:lnTo>
                <a:lnTo>
                  <a:pt x="1041" y="1576"/>
                </a:lnTo>
                <a:lnTo>
                  <a:pt x="1043" y="1576"/>
                </a:lnTo>
                <a:lnTo>
                  <a:pt x="1043" y="1585"/>
                </a:lnTo>
                <a:lnTo>
                  <a:pt x="1043" y="1585"/>
                </a:lnTo>
                <a:lnTo>
                  <a:pt x="1047" y="1585"/>
                </a:lnTo>
                <a:lnTo>
                  <a:pt x="1047" y="1593"/>
                </a:lnTo>
                <a:lnTo>
                  <a:pt x="1047" y="1593"/>
                </a:lnTo>
                <a:lnTo>
                  <a:pt x="1060" y="1593"/>
                </a:lnTo>
                <a:lnTo>
                  <a:pt x="1060" y="1601"/>
                </a:lnTo>
                <a:lnTo>
                  <a:pt x="1060" y="1601"/>
                </a:lnTo>
                <a:lnTo>
                  <a:pt x="1063" y="1601"/>
                </a:lnTo>
                <a:lnTo>
                  <a:pt x="1063" y="1610"/>
                </a:lnTo>
                <a:lnTo>
                  <a:pt x="1063" y="1610"/>
                </a:lnTo>
                <a:lnTo>
                  <a:pt x="1067" y="1610"/>
                </a:lnTo>
                <a:lnTo>
                  <a:pt x="1067" y="1618"/>
                </a:lnTo>
                <a:lnTo>
                  <a:pt x="1067" y="1618"/>
                </a:lnTo>
                <a:lnTo>
                  <a:pt x="1072" y="1618"/>
                </a:lnTo>
                <a:lnTo>
                  <a:pt x="1072" y="1625"/>
                </a:lnTo>
                <a:lnTo>
                  <a:pt x="1072" y="1625"/>
                </a:lnTo>
                <a:lnTo>
                  <a:pt x="1074" y="1625"/>
                </a:lnTo>
                <a:lnTo>
                  <a:pt x="1074" y="1634"/>
                </a:lnTo>
                <a:lnTo>
                  <a:pt x="1074" y="1634"/>
                </a:lnTo>
                <a:lnTo>
                  <a:pt x="1102" y="1634"/>
                </a:lnTo>
                <a:lnTo>
                  <a:pt x="1102" y="1642"/>
                </a:lnTo>
                <a:lnTo>
                  <a:pt x="1102" y="1642"/>
                </a:lnTo>
                <a:lnTo>
                  <a:pt x="1157" y="1642"/>
                </a:lnTo>
                <a:lnTo>
                  <a:pt x="1157" y="1642"/>
                </a:lnTo>
                <a:lnTo>
                  <a:pt x="1157" y="1642"/>
                </a:lnTo>
                <a:lnTo>
                  <a:pt x="1170" y="1642"/>
                </a:lnTo>
                <a:lnTo>
                  <a:pt x="1170" y="1650"/>
                </a:lnTo>
                <a:lnTo>
                  <a:pt x="1170" y="1650"/>
                </a:lnTo>
                <a:lnTo>
                  <a:pt x="1183" y="1650"/>
                </a:lnTo>
                <a:lnTo>
                  <a:pt x="1183" y="1659"/>
                </a:lnTo>
                <a:lnTo>
                  <a:pt x="1183" y="1659"/>
                </a:lnTo>
                <a:lnTo>
                  <a:pt x="1187" y="1659"/>
                </a:lnTo>
                <a:lnTo>
                  <a:pt x="1187" y="1667"/>
                </a:lnTo>
                <a:lnTo>
                  <a:pt x="1187" y="1667"/>
                </a:lnTo>
                <a:lnTo>
                  <a:pt x="1232" y="1667"/>
                </a:lnTo>
                <a:lnTo>
                  <a:pt x="1232" y="1676"/>
                </a:lnTo>
                <a:lnTo>
                  <a:pt x="1232" y="1676"/>
                </a:lnTo>
                <a:lnTo>
                  <a:pt x="1256" y="1676"/>
                </a:lnTo>
                <a:lnTo>
                  <a:pt x="1256" y="1683"/>
                </a:lnTo>
                <a:lnTo>
                  <a:pt x="1256" y="1683"/>
                </a:lnTo>
                <a:lnTo>
                  <a:pt x="1328" y="1683"/>
                </a:lnTo>
                <a:lnTo>
                  <a:pt x="1328" y="1691"/>
                </a:lnTo>
                <a:lnTo>
                  <a:pt x="1328" y="1691"/>
                </a:lnTo>
                <a:lnTo>
                  <a:pt x="1335" y="1691"/>
                </a:lnTo>
                <a:lnTo>
                  <a:pt x="1335" y="1699"/>
                </a:lnTo>
                <a:lnTo>
                  <a:pt x="1335" y="1699"/>
                </a:lnTo>
                <a:lnTo>
                  <a:pt x="1345" y="1699"/>
                </a:lnTo>
                <a:lnTo>
                  <a:pt x="1345" y="1708"/>
                </a:lnTo>
                <a:lnTo>
                  <a:pt x="1345" y="1708"/>
                </a:lnTo>
                <a:lnTo>
                  <a:pt x="1358" y="1708"/>
                </a:lnTo>
                <a:lnTo>
                  <a:pt x="1358" y="1716"/>
                </a:lnTo>
                <a:lnTo>
                  <a:pt x="1358" y="1716"/>
                </a:lnTo>
                <a:lnTo>
                  <a:pt x="1388" y="1716"/>
                </a:lnTo>
                <a:lnTo>
                  <a:pt x="1388" y="1716"/>
                </a:lnTo>
                <a:lnTo>
                  <a:pt x="1388" y="1716"/>
                </a:lnTo>
                <a:lnTo>
                  <a:pt x="1423" y="1716"/>
                </a:lnTo>
                <a:lnTo>
                  <a:pt x="1423" y="1725"/>
                </a:lnTo>
                <a:lnTo>
                  <a:pt x="1423" y="1725"/>
                </a:lnTo>
                <a:lnTo>
                  <a:pt x="1480" y="1725"/>
                </a:lnTo>
                <a:lnTo>
                  <a:pt x="1480" y="1733"/>
                </a:lnTo>
                <a:lnTo>
                  <a:pt x="1480" y="1733"/>
                </a:lnTo>
                <a:lnTo>
                  <a:pt x="1492" y="1733"/>
                </a:lnTo>
                <a:lnTo>
                  <a:pt x="1492" y="1740"/>
                </a:lnTo>
                <a:lnTo>
                  <a:pt x="1492" y="1740"/>
                </a:lnTo>
                <a:lnTo>
                  <a:pt x="1516" y="1740"/>
                </a:lnTo>
                <a:lnTo>
                  <a:pt x="1516" y="1740"/>
                </a:lnTo>
                <a:lnTo>
                  <a:pt x="1516" y="1740"/>
                </a:lnTo>
                <a:lnTo>
                  <a:pt x="1526" y="1740"/>
                </a:lnTo>
                <a:lnTo>
                  <a:pt x="1526" y="1748"/>
                </a:lnTo>
                <a:lnTo>
                  <a:pt x="1526" y="1748"/>
                </a:lnTo>
                <a:lnTo>
                  <a:pt x="1597" y="1748"/>
                </a:lnTo>
                <a:lnTo>
                  <a:pt x="1597" y="1757"/>
                </a:lnTo>
                <a:lnTo>
                  <a:pt x="1597" y="1757"/>
                </a:lnTo>
                <a:lnTo>
                  <a:pt x="1620" y="1757"/>
                </a:lnTo>
                <a:lnTo>
                  <a:pt x="1620" y="1757"/>
                </a:lnTo>
                <a:lnTo>
                  <a:pt x="1620" y="1757"/>
                </a:lnTo>
                <a:lnTo>
                  <a:pt x="1838" y="1757"/>
                </a:lnTo>
                <a:lnTo>
                  <a:pt x="1838" y="1765"/>
                </a:lnTo>
                <a:lnTo>
                  <a:pt x="1838" y="1765"/>
                </a:lnTo>
                <a:lnTo>
                  <a:pt x="1843" y="1765"/>
                </a:lnTo>
                <a:lnTo>
                  <a:pt x="1843" y="1765"/>
                </a:lnTo>
                <a:lnTo>
                  <a:pt x="1843" y="1765"/>
                </a:lnTo>
                <a:lnTo>
                  <a:pt x="1852" y="1765"/>
                </a:lnTo>
                <a:lnTo>
                  <a:pt x="1852" y="1765"/>
                </a:lnTo>
                <a:lnTo>
                  <a:pt x="1852" y="1765"/>
                </a:lnTo>
                <a:lnTo>
                  <a:pt x="1937" y="1765"/>
                </a:lnTo>
                <a:lnTo>
                  <a:pt x="1937" y="1765"/>
                </a:lnTo>
                <a:lnTo>
                  <a:pt x="1937" y="1765"/>
                </a:lnTo>
                <a:lnTo>
                  <a:pt x="1938" y="1765"/>
                </a:lnTo>
                <a:lnTo>
                  <a:pt x="1938" y="1776"/>
                </a:lnTo>
                <a:lnTo>
                  <a:pt x="1938" y="1776"/>
                </a:lnTo>
                <a:lnTo>
                  <a:pt x="1975" y="1776"/>
                </a:lnTo>
                <a:lnTo>
                  <a:pt x="1975" y="1776"/>
                </a:lnTo>
                <a:lnTo>
                  <a:pt x="1975" y="1776"/>
                </a:lnTo>
                <a:lnTo>
                  <a:pt x="1979" y="1776"/>
                </a:lnTo>
                <a:lnTo>
                  <a:pt x="1979" y="1776"/>
                </a:lnTo>
                <a:lnTo>
                  <a:pt x="1979" y="1776"/>
                </a:lnTo>
                <a:lnTo>
                  <a:pt x="1990" y="1776"/>
                </a:lnTo>
                <a:lnTo>
                  <a:pt x="1990" y="1776"/>
                </a:lnTo>
                <a:lnTo>
                  <a:pt x="1990" y="1776"/>
                </a:lnTo>
                <a:lnTo>
                  <a:pt x="1996" y="1776"/>
                </a:lnTo>
                <a:lnTo>
                  <a:pt x="1996" y="1776"/>
                </a:lnTo>
                <a:lnTo>
                  <a:pt x="2002" y="1776"/>
                </a:lnTo>
                <a:lnTo>
                  <a:pt x="2013" y="1776"/>
                </a:lnTo>
                <a:lnTo>
                  <a:pt x="2013" y="1776"/>
                </a:lnTo>
                <a:lnTo>
                  <a:pt x="2013" y="1776"/>
                </a:lnTo>
                <a:lnTo>
                  <a:pt x="2021" y="1776"/>
                </a:lnTo>
                <a:lnTo>
                  <a:pt x="2021" y="1776"/>
                </a:lnTo>
                <a:lnTo>
                  <a:pt x="2021" y="1776"/>
                </a:lnTo>
                <a:lnTo>
                  <a:pt x="2033" y="1776"/>
                </a:lnTo>
                <a:lnTo>
                  <a:pt x="2033" y="1776"/>
                </a:lnTo>
                <a:lnTo>
                  <a:pt x="2033" y="1776"/>
                </a:lnTo>
                <a:lnTo>
                  <a:pt x="2043" y="1776"/>
                </a:lnTo>
                <a:lnTo>
                  <a:pt x="2043" y="1776"/>
                </a:lnTo>
                <a:lnTo>
                  <a:pt x="2043" y="1776"/>
                </a:lnTo>
                <a:lnTo>
                  <a:pt x="2071" y="1776"/>
                </a:lnTo>
                <a:lnTo>
                  <a:pt x="2071" y="1791"/>
                </a:lnTo>
                <a:lnTo>
                  <a:pt x="2071" y="1791"/>
                </a:lnTo>
                <a:lnTo>
                  <a:pt x="2079" y="1791"/>
                </a:lnTo>
                <a:lnTo>
                  <a:pt x="2079" y="1791"/>
                </a:lnTo>
                <a:lnTo>
                  <a:pt x="2082" y="1791"/>
                </a:lnTo>
                <a:lnTo>
                  <a:pt x="2089" y="1791"/>
                </a:lnTo>
                <a:lnTo>
                  <a:pt x="2089" y="1791"/>
                </a:lnTo>
                <a:lnTo>
                  <a:pt x="2095" y="1791"/>
                </a:lnTo>
                <a:lnTo>
                  <a:pt x="2105" y="1791"/>
                </a:lnTo>
                <a:lnTo>
                  <a:pt x="2105" y="1791"/>
                </a:lnTo>
                <a:lnTo>
                  <a:pt x="2105" y="1791"/>
                </a:lnTo>
                <a:lnTo>
                  <a:pt x="2123" y="1791"/>
                </a:lnTo>
                <a:lnTo>
                  <a:pt x="2123" y="1791"/>
                </a:lnTo>
                <a:lnTo>
                  <a:pt x="2123" y="1791"/>
                </a:lnTo>
                <a:lnTo>
                  <a:pt x="2127" y="1791"/>
                </a:lnTo>
                <a:lnTo>
                  <a:pt x="2127" y="1818"/>
                </a:lnTo>
                <a:lnTo>
                  <a:pt x="2127" y="1818"/>
                </a:lnTo>
                <a:lnTo>
                  <a:pt x="2135" y="1818"/>
                </a:lnTo>
                <a:lnTo>
                  <a:pt x="2135" y="1818"/>
                </a:lnTo>
                <a:lnTo>
                  <a:pt x="2135" y="1818"/>
                </a:lnTo>
                <a:lnTo>
                  <a:pt x="2269" y="1818"/>
                </a:lnTo>
                <a:lnTo>
                  <a:pt x="2269" y="1818"/>
                </a:lnTo>
                <a:lnTo>
                  <a:pt x="2269" y="1818"/>
                </a:lnTo>
                <a:lnTo>
                  <a:pt x="2289" y="1818"/>
                </a:lnTo>
                <a:lnTo>
                  <a:pt x="2289" y="1818"/>
                </a:lnTo>
                <a:lnTo>
                  <a:pt x="2289" y="1818"/>
                </a:lnTo>
                <a:lnTo>
                  <a:pt x="2308" y="1818"/>
                </a:lnTo>
                <a:lnTo>
                  <a:pt x="2308" y="1818"/>
                </a:lnTo>
                <a:lnTo>
                  <a:pt x="2314" y="1818"/>
                </a:lnTo>
                <a:lnTo>
                  <a:pt x="2368" y="1818"/>
                </a:lnTo>
                <a:lnTo>
                  <a:pt x="2368" y="1818"/>
                </a:lnTo>
                <a:lnTo>
                  <a:pt x="2368" y="1818"/>
                </a:lnTo>
                <a:lnTo>
                  <a:pt x="2389" y="1818"/>
                </a:lnTo>
                <a:lnTo>
                  <a:pt x="2389" y="1818"/>
                </a:lnTo>
                <a:lnTo>
                  <a:pt x="2389" y="1818"/>
                </a:lnTo>
                <a:lnTo>
                  <a:pt x="2450" y="1818"/>
                </a:lnTo>
                <a:lnTo>
                  <a:pt x="2450" y="1818"/>
                </a:lnTo>
                <a:lnTo>
                  <a:pt x="2450" y="1818"/>
                </a:lnTo>
                <a:lnTo>
                  <a:pt x="2460" y="1818"/>
                </a:lnTo>
                <a:lnTo>
                  <a:pt x="2460" y="1818"/>
                </a:lnTo>
                <a:lnTo>
                  <a:pt x="2460" y="1818"/>
                </a:lnTo>
                <a:lnTo>
                  <a:pt x="2450" y="1818"/>
                </a:lnTo>
                <a:lnTo>
                  <a:pt x="2450" y="1818"/>
                </a:lnTo>
                <a:lnTo>
                  <a:pt x="2450" y="1818"/>
                </a:lnTo>
                <a:lnTo>
                  <a:pt x="2460" y="1818"/>
                </a:lnTo>
                <a:lnTo>
                  <a:pt x="2460" y="1818"/>
                </a:lnTo>
              </a:path>
            </a:pathLst>
          </a:custGeom>
          <a:noFill/>
          <a:ln w="12700" cap="flat">
            <a:solidFill>
              <a:srgbClr val="600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2" name="Freeform 240">
            <a:extLst>
              <a:ext uri="{FF2B5EF4-FFF2-40B4-BE49-F238E27FC236}">
                <a16:creationId xmlns:a16="http://schemas.microsoft.com/office/drawing/2014/main" id="{0B9E30FF-2B2D-4D4A-A4F9-EF6435B0EBF0}"/>
              </a:ext>
            </a:extLst>
          </p:cNvPr>
          <p:cNvSpPr>
            <a:spLocks noEditPoints="1"/>
          </p:cNvSpPr>
          <p:nvPr/>
        </p:nvSpPr>
        <p:spPr bwMode="auto">
          <a:xfrm>
            <a:off x="6639984" y="5581652"/>
            <a:ext cx="5437717" cy="182033"/>
          </a:xfrm>
          <a:custGeom>
            <a:avLst/>
            <a:gdLst>
              <a:gd name="T0" fmla="*/ 0 w 2569"/>
              <a:gd name="T1" fmla="*/ 0 h 86"/>
              <a:gd name="T2" fmla="*/ 2569 w 2569"/>
              <a:gd name="T3" fmla="*/ 0 h 86"/>
              <a:gd name="T4" fmla="*/ 9 w 2569"/>
              <a:gd name="T5" fmla="*/ 0 h 86"/>
              <a:gd name="T6" fmla="*/ 9 w 2569"/>
              <a:gd name="T7" fmla="*/ 86 h 86"/>
              <a:gd name="T8" fmla="*/ 240 w 2569"/>
              <a:gd name="T9" fmla="*/ 0 h 86"/>
              <a:gd name="T10" fmla="*/ 240 w 2569"/>
              <a:gd name="T11" fmla="*/ 86 h 86"/>
              <a:gd name="T12" fmla="*/ 472 w 2569"/>
              <a:gd name="T13" fmla="*/ 0 h 86"/>
              <a:gd name="T14" fmla="*/ 472 w 2569"/>
              <a:gd name="T15" fmla="*/ 86 h 86"/>
              <a:gd name="T16" fmla="*/ 703 w 2569"/>
              <a:gd name="T17" fmla="*/ 0 h 86"/>
              <a:gd name="T18" fmla="*/ 703 w 2569"/>
              <a:gd name="T19" fmla="*/ 86 h 86"/>
              <a:gd name="T20" fmla="*/ 936 w 2569"/>
              <a:gd name="T21" fmla="*/ 0 h 86"/>
              <a:gd name="T22" fmla="*/ 936 w 2569"/>
              <a:gd name="T23" fmla="*/ 86 h 86"/>
              <a:gd name="T24" fmla="*/ 1168 w 2569"/>
              <a:gd name="T25" fmla="*/ 0 h 86"/>
              <a:gd name="T26" fmla="*/ 1168 w 2569"/>
              <a:gd name="T27" fmla="*/ 86 h 86"/>
              <a:gd name="T28" fmla="*/ 1399 w 2569"/>
              <a:gd name="T29" fmla="*/ 0 h 86"/>
              <a:gd name="T30" fmla="*/ 1399 w 2569"/>
              <a:gd name="T31" fmla="*/ 86 h 86"/>
              <a:gd name="T32" fmla="*/ 1632 w 2569"/>
              <a:gd name="T33" fmla="*/ 0 h 86"/>
              <a:gd name="T34" fmla="*/ 1632 w 2569"/>
              <a:gd name="T35" fmla="*/ 86 h 86"/>
              <a:gd name="T36" fmla="*/ 1864 w 2569"/>
              <a:gd name="T37" fmla="*/ 0 h 86"/>
              <a:gd name="T38" fmla="*/ 1864 w 2569"/>
              <a:gd name="T39" fmla="*/ 86 h 86"/>
              <a:gd name="T40" fmla="*/ 2095 w 2569"/>
              <a:gd name="T41" fmla="*/ 0 h 86"/>
              <a:gd name="T42" fmla="*/ 2095 w 2569"/>
              <a:gd name="T43" fmla="*/ 86 h 86"/>
              <a:gd name="T44" fmla="*/ 2328 w 2569"/>
              <a:gd name="T45" fmla="*/ 0 h 86"/>
              <a:gd name="T46" fmla="*/ 2328 w 2569"/>
              <a:gd name="T47" fmla="*/ 86 h 86"/>
              <a:gd name="T48" fmla="*/ 2560 w 2569"/>
              <a:gd name="T49" fmla="*/ 0 h 86"/>
              <a:gd name="T50" fmla="*/ 2560 w 2569"/>
              <a:gd name="T5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9" h="86">
                <a:moveTo>
                  <a:pt x="0" y="0"/>
                </a:moveTo>
                <a:lnTo>
                  <a:pt x="2569" y="0"/>
                </a:lnTo>
                <a:moveTo>
                  <a:pt x="9" y="0"/>
                </a:moveTo>
                <a:lnTo>
                  <a:pt x="9" y="86"/>
                </a:lnTo>
                <a:moveTo>
                  <a:pt x="240" y="0"/>
                </a:moveTo>
                <a:lnTo>
                  <a:pt x="240" y="86"/>
                </a:lnTo>
                <a:moveTo>
                  <a:pt x="472" y="0"/>
                </a:moveTo>
                <a:lnTo>
                  <a:pt x="472" y="86"/>
                </a:lnTo>
                <a:moveTo>
                  <a:pt x="703" y="0"/>
                </a:moveTo>
                <a:lnTo>
                  <a:pt x="703" y="86"/>
                </a:lnTo>
                <a:moveTo>
                  <a:pt x="936" y="0"/>
                </a:moveTo>
                <a:lnTo>
                  <a:pt x="936" y="86"/>
                </a:lnTo>
                <a:moveTo>
                  <a:pt x="1168" y="0"/>
                </a:moveTo>
                <a:lnTo>
                  <a:pt x="1168" y="86"/>
                </a:lnTo>
                <a:moveTo>
                  <a:pt x="1399" y="0"/>
                </a:moveTo>
                <a:lnTo>
                  <a:pt x="1399" y="86"/>
                </a:lnTo>
                <a:moveTo>
                  <a:pt x="1632" y="0"/>
                </a:moveTo>
                <a:lnTo>
                  <a:pt x="1632" y="86"/>
                </a:lnTo>
                <a:moveTo>
                  <a:pt x="1864" y="0"/>
                </a:moveTo>
                <a:lnTo>
                  <a:pt x="1864" y="86"/>
                </a:lnTo>
                <a:moveTo>
                  <a:pt x="2095" y="0"/>
                </a:moveTo>
                <a:lnTo>
                  <a:pt x="2095" y="86"/>
                </a:lnTo>
                <a:moveTo>
                  <a:pt x="2328" y="0"/>
                </a:moveTo>
                <a:lnTo>
                  <a:pt x="2328" y="86"/>
                </a:lnTo>
                <a:moveTo>
                  <a:pt x="2560" y="0"/>
                </a:moveTo>
                <a:lnTo>
                  <a:pt x="2560" y="86"/>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600" dirty="0">
              <a:latin typeface="+mj-lt"/>
            </a:endParaRPr>
          </a:p>
        </p:txBody>
      </p:sp>
      <p:sp>
        <p:nvSpPr>
          <p:cNvPr id="554" name="Line 242">
            <a:extLst>
              <a:ext uri="{FF2B5EF4-FFF2-40B4-BE49-F238E27FC236}">
                <a16:creationId xmlns:a16="http://schemas.microsoft.com/office/drawing/2014/main" id="{4CE9409C-FF98-4E72-AC8F-78504BBCC664}"/>
              </a:ext>
            </a:extLst>
          </p:cNvPr>
          <p:cNvSpPr>
            <a:spLocks noChangeShapeType="1"/>
          </p:cNvSpPr>
          <p:nvPr/>
        </p:nvSpPr>
        <p:spPr bwMode="auto">
          <a:xfrm>
            <a:off x="8536517" y="4417484"/>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5" name="Line 243">
            <a:extLst>
              <a:ext uri="{FF2B5EF4-FFF2-40B4-BE49-F238E27FC236}">
                <a16:creationId xmlns:a16="http://schemas.microsoft.com/office/drawing/2014/main" id="{337CEA7E-9CE7-4BBC-8525-89CBE54705C8}"/>
              </a:ext>
            </a:extLst>
          </p:cNvPr>
          <p:cNvSpPr>
            <a:spLocks noChangeShapeType="1"/>
          </p:cNvSpPr>
          <p:nvPr/>
        </p:nvSpPr>
        <p:spPr bwMode="auto">
          <a:xfrm>
            <a:off x="9874251" y="48852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6" name="Line 244">
            <a:extLst>
              <a:ext uri="{FF2B5EF4-FFF2-40B4-BE49-F238E27FC236}">
                <a16:creationId xmlns:a16="http://schemas.microsoft.com/office/drawing/2014/main" id="{1606D257-5C91-4020-BE51-C3B8BB3DB785}"/>
              </a:ext>
            </a:extLst>
          </p:cNvPr>
          <p:cNvSpPr>
            <a:spLocks noChangeShapeType="1"/>
          </p:cNvSpPr>
          <p:nvPr/>
        </p:nvSpPr>
        <p:spPr bwMode="auto">
          <a:xfrm>
            <a:off x="10568517" y="4940301"/>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7" name="Line 245">
            <a:extLst>
              <a:ext uri="{FF2B5EF4-FFF2-40B4-BE49-F238E27FC236}">
                <a16:creationId xmlns:a16="http://schemas.microsoft.com/office/drawing/2014/main" id="{B7A64E23-E123-43FD-A524-97200C21D2AF}"/>
              </a:ext>
            </a:extLst>
          </p:cNvPr>
          <p:cNvSpPr>
            <a:spLocks noChangeShapeType="1"/>
          </p:cNvSpPr>
          <p:nvPr/>
        </p:nvSpPr>
        <p:spPr bwMode="auto">
          <a:xfrm>
            <a:off x="10765367" y="4940301"/>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8" name="Line 246">
            <a:extLst>
              <a:ext uri="{FF2B5EF4-FFF2-40B4-BE49-F238E27FC236}">
                <a16:creationId xmlns:a16="http://schemas.microsoft.com/office/drawing/2014/main" id="{4B8FBE8D-0119-47B3-941D-9BEAEF0029BA}"/>
              </a:ext>
            </a:extLst>
          </p:cNvPr>
          <p:cNvSpPr>
            <a:spLocks noChangeShapeType="1"/>
          </p:cNvSpPr>
          <p:nvPr/>
        </p:nvSpPr>
        <p:spPr bwMode="auto">
          <a:xfrm>
            <a:off x="1084791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9" name="Line 247">
            <a:extLst>
              <a:ext uri="{FF2B5EF4-FFF2-40B4-BE49-F238E27FC236}">
                <a16:creationId xmlns:a16="http://schemas.microsoft.com/office/drawing/2014/main" id="{517E79B3-C60D-4493-ADFA-D2E6C093BCA3}"/>
              </a:ext>
            </a:extLst>
          </p:cNvPr>
          <p:cNvSpPr>
            <a:spLocks noChangeShapeType="1"/>
          </p:cNvSpPr>
          <p:nvPr/>
        </p:nvSpPr>
        <p:spPr bwMode="auto">
          <a:xfrm>
            <a:off x="10856384"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0" name="Line 248">
            <a:extLst>
              <a:ext uri="{FF2B5EF4-FFF2-40B4-BE49-F238E27FC236}">
                <a16:creationId xmlns:a16="http://schemas.microsoft.com/office/drawing/2014/main" id="{D02520DF-FFB1-44EA-AC92-CD6AE13B1C37}"/>
              </a:ext>
            </a:extLst>
          </p:cNvPr>
          <p:cNvSpPr>
            <a:spLocks noChangeShapeType="1"/>
          </p:cNvSpPr>
          <p:nvPr/>
        </p:nvSpPr>
        <p:spPr bwMode="auto">
          <a:xfrm>
            <a:off x="1087966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1" name="Line 249">
            <a:extLst>
              <a:ext uri="{FF2B5EF4-FFF2-40B4-BE49-F238E27FC236}">
                <a16:creationId xmlns:a16="http://schemas.microsoft.com/office/drawing/2014/main" id="{CDEBA320-D1D4-4779-B57A-E5E93F2E765F}"/>
              </a:ext>
            </a:extLst>
          </p:cNvPr>
          <p:cNvSpPr>
            <a:spLocks noChangeShapeType="1"/>
          </p:cNvSpPr>
          <p:nvPr/>
        </p:nvSpPr>
        <p:spPr bwMode="auto">
          <a:xfrm>
            <a:off x="1089236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2" name="Line 250">
            <a:extLst>
              <a:ext uri="{FF2B5EF4-FFF2-40B4-BE49-F238E27FC236}">
                <a16:creationId xmlns:a16="http://schemas.microsoft.com/office/drawing/2014/main" id="{ECEFC2EF-3499-4A80-A255-E8810148114C}"/>
              </a:ext>
            </a:extLst>
          </p:cNvPr>
          <p:cNvSpPr>
            <a:spLocks noChangeShapeType="1"/>
          </p:cNvSpPr>
          <p:nvPr/>
        </p:nvSpPr>
        <p:spPr bwMode="auto">
          <a:xfrm>
            <a:off x="10894484"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3" name="Line 251">
            <a:extLst>
              <a:ext uri="{FF2B5EF4-FFF2-40B4-BE49-F238E27FC236}">
                <a16:creationId xmlns:a16="http://schemas.microsoft.com/office/drawing/2014/main" id="{EEF16597-81C7-4168-BEA4-397C4AD2552A}"/>
              </a:ext>
            </a:extLst>
          </p:cNvPr>
          <p:cNvSpPr>
            <a:spLocks noChangeShapeType="1"/>
          </p:cNvSpPr>
          <p:nvPr/>
        </p:nvSpPr>
        <p:spPr bwMode="auto">
          <a:xfrm>
            <a:off x="1089871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4" name="Line 252">
            <a:extLst>
              <a:ext uri="{FF2B5EF4-FFF2-40B4-BE49-F238E27FC236}">
                <a16:creationId xmlns:a16="http://schemas.microsoft.com/office/drawing/2014/main" id="{502B974A-33AC-4855-AD37-4A509494567C}"/>
              </a:ext>
            </a:extLst>
          </p:cNvPr>
          <p:cNvSpPr>
            <a:spLocks noChangeShapeType="1"/>
          </p:cNvSpPr>
          <p:nvPr/>
        </p:nvSpPr>
        <p:spPr bwMode="auto">
          <a:xfrm>
            <a:off x="1089871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5" name="Line 253">
            <a:extLst>
              <a:ext uri="{FF2B5EF4-FFF2-40B4-BE49-F238E27FC236}">
                <a16:creationId xmlns:a16="http://schemas.microsoft.com/office/drawing/2014/main" id="{1CA68B02-773D-443F-8AE4-5104F6334F3B}"/>
              </a:ext>
            </a:extLst>
          </p:cNvPr>
          <p:cNvSpPr>
            <a:spLocks noChangeShapeType="1"/>
          </p:cNvSpPr>
          <p:nvPr/>
        </p:nvSpPr>
        <p:spPr bwMode="auto">
          <a:xfrm>
            <a:off x="10905067"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6" name="Line 254">
            <a:extLst>
              <a:ext uri="{FF2B5EF4-FFF2-40B4-BE49-F238E27FC236}">
                <a16:creationId xmlns:a16="http://schemas.microsoft.com/office/drawing/2014/main" id="{2D09BC7A-B10D-417C-8A32-9E611214D7A0}"/>
              </a:ext>
            </a:extLst>
          </p:cNvPr>
          <p:cNvSpPr>
            <a:spLocks noChangeShapeType="1"/>
          </p:cNvSpPr>
          <p:nvPr/>
        </p:nvSpPr>
        <p:spPr bwMode="auto">
          <a:xfrm>
            <a:off x="10928351"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7" name="Line 255">
            <a:extLst>
              <a:ext uri="{FF2B5EF4-FFF2-40B4-BE49-F238E27FC236}">
                <a16:creationId xmlns:a16="http://schemas.microsoft.com/office/drawing/2014/main" id="{6A23D24F-0579-4013-BA90-DF34CE27DE97}"/>
              </a:ext>
            </a:extLst>
          </p:cNvPr>
          <p:cNvSpPr>
            <a:spLocks noChangeShapeType="1"/>
          </p:cNvSpPr>
          <p:nvPr/>
        </p:nvSpPr>
        <p:spPr bwMode="auto">
          <a:xfrm>
            <a:off x="10945284"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8" name="Line 256">
            <a:extLst>
              <a:ext uri="{FF2B5EF4-FFF2-40B4-BE49-F238E27FC236}">
                <a16:creationId xmlns:a16="http://schemas.microsoft.com/office/drawing/2014/main" id="{4F5C4640-E501-4252-A2E3-BA81E85F020A}"/>
              </a:ext>
            </a:extLst>
          </p:cNvPr>
          <p:cNvSpPr>
            <a:spLocks noChangeShapeType="1"/>
          </p:cNvSpPr>
          <p:nvPr/>
        </p:nvSpPr>
        <p:spPr bwMode="auto">
          <a:xfrm>
            <a:off x="10970684"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9" name="Line 257">
            <a:extLst>
              <a:ext uri="{FF2B5EF4-FFF2-40B4-BE49-F238E27FC236}">
                <a16:creationId xmlns:a16="http://schemas.microsoft.com/office/drawing/2014/main" id="{1DB464EB-13FF-446E-A53E-BE4F7AD5E412}"/>
              </a:ext>
            </a:extLst>
          </p:cNvPr>
          <p:cNvSpPr>
            <a:spLocks noChangeShapeType="1"/>
          </p:cNvSpPr>
          <p:nvPr/>
        </p:nvSpPr>
        <p:spPr bwMode="auto">
          <a:xfrm>
            <a:off x="10991851" y="4961468"/>
            <a:ext cx="0" cy="8466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0" name="Line 258">
            <a:extLst>
              <a:ext uri="{FF2B5EF4-FFF2-40B4-BE49-F238E27FC236}">
                <a16:creationId xmlns:a16="http://schemas.microsoft.com/office/drawing/2014/main" id="{D454DE0A-8DE6-4FD5-9782-8DB89C7961B3}"/>
              </a:ext>
            </a:extLst>
          </p:cNvPr>
          <p:cNvSpPr>
            <a:spLocks noChangeShapeType="1"/>
          </p:cNvSpPr>
          <p:nvPr/>
        </p:nvSpPr>
        <p:spPr bwMode="auto">
          <a:xfrm>
            <a:off x="11068051"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1" name="Line 259">
            <a:extLst>
              <a:ext uri="{FF2B5EF4-FFF2-40B4-BE49-F238E27FC236}">
                <a16:creationId xmlns:a16="http://schemas.microsoft.com/office/drawing/2014/main" id="{6A875E1C-CC48-4F96-9B50-31DDAE221741}"/>
              </a:ext>
            </a:extLst>
          </p:cNvPr>
          <p:cNvSpPr>
            <a:spLocks noChangeShapeType="1"/>
          </p:cNvSpPr>
          <p:nvPr/>
        </p:nvSpPr>
        <p:spPr bwMode="auto">
          <a:xfrm>
            <a:off x="11089217"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2" name="Line 260">
            <a:extLst>
              <a:ext uri="{FF2B5EF4-FFF2-40B4-BE49-F238E27FC236}">
                <a16:creationId xmlns:a16="http://schemas.microsoft.com/office/drawing/2014/main" id="{25B34F89-EB1D-4DB0-889A-C58E9A85BCCD}"/>
              </a:ext>
            </a:extLst>
          </p:cNvPr>
          <p:cNvSpPr>
            <a:spLocks noChangeShapeType="1"/>
          </p:cNvSpPr>
          <p:nvPr/>
        </p:nvSpPr>
        <p:spPr bwMode="auto">
          <a:xfrm>
            <a:off x="11099800"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3" name="Line 261">
            <a:extLst>
              <a:ext uri="{FF2B5EF4-FFF2-40B4-BE49-F238E27FC236}">
                <a16:creationId xmlns:a16="http://schemas.microsoft.com/office/drawing/2014/main" id="{9A504530-1A23-4410-BBBA-01B767C19E4E}"/>
              </a:ext>
            </a:extLst>
          </p:cNvPr>
          <p:cNvSpPr>
            <a:spLocks noChangeShapeType="1"/>
          </p:cNvSpPr>
          <p:nvPr/>
        </p:nvSpPr>
        <p:spPr bwMode="auto">
          <a:xfrm>
            <a:off x="11101917"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4" name="Line 262">
            <a:extLst>
              <a:ext uri="{FF2B5EF4-FFF2-40B4-BE49-F238E27FC236}">
                <a16:creationId xmlns:a16="http://schemas.microsoft.com/office/drawing/2014/main" id="{7357ED71-E13F-48A1-9D41-427C8AE78877}"/>
              </a:ext>
            </a:extLst>
          </p:cNvPr>
          <p:cNvSpPr>
            <a:spLocks noChangeShapeType="1"/>
          </p:cNvSpPr>
          <p:nvPr/>
        </p:nvSpPr>
        <p:spPr bwMode="auto">
          <a:xfrm>
            <a:off x="11123084"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5" name="Line 263">
            <a:extLst>
              <a:ext uri="{FF2B5EF4-FFF2-40B4-BE49-F238E27FC236}">
                <a16:creationId xmlns:a16="http://schemas.microsoft.com/office/drawing/2014/main" id="{26FE700B-531E-4262-A7CB-CAE85EFF066D}"/>
              </a:ext>
            </a:extLst>
          </p:cNvPr>
          <p:cNvSpPr>
            <a:spLocks noChangeShapeType="1"/>
          </p:cNvSpPr>
          <p:nvPr/>
        </p:nvSpPr>
        <p:spPr bwMode="auto">
          <a:xfrm>
            <a:off x="11161184" y="4993217"/>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6" name="Line 264">
            <a:extLst>
              <a:ext uri="{FF2B5EF4-FFF2-40B4-BE49-F238E27FC236}">
                <a16:creationId xmlns:a16="http://schemas.microsoft.com/office/drawing/2014/main" id="{6F2390A6-8C0C-4C40-932A-A85B9CB1B347}"/>
              </a:ext>
            </a:extLst>
          </p:cNvPr>
          <p:cNvSpPr>
            <a:spLocks noChangeShapeType="1"/>
          </p:cNvSpPr>
          <p:nvPr/>
        </p:nvSpPr>
        <p:spPr bwMode="auto">
          <a:xfrm>
            <a:off x="11186584"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7" name="Line 265">
            <a:extLst>
              <a:ext uri="{FF2B5EF4-FFF2-40B4-BE49-F238E27FC236}">
                <a16:creationId xmlns:a16="http://schemas.microsoft.com/office/drawing/2014/main" id="{E4AC3FF8-1F84-4C67-8BF9-D87B86A30E3E}"/>
              </a:ext>
            </a:extLst>
          </p:cNvPr>
          <p:cNvSpPr>
            <a:spLocks noChangeShapeType="1"/>
          </p:cNvSpPr>
          <p:nvPr/>
        </p:nvSpPr>
        <p:spPr bwMode="auto">
          <a:xfrm>
            <a:off x="11470217"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8" name="Line 266">
            <a:extLst>
              <a:ext uri="{FF2B5EF4-FFF2-40B4-BE49-F238E27FC236}">
                <a16:creationId xmlns:a16="http://schemas.microsoft.com/office/drawing/2014/main" id="{D6E8BAAA-4821-4CA4-9FB5-3F51E4D9FA2A}"/>
              </a:ext>
            </a:extLst>
          </p:cNvPr>
          <p:cNvSpPr>
            <a:spLocks noChangeShapeType="1"/>
          </p:cNvSpPr>
          <p:nvPr/>
        </p:nvSpPr>
        <p:spPr bwMode="auto">
          <a:xfrm>
            <a:off x="11512551"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9" name="Line 267">
            <a:extLst>
              <a:ext uri="{FF2B5EF4-FFF2-40B4-BE49-F238E27FC236}">
                <a16:creationId xmlns:a16="http://schemas.microsoft.com/office/drawing/2014/main" id="{D232C511-8655-4604-877D-E971386F3AC6}"/>
              </a:ext>
            </a:extLst>
          </p:cNvPr>
          <p:cNvSpPr>
            <a:spLocks noChangeShapeType="1"/>
          </p:cNvSpPr>
          <p:nvPr/>
        </p:nvSpPr>
        <p:spPr bwMode="auto">
          <a:xfrm>
            <a:off x="11554884"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0" name="Line 268">
            <a:extLst>
              <a:ext uri="{FF2B5EF4-FFF2-40B4-BE49-F238E27FC236}">
                <a16:creationId xmlns:a16="http://schemas.microsoft.com/office/drawing/2014/main" id="{C0E85323-A49F-424E-97BA-C9FA6F2DEE5B}"/>
              </a:ext>
            </a:extLst>
          </p:cNvPr>
          <p:cNvSpPr>
            <a:spLocks noChangeShapeType="1"/>
          </p:cNvSpPr>
          <p:nvPr/>
        </p:nvSpPr>
        <p:spPr bwMode="auto">
          <a:xfrm>
            <a:off x="11681884"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1" name="Line 269">
            <a:extLst>
              <a:ext uri="{FF2B5EF4-FFF2-40B4-BE49-F238E27FC236}">
                <a16:creationId xmlns:a16="http://schemas.microsoft.com/office/drawing/2014/main" id="{85106B64-17C2-467E-80BD-8E67A54ABE0A}"/>
              </a:ext>
            </a:extLst>
          </p:cNvPr>
          <p:cNvSpPr>
            <a:spLocks noChangeShapeType="1"/>
          </p:cNvSpPr>
          <p:nvPr/>
        </p:nvSpPr>
        <p:spPr bwMode="auto">
          <a:xfrm>
            <a:off x="11726333"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2" name="Line 270">
            <a:extLst>
              <a:ext uri="{FF2B5EF4-FFF2-40B4-BE49-F238E27FC236}">
                <a16:creationId xmlns:a16="http://schemas.microsoft.com/office/drawing/2014/main" id="{6CFD97EE-74B9-40C7-A531-FB78D2E8F8C7}"/>
              </a:ext>
            </a:extLst>
          </p:cNvPr>
          <p:cNvSpPr>
            <a:spLocks noChangeShapeType="1"/>
          </p:cNvSpPr>
          <p:nvPr/>
        </p:nvSpPr>
        <p:spPr bwMode="auto">
          <a:xfrm>
            <a:off x="11855451"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3" name="Line 271">
            <a:extLst>
              <a:ext uri="{FF2B5EF4-FFF2-40B4-BE49-F238E27FC236}">
                <a16:creationId xmlns:a16="http://schemas.microsoft.com/office/drawing/2014/main" id="{624010A3-88A7-41D9-894A-1DEF82D6289E}"/>
              </a:ext>
            </a:extLst>
          </p:cNvPr>
          <p:cNvSpPr>
            <a:spLocks noChangeShapeType="1"/>
          </p:cNvSpPr>
          <p:nvPr/>
        </p:nvSpPr>
        <p:spPr bwMode="auto">
          <a:xfrm>
            <a:off x="11876617"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4" name="Line 272">
            <a:extLst>
              <a:ext uri="{FF2B5EF4-FFF2-40B4-BE49-F238E27FC236}">
                <a16:creationId xmlns:a16="http://schemas.microsoft.com/office/drawing/2014/main" id="{9AE10BEA-2C84-47A9-B07C-A27DF8EDD76C}"/>
              </a:ext>
            </a:extLst>
          </p:cNvPr>
          <p:cNvSpPr>
            <a:spLocks noChangeShapeType="1"/>
          </p:cNvSpPr>
          <p:nvPr/>
        </p:nvSpPr>
        <p:spPr bwMode="auto">
          <a:xfrm>
            <a:off x="11855451"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5" name="Line 273">
            <a:extLst>
              <a:ext uri="{FF2B5EF4-FFF2-40B4-BE49-F238E27FC236}">
                <a16:creationId xmlns:a16="http://schemas.microsoft.com/office/drawing/2014/main" id="{003B5DF9-4F37-4CC5-B200-9E9EAB98DBA5}"/>
              </a:ext>
            </a:extLst>
          </p:cNvPr>
          <p:cNvSpPr>
            <a:spLocks noChangeShapeType="1"/>
          </p:cNvSpPr>
          <p:nvPr/>
        </p:nvSpPr>
        <p:spPr bwMode="auto">
          <a:xfrm>
            <a:off x="11876617" y="5050368"/>
            <a:ext cx="0" cy="86784"/>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1" name="Freeform 300">
            <a:extLst>
              <a:ext uri="{FF2B5EF4-FFF2-40B4-BE49-F238E27FC236}">
                <a16:creationId xmlns:a16="http://schemas.microsoft.com/office/drawing/2014/main" id="{43AE7204-CA9E-4C24-ABEE-C913A3361E37}"/>
              </a:ext>
            </a:extLst>
          </p:cNvPr>
          <p:cNvSpPr>
            <a:spLocks/>
          </p:cNvSpPr>
          <p:nvPr/>
        </p:nvSpPr>
        <p:spPr bwMode="auto">
          <a:xfrm>
            <a:off x="6656918" y="1280585"/>
            <a:ext cx="5132917" cy="2986617"/>
          </a:xfrm>
          <a:custGeom>
            <a:avLst/>
            <a:gdLst>
              <a:gd name="T0" fmla="*/ 29 w 2425"/>
              <a:gd name="T1" fmla="*/ 19 h 1411"/>
              <a:gd name="T2" fmla="*/ 40 w 2425"/>
              <a:gd name="T3" fmla="*/ 56 h 1411"/>
              <a:gd name="T4" fmla="*/ 73 w 2425"/>
              <a:gd name="T5" fmla="*/ 93 h 1411"/>
              <a:gd name="T6" fmla="*/ 87 w 2425"/>
              <a:gd name="T7" fmla="*/ 131 h 1411"/>
              <a:gd name="T8" fmla="*/ 90 w 2425"/>
              <a:gd name="T9" fmla="*/ 168 h 1411"/>
              <a:gd name="T10" fmla="*/ 117 w 2425"/>
              <a:gd name="T11" fmla="*/ 203 h 1411"/>
              <a:gd name="T12" fmla="*/ 139 w 2425"/>
              <a:gd name="T13" fmla="*/ 241 h 1411"/>
              <a:gd name="T14" fmla="*/ 155 w 2425"/>
              <a:gd name="T15" fmla="*/ 278 h 1411"/>
              <a:gd name="T16" fmla="*/ 163 w 2425"/>
              <a:gd name="T17" fmla="*/ 315 h 1411"/>
              <a:gd name="T18" fmla="*/ 169 w 2425"/>
              <a:gd name="T19" fmla="*/ 352 h 1411"/>
              <a:gd name="T20" fmla="*/ 179 w 2425"/>
              <a:gd name="T21" fmla="*/ 390 h 1411"/>
              <a:gd name="T22" fmla="*/ 190 w 2425"/>
              <a:gd name="T23" fmla="*/ 427 h 1411"/>
              <a:gd name="T24" fmla="*/ 223 w 2425"/>
              <a:gd name="T25" fmla="*/ 464 h 1411"/>
              <a:gd name="T26" fmla="*/ 232 w 2425"/>
              <a:gd name="T27" fmla="*/ 483 h 1411"/>
              <a:gd name="T28" fmla="*/ 277 w 2425"/>
              <a:gd name="T29" fmla="*/ 520 h 1411"/>
              <a:gd name="T30" fmla="*/ 301 w 2425"/>
              <a:gd name="T31" fmla="*/ 557 h 1411"/>
              <a:gd name="T32" fmla="*/ 325 w 2425"/>
              <a:gd name="T33" fmla="*/ 594 h 1411"/>
              <a:gd name="T34" fmla="*/ 369 w 2425"/>
              <a:gd name="T35" fmla="*/ 632 h 1411"/>
              <a:gd name="T36" fmla="*/ 390 w 2425"/>
              <a:gd name="T37" fmla="*/ 669 h 1411"/>
              <a:gd name="T38" fmla="*/ 409 w 2425"/>
              <a:gd name="T39" fmla="*/ 706 h 1411"/>
              <a:gd name="T40" fmla="*/ 417 w 2425"/>
              <a:gd name="T41" fmla="*/ 743 h 1411"/>
              <a:gd name="T42" fmla="*/ 444 w 2425"/>
              <a:gd name="T43" fmla="*/ 781 h 1411"/>
              <a:gd name="T44" fmla="*/ 464 w 2425"/>
              <a:gd name="T45" fmla="*/ 799 h 1411"/>
              <a:gd name="T46" fmla="*/ 477 w 2425"/>
              <a:gd name="T47" fmla="*/ 837 h 1411"/>
              <a:gd name="T48" fmla="*/ 526 w 2425"/>
              <a:gd name="T49" fmla="*/ 874 h 1411"/>
              <a:gd name="T50" fmla="*/ 562 w 2425"/>
              <a:gd name="T51" fmla="*/ 913 h 1411"/>
              <a:gd name="T52" fmla="*/ 640 w 2425"/>
              <a:gd name="T53" fmla="*/ 950 h 1411"/>
              <a:gd name="T54" fmla="*/ 657 w 2425"/>
              <a:gd name="T55" fmla="*/ 987 h 1411"/>
              <a:gd name="T56" fmla="*/ 695 w 2425"/>
              <a:gd name="T57" fmla="*/ 1006 h 1411"/>
              <a:gd name="T58" fmla="*/ 726 w 2425"/>
              <a:gd name="T59" fmla="*/ 1043 h 1411"/>
              <a:gd name="T60" fmla="*/ 894 w 2425"/>
              <a:gd name="T61" fmla="*/ 1080 h 1411"/>
              <a:gd name="T62" fmla="*/ 935 w 2425"/>
              <a:gd name="T63" fmla="*/ 1099 h 1411"/>
              <a:gd name="T64" fmla="*/ 1042 w 2425"/>
              <a:gd name="T65" fmla="*/ 1136 h 1411"/>
              <a:gd name="T66" fmla="*/ 1068 w 2425"/>
              <a:gd name="T67" fmla="*/ 1174 h 1411"/>
              <a:gd name="T68" fmla="*/ 1101 w 2425"/>
              <a:gd name="T69" fmla="*/ 1211 h 1411"/>
              <a:gd name="T70" fmla="*/ 1120 w 2425"/>
              <a:gd name="T71" fmla="*/ 1248 h 1411"/>
              <a:gd name="T72" fmla="*/ 1160 w 2425"/>
              <a:gd name="T73" fmla="*/ 1248 h 1411"/>
              <a:gd name="T74" fmla="*/ 1334 w 2425"/>
              <a:gd name="T75" fmla="*/ 1287 h 1411"/>
              <a:gd name="T76" fmla="*/ 1391 w 2425"/>
              <a:gd name="T77" fmla="*/ 1306 h 1411"/>
              <a:gd name="T78" fmla="*/ 1517 w 2425"/>
              <a:gd name="T79" fmla="*/ 1345 h 1411"/>
              <a:gd name="T80" fmla="*/ 1651 w 2425"/>
              <a:gd name="T81" fmla="*/ 1345 h 1411"/>
              <a:gd name="T82" fmla="*/ 1683 w 2425"/>
              <a:gd name="T83" fmla="*/ 1365 h 1411"/>
              <a:gd name="T84" fmla="*/ 1836 w 2425"/>
              <a:gd name="T85" fmla="*/ 1385 h 1411"/>
              <a:gd name="T86" fmla="*/ 1964 w 2425"/>
              <a:gd name="T87" fmla="*/ 1385 h 1411"/>
              <a:gd name="T88" fmla="*/ 1998 w 2425"/>
              <a:gd name="T89" fmla="*/ 1385 h 1411"/>
              <a:gd name="T90" fmla="*/ 2039 w 2425"/>
              <a:gd name="T91" fmla="*/ 1411 h 1411"/>
              <a:gd name="T92" fmla="*/ 2065 w 2425"/>
              <a:gd name="T93" fmla="*/ 1411 h 1411"/>
              <a:gd name="T94" fmla="*/ 2086 w 2425"/>
              <a:gd name="T95" fmla="*/ 1411 h 1411"/>
              <a:gd name="T96" fmla="*/ 2138 w 2425"/>
              <a:gd name="T97" fmla="*/ 1411 h 1411"/>
              <a:gd name="T98" fmla="*/ 2161 w 2425"/>
              <a:gd name="T99" fmla="*/ 1411 h 1411"/>
              <a:gd name="T100" fmla="*/ 2225 w 2425"/>
              <a:gd name="T101" fmla="*/ 1411 h 1411"/>
              <a:gd name="T102" fmla="*/ 2254 w 2425"/>
              <a:gd name="T103" fmla="*/ 1411 h 1411"/>
              <a:gd name="T104" fmla="*/ 2276 w 2425"/>
              <a:gd name="T105" fmla="*/ 1411 h 1411"/>
              <a:gd name="T106" fmla="*/ 2310 w 2425"/>
              <a:gd name="T107" fmla="*/ 1411 h 1411"/>
              <a:gd name="T108" fmla="*/ 2425 w 2425"/>
              <a:gd name="T109" fmla="*/ 1411 h 1411"/>
              <a:gd name="T110" fmla="*/ 2425 w 2425"/>
              <a:gd name="T111" fmla="*/ 141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25" h="1411">
                <a:moveTo>
                  <a:pt x="0" y="0"/>
                </a:moveTo>
                <a:lnTo>
                  <a:pt x="0" y="0"/>
                </a:lnTo>
                <a:lnTo>
                  <a:pt x="0" y="0"/>
                </a:lnTo>
                <a:lnTo>
                  <a:pt x="0" y="0"/>
                </a:lnTo>
                <a:lnTo>
                  <a:pt x="29" y="0"/>
                </a:lnTo>
                <a:lnTo>
                  <a:pt x="29" y="19"/>
                </a:lnTo>
                <a:lnTo>
                  <a:pt x="29" y="19"/>
                </a:lnTo>
                <a:lnTo>
                  <a:pt x="34" y="19"/>
                </a:lnTo>
                <a:lnTo>
                  <a:pt x="34" y="37"/>
                </a:lnTo>
                <a:lnTo>
                  <a:pt x="34" y="37"/>
                </a:lnTo>
                <a:lnTo>
                  <a:pt x="40" y="37"/>
                </a:lnTo>
                <a:lnTo>
                  <a:pt x="40" y="56"/>
                </a:lnTo>
                <a:lnTo>
                  <a:pt x="40" y="56"/>
                </a:lnTo>
                <a:lnTo>
                  <a:pt x="73" y="56"/>
                </a:lnTo>
                <a:lnTo>
                  <a:pt x="73" y="56"/>
                </a:lnTo>
                <a:lnTo>
                  <a:pt x="73" y="56"/>
                </a:lnTo>
                <a:lnTo>
                  <a:pt x="73" y="56"/>
                </a:lnTo>
                <a:lnTo>
                  <a:pt x="73" y="93"/>
                </a:lnTo>
                <a:lnTo>
                  <a:pt x="73" y="93"/>
                </a:lnTo>
                <a:lnTo>
                  <a:pt x="76" y="93"/>
                </a:lnTo>
                <a:lnTo>
                  <a:pt x="76" y="112"/>
                </a:lnTo>
                <a:lnTo>
                  <a:pt x="76" y="112"/>
                </a:lnTo>
                <a:lnTo>
                  <a:pt x="87" y="112"/>
                </a:lnTo>
                <a:lnTo>
                  <a:pt x="87" y="131"/>
                </a:lnTo>
                <a:lnTo>
                  <a:pt x="87" y="131"/>
                </a:lnTo>
                <a:lnTo>
                  <a:pt x="88" y="131"/>
                </a:lnTo>
                <a:lnTo>
                  <a:pt x="88" y="149"/>
                </a:lnTo>
                <a:lnTo>
                  <a:pt x="88" y="149"/>
                </a:lnTo>
                <a:lnTo>
                  <a:pt x="90" y="149"/>
                </a:lnTo>
                <a:lnTo>
                  <a:pt x="90" y="168"/>
                </a:lnTo>
                <a:lnTo>
                  <a:pt x="90" y="168"/>
                </a:lnTo>
                <a:lnTo>
                  <a:pt x="100" y="168"/>
                </a:lnTo>
                <a:lnTo>
                  <a:pt x="100" y="186"/>
                </a:lnTo>
                <a:lnTo>
                  <a:pt x="100" y="186"/>
                </a:lnTo>
                <a:lnTo>
                  <a:pt x="117" y="186"/>
                </a:lnTo>
                <a:lnTo>
                  <a:pt x="117" y="203"/>
                </a:lnTo>
                <a:lnTo>
                  <a:pt x="117" y="203"/>
                </a:lnTo>
                <a:lnTo>
                  <a:pt x="121" y="203"/>
                </a:lnTo>
                <a:lnTo>
                  <a:pt x="121" y="222"/>
                </a:lnTo>
                <a:lnTo>
                  <a:pt x="121" y="222"/>
                </a:lnTo>
                <a:lnTo>
                  <a:pt x="139" y="222"/>
                </a:lnTo>
                <a:lnTo>
                  <a:pt x="139" y="241"/>
                </a:lnTo>
                <a:lnTo>
                  <a:pt x="139" y="241"/>
                </a:lnTo>
                <a:lnTo>
                  <a:pt x="144" y="241"/>
                </a:lnTo>
                <a:lnTo>
                  <a:pt x="144" y="259"/>
                </a:lnTo>
                <a:lnTo>
                  <a:pt x="144" y="259"/>
                </a:lnTo>
                <a:lnTo>
                  <a:pt x="155" y="259"/>
                </a:lnTo>
                <a:lnTo>
                  <a:pt x="155" y="278"/>
                </a:lnTo>
                <a:lnTo>
                  <a:pt x="155" y="278"/>
                </a:lnTo>
                <a:lnTo>
                  <a:pt x="158" y="278"/>
                </a:lnTo>
                <a:lnTo>
                  <a:pt x="158" y="296"/>
                </a:lnTo>
                <a:lnTo>
                  <a:pt x="158" y="296"/>
                </a:lnTo>
                <a:lnTo>
                  <a:pt x="163" y="296"/>
                </a:lnTo>
                <a:lnTo>
                  <a:pt x="163" y="315"/>
                </a:lnTo>
                <a:lnTo>
                  <a:pt x="163" y="315"/>
                </a:lnTo>
                <a:lnTo>
                  <a:pt x="166" y="315"/>
                </a:lnTo>
                <a:lnTo>
                  <a:pt x="166" y="334"/>
                </a:lnTo>
                <a:lnTo>
                  <a:pt x="166" y="334"/>
                </a:lnTo>
                <a:lnTo>
                  <a:pt x="169" y="334"/>
                </a:lnTo>
                <a:lnTo>
                  <a:pt x="169" y="352"/>
                </a:lnTo>
                <a:lnTo>
                  <a:pt x="169" y="352"/>
                </a:lnTo>
                <a:lnTo>
                  <a:pt x="171" y="352"/>
                </a:lnTo>
                <a:lnTo>
                  <a:pt x="171" y="390"/>
                </a:lnTo>
                <a:lnTo>
                  <a:pt x="171" y="390"/>
                </a:lnTo>
                <a:lnTo>
                  <a:pt x="179" y="390"/>
                </a:lnTo>
                <a:lnTo>
                  <a:pt x="179" y="390"/>
                </a:lnTo>
                <a:lnTo>
                  <a:pt x="179" y="390"/>
                </a:lnTo>
                <a:lnTo>
                  <a:pt x="182" y="390"/>
                </a:lnTo>
                <a:lnTo>
                  <a:pt x="182" y="408"/>
                </a:lnTo>
                <a:lnTo>
                  <a:pt x="182" y="408"/>
                </a:lnTo>
                <a:lnTo>
                  <a:pt x="190" y="408"/>
                </a:lnTo>
                <a:lnTo>
                  <a:pt x="190" y="427"/>
                </a:lnTo>
                <a:lnTo>
                  <a:pt x="190" y="427"/>
                </a:lnTo>
                <a:lnTo>
                  <a:pt x="206" y="427"/>
                </a:lnTo>
                <a:lnTo>
                  <a:pt x="206" y="445"/>
                </a:lnTo>
                <a:lnTo>
                  <a:pt x="206" y="445"/>
                </a:lnTo>
                <a:lnTo>
                  <a:pt x="223" y="445"/>
                </a:lnTo>
                <a:lnTo>
                  <a:pt x="223" y="464"/>
                </a:lnTo>
                <a:lnTo>
                  <a:pt x="223" y="464"/>
                </a:lnTo>
                <a:lnTo>
                  <a:pt x="224" y="464"/>
                </a:lnTo>
                <a:lnTo>
                  <a:pt x="224" y="483"/>
                </a:lnTo>
                <a:lnTo>
                  <a:pt x="224" y="483"/>
                </a:lnTo>
                <a:lnTo>
                  <a:pt x="232" y="483"/>
                </a:lnTo>
                <a:lnTo>
                  <a:pt x="232" y="483"/>
                </a:lnTo>
                <a:lnTo>
                  <a:pt x="232" y="483"/>
                </a:lnTo>
                <a:lnTo>
                  <a:pt x="268" y="483"/>
                </a:lnTo>
                <a:lnTo>
                  <a:pt x="268" y="501"/>
                </a:lnTo>
                <a:lnTo>
                  <a:pt x="268" y="501"/>
                </a:lnTo>
                <a:lnTo>
                  <a:pt x="277" y="501"/>
                </a:lnTo>
                <a:lnTo>
                  <a:pt x="277" y="520"/>
                </a:lnTo>
                <a:lnTo>
                  <a:pt x="277" y="520"/>
                </a:lnTo>
                <a:lnTo>
                  <a:pt x="292" y="520"/>
                </a:lnTo>
                <a:lnTo>
                  <a:pt x="292" y="539"/>
                </a:lnTo>
                <a:lnTo>
                  <a:pt x="292" y="539"/>
                </a:lnTo>
                <a:lnTo>
                  <a:pt x="301" y="539"/>
                </a:lnTo>
                <a:lnTo>
                  <a:pt x="301" y="557"/>
                </a:lnTo>
                <a:lnTo>
                  <a:pt x="301" y="557"/>
                </a:lnTo>
                <a:lnTo>
                  <a:pt x="324" y="557"/>
                </a:lnTo>
                <a:lnTo>
                  <a:pt x="324" y="576"/>
                </a:lnTo>
                <a:lnTo>
                  <a:pt x="324" y="576"/>
                </a:lnTo>
                <a:lnTo>
                  <a:pt x="325" y="576"/>
                </a:lnTo>
                <a:lnTo>
                  <a:pt x="325" y="594"/>
                </a:lnTo>
                <a:lnTo>
                  <a:pt x="325" y="594"/>
                </a:lnTo>
                <a:lnTo>
                  <a:pt x="349" y="594"/>
                </a:lnTo>
                <a:lnTo>
                  <a:pt x="349" y="613"/>
                </a:lnTo>
                <a:lnTo>
                  <a:pt x="349" y="613"/>
                </a:lnTo>
                <a:lnTo>
                  <a:pt x="369" y="613"/>
                </a:lnTo>
                <a:lnTo>
                  <a:pt x="369" y="632"/>
                </a:lnTo>
                <a:lnTo>
                  <a:pt x="369" y="632"/>
                </a:lnTo>
                <a:lnTo>
                  <a:pt x="386" y="632"/>
                </a:lnTo>
                <a:lnTo>
                  <a:pt x="386" y="650"/>
                </a:lnTo>
                <a:lnTo>
                  <a:pt x="386" y="650"/>
                </a:lnTo>
                <a:lnTo>
                  <a:pt x="390" y="650"/>
                </a:lnTo>
                <a:lnTo>
                  <a:pt x="390" y="669"/>
                </a:lnTo>
                <a:lnTo>
                  <a:pt x="390" y="669"/>
                </a:lnTo>
                <a:lnTo>
                  <a:pt x="409" y="669"/>
                </a:lnTo>
                <a:lnTo>
                  <a:pt x="409" y="669"/>
                </a:lnTo>
                <a:lnTo>
                  <a:pt x="409" y="669"/>
                </a:lnTo>
                <a:lnTo>
                  <a:pt x="409" y="669"/>
                </a:lnTo>
                <a:lnTo>
                  <a:pt x="409" y="706"/>
                </a:lnTo>
                <a:lnTo>
                  <a:pt x="409" y="706"/>
                </a:lnTo>
                <a:lnTo>
                  <a:pt x="416" y="706"/>
                </a:lnTo>
                <a:lnTo>
                  <a:pt x="416" y="725"/>
                </a:lnTo>
                <a:lnTo>
                  <a:pt x="416" y="725"/>
                </a:lnTo>
                <a:lnTo>
                  <a:pt x="417" y="725"/>
                </a:lnTo>
                <a:lnTo>
                  <a:pt x="417" y="743"/>
                </a:lnTo>
                <a:lnTo>
                  <a:pt x="417" y="743"/>
                </a:lnTo>
                <a:lnTo>
                  <a:pt x="419" y="743"/>
                </a:lnTo>
                <a:lnTo>
                  <a:pt x="419" y="762"/>
                </a:lnTo>
                <a:lnTo>
                  <a:pt x="419" y="762"/>
                </a:lnTo>
                <a:lnTo>
                  <a:pt x="444" y="762"/>
                </a:lnTo>
                <a:lnTo>
                  <a:pt x="444" y="781"/>
                </a:lnTo>
                <a:lnTo>
                  <a:pt x="444" y="781"/>
                </a:lnTo>
                <a:lnTo>
                  <a:pt x="447" y="781"/>
                </a:lnTo>
                <a:lnTo>
                  <a:pt x="447" y="799"/>
                </a:lnTo>
                <a:lnTo>
                  <a:pt x="447" y="799"/>
                </a:lnTo>
                <a:lnTo>
                  <a:pt x="464" y="799"/>
                </a:lnTo>
                <a:lnTo>
                  <a:pt x="464" y="799"/>
                </a:lnTo>
                <a:lnTo>
                  <a:pt x="464" y="799"/>
                </a:lnTo>
                <a:lnTo>
                  <a:pt x="473" y="799"/>
                </a:lnTo>
                <a:lnTo>
                  <a:pt x="473" y="818"/>
                </a:lnTo>
                <a:lnTo>
                  <a:pt x="473" y="818"/>
                </a:lnTo>
                <a:lnTo>
                  <a:pt x="477" y="818"/>
                </a:lnTo>
                <a:lnTo>
                  <a:pt x="477" y="837"/>
                </a:lnTo>
                <a:lnTo>
                  <a:pt x="477" y="837"/>
                </a:lnTo>
                <a:lnTo>
                  <a:pt x="508" y="837"/>
                </a:lnTo>
                <a:lnTo>
                  <a:pt x="508" y="855"/>
                </a:lnTo>
                <a:lnTo>
                  <a:pt x="508" y="855"/>
                </a:lnTo>
                <a:lnTo>
                  <a:pt x="526" y="855"/>
                </a:lnTo>
                <a:lnTo>
                  <a:pt x="526" y="874"/>
                </a:lnTo>
                <a:lnTo>
                  <a:pt x="526" y="874"/>
                </a:lnTo>
                <a:lnTo>
                  <a:pt x="542" y="874"/>
                </a:lnTo>
                <a:lnTo>
                  <a:pt x="542" y="893"/>
                </a:lnTo>
                <a:lnTo>
                  <a:pt x="542" y="893"/>
                </a:lnTo>
                <a:lnTo>
                  <a:pt x="562" y="893"/>
                </a:lnTo>
                <a:lnTo>
                  <a:pt x="562" y="913"/>
                </a:lnTo>
                <a:lnTo>
                  <a:pt x="562" y="913"/>
                </a:lnTo>
                <a:lnTo>
                  <a:pt x="604" y="913"/>
                </a:lnTo>
                <a:lnTo>
                  <a:pt x="604" y="931"/>
                </a:lnTo>
                <a:lnTo>
                  <a:pt x="604" y="931"/>
                </a:lnTo>
                <a:lnTo>
                  <a:pt x="640" y="931"/>
                </a:lnTo>
                <a:lnTo>
                  <a:pt x="640" y="950"/>
                </a:lnTo>
                <a:lnTo>
                  <a:pt x="640" y="950"/>
                </a:lnTo>
                <a:lnTo>
                  <a:pt x="643" y="950"/>
                </a:lnTo>
                <a:lnTo>
                  <a:pt x="643" y="969"/>
                </a:lnTo>
                <a:lnTo>
                  <a:pt x="643" y="969"/>
                </a:lnTo>
                <a:lnTo>
                  <a:pt x="657" y="969"/>
                </a:lnTo>
                <a:lnTo>
                  <a:pt x="657" y="987"/>
                </a:lnTo>
                <a:lnTo>
                  <a:pt x="657" y="987"/>
                </a:lnTo>
                <a:lnTo>
                  <a:pt x="662" y="987"/>
                </a:lnTo>
                <a:lnTo>
                  <a:pt x="662" y="1006"/>
                </a:lnTo>
                <a:lnTo>
                  <a:pt x="662" y="1006"/>
                </a:lnTo>
                <a:lnTo>
                  <a:pt x="695" y="1006"/>
                </a:lnTo>
                <a:lnTo>
                  <a:pt x="695" y="1006"/>
                </a:lnTo>
                <a:lnTo>
                  <a:pt x="695" y="1006"/>
                </a:lnTo>
                <a:lnTo>
                  <a:pt x="716" y="1006"/>
                </a:lnTo>
                <a:lnTo>
                  <a:pt x="716" y="1025"/>
                </a:lnTo>
                <a:lnTo>
                  <a:pt x="716" y="1025"/>
                </a:lnTo>
                <a:lnTo>
                  <a:pt x="726" y="1025"/>
                </a:lnTo>
                <a:lnTo>
                  <a:pt x="726" y="1043"/>
                </a:lnTo>
                <a:lnTo>
                  <a:pt x="726" y="1043"/>
                </a:lnTo>
                <a:lnTo>
                  <a:pt x="733" y="1043"/>
                </a:lnTo>
                <a:lnTo>
                  <a:pt x="733" y="1062"/>
                </a:lnTo>
                <a:lnTo>
                  <a:pt x="733" y="1062"/>
                </a:lnTo>
                <a:lnTo>
                  <a:pt x="894" y="1062"/>
                </a:lnTo>
                <a:lnTo>
                  <a:pt x="894" y="1080"/>
                </a:lnTo>
                <a:lnTo>
                  <a:pt x="894" y="1080"/>
                </a:lnTo>
                <a:lnTo>
                  <a:pt x="928" y="1080"/>
                </a:lnTo>
                <a:lnTo>
                  <a:pt x="928" y="1080"/>
                </a:lnTo>
                <a:lnTo>
                  <a:pt x="928" y="1080"/>
                </a:lnTo>
                <a:lnTo>
                  <a:pt x="935" y="1080"/>
                </a:lnTo>
                <a:lnTo>
                  <a:pt x="935" y="1099"/>
                </a:lnTo>
                <a:lnTo>
                  <a:pt x="935" y="1099"/>
                </a:lnTo>
                <a:lnTo>
                  <a:pt x="936" y="1099"/>
                </a:lnTo>
                <a:lnTo>
                  <a:pt x="936" y="1118"/>
                </a:lnTo>
                <a:lnTo>
                  <a:pt x="936" y="1118"/>
                </a:lnTo>
                <a:lnTo>
                  <a:pt x="1042" y="1118"/>
                </a:lnTo>
                <a:lnTo>
                  <a:pt x="1042" y="1136"/>
                </a:lnTo>
                <a:lnTo>
                  <a:pt x="1042" y="1136"/>
                </a:lnTo>
                <a:lnTo>
                  <a:pt x="1065" y="1136"/>
                </a:lnTo>
                <a:lnTo>
                  <a:pt x="1065" y="1155"/>
                </a:lnTo>
                <a:lnTo>
                  <a:pt x="1065" y="1155"/>
                </a:lnTo>
                <a:lnTo>
                  <a:pt x="1068" y="1155"/>
                </a:lnTo>
                <a:lnTo>
                  <a:pt x="1068" y="1174"/>
                </a:lnTo>
                <a:lnTo>
                  <a:pt x="1068" y="1174"/>
                </a:lnTo>
                <a:lnTo>
                  <a:pt x="1082" y="1174"/>
                </a:lnTo>
                <a:lnTo>
                  <a:pt x="1082" y="1192"/>
                </a:lnTo>
                <a:lnTo>
                  <a:pt x="1082" y="1192"/>
                </a:lnTo>
                <a:lnTo>
                  <a:pt x="1101" y="1192"/>
                </a:lnTo>
                <a:lnTo>
                  <a:pt x="1101" y="1211"/>
                </a:lnTo>
                <a:lnTo>
                  <a:pt x="1101" y="1211"/>
                </a:lnTo>
                <a:lnTo>
                  <a:pt x="1113" y="1211"/>
                </a:lnTo>
                <a:lnTo>
                  <a:pt x="1113" y="1229"/>
                </a:lnTo>
                <a:lnTo>
                  <a:pt x="1113" y="1229"/>
                </a:lnTo>
                <a:lnTo>
                  <a:pt x="1120" y="1229"/>
                </a:lnTo>
                <a:lnTo>
                  <a:pt x="1120" y="1248"/>
                </a:lnTo>
                <a:lnTo>
                  <a:pt x="1120" y="1248"/>
                </a:lnTo>
                <a:lnTo>
                  <a:pt x="1123" y="1248"/>
                </a:lnTo>
                <a:lnTo>
                  <a:pt x="1123" y="1248"/>
                </a:lnTo>
                <a:lnTo>
                  <a:pt x="1123" y="1248"/>
                </a:lnTo>
                <a:lnTo>
                  <a:pt x="1160" y="1248"/>
                </a:lnTo>
                <a:lnTo>
                  <a:pt x="1160" y="1248"/>
                </a:lnTo>
                <a:lnTo>
                  <a:pt x="1160" y="1248"/>
                </a:lnTo>
                <a:lnTo>
                  <a:pt x="1245" y="1248"/>
                </a:lnTo>
                <a:lnTo>
                  <a:pt x="1245" y="1267"/>
                </a:lnTo>
                <a:lnTo>
                  <a:pt x="1245" y="1267"/>
                </a:lnTo>
                <a:lnTo>
                  <a:pt x="1334" y="1267"/>
                </a:lnTo>
                <a:lnTo>
                  <a:pt x="1334" y="1287"/>
                </a:lnTo>
                <a:lnTo>
                  <a:pt x="1334" y="1287"/>
                </a:lnTo>
                <a:lnTo>
                  <a:pt x="1344" y="1287"/>
                </a:lnTo>
                <a:lnTo>
                  <a:pt x="1344" y="1306"/>
                </a:lnTo>
                <a:lnTo>
                  <a:pt x="1344" y="1306"/>
                </a:lnTo>
                <a:lnTo>
                  <a:pt x="1391" y="1306"/>
                </a:lnTo>
                <a:lnTo>
                  <a:pt x="1391" y="1306"/>
                </a:lnTo>
                <a:lnTo>
                  <a:pt x="1391" y="1306"/>
                </a:lnTo>
                <a:lnTo>
                  <a:pt x="1490" y="1306"/>
                </a:lnTo>
                <a:lnTo>
                  <a:pt x="1490" y="1324"/>
                </a:lnTo>
                <a:lnTo>
                  <a:pt x="1490" y="1324"/>
                </a:lnTo>
                <a:lnTo>
                  <a:pt x="1517" y="1324"/>
                </a:lnTo>
                <a:lnTo>
                  <a:pt x="1517" y="1345"/>
                </a:lnTo>
                <a:lnTo>
                  <a:pt x="1517" y="1345"/>
                </a:lnTo>
                <a:lnTo>
                  <a:pt x="1624" y="1345"/>
                </a:lnTo>
                <a:lnTo>
                  <a:pt x="1624" y="1345"/>
                </a:lnTo>
                <a:lnTo>
                  <a:pt x="1624" y="1345"/>
                </a:lnTo>
                <a:lnTo>
                  <a:pt x="1651" y="1345"/>
                </a:lnTo>
                <a:lnTo>
                  <a:pt x="1651" y="1345"/>
                </a:lnTo>
                <a:lnTo>
                  <a:pt x="1651" y="1345"/>
                </a:lnTo>
                <a:lnTo>
                  <a:pt x="1672" y="1345"/>
                </a:lnTo>
                <a:lnTo>
                  <a:pt x="1672" y="1345"/>
                </a:lnTo>
                <a:lnTo>
                  <a:pt x="1672" y="1345"/>
                </a:lnTo>
                <a:lnTo>
                  <a:pt x="1683" y="1345"/>
                </a:lnTo>
                <a:lnTo>
                  <a:pt x="1683" y="1365"/>
                </a:lnTo>
                <a:lnTo>
                  <a:pt x="1683" y="1365"/>
                </a:lnTo>
                <a:lnTo>
                  <a:pt x="1757" y="1365"/>
                </a:lnTo>
                <a:lnTo>
                  <a:pt x="1757" y="1385"/>
                </a:lnTo>
                <a:lnTo>
                  <a:pt x="1757" y="1385"/>
                </a:lnTo>
                <a:lnTo>
                  <a:pt x="1836" y="1385"/>
                </a:lnTo>
                <a:lnTo>
                  <a:pt x="1836" y="1385"/>
                </a:lnTo>
                <a:lnTo>
                  <a:pt x="1836" y="1385"/>
                </a:lnTo>
                <a:lnTo>
                  <a:pt x="1856" y="1385"/>
                </a:lnTo>
                <a:lnTo>
                  <a:pt x="1856" y="1385"/>
                </a:lnTo>
                <a:lnTo>
                  <a:pt x="1856" y="1385"/>
                </a:lnTo>
                <a:lnTo>
                  <a:pt x="1964" y="1385"/>
                </a:lnTo>
                <a:lnTo>
                  <a:pt x="1964" y="1385"/>
                </a:lnTo>
                <a:lnTo>
                  <a:pt x="1964" y="1385"/>
                </a:lnTo>
                <a:lnTo>
                  <a:pt x="1967" y="1385"/>
                </a:lnTo>
                <a:lnTo>
                  <a:pt x="1967" y="1385"/>
                </a:lnTo>
                <a:lnTo>
                  <a:pt x="1968" y="1385"/>
                </a:lnTo>
                <a:lnTo>
                  <a:pt x="1998" y="1385"/>
                </a:lnTo>
                <a:lnTo>
                  <a:pt x="1998" y="1385"/>
                </a:lnTo>
                <a:lnTo>
                  <a:pt x="1998" y="1385"/>
                </a:lnTo>
                <a:lnTo>
                  <a:pt x="2012" y="1385"/>
                </a:lnTo>
                <a:lnTo>
                  <a:pt x="2012" y="1385"/>
                </a:lnTo>
                <a:lnTo>
                  <a:pt x="2013" y="1385"/>
                </a:lnTo>
                <a:lnTo>
                  <a:pt x="2039" y="1385"/>
                </a:lnTo>
                <a:lnTo>
                  <a:pt x="2039" y="1411"/>
                </a:lnTo>
                <a:lnTo>
                  <a:pt x="2040" y="1411"/>
                </a:lnTo>
                <a:lnTo>
                  <a:pt x="2056" y="1411"/>
                </a:lnTo>
                <a:lnTo>
                  <a:pt x="2056" y="1411"/>
                </a:lnTo>
                <a:lnTo>
                  <a:pt x="2056" y="1411"/>
                </a:lnTo>
                <a:lnTo>
                  <a:pt x="2065" y="1411"/>
                </a:lnTo>
                <a:lnTo>
                  <a:pt x="2065" y="1411"/>
                </a:lnTo>
                <a:lnTo>
                  <a:pt x="2065" y="1411"/>
                </a:lnTo>
                <a:lnTo>
                  <a:pt x="2073" y="1411"/>
                </a:lnTo>
                <a:lnTo>
                  <a:pt x="2073" y="1411"/>
                </a:lnTo>
                <a:lnTo>
                  <a:pt x="2073" y="1411"/>
                </a:lnTo>
                <a:lnTo>
                  <a:pt x="2086" y="1411"/>
                </a:lnTo>
                <a:lnTo>
                  <a:pt x="2086" y="1411"/>
                </a:lnTo>
                <a:lnTo>
                  <a:pt x="2090" y="1411"/>
                </a:lnTo>
                <a:lnTo>
                  <a:pt x="2127" y="1411"/>
                </a:lnTo>
                <a:lnTo>
                  <a:pt x="2127" y="1411"/>
                </a:lnTo>
                <a:lnTo>
                  <a:pt x="2127" y="1411"/>
                </a:lnTo>
                <a:lnTo>
                  <a:pt x="2138" y="1411"/>
                </a:lnTo>
                <a:lnTo>
                  <a:pt x="2138" y="1411"/>
                </a:lnTo>
                <a:lnTo>
                  <a:pt x="2138" y="1411"/>
                </a:lnTo>
                <a:lnTo>
                  <a:pt x="2147" y="1411"/>
                </a:lnTo>
                <a:lnTo>
                  <a:pt x="2147" y="1411"/>
                </a:lnTo>
                <a:lnTo>
                  <a:pt x="2147" y="1411"/>
                </a:lnTo>
                <a:lnTo>
                  <a:pt x="2161" y="1411"/>
                </a:lnTo>
                <a:lnTo>
                  <a:pt x="2161" y="1411"/>
                </a:lnTo>
                <a:lnTo>
                  <a:pt x="2168" y="1411"/>
                </a:lnTo>
                <a:lnTo>
                  <a:pt x="2202" y="1411"/>
                </a:lnTo>
                <a:lnTo>
                  <a:pt x="2202" y="1411"/>
                </a:lnTo>
                <a:lnTo>
                  <a:pt x="2202" y="1411"/>
                </a:lnTo>
                <a:lnTo>
                  <a:pt x="2225" y="1411"/>
                </a:lnTo>
                <a:lnTo>
                  <a:pt x="2225" y="1411"/>
                </a:lnTo>
                <a:lnTo>
                  <a:pt x="2225" y="1411"/>
                </a:lnTo>
                <a:lnTo>
                  <a:pt x="2245" y="1411"/>
                </a:lnTo>
                <a:lnTo>
                  <a:pt x="2245" y="1411"/>
                </a:lnTo>
                <a:lnTo>
                  <a:pt x="2245" y="1411"/>
                </a:lnTo>
                <a:lnTo>
                  <a:pt x="2254" y="1411"/>
                </a:lnTo>
                <a:lnTo>
                  <a:pt x="2254" y="1411"/>
                </a:lnTo>
                <a:lnTo>
                  <a:pt x="2254" y="1411"/>
                </a:lnTo>
                <a:lnTo>
                  <a:pt x="2270" y="1411"/>
                </a:lnTo>
                <a:lnTo>
                  <a:pt x="2270" y="1411"/>
                </a:lnTo>
                <a:lnTo>
                  <a:pt x="2270" y="1411"/>
                </a:lnTo>
                <a:lnTo>
                  <a:pt x="2276" y="1411"/>
                </a:lnTo>
                <a:lnTo>
                  <a:pt x="2276" y="1411"/>
                </a:lnTo>
                <a:lnTo>
                  <a:pt x="2276" y="1411"/>
                </a:lnTo>
                <a:lnTo>
                  <a:pt x="2284" y="1411"/>
                </a:lnTo>
                <a:lnTo>
                  <a:pt x="2284" y="1411"/>
                </a:lnTo>
                <a:lnTo>
                  <a:pt x="2287" y="1411"/>
                </a:lnTo>
                <a:lnTo>
                  <a:pt x="2310" y="1411"/>
                </a:lnTo>
                <a:lnTo>
                  <a:pt x="2310" y="1411"/>
                </a:lnTo>
                <a:lnTo>
                  <a:pt x="2310" y="1411"/>
                </a:lnTo>
                <a:lnTo>
                  <a:pt x="2315" y="1411"/>
                </a:lnTo>
                <a:lnTo>
                  <a:pt x="2315" y="1411"/>
                </a:lnTo>
                <a:lnTo>
                  <a:pt x="2320" y="1411"/>
                </a:lnTo>
                <a:lnTo>
                  <a:pt x="2425" y="1411"/>
                </a:lnTo>
                <a:lnTo>
                  <a:pt x="2425" y="1411"/>
                </a:lnTo>
                <a:lnTo>
                  <a:pt x="2425" y="1411"/>
                </a:lnTo>
                <a:lnTo>
                  <a:pt x="2320" y="1411"/>
                </a:lnTo>
                <a:lnTo>
                  <a:pt x="2320" y="1411"/>
                </a:lnTo>
                <a:lnTo>
                  <a:pt x="2320" y="1411"/>
                </a:lnTo>
                <a:lnTo>
                  <a:pt x="2425" y="1411"/>
                </a:lnTo>
                <a:lnTo>
                  <a:pt x="2425" y="1411"/>
                </a:lnTo>
              </a:path>
            </a:pathLst>
          </a:custGeom>
          <a:noFill/>
          <a:ln w="12700"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0" name="Line 304">
            <a:extLst>
              <a:ext uri="{FF2B5EF4-FFF2-40B4-BE49-F238E27FC236}">
                <a16:creationId xmlns:a16="http://schemas.microsoft.com/office/drawing/2014/main" id="{F7966757-014E-4872-939D-43CCE4763ABB}"/>
              </a:ext>
            </a:extLst>
          </p:cNvPr>
          <p:cNvSpPr>
            <a:spLocks noChangeShapeType="1"/>
          </p:cNvSpPr>
          <p:nvPr/>
        </p:nvSpPr>
        <p:spPr bwMode="auto">
          <a:xfrm>
            <a:off x="7035800" y="2040469"/>
            <a:ext cx="0" cy="656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1" name="Line 305">
            <a:extLst>
              <a:ext uri="{FF2B5EF4-FFF2-40B4-BE49-F238E27FC236}">
                <a16:creationId xmlns:a16="http://schemas.microsoft.com/office/drawing/2014/main" id="{16E22FA8-E4F8-4A26-AD12-9C3D7F5833E5}"/>
              </a:ext>
            </a:extLst>
          </p:cNvPr>
          <p:cNvSpPr>
            <a:spLocks noChangeShapeType="1"/>
          </p:cNvSpPr>
          <p:nvPr/>
        </p:nvSpPr>
        <p:spPr bwMode="auto">
          <a:xfrm>
            <a:off x="9033933" y="3856569"/>
            <a:ext cx="0" cy="656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2" name="Line 306">
            <a:extLst>
              <a:ext uri="{FF2B5EF4-FFF2-40B4-BE49-F238E27FC236}">
                <a16:creationId xmlns:a16="http://schemas.microsoft.com/office/drawing/2014/main" id="{A9D758F0-04CC-42DE-9521-067C4F2B1E6F}"/>
              </a:ext>
            </a:extLst>
          </p:cNvPr>
          <p:cNvSpPr>
            <a:spLocks noChangeShapeType="1"/>
          </p:cNvSpPr>
          <p:nvPr/>
        </p:nvSpPr>
        <p:spPr bwMode="auto">
          <a:xfrm>
            <a:off x="10151533" y="40618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3" name="Line 307">
            <a:extLst>
              <a:ext uri="{FF2B5EF4-FFF2-40B4-BE49-F238E27FC236}">
                <a16:creationId xmlns:a16="http://schemas.microsoft.com/office/drawing/2014/main" id="{2C8DF5F1-C75D-4855-B113-5424B82F5808}"/>
              </a:ext>
            </a:extLst>
          </p:cNvPr>
          <p:cNvSpPr>
            <a:spLocks noChangeShapeType="1"/>
          </p:cNvSpPr>
          <p:nvPr/>
        </p:nvSpPr>
        <p:spPr bwMode="auto">
          <a:xfrm>
            <a:off x="10195984" y="40618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4" name="Line 308">
            <a:extLst>
              <a:ext uri="{FF2B5EF4-FFF2-40B4-BE49-F238E27FC236}">
                <a16:creationId xmlns:a16="http://schemas.microsoft.com/office/drawing/2014/main" id="{B73EFCA2-90A8-45E0-AD6E-5F72397CB994}"/>
              </a:ext>
            </a:extLst>
          </p:cNvPr>
          <p:cNvSpPr>
            <a:spLocks noChangeShapeType="1"/>
          </p:cNvSpPr>
          <p:nvPr/>
        </p:nvSpPr>
        <p:spPr bwMode="auto">
          <a:xfrm>
            <a:off x="10543117"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5" name="Line 309">
            <a:extLst>
              <a:ext uri="{FF2B5EF4-FFF2-40B4-BE49-F238E27FC236}">
                <a16:creationId xmlns:a16="http://schemas.microsoft.com/office/drawing/2014/main" id="{AD06EC62-3A16-4720-AA66-EA3F073C16E9}"/>
              </a:ext>
            </a:extLst>
          </p:cNvPr>
          <p:cNvSpPr>
            <a:spLocks noChangeShapeType="1"/>
          </p:cNvSpPr>
          <p:nvPr/>
        </p:nvSpPr>
        <p:spPr bwMode="auto">
          <a:xfrm>
            <a:off x="10814051"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6" name="Line 310">
            <a:extLst>
              <a:ext uri="{FF2B5EF4-FFF2-40B4-BE49-F238E27FC236}">
                <a16:creationId xmlns:a16="http://schemas.microsoft.com/office/drawing/2014/main" id="{C9813CB3-3B8E-4679-B2DF-08EE740BDB79}"/>
              </a:ext>
            </a:extLst>
          </p:cNvPr>
          <p:cNvSpPr>
            <a:spLocks noChangeShapeType="1"/>
          </p:cNvSpPr>
          <p:nvPr/>
        </p:nvSpPr>
        <p:spPr bwMode="auto">
          <a:xfrm>
            <a:off x="10820400"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7" name="Line 311">
            <a:extLst>
              <a:ext uri="{FF2B5EF4-FFF2-40B4-BE49-F238E27FC236}">
                <a16:creationId xmlns:a16="http://schemas.microsoft.com/office/drawing/2014/main" id="{907A4369-9A3A-4BB9-A64F-E32FDA96D3FA}"/>
              </a:ext>
            </a:extLst>
          </p:cNvPr>
          <p:cNvSpPr>
            <a:spLocks noChangeShapeType="1"/>
          </p:cNvSpPr>
          <p:nvPr/>
        </p:nvSpPr>
        <p:spPr bwMode="auto">
          <a:xfrm>
            <a:off x="10822517"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8" name="Line 312">
            <a:extLst>
              <a:ext uri="{FF2B5EF4-FFF2-40B4-BE49-F238E27FC236}">
                <a16:creationId xmlns:a16="http://schemas.microsoft.com/office/drawing/2014/main" id="{17ABB998-CE9A-49C3-B8F2-8007462BBEC2}"/>
              </a:ext>
            </a:extLst>
          </p:cNvPr>
          <p:cNvSpPr>
            <a:spLocks noChangeShapeType="1"/>
          </p:cNvSpPr>
          <p:nvPr/>
        </p:nvSpPr>
        <p:spPr bwMode="auto">
          <a:xfrm>
            <a:off x="10886017"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9" name="Line 313">
            <a:extLst>
              <a:ext uri="{FF2B5EF4-FFF2-40B4-BE49-F238E27FC236}">
                <a16:creationId xmlns:a16="http://schemas.microsoft.com/office/drawing/2014/main" id="{8A6BD6B7-1C87-4678-AC69-B34FD275F19A}"/>
              </a:ext>
            </a:extLst>
          </p:cNvPr>
          <p:cNvSpPr>
            <a:spLocks noChangeShapeType="1"/>
          </p:cNvSpPr>
          <p:nvPr/>
        </p:nvSpPr>
        <p:spPr bwMode="auto">
          <a:xfrm>
            <a:off x="10915651"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0" name="Line 314">
            <a:extLst>
              <a:ext uri="{FF2B5EF4-FFF2-40B4-BE49-F238E27FC236}">
                <a16:creationId xmlns:a16="http://schemas.microsoft.com/office/drawing/2014/main" id="{ADC094EA-E1A1-4861-8896-98F2C66E664E}"/>
              </a:ext>
            </a:extLst>
          </p:cNvPr>
          <p:cNvSpPr>
            <a:spLocks noChangeShapeType="1"/>
          </p:cNvSpPr>
          <p:nvPr/>
        </p:nvSpPr>
        <p:spPr bwMode="auto">
          <a:xfrm>
            <a:off x="10919884" y="4148669"/>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1" name="Line 315">
            <a:extLst>
              <a:ext uri="{FF2B5EF4-FFF2-40B4-BE49-F238E27FC236}">
                <a16:creationId xmlns:a16="http://schemas.microsoft.com/office/drawing/2014/main" id="{22177797-11DA-4AC3-AF95-4E64FBDF1A14}"/>
              </a:ext>
            </a:extLst>
          </p:cNvPr>
          <p:cNvSpPr>
            <a:spLocks noChangeShapeType="1"/>
          </p:cNvSpPr>
          <p:nvPr/>
        </p:nvSpPr>
        <p:spPr bwMode="auto">
          <a:xfrm>
            <a:off x="109770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2" name="Line 316">
            <a:extLst>
              <a:ext uri="{FF2B5EF4-FFF2-40B4-BE49-F238E27FC236}">
                <a16:creationId xmlns:a16="http://schemas.microsoft.com/office/drawing/2014/main" id="{167C589A-0758-4EFE-96EB-B69B66C6D53A}"/>
              </a:ext>
            </a:extLst>
          </p:cNvPr>
          <p:cNvSpPr>
            <a:spLocks noChangeShapeType="1"/>
          </p:cNvSpPr>
          <p:nvPr/>
        </p:nvSpPr>
        <p:spPr bwMode="auto">
          <a:xfrm>
            <a:off x="11008784"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3" name="Line 317">
            <a:extLst>
              <a:ext uri="{FF2B5EF4-FFF2-40B4-BE49-F238E27FC236}">
                <a16:creationId xmlns:a16="http://schemas.microsoft.com/office/drawing/2014/main" id="{444A85F3-4E92-4189-9DC0-23341BA4D78E}"/>
              </a:ext>
            </a:extLst>
          </p:cNvPr>
          <p:cNvSpPr>
            <a:spLocks noChangeShapeType="1"/>
          </p:cNvSpPr>
          <p:nvPr/>
        </p:nvSpPr>
        <p:spPr bwMode="auto">
          <a:xfrm>
            <a:off x="110278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4" name="Line 318">
            <a:extLst>
              <a:ext uri="{FF2B5EF4-FFF2-40B4-BE49-F238E27FC236}">
                <a16:creationId xmlns:a16="http://schemas.microsoft.com/office/drawing/2014/main" id="{35B53FA2-AC13-489A-95E6-D8905530DDD2}"/>
              </a:ext>
            </a:extLst>
          </p:cNvPr>
          <p:cNvSpPr>
            <a:spLocks noChangeShapeType="1"/>
          </p:cNvSpPr>
          <p:nvPr/>
        </p:nvSpPr>
        <p:spPr bwMode="auto">
          <a:xfrm>
            <a:off x="11044767"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5" name="Line 319">
            <a:extLst>
              <a:ext uri="{FF2B5EF4-FFF2-40B4-BE49-F238E27FC236}">
                <a16:creationId xmlns:a16="http://schemas.microsoft.com/office/drawing/2014/main" id="{3FE508D1-6C71-4A65-9087-1DCD26E2DD53}"/>
              </a:ext>
            </a:extLst>
          </p:cNvPr>
          <p:cNvSpPr>
            <a:spLocks noChangeShapeType="1"/>
          </p:cNvSpPr>
          <p:nvPr/>
        </p:nvSpPr>
        <p:spPr bwMode="auto">
          <a:xfrm>
            <a:off x="11072284"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6" name="Line 320">
            <a:extLst>
              <a:ext uri="{FF2B5EF4-FFF2-40B4-BE49-F238E27FC236}">
                <a16:creationId xmlns:a16="http://schemas.microsoft.com/office/drawing/2014/main" id="{6649BACE-37B0-40BF-9455-F641425FBA2D}"/>
              </a:ext>
            </a:extLst>
          </p:cNvPr>
          <p:cNvSpPr>
            <a:spLocks noChangeShapeType="1"/>
          </p:cNvSpPr>
          <p:nvPr/>
        </p:nvSpPr>
        <p:spPr bwMode="auto">
          <a:xfrm>
            <a:off x="110807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7" name="Line 321">
            <a:extLst>
              <a:ext uri="{FF2B5EF4-FFF2-40B4-BE49-F238E27FC236}">
                <a16:creationId xmlns:a16="http://schemas.microsoft.com/office/drawing/2014/main" id="{958E4CD1-3A1A-435C-9286-991AE8A9D6F5}"/>
              </a:ext>
            </a:extLst>
          </p:cNvPr>
          <p:cNvSpPr>
            <a:spLocks noChangeShapeType="1"/>
          </p:cNvSpPr>
          <p:nvPr/>
        </p:nvSpPr>
        <p:spPr bwMode="auto">
          <a:xfrm>
            <a:off x="11159067"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8" name="Line 322">
            <a:extLst>
              <a:ext uri="{FF2B5EF4-FFF2-40B4-BE49-F238E27FC236}">
                <a16:creationId xmlns:a16="http://schemas.microsoft.com/office/drawing/2014/main" id="{44F07D68-6078-47A8-BAEA-2BEC090FB165}"/>
              </a:ext>
            </a:extLst>
          </p:cNvPr>
          <p:cNvSpPr>
            <a:spLocks noChangeShapeType="1"/>
          </p:cNvSpPr>
          <p:nvPr/>
        </p:nvSpPr>
        <p:spPr bwMode="auto">
          <a:xfrm>
            <a:off x="111823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9" name="Line 323">
            <a:extLst>
              <a:ext uri="{FF2B5EF4-FFF2-40B4-BE49-F238E27FC236}">
                <a16:creationId xmlns:a16="http://schemas.microsoft.com/office/drawing/2014/main" id="{C21B6118-276A-4DAB-A743-2DD60D1E6976}"/>
              </a:ext>
            </a:extLst>
          </p:cNvPr>
          <p:cNvSpPr>
            <a:spLocks noChangeShapeType="1"/>
          </p:cNvSpPr>
          <p:nvPr/>
        </p:nvSpPr>
        <p:spPr bwMode="auto">
          <a:xfrm>
            <a:off x="11201400"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0" name="Line 324">
            <a:extLst>
              <a:ext uri="{FF2B5EF4-FFF2-40B4-BE49-F238E27FC236}">
                <a16:creationId xmlns:a16="http://schemas.microsoft.com/office/drawing/2014/main" id="{04758871-9621-474A-9C93-19230199E103}"/>
              </a:ext>
            </a:extLst>
          </p:cNvPr>
          <p:cNvSpPr>
            <a:spLocks noChangeShapeType="1"/>
          </p:cNvSpPr>
          <p:nvPr/>
        </p:nvSpPr>
        <p:spPr bwMode="auto">
          <a:xfrm>
            <a:off x="112310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1" name="Line 325">
            <a:extLst>
              <a:ext uri="{FF2B5EF4-FFF2-40B4-BE49-F238E27FC236}">
                <a16:creationId xmlns:a16="http://schemas.microsoft.com/office/drawing/2014/main" id="{C8E7EF64-FFB1-4FB3-A093-BA6C088B0118}"/>
              </a:ext>
            </a:extLst>
          </p:cNvPr>
          <p:cNvSpPr>
            <a:spLocks noChangeShapeType="1"/>
          </p:cNvSpPr>
          <p:nvPr/>
        </p:nvSpPr>
        <p:spPr bwMode="auto">
          <a:xfrm>
            <a:off x="112458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2" name="Line 326">
            <a:extLst>
              <a:ext uri="{FF2B5EF4-FFF2-40B4-BE49-F238E27FC236}">
                <a16:creationId xmlns:a16="http://schemas.microsoft.com/office/drawing/2014/main" id="{BA794FB4-3C0C-4274-8899-760EB1DAC533}"/>
              </a:ext>
            </a:extLst>
          </p:cNvPr>
          <p:cNvSpPr>
            <a:spLocks noChangeShapeType="1"/>
          </p:cNvSpPr>
          <p:nvPr/>
        </p:nvSpPr>
        <p:spPr bwMode="auto">
          <a:xfrm>
            <a:off x="112458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3" name="Line 327">
            <a:extLst>
              <a:ext uri="{FF2B5EF4-FFF2-40B4-BE49-F238E27FC236}">
                <a16:creationId xmlns:a16="http://schemas.microsoft.com/office/drawing/2014/main" id="{6209323E-8D09-4A04-ADAB-1D65597941C2}"/>
              </a:ext>
            </a:extLst>
          </p:cNvPr>
          <p:cNvSpPr>
            <a:spLocks noChangeShapeType="1"/>
          </p:cNvSpPr>
          <p:nvPr/>
        </p:nvSpPr>
        <p:spPr bwMode="auto">
          <a:xfrm>
            <a:off x="11317817"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4" name="Line 328">
            <a:extLst>
              <a:ext uri="{FF2B5EF4-FFF2-40B4-BE49-F238E27FC236}">
                <a16:creationId xmlns:a16="http://schemas.microsoft.com/office/drawing/2014/main" id="{2D89AFB9-7064-4294-A8C8-5E641212E937}"/>
              </a:ext>
            </a:extLst>
          </p:cNvPr>
          <p:cNvSpPr>
            <a:spLocks noChangeShapeType="1"/>
          </p:cNvSpPr>
          <p:nvPr/>
        </p:nvSpPr>
        <p:spPr bwMode="auto">
          <a:xfrm>
            <a:off x="11366500"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5" name="Line 329">
            <a:extLst>
              <a:ext uri="{FF2B5EF4-FFF2-40B4-BE49-F238E27FC236}">
                <a16:creationId xmlns:a16="http://schemas.microsoft.com/office/drawing/2014/main" id="{130268EB-3859-4BCD-9357-4044E097B555}"/>
              </a:ext>
            </a:extLst>
          </p:cNvPr>
          <p:cNvSpPr>
            <a:spLocks noChangeShapeType="1"/>
          </p:cNvSpPr>
          <p:nvPr/>
        </p:nvSpPr>
        <p:spPr bwMode="auto">
          <a:xfrm>
            <a:off x="114088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6" name="Line 330">
            <a:extLst>
              <a:ext uri="{FF2B5EF4-FFF2-40B4-BE49-F238E27FC236}">
                <a16:creationId xmlns:a16="http://schemas.microsoft.com/office/drawing/2014/main" id="{5E4181E4-423C-4CC1-A6AE-F1E35FF630C9}"/>
              </a:ext>
            </a:extLst>
          </p:cNvPr>
          <p:cNvSpPr>
            <a:spLocks noChangeShapeType="1"/>
          </p:cNvSpPr>
          <p:nvPr/>
        </p:nvSpPr>
        <p:spPr bwMode="auto">
          <a:xfrm>
            <a:off x="11430000"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7" name="Line 331">
            <a:extLst>
              <a:ext uri="{FF2B5EF4-FFF2-40B4-BE49-F238E27FC236}">
                <a16:creationId xmlns:a16="http://schemas.microsoft.com/office/drawing/2014/main" id="{6D802241-A077-4508-8976-7EDA537FF951}"/>
              </a:ext>
            </a:extLst>
          </p:cNvPr>
          <p:cNvSpPr>
            <a:spLocks noChangeShapeType="1"/>
          </p:cNvSpPr>
          <p:nvPr/>
        </p:nvSpPr>
        <p:spPr bwMode="auto">
          <a:xfrm>
            <a:off x="114617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8" name="Line 332">
            <a:extLst>
              <a:ext uri="{FF2B5EF4-FFF2-40B4-BE49-F238E27FC236}">
                <a16:creationId xmlns:a16="http://schemas.microsoft.com/office/drawing/2014/main" id="{9A466FA3-EF61-47C5-9CBD-26D459CAFE89}"/>
              </a:ext>
            </a:extLst>
          </p:cNvPr>
          <p:cNvSpPr>
            <a:spLocks noChangeShapeType="1"/>
          </p:cNvSpPr>
          <p:nvPr/>
        </p:nvSpPr>
        <p:spPr bwMode="auto">
          <a:xfrm>
            <a:off x="11474451"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9" name="Line 333">
            <a:extLst>
              <a:ext uri="{FF2B5EF4-FFF2-40B4-BE49-F238E27FC236}">
                <a16:creationId xmlns:a16="http://schemas.microsoft.com/office/drawing/2014/main" id="{18A6F4B1-E3F1-4CBB-8FBC-A2CBD9A3CABE}"/>
              </a:ext>
            </a:extLst>
          </p:cNvPr>
          <p:cNvSpPr>
            <a:spLocks noChangeShapeType="1"/>
          </p:cNvSpPr>
          <p:nvPr/>
        </p:nvSpPr>
        <p:spPr bwMode="auto">
          <a:xfrm>
            <a:off x="11491384"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0" name="Line 334">
            <a:extLst>
              <a:ext uri="{FF2B5EF4-FFF2-40B4-BE49-F238E27FC236}">
                <a16:creationId xmlns:a16="http://schemas.microsoft.com/office/drawing/2014/main" id="{ED72D478-1327-4429-A93E-E180FEBDBAC0}"/>
              </a:ext>
            </a:extLst>
          </p:cNvPr>
          <p:cNvSpPr>
            <a:spLocks noChangeShapeType="1"/>
          </p:cNvSpPr>
          <p:nvPr/>
        </p:nvSpPr>
        <p:spPr bwMode="auto">
          <a:xfrm>
            <a:off x="114977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1" name="Line 335">
            <a:extLst>
              <a:ext uri="{FF2B5EF4-FFF2-40B4-BE49-F238E27FC236}">
                <a16:creationId xmlns:a16="http://schemas.microsoft.com/office/drawing/2014/main" id="{7AB27F4C-BE4B-4209-BA00-95B5E0C8E6C5}"/>
              </a:ext>
            </a:extLst>
          </p:cNvPr>
          <p:cNvSpPr>
            <a:spLocks noChangeShapeType="1"/>
          </p:cNvSpPr>
          <p:nvPr/>
        </p:nvSpPr>
        <p:spPr bwMode="auto">
          <a:xfrm>
            <a:off x="114977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2" name="Line 336">
            <a:extLst>
              <a:ext uri="{FF2B5EF4-FFF2-40B4-BE49-F238E27FC236}">
                <a16:creationId xmlns:a16="http://schemas.microsoft.com/office/drawing/2014/main" id="{89F5DE5D-C34B-4965-A93A-354CA8C1BF93}"/>
              </a:ext>
            </a:extLst>
          </p:cNvPr>
          <p:cNvSpPr>
            <a:spLocks noChangeShapeType="1"/>
          </p:cNvSpPr>
          <p:nvPr/>
        </p:nvSpPr>
        <p:spPr bwMode="auto">
          <a:xfrm>
            <a:off x="11546417"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3" name="Line 337">
            <a:extLst>
              <a:ext uri="{FF2B5EF4-FFF2-40B4-BE49-F238E27FC236}">
                <a16:creationId xmlns:a16="http://schemas.microsoft.com/office/drawing/2014/main" id="{F4532897-7C31-43C2-A36C-4AA1504820C9}"/>
              </a:ext>
            </a:extLst>
          </p:cNvPr>
          <p:cNvSpPr>
            <a:spLocks noChangeShapeType="1"/>
          </p:cNvSpPr>
          <p:nvPr/>
        </p:nvSpPr>
        <p:spPr bwMode="auto">
          <a:xfrm>
            <a:off x="11559117"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4" name="Line 338">
            <a:extLst>
              <a:ext uri="{FF2B5EF4-FFF2-40B4-BE49-F238E27FC236}">
                <a16:creationId xmlns:a16="http://schemas.microsoft.com/office/drawing/2014/main" id="{BCEBE67B-C12A-4B4D-81A7-33A45A01D640}"/>
              </a:ext>
            </a:extLst>
          </p:cNvPr>
          <p:cNvSpPr>
            <a:spLocks noChangeShapeType="1"/>
          </p:cNvSpPr>
          <p:nvPr/>
        </p:nvSpPr>
        <p:spPr bwMode="auto">
          <a:xfrm>
            <a:off x="117898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5" name="Line 339">
            <a:extLst>
              <a:ext uri="{FF2B5EF4-FFF2-40B4-BE49-F238E27FC236}">
                <a16:creationId xmlns:a16="http://schemas.microsoft.com/office/drawing/2014/main" id="{74ECD421-C3C7-4EAE-AC8D-0C318B962561}"/>
              </a:ext>
            </a:extLst>
          </p:cNvPr>
          <p:cNvSpPr>
            <a:spLocks noChangeShapeType="1"/>
          </p:cNvSpPr>
          <p:nvPr/>
        </p:nvSpPr>
        <p:spPr bwMode="auto">
          <a:xfrm>
            <a:off x="11789833" y="4201585"/>
            <a:ext cx="0" cy="6350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Tree>
    <p:extLst>
      <p:ext uri="{BB962C8B-B14F-4D97-AF65-F5344CB8AC3E}">
        <p14:creationId xmlns:p14="http://schemas.microsoft.com/office/powerpoint/2010/main" val="3498454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ABA092A3-E127-4640-92B0-BC6B9ECD884B}"/>
              </a:ext>
            </a:extLst>
          </p:cNvPr>
          <p:cNvSpPr txBox="1"/>
          <p:nvPr/>
        </p:nvSpPr>
        <p:spPr>
          <a:xfrm>
            <a:off x="771426" y="6060928"/>
            <a:ext cx="10099775" cy="584968"/>
          </a:xfrm>
          <a:prstGeom prst="rect">
            <a:avLst/>
          </a:prstGeom>
          <a:noFill/>
        </p:spPr>
        <p:txBody>
          <a:bodyPr wrap="square" rtlCol="0">
            <a:spAutoFit/>
          </a:bodyPr>
          <a:lstStyle/>
          <a:p>
            <a:r>
              <a:rPr lang="en-US" sz="1067" b="1" dirty="0">
                <a:solidFill>
                  <a:prstClr val="black"/>
                </a:solidFill>
                <a:latin typeface="Arial" panose="020B0604020202020204" pitchFamily="34" charset="0"/>
                <a:cs typeface="Arial" panose="020B0604020202020204" pitchFamily="34" charset="0"/>
              </a:rPr>
              <a:t>No. at risk</a:t>
            </a:r>
          </a:p>
          <a:p>
            <a:r>
              <a:rPr lang="en-US" sz="1067" dirty="0">
                <a:solidFill>
                  <a:srgbClr val="03675F"/>
                </a:solidFill>
                <a:latin typeface="Arial" panose="020B0604020202020204" pitchFamily="34" charset="0"/>
                <a:cs typeface="Arial" panose="020B0604020202020204" pitchFamily="34" charset="0"/>
              </a:rPr>
              <a:t>         35                     35                     35                    35                    35                     34                    32                    31                    28                    19                      2  </a:t>
            </a:r>
          </a:p>
          <a:p>
            <a:r>
              <a:rPr lang="en-US" sz="1067" dirty="0">
                <a:solidFill>
                  <a:srgbClr val="00877C"/>
                </a:solidFill>
                <a:latin typeface="Arial" panose="020B0604020202020204" pitchFamily="34" charset="0"/>
                <a:cs typeface="Arial" panose="020B0604020202020204" pitchFamily="34" charset="0"/>
              </a:rPr>
              <a:t>         72                     72                     64                    56                    48                     41                    36                    31                    29                    13                      3      </a:t>
            </a:r>
          </a:p>
        </p:txBody>
      </p:sp>
      <p:sp>
        <p:nvSpPr>
          <p:cNvPr id="38" name="TextBox 37">
            <a:extLst>
              <a:ext uri="{FF2B5EF4-FFF2-40B4-BE49-F238E27FC236}">
                <a16:creationId xmlns:a16="http://schemas.microsoft.com/office/drawing/2014/main" id="{15679037-DE45-47D6-9EF5-C6BE0EF81E2E}"/>
              </a:ext>
            </a:extLst>
          </p:cNvPr>
          <p:cNvSpPr txBox="1"/>
          <p:nvPr/>
        </p:nvSpPr>
        <p:spPr>
          <a:xfrm>
            <a:off x="1260049" y="5937247"/>
            <a:ext cx="9412815"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Months</a:t>
            </a:r>
            <a:endParaRPr lang="en-US" sz="1600" b="1" dirty="0">
              <a:solidFill>
                <a:srgbClr val="00877C"/>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68572C0-DBEA-4157-ABB3-434E9A0024CC}"/>
              </a:ext>
            </a:extLst>
          </p:cNvPr>
          <p:cNvSpPr>
            <a:spLocks noGrp="1"/>
          </p:cNvSpPr>
          <p:nvPr>
            <p:ph type="title"/>
          </p:nvPr>
        </p:nvSpPr>
        <p:spPr>
          <a:xfrm>
            <a:off x="611718" y="142877"/>
            <a:ext cx="10970524" cy="1155700"/>
          </a:xfrm>
        </p:spPr>
        <p:txBody>
          <a:bodyPr>
            <a:normAutofit fontScale="90000"/>
          </a:bodyPr>
          <a:lstStyle/>
          <a:p>
            <a:r>
              <a:rPr lang="en-US" dirty="0"/>
              <a:t>Kaplan-Meier Estimates of OS by Best Response: Overall Population</a:t>
            </a:r>
          </a:p>
        </p:txBody>
      </p:sp>
      <p:sp>
        <p:nvSpPr>
          <p:cNvPr id="3" name="Text Placeholder 2">
            <a:extLst>
              <a:ext uri="{FF2B5EF4-FFF2-40B4-BE49-F238E27FC236}">
                <a16:creationId xmlns:a16="http://schemas.microsoft.com/office/drawing/2014/main" id="{24B4DCF7-C762-4E69-AB56-7ECED3446A78}"/>
              </a:ext>
            </a:extLst>
          </p:cNvPr>
          <p:cNvSpPr>
            <a:spLocks noGrp="1"/>
          </p:cNvSpPr>
          <p:nvPr>
            <p:ph type="body" sz="quarter" idx="13"/>
          </p:nvPr>
        </p:nvSpPr>
        <p:spPr/>
        <p:txBody>
          <a:bodyPr/>
          <a:lstStyle/>
          <a:p>
            <a:r>
              <a:rPr lang="en-US" dirty="0">
                <a:latin typeface="+mj-lt"/>
              </a:rPr>
              <a:t>Data cutoff: September 26, 2020.</a:t>
            </a:r>
          </a:p>
        </p:txBody>
      </p:sp>
      <p:sp>
        <p:nvSpPr>
          <p:cNvPr id="4" name="Text Placeholder 3">
            <a:extLst>
              <a:ext uri="{FF2B5EF4-FFF2-40B4-BE49-F238E27FC236}">
                <a16:creationId xmlns:a16="http://schemas.microsoft.com/office/drawing/2014/main" id="{F9BB9918-8043-44DF-B7E7-0C1AC2DC1EDA}"/>
              </a:ext>
            </a:extLst>
          </p:cNvPr>
          <p:cNvSpPr>
            <a:spLocks noGrp="1"/>
          </p:cNvSpPr>
          <p:nvPr>
            <p:ph type="body" sz="quarter" idx="14"/>
          </p:nvPr>
        </p:nvSpPr>
        <p:spPr>
          <a:xfrm>
            <a:off x="10469640" y="54795"/>
            <a:ext cx="1722361" cy="309639"/>
          </a:xfrm>
        </p:spPr>
        <p:txBody>
          <a:bodyPr/>
          <a:lstStyle/>
          <a:p>
            <a:endParaRPr lang="en-US" dirty="0"/>
          </a:p>
        </p:txBody>
      </p:sp>
      <p:cxnSp>
        <p:nvCxnSpPr>
          <p:cNvPr id="14" name="Straight Connector 13">
            <a:extLst>
              <a:ext uri="{FF2B5EF4-FFF2-40B4-BE49-F238E27FC236}">
                <a16:creationId xmlns:a16="http://schemas.microsoft.com/office/drawing/2014/main" id="{16AF6581-539B-480B-B1EB-4E539CBE5002}"/>
              </a:ext>
            </a:extLst>
          </p:cNvPr>
          <p:cNvCxnSpPr>
            <a:cxnSpLocks/>
          </p:cNvCxnSpPr>
          <p:nvPr/>
        </p:nvCxnSpPr>
        <p:spPr>
          <a:xfrm>
            <a:off x="5040115" y="1380069"/>
            <a:ext cx="0" cy="4070351"/>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309A66B-4D54-420A-AF1E-516412360375}"/>
              </a:ext>
            </a:extLst>
          </p:cNvPr>
          <p:cNvSpPr txBox="1"/>
          <p:nvPr/>
        </p:nvSpPr>
        <p:spPr>
          <a:xfrm>
            <a:off x="4942744" y="1460559"/>
            <a:ext cx="974757" cy="338554"/>
          </a:xfrm>
          <a:prstGeom prst="rect">
            <a:avLst/>
          </a:prstGeom>
          <a:noFill/>
        </p:spPr>
        <p:txBody>
          <a:bodyPr wrap="square">
            <a:spAutoFit/>
          </a:bodyPr>
          <a:lstStyle/>
          <a:p>
            <a:pPr algn="ctr"/>
            <a:r>
              <a:rPr lang="en-US" sz="1600" b="1" dirty="0">
                <a:solidFill>
                  <a:srgbClr val="03675F"/>
                </a:solidFill>
                <a:latin typeface="Arial" panose="020B0604020202020204" pitchFamily="34" charset="0"/>
                <a:cs typeface="Arial" panose="020B0604020202020204" pitchFamily="34" charset="0"/>
              </a:rPr>
              <a:t>100%</a:t>
            </a:r>
            <a:endParaRPr lang="en-US" sz="1600" dirty="0">
              <a:solidFill>
                <a:srgbClr val="03675F"/>
              </a:solidFill>
            </a:endParaRPr>
          </a:p>
        </p:txBody>
      </p:sp>
      <p:graphicFrame>
        <p:nvGraphicFramePr>
          <p:cNvPr id="8" name="Table 7">
            <a:extLst>
              <a:ext uri="{FF2B5EF4-FFF2-40B4-BE49-F238E27FC236}">
                <a16:creationId xmlns:a16="http://schemas.microsoft.com/office/drawing/2014/main" id="{849B046C-3F98-4725-9453-100E86E9CDCD}"/>
              </a:ext>
            </a:extLst>
          </p:cNvPr>
          <p:cNvGraphicFramePr>
            <a:graphicFrameLocks noGrp="1"/>
          </p:cNvGraphicFramePr>
          <p:nvPr/>
        </p:nvGraphicFramePr>
        <p:xfrm>
          <a:off x="1579146" y="4296079"/>
          <a:ext cx="4520695" cy="1082651"/>
        </p:xfrm>
        <a:graphic>
          <a:graphicData uri="http://schemas.openxmlformats.org/drawingml/2006/table">
            <a:tbl>
              <a:tblPr firstRow="1" bandRow="1"/>
              <a:tblGrid>
                <a:gridCol w="1192319">
                  <a:extLst>
                    <a:ext uri="{9D8B030D-6E8A-4147-A177-3AD203B41FA5}">
                      <a16:colId xmlns:a16="http://schemas.microsoft.com/office/drawing/2014/main" val="20000"/>
                    </a:ext>
                  </a:extLst>
                </a:gridCol>
                <a:gridCol w="1062861">
                  <a:extLst>
                    <a:ext uri="{9D8B030D-6E8A-4147-A177-3AD203B41FA5}">
                      <a16:colId xmlns:a16="http://schemas.microsoft.com/office/drawing/2014/main" val="20001"/>
                    </a:ext>
                  </a:extLst>
                </a:gridCol>
                <a:gridCol w="2265515">
                  <a:extLst>
                    <a:ext uri="{9D8B030D-6E8A-4147-A177-3AD203B41FA5}">
                      <a16:colId xmlns:a16="http://schemas.microsoft.com/office/drawing/2014/main" val="20002"/>
                    </a:ext>
                  </a:extLst>
                </a:gridCol>
              </a:tblGrid>
              <a:tr h="4730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3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Events, n</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Median, months (95% CI)</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300" b="1" dirty="0">
                          <a:solidFill>
                            <a:srgbClr val="00655D"/>
                          </a:solidFill>
                          <a:latin typeface="Arial" panose="020B0604020202020204" pitchFamily="34" charset="0"/>
                          <a:cs typeface="Arial" panose="020B0604020202020204" pitchFamily="34" charset="0"/>
                        </a:rPr>
                        <a:t>Overall CR</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rgbClr val="37424A"/>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rgbClr val="00655D"/>
                          </a:solidFill>
                          <a:latin typeface="+mj-lt"/>
                          <a:cs typeface="Arial" panose="020B0604020202020204" pitchFamily="34" charset="0"/>
                        </a:rPr>
                        <a:t>8</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28575" cap="flat" cmpd="sng" algn="ctr">
                      <a:solidFill>
                        <a:srgbClr val="37424A"/>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rgbClr val="00655D"/>
                          </a:solidFill>
                          <a:latin typeface="+mj-lt"/>
                          <a:cs typeface="Arial" panose="020B0604020202020204" pitchFamily="34" charset="0"/>
                        </a:rPr>
                        <a:t>NR</a:t>
                      </a:r>
                    </a:p>
                  </a:txBody>
                  <a:tcPr marL="121920" marR="121920" marT="60960" marB="60960">
                    <a:lnL w="12700" cmpd="sng">
                      <a:solidFill>
                        <a:sysClr val="window" lastClr="FFFFFF"/>
                      </a:solidFill>
                    </a:lnL>
                    <a:lnR w="12700" cmpd="sng">
                      <a:solidFill>
                        <a:sysClr val="window" lastClr="FFFFFF"/>
                      </a:solidFill>
                    </a:lnR>
                    <a:lnT w="28575" cap="flat" cmpd="sng" algn="ctr">
                      <a:solidFill>
                        <a:srgbClr val="37424A"/>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p>
                      <a:pPr algn="l">
                        <a:lnSpc>
                          <a:spcPct val="90000"/>
                        </a:lnSpc>
                      </a:pPr>
                      <a:r>
                        <a:rPr lang="en-US" sz="1300" b="1" dirty="0">
                          <a:solidFill>
                            <a:srgbClr val="00877C"/>
                          </a:solidFill>
                          <a:latin typeface="Arial" panose="020B0604020202020204" pitchFamily="34" charset="0"/>
                          <a:cs typeface="Arial" panose="020B0604020202020204" pitchFamily="34" charset="0"/>
                        </a:rPr>
                        <a:t>Overall PR</a:t>
                      </a:r>
                    </a:p>
                  </a:txBody>
                  <a:tcPr marL="121920" marR="121920" marT="60960" marB="60960">
                    <a:lnL w="12700" cmpd="sng">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300" b="1" dirty="0">
                          <a:solidFill>
                            <a:srgbClr val="00877C"/>
                          </a:solidFill>
                          <a:latin typeface="+mj-lt"/>
                          <a:cs typeface="Arial" panose="020B0604020202020204" pitchFamily="34" charset="0"/>
                        </a:rPr>
                        <a:t>45</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300" b="1" dirty="0">
                          <a:solidFill>
                            <a:srgbClr val="00877C"/>
                          </a:solidFill>
                          <a:latin typeface="Arial" panose="020B0604020202020204" pitchFamily="34" charset="0"/>
                          <a:cs typeface="Arial" panose="020B0604020202020204" pitchFamily="34" charset="0"/>
                        </a:rPr>
                        <a:t>35.9 (27.6-53.7)</a:t>
                      </a:r>
                    </a:p>
                  </a:txBody>
                  <a:tcPr marL="121920" marR="121920" marT="60960" marB="60960">
                    <a:lnL w="12700"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301433"/>
                  </a:ext>
                </a:extLst>
              </a:tr>
            </a:tbl>
          </a:graphicData>
        </a:graphic>
      </p:graphicFrame>
      <p:sp>
        <p:nvSpPr>
          <p:cNvPr id="36" name="TextBox 35">
            <a:extLst>
              <a:ext uri="{FF2B5EF4-FFF2-40B4-BE49-F238E27FC236}">
                <a16:creationId xmlns:a16="http://schemas.microsoft.com/office/drawing/2014/main" id="{DE492139-5D6B-48D7-B1BE-7DA40354BD7E}"/>
              </a:ext>
            </a:extLst>
          </p:cNvPr>
          <p:cNvSpPr txBox="1"/>
          <p:nvPr/>
        </p:nvSpPr>
        <p:spPr>
          <a:xfrm rot="16200000">
            <a:off x="-1638470" y="3304604"/>
            <a:ext cx="4029281"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Overall Survival, %</a:t>
            </a:r>
            <a:endParaRPr lang="en-US" sz="1600" b="1" dirty="0">
              <a:solidFill>
                <a:srgbClr val="00877C"/>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75E18098-6E9B-42D6-ABCF-0FE9F8596FB6}"/>
              </a:ext>
            </a:extLst>
          </p:cNvPr>
          <p:cNvCxnSpPr>
            <a:cxnSpLocks/>
          </p:cNvCxnSpPr>
          <p:nvPr/>
        </p:nvCxnSpPr>
        <p:spPr>
          <a:xfrm>
            <a:off x="6867331" y="1592648"/>
            <a:ext cx="0" cy="3924808"/>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4C7F412-0CBB-48D7-B781-C95649311934}"/>
              </a:ext>
            </a:extLst>
          </p:cNvPr>
          <p:cNvSpPr txBox="1"/>
          <p:nvPr/>
        </p:nvSpPr>
        <p:spPr>
          <a:xfrm>
            <a:off x="6705512" y="1234261"/>
            <a:ext cx="974757" cy="338554"/>
          </a:xfrm>
          <a:prstGeom prst="rect">
            <a:avLst/>
          </a:prstGeom>
          <a:noFill/>
        </p:spPr>
        <p:txBody>
          <a:bodyPr wrap="square">
            <a:spAutoFit/>
          </a:bodyPr>
          <a:lstStyle/>
          <a:p>
            <a:pPr algn="ctr"/>
            <a:r>
              <a:rPr lang="en-US" sz="1600" b="1" dirty="0">
                <a:solidFill>
                  <a:srgbClr val="03675F"/>
                </a:solidFill>
                <a:latin typeface="Arial" panose="020B0604020202020204" pitchFamily="34" charset="0"/>
                <a:cs typeface="Arial" panose="020B0604020202020204" pitchFamily="34" charset="0"/>
              </a:rPr>
              <a:t>94.1%</a:t>
            </a:r>
            <a:endParaRPr lang="en-US" sz="1600" dirty="0">
              <a:solidFill>
                <a:srgbClr val="03675F"/>
              </a:solidFill>
            </a:endParaRPr>
          </a:p>
        </p:txBody>
      </p:sp>
      <p:sp>
        <p:nvSpPr>
          <p:cNvPr id="205" name="TextBox 204">
            <a:extLst>
              <a:ext uri="{FF2B5EF4-FFF2-40B4-BE49-F238E27FC236}">
                <a16:creationId xmlns:a16="http://schemas.microsoft.com/office/drawing/2014/main" id="{177A5781-95BB-4A9C-B800-5886FF15A463}"/>
              </a:ext>
            </a:extLst>
          </p:cNvPr>
          <p:cNvSpPr txBox="1"/>
          <p:nvPr/>
        </p:nvSpPr>
        <p:spPr>
          <a:xfrm>
            <a:off x="4995851" y="1673454"/>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66.7%</a:t>
            </a:r>
            <a:endParaRPr lang="en-US" sz="1600" dirty="0"/>
          </a:p>
        </p:txBody>
      </p:sp>
      <p:sp>
        <p:nvSpPr>
          <p:cNvPr id="206" name="TextBox 205">
            <a:extLst>
              <a:ext uri="{FF2B5EF4-FFF2-40B4-BE49-F238E27FC236}">
                <a16:creationId xmlns:a16="http://schemas.microsoft.com/office/drawing/2014/main" id="{F10C5980-D3C2-4C32-95BB-4F02C0DC7448}"/>
              </a:ext>
            </a:extLst>
          </p:cNvPr>
          <p:cNvSpPr txBox="1"/>
          <p:nvPr/>
        </p:nvSpPr>
        <p:spPr>
          <a:xfrm>
            <a:off x="6695932" y="1428519"/>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50.0%</a:t>
            </a:r>
            <a:endParaRPr lang="en-US" sz="1600" dirty="0"/>
          </a:p>
        </p:txBody>
      </p:sp>
      <p:cxnSp>
        <p:nvCxnSpPr>
          <p:cNvPr id="104" name="Straight Connector 103">
            <a:extLst>
              <a:ext uri="{FF2B5EF4-FFF2-40B4-BE49-F238E27FC236}">
                <a16:creationId xmlns:a16="http://schemas.microsoft.com/office/drawing/2014/main" id="{0188656A-BECF-43F3-9FB4-524C429546FC}"/>
              </a:ext>
            </a:extLst>
          </p:cNvPr>
          <p:cNvCxnSpPr>
            <a:cxnSpLocks/>
            <a:stCxn id="106" idx="2"/>
          </p:cNvCxnSpPr>
          <p:nvPr/>
        </p:nvCxnSpPr>
        <p:spPr>
          <a:xfrm flipH="1">
            <a:off x="8746067" y="1785048"/>
            <a:ext cx="2388" cy="3729811"/>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62A8FD5A-77C3-457A-B1DE-E83FC33BEA77}"/>
              </a:ext>
            </a:extLst>
          </p:cNvPr>
          <p:cNvSpPr txBox="1"/>
          <p:nvPr/>
        </p:nvSpPr>
        <p:spPr>
          <a:xfrm>
            <a:off x="8270656" y="1252235"/>
            <a:ext cx="974757" cy="338554"/>
          </a:xfrm>
          <a:prstGeom prst="rect">
            <a:avLst/>
          </a:prstGeom>
          <a:noFill/>
        </p:spPr>
        <p:txBody>
          <a:bodyPr wrap="square">
            <a:spAutoFit/>
          </a:bodyPr>
          <a:lstStyle/>
          <a:p>
            <a:pPr algn="ctr"/>
            <a:r>
              <a:rPr lang="en-US" sz="1600" b="1" dirty="0">
                <a:solidFill>
                  <a:srgbClr val="03675F"/>
                </a:solidFill>
                <a:latin typeface="Arial" panose="020B0604020202020204" pitchFamily="34" charset="0"/>
                <a:cs typeface="Arial" panose="020B0604020202020204" pitchFamily="34" charset="0"/>
              </a:rPr>
              <a:t>88.0%</a:t>
            </a:r>
            <a:endParaRPr lang="en-US" sz="1600" dirty="0">
              <a:solidFill>
                <a:srgbClr val="03675F"/>
              </a:solidFill>
            </a:endParaRPr>
          </a:p>
        </p:txBody>
      </p:sp>
      <p:sp>
        <p:nvSpPr>
          <p:cNvPr id="106" name="TextBox 105">
            <a:extLst>
              <a:ext uri="{FF2B5EF4-FFF2-40B4-BE49-F238E27FC236}">
                <a16:creationId xmlns:a16="http://schemas.microsoft.com/office/drawing/2014/main" id="{309865AF-D0AC-4A10-9B12-646F87B796D5}"/>
              </a:ext>
            </a:extLst>
          </p:cNvPr>
          <p:cNvSpPr txBox="1"/>
          <p:nvPr/>
        </p:nvSpPr>
        <p:spPr>
          <a:xfrm>
            <a:off x="8261076" y="1446494"/>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41.7%</a:t>
            </a:r>
            <a:endParaRPr lang="en-US" sz="1600" dirty="0"/>
          </a:p>
        </p:txBody>
      </p:sp>
      <p:grpSp>
        <p:nvGrpSpPr>
          <p:cNvPr id="108" name="Group 148">
            <a:extLst>
              <a:ext uri="{FF2B5EF4-FFF2-40B4-BE49-F238E27FC236}">
                <a16:creationId xmlns:a16="http://schemas.microsoft.com/office/drawing/2014/main" id="{0B40ACE2-0AC6-458F-889B-970532CDD79B}"/>
              </a:ext>
            </a:extLst>
          </p:cNvPr>
          <p:cNvGrpSpPr>
            <a:grpSpLocks/>
          </p:cNvGrpSpPr>
          <p:nvPr/>
        </p:nvGrpSpPr>
        <p:grpSpPr bwMode="auto">
          <a:xfrm>
            <a:off x="626475" y="1380068"/>
            <a:ext cx="10992818" cy="4542367"/>
            <a:chOff x="396" y="652"/>
            <a:chExt cx="4770" cy="2146"/>
          </a:xfrm>
        </p:grpSpPr>
        <p:sp>
          <p:nvSpPr>
            <p:cNvPr id="253" name="Rectangle 122">
              <a:extLst>
                <a:ext uri="{FF2B5EF4-FFF2-40B4-BE49-F238E27FC236}">
                  <a16:creationId xmlns:a16="http://schemas.microsoft.com/office/drawing/2014/main" id="{4D3AD189-7A2A-4F14-8508-80F33B6880DE}"/>
                </a:ext>
              </a:extLst>
            </p:cNvPr>
            <p:cNvSpPr>
              <a:spLocks noChangeArrowheads="1"/>
            </p:cNvSpPr>
            <p:nvPr/>
          </p:nvSpPr>
          <p:spPr bwMode="auto">
            <a:xfrm>
              <a:off x="686" y="2682"/>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0</a:t>
              </a:r>
              <a:endParaRPr lang="en-US" altLang="en-US" sz="1600" dirty="0"/>
            </a:p>
          </p:txBody>
        </p:sp>
        <p:sp>
          <p:nvSpPr>
            <p:cNvPr id="254" name="Rectangle 123">
              <a:extLst>
                <a:ext uri="{FF2B5EF4-FFF2-40B4-BE49-F238E27FC236}">
                  <a16:creationId xmlns:a16="http://schemas.microsoft.com/office/drawing/2014/main" id="{EAF655B6-C1C3-4171-8234-E17AB3C81931}"/>
                </a:ext>
              </a:extLst>
            </p:cNvPr>
            <p:cNvSpPr>
              <a:spLocks noChangeArrowheads="1"/>
            </p:cNvSpPr>
            <p:nvPr/>
          </p:nvSpPr>
          <p:spPr bwMode="auto">
            <a:xfrm>
              <a:off x="1085" y="2682"/>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a:t>
              </a:r>
              <a:endParaRPr lang="en-US" altLang="en-US" sz="1600" dirty="0"/>
            </a:p>
          </p:txBody>
        </p:sp>
        <p:sp>
          <p:nvSpPr>
            <p:cNvPr id="255" name="Rectangle 124">
              <a:extLst>
                <a:ext uri="{FF2B5EF4-FFF2-40B4-BE49-F238E27FC236}">
                  <a16:creationId xmlns:a16="http://schemas.microsoft.com/office/drawing/2014/main" id="{310EAF4D-F809-47EC-B8AF-40139176F528}"/>
                </a:ext>
              </a:extLst>
            </p:cNvPr>
            <p:cNvSpPr>
              <a:spLocks noChangeArrowheads="1"/>
            </p:cNvSpPr>
            <p:nvPr/>
          </p:nvSpPr>
          <p:spPr bwMode="auto">
            <a:xfrm>
              <a:off x="1460"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12</a:t>
              </a:r>
              <a:endParaRPr lang="en-US" altLang="en-US" sz="1600" dirty="0"/>
            </a:p>
          </p:txBody>
        </p:sp>
        <p:sp>
          <p:nvSpPr>
            <p:cNvPr id="576" name="Rectangle 125">
              <a:extLst>
                <a:ext uri="{FF2B5EF4-FFF2-40B4-BE49-F238E27FC236}">
                  <a16:creationId xmlns:a16="http://schemas.microsoft.com/office/drawing/2014/main" id="{788D4A8B-2965-4F8B-9879-7E12233A282D}"/>
                </a:ext>
              </a:extLst>
            </p:cNvPr>
            <p:cNvSpPr>
              <a:spLocks noChangeArrowheads="1"/>
            </p:cNvSpPr>
            <p:nvPr/>
          </p:nvSpPr>
          <p:spPr bwMode="auto">
            <a:xfrm>
              <a:off x="1859"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18</a:t>
              </a:r>
              <a:endParaRPr lang="en-US" altLang="en-US" sz="1600" dirty="0"/>
            </a:p>
          </p:txBody>
        </p:sp>
        <p:sp>
          <p:nvSpPr>
            <p:cNvPr id="577" name="Rectangle 126">
              <a:extLst>
                <a:ext uri="{FF2B5EF4-FFF2-40B4-BE49-F238E27FC236}">
                  <a16:creationId xmlns:a16="http://schemas.microsoft.com/office/drawing/2014/main" id="{529871A0-FE12-4EF8-8863-0F73B7C6B9CF}"/>
                </a:ext>
              </a:extLst>
            </p:cNvPr>
            <p:cNvSpPr>
              <a:spLocks noChangeArrowheads="1"/>
            </p:cNvSpPr>
            <p:nvPr/>
          </p:nvSpPr>
          <p:spPr bwMode="auto">
            <a:xfrm>
              <a:off x="2261"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24</a:t>
              </a:r>
              <a:endParaRPr lang="en-US" altLang="en-US" sz="1600" dirty="0"/>
            </a:p>
          </p:txBody>
        </p:sp>
        <p:sp>
          <p:nvSpPr>
            <p:cNvPr id="578" name="Rectangle 127">
              <a:extLst>
                <a:ext uri="{FF2B5EF4-FFF2-40B4-BE49-F238E27FC236}">
                  <a16:creationId xmlns:a16="http://schemas.microsoft.com/office/drawing/2014/main" id="{C16A81EE-F3A2-4081-BCC8-BAA8A497C743}"/>
                </a:ext>
              </a:extLst>
            </p:cNvPr>
            <p:cNvSpPr>
              <a:spLocks noChangeArrowheads="1"/>
            </p:cNvSpPr>
            <p:nvPr/>
          </p:nvSpPr>
          <p:spPr bwMode="auto">
            <a:xfrm>
              <a:off x="2663"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30</a:t>
              </a:r>
              <a:endParaRPr lang="en-US" altLang="en-US" sz="1600" dirty="0"/>
            </a:p>
          </p:txBody>
        </p:sp>
        <p:sp>
          <p:nvSpPr>
            <p:cNvPr id="579" name="Rectangle 128">
              <a:extLst>
                <a:ext uri="{FF2B5EF4-FFF2-40B4-BE49-F238E27FC236}">
                  <a16:creationId xmlns:a16="http://schemas.microsoft.com/office/drawing/2014/main" id="{4361D2E9-D0D1-4C0C-8095-3CA5E0943DAF}"/>
                </a:ext>
              </a:extLst>
            </p:cNvPr>
            <p:cNvSpPr>
              <a:spLocks noChangeArrowheads="1"/>
            </p:cNvSpPr>
            <p:nvPr/>
          </p:nvSpPr>
          <p:spPr bwMode="auto">
            <a:xfrm>
              <a:off x="3062"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36</a:t>
              </a:r>
              <a:endParaRPr lang="en-US" altLang="en-US" sz="1600" dirty="0"/>
            </a:p>
          </p:txBody>
        </p:sp>
        <p:sp>
          <p:nvSpPr>
            <p:cNvPr id="580" name="Rectangle 129">
              <a:extLst>
                <a:ext uri="{FF2B5EF4-FFF2-40B4-BE49-F238E27FC236}">
                  <a16:creationId xmlns:a16="http://schemas.microsoft.com/office/drawing/2014/main" id="{FD10DD23-2F48-4AC7-BF84-7517F680DD0D}"/>
                </a:ext>
              </a:extLst>
            </p:cNvPr>
            <p:cNvSpPr>
              <a:spLocks noChangeArrowheads="1"/>
            </p:cNvSpPr>
            <p:nvPr/>
          </p:nvSpPr>
          <p:spPr bwMode="auto">
            <a:xfrm>
              <a:off x="3463"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42</a:t>
              </a:r>
              <a:endParaRPr lang="en-US" altLang="en-US" sz="1600" dirty="0"/>
            </a:p>
          </p:txBody>
        </p:sp>
        <p:sp>
          <p:nvSpPr>
            <p:cNvPr id="581" name="Rectangle 130">
              <a:extLst>
                <a:ext uri="{FF2B5EF4-FFF2-40B4-BE49-F238E27FC236}">
                  <a16:creationId xmlns:a16="http://schemas.microsoft.com/office/drawing/2014/main" id="{AD740F0A-6804-4D71-9201-BAF4FEA73DBF}"/>
                </a:ext>
              </a:extLst>
            </p:cNvPr>
            <p:cNvSpPr>
              <a:spLocks noChangeArrowheads="1"/>
            </p:cNvSpPr>
            <p:nvPr/>
          </p:nvSpPr>
          <p:spPr bwMode="auto">
            <a:xfrm>
              <a:off x="3865"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48</a:t>
              </a:r>
              <a:endParaRPr lang="en-US" altLang="en-US" sz="1600" dirty="0"/>
            </a:p>
          </p:txBody>
        </p:sp>
        <p:sp>
          <p:nvSpPr>
            <p:cNvPr id="582" name="Rectangle 131">
              <a:extLst>
                <a:ext uri="{FF2B5EF4-FFF2-40B4-BE49-F238E27FC236}">
                  <a16:creationId xmlns:a16="http://schemas.microsoft.com/office/drawing/2014/main" id="{B61C4325-66D5-46C2-AAA4-FB30A4A243FD}"/>
                </a:ext>
              </a:extLst>
            </p:cNvPr>
            <p:cNvSpPr>
              <a:spLocks noChangeArrowheads="1"/>
            </p:cNvSpPr>
            <p:nvPr/>
          </p:nvSpPr>
          <p:spPr bwMode="auto">
            <a:xfrm>
              <a:off x="4264"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54</a:t>
              </a:r>
              <a:endParaRPr lang="en-US" altLang="en-US" sz="1600" dirty="0"/>
            </a:p>
          </p:txBody>
        </p:sp>
        <p:sp>
          <p:nvSpPr>
            <p:cNvPr id="583" name="Rectangle 132">
              <a:extLst>
                <a:ext uri="{FF2B5EF4-FFF2-40B4-BE49-F238E27FC236}">
                  <a16:creationId xmlns:a16="http://schemas.microsoft.com/office/drawing/2014/main" id="{6A60E0EA-FE86-4256-AE47-4423A0CE007A}"/>
                </a:ext>
              </a:extLst>
            </p:cNvPr>
            <p:cNvSpPr>
              <a:spLocks noChangeArrowheads="1"/>
            </p:cNvSpPr>
            <p:nvPr/>
          </p:nvSpPr>
          <p:spPr bwMode="auto">
            <a:xfrm>
              <a:off x="4666"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60</a:t>
              </a:r>
              <a:endParaRPr lang="en-US" altLang="en-US" sz="1600" dirty="0"/>
            </a:p>
          </p:txBody>
        </p:sp>
        <p:sp>
          <p:nvSpPr>
            <p:cNvPr id="584" name="Rectangle 133">
              <a:extLst>
                <a:ext uri="{FF2B5EF4-FFF2-40B4-BE49-F238E27FC236}">
                  <a16:creationId xmlns:a16="http://schemas.microsoft.com/office/drawing/2014/main" id="{BA027DEA-03E1-41F8-8B24-1C83740B64B3}"/>
                </a:ext>
              </a:extLst>
            </p:cNvPr>
            <p:cNvSpPr>
              <a:spLocks noChangeArrowheads="1"/>
            </p:cNvSpPr>
            <p:nvPr/>
          </p:nvSpPr>
          <p:spPr bwMode="auto">
            <a:xfrm>
              <a:off x="5067" y="268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66</a:t>
              </a:r>
              <a:endParaRPr lang="en-US" altLang="en-US" sz="1600" dirty="0"/>
            </a:p>
          </p:txBody>
        </p:sp>
        <p:sp>
          <p:nvSpPr>
            <p:cNvPr id="585" name="Freeform 134">
              <a:extLst>
                <a:ext uri="{FF2B5EF4-FFF2-40B4-BE49-F238E27FC236}">
                  <a16:creationId xmlns:a16="http://schemas.microsoft.com/office/drawing/2014/main" id="{08D9961A-7140-44E3-9499-FB1785A5018F}"/>
                </a:ext>
              </a:extLst>
            </p:cNvPr>
            <p:cNvSpPr>
              <a:spLocks noEditPoints="1"/>
            </p:cNvSpPr>
            <p:nvPr/>
          </p:nvSpPr>
          <p:spPr bwMode="auto">
            <a:xfrm>
              <a:off x="691" y="2575"/>
              <a:ext cx="4436" cy="79"/>
            </a:xfrm>
            <a:custGeom>
              <a:avLst/>
              <a:gdLst>
                <a:gd name="T0" fmla="*/ 0 w 4436"/>
                <a:gd name="T1" fmla="*/ 0 h 79"/>
                <a:gd name="T2" fmla="*/ 4436 w 4436"/>
                <a:gd name="T3" fmla="*/ 0 h 79"/>
                <a:gd name="T4" fmla="*/ 14 w 4436"/>
                <a:gd name="T5" fmla="*/ 0 h 79"/>
                <a:gd name="T6" fmla="*/ 14 w 4436"/>
                <a:gd name="T7" fmla="*/ 79 h 79"/>
                <a:gd name="T8" fmla="*/ 413 w 4436"/>
                <a:gd name="T9" fmla="*/ 0 h 79"/>
                <a:gd name="T10" fmla="*/ 413 w 4436"/>
                <a:gd name="T11" fmla="*/ 79 h 79"/>
                <a:gd name="T12" fmla="*/ 815 w 4436"/>
                <a:gd name="T13" fmla="*/ 0 h 79"/>
                <a:gd name="T14" fmla="*/ 815 w 4436"/>
                <a:gd name="T15" fmla="*/ 79 h 79"/>
                <a:gd name="T16" fmla="*/ 1214 w 4436"/>
                <a:gd name="T17" fmla="*/ 0 h 79"/>
                <a:gd name="T18" fmla="*/ 1214 w 4436"/>
                <a:gd name="T19" fmla="*/ 79 h 79"/>
                <a:gd name="T20" fmla="*/ 1616 w 4436"/>
                <a:gd name="T21" fmla="*/ 0 h 79"/>
                <a:gd name="T22" fmla="*/ 1616 w 4436"/>
                <a:gd name="T23" fmla="*/ 79 h 79"/>
                <a:gd name="T24" fmla="*/ 2017 w 4436"/>
                <a:gd name="T25" fmla="*/ 0 h 79"/>
                <a:gd name="T26" fmla="*/ 2017 w 4436"/>
                <a:gd name="T27" fmla="*/ 79 h 79"/>
                <a:gd name="T28" fmla="*/ 2416 w 4436"/>
                <a:gd name="T29" fmla="*/ 0 h 79"/>
                <a:gd name="T30" fmla="*/ 2416 w 4436"/>
                <a:gd name="T31" fmla="*/ 79 h 79"/>
                <a:gd name="T32" fmla="*/ 2818 w 4436"/>
                <a:gd name="T33" fmla="*/ 0 h 79"/>
                <a:gd name="T34" fmla="*/ 2818 w 4436"/>
                <a:gd name="T35" fmla="*/ 79 h 79"/>
                <a:gd name="T36" fmla="*/ 3220 w 4436"/>
                <a:gd name="T37" fmla="*/ 0 h 79"/>
                <a:gd name="T38" fmla="*/ 3220 w 4436"/>
                <a:gd name="T39" fmla="*/ 79 h 79"/>
                <a:gd name="T40" fmla="*/ 3619 w 4436"/>
                <a:gd name="T41" fmla="*/ 0 h 79"/>
                <a:gd name="T42" fmla="*/ 3619 w 4436"/>
                <a:gd name="T43" fmla="*/ 79 h 79"/>
                <a:gd name="T44" fmla="*/ 4020 w 4436"/>
                <a:gd name="T45" fmla="*/ 0 h 79"/>
                <a:gd name="T46" fmla="*/ 4020 w 4436"/>
                <a:gd name="T47" fmla="*/ 79 h 79"/>
                <a:gd name="T48" fmla="*/ 4422 w 4436"/>
                <a:gd name="T49" fmla="*/ 0 h 79"/>
                <a:gd name="T50" fmla="*/ 4422 w 4436"/>
                <a:gd name="T5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36" h="79">
                  <a:moveTo>
                    <a:pt x="0" y="0"/>
                  </a:moveTo>
                  <a:lnTo>
                    <a:pt x="4436" y="0"/>
                  </a:lnTo>
                  <a:moveTo>
                    <a:pt x="14" y="0"/>
                  </a:moveTo>
                  <a:lnTo>
                    <a:pt x="14" y="79"/>
                  </a:lnTo>
                  <a:moveTo>
                    <a:pt x="413" y="0"/>
                  </a:moveTo>
                  <a:lnTo>
                    <a:pt x="413" y="79"/>
                  </a:lnTo>
                  <a:moveTo>
                    <a:pt x="815" y="0"/>
                  </a:moveTo>
                  <a:lnTo>
                    <a:pt x="815" y="79"/>
                  </a:lnTo>
                  <a:moveTo>
                    <a:pt x="1214" y="0"/>
                  </a:moveTo>
                  <a:lnTo>
                    <a:pt x="1214" y="79"/>
                  </a:lnTo>
                  <a:moveTo>
                    <a:pt x="1616" y="0"/>
                  </a:moveTo>
                  <a:lnTo>
                    <a:pt x="1616" y="79"/>
                  </a:lnTo>
                  <a:moveTo>
                    <a:pt x="2017" y="0"/>
                  </a:moveTo>
                  <a:lnTo>
                    <a:pt x="2017" y="79"/>
                  </a:lnTo>
                  <a:moveTo>
                    <a:pt x="2416" y="0"/>
                  </a:moveTo>
                  <a:lnTo>
                    <a:pt x="2416" y="79"/>
                  </a:lnTo>
                  <a:moveTo>
                    <a:pt x="2818" y="0"/>
                  </a:moveTo>
                  <a:lnTo>
                    <a:pt x="2818" y="79"/>
                  </a:lnTo>
                  <a:moveTo>
                    <a:pt x="3220" y="0"/>
                  </a:moveTo>
                  <a:lnTo>
                    <a:pt x="3220" y="79"/>
                  </a:lnTo>
                  <a:moveTo>
                    <a:pt x="3619" y="0"/>
                  </a:moveTo>
                  <a:lnTo>
                    <a:pt x="3619" y="79"/>
                  </a:lnTo>
                  <a:moveTo>
                    <a:pt x="4020" y="0"/>
                  </a:moveTo>
                  <a:lnTo>
                    <a:pt x="4020" y="79"/>
                  </a:lnTo>
                  <a:moveTo>
                    <a:pt x="4422" y="0"/>
                  </a:moveTo>
                  <a:lnTo>
                    <a:pt x="4422" y="79"/>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6" name="Rectangle 135">
              <a:extLst>
                <a:ext uri="{FF2B5EF4-FFF2-40B4-BE49-F238E27FC236}">
                  <a16:creationId xmlns:a16="http://schemas.microsoft.com/office/drawing/2014/main" id="{D47C46E6-FF13-4121-AB67-418A7A633DB6}"/>
                </a:ext>
              </a:extLst>
            </p:cNvPr>
            <p:cNvSpPr>
              <a:spLocks noChangeArrowheads="1"/>
            </p:cNvSpPr>
            <p:nvPr/>
          </p:nvSpPr>
          <p:spPr bwMode="auto">
            <a:xfrm>
              <a:off x="460" y="2518"/>
              <a:ext cx="5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733" dirty="0">
                  <a:solidFill>
                    <a:srgbClr val="000000"/>
                  </a:solidFill>
                </a:rPr>
                <a:t>0</a:t>
              </a:r>
              <a:endParaRPr lang="en-US" altLang="en-US" dirty="0"/>
            </a:p>
          </p:txBody>
        </p:sp>
        <p:sp>
          <p:nvSpPr>
            <p:cNvPr id="587" name="Rectangle 136">
              <a:extLst>
                <a:ext uri="{FF2B5EF4-FFF2-40B4-BE49-F238E27FC236}">
                  <a16:creationId xmlns:a16="http://schemas.microsoft.com/office/drawing/2014/main" id="{4FCF1AC4-8545-4E5C-BE91-1B26C694FA57}"/>
                </a:ext>
              </a:extLst>
            </p:cNvPr>
            <p:cNvSpPr>
              <a:spLocks noChangeArrowheads="1"/>
            </p:cNvSpPr>
            <p:nvPr/>
          </p:nvSpPr>
          <p:spPr bwMode="auto">
            <a:xfrm>
              <a:off x="429" y="233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10</a:t>
              </a:r>
              <a:endParaRPr lang="en-US" altLang="en-US" sz="1600" dirty="0"/>
            </a:p>
          </p:txBody>
        </p:sp>
        <p:sp>
          <p:nvSpPr>
            <p:cNvPr id="588" name="Rectangle 137">
              <a:extLst>
                <a:ext uri="{FF2B5EF4-FFF2-40B4-BE49-F238E27FC236}">
                  <a16:creationId xmlns:a16="http://schemas.microsoft.com/office/drawing/2014/main" id="{E6891620-11FB-4BBD-915A-EA0E7935B727}"/>
                </a:ext>
              </a:extLst>
            </p:cNvPr>
            <p:cNvSpPr>
              <a:spLocks noChangeArrowheads="1"/>
            </p:cNvSpPr>
            <p:nvPr/>
          </p:nvSpPr>
          <p:spPr bwMode="auto">
            <a:xfrm>
              <a:off x="429" y="2145"/>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20</a:t>
              </a:r>
              <a:endParaRPr lang="en-US" altLang="en-US" sz="1600" dirty="0"/>
            </a:p>
          </p:txBody>
        </p:sp>
        <p:sp>
          <p:nvSpPr>
            <p:cNvPr id="589" name="Rectangle 138">
              <a:extLst>
                <a:ext uri="{FF2B5EF4-FFF2-40B4-BE49-F238E27FC236}">
                  <a16:creationId xmlns:a16="http://schemas.microsoft.com/office/drawing/2014/main" id="{A8CB494D-943C-45C7-BC85-8AABABAF55FD}"/>
                </a:ext>
              </a:extLst>
            </p:cNvPr>
            <p:cNvSpPr>
              <a:spLocks noChangeArrowheads="1"/>
            </p:cNvSpPr>
            <p:nvPr/>
          </p:nvSpPr>
          <p:spPr bwMode="auto">
            <a:xfrm>
              <a:off x="429" y="1958"/>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30</a:t>
              </a:r>
              <a:endParaRPr lang="en-US" altLang="en-US" sz="1600" dirty="0"/>
            </a:p>
          </p:txBody>
        </p:sp>
        <p:sp>
          <p:nvSpPr>
            <p:cNvPr id="590" name="Rectangle 139">
              <a:extLst>
                <a:ext uri="{FF2B5EF4-FFF2-40B4-BE49-F238E27FC236}">
                  <a16:creationId xmlns:a16="http://schemas.microsoft.com/office/drawing/2014/main" id="{BDDFB252-A021-4564-BE67-B1BE6F87B4BD}"/>
                </a:ext>
              </a:extLst>
            </p:cNvPr>
            <p:cNvSpPr>
              <a:spLocks noChangeArrowheads="1"/>
            </p:cNvSpPr>
            <p:nvPr/>
          </p:nvSpPr>
          <p:spPr bwMode="auto">
            <a:xfrm>
              <a:off x="429" y="177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40</a:t>
              </a:r>
              <a:endParaRPr lang="en-US" altLang="en-US" sz="1600" dirty="0"/>
            </a:p>
          </p:txBody>
        </p:sp>
        <p:sp>
          <p:nvSpPr>
            <p:cNvPr id="591" name="Rectangle 140">
              <a:extLst>
                <a:ext uri="{FF2B5EF4-FFF2-40B4-BE49-F238E27FC236}">
                  <a16:creationId xmlns:a16="http://schemas.microsoft.com/office/drawing/2014/main" id="{78D94F3D-687B-4230-871C-F1E6420C38FD}"/>
                </a:ext>
              </a:extLst>
            </p:cNvPr>
            <p:cNvSpPr>
              <a:spLocks noChangeArrowheads="1"/>
            </p:cNvSpPr>
            <p:nvPr/>
          </p:nvSpPr>
          <p:spPr bwMode="auto">
            <a:xfrm>
              <a:off x="429" y="1585"/>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50</a:t>
              </a:r>
              <a:endParaRPr lang="en-US" altLang="en-US" sz="1600" dirty="0"/>
            </a:p>
          </p:txBody>
        </p:sp>
        <p:sp>
          <p:nvSpPr>
            <p:cNvPr id="592" name="Rectangle 141">
              <a:extLst>
                <a:ext uri="{FF2B5EF4-FFF2-40B4-BE49-F238E27FC236}">
                  <a16:creationId xmlns:a16="http://schemas.microsoft.com/office/drawing/2014/main" id="{3F757A1F-D53D-481A-8394-E93CE40E52E5}"/>
                </a:ext>
              </a:extLst>
            </p:cNvPr>
            <p:cNvSpPr>
              <a:spLocks noChangeArrowheads="1"/>
            </p:cNvSpPr>
            <p:nvPr/>
          </p:nvSpPr>
          <p:spPr bwMode="auto">
            <a:xfrm>
              <a:off x="429" y="1399"/>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60</a:t>
              </a:r>
              <a:endParaRPr lang="en-US" altLang="en-US" sz="1600" dirty="0"/>
            </a:p>
          </p:txBody>
        </p:sp>
        <p:sp>
          <p:nvSpPr>
            <p:cNvPr id="593" name="Rectangle 142">
              <a:extLst>
                <a:ext uri="{FF2B5EF4-FFF2-40B4-BE49-F238E27FC236}">
                  <a16:creationId xmlns:a16="http://schemas.microsoft.com/office/drawing/2014/main" id="{15764A8B-4DF0-4442-BA74-476D7A364C38}"/>
                </a:ext>
              </a:extLst>
            </p:cNvPr>
            <p:cNvSpPr>
              <a:spLocks noChangeArrowheads="1"/>
            </p:cNvSpPr>
            <p:nvPr/>
          </p:nvSpPr>
          <p:spPr bwMode="auto">
            <a:xfrm>
              <a:off x="429" y="1212"/>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70</a:t>
              </a:r>
              <a:endParaRPr lang="en-US" altLang="en-US" sz="1600" dirty="0"/>
            </a:p>
          </p:txBody>
        </p:sp>
        <p:sp>
          <p:nvSpPr>
            <p:cNvPr id="594" name="Rectangle 143">
              <a:extLst>
                <a:ext uri="{FF2B5EF4-FFF2-40B4-BE49-F238E27FC236}">
                  <a16:creationId xmlns:a16="http://schemas.microsoft.com/office/drawing/2014/main" id="{652DB064-6F20-4EB4-AC2A-FCA1F68BE9BE}"/>
                </a:ext>
              </a:extLst>
            </p:cNvPr>
            <p:cNvSpPr>
              <a:spLocks noChangeArrowheads="1"/>
            </p:cNvSpPr>
            <p:nvPr/>
          </p:nvSpPr>
          <p:spPr bwMode="auto">
            <a:xfrm>
              <a:off x="429" y="1025"/>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80</a:t>
              </a:r>
              <a:endParaRPr lang="en-US" altLang="en-US" sz="1600" dirty="0"/>
            </a:p>
          </p:txBody>
        </p:sp>
        <p:sp>
          <p:nvSpPr>
            <p:cNvPr id="595" name="Rectangle 144">
              <a:extLst>
                <a:ext uri="{FF2B5EF4-FFF2-40B4-BE49-F238E27FC236}">
                  <a16:creationId xmlns:a16="http://schemas.microsoft.com/office/drawing/2014/main" id="{D6E75AA4-84C7-490D-84A0-3E3CD46552E6}"/>
                </a:ext>
              </a:extLst>
            </p:cNvPr>
            <p:cNvSpPr>
              <a:spLocks noChangeArrowheads="1"/>
            </p:cNvSpPr>
            <p:nvPr/>
          </p:nvSpPr>
          <p:spPr bwMode="auto">
            <a:xfrm>
              <a:off x="429" y="839"/>
              <a:ext cx="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90</a:t>
              </a:r>
              <a:endParaRPr lang="en-US" altLang="en-US" sz="1600" dirty="0"/>
            </a:p>
          </p:txBody>
        </p:sp>
        <p:sp>
          <p:nvSpPr>
            <p:cNvPr id="596" name="Rectangle 145">
              <a:extLst>
                <a:ext uri="{FF2B5EF4-FFF2-40B4-BE49-F238E27FC236}">
                  <a16:creationId xmlns:a16="http://schemas.microsoft.com/office/drawing/2014/main" id="{A2C922AA-5C04-4883-9EB7-F6023B9722DA}"/>
                </a:ext>
              </a:extLst>
            </p:cNvPr>
            <p:cNvSpPr>
              <a:spLocks noChangeArrowheads="1"/>
            </p:cNvSpPr>
            <p:nvPr/>
          </p:nvSpPr>
          <p:spPr bwMode="auto">
            <a:xfrm>
              <a:off x="396" y="652"/>
              <a:ext cx="1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100</a:t>
              </a:r>
              <a:endParaRPr lang="en-US" altLang="en-US" sz="1600" dirty="0"/>
            </a:p>
          </p:txBody>
        </p:sp>
        <p:sp>
          <p:nvSpPr>
            <p:cNvPr id="597" name="Freeform 146">
              <a:extLst>
                <a:ext uri="{FF2B5EF4-FFF2-40B4-BE49-F238E27FC236}">
                  <a16:creationId xmlns:a16="http://schemas.microsoft.com/office/drawing/2014/main" id="{D71C8E57-F298-497C-9F31-158E46E2ED6C}"/>
                </a:ext>
              </a:extLst>
            </p:cNvPr>
            <p:cNvSpPr>
              <a:spLocks noEditPoints="1"/>
            </p:cNvSpPr>
            <p:nvPr/>
          </p:nvSpPr>
          <p:spPr bwMode="auto">
            <a:xfrm>
              <a:off x="580" y="699"/>
              <a:ext cx="125" cy="1885"/>
            </a:xfrm>
            <a:custGeom>
              <a:avLst/>
              <a:gdLst>
                <a:gd name="T0" fmla="*/ 125 w 125"/>
                <a:gd name="T1" fmla="*/ 1885 h 1885"/>
                <a:gd name="T2" fmla="*/ 125 w 125"/>
                <a:gd name="T3" fmla="*/ 0 h 1885"/>
                <a:gd name="T4" fmla="*/ 125 w 125"/>
                <a:gd name="T5" fmla="*/ 1876 h 1885"/>
                <a:gd name="T6" fmla="*/ 0 w 125"/>
                <a:gd name="T7" fmla="*/ 1876 h 1885"/>
                <a:gd name="T8" fmla="*/ 125 w 125"/>
                <a:gd name="T9" fmla="*/ 1689 h 1885"/>
                <a:gd name="T10" fmla="*/ 0 w 125"/>
                <a:gd name="T11" fmla="*/ 1689 h 1885"/>
                <a:gd name="T12" fmla="*/ 125 w 125"/>
                <a:gd name="T13" fmla="*/ 1502 h 1885"/>
                <a:gd name="T14" fmla="*/ 0 w 125"/>
                <a:gd name="T15" fmla="*/ 1502 h 1885"/>
                <a:gd name="T16" fmla="*/ 125 w 125"/>
                <a:gd name="T17" fmla="*/ 1316 h 1885"/>
                <a:gd name="T18" fmla="*/ 0 w 125"/>
                <a:gd name="T19" fmla="*/ 1316 h 1885"/>
                <a:gd name="T20" fmla="*/ 125 w 125"/>
                <a:gd name="T21" fmla="*/ 1129 h 1885"/>
                <a:gd name="T22" fmla="*/ 0 w 125"/>
                <a:gd name="T23" fmla="*/ 1129 h 1885"/>
                <a:gd name="T24" fmla="*/ 125 w 125"/>
                <a:gd name="T25" fmla="*/ 942 h 1885"/>
                <a:gd name="T26" fmla="*/ 0 w 125"/>
                <a:gd name="T27" fmla="*/ 942 h 1885"/>
                <a:gd name="T28" fmla="*/ 125 w 125"/>
                <a:gd name="T29" fmla="*/ 756 h 1885"/>
                <a:gd name="T30" fmla="*/ 0 w 125"/>
                <a:gd name="T31" fmla="*/ 756 h 1885"/>
                <a:gd name="T32" fmla="*/ 125 w 125"/>
                <a:gd name="T33" fmla="*/ 569 h 1885"/>
                <a:gd name="T34" fmla="*/ 0 w 125"/>
                <a:gd name="T35" fmla="*/ 569 h 1885"/>
                <a:gd name="T36" fmla="*/ 125 w 125"/>
                <a:gd name="T37" fmla="*/ 383 h 1885"/>
                <a:gd name="T38" fmla="*/ 0 w 125"/>
                <a:gd name="T39" fmla="*/ 383 h 1885"/>
                <a:gd name="T40" fmla="*/ 125 w 125"/>
                <a:gd name="T41" fmla="*/ 196 h 1885"/>
                <a:gd name="T42" fmla="*/ 0 w 125"/>
                <a:gd name="T43" fmla="*/ 196 h 1885"/>
                <a:gd name="T44" fmla="*/ 125 w 125"/>
                <a:gd name="T45" fmla="*/ 9 h 1885"/>
                <a:gd name="T46" fmla="*/ 0 w 125"/>
                <a:gd name="T47" fmla="*/ 9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885">
                  <a:moveTo>
                    <a:pt x="125" y="1885"/>
                  </a:moveTo>
                  <a:lnTo>
                    <a:pt x="125" y="0"/>
                  </a:lnTo>
                  <a:moveTo>
                    <a:pt x="125" y="1876"/>
                  </a:moveTo>
                  <a:lnTo>
                    <a:pt x="0" y="1876"/>
                  </a:lnTo>
                  <a:moveTo>
                    <a:pt x="125" y="1689"/>
                  </a:moveTo>
                  <a:lnTo>
                    <a:pt x="0" y="1689"/>
                  </a:lnTo>
                  <a:moveTo>
                    <a:pt x="125" y="1502"/>
                  </a:moveTo>
                  <a:lnTo>
                    <a:pt x="0" y="1502"/>
                  </a:lnTo>
                  <a:moveTo>
                    <a:pt x="125" y="1316"/>
                  </a:moveTo>
                  <a:lnTo>
                    <a:pt x="0" y="1316"/>
                  </a:lnTo>
                  <a:moveTo>
                    <a:pt x="125" y="1129"/>
                  </a:moveTo>
                  <a:lnTo>
                    <a:pt x="0" y="1129"/>
                  </a:lnTo>
                  <a:moveTo>
                    <a:pt x="125" y="942"/>
                  </a:moveTo>
                  <a:lnTo>
                    <a:pt x="0" y="942"/>
                  </a:lnTo>
                  <a:moveTo>
                    <a:pt x="125" y="756"/>
                  </a:moveTo>
                  <a:lnTo>
                    <a:pt x="0" y="756"/>
                  </a:lnTo>
                  <a:moveTo>
                    <a:pt x="125" y="569"/>
                  </a:moveTo>
                  <a:lnTo>
                    <a:pt x="0" y="569"/>
                  </a:lnTo>
                  <a:moveTo>
                    <a:pt x="125" y="383"/>
                  </a:moveTo>
                  <a:lnTo>
                    <a:pt x="0" y="383"/>
                  </a:lnTo>
                  <a:moveTo>
                    <a:pt x="125" y="196"/>
                  </a:moveTo>
                  <a:lnTo>
                    <a:pt x="0" y="196"/>
                  </a:lnTo>
                  <a:moveTo>
                    <a:pt x="125" y="9"/>
                  </a:moveTo>
                  <a:lnTo>
                    <a:pt x="0" y="9"/>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8" name="Freeform 147">
              <a:extLst>
                <a:ext uri="{FF2B5EF4-FFF2-40B4-BE49-F238E27FC236}">
                  <a16:creationId xmlns:a16="http://schemas.microsoft.com/office/drawing/2014/main" id="{13DCFBF0-08FC-4C89-87D0-C80E48B238C0}"/>
                </a:ext>
              </a:extLst>
            </p:cNvPr>
            <p:cNvSpPr>
              <a:spLocks/>
            </p:cNvSpPr>
            <p:nvPr/>
          </p:nvSpPr>
          <p:spPr bwMode="auto">
            <a:xfrm>
              <a:off x="705" y="708"/>
              <a:ext cx="4258" cy="498"/>
            </a:xfrm>
            <a:custGeom>
              <a:avLst/>
              <a:gdLst>
                <a:gd name="T0" fmla="*/ 0 w 4258"/>
                <a:gd name="T1" fmla="*/ 0 h 498"/>
                <a:gd name="T2" fmla="*/ 0 w 4258"/>
                <a:gd name="T3" fmla="*/ 0 h 498"/>
                <a:gd name="T4" fmla="*/ 399 w 4258"/>
                <a:gd name="T5" fmla="*/ 0 h 498"/>
                <a:gd name="T6" fmla="*/ 801 w 4258"/>
                <a:gd name="T7" fmla="*/ 0 h 498"/>
                <a:gd name="T8" fmla="*/ 801 w 4258"/>
                <a:gd name="T9" fmla="*/ 0 h 498"/>
                <a:gd name="T10" fmla="*/ 1200 w 4258"/>
                <a:gd name="T11" fmla="*/ 0 h 498"/>
                <a:gd name="T12" fmla="*/ 1602 w 4258"/>
                <a:gd name="T13" fmla="*/ 0 h 498"/>
                <a:gd name="T14" fmla="*/ 1602 w 4258"/>
                <a:gd name="T15" fmla="*/ 0 h 498"/>
                <a:gd name="T16" fmla="*/ 1940 w 4258"/>
                <a:gd name="T17" fmla="*/ 0 h 498"/>
                <a:gd name="T18" fmla="*/ 2003 w 4258"/>
                <a:gd name="T19" fmla="*/ 0 h 498"/>
                <a:gd name="T20" fmla="*/ 2003 w 4258"/>
                <a:gd name="T21" fmla="*/ 0 h 498"/>
                <a:gd name="T22" fmla="*/ 2150 w 4258"/>
                <a:gd name="T23" fmla="*/ 56 h 498"/>
                <a:gd name="T24" fmla="*/ 2304 w 4258"/>
                <a:gd name="T25" fmla="*/ 56 h 498"/>
                <a:gd name="T26" fmla="*/ 2304 w 4258"/>
                <a:gd name="T27" fmla="*/ 111 h 498"/>
                <a:gd name="T28" fmla="*/ 2402 w 4258"/>
                <a:gd name="T29" fmla="*/ 111 h 498"/>
                <a:gd name="T30" fmla="*/ 2642 w 4258"/>
                <a:gd name="T31" fmla="*/ 111 h 498"/>
                <a:gd name="T32" fmla="*/ 2642 w 4258"/>
                <a:gd name="T33" fmla="*/ 165 h 498"/>
                <a:gd name="T34" fmla="*/ 2804 w 4258"/>
                <a:gd name="T35" fmla="*/ 165 h 498"/>
                <a:gd name="T36" fmla="*/ 2850 w 4258"/>
                <a:gd name="T37" fmla="*/ 165 h 498"/>
                <a:gd name="T38" fmla="*/ 2850 w 4258"/>
                <a:gd name="T39" fmla="*/ 165 h 498"/>
                <a:gd name="T40" fmla="*/ 2887 w 4258"/>
                <a:gd name="T41" fmla="*/ 165 h 498"/>
                <a:gd name="T42" fmla="*/ 3034 w 4258"/>
                <a:gd name="T43" fmla="*/ 165 h 498"/>
                <a:gd name="T44" fmla="*/ 3034 w 4258"/>
                <a:gd name="T45" fmla="*/ 224 h 498"/>
                <a:gd name="T46" fmla="*/ 3206 w 4258"/>
                <a:gd name="T47" fmla="*/ 224 h 498"/>
                <a:gd name="T48" fmla="*/ 3252 w 4258"/>
                <a:gd name="T49" fmla="*/ 224 h 498"/>
                <a:gd name="T50" fmla="*/ 3252 w 4258"/>
                <a:gd name="T51" fmla="*/ 283 h 498"/>
                <a:gd name="T52" fmla="*/ 3352 w 4258"/>
                <a:gd name="T53" fmla="*/ 283 h 498"/>
                <a:gd name="T54" fmla="*/ 3426 w 4258"/>
                <a:gd name="T55" fmla="*/ 283 h 498"/>
                <a:gd name="T56" fmla="*/ 3426 w 4258"/>
                <a:gd name="T57" fmla="*/ 283 h 498"/>
                <a:gd name="T58" fmla="*/ 3521 w 4258"/>
                <a:gd name="T59" fmla="*/ 347 h 498"/>
                <a:gd name="T60" fmla="*/ 3541 w 4258"/>
                <a:gd name="T61" fmla="*/ 347 h 498"/>
                <a:gd name="T62" fmla="*/ 3541 w 4258"/>
                <a:gd name="T63" fmla="*/ 412 h 498"/>
                <a:gd name="T64" fmla="*/ 3565 w 4258"/>
                <a:gd name="T65" fmla="*/ 412 h 498"/>
                <a:gd name="T66" fmla="*/ 3600 w 4258"/>
                <a:gd name="T67" fmla="*/ 412 h 498"/>
                <a:gd name="T68" fmla="*/ 3610 w 4258"/>
                <a:gd name="T69" fmla="*/ 412 h 498"/>
                <a:gd name="T70" fmla="*/ 3676 w 4258"/>
                <a:gd name="T71" fmla="*/ 412 h 498"/>
                <a:gd name="T72" fmla="*/ 3683 w 4258"/>
                <a:gd name="T73" fmla="*/ 412 h 498"/>
                <a:gd name="T74" fmla="*/ 3683 w 4258"/>
                <a:gd name="T75" fmla="*/ 498 h 498"/>
                <a:gd name="T76" fmla="*/ 3693 w 4258"/>
                <a:gd name="T77" fmla="*/ 498 h 498"/>
                <a:gd name="T78" fmla="*/ 3707 w 4258"/>
                <a:gd name="T79" fmla="*/ 498 h 498"/>
                <a:gd name="T80" fmla="*/ 3707 w 4258"/>
                <a:gd name="T81" fmla="*/ 498 h 498"/>
                <a:gd name="T82" fmla="*/ 3732 w 4258"/>
                <a:gd name="T83" fmla="*/ 498 h 498"/>
                <a:gd name="T84" fmla="*/ 3803 w 4258"/>
                <a:gd name="T85" fmla="*/ 498 h 498"/>
                <a:gd name="T86" fmla="*/ 3803 w 4258"/>
                <a:gd name="T87" fmla="*/ 498 h 498"/>
                <a:gd name="T88" fmla="*/ 3876 w 4258"/>
                <a:gd name="T89" fmla="*/ 498 h 498"/>
                <a:gd name="T90" fmla="*/ 3920 w 4258"/>
                <a:gd name="T91" fmla="*/ 498 h 498"/>
                <a:gd name="T92" fmla="*/ 3920 w 4258"/>
                <a:gd name="T93" fmla="*/ 498 h 498"/>
                <a:gd name="T94" fmla="*/ 3945 w 4258"/>
                <a:gd name="T95" fmla="*/ 498 h 498"/>
                <a:gd name="T96" fmla="*/ 3962 w 4258"/>
                <a:gd name="T97" fmla="*/ 498 h 498"/>
                <a:gd name="T98" fmla="*/ 3962 w 4258"/>
                <a:gd name="T99" fmla="*/ 498 h 498"/>
                <a:gd name="T100" fmla="*/ 3996 w 4258"/>
                <a:gd name="T101" fmla="*/ 498 h 498"/>
                <a:gd name="T102" fmla="*/ 4187 w 4258"/>
                <a:gd name="T103" fmla="*/ 498 h 498"/>
                <a:gd name="T104" fmla="*/ 4187 w 4258"/>
                <a:gd name="T105" fmla="*/ 498 h 498"/>
                <a:gd name="T106" fmla="*/ 4258 w 4258"/>
                <a:gd name="T107"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58" h="498">
                  <a:moveTo>
                    <a:pt x="0" y="0"/>
                  </a:moveTo>
                  <a:lnTo>
                    <a:pt x="0" y="0"/>
                  </a:lnTo>
                  <a:lnTo>
                    <a:pt x="0" y="0"/>
                  </a:lnTo>
                  <a:lnTo>
                    <a:pt x="0" y="0"/>
                  </a:lnTo>
                  <a:lnTo>
                    <a:pt x="399" y="0"/>
                  </a:lnTo>
                  <a:lnTo>
                    <a:pt x="399" y="0"/>
                  </a:lnTo>
                  <a:lnTo>
                    <a:pt x="399" y="0"/>
                  </a:lnTo>
                  <a:lnTo>
                    <a:pt x="801" y="0"/>
                  </a:lnTo>
                  <a:lnTo>
                    <a:pt x="801" y="0"/>
                  </a:lnTo>
                  <a:lnTo>
                    <a:pt x="801" y="0"/>
                  </a:lnTo>
                  <a:lnTo>
                    <a:pt x="1200" y="0"/>
                  </a:lnTo>
                  <a:lnTo>
                    <a:pt x="1200" y="0"/>
                  </a:lnTo>
                  <a:lnTo>
                    <a:pt x="1200" y="0"/>
                  </a:lnTo>
                  <a:lnTo>
                    <a:pt x="1602" y="0"/>
                  </a:lnTo>
                  <a:lnTo>
                    <a:pt x="1602" y="0"/>
                  </a:lnTo>
                  <a:lnTo>
                    <a:pt x="1602" y="0"/>
                  </a:lnTo>
                  <a:lnTo>
                    <a:pt x="1940" y="0"/>
                  </a:lnTo>
                  <a:lnTo>
                    <a:pt x="1940" y="0"/>
                  </a:lnTo>
                  <a:lnTo>
                    <a:pt x="1940" y="0"/>
                  </a:lnTo>
                  <a:lnTo>
                    <a:pt x="2003" y="0"/>
                  </a:lnTo>
                  <a:lnTo>
                    <a:pt x="2003" y="0"/>
                  </a:lnTo>
                  <a:lnTo>
                    <a:pt x="2003" y="0"/>
                  </a:lnTo>
                  <a:lnTo>
                    <a:pt x="2150" y="0"/>
                  </a:lnTo>
                  <a:lnTo>
                    <a:pt x="2150" y="56"/>
                  </a:lnTo>
                  <a:lnTo>
                    <a:pt x="2150" y="56"/>
                  </a:lnTo>
                  <a:lnTo>
                    <a:pt x="2304" y="56"/>
                  </a:lnTo>
                  <a:lnTo>
                    <a:pt x="2304" y="111"/>
                  </a:lnTo>
                  <a:lnTo>
                    <a:pt x="2304" y="111"/>
                  </a:lnTo>
                  <a:lnTo>
                    <a:pt x="2402" y="111"/>
                  </a:lnTo>
                  <a:lnTo>
                    <a:pt x="2402" y="111"/>
                  </a:lnTo>
                  <a:lnTo>
                    <a:pt x="2402" y="111"/>
                  </a:lnTo>
                  <a:lnTo>
                    <a:pt x="2642" y="111"/>
                  </a:lnTo>
                  <a:lnTo>
                    <a:pt x="2642" y="165"/>
                  </a:lnTo>
                  <a:lnTo>
                    <a:pt x="2642" y="165"/>
                  </a:lnTo>
                  <a:lnTo>
                    <a:pt x="2804" y="165"/>
                  </a:lnTo>
                  <a:lnTo>
                    <a:pt x="2804" y="165"/>
                  </a:lnTo>
                  <a:lnTo>
                    <a:pt x="2804" y="165"/>
                  </a:lnTo>
                  <a:lnTo>
                    <a:pt x="2850" y="165"/>
                  </a:lnTo>
                  <a:lnTo>
                    <a:pt x="2850" y="165"/>
                  </a:lnTo>
                  <a:lnTo>
                    <a:pt x="2850" y="165"/>
                  </a:lnTo>
                  <a:lnTo>
                    <a:pt x="2887" y="165"/>
                  </a:lnTo>
                  <a:lnTo>
                    <a:pt x="2887" y="165"/>
                  </a:lnTo>
                  <a:lnTo>
                    <a:pt x="2887" y="165"/>
                  </a:lnTo>
                  <a:lnTo>
                    <a:pt x="3034" y="165"/>
                  </a:lnTo>
                  <a:lnTo>
                    <a:pt x="3034" y="224"/>
                  </a:lnTo>
                  <a:lnTo>
                    <a:pt x="3034" y="224"/>
                  </a:lnTo>
                  <a:lnTo>
                    <a:pt x="3206" y="224"/>
                  </a:lnTo>
                  <a:lnTo>
                    <a:pt x="3206" y="224"/>
                  </a:lnTo>
                  <a:lnTo>
                    <a:pt x="3206" y="224"/>
                  </a:lnTo>
                  <a:lnTo>
                    <a:pt x="3252" y="224"/>
                  </a:lnTo>
                  <a:lnTo>
                    <a:pt x="3252" y="283"/>
                  </a:lnTo>
                  <a:lnTo>
                    <a:pt x="3252" y="283"/>
                  </a:lnTo>
                  <a:lnTo>
                    <a:pt x="3352" y="283"/>
                  </a:lnTo>
                  <a:lnTo>
                    <a:pt x="3352" y="283"/>
                  </a:lnTo>
                  <a:lnTo>
                    <a:pt x="3352" y="283"/>
                  </a:lnTo>
                  <a:lnTo>
                    <a:pt x="3426" y="283"/>
                  </a:lnTo>
                  <a:lnTo>
                    <a:pt x="3426" y="283"/>
                  </a:lnTo>
                  <a:lnTo>
                    <a:pt x="3426" y="283"/>
                  </a:lnTo>
                  <a:lnTo>
                    <a:pt x="3521" y="283"/>
                  </a:lnTo>
                  <a:lnTo>
                    <a:pt x="3521" y="347"/>
                  </a:lnTo>
                  <a:lnTo>
                    <a:pt x="3524" y="347"/>
                  </a:lnTo>
                  <a:lnTo>
                    <a:pt x="3541" y="347"/>
                  </a:lnTo>
                  <a:lnTo>
                    <a:pt x="3541" y="412"/>
                  </a:lnTo>
                  <a:lnTo>
                    <a:pt x="3541" y="412"/>
                  </a:lnTo>
                  <a:lnTo>
                    <a:pt x="3565" y="412"/>
                  </a:lnTo>
                  <a:lnTo>
                    <a:pt x="3565" y="412"/>
                  </a:lnTo>
                  <a:lnTo>
                    <a:pt x="3565" y="412"/>
                  </a:lnTo>
                  <a:lnTo>
                    <a:pt x="3600" y="412"/>
                  </a:lnTo>
                  <a:lnTo>
                    <a:pt x="3600" y="412"/>
                  </a:lnTo>
                  <a:lnTo>
                    <a:pt x="3610" y="412"/>
                  </a:lnTo>
                  <a:lnTo>
                    <a:pt x="3676" y="412"/>
                  </a:lnTo>
                  <a:lnTo>
                    <a:pt x="3676" y="412"/>
                  </a:lnTo>
                  <a:lnTo>
                    <a:pt x="3676" y="412"/>
                  </a:lnTo>
                  <a:lnTo>
                    <a:pt x="3683" y="412"/>
                  </a:lnTo>
                  <a:lnTo>
                    <a:pt x="3683" y="498"/>
                  </a:lnTo>
                  <a:lnTo>
                    <a:pt x="3683" y="498"/>
                  </a:lnTo>
                  <a:lnTo>
                    <a:pt x="3693" y="498"/>
                  </a:lnTo>
                  <a:lnTo>
                    <a:pt x="3693" y="498"/>
                  </a:lnTo>
                  <a:lnTo>
                    <a:pt x="3695" y="498"/>
                  </a:lnTo>
                  <a:lnTo>
                    <a:pt x="3707" y="498"/>
                  </a:lnTo>
                  <a:lnTo>
                    <a:pt x="3707" y="498"/>
                  </a:lnTo>
                  <a:lnTo>
                    <a:pt x="3707" y="498"/>
                  </a:lnTo>
                  <a:lnTo>
                    <a:pt x="3732" y="498"/>
                  </a:lnTo>
                  <a:lnTo>
                    <a:pt x="3732" y="498"/>
                  </a:lnTo>
                  <a:lnTo>
                    <a:pt x="3744" y="498"/>
                  </a:lnTo>
                  <a:lnTo>
                    <a:pt x="3803" y="498"/>
                  </a:lnTo>
                  <a:lnTo>
                    <a:pt x="3803" y="498"/>
                  </a:lnTo>
                  <a:lnTo>
                    <a:pt x="3803" y="498"/>
                  </a:lnTo>
                  <a:lnTo>
                    <a:pt x="3876" y="498"/>
                  </a:lnTo>
                  <a:lnTo>
                    <a:pt x="3876" y="498"/>
                  </a:lnTo>
                  <a:lnTo>
                    <a:pt x="3876" y="498"/>
                  </a:lnTo>
                  <a:lnTo>
                    <a:pt x="3920" y="498"/>
                  </a:lnTo>
                  <a:lnTo>
                    <a:pt x="3920" y="498"/>
                  </a:lnTo>
                  <a:lnTo>
                    <a:pt x="3920" y="498"/>
                  </a:lnTo>
                  <a:lnTo>
                    <a:pt x="3945" y="498"/>
                  </a:lnTo>
                  <a:lnTo>
                    <a:pt x="3945" y="498"/>
                  </a:lnTo>
                  <a:lnTo>
                    <a:pt x="3950" y="498"/>
                  </a:lnTo>
                  <a:lnTo>
                    <a:pt x="3962" y="498"/>
                  </a:lnTo>
                  <a:lnTo>
                    <a:pt x="3962" y="498"/>
                  </a:lnTo>
                  <a:lnTo>
                    <a:pt x="3962" y="498"/>
                  </a:lnTo>
                  <a:lnTo>
                    <a:pt x="3996" y="498"/>
                  </a:lnTo>
                  <a:lnTo>
                    <a:pt x="3996" y="498"/>
                  </a:lnTo>
                  <a:lnTo>
                    <a:pt x="4006" y="498"/>
                  </a:lnTo>
                  <a:lnTo>
                    <a:pt x="4187" y="498"/>
                  </a:lnTo>
                  <a:lnTo>
                    <a:pt x="4187" y="498"/>
                  </a:lnTo>
                  <a:lnTo>
                    <a:pt x="4187" y="498"/>
                  </a:lnTo>
                  <a:lnTo>
                    <a:pt x="4258" y="498"/>
                  </a:lnTo>
                  <a:lnTo>
                    <a:pt x="4258" y="498"/>
                  </a:lnTo>
                </a:path>
              </a:pathLst>
            </a:custGeom>
            <a:noFill/>
            <a:ln w="23813" cap="flat">
              <a:solidFill>
                <a:srgbClr val="0065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grpSp>
        <p:nvGrpSpPr>
          <p:cNvPr id="109" name="Group 178">
            <a:extLst>
              <a:ext uri="{FF2B5EF4-FFF2-40B4-BE49-F238E27FC236}">
                <a16:creationId xmlns:a16="http://schemas.microsoft.com/office/drawing/2014/main" id="{4102FDAE-6B34-4481-A453-CAFD25268CAC}"/>
              </a:ext>
            </a:extLst>
          </p:cNvPr>
          <p:cNvGrpSpPr>
            <a:grpSpLocks/>
          </p:cNvGrpSpPr>
          <p:nvPr/>
        </p:nvGrpSpPr>
        <p:grpSpPr bwMode="auto">
          <a:xfrm>
            <a:off x="5807158" y="1420286"/>
            <a:ext cx="5344308" cy="1132417"/>
            <a:chOff x="2644" y="671"/>
            <a:chExt cx="2319" cy="535"/>
          </a:xfrm>
        </p:grpSpPr>
        <p:sp>
          <p:nvSpPr>
            <p:cNvPr id="226" name="Line 151">
              <a:extLst>
                <a:ext uri="{FF2B5EF4-FFF2-40B4-BE49-F238E27FC236}">
                  <a16:creationId xmlns:a16="http://schemas.microsoft.com/office/drawing/2014/main" id="{F4DAE4EB-9CA2-4110-B3B0-C49FA692B2B3}"/>
                </a:ext>
              </a:extLst>
            </p:cNvPr>
            <p:cNvSpPr>
              <a:spLocks noChangeShapeType="1"/>
            </p:cNvSpPr>
            <p:nvPr/>
          </p:nvSpPr>
          <p:spPr bwMode="auto">
            <a:xfrm>
              <a:off x="2644" y="671"/>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7" name="Line 152">
              <a:extLst>
                <a:ext uri="{FF2B5EF4-FFF2-40B4-BE49-F238E27FC236}">
                  <a16:creationId xmlns:a16="http://schemas.microsoft.com/office/drawing/2014/main" id="{BB2F114D-2277-4311-87C1-97A6089947EA}"/>
                </a:ext>
              </a:extLst>
            </p:cNvPr>
            <p:cNvSpPr>
              <a:spLocks noChangeShapeType="1"/>
            </p:cNvSpPr>
            <p:nvPr/>
          </p:nvSpPr>
          <p:spPr bwMode="auto">
            <a:xfrm>
              <a:off x="3555" y="836"/>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8" name="Line 153">
              <a:extLst>
                <a:ext uri="{FF2B5EF4-FFF2-40B4-BE49-F238E27FC236}">
                  <a16:creationId xmlns:a16="http://schemas.microsoft.com/office/drawing/2014/main" id="{2F930E08-8F07-47C4-B09A-2D5910CF13CF}"/>
                </a:ext>
              </a:extLst>
            </p:cNvPr>
            <p:cNvSpPr>
              <a:spLocks noChangeShapeType="1"/>
            </p:cNvSpPr>
            <p:nvPr/>
          </p:nvSpPr>
          <p:spPr bwMode="auto">
            <a:xfrm>
              <a:off x="3592" y="836"/>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9" name="Line 154">
              <a:extLst>
                <a:ext uri="{FF2B5EF4-FFF2-40B4-BE49-F238E27FC236}">
                  <a16:creationId xmlns:a16="http://schemas.microsoft.com/office/drawing/2014/main" id="{A3F0ADE5-464C-49B5-BB79-CAC28BD347B3}"/>
                </a:ext>
              </a:extLst>
            </p:cNvPr>
            <p:cNvSpPr>
              <a:spLocks noChangeShapeType="1"/>
            </p:cNvSpPr>
            <p:nvPr/>
          </p:nvSpPr>
          <p:spPr bwMode="auto">
            <a:xfrm>
              <a:off x="4057" y="954"/>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0" name="Line 155">
              <a:extLst>
                <a:ext uri="{FF2B5EF4-FFF2-40B4-BE49-F238E27FC236}">
                  <a16:creationId xmlns:a16="http://schemas.microsoft.com/office/drawing/2014/main" id="{DA0A4171-249B-4428-890E-66DBBB03E466}"/>
                </a:ext>
              </a:extLst>
            </p:cNvPr>
            <p:cNvSpPr>
              <a:spLocks noChangeShapeType="1"/>
            </p:cNvSpPr>
            <p:nvPr/>
          </p:nvSpPr>
          <p:spPr bwMode="auto">
            <a:xfrm>
              <a:off x="4131" y="954"/>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1" name="Line 156">
              <a:extLst>
                <a:ext uri="{FF2B5EF4-FFF2-40B4-BE49-F238E27FC236}">
                  <a16:creationId xmlns:a16="http://schemas.microsoft.com/office/drawing/2014/main" id="{7E73A708-84EB-4ABA-AF6E-A6E4D3663A20}"/>
                </a:ext>
              </a:extLst>
            </p:cNvPr>
            <p:cNvSpPr>
              <a:spLocks noChangeShapeType="1"/>
            </p:cNvSpPr>
            <p:nvPr/>
          </p:nvSpPr>
          <p:spPr bwMode="auto">
            <a:xfrm>
              <a:off x="4229" y="1018"/>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2" name="Line 157">
              <a:extLst>
                <a:ext uri="{FF2B5EF4-FFF2-40B4-BE49-F238E27FC236}">
                  <a16:creationId xmlns:a16="http://schemas.microsoft.com/office/drawing/2014/main" id="{3157CE28-5380-4FF2-94A2-2D6610F000C4}"/>
                </a:ext>
              </a:extLst>
            </p:cNvPr>
            <p:cNvSpPr>
              <a:spLocks noChangeShapeType="1"/>
            </p:cNvSpPr>
            <p:nvPr/>
          </p:nvSpPr>
          <p:spPr bwMode="auto">
            <a:xfrm>
              <a:off x="4270" y="1083"/>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3" name="Line 158">
              <a:extLst>
                <a:ext uri="{FF2B5EF4-FFF2-40B4-BE49-F238E27FC236}">
                  <a16:creationId xmlns:a16="http://schemas.microsoft.com/office/drawing/2014/main" id="{915CB590-C179-4645-B399-FEC56C270471}"/>
                </a:ext>
              </a:extLst>
            </p:cNvPr>
            <p:cNvSpPr>
              <a:spLocks noChangeShapeType="1"/>
            </p:cNvSpPr>
            <p:nvPr/>
          </p:nvSpPr>
          <p:spPr bwMode="auto">
            <a:xfrm>
              <a:off x="4305" y="1083"/>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4" name="Line 159">
              <a:extLst>
                <a:ext uri="{FF2B5EF4-FFF2-40B4-BE49-F238E27FC236}">
                  <a16:creationId xmlns:a16="http://schemas.microsoft.com/office/drawing/2014/main" id="{52E60315-4D2A-4C24-9C90-D92AB8B6DB87}"/>
                </a:ext>
              </a:extLst>
            </p:cNvPr>
            <p:cNvSpPr>
              <a:spLocks noChangeShapeType="1"/>
            </p:cNvSpPr>
            <p:nvPr/>
          </p:nvSpPr>
          <p:spPr bwMode="auto">
            <a:xfrm>
              <a:off x="4307" y="1083"/>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5" name="Line 160">
              <a:extLst>
                <a:ext uri="{FF2B5EF4-FFF2-40B4-BE49-F238E27FC236}">
                  <a16:creationId xmlns:a16="http://schemas.microsoft.com/office/drawing/2014/main" id="{BBE4E5C2-E4E8-4DE5-988D-997BFA2EA1F9}"/>
                </a:ext>
              </a:extLst>
            </p:cNvPr>
            <p:cNvSpPr>
              <a:spLocks noChangeShapeType="1"/>
            </p:cNvSpPr>
            <p:nvPr/>
          </p:nvSpPr>
          <p:spPr bwMode="auto">
            <a:xfrm>
              <a:off x="4314" y="1083"/>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6" name="Line 161">
              <a:extLst>
                <a:ext uri="{FF2B5EF4-FFF2-40B4-BE49-F238E27FC236}">
                  <a16:creationId xmlns:a16="http://schemas.microsoft.com/office/drawing/2014/main" id="{A4B96CC9-D656-4C45-8E9A-E195535F4CD2}"/>
                </a:ext>
              </a:extLst>
            </p:cNvPr>
            <p:cNvSpPr>
              <a:spLocks noChangeShapeType="1"/>
            </p:cNvSpPr>
            <p:nvPr/>
          </p:nvSpPr>
          <p:spPr bwMode="auto">
            <a:xfrm>
              <a:off x="4381" y="1083"/>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7" name="Line 162">
              <a:extLst>
                <a:ext uri="{FF2B5EF4-FFF2-40B4-BE49-F238E27FC236}">
                  <a16:creationId xmlns:a16="http://schemas.microsoft.com/office/drawing/2014/main" id="{9CF49AB4-BA9F-4A44-B94F-A00A749CC03B}"/>
                </a:ext>
              </a:extLst>
            </p:cNvPr>
            <p:cNvSpPr>
              <a:spLocks noChangeShapeType="1"/>
            </p:cNvSpPr>
            <p:nvPr/>
          </p:nvSpPr>
          <p:spPr bwMode="auto">
            <a:xfrm>
              <a:off x="4398"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8" name="Line 163">
              <a:extLst>
                <a:ext uri="{FF2B5EF4-FFF2-40B4-BE49-F238E27FC236}">
                  <a16:creationId xmlns:a16="http://schemas.microsoft.com/office/drawing/2014/main" id="{D1CD08C9-3367-425C-9F37-A36C131C46FD}"/>
                </a:ext>
              </a:extLst>
            </p:cNvPr>
            <p:cNvSpPr>
              <a:spLocks noChangeShapeType="1"/>
            </p:cNvSpPr>
            <p:nvPr/>
          </p:nvSpPr>
          <p:spPr bwMode="auto">
            <a:xfrm>
              <a:off x="4400"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9" name="Line 164">
              <a:extLst>
                <a:ext uri="{FF2B5EF4-FFF2-40B4-BE49-F238E27FC236}">
                  <a16:creationId xmlns:a16="http://schemas.microsoft.com/office/drawing/2014/main" id="{362BC88B-43C5-460D-9299-8813FD4399A9}"/>
                </a:ext>
              </a:extLst>
            </p:cNvPr>
            <p:cNvSpPr>
              <a:spLocks noChangeShapeType="1"/>
            </p:cNvSpPr>
            <p:nvPr/>
          </p:nvSpPr>
          <p:spPr bwMode="auto">
            <a:xfrm>
              <a:off x="4412"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0" name="Line 165">
              <a:extLst>
                <a:ext uri="{FF2B5EF4-FFF2-40B4-BE49-F238E27FC236}">
                  <a16:creationId xmlns:a16="http://schemas.microsoft.com/office/drawing/2014/main" id="{354A4DD8-269E-403F-94BD-C43799930BF6}"/>
                </a:ext>
              </a:extLst>
            </p:cNvPr>
            <p:cNvSpPr>
              <a:spLocks noChangeShapeType="1"/>
            </p:cNvSpPr>
            <p:nvPr/>
          </p:nvSpPr>
          <p:spPr bwMode="auto">
            <a:xfrm>
              <a:off x="4437"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1" name="Line 166">
              <a:extLst>
                <a:ext uri="{FF2B5EF4-FFF2-40B4-BE49-F238E27FC236}">
                  <a16:creationId xmlns:a16="http://schemas.microsoft.com/office/drawing/2014/main" id="{B257F603-FD3E-44A4-B7DD-B59DAED5741B}"/>
                </a:ext>
              </a:extLst>
            </p:cNvPr>
            <p:cNvSpPr>
              <a:spLocks noChangeShapeType="1"/>
            </p:cNvSpPr>
            <p:nvPr/>
          </p:nvSpPr>
          <p:spPr bwMode="auto">
            <a:xfrm>
              <a:off x="4449"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2" name="Line 167">
              <a:extLst>
                <a:ext uri="{FF2B5EF4-FFF2-40B4-BE49-F238E27FC236}">
                  <a16:creationId xmlns:a16="http://schemas.microsoft.com/office/drawing/2014/main" id="{95E94D54-0A0F-415C-A05B-9EA9E9A04FC9}"/>
                </a:ext>
              </a:extLst>
            </p:cNvPr>
            <p:cNvSpPr>
              <a:spLocks noChangeShapeType="1"/>
            </p:cNvSpPr>
            <p:nvPr/>
          </p:nvSpPr>
          <p:spPr bwMode="auto">
            <a:xfrm>
              <a:off x="4449"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3" name="Line 168">
              <a:extLst>
                <a:ext uri="{FF2B5EF4-FFF2-40B4-BE49-F238E27FC236}">
                  <a16:creationId xmlns:a16="http://schemas.microsoft.com/office/drawing/2014/main" id="{D9E2C5B8-A685-4B37-B38C-EBF9328621A8}"/>
                </a:ext>
              </a:extLst>
            </p:cNvPr>
            <p:cNvSpPr>
              <a:spLocks noChangeShapeType="1"/>
            </p:cNvSpPr>
            <p:nvPr/>
          </p:nvSpPr>
          <p:spPr bwMode="auto">
            <a:xfrm>
              <a:off x="4508"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4" name="Line 169">
              <a:extLst>
                <a:ext uri="{FF2B5EF4-FFF2-40B4-BE49-F238E27FC236}">
                  <a16:creationId xmlns:a16="http://schemas.microsoft.com/office/drawing/2014/main" id="{ACAC19A1-5F24-414A-B342-D8E45793D137}"/>
                </a:ext>
              </a:extLst>
            </p:cNvPr>
            <p:cNvSpPr>
              <a:spLocks noChangeShapeType="1"/>
            </p:cNvSpPr>
            <p:nvPr/>
          </p:nvSpPr>
          <p:spPr bwMode="auto">
            <a:xfrm>
              <a:off x="4581"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5" name="Line 170">
              <a:extLst>
                <a:ext uri="{FF2B5EF4-FFF2-40B4-BE49-F238E27FC236}">
                  <a16:creationId xmlns:a16="http://schemas.microsoft.com/office/drawing/2014/main" id="{EEC9C0DD-711C-4757-AE0A-268AEF88595D}"/>
                </a:ext>
              </a:extLst>
            </p:cNvPr>
            <p:cNvSpPr>
              <a:spLocks noChangeShapeType="1"/>
            </p:cNvSpPr>
            <p:nvPr/>
          </p:nvSpPr>
          <p:spPr bwMode="auto">
            <a:xfrm>
              <a:off x="4625"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6" name="Line 171">
              <a:extLst>
                <a:ext uri="{FF2B5EF4-FFF2-40B4-BE49-F238E27FC236}">
                  <a16:creationId xmlns:a16="http://schemas.microsoft.com/office/drawing/2014/main" id="{0E6337F8-064D-483D-AEF8-9508691FF614}"/>
                </a:ext>
              </a:extLst>
            </p:cNvPr>
            <p:cNvSpPr>
              <a:spLocks noChangeShapeType="1"/>
            </p:cNvSpPr>
            <p:nvPr/>
          </p:nvSpPr>
          <p:spPr bwMode="auto">
            <a:xfrm>
              <a:off x="4650"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7" name="Line 172">
              <a:extLst>
                <a:ext uri="{FF2B5EF4-FFF2-40B4-BE49-F238E27FC236}">
                  <a16:creationId xmlns:a16="http://schemas.microsoft.com/office/drawing/2014/main" id="{9012486E-EC3C-444C-8514-515B6C6F1ADE}"/>
                </a:ext>
              </a:extLst>
            </p:cNvPr>
            <p:cNvSpPr>
              <a:spLocks noChangeShapeType="1"/>
            </p:cNvSpPr>
            <p:nvPr/>
          </p:nvSpPr>
          <p:spPr bwMode="auto">
            <a:xfrm>
              <a:off x="4655"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8" name="Line 173">
              <a:extLst>
                <a:ext uri="{FF2B5EF4-FFF2-40B4-BE49-F238E27FC236}">
                  <a16:creationId xmlns:a16="http://schemas.microsoft.com/office/drawing/2014/main" id="{B6AAE48D-25E8-4978-9877-B8D663540BBC}"/>
                </a:ext>
              </a:extLst>
            </p:cNvPr>
            <p:cNvSpPr>
              <a:spLocks noChangeShapeType="1"/>
            </p:cNvSpPr>
            <p:nvPr/>
          </p:nvSpPr>
          <p:spPr bwMode="auto">
            <a:xfrm>
              <a:off x="4655"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9" name="Line 174">
              <a:extLst>
                <a:ext uri="{FF2B5EF4-FFF2-40B4-BE49-F238E27FC236}">
                  <a16:creationId xmlns:a16="http://schemas.microsoft.com/office/drawing/2014/main" id="{C8DEFD13-B68E-4803-842A-C1AA70CB8289}"/>
                </a:ext>
              </a:extLst>
            </p:cNvPr>
            <p:cNvSpPr>
              <a:spLocks noChangeShapeType="1"/>
            </p:cNvSpPr>
            <p:nvPr/>
          </p:nvSpPr>
          <p:spPr bwMode="auto">
            <a:xfrm>
              <a:off x="4667"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50" name="Line 175">
              <a:extLst>
                <a:ext uri="{FF2B5EF4-FFF2-40B4-BE49-F238E27FC236}">
                  <a16:creationId xmlns:a16="http://schemas.microsoft.com/office/drawing/2014/main" id="{3D014746-B00A-4FC6-8151-1DC1D7D96CB7}"/>
                </a:ext>
              </a:extLst>
            </p:cNvPr>
            <p:cNvSpPr>
              <a:spLocks noChangeShapeType="1"/>
            </p:cNvSpPr>
            <p:nvPr/>
          </p:nvSpPr>
          <p:spPr bwMode="auto">
            <a:xfrm>
              <a:off x="4701"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51" name="Line 176">
              <a:extLst>
                <a:ext uri="{FF2B5EF4-FFF2-40B4-BE49-F238E27FC236}">
                  <a16:creationId xmlns:a16="http://schemas.microsoft.com/office/drawing/2014/main" id="{13EEF59A-B022-41A2-BDB3-7A00E2835F86}"/>
                </a:ext>
              </a:extLst>
            </p:cNvPr>
            <p:cNvSpPr>
              <a:spLocks noChangeShapeType="1"/>
            </p:cNvSpPr>
            <p:nvPr/>
          </p:nvSpPr>
          <p:spPr bwMode="auto">
            <a:xfrm>
              <a:off x="4892"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52" name="Line 177">
              <a:extLst>
                <a:ext uri="{FF2B5EF4-FFF2-40B4-BE49-F238E27FC236}">
                  <a16:creationId xmlns:a16="http://schemas.microsoft.com/office/drawing/2014/main" id="{4A7996C9-9CA4-4DA1-80AD-3441D354D7B7}"/>
                </a:ext>
              </a:extLst>
            </p:cNvPr>
            <p:cNvSpPr>
              <a:spLocks noChangeShapeType="1"/>
            </p:cNvSpPr>
            <p:nvPr/>
          </p:nvSpPr>
          <p:spPr bwMode="auto">
            <a:xfrm>
              <a:off x="4963" y="1169"/>
              <a:ext cx="0" cy="37"/>
            </a:xfrm>
            <a:prstGeom prst="line">
              <a:avLst/>
            </a:prstGeom>
            <a:noFill/>
            <a:ln w="23813"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sp>
        <p:nvSpPr>
          <p:cNvPr id="551" name="Freeform 204">
            <a:extLst>
              <a:ext uri="{FF2B5EF4-FFF2-40B4-BE49-F238E27FC236}">
                <a16:creationId xmlns:a16="http://schemas.microsoft.com/office/drawing/2014/main" id="{849F13AF-8069-4539-B3F0-606A3D49A0CF}"/>
              </a:ext>
            </a:extLst>
          </p:cNvPr>
          <p:cNvSpPr>
            <a:spLocks/>
          </p:cNvSpPr>
          <p:nvPr/>
        </p:nvSpPr>
        <p:spPr bwMode="auto">
          <a:xfrm>
            <a:off x="1338589" y="1498601"/>
            <a:ext cx="9773700" cy="2686051"/>
          </a:xfrm>
          <a:custGeom>
            <a:avLst/>
            <a:gdLst>
              <a:gd name="T0" fmla="*/ 0 w 4241"/>
              <a:gd name="T1" fmla="*/ 0 h 1269"/>
              <a:gd name="T2" fmla="*/ 463 w 4241"/>
              <a:gd name="T3" fmla="*/ 0 h 1269"/>
              <a:gd name="T4" fmla="*/ 519 w 4241"/>
              <a:gd name="T5" fmla="*/ 53 h 1269"/>
              <a:gd name="T6" fmla="*/ 705 w 4241"/>
              <a:gd name="T7" fmla="*/ 80 h 1269"/>
              <a:gd name="T8" fmla="*/ 735 w 4241"/>
              <a:gd name="T9" fmla="*/ 104 h 1269"/>
              <a:gd name="T10" fmla="*/ 752 w 4241"/>
              <a:gd name="T11" fmla="*/ 156 h 1269"/>
              <a:gd name="T12" fmla="*/ 769 w 4241"/>
              <a:gd name="T13" fmla="*/ 209 h 1269"/>
              <a:gd name="T14" fmla="*/ 833 w 4241"/>
              <a:gd name="T15" fmla="*/ 209 h 1269"/>
              <a:gd name="T16" fmla="*/ 889 w 4241"/>
              <a:gd name="T17" fmla="*/ 260 h 1269"/>
              <a:gd name="T18" fmla="*/ 936 w 4241"/>
              <a:gd name="T19" fmla="*/ 286 h 1269"/>
              <a:gd name="T20" fmla="*/ 1051 w 4241"/>
              <a:gd name="T21" fmla="*/ 313 h 1269"/>
              <a:gd name="T22" fmla="*/ 1105 w 4241"/>
              <a:gd name="T23" fmla="*/ 364 h 1269"/>
              <a:gd name="T24" fmla="*/ 1109 w 4241"/>
              <a:gd name="T25" fmla="*/ 389 h 1269"/>
              <a:gd name="T26" fmla="*/ 1200 w 4241"/>
              <a:gd name="T27" fmla="*/ 416 h 1269"/>
              <a:gd name="T28" fmla="*/ 1239 w 4241"/>
              <a:gd name="T29" fmla="*/ 442 h 1269"/>
              <a:gd name="T30" fmla="*/ 1254 w 4241"/>
              <a:gd name="T31" fmla="*/ 467 h 1269"/>
              <a:gd name="T32" fmla="*/ 1308 w 4241"/>
              <a:gd name="T33" fmla="*/ 493 h 1269"/>
              <a:gd name="T34" fmla="*/ 1389 w 4241"/>
              <a:gd name="T35" fmla="*/ 546 h 1269"/>
              <a:gd name="T36" fmla="*/ 1489 w 4241"/>
              <a:gd name="T37" fmla="*/ 571 h 1269"/>
              <a:gd name="T38" fmla="*/ 1545 w 4241"/>
              <a:gd name="T39" fmla="*/ 598 h 1269"/>
              <a:gd name="T40" fmla="*/ 1602 w 4241"/>
              <a:gd name="T41" fmla="*/ 622 h 1269"/>
              <a:gd name="T42" fmla="*/ 1614 w 4241"/>
              <a:gd name="T43" fmla="*/ 649 h 1269"/>
              <a:gd name="T44" fmla="*/ 1839 w 4241"/>
              <a:gd name="T45" fmla="*/ 675 h 1269"/>
              <a:gd name="T46" fmla="*/ 1844 w 4241"/>
              <a:gd name="T47" fmla="*/ 727 h 1269"/>
              <a:gd name="T48" fmla="*/ 1847 w 4241"/>
              <a:gd name="T49" fmla="*/ 753 h 1269"/>
              <a:gd name="T50" fmla="*/ 1922 w 4241"/>
              <a:gd name="T51" fmla="*/ 779 h 1269"/>
              <a:gd name="T52" fmla="*/ 2003 w 4241"/>
              <a:gd name="T53" fmla="*/ 804 h 1269"/>
              <a:gd name="T54" fmla="*/ 2055 w 4241"/>
              <a:gd name="T55" fmla="*/ 831 h 1269"/>
              <a:gd name="T56" fmla="*/ 2312 w 4241"/>
              <a:gd name="T57" fmla="*/ 856 h 1269"/>
              <a:gd name="T58" fmla="*/ 2322 w 4241"/>
              <a:gd name="T59" fmla="*/ 909 h 1269"/>
              <a:gd name="T60" fmla="*/ 2329 w 4241"/>
              <a:gd name="T61" fmla="*/ 933 h 1269"/>
              <a:gd name="T62" fmla="*/ 2464 w 4241"/>
              <a:gd name="T63" fmla="*/ 933 h 1269"/>
              <a:gd name="T64" fmla="*/ 2574 w 4241"/>
              <a:gd name="T65" fmla="*/ 986 h 1269"/>
              <a:gd name="T66" fmla="*/ 2584 w 4241"/>
              <a:gd name="T67" fmla="*/ 1013 h 1269"/>
              <a:gd name="T68" fmla="*/ 2765 w 4241"/>
              <a:gd name="T69" fmla="*/ 1038 h 1269"/>
              <a:gd name="T70" fmla="*/ 2804 w 4241"/>
              <a:gd name="T71" fmla="*/ 1064 h 1269"/>
              <a:gd name="T72" fmla="*/ 2907 w 4241"/>
              <a:gd name="T73" fmla="*/ 1089 h 1269"/>
              <a:gd name="T74" fmla="*/ 3206 w 4241"/>
              <a:gd name="T75" fmla="*/ 1089 h 1269"/>
              <a:gd name="T76" fmla="*/ 3355 w 4241"/>
              <a:gd name="T77" fmla="*/ 1117 h 1269"/>
              <a:gd name="T78" fmla="*/ 3392 w 4241"/>
              <a:gd name="T79" fmla="*/ 1117 h 1269"/>
              <a:gd name="T80" fmla="*/ 3419 w 4241"/>
              <a:gd name="T81" fmla="*/ 1117 h 1269"/>
              <a:gd name="T82" fmla="*/ 3445 w 4241"/>
              <a:gd name="T83" fmla="*/ 1117 h 1269"/>
              <a:gd name="T84" fmla="*/ 3465 w 4241"/>
              <a:gd name="T85" fmla="*/ 1117 h 1269"/>
              <a:gd name="T86" fmla="*/ 3519 w 4241"/>
              <a:gd name="T87" fmla="*/ 1117 h 1269"/>
              <a:gd name="T88" fmla="*/ 3551 w 4241"/>
              <a:gd name="T89" fmla="*/ 1117 h 1269"/>
              <a:gd name="T90" fmla="*/ 3580 w 4241"/>
              <a:gd name="T91" fmla="*/ 1117 h 1269"/>
              <a:gd name="T92" fmla="*/ 3605 w 4241"/>
              <a:gd name="T93" fmla="*/ 1170 h 1269"/>
              <a:gd name="T94" fmla="*/ 3617 w 4241"/>
              <a:gd name="T95" fmla="*/ 1170 h 1269"/>
              <a:gd name="T96" fmla="*/ 3644 w 4241"/>
              <a:gd name="T97" fmla="*/ 1170 h 1269"/>
              <a:gd name="T98" fmla="*/ 3842 w 4241"/>
              <a:gd name="T99" fmla="*/ 1170 h 1269"/>
              <a:gd name="T100" fmla="*/ 3869 w 4241"/>
              <a:gd name="T101" fmla="*/ 1269 h 1269"/>
              <a:gd name="T102" fmla="*/ 3894 w 4241"/>
              <a:gd name="T103" fmla="*/ 1269 h 1269"/>
              <a:gd name="T104" fmla="*/ 3989 w 4241"/>
              <a:gd name="T105" fmla="*/ 1269 h 1269"/>
              <a:gd name="T106" fmla="*/ 4006 w 4241"/>
              <a:gd name="T107" fmla="*/ 1269 h 1269"/>
              <a:gd name="T108" fmla="*/ 4099 w 4241"/>
              <a:gd name="T109" fmla="*/ 1269 h 1269"/>
              <a:gd name="T110" fmla="*/ 4241 w 4241"/>
              <a:gd name="T111" fmla="*/ 1269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41" h="1269">
                <a:moveTo>
                  <a:pt x="0" y="0"/>
                </a:moveTo>
                <a:lnTo>
                  <a:pt x="0" y="0"/>
                </a:lnTo>
                <a:lnTo>
                  <a:pt x="0" y="0"/>
                </a:lnTo>
                <a:lnTo>
                  <a:pt x="0" y="0"/>
                </a:lnTo>
                <a:lnTo>
                  <a:pt x="399" y="0"/>
                </a:lnTo>
                <a:lnTo>
                  <a:pt x="399" y="0"/>
                </a:lnTo>
                <a:lnTo>
                  <a:pt x="399" y="0"/>
                </a:lnTo>
                <a:lnTo>
                  <a:pt x="463" y="0"/>
                </a:lnTo>
                <a:lnTo>
                  <a:pt x="463" y="27"/>
                </a:lnTo>
                <a:lnTo>
                  <a:pt x="463" y="27"/>
                </a:lnTo>
                <a:lnTo>
                  <a:pt x="519" y="27"/>
                </a:lnTo>
                <a:lnTo>
                  <a:pt x="519" y="53"/>
                </a:lnTo>
                <a:lnTo>
                  <a:pt x="519" y="53"/>
                </a:lnTo>
                <a:lnTo>
                  <a:pt x="705" y="53"/>
                </a:lnTo>
                <a:lnTo>
                  <a:pt x="705" y="80"/>
                </a:lnTo>
                <a:lnTo>
                  <a:pt x="705" y="80"/>
                </a:lnTo>
                <a:lnTo>
                  <a:pt x="720" y="80"/>
                </a:lnTo>
                <a:lnTo>
                  <a:pt x="720" y="104"/>
                </a:lnTo>
                <a:lnTo>
                  <a:pt x="720" y="104"/>
                </a:lnTo>
                <a:lnTo>
                  <a:pt x="735" y="104"/>
                </a:lnTo>
                <a:lnTo>
                  <a:pt x="735" y="131"/>
                </a:lnTo>
                <a:lnTo>
                  <a:pt x="735" y="131"/>
                </a:lnTo>
                <a:lnTo>
                  <a:pt x="752" y="131"/>
                </a:lnTo>
                <a:lnTo>
                  <a:pt x="752" y="156"/>
                </a:lnTo>
                <a:lnTo>
                  <a:pt x="752" y="156"/>
                </a:lnTo>
                <a:lnTo>
                  <a:pt x="769" y="156"/>
                </a:lnTo>
                <a:lnTo>
                  <a:pt x="769" y="209"/>
                </a:lnTo>
                <a:lnTo>
                  <a:pt x="769" y="209"/>
                </a:lnTo>
                <a:lnTo>
                  <a:pt x="801" y="209"/>
                </a:lnTo>
                <a:lnTo>
                  <a:pt x="801" y="209"/>
                </a:lnTo>
                <a:lnTo>
                  <a:pt x="801" y="209"/>
                </a:lnTo>
                <a:lnTo>
                  <a:pt x="833" y="209"/>
                </a:lnTo>
                <a:lnTo>
                  <a:pt x="833" y="234"/>
                </a:lnTo>
                <a:lnTo>
                  <a:pt x="833" y="234"/>
                </a:lnTo>
                <a:lnTo>
                  <a:pt x="889" y="234"/>
                </a:lnTo>
                <a:lnTo>
                  <a:pt x="889" y="260"/>
                </a:lnTo>
                <a:lnTo>
                  <a:pt x="889" y="260"/>
                </a:lnTo>
                <a:lnTo>
                  <a:pt x="936" y="260"/>
                </a:lnTo>
                <a:lnTo>
                  <a:pt x="936" y="286"/>
                </a:lnTo>
                <a:lnTo>
                  <a:pt x="936" y="286"/>
                </a:lnTo>
                <a:lnTo>
                  <a:pt x="975" y="286"/>
                </a:lnTo>
                <a:lnTo>
                  <a:pt x="975" y="313"/>
                </a:lnTo>
                <a:lnTo>
                  <a:pt x="975" y="313"/>
                </a:lnTo>
                <a:lnTo>
                  <a:pt x="1051" y="313"/>
                </a:lnTo>
                <a:lnTo>
                  <a:pt x="1051" y="338"/>
                </a:lnTo>
                <a:lnTo>
                  <a:pt x="1051" y="338"/>
                </a:lnTo>
                <a:lnTo>
                  <a:pt x="1105" y="338"/>
                </a:lnTo>
                <a:lnTo>
                  <a:pt x="1105" y="364"/>
                </a:lnTo>
                <a:lnTo>
                  <a:pt x="1105" y="364"/>
                </a:lnTo>
                <a:lnTo>
                  <a:pt x="1109" y="364"/>
                </a:lnTo>
                <a:lnTo>
                  <a:pt x="1109" y="389"/>
                </a:lnTo>
                <a:lnTo>
                  <a:pt x="1109" y="389"/>
                </a:lnTo>
                <a:lnTo>
                  <a:pt x="1144" y="389"/>
                </a:lnTo>
                <a:lnTo>
                  <a:pt x="1144" y="416"/>
                </a:lnTo>
                <a:lnTo>
                  <a:pt x="1144" y="416"/>
                </a:lnTo>
                <a:lnTo>
                  <a:pt x="1200" y="416"/>
                </a:lnTo>
                <a:lnTo>
                  <a:pt x="1200" y="416"/>
                </a:lnTo>
                <a:lnTo>
                  <a:pt x="1200" y="416"/>
                </a:lnTo>
                <a:lnTo>
                  <a:pt x="1239" y="416"/>
                </a:lnTo>
                <a:lnTo>
                  <a:pt x="1239" y="442"/>
                </a:lnTo>
                <a:lnTo>
                  <a:pt x="1239" y="442"/>
                </a:lnTo>
                <a:lnTo>
                  <a:pt x="1254" y="442"/>
                </a:lnTo>
                <a:lnTo>
                  <a:pt x="1254" y="467"/>
                </a:lnTo>
                <a:lnTo>
                  <a:pt x="1254" y="467"/>
                </a:lnTo>
                <a:lnTo>
                  <a:pt x="1266" y="467"/>
                </a:lnTo>
                <a:lnTo>
                  <a:pt x="1266" y="493"/>
                </a:lnTo>
                <a:lnTo>
                  <a:pt x="1266" y="493"/>
                </a:lnTo>
                <a:lnTo>
                  <a:pt x="1308" y="493"/>
                </a:lnTo>
                <a:lnTo>
                  <a:pt x="1308" y="520"/>
                </a:lnTo>
                <a:lnTo>
                  <a:pt x="1308" y="520"/>
                </a:lnTo>
                <a:lnTo>
                  <a:pt x="1389" y="520"/>
                </a:lnTo>
                <a:lnTo>
                  <a:pt x="1389" y="546"/>
                </a:lnTo>
                <a:lnTo>
                  <a:pt x="1389" y="546"/>
                </a:lnTo>
                <a:lnTo>
                  <a:pt x="1489" y="546"/>
                </a:lnTo>
                <a:lnTo>
                  <a:pt x="1489" y="571"/>
                </a:lnTo>
                <a:lnTo>
                  <a:pt x="1489" y="571"/>
                </a:lnTo>
                <a:lnTo>
                  <a:pt x="1543" y="571"/>
                </a:lnTo>
                <a:lnTo>
                  <a:pt x="1543" y="598"/>
                </a:lnTo>
                <a:lnTo>
                  <a:pt x="1543" y="598"/>
                </a:lnTo>
                <a:lnTo>
                  <a:pt x="1545" y="598"/>
                </a:lnTo>
                <a:lnTo>
                  <a:pt x="1545" y="622"/>
                </a:lnTo>
                <a:lnTo>
                  <a:pt x="1545" y="622"/>
                </a:lnTo>
                <a:lnTo>
                  <a:pt x="1602" y="622"/>
                </a:lnTo>
                <a:lnTo>
                  <a:pt x="1602" y="622"/>
                </a:lnTo>
                <a:lnTo>
                  <a:pt x="1602" y="622"/>
                </a:lnTo>
                <a:lnTo>
                  <a:pt x="1614" y="622"/>
                </a:lnTo>
                <a:lnTo>
                  <a:pt x="1614" y="649"/>
                </a:lnTo>
                <a:lnTo>
                  <a:pt x="1614" y="649"/>
                </a:lnTo>
                <a:lnTo>
                  <a:pt x="1616" y="649"/>
                </a:lnTo>
                <a:lnTo>
                  <a:pt x="1616" y="675"/>
                </a:lnTo>
                <a:lnTo>
                  <a:pt x="1616" y="675"/>
                </a:lnTo>
                <a:lnTo>
                  <a:pt x="1839" y="675"/>
                </a:lnTo>
                <a:lnTo>
                  <a:pt x="1839" y="700"/>
                </a:lnTo>
                <a:lnTo>
                  <a:pt x="1839" y="700"/>
                </a:lnTo>
                <a:lnTo>
                  <a:pt x="1844" y="700"/>
                </a:lnTo>
                <a:lnTo>
                  <a:pt x="1844" y="727"/>
                </a:lnTo>
                <a:lnTo>
                  <a:pt x="1844" y="727"/>
                </a:lnTo>
                <a:lnTo>
                  <a:pt x="1847" y="727"/>
                </a:lnTo>
                <a:lnTo>
                  <a:pt x="1847" y="753"/>
                </a:lnTo>
                <a:lnTo>
                  <a:pt x="1847" y="753"/>
                </a:lnTo>
                <a:lnTo>
                  <a:pt x="1856" y="753"/>
                </a:lnTo>
                <a:lnTo>
                  <a:pt x="1856" y="779"/>
                </a:lnTo>
                <a:lnTo>
                  <a:pt x="1856" y="779"/>
                </a:lnTo>
                <a:lnTo>
                  <a:pt x="1922" y="779"/>
                </a:lnTo>
                <a:lnTo>
                  <a:pt x="1922" y="804"/>
                </a:lnTo>
                <a:lnTo>
                  <a:pt x="1922" y="804"/>
                </a:lnTo>
                <a:lnTo>
                  <a:pt x="2003" y="804"/>
                </a:lnTo>
                <a:lnTo>
                  <a:pt x="2003" y="804"/>
                </a:lnTo>
                <a:lnTo>
                  <a:pt x="2003" y="804"/>
                </a:lnTo>
                <a:lnTo>
                  <a:pt x="2055" y="804"/>
                </a:lnTo>
                <a:lnTo>
                  <a:pt x="2055" y="831"/>
                </a:lnTo>
                <a:lnTo>
                  <a:pt x="2055" y="831"/>
                </a:lnTo>
                <a:lnTo>
                  <a:pt x="2175" y="831"/>
                </a:lnTo>
                <a:lnTo>
                  <a:pt x="2175" y="856"/>
                </a:lnTo>
                <a:lnTo>
                  <a:pt x="2175" y="856"/>
                </a:lnTo>
                <a:lnTo>
                  <a:pt x="2312" y="856"/>
                </a:lnTo>
                <a:lnTo>
                  <a:pt x="2312" y="882"/>
                </a:lnTo>
                <a:lnTo>
                  <a:pt x="2312" y="882"/>
                </a:lnTo>
                <a:lnTo>
                  <a:pt x="2322" y="882"/>
                </a:lnTo>
                <a:lnTo>
                  <a:pt x="2322" y="909"/>
                </a:lnTo>
                <a:lnTo>
                  <a:pt x="2322" y="909"/>
                </a:lnTo>
                <a:lnTo>
                  <a:pt x="2329" y="909"/>
                </a:lnTo>
                <a:lnTo>
                  <a:pt x="2329" y="933"/>
                </a:lnTo>
                <a:lnTo>
                  <a:pt x="2329" y="933"/>
                </a:lnTo>
                <a:lnTo>
                  <a:pt x="2402" y="933"/>
                </a:lnTo>
                <a:lnTo>
                  <a:pt x="2402" y="933"/>
                </a:lnTo>
                <a:lnTo>
                  <a:pt x="2402" y="933"/>
                </a:lnTo>
                <a:lnTo>
                  <a:pt x="2464" y="933"/>
                </a:lnTo>
                <a:lnTo>
                  <a:pt x="2464" y="960"/>
                </a:lnTo>
                <a:lnTo>
                  <a:pt x="2464" y="960"/>
                </a:lnTo>
                <a:lnTo>
                  <a:pt x="2574" y="960"/>
                </a:lnTo>
                <a:lnTo>
                  <a:pt x="2574" y="986"/>
                </a:lnTo>
                <a:lnTo>
                  <a:pt x="2574" y="986"/>
                </a:lnTo>
                <a:lnTo>
                  <a:pt x="2584" y="986"/>
                </a:lnTo>
                <a:lnTo>
                  <a:pt x="2584" y="1013"/>
                </a:lnTo>
                <a:lnTo>
                  <a:pt x="2584" y="1013"/>
                </a:lnTo>
                <a:lnTo>
                  <a:pt x="2620" y="1013"/>
                </a:lnTo>
                <a:lnTo>
                  <a:pt x="2620" y="1038"/>
                </a:lnTo>
                <a:lnTo>
                  <a:pt x="2620" y="1038"/>
                </a:lnTo>
                <a:lnTo>
                  <a:pt x="2765" y="1038"/>
                </a:lnTo>
                <a:lnTo>
                  <a:pt x="2765" y="1064"/>
                </a:lnTo>
                <a:lnTo>
                  <a:pt x="2765" y="1064"/>
                </a:lnTo>
                <a:lnTo>
                  <a:pt x="2804" y="1064"/>
                </a:lnTo>
                <a:lnTo>
                  <a:pt x="2804" y="1064"/>
                </a:lnTo>
                <a:lnTo>
                  <a:pt x="2804" y="1064"/>
                </a:lnTo>
                <a:lnTo>
                  <a:pt x="2907" y="1064"/>
                </a:lnTo>
                <a:lnTo>
                  <a:pt x="2907" y="1089"/>
                </a:lnTo>
                <a:lnTo>
                  <a:pt x="2907" y="1089"/>
                </a:lnTo>
                <a:lnTo>
                  <a:pt x="3171" y="1089"/>
                </a:lnTo>
                <a:lnTo>
                  <a:pt x="3171" y="1089"/>
                </a:lnTo>
                <a:lnTo>
                  <a:pt x="3171" y="1089"/>
                </a:lnTo>
                <a:lnTo>
                  <a:pt x="3206" y="1089"/>
                </a:lnTo>
                <a:lnTo>
                  <a:pt x="3206" y="1089"/>
                </a:lnTo>
                <a:lnTo>
                  <a:pt x="3206" y="1089"/>
                </a:lnTo>
                <a:lnTo>
                  <a:pt x="3355" y="1089"/>
                </a:lnTo>
                <a:lnTo>
                  <a:pt x="3355" y="1117"/>
                </a:lnTo>
                <a:lnTo>
                  <a:pt x="3355" y="1117"/>
                </a:lnTo>
                <a:lnTo>
                  <a:pt x="3392" y="1117"/>
                </a:lnTo>
                <a:lnTo>
                  <a:pt x="3392" y="1117"/>
                </a:lnTo>
                <a:lnTo>
                  <a:pt x="3392" y="1117"/>
                </a:lnTo>
                <a:lnTo>
                  <a:pt x="3396" y="1117"/>
                </a:lnTo>
                <a:lnTo>
                  <a:pt x="3396" y="1117"/>
                </a:lnTo>
                <a:lnTo>
                  <a:pt x="3399" y="1117"/>
                </a:lnTo>
                <a:lnTo>
                  <a:pt x="3419" y="1117"/>
                </a:lnTo>
                <a:lnTo>
                  <a:pt x="3419" y="1117"/>
                </a:lnTo>
                <a:lnTo>
                  <a:pt x="3419" y="1117"/>
                </a:lnTo>
                <a:lnTo>
                  <a:pt x="3445" y="1117"/>
                </a:lnTo>
                <a:lnTo>
                  <a:pt x="3445" y="1117"/>
                </a:lnTo>
                <a:lnTo>
                  <a:pt x="3450" y="1117"/>
                </a:lnTo>
                <a:lnTo>
                  <a:pt x="3455" y="1117"/>
                </a:lnTo>
                <a:lnTo>
                  <a:pt x="3455" y="1117"/>
                </a:lnTo>
                <a:lnTo>
                  <a:pt x="3465" y="1117"/>
                </a:lnTo>
                <a:lnTo>
                  <a:pt x="3477" y="1117"/>
                </a:lnTo>
                <a:lnTo>
                  <a:pt x="3477" y="1117"/>
                </a:lnTo>
                <a:lnTo>
                  <a:pt x="3477" y="1117"/>
                </a:lnTo>
                <a:lnTo>
                  <a:pt x="3519" y="1117"/>
                </a:lnTo>
                <a:lnTo>
                  <a:pt x="3519" y="1117"/>
                </a:lnTo>
                <a:lnTo>
                  <a:pt x="3519" y="1117"/>
                </a:lnTo>
                <a:lnTo>
                  <a:pt x="3551" y="1117"/>
                </a:lnTo>
                <a:lnTo>
                  <a:pt x="3551" y="1117"/>
                </a:lnTo>
                <a:lnTo>
                  <a:pt x="3551" y="1117"/>
                </a:lnTo>
                <a:lnTo>
                  <a:pt x="3580" y="1117"/>
                </a:lnTo>
                <a:lnTo>
                  <a:pt x="3580" y="1117"/>
                </a:lnTo>
                <a:lnTo>
                  <a:pt x="3580" y="1117"/>
                </a:lnTo>
                <a:lnTo>
                  <a:pt x="3585" y="1117"/>
                </a:lnTo>
                <a:lnTo>
                  <a:pt x="3585" y="1170"/>
                </a:lnTo>
                <a:lnTo>
                  <a:pt x="3585" y="1170"/>
                </a:lnTo>
                <a:lnTo>
                  <a:pt x="3605" y="1170"/>
                </a:lnTo>
                <a:lnTo>
                  <a:pt x="3605" y="1170"/>
                </a:lnTo>
                <a:lnTo>
                  <a:pt x="3605" y="1170"/>
                </a:lnTo>
                <a:lnTo>
                  <a:pt x="3617" y="1170"/>
                </a:lnTo>
                <a:lnTo>
                  <a:pt x="3617" y="1170"/>
                </a:lnTo>
                <a:lnTo>
                  <a:pt x="3627" y="1170"/>
                </a:lnTo>
                <a:lnTo>
                  <a:pt x="3644" y="1170"/>
                </a:lnTo>
                <a:lnTo>
                  <a:pt x="3644" y="1170"/>
                </a:lnTo>
                <a:lnTo>
                  <a:pt x="3644" y="1170"/>
                </a:lnTo>
                <a:lnTo>
                  <a:pt x="3673" y="1170"/>
                </a:lnTo>
                <a:lnTo>
                  <a:pt x="3673" y="1170"/>
                </a:lnTo>
                <a:lnTo>
                  <a:pt x="3673" y="1170"/>
                </a:lnTo>
                <a:lnTo>
                  <a:pt x="3842" y="1170"/>
                </a:lnTo>
                <a:lnTo>
                  <a:pt x="3842" y="1170"/>
                </a:lnTo>
                <a:lnTo>
                  <a:pt x="3842" y="1170"/>
                </a:lnTo>
                <a:lnTo>
                  <a:pt x="3869" y="1170"/>
                </a:lnTo>
                <a:lnTo>
                  <a:pt x="3869" y="1269"/>
                </a:lnTo>
                <a:lnTo>
                  <a:pt x="3869" y="1269"/>
                </a:lnTo>
                <a:lnTo>
                  <a:pt x="3894" y="1269"/>
                </a:lnTo>
                <a:lnTo>
                  <a:pt x="3894" y="1269"/>
                </a:lnTo>
                <a:lnTo>
                  <a:pt x="3894" y="1269"/>
                </a:lnTo>
                <a:lnTo>
                  <a:pt x="3928" y="1269"/>
                </a:lnTo>
                <a:lnTo>
                  <a:pt x="3928" y="1269"/>
                </a:lnTo>
                <a:lnTo>
                  <a:pt x="3928" y="1269"/>
                </a:lnTo>
                <a:lnTo>
                  <a:pt x="3989" y="1269"/>
                </a:lnTo>
                <a:lnTo>
                  <a:pt x="3989" y="1269"/>
                </a:lnTo>
                <a:lnTo>
                  <a:pt x="3989" y="1269"/>
                </a:lnTo>
                <a:lnTo>
                  <a:pt x="4006" y="1269"/>
                </a:lnTo>
                <a:lnTo>
                  <a:pt x="4006" y="1269"/>
                </a:lnTo>
                <a:lnTo>
                  <a:pt x="4006" y="1269"/>
                </a:lnTo>
                <a:lnTo>
                  <a:pt x="4099" y="1269"/>
                </a:lnTo>
                <a:lnTo>
                  <a:pt x="4099" y="1269"/>
                </a:lnTo>
                <a:lnTo>
                  <a:pt x="4099" y="1269"/>
                </a:lnTo>
                <a:lnTo>
                  <a:pt x="4136" y="1269"/>
                </a:lnTo>
                <a:lnTo>
                  <a:pt x="4136" y="1269"/>
                </a:lnTo>
                <a:lnTo>
                  <a:pt x="4136" y="1269"/>
                </a:lnTo>
                <a:lnTo>
                  <a:pt x="4241" y="1269"/>
                </a:lnTo>
                <a:lnTo>
                  <a:pt x="4241" y="1269"/>
                </a:lnTo>
              </a:path>
            </a:pathLst>
          </a:custGeom>
          <a:noFill/>
          <a:ln w="23813"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nvGrpSpPr>
          <p:cNvPr id="111" name="Group 235">
            <a:extLst>
              <a:ext uri="{FF2B5EF4-FFF2-40B4-BE49-F238E27FC236}">
                <a16:creationId xmlns:a16="http://schemas.microsoft.com/office/drawing/2014/main" id="{107678F1-FCEE-42DB-B8D8-1E3056E73F7B}"/>
              </a:ext>
            </a:extLst>
          </p:cNvPr>
          <p:cNvGrpSpPr>
            <a:grpSpLocks/>
          </p:cNvGrpSpPr>
          <p:nvPr/>
        </p:nvGrpSpPr>
        <p:grpSpPr bwMode="auto">
          <a:xfrm>
            <a:off x="8646394" y="3723218"/>
            <a:ext cx="2465895" cy="461433"/>
            <a:chOff x="3876" y="1759"/>
            <a:chExt cx="1070" cy="218"/>
          </a:xfrm>
        </p:grpSpPr>
        <p:sp>
          <p:nvSpPr>
            <p:cNvPr id="114" name="Line 208">
              <a:extLst>
                <a:ext uri="{FF2B5EF4-FFF2-40B4-BE49-F238E27FC236}">
                  <a16:creationId xmlns:a16="http://schemas.microsoft.com/office/drawing/2014/main" id="{8D8A5564-9664-44EB-9EDF-2FB661E1A3F0}"/>
                </a:ext>
              </a:extLst>
            </p:cNvPr>
            <p:cNvSpPr>
              <a:spLocks noChangeShapeType="1"/>
            </p:cNvSpPr>
            <p:nvPr/>
          </p:nvSpPr>
          <p:spPr bwMode="auto">
            <a:xfrm>
              <a:off x="3876" y="1759"/>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15" name="Line 209">
              <a:extLst>
                <a:ext uri="{FF2B5EF4-FFF2-40B4-BE49-F238E27FC236}">
                  <a16:creationId xmlns:a16="http://schemas.microsoft.com/office/drawing/2014/main" id="{8235333C-3A86-45FC-8751-AD693EA0DFCB}"/>
                </a:ext>
              </a:extLst>
            </p:cNvPr>
            <p:cNvSpPr>
              <a:spLocks noChangeShapeType="1"/>
            </p:cNvSpPr>
            <p:nvPr/>
          </p:nvSpPr>
          <p:spPr bwMode="auto">
            <a:xfrm>
              <a:off x="4096"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16" name="Line 210">
              <a:extLst>
                <a:ext uri="{FF2B5EF4-FFF2-40B4-BE49-F238E27FC236}">
                  <a16:creationId xmlns:a16="http://schemas.microsoft.com/office/drawing/2014/main" id="{EB734B67-F675-4F5D-B114-EBF07B360F5C}"/>
                </a:ext>
              </a:extLst>
            </p:cNvPr>
            <p:cNvSpPr>
              <a:spLocks noChangeShapeType="1"/>
            </p:cNvSpPr>
            <p:nvPr/>
          </p:nvSpPr>
          <p:spPr bwMode="auto">
            <a:xfrm>
              <a:off x="4101"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17" name="Line 211">
              <a:extLst>
                <a:ext uri="{FF2B5EF4-FFF2-40B4-BE49-F238E27FC236}">
                  <a16:creationId xmlns:a16="http://schemas.microsoft.com/office/drawing/2014/main" id="{6F766F89-5195-49B9-BCFB-35CFC0FCA09A}"/>
                </a:ext>
              </a:extLst>
            </p:cNvPr>
            <p:cNvSpPr>
              <a:spLocks noChangeShapeType="1"/>
            </p:cNvSpPr>
            <p:nvPr/>
          </p:nvSpPr>
          <p:spPr bwMode="auto">
            <a:xfrm>
              <a:off x="4104"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18" name="Line 212">
              <a:extLst>
                <a:ext uri="{FF2B5EF4-FFF2-40B4-BE49-F238E27FC236}">
                  <a16:creationId xmlns:a16="http://schemas.microsoft.com/office/drawing/2014/main" id="{66CCFCF4-BB64-4563-96BE-FB98EA9D70BE}"/>
                </a:ext>
              </a:extLst>
            </p:cNvPr>
            <p:cNvSpPr>
              <a:spLocks noChangeShapeType="1"/>
            </p:cNvSpPr>
            <p:nvPr/>
          </p:nvSpPr>
          <p:spPr bwMode="auto">
            <a:xfrm>
              <a:off x="4123"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19" name="Line 213">
              <a:extLst>
                <a:ext uri="{FF2B5EF4-FFF2-40B4-BE49-F238E27FC236}">
                  <a16:creationId xmlns:a16="http://schemas.microsoft.com/office/drawing/2014/main" id="{BF55C3A5-0D49-4DC9-A119-34D5104764F8}"/>
                </a:ext>
              </a:extLst>
            </p:cNvPr>
            <p:cNvSpPr>
              <a:spLocks noChangeShapeType="1"/>
            </p:cNvSpPr>
            <p:nvPr/>
          </p:nvSpPr>
          <p:spPr bwMode="auto">
            <a:xfrm>
              <a:off x="4150"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0" name="Line 214">
              <a:extLst>
                <a:ext uri="{FF2B5EF4-FFF2-40B4-BE49-F238E27FC236}">
                  <a16:creationId xmlns:a16="http://schemas.microsoft.com/office/drawing/2014/main" id="{D307A430-A27F-4D88-B362-EA02C7542DDF}"/>
                </a:ext>
              </a:extLst>
            </p:cNvPr>
            <p:cNvSpPr>
              <a:spLocks noChangeShapeType="1"/>
            </p:cNvSpPr>
            <p:nvPr/>
          </p:nvSpPr>
          <p:spPr bwMode="auto">
            <a:xfrm>
              <a:off x="4155"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1" name="Line 215">
              <a:extLst>
                <a:ext uri="{FF2B5EF4-FFF2-40B4-BE49-F238E27FC236}">
                  <a16:creationId xmlns:a16="http://schemas.microsoft.com/office/drawing/2014/main" id="{1DB5A5EE-43D1-44BF-9A29-5521DDEC819A}"/>
                </a:ext>
              </a:extLst>
            </p:cNvPr>
            <p:cNvSpPr>
              <a:spLocks noChangeShapeType="1"/>
            </p:cNvSpPr>
            <p:nvPr/>
          </p:nvSpPr>
          <p:spPr bwMode="auto">
            <a:xfrm>
              <a:off x="4160"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2" name="Line 216">
              <a:extLst>
                <a:ext uri="{FF2B5EF4-FFF2-40B4-BE49-F238E27FC236}">
                  <a16:creationId xmlns:a16="http://schemas.microsoft.com/office/drawing/2014/main" id="{77047DA3-770F-4EF7-8FF0-40817C4567E3}"/>
                </a:ext>
              </a:extLst>
            </p:cNvPr>
            <p:cNvSpPr>
              <a:spLocks noChangeShapeType="1"/>
            </p:cNvSpPr>
            <p:nvPr/>
          </p:nvSpPr>
          <p:spPr bwMode="auto">
            <a:xfrm>
              <a:off x="4163"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3" name="Line 217">
              <a:extLst>
                <a:ext uri="{FF2B5EF4-FFF2-40B4-BE49-F238E27FC236}">
                  <a16:creationId xmlns:a16="http://schemas.microsoft.com/office/drawing/2014/main" id="{5184FE8C-C234-4B60-81E1-B7413709D5FD}"/>
                </a:ext>
              </a:extLst>
            </p:cNvPr>
            <p:cNvSpPr>
              <a:spLocks noChangeShapeType="1"/>
            </p:cNvSpPr>
            <p:nvPr/>
          </p:nvSpPr>
          <p:spPr bwMode="auto">
            <a:xfrm>
              <a:off x="4165"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4" name="Line 218">
              <a:extLst>
                <a:ext uri="{FF2B5EF4-FFF2-40B4-BE49-F238E27FC236}">
                  <a16:creationId xmlns:a16="http://schemas.microsoft.com/office/drawing/2014/main" id="{F322F187-9902-421C-BB92-72E6BB6B0256}"/>
                </a:ext>
              </a:extLst>
            </p:cNvPr>
            <p:cNvSpPr>
              <a:spLocks noChangeShapeType="1"/>
            </p:cNvSpPr>
            <p:nvPr/>
          </p:nvSpPr>
          <p:spPr bwMode="auto">
            <a:xfrm>
              <a:off x="4170"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5" name="Line 219">
              <a:extLst>
                <a:ext uri="{FF2B5EF4-FFF2-40B4-BE49-F238E27FC236}">
                  <a16:creationId xmlns:a16="http://schemas.microsoft.com/office/drawing/2014/main" id="{C8471842-73A2-4D57-8C96-40E1BBA874D4}"/>
                </a:ext>
              </a:extLst>
            </p:cNvPr>
            <p:cNvSpPr>
              <a:spLocks noChangeShapeType="1"/>
            </p:cNvSpPr>
            <p:nvPr/>
          </p:nvSpPr>
          <p:spPr bwMode="auto">
            <a:xfrm>
              <a:off x="4182"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6" name="Line 220">
              <a:extLst>
                <a:ext uri="{FF2B5EF4-FFF2-40B4-BE49-F238E27FC236}">
                  <a16:creationId xmlns:a16="http://schemas.microsoft.com/office/drawing/2014/main" id="{AED21052-8571-4E55-8698-9FA7FF0C91EB}"/>
                </a:ext>
              </a:extLst>
            </p:cNvPr>
            <p:cNvSpPr>
              <a:spLocks noChangeShapeType="1"/>
            </p:cNvSpPr>
            <p:nvPr/>
          </p:nvSpPr>
          <p:spPr bwMode="auto">
            <a:xfrm>
              <a:off x="4224"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7" name="Line 221">
              <a:extLst>
                <a:ext uri="{FF2B5EF4-FFF2-40B4-BE49-F238E27FC236}">
                  <a16:creationId xmlns:a16="http://schemas.microsoft.com/office/drawing/2014/main" id="{E9B89012-8D63-4949-872B-8E8FEC09C213}"/>
                </a:ext>
              </a:extLst>
            </p:cNvPr>
            <p:cNvSpPr>
              <a:spLocks noChangeShapeType="1"/>
            </p:cNvSpPr>
            <p:nvPr/>
          </p:nvSpPr>
          <p:spPr bwMode="auto">
            <a:xfrm>
              <a:off x="4256"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2" name="Line 222">
              <a:extLst>
                <a:ext uri="{FF2B5EF4-FFF2-40B4-BE49-F238E27FC236}">
                  <a16:creationId xmlns:a16="http://schemas.microsoft.com/office/drawing/2014/main" id="{E1A2F4D4-3C14-4415-A953-4821C0B9965E}"/>
                </a:ext>
              </a:extLst>
            </p:cNvPr>
            <p:cNvSpPr>
              <a:spLocks noChangeShapeType="1"/>
            </p:cNvSpPr>
            <p:nvPr/>
          </p:nvSpPr>
          <p:spPr bwMode="auto">
            <a:xfrm>
              <a:off x="4285" y="1787"/>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3" name="Line 223">
              <a:extLst>
                <a:ext uri="{FF2B5EF4-FFF2-40B4-BE49-F238E27FC236}">
                  <a16:creationId xmlns:a16="http://schemas.microsoft.com/office/drawing/2014/main" id="{2A51ED0D-DB18-4DC3-AC53-18675CC7FDBF}"/>
                </a:ext>
              </a:extLst>
            </p:cNvPr>
            <p:cNvSpPr>
              <a:spLocks noChangeShapeType="1"/>
            </p:cNvSpPr>
            <p:nvPr/>
          </p:nvSpPr>
          <p:spPr bwMode="auto">
            <a:xfrm>
              <a:off x="4322"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4" name="Line 224">
              <a:extLst>
                <a:ext uri="{FF2B5EF4-FFF2-40B4-BE49-F238E27FC236}">
                  <a16:creationId xmlns:a16="http://schemas.microsoft.com/office/drawing/2014/main" id="{228A42FD-0642-4254-8ED4-75ECA52E6B9E}"/>
                </a:ext>
              </a:extLst>
            </p:cNvPr>
            <p:cNvSpPr>
              <a:spLocks noChangeShapeType="1"/>
            </p:cNvSpPr>
            <p:nvPr/>
          </p:nvSpPr>
          <p:spPr bwMode="auto">
            <a:xfrm>
              <a:off x="4329"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5" name="Line 225">
              <a:extLst>
                <a:ext uri="{FF2B5EF4-FFF2-40B4-BE49-F238E27FC236}">
                  <a16:creationId xmlns:a16="http://schemas.microsoft.com/office/drawing/2014/main" id="{82DD4F5B-E824-422C-B8F8-6296F47EE8F9}"/>
                </a:ext>
              </a:extLst>
            </p:cNvPr>
            <p:cNvSpPr>
              <a:spLocks noChangeShapeType="1"/>
            </p:cNvSpPr>
            <p:nvPr/>
          </p:nvSpPr>
          <p:spPr bwMode="auto">
            <a:xfrm>
              <a:off x="4332"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6" name="Line 226">
              <a:extLst>
                <a:ext uri="{FF2B5EF4-FFF2-40B4-BE49-F238E27FC236}">
                  <a16:creationId xmlns:a16="http://schemas.microsoft.com/office/drawing/2014/main" id="{AC7C6E1A-1398-4AC4-9534-39AD01180613}"/>
                </a:ext>
              </a:extLst>
            </p:cNvPr>
            <p:cNvSpPr>
              <a:spLocks noChangeShapeType="1"/>
            </p:cNvSpPr>
            <p:nvPr/>
          </p:nvSpPr>
          <p:spPr bwMode="auto">
            <a:xfrm>
              <a:off x="4349"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7" name="Line 227">
              <a:extLst>
                <a:ext uri="{FF2B5EF4-FFF2-40B4-BE49-F238E27FC236}">
                  <a16:creationId xmlns:a16="http://schemas.microsoft.com/office/drawing/2014/main" id="{DB678990-9A20-4CD5-BDE2-46E0D63DA2B6}"/>
                </a:ext>
              </a:extLst>
            </p:cNvPr>
            <p:cNvSpPr>
              <a:spLocks noChangeShapeType="1"/>
            </p:cNvSpPr>
            <p:nvPr/>
          </p:nvSpPr>
          <p:spPr bwMode="auto">
            <a:xfrm>
              <a:off x="4378"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8" name="Line 228">
              <a:extLst>
                <a:ext uri="{FF2B5EF4-FFF2-40B4-BE49-F238E27FC236}">
                  <a16:creationId xmlns:a16="http://schemas.microsoft.com/office/drawing/2014/main" id="{1596990A-9813-4027-B821-9DEF37EA6CBE}"/>
                </a:ext>
              </a:extLst>
            </p:cNvPr>
            <p:cNvSpPr>
              <a:spLocks noChangeShapeType="1"/>
            </p:cNvSpPr>
            <p:nvPr/>
          </p:nvSpPr>
          <p:spPr bwMode="auto">
            <a:xfrm>
              <a:off x="4547" y="1840"/>
              <a:ext cx="0" cy="38"/>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9" name="Line 229">
              <a:extLst>
                <a:ext uri="{FF2B5EF4-FFF2-40B4-BE49-F238E27FC236}">
                  <a16:creationId xmlns:a16="http://schemas.microsoft.com/office/drawing/2014/main" id="{0342088B-22A7-47DA-829C-2F6F1E4616AD}"/>
                </a:ext>
              </a:extLst>
            </p:cNvPr>
            <p:cNvSpPr>
              <a:spLocks noChangeShapeType="1"/>
            </p:cNvSpPr>
            <p:nvPr/>
          </p:nvSpPr>
          <p:spPr bwMode="auto">
            <a:xfrm>
              <a:off x="4598"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0" name="Line 230">
              <a:extLst>
                <a:ext uri="{FF2B5EF4-FFF2-40B4-BE49-F238E27FC236}">
                  <a16:creationId xmlns:a16="http://schemas.microsoft.com/office/drawing/2014/main" id="{EA643694-7823-4698-AB9C-954A4401D513}"/>
                </a:ext>
              </a:extLst>
            </p:cNvPr>
            <p:cNvSpPr>
              <a:spLocks noChangeShapeType="1"/>
            </p:cNvSpPr>
            <p:nvPr/>
          </p:nvSpPr>
          <p:spPr bwMode="auto">
            <a:xfrm>
              <a:off x="4633"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1" name="Line 231">
              <a:extLst>
                <a:ext uri="{FF2B5EF4-FFF2-40B4-BE49-F238E27FC236}">
                  <a16:creationId xmlns:a16="http://schemas.microsoft.com/office/drawing/2014/main" id="{77B5EF53-917F-4FE9-84E4-CC008A422FB3}"/>
                </a:ext>
              </a:extLst>
            </p:cNvPr>
            <p:cNvSpPr>
              <a:spLocks noChangeShapeType="1"/>
            </p:cNvSpPr>
            <p:nvPr/>
          </p:nvSpPr>
          <p:spPr bwMode="auto">
            <a:xfrm>
              <a:off x="4694"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2" name="Line 232">
              <a:extLst>
                <a:ext uri="{FF2B5EF4-FFF2-40B4-BE49-F238E27FC236}">
                  <a16:creationId xmlns:a16="http://schemas.microsoft.com/office/drawing/2014/main" id="{EEFE8371-A82F-41C8-A2C6-09B5BA9BC306}"/>
                </a:ext>
              </a:extLst>
            </p:cNvPr>
            <p:cNvSpPr>
              <a:spLocks noChangeShapeType="1"/>
            </p:cNvSpPr>
            <p:nvPr/>
          </p:nvSpPr>
          <p:spPr bwMode="auto">
            <a:xfrm>
              <a:off x="4804"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3" name="Line 233">
              <a:extLst>
                <a:ext uri="{FF2B5EF4-FFF2-40B4-BE49-F238E27FC236}">
                  <a16:creationId xmlns:a16="http://schemas.microsoft.com/office/drawing/2014/main" id="{1572303E-15AA-4BEE-A0EA-EC9FB7105C16}"/>
                </a:ext>
              </a:extLst>
            </p:cNvPr>
            <p:cNvSpPr>
              <a:spLocks noChangeShapeType="1"/>
            </p:cNvSpPr>
            <p:nvPr/>
          </p:nvSpPr>
          <p:spPr bwMode="auto">
            <a:xfrm>
              <a:off x="4841"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4" name="Line 234">
              <a:extLst>
                <a:ext uri="{FF2B5EF4-FFF2-40B4-BE49-F238E27FC236}">
                  <a16:creationId xmlns:a16="http://schemas.microsoft.com/office/drawing/2014/main" id="{71A0FA62-A3E5-4A34-B97B-1F14B6DCB514}"/>
                </a:ext>
              </a:extLst>
            </p:cNvPr>
            <p:cNvSpPr>
              <a:spLocks noChangeShapeType="1"/>
            </p:cNvSpPr>
            <p:nvPr/>
          </p:nvSpPr>
          <p:spPr bwMode="auto">
            <a:xfrm>
              <a:off x="4946" y="1940"/>
              <a:ext cx="0" cy="37"/>
            </a:xfrm>
            <a:prstGeom prst="line">
              <a:avLst/>
            </a:prstGeom>
            <a:noFill/>
            <a:ln w="23813"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spTree>
    <p:extLst>
      <p:ext uri="{BB962C8B-B14F-4D97-AF65-F5344CB8AC3E}">
        <p14:creationId xmlns:p14="http://schemas.microsoft.com/office/powerpoint/2010/main" val="380913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FE77B6-43BA-D64B-8042-27A86038FC50}"/>
              </a:ext>
            </a:extLst>
          </p:cNvPr>
          <p:cNvSpPr>
            <a:spLocks noGrp="1"/>
          </p:cNvSpPr>
          <p:nvPr>
            <p:ph type="ctrTitle"/>
          </p:nvPr>
        </p:nvSpPr>
        <p:spPr>
          <a:xfrm>
            <a:off x="466664" y="1399296"/>
            <a:ext cx="8600749" cy="2029701"/>
          </a:xfrm>
        </p:spPr>
        <p:txBody>
          <a:bodyPr/>
          <a:lstStyle/>
          <a:p>
            <a:pPr algn="l"/>
            <a:r>
              <a:rPr lang="en-US" cap="none" dirty="0"/>
              <a:t>Phase 3 study of </a:t>
            </a:r>
            <a:r>
              <a:rPr lang="en-US" cap="none" baseline="30000" dirty="0"/>
              <a:t>177</a:t>
            </a:r>
            <a:r>
              <a:rPr lang="en-US" cap="none" dirty="0"/>
              <a:t>Lu-PSMA-617 in patients with metastatic castration-resistant prostate cancer (VISION)</a:t>
            </a:r>
          </a:p>
        </p:txBody>
      </p:sp>
      <p:sp>
        <p:nvSpPr>
          <p:cNvPr id="7" name="Subtitle 6">
            <a:extLst>
              <a:ext uri="{FF2B5EF4-FFF2-40B4-BE49-F238E27FC236}">
                <a16:creationId xmlns:a16="http://schemas.microsoft.com/office/drawing/2014/main" id="{6636070E-3498-094A-BDFA-14605C173ABB}"/>
              </a:ext>
            </a:extLst>
          </p:cNvPr>
          <p:cNvSpPr>
            <a:spLocks noGrp="1"/>
          </p:cNvSpPr>
          <p:nvPr>
            <p:ph type="subTitle" idx="1"/>
          </p:nvPr>
        </p:nvSpPr>
        <p:spPr>
          <a:xfrm>
            <a:off x="466664" y="4041577"/>
            <a:ext cx="10200741" cy="2815976"/>
          </a:xfrm>
        </p:spPr>
        <p:txBody>
          <a:bodyPr>
            <a:normAutofit/>
          </a:bodyPr>
          <a:lstStyle/>
          <a:p>
            <a:r>
              <a:rPr lang="en-US" b="1" dirty="0">
                <a:latin typeface="+mj-lt"/>
              </a:rPr>
              <a:t>Presenter: </a:t>
            </a:r>
            <a:r>
              <a:rPr lang="en-US" dirty="0">
                <a:latin typeface="+mj-lt"/>
              </a:rPr>
              <a:t>Michael J. Morris, Memorial Sloan Kettering Cancer Center</a:t>
            </a:r>
          </a:p>
          <a:p>
            <a:pPr rtl="0"/>
            <a:r>
              <a:rPr lang="en-US" b="1" i="0" u="none" strike="noStrike" kern="1200" baseline="0" dirty="0">
                <a:solidFill>
                  <a:srgbClr val="002457"/>
                </a:solidFill>
                <a:latin typeface="+mj-lt"/>
              </a:rPr>
              <a:t>Co-authors:</a:t>
            </a:r>
            <a:r>
              <a:rPr lang="en-US" b="0" i="0" u="none" strike="noStrike" kern="1200" baseline="0" dirty="0">
                <a:solidFill>
                  <a:srgbClr val="002457"/>
                </a:solidFill>
                <a:latin typeface="+mj-lt"/>
              </a:rPr>
              <a:t> J. de Bono, K. N. Chi, K. Fizazi, K. Herrmann, K. Rahbar, </a:t>
            </a:r>
            <a:br>
              <a:rPr lang="en-US" b="0" i="0" u="none" strike="noStrike" kern="1200" baseline="0" dirty="0">
                <a:solidFill>
                  <a:srgbClr val="002457"/>
                </a:solidFill>
                <a:latin typeface="+mj-lt"/>
              </a:rPr>
            </a:br>
            <a:r>
              <a:rPr lang="en-US" b="0" i="0" u="none" strike="noStrike" kern="1200" baseline="0" dirty="0">
                <a:solidFill>
                  <a:srgbClr val="002457"/>
                </a:solidFill>
                <a:latin typeface="+mj-lt"/>
              </a:rPr>
              <a:t>S. T. Tagawa, L. T. Nordquis</a:t>
            </a:r>
            <a:r>
              <a:rPr lang="en-US" dirty="0">
                <a:solidFill>
                  <a:srgbClr val="002457"/>
                </a:solidFill>
                <a:latin typeface="+mj-lt"/>
              </a:rPr>
              <a:t>t, </a:t>
            </a:r>
            <a:r>
              <a:rPr lang="en-US" b="0" i="0" u="none" strike="noStrike" kern="1200" baseline="0" dirty="0">
                <a:solidFill>
                  <a:srgbClr val="002457"/>
                </a:solidFill>
                <a:latin typeface="+mj-lt"/>
              </a:rPr>
              <a:t>N. Vaishampayan, G. El-Haddad, C. H. Park, T. M. Beer, W. J. Pérez-Contreras, M. </a:t>
            </a:r>
            <a:r>
              <a:rPr lang="en-US" b="0" i="0" u="none" strike="noStrike" kern="1200" baseline="0" dirty="0" err="1">
                <a:solidFill>
                  <a:srgbClr val="002457"/>
                </a:solidFill>
                <a:latin typeface="+mj-lt"/>
              </a:rPr>
              <a:t>DeSilvio</a:t>
            </a:r>
            <a:r>
              <a:rPr lang="en-US" b="0" i="0" u="none" strike="noStrike" kern="1200" baseline="0" dirty="0">
                <a:solidFill>
                  <a:srgbClr val="002457"/>
                </a:solidFill>
                <a:latin typeface="+mj-lt"/>
              </a:rPr>
              <a:t>, E. Kpamegan, G. Gericke, R. A. Messmann, B. J. Krause, O. Sartor, for the VISION investigators</a:t>
            </a:r>
          </a:p>
          <a:p>
            <a:pPr>
              <a:tabLst>
                <a:tab pos="11253507" algn="r"/>
              </a:tabLst>
            </a:pPr>
            <a:br>
              <a:rPr lang="en-US" sz="2151" dirty="0">
                <a:solidFill>
                  <a:srgbClr val="002457"/>
                </a:solidFill>
                <a:latin typeface="+mj-lt"/>
              </a:rPr>
            </a:br>
            <a:r>
              <a:rPr lang="en-US" sz="2151" dirty="0">
                <a:solidFill>
                  <a:srgbClr val="002457"/>
                </a:solidFill>
                <a:latin typeface="+mj-lt"/>
              </a:rPr>
              <a:t>6 June 2021	</a:t>
            </a:r>
            <a:endParaRPr lang="en-US" sz="2151" dirty="0">
              <a:latin typeface="+mj-lt"/>
            </a:endParaRPr>
          </a:p>
        </p:txBody>
      </p:sp>
    </p:spTree>
    <p:extLst>
      <p:ext uri="{BB962C8B-B14F-4D97-AF65-F5344CB8AC3E}">
        <p14:creationId xmlns:p14="http://schemas.microsoft.com/office/powerpoint/2010/main" val="38534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a:extLst>
              <a:ext uri="{FF2B5EF4-FFF2-40B4-BE49-F238E27FC236}">
                <a16:creationId xmlns:a16="http://schemas.microsoft.com/office/drawing/2014/main" id="{25047FC3-4285-4E21-839E-F84ED50CA49A}"/>
              </a:ext>
            </a:extLst>
          </p:cNvPr>
          <p:cNvSpPr>
            <a:spLocks noChangeAspect="1" noChangeArrowheads="1" noTextEdit="1"/>
          </p:cNvSpPr>
          <p:nvPr/>
        </p:nvSpPr>
        <p:spPr bwMode="auto">
          <a:xfrm>
            <a:off x="-105834" y="910167"/>
            <a:ext cx="6927851"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207" name="AutoShape 93">
            <a:extLst>
              <a:ext uri="{FF2B5EF4-FFF2-40B4-BE49-F238E27FC236}">
                <a16:creationId xmlns:a16="http://schemas.microsoft.com/office/drawing/2014/main" id="{43EEA510-3159-4531-B20D-B6C2FA39300F}"/>
              </a:ext>
            </a:extLst>
          </p:cNvPr>
          <p:cNvSpPr>
            <a:spLocks noChangeAspect="1" noChangeArrowheads="1" noTextEdit="1"/>
          </p:cNvSpPr>
          <p:nvPr/>
        </p:nvSpPr>
        <p:spPr bwMode="auto">
          <a:xfrm>
            <a:off x="5632451" y="963084"/>
            <a:ext cx="7274983" cy="534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2" name="Title 1">
            <a:extLst>
              <a:ext uri="{FF2B5EF4-FFF2-40B4-BE49-F238E27FC236}">
                <a16:creationId xmlns:a16="http://schemas.microsoft.com/office/drawing/2014/main" id="{368572C0-DBEA-4157-ABB3-434E9A0024CC}"/>
              </a:ext>
            </a:extLst>
          </p:cNvPr>
          <p:cNvSpPr>
            <a:spLocks noGrp="1"/>
          </p:cNvSpPr>
          <p:nvPr>
            <p:ph type="title"/>
          </p:nvPr>
        </p:nvSpPr>
        <p:spPr>
          <a:xfrm>
            <a:off x="611718" y="112313"/>
            <a:ext cx="10970524" cy="1155700"/>
          </a:xfrm>
        </p:spPr>
        <p:txBody>
          <a:bodyPr>
            <a:normAutofit fontScale="90000"/>
          </a:bodyPr>
          <a:lstStyle/>
          <a:p>
            <a:r>
              <a:rPr lang="en-US" dirty="0"/>
              <a:t>Kaplan-Meier Estimates of OS by Best Response and CPS Status</a:t>
            </a:r>
          </a:p>
        </p:txBody>
      </p:sp>
      <p:sp>
        <p:nvSpPr>
          <p:cNvPr id="3" name="Text Placeholder 2">
            <a:extLst>
              <a:ext uri="{FF2B5EF4-FFF2-40B4-BE49-F238E27FC236}">
                <a16:creationId xmlns:a16="http://schemas.microsoft.com/office/drawing/2014/main" id="{24B4DCF7-C762-4E69-AB56-7ECED3446A78}"/>
              </a:ext>
            </a:extLst>
          </p:cNvPr>
          <p:cNvSpPr>
            <a:spLocks noGrp="1"/>
          </p:cNvSpPr>
          <p:nvPr>
            <p:ph type="body" sz="quarter" idx="13"/>
          </p:nvPr>
        </p:nvSpPr>
        <p:spPr/>
        <p:txBody>
          <a:bodyPr/>
          <a:lstStyle/>
          <a:p>
            <a:r>
              <a:rPr lang="en-US" dirty="0">
                <a:latin typeface="+mj-lt"/>
              </a:rPr>
              <a:t>Data cutoff: September 26, 2020.</a:t>
            </a:r>
          </a:p>
        </p:txBody>
      </p:sp>
      <p:sp>
        <p:nvSpPr>
          <p:cNvPr id="4" name="Text Placeholder 3">
            <a:extLst>
              <a:ext uri="{FF2B5EF4-FFF2-40B4-BE49-F238E27FC236}">
                <a16:creationId xmlns:a16="http://schemas.microsoft.com/office/drawing/2014/main" id="{F9BB9918-8043-44DF-B7E7-0C1AC2DC1EDA}"/>
              </a:ext>
            </a:extLst>
          </p:cNvPr>
          <p:cNvSpPr>
            <a:spLocks noGrp="1"/>
          </p:cNvSpPr>
          <p:nvPr>
            <p:ph type="body" sz="quarter" idx="14"/>
          </p:nvPr>
        </p:nvSpPr>
        <p:spPr/>
        <p:txBody>
          <a:bodyPr/>
          <a:lstStyle/>
          <a:p>
            <a:endParaRPr lang="en-US" dirty="0"/>
          </a:p>
        </p:txBody>
      </p:sp>
      <p:sp>
        <p:nvSpPr>
          <p:cNvPr id="36" name="TextBox 35">
            <a:extLst>
              <a:ext uri="{FF2B5EF4-FFF2-40B4-BE49-F238E27FC236}">
                <a16:creationId xmlns:a16="http://schemas.microsoft.com/office/drawing/2014/main" id="{DE492139-5D6B-48D7-B1BE-7DA40354BD7E}"/>
              </a:ext>
            </a:extLst>
          </p:cNvPr>
          <p:cNvSpPr txBox="1"/>
          <p:nvPr/>
        </p:nvSpPr>
        <p:spPr>
          <a:xfrm rot="16200000">
            <a:off x="-1800758" y="3417973"/>
            <a:ext cx="3977937"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Overall Survival, %</a:t>
            </a:r>
            <a:endParaRPr lang="en-US" sz="1600" b="1" dirty="0">
              <a:solidFill>
                <a:srgbClr val="00877C"/>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1BF4252-369D-4B76-ABA1-A1A9DBFE030F}"/>
              </a:ext>
            </a:extLst>
          </p:cNvPr>
          <p:cNvSpPr txBox="1"/>
          <p:nvPr/>
        </p:nvSpPr>
        <p:spPr>
          <a:xfrm>
            <a:off x="6542797" y="5895926"/>
            <a:ext cx="5556507"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Months</a:t>
            </a:r>
            <a:endParaRPr lang="en-US" sz="1600" b="1" dirty="0">
              <a:solidFill>
                <a:srgbClr val="00877C"/>
              </a:solidFill>
              <a:latin typeface="Arial" panose="020B0604020202020204" pitchFamily="34" charset="0"/>
              <a:cs typeface="Arial" panose="020B0604020202020204" pitchFamily="34" charset="0"/>
            </a:endParaRPr>
          </a:p>
        </p:txBody>
      </p:sp>
      <p:graphicFrame>
        <p:nvGraphicFramePr>
          <p:cNvPr id="25" name="Table 24">
            <a:extLst>
              <a:ext uri="{FF2B5EF4-FFF2-40B4-BE49-F238E27FC236}">
                <a16:creationId xmlns:a16="http://schemas.microsoft.com/office/drawing/2014/main" id="{D12E693F-CDEB-4773-B203-0C79D5A93AAD}"/>
              </a:ext>
            </a:extLst>
          </p:cNvPr>
          <p:cNvGraphicFramePr>
            <a:graphicFrameLocks noGrp="1"/>
          </p:cNvGraphicFramePr>
          <p:nvPr/>
        </p:nvGraphicFramePr>
        <p:xfrm>
          <a:off x="871283" y="4364567"/>
          <a:ext cx="4938141" cy="914400"/>
        </p:xfrm>
        <a:graphic>
          <a:graphicData uri="http://schemas.openxmlformats.org/drawingml/2006/table">
            <a:tbl>
              <a:tblPr firstRow="1" bandRow="1"/>
              <a:tblGrid>
                <a:gridCol w="1455149">
                  <a:extLst>
                    <a:ext uri="{9D8B030D-6E8A-4147-A177-3AD203B41FA5}">
                      <a16:colId xmlns:a16="http://schemas.microsoft.com/office/drawing/2014/main" val="20000"/>
                    </a:ext>
                  </a:extLst>
                </a:gridCol>
                <a:gridCol w="1132115">
                  <a:extLst>
                    <a:ext uri="{9D8B030D-6E8A-4147-A177-3AD203B41FA5}">
                      <a16:colId xmlns:a16="http://schemas.microsoft.com/office/drawing/2014/main" val="20001"/>
                    </a:ext>
                  </a:extLst>
                </a:gridCol>
                <a:gridCol w="2350877">
                  <a:extLst>
                    <a:ext uri="{9D8B030D-6E8A-4147-A177-3AD203B41FA5}">
                      <a16:colId xmlns:a16="http://schemas.microsoft.com/office/drawing/2014/main" val="20002"/>
                    </a:ext>
                  </a:extLst>
                </a:gridCol>
              </a:tblGrid>
              <a:tr h="3048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3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Events, n</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Median, months (95% CI)</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00">
                <a:tc>
                  <a:txBody>
                    <a:bodyPr/>
                    <a:lstStyle/>
                    <a:p>
                      <a:pPr marL="0" marR="0" lvl="0" indent="0" algn="l" defTabSz="342946" rtl="0" eaLnBrk="1" fontAlgn="auto" latinLnBrk="0" hangingPunct="1">
                        <a:lnSpc>
                          <a:spcPct val="90000"/>
                        </a:lnSpc>
                        <a:spcBef>
                          <a:spcPts val="0"/>
                        </a:spcBef>
                        <a:spcAft>
                          <a:spcPts val="0"/>
                        </a:spcAft>
                        <a:buClrTx/>
                        <a:buSzTx/>
                        <a:buFontTx/>
                        <a:buNone/>
                        <a:tabLst/>
                        <a:defRPr/>
                      </a:pPr>
                      <a:r>
                        <a:rPr lang="en-US" sz="1300" b="1" dirty="0">
                          <a:solidFill>
                            <a:srgbClr val="00655D"/>
                          </a:solidFill>
                          <a:latin typeface="Arial" panose="020B0604020202020204" pitchFamily="34" charset="0"/>
                          <a:cs typeface="Arial" panose="020B0604020202020204" pitchFamily="34" charset="0"/>
                        </a:rPr>
                        <a:t>CPS ≥10 CR</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655D"/>
                          </a:solidFill>
                          <a:latin typeface="+mj-lt"/>
                          <a:cs typeface="Arial" panose="020B0604020202020204" pitchFamily="34" charset="0"/>
                        </a:rPr>
                        <a:t>4</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655D"/>
                          </a:solidFill>
                          <a:latin typeface="+mj-lt"/>
                          <a:cs typeface="Arial" panose="020B0604020202020204" pitchFamily="34" charset="0"/>
                        </a:rPr>
                        <a:t>NR</a:t>
                      </a:r>
                    </a:p>
                  </a:txBody>
                  <a:tcPr marL="121920" marR="121920" marT="60960" marB="60960">
                    <a:lnL w="12700" cap="flat" cmpd="sng" algn="ctr">
                      <a:noFill/>
                      <a:prstDash val="solid"/>
                      <a:round/>
                      <a:headEnd type="none" w="med" len="med"/>
                      <a:tailEnd type="none" w="med" len="med"/>
                    </a:lnL>
                    <a:lnR w="12700" cmpd="sng">
                      <a:noFill/>
                      <a:prstDash val="solid"/>
                    </a:lnR>
                    <a:lnT w="28575" cap="flat" cmpd="sng" algn="ctr">
                      <a:solidFill>
                        <a:srgbClr val="37424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27745288"/>
                  </a:ext>
                </a:extLst>
              </a:tr>
              <a:tr h="304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300" b="1" dirty="0">
                          <a:solidFill>
                            <a:schemeClr val="accent2"/>
                          </a:solidFill>
                          <a:latin typeface="Arial" panose="020B0604020202020204" pitchFamily="34" charset="0"/>
                          <a:cs typeface="Arial" panose="020B0604020202020204" pitchFamily="34" charset="0"/>
                        </a:rPr>
                        <a:t>CPS &lt;10 CR</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300" b="1" dirty="0">
                          <a:solidFill>
                            <a:schemeClr val="accent2"/>
                          </a:solidFill>
                          <a:latin typeface="+mj-lt"/>
                          <a:cs typeface="Arial" panose="020B0604020202020204" pitchFamily="34" charset="0"/>
                        </a:rPr>
                        <a:t>2</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300" b="1" kern="1200" dirty="0">
                          <a:solidFill>
                            <a:schemeClr val="accent2"/>
                          </a:solidFill>
                          <a:latin typeface="+mn-lt"/>
                          <a:ea typeface="+mn-ea"/>
                          <a:cs typeface="Arial" panose="020B0604020202020204" pitchFamily="34" charset="0"/>
                        </a:rPr>
                        <a:t>NR</a:t>
                      </a:r>
                      <a:endParaRPr lang="en-US" sz="1300" dirty="0">
                        <a:solidFill>
                          <a:schemeClr val="accent2"/>
                        </a:solidFill>
                        <a:latin typeface="+mj-lt"/>
                      </a:endParaRPr>
                    </a:p>
                  </a:txBody>
                  <a:tcPr marL="121920" marR="121920" marT="60960" marB="60960">
                    <a:lnL w="12700"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68085164"/>
                  </a:ext>
                </a:extLst>
              </a:tr>
            </a:tbl>
          </a:graphicData>
        </a:graphic>
      </p:graphicFrame>
      <p:cxnSp>
        <p:nvCxnSpPr>
          <p:cNvPr id="31" name="Straight Connector 30">
            <a:extLst>
              <a:ext uri="{FF2B5EF4-FFF2-40B4-BE49-F238E27FC236}">
                <a16:creationId xmlns:a16="http://schemas.microsoft.com/office/drawing/2014/main" id="{AFC103F4-C521-43B4-B10B-545CF9F3D933}"/>
              </a:ext>
            </a:extLst>
          </p:cNvPr>
          <p:cNvCxnSpPr>
            <a:cxnSpLocks/>
            <a:stCxn id="35" idx="2"/>
          </p:cNvCxnSpPr>
          <p:nvPr/>
        </p:nvCxnSpPr>
        <p:spPr>
          <a:xfrm>
            <a:off x="8505111" y="2353063"/>
            <a:ext cx="31528" cy="3296321"/>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584D2ADE-18D6-4D6D-8C90-F06A6D12A98D}"/>
              </a:ext>
            </a:extLst>
          </p:cNvPr>
          <p:cNvSpPr txBox="1"/>
          <p:nvPr/>
        </p:nvSpPr>
        <p:spPr>
          <a:xfrm>
            <a:off x="9113222" y="2597630"/>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51.7%</a:t>
            </a:r>
            <a:endParaRPr lang="en-US" sz="1600" dirty="0"/>
          </a:p>
        </p:txBody>
      </p:sp>
      <p:sp>
        <p:nvSpPr>
          <p:cNvPr id="42" name="TextBox 41">
            <a:extLst>
              <a:ext uri="{FF2B5EF4-FFF2-40B4-BE49-F238E27FC236}">
                <a16:creationId xmlns:a16="http://schemas.microsoft.com/office/drawing/2014/main" id="{8E371573-C472-4C58-842C-EA1E0D2267F8}"/>
              </a:ext>
            </a:extLst>
          </p:cNvPr>
          <p:cNvSpPr txBox="1"/>
          <p:nvPr/>
        </p:nvSpPr>
        <p:spPr>
          <a:xfrm>
            <a:off x="9113222" y="2876503"/>
            <a:ext cx="974757" cy="338554"/>
          </a:xfrm>
          <a:prstGeom prst="rect">
            <a:avLst/>
          </a:prstGeom>
          <a:noFill/>
        </p:spPr>
        <p:txBody>
          <a:bodyPr wrap="square">
            <a:spAutoFit/>
          </a:bodyPr>
          <a:lstStyle/>
          <a:p>
            <a:pPr algn="ctr"/>
            <a:r>
              <a:rPr lang="en-US" sz="1600" b="1" dirty="0">
                <a:solidFill>
                  <a:srgbClr val="66203A"/>
                </a:solidFill>
                <a:latin typeface="Arial" panose="020B0604020202020204" pitchFamily="34" charset="0"/>
                <a:cs typeface="Arial" panose="020B0604020202020204" pitchFamily="34" charset="0"/>
              </a:rPr>
              <a:t>47.6%</a:t>
            </a:r>
            <a:endParaRPr lang="en-US" sz="1600" dirty="0">
              <a:solidFill>
                <a:srgbClr val="66203A"/>
              </a:solidFill>
            </a:endParaRPr>
          </a:p>
        </p:txBody>
      </p:sp>
      <p:cxnSp>
        <p:nvCxnSpPr>
          <p:cNvPr id="33" name="Straight Connector 32">
            <a:extLst>
              <a:ext uri="{FF2B5EF4-FFF2-40B4-BE49-F238E27FC236}">
                <a16:creationId xmlns:a16="http://schemas.microsoft.com/office/drawing/2014/main" id="{0FC11C06-DF48-4699-9299-8E04A1497FD6}"/>
              </a:ext>
            </a:extLst>
          </p:cNvPr>
          <p:cNvCxnSpPr>
            <a:cxnSpLocks/>
          </p:cNvCxnSpPr>
          <p:nvPr/>
        </p:nvCxnSpPr>
        <p:spPr>
          <a:xfrm>
            <a:off x="9562323" y="3209560"/>
            <a:ext cx="0" cy="2355328"/>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67015C4-4F75-49E3-A98F-007F2BAF6FB6}"/>
              </a:ext>
            </a:extLst>
          </p:cNvPr>
          <p:cNvSpPr txBox="1"/>
          <p:nvPr/>
        </p:nvSpPr>
        <p:spPr>
          <a:xfrm>
            <a:off x="8017732" y="1728919"/>
            <a:ext cx="974757" cy="338554"/>
          </a:xfrm>
          <a:prstGeom prst="rect">
            <a:avLst/>
          </a:prstGeom>
          <a:noFill/>
        </p:spPr>
        <p:txBody>
          <a:bodyPr wrap="square">
            <a:spAutoFit/>
          </a:bodyPr>
          <a:lstStyle/>
          <a:p>
            <a:pPr algn="ctr"/>
            <a:r>
              <a:rPr lang="en-US" sz="1600" b="1" dirty="0">
                <a:solidFill>
                  <a:srgbClr val="00877C"/>
                </a:solidFill>
                <a:latin typeface="Arial" panose="020B0604020202020204" pitchFamily="34" charset="0"/>
                <a:cs typeface="Arial" panose="020B0604020202020204" pitchFamily="34" charset="0"/>
              </a:rPr>
              <a:t>72.4%</a:t>
            </a:r>
            <a:endParaRPr lang="en-US" sz="1600" dirty="0"/>
          </a:p>
        </p:txBody>
      </p:sp>
      <p:sp>
        <p:nvSpPr>
          <p:cNvPr id="35" name="TextBox 34">
            <a:extLst>
              <a:ext uri="{FF2B5EF4-FFF2-40B4-BE49-F238E27FC236}">
                <a16:creationId xmlns:a16="http://schemas.microsoft.com/office/drawing/2014/main" id="{59F40810-D581-41C6-B5A3-D22B87733814}"/>
              </a:ext>
            </a:extLst>
          </p:cNvPr>
          <p:cNvSpPr txBox="1"/>
          <p:nvPr/>
        </p:nvSpPr>
        <p:spPr>
          <a:xfrm>
            <a:off x="8017732" y="2014509"/>
            <a:ext cx="974757" cy="338554"/>
          </a:xfrm>
          <a:prstGeom prst="rect">
            <a:avLst/>
          </a:prstGeom>
          <a:noFill/>
        </p:spPr>
        <p:txBody>
          <a:bodyPr wrap="square">
            <a:spAutoFit/>
          </a:bodyPr>
          <a:lstStyle/>
          <a:p>
            <a:pPr algn="ctr"/>
            <a:r>
              <a:rPr lang="en-US" sz="1600" b="1" dirty="0">
                <a:solidFill>
                  <a:srgbClr val="66203A"/>
                </a:solidFill>
                <a:latin typeface="Arial" panose="020B0604020202020204" pitchFamily="34" charset="0"/>
                <a:cs typeface="Arial" panose="020B0604020202020204" pitchFamily="34" charset="0"/>
              </a:rPr>
              <a:t>61.9%</a:t>
            </a:r>
            <a:endParaRPr lang="en-US" sz="1600" dirty="0">
              <a:solidFill>
                <a:srgbClr val="66203A"/>
              </a:solidFill>
            </a:endParaRPr>
          </a:p>
        </p:txBody>
      </p:sp>
      <p:cxnSp>
        <p:nvCxnSpPr>
          <p:cNvPr id="45" name="Straight Connector 44">
            <a:extLst>
              <a:ext uri="{FF2B5EF4-FFF2-40B4-BE49-F238E27FC236}">
                <a16:creationId xmlns:a16="http://schemas.microsoft.com/office/drawing/2014/main" id="{C0898E13-08D8-40DF-B97F-AE9BF51E8593}"/>
              </a:ext>
            </a:extLst>
          </p:cNvPr>
          <p:cNvCxnSpPr>
            <a:cxnSpLocks/>
          </p:cNvCxnSpPr>
          <p:nvPr/>
        </p:nvCxnSpPr>
        <p:spPr>
          <a:xfrm>
            <a:off x="2674085" y="1439334"/>
            <a:ext cx="0" cy="4134508"/>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4C9134D8-BC66-4304-BE4F-09CC54D48E5B}"/>
              </a:ext>
            </a:extLst>
          </p:cNvPr>
          <p:cNvSpPr txBox="1"/>
          <p:nvPr/>
        </p:nvSpPr>
        <p:spPr>
          <a:xfrm>
            <a:off x="2761674" y="1835678"/>
            <a:ext cx="974757" cy="338554"/>
          </a:xfrm>
          <a:prstGeom prst="rect">
            <a:avLst/>
          </a:prstGeom>
          <a:noFill/>
        </p:spPr>
        <p:txBody>
          <a:bodyPr wrap="square">
            <a:spAutoFit/>
          </a:bodyPr>
          <a:lstStyle/>
          <a:p>
            <a:pPr algn="ctr"/>
            <a:r>
              <a:rPr lang="en-US" sz="1600" b="1" dirty="0">
                <a:solidFill>
                  <a:srgbClr val="00655D"/>
                </a:solidFill>
                <a:latin typeface="Arial" panose="020B0604020202020204" pitchFamily="34" charset="0"/>
                <a:cs typeface="Arial" panose="020B0604020202020204" pitchFamily="34" charset="0"/>
              </a:rPr>
              <a:t>90.9%</a:t>
            </a:r>
            <a:endParaRPr lang="en-US" sz="1600" dirty="0">
              <a:solidFill>
                <a:srgbClr val="00655D"/>
              </a:solidFill>
            </a:endParaRPr>
          </a:p>
        </p:txBody>
      </p:sp>
      <p:sp>
        <p:nvSpPr>
          <p:cNvPr id="49" name="TextBox 48">
            <a:extLst>
              <a:ext uri="{FF2B5EF4-FFF2-40B4-BE49-F238E27FC236}">
                <a16:creationId xmlns:a16="http://schemas.microsoft.com/office/drawing/2014/main" id="{69D1DE64-32C1-49C9-8DF5-119DB1928DA4}"/>
              </a:ext>
            </a:extLst>
          </p:cNvPr>
          <p:cNvSpPr txBox="1"/>
          <p:nvPr/>
        </p:nvSpPr>
        <p:spPr>
          <a:xfrm>
            <a:off x="2761674" y="2114551"/>
            <a:ext cx="974757" cy="338554"/>
          </a:xfrm>
          <a:prstGeom prst="rect">
            <a:avLst/>
          </a:prstGeom>
          <a:noFill/>
        </p:spPr>
        <p:txBody>
          <a:bodyPr wrap="square">
            <a:spAutoFit/>
          </a:bodyPr>
          <a:lstStyle/>
          <a:p>
            <a:pPr algn="ctr"/>
            <a:r>
              <a:rPr lang="en-US" sz="1600" b="1" dirty="0">
                <a:solidFill>
                  <a:srgbClr val="7DD3BA"/>
                </a:solidFill>
                <a:latin typeface="Arial" panose="020B0604020202020204" pitchFamily="34" charset="0"/>
                <a:cs typeface="Arial" panose="020B0604020202020204" pitchFamily="34" charset="0"/>
              </a:rPr>
              <a:t>100%</a:t>
            </a:r>
            <a:endParaRPr lang="en-US" sz="1600" dirty="0">
              <a:solidFill>
                <a:srgbClr val="7DD3BA"/>
              </a:solidFill>
            </a:endParaRPr>
          </a:p>
        </p:txBody>
      </p:sp>
      <p:cxnSp>
        <p:nvCxnSpPr>
          <p:cNvPr id="50" name="Straight Connector 49">
            <a:extLst>
              <a:ext uri="{FF2B5EF4-FFF2-40B4-BE49-F238E27FC236}">
                <a16:creationId xmlns:a16="http://schemas.microsoft.com/office/drawing/2014/main" id="{FF4E4A89-6463-44A8-BEA5-F7084394E1A7}"/>
              </a:ext>
            </a:extLst>
          </p:cNvPr>
          <p:cNvCxnSpPr>
            <a:cxnSpLocks/>
          </p:cNvCxnSpPr>
          <p:nvPr/>
        </p:nvCxnSpPr>
        <p:spPr>
          <a:xfrm>
            <a:off x="3631447" y="1439333"/>
            <a:ext cx="0" cy="4082491"/>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FCCFB3BB-982A-4CDE-A6B9-14410AC7A9CA}"/>
              </a:ext>
            </a:extLst>
          </p:cNvPr>
          <p:cNvSpPr txBox="1"/>
          <p:nvPr/>
        </p:nvSpPr>
        <p:spPr>
          <a:xfrm>
            <a:off x="1902754" y="1467830"/>
            <a:ext cx="974757" cy="338554"/>
          </a:xfrm>
          <a:prstGeom prst="rect">
            <a:avLst/>
          </a:prstGeom>
          <a:noFill/>
        </p:spPr>
        <p:txBody>
          <a:bodyPr wrap="square">
            <a:spAutoFit/>
          </a:bodyPr>
          <a:lstStyle/>
          <a:p>
            <a:pPr algn="ctr"/>
            <a:r>
              <a:rPr lang="en-US" sz="1600" b="1" dirty="0">
                <a:solidFill>
                  <a:srgbClr val="00655D"/>
                </a:solidFill>
                <a:latin typeface="Arial" panose="020B0604020202020204" pitchFamily="34" charset="0"/>
                <a:cs typeface="Arial" panose="020B0604020202020204" pitchFamily="34" charset="0"/>
              </a:rPr>
              <a:t>100%</a:t>
            </a:r>
            <a:endParaRPr lang="en-US" sz="1600" dirty="0">
              <a:solidFill>
                <a:srgbClr val="00655D"/>
              </a:solidFill>
            </a:endParaRPr>
          </a:p>
        </p:txBody>
      </p:sp>
      <p:sp>
        <p:nvSpPr>
          <p:cNvPr id="52" name="TextBox 51">
            <a:extLst>
              <a:ext uri="{FF2B5EF4-FFF2-40B4-BE49-F238E27FC236}">
                <a16:creationId xmlns:a16="http://schemas.microsoft.com/office/drawing/2014/main" id="{1C7F6225-1764-42A0-964F-9F1FB317CE07}"/>
              </a:ext>
            </a:extLst>
          </p:cNvPr>
          <p:cNvSpPr txBox="1"/>
          <p:nvPr/>
        </p:nvSpPr>
        <p:spPr>
          <a:xfrm>
            <a:off x="1902754" y="1753419"/>
            <a:ext cx="974757" cy="338554"/>
          </a:xfrm>
          <a:prstGeom prst="rect">
            <a:avLst/>
          </a:prstGeom>
          <a:noFill/>
        </p:spPr>
        <p:txBody>
          <a:bodyPr wrap="square">
            <a:spAutoFit/>
          </a:bodyPr>
          <a:lstStyle/>
          <a:p>
            <a:pPr algn="ctr"/>
            <a:r>
              <a:rPr lang="en-US" sz="1600" b="1" dirty="0">
                <a:solidFill>
                  <a:srgbClr val="7DD3BA"/>
                </a:solidFill>
                <a:latin typeface="Arial" panose="020B0604020202020204" pitchFamily="34" charset="0"/>
                <a:cs typeface="Arial" panose="020B0604020202020204" pitchFamily="34" charset="0"/>
              </a:rPr>
              <a:t>100%</a:t>
            </a:r>
            <a:endParaRPr lang="en-US" sz="1600" dirty="0">
              <a:solidFill>
                <a:srgbClr val="7DD3BA"/>
              </a:solidFill>
            </a:endParaRPr>
          </a:p>
        </p:txBody>
      </p:sp>
      <p:sp>
        <p:nvSpPr>
          <p:cNvPr id="53" name="TextBox 52">
            <a:extLst>
              <a:ext uri="{FF2B5EF4-FFF2-40B4-BE49-F238E27FC236}">
                <a16:creationId xmlns:a16="http://schemas.microsoft.com/office/drawing/2014/main" id="{FC653E4E-F9D0-4BF2-ABBE-480962F302C0}"/>
              </a:ext>
            </a:extLst>
          </p:cNvPr>
          <p:cNvSpPr txBox="1"/>
          <p:nvPr/>
        </p:nvSpPr>
        <p:spPr>
          <a:xfrm>
            <a:off x="756356" y="5889822"/>
            <a:ext cx="5177941"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Months</a:t>
            </a:r>
            <a:endParaRPr lang="en-US" sz="1600" b="1" dirty="0">
              <a:solidFill>
                <a:srgbClr val="00877C"/>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71F3A68-3443-481D-945B-2868C3FE7050}"/>
              </a:ext>
            </a:extLst>
          </p:cNvPr>
          <p:cNvSpPr txBox="1"/>
          <p:nvPr/>
        </p:nvSpPr>
        <p:spPr>
          <a:xfrm>
            <a:off x="488074" y="6106651"/>
            <a:ext cx="5664849" cy="584968"/>
          </a:xfrm>
          <a:prstGeom prst="rect">
            <a:avLst/>
          </a:prstGeom>
          <a:noFill/>
        </p:spPr>
        <p:txBody>
          <a:bodyPr wrap="square" rtlCol="0">
            <a:spAutoFit/>
          </a:bodyPr>
          <a:lstStyle/>
          <a:p>
            <a:r>
              <a:rPr lang="en-US" sz="1067" b="1" dirty="0">
                <a:solidFill>
                  <a:prstClr val="black"/>
                </a:solidFill>
                <a:latin typeface="Arial" panose="020B0604020202020204" pitchFamily="34" charset="0"/>
                <a:cs typeface="Arial" panose="020B0604020202020204" pitchFamily="34" charset="0"/>
              </a:rPr>
              <a:t>No. at risk </a:t>
            </a:r>
          </a:p>
          <a:p>
            <a:r>
              <a:rPr lang="en-US" sz="1067" dirty="0">
                <a:solidFill>
                  <a:srgbClr val="03675F"/>
                </a:solidFill>
                <a:latin typeface="Arial" panose="020B0604020202020204" pitchFamily="34" charset="0"/>
                <a:cs typeface="Arial" panose="020B0604020202020204" pitchFamily="34" charset="0"/>
              </a:rPr>
              <a:t> 23        23         23          23        23        22         20         20         17        13          1 </a:t>
            </a:r>
          </a:p>
          <a:p>
            <a:r>
              <a:rPr lang="en-US" sz="1067" dirty="0">
                <a:solidFill>
                  <a:srgbClr val="7DD3BA"/>
                </a:solidFill>
                <a:latin typeface="Arial" panose="020B0604020202020204" pitchFamily="34" charset="0"/>
                <a:cs typeface="Arial" panose="020B0604020202020204" pitchFamily="34" charset="0"/>
              </a:rPr>
              <a:t> 10        10         10          10        10        10         10          9           9           6          1</a:t>
            </a:r>
          </a:p>
        </p:txBody>
      </p:sp>
      <p:sp>
        <p:nvSpPr>
          <p:cNvPr id="47" name="TextBox 46">
            <a:extLst>
              <a:ext uri="{FF2B5EF4-FFF2-40B4-BE49-F238E27FC236}">
                <a16:creationId xmlns:a16="http://schemas.microsoft.com/office/drawing/2014/main" id="{47FB4469-B319-4CC6-9A9B-23DB0955977E}"/>
              </a:ext>
            </a:extLst>
          </p:cNvPr>
          <p:cNvSpPr txBox="1"/>
          <p:nvPr/>
        </p:nvSpPr>
        <p:spPr>
          <a:xfrm>
            <a:off x="6292621" y="6171709"/>
            <a:ext cx="5556507" cy="584968"/>
          </a:xfrm>
          <a:prstGeom prst="rect">
            <a:avLst/>
          </a:prstGeom>
          <a:noFill/>
        </p:spPr>
        <p:txBody>
          <a:bodyPr wrap="square" rtlCol="0">
            <a:spAutoFit/>
          </a:bodyPr>
          <a:lstStyle/>
          <a:p>
            <a:r>
              <a:rPr lang="en-US" sz="1067" b="1" dirty="0">
                <a:solidFill>
                  <a:prstClr val="black"/>
                </a:solidFill>
                <a:latin typeface="Arial" panose="020B0604020202020204" pitchFamily="34" charset="0"/>
                <a:cs typeface="Arial" panose="020B0604020202020204" pitchFamily="34" charset="0"/>
              </a:rPr>
              <a:t>No. at risk </a:t>
            </a:r>
          </a:p>
          <a:p>
            <a:r>
              <a:rPr lang="en-US" sz="1067" dirty="0">
                <a:solidFill>
                  <a:srgbClr val="059084"/>
                </a:solidFill>
                <a:latin typeface="Arial" panose="020B0604020202020204" pitchFamily="34" charset="0"/>
                <a:cs typeface="Arial" panose="020B0604020202020204" pitchFamily="34" charset="0"/>
              </a:rPr>
              <a:t>29         29          26          23         21          16         15         13         11          4           0 </a:t>
            </a:r>
          </a:p>
          <a:p>
            <a:r>
              <a:rPr lang="en-US" sz="1067" dirty="0">
                <a:solidFill>
                  <a:srgbClr val="66203A"/>
                </a:solidFill>
                <a:latin typeface="Arial" panose="020B0604020202020204" pitchFamily="34" charset="0"/>
                <a:cs typeface="Arial" panose="020B0604020202020204" pitchFamily="34" charset="0"/>
              </a:rPr>
              <a:t>42         42          37          32         26          24         20         17         17          8           3</a:t>
            </a:r>
          </a:p>
        </p:txBody>
      </p:sp>
      <p:graphicFrame>
        <p:nvGraphicFramePr>
          <p:cNvPr id="55" name="Table 54">
            <a:extLst>
              <a:ext uri="{FF2B5EF4-FFF2-40B4-BE49-F238E27FC236}">
                <a16:creationId xmlns:a16="http://schemas.microsoft.com/office/drawing/2014/main" id="{5BBE93C3-2D68-4E59-9181-894E00530479}"/>
              </a:ext>
            </a:extLst>
          </p:cNvPr>
          <p:cNvGraphicFramePr>
            <a:graphicFrameLocks noGrp="1"/>
          </p:cNvGraphicFramePr>
          <p:nvPr/>
        </p:nvGraphicFramePr>
        <p:xfrm>
          <a:off x="6792077" y="4367399"/>
          <a:ext cx="4892961" cy="914400"/>
        </p:xfrm>
        <a:graphic>
          <a:graphicData uri="http://schemas.openxmlformats.org/drawingml/2006/table">
            <a:tbl>
              <a:tblPr firstRow="1" bandRow="1"/>
              <a:tblGrid>
                <a:gridCol w="1334887">
                  <a:extLst>
                    <a:ext uri="{9D8B030D-6E8A-4147-A177-3AD203B41FA5}">
                      <a16:colId xmlns:a16="http://schemas.microsoft.com/office/drawing/2014/main" val="20000"/>
                    </a:ext>
                  </a:extLst>
                </a:gridCol>
                <a:gridCol w="1107233">
                  <a:extLst>
                    <a:ext uri="{9D8B030D-6E8A-4147-A177-3AD203B41FA5}">
                      <a16:colId xmlns:a16="http://schemas.microsoft.com/office/drawing/2014/main" val="20001"/>
                    </a:ext>
                  </a:extLst>
                </a:gridCol>
                <a:gridCol w="2450841">
                  <a:extLst>
                    <a:ext uri="{9D8B030D-6E8A-4147-A177-3AD203B41FA5}">
                      <a16:colId xmlns:a16="http://schemas.microsoft.com/office/drawing/2014/main" val="20002"/>
                    </a:ext>
                  </a:extLst>
                </a:gridCol>
              </a:tblGrid>
              <a:tr h="3048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3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Events, n</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r>
                        <a:rPr lang="en-US" sz="1300" b="1" i="0" dirty="0">
                          <a:solidFill>
                            <a:schemeClr val="tx1"/>
                          </a:solidFill>
                          <a:latin typeface="Arial" panose="020B0604020202020204" pitchFamily="34" charset="0"/>
                          <a:cs typeface="Arial" panose="020B0604020202020204" pitchFamily="34" charset="0"/>
                        </a:rPr>
                        <a:t>Median, months (95% CI)</a:t>
                      </a:r>
                    </a:p>
                  </a:txBody>
                  <a:tcPr marL="121920" marR="12192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rgbClr val="37424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00">
                <a:tc>
                  <a:txBody>
                    <a:bodyPr/>
                    <a:lstStyle/>
                    <a:p>
                      <a:pPr marL="0" marR="0" lvl="0" indent="0" algn="l"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Arial" panose="020B0604020202020204" pitchFamily="34" charset="0"/>
                          <a:cs typeface="Arial" panose="020B0604020202020204" pitchFamily="34" charset="0"/>
                        </a:rPr>
                        <a:t>CPS ≥10 PR</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mj-lt"/>
                          <a:cs typeface="Arial" panose="020B0604020202020204" pitchFamily="34" charset="0"/>
                        </a:rPr>
                        <a:t>17</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37424A"/>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dirty="0">
                          <a:solidFill>
                            <a:srgbClr val="00877C"/>
                          </a:solidFill>
                          <a:latin typeface="+mj-lt"/>
                          <a:cs typeface="Arial" panose="020B0604020202020204" pitchFamily="34" charset="0"/>
                        </a:rPr>
                        <a:t>38.6 (24.2-NE)</a:t>
                      </a:r>
                    </a:p>
                  </a:txBody>
                  <a:tcPr marL="121920" marR="121920" marT="60960" marB="60960">
                    <a:lnL w="12700" cap="flat" cmpd="sng" algn="ctr">
                      <a:noFill/>
                      <a:prstDash val="solid"/>
                      <a:round/>
                      <a:headEnd type="none" w="med" len="med"/>
                      <a:tailEnd type="none" w="med" len="med"/>
                    </a:lnL>
                    <a:lnR w="12700" cmpd="sng">
                      <a:noFill/>
                      <a:prstDash val="solid"/>
                    </a:lnR>
                    <a:lnT w="28575" cap="flat" cmpd="sng" algn="ctr">
                      <a:solidFill>
                        <a:srgbClr val="37424A"/>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416304607"/>
                  </a:ext>
                </a:extLst>
              </a:tr>
              <a:tr h="304800">
                <a:tc>
                  <a:txBody>
                    <a:bodyPr/>
                    <a:lstStyle/>
                    <a:p>
                      <a:pPr algn="l">
                        <a:lnSpc>
                          <a:spcPct val="90000"/>
                        </a:lnSpc>
                      </a:pPr>
                      <a:r>
                        <a:rPr lang="en-US" sz="1300" b="1" dirty="0">
                          <a:solidFill>
                            <a:srgbClr val="66203A"/>
                          </a:solidFill>
                          <a:latin typeface="Arial" panose="020B0604020202020204" pitchFamily="34" charset="0"/>
                          <a:cs typeface="Arial" panose="020B0604020202020204" pitchFamily="34" charset="0"/>
                        </a:rPr>
                        <a:t>CPS &lt;10 PR</a:t>
                      </a:r>
                    </a:p>
                  </a:txBody>
                  <a:tcPr marL="121920" marR="121920" marT="60960" marB="6096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300" b="1" dirty="0">
                          <a:solidFill>
                            <a:srgbClr val="66203A"/>
                          </a:solidFill>
                          <a:latin typeface="+mj-lt"/>
                          <a:cs typeface="Arial" panose="020B0604020202020204" pitchFamily="34" charset="0"/>
                        </a:rPr>
                        <a:t>27</a:t>
                      </a:r>
                    </a:p>
                  </a:txBody>
                  <a:tcPr marL="121920" marR="121920" marT="60960" marB="60960">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42946" rtl="0" eaLnBrk="1" fontAlgn="auto" latinLnBrk="0" hangingPunct="1">
                        <a:lnSpc>
                          <a:spcPct val="90000"/>
                        </a:lnSpc>
                        <a:spcBef>
                          <a:spcPts val="0"/>
                        </a:spcBef>
                        <a:spcAft>
                          <a:spcPts val="0"/>
                        </a:spcAft>
                        <a:buClrTx/>
                        <a:buSzTx/>
                        <a:buFontTx/>
                        <a:buNone/>
                        <a:tabLst/>
                        <a:defRPr/>
                      </a:pPr>
                      <a:r>
                        <a:rPr lang="en-US" sz="1300" b="1" kern="1200" dirty="0">
                          <a:solidFill>
                            <a:srgbClr val="66203A"/>
                          </a:solidFill>
                          <a:latin typeface="+mn-lt"/>
                          <a:ea typeface="+mn-ea"/>
                          <a:cs typeface="Arial" panose="020B0604020202020204" pitchFamily="34" charset="0"/>
                        </a:rPr>
                        <a:t>34.8 (22.3-53.7)</a:t>
                      </a:r>
                      <a:endParaRPr lang="en-US" sz="1300" kern="1200" dirty="0">
                        <a:solidFill>
                          <a:schemeClr val="tx1"/>
                        </a:solidFill>
                        <a:latin typeface="+mn-lt"/>
                        <a:ea typeface="+mn-ea"/>
                        <a:cs typeface="+mn-cs"/>
                      </a:endParaRPr>
                    </a:p>
                  </a:txBody>
                  <a:tcPr marL="121920" marR="121920" marT="60960" marB="60960">
                    <a:lnL w="12700"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12398074"/>
                  </a:ext>
                </a:extLst>
              </a:tr>
            </a:tbl>
          </a:graphicData>
        </a:graphic>
      </p:graphicFrame>
      <p:sp>
        <p:nvSpPr>
          <p:cNvPr id="23" name="AutoShape 3">
            <a:extLst>
              <a:ext uri="{FF2B5EF4-FFF2-40B4-BE49-F238E27FC236}">
                <a16:creationId xmlns:a16="http://schemas.microsoft.com/office/drawing/2014/main" id="{FCBCDBE9-97CC-4911-97B2-FB1FCC999BD4}"/>
              </a:ext>
            </a:extLst>
          </p:cNvPr>
          <p:cNvSpPr>
            <a:spLocks noChangeAspect="1" noChangeArrowheads="1" noTextEdit="1"/>
          </p:cNvSpPr>
          <p:nvPr/>
        </p:nvSpPr>
        <p:spPr bwMode="auto">
          <a:xfrm>
            <a:off x="91017" y="1020234"/>
            <a:ext cx="6906683" cy="482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47" name="TextBox 146">
            <a:extLst>
              <a:ext uri="{FF2B5EF4-FFF2-40B4-BE49-F238E27FC236}">
                <a16:creationId xmlns:a16="http://schemas.microsoft.com/office/drawing/2014/main" id="{CE885EEF-52F8-4CA1-B23C-C514EB93DC4B}"/>
              </a:ext>
            </a:extLst>
          </p:cNvPr>
          <p:cNvSpPr txBox="1"/>
          <p:nvPr/>
        </p:nvSpPr>
        <p:spPr>
          <a:xfrm rot="16200000">
            <a:off x="3966848" y="3310084"/>
            <a:ext cx="3977937" cy="338554"/>
          </a:xfrm>
          <a:prstGeom prst="rect">
            <a:avLst/>
          </a:prstGeom>
          <a:noFill/>
        </p:spPr>
        <p:txBody>
          <a:bodyPr wrap="square" rtlCol="0">
            <a:spAutoFit/>
          </a:bodyPr>
          <a:lstStyle/>
          <a:p>
            <a:pPr algn="ctr"/>
            <a:r>
              <a:rPr lang="en-US" sz="1600" b="1" dirty="0">
                <a:solidFill>
                  <a:prstClr val="black"/>
                </a:solidFill>
                <a:latin typeface="Arial" panose="020B0604020202020204" pitchFamily="34" charset="0"/>
                <a:cs typeface="Arial" panose="020B0604020202020204" pitchFamily="34" charset="0"/>
              </a:rPr>
              <a:t>Overall Survival, %</a:t>
            </a:r>
            <a:endParaRPr lang="en-US" sz="1600" b="1" dirty="0">
              <a:solidFill>
                <a:srgbClr val="00877C"/>
              </a:solidFill>
              <a:latin typeface="Arial" panose="020B0604020202020204" pitchFamily="34" charset="0"/>
              <a:cs typeface="Arial" panose="020B0604020202020204" pitchFamily="34" charset="0"/>
            </a:endParaRPr>
          </a:p>
        </p:txBody>
      </p:sp>
      <p:sp>
        <p:nvSpPr>
          <p:cNvPr id="176" name="Rectangle 5">
            <a:extLst>
              <a:ext uri="{FF2B5EF4-FFF2-40B4-BE49-F238E27FC236}">
                <a16:creationId xmlns:a16="http://schemas.microsoft.com/office/drawing/2014/main" id="{2DBF3D85-7837-4834-8E4B-7609792C284D}"/>
              </a:ext>
            </a:extLst>
          </p:cNvPr>
          <p:cNvSpPr>
            <a:spLocks noChangeArrowheads="1"/>
          </p:cNvSpPr>
          <p:nvPr/>
        </p:nvSpPr>
        <p:spPr bwMode="auto">
          <a:xfrm>
            <a:off x="690033" y="566631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177" name="Rectangle 6">
            <a:extLst>
              <a:ext uri="{FF2B5EF4-FFF2-40B4-BE49-F238E27FC236}">
                <a16:creationId xmlns:a16="http://schemas.microsoft.com/office/drawing/2014/main" id="{63F3705E-9182-4BA2-9883-468CB1B9973D}"/>
              </a:ext>
            </a:extLst>
          </p:cNvPr>
          <p:cNvSpPr>
            <a:spLocks noChangeArrowheads="1"/>
          </p:cNvSpPr>
          <p:nvPr/>
        </p:nvSpPr>
        <p:spPr bwMode="auto">
          <a:xfrm>
            <a:off x="1168400" y="566631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a:t>
            </a:r>
            <a:endParaRPr lang="en-US" altLang="en-US" sz="1600" dirty="0"/>
          </a:p>
        </p:txBody>
      </p:sp>
      <p:sp>
        <p:nvSpPr>
          <p:cNvPr id="178" name="Rectangle 7">
            <a:extLst>
              <a:ext uri="{FF2B5EF4-FFF2-40B4-BE49-F238E27FC236}">
                <a16:creationId xmlns:a16="http://schemas.microsoft.com/office/drawing/2014/main" id="{1EA618B7-045A-4B9F-9F5E-5B01156829E2}"/>
              </a:ext>
            </a:extLst>
          </p:cNvPr>
          <p:cNvSpPr>
            <a:spLocks noChangeArrowheads="1"/>
          </p:cNvSpPr>
          <p:nvPr/>
        </p:nvSpPr>
        <p:spPr bwMode="auto">
          <a:xfrm>
            <a:off x="1595967"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12</a:t>
            </a:r>
            <a:endParaRPr lang="en-US" altLang="en-US" sz="1600" dirty="0"/>
          </a:p>
        </p:txBody>
      </p:sp>
      <p:sp>
        <p:nvSpPr>
          <p:cNvPr id="179" name="Rectangle 8">
            <a:extLst>
              <a:ext uri="{FF2B5EF4-FFF2-40B4-BE49-F238E27FC236}">
                <a16:creationId xmlns:a16="http://schemas.microsoft.com/office/drawing/2014/main" id="{AB4E9FF3-CEDD-469E-98D8-AA09E6A2425C}"/>
              </a:ext>
            </a:extLst>
          </p:cNvPr>
          <p:cNvSpPr>
            <a:spLocks noChangeArrowheads="1"/>
          </p:cNvSpPr>
          <p:nvPr/>
        </p:nvSpPr>
        <p:spPr bwMode="auto">
          <a:xfrm>
            <a:off x="2076451"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18</a:t>
            </a:r>
            <a:endParaRPr lang="en-US" altLang="en-US" sz="1600" dirty="0"/>
          </a:p>
        </p:txBody>
      </p:sp>
      <p:sp>
        <p:nvSpPr>
          <p:cNvPr id="180" name="Rectangle 9">
            <a:extLst>
              <a:ext uri="{FF2B5EF4-FFF2-40B4-BE49-F238E27FC236}">
                <a16:creationId xmlns:a16="http://schemas.microsoft.com/office/drawing/2014/main" id="{8F3A8147-F4BE-4D31-AE24-058449B7346C}"/>
              </a:ext>
            </a:extLst>
          </p:cNvPr>
          <p:cNvSpPr>
            <a:spLocks noChangeArrowheads="1"/>
          </p:cNvSpPr>
          <p:nvPr/>
        </p:nvSpPr>
        <p:spPr bwMode="auto">
          <a:xfrm>
            <a:off x="2559051"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24</a:t>
            </a:r>
            <a:endParaRPr lang="en-US" altLang="en-US" sz="1600" dirty="0"/>
          </a:p>
        </p:txBody>
      </p:sp>
      <p:sp>
        <p:nvSpPr>
          <p:cNvPr id="181" name="Rectangle 10">
            <a:extLst>
              <a:ext uri="{FF2B5EF4-FFF2-40B4-BE49-F238E27FC236}">
                <a16:creationId xmlns:a16="http://schemas.microsoft.com/office/drawing/2014/main" id="{10750E7C-F1EB-461A-B43E-3BF13756D731}"/>
              </a:ext>
            </a:extLst>
          </p:cNvPr>
          <p:cNvSpPr>
            <a:spLocks noChangeArrowheads="1"/>
          </p:cNvSpPr>
          <p:nvPr/>
        </p:nvSpPr>
        <p:spPr bwMode="auto">
          <a:xfrm>
            <a:off x="3041651"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30</a:t>
            </a:r>
            <a:endParaRPr lang="en-US" altLang="en-US" sz="1600" dirty="0"/>
          </a:p>
        </p:txBody>
      </p:sp>
      <p:sp>
        <p:nvSpPr>
          <p:cNvPr id="182" name="Rectangle 11">
            <a:extLst>
              <a:ext uri="{FF2B5EF4-FFF2-40B4-BE49-F238E27FC236}">
                <a16:creationId xmlns:a16="http://schemas.microsoft.com/office/drawing/2014/main" id="{77C05067-A6F8-45E7-8663-E5030520BF34}"/>
              </a:ext>
            </a:extLst>
          </p:cNvPr>
          <p:cNvSpPr>
            <a:spLocks noChangeArrowheads="1"/>
          </p:cNvSpPr>
          <p:nvPr/>
        </p:nvSpPr>
        <p:spPr bwMode="auto">
          <a:xfrm>
            <a:off x="3522134"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36</a:t>
            </a:r>
            <a:endParaRPr lang="en-US" altLang="en-US" sz="1600" dirty="0"/>
          </a:p>
        </p:txBody>
      </p:sp>
      <p:sp>
        <p:nvSpPr>
          <p:cNvPr id="183" name="Rectangle 12">
            <a:extLst>
              <a:ext uri="{FF2B5EF4-FFF2-40B4-BE49-F238E27FC236}">
                <a16:creationId xmlns:a16="http://schemas.microsoft.com/office/drawing/2014/main" id="{575C382D-4322-4A00-BC38-9389DE81907E}"/>
              </a:ext>
            </a:extLst>
          </p:cNvPr>
          <p:cNvSpPr>
            <a:spLocks noChangeArrowheads="1"/>
          </p:cNvSpPr>
          <p:nvPr/>
        </p:nvSpPr>
        <p:spPr bwMode="auto">
          <a:xfrm>
            <a:off x="4004734"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42</a:t>
            </a:r>
            <a:endParaRPr lang="en-US" altLang="en-US" sz="1600" dirty="0"/>
          </a:p>
        </p:txBody>
      </p:sp>
      <p:sp>
        <p:nvSpPr>
          <p:cNvPr id="184" name="Rectangle 13">
            <a:extLst>
              <a:ext uri="{FF2B5EF4-FFF2-40B4-BE49-F238E27FC236}">
                <a16:creationId xmlns:a16="http://schemas.microsoft.com/office/drawing/2014/main" id="{21A4FC6D-2586-4E8F-B3BE-56BCD5CCF6B6}"/>
              </a:ext>
            </a:extLst>
          </p:cNvPr>
          <p:cNvSpPr>
            <a:spLocks noChangeArrowheads="1"/>
          </p:cNvSpPr>
          <p:nvPr/>
        </p:nvSpPr>
        <p:spPr bwMode="auto">
          <a:xfrm>
            <a:off x="4489451"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48</a:t>
            </a:r>
            <a:endParaRPr lang="en-US" altLang="en-US" sz="1600" dirty="0"/>
          </a:p>
        </p:txBody>
      </p:sp>
      <p:sp>
        <p:nvSpPr>
          <p:cNvPr id="185" name="Rectangle 14">
            <a:extLst>
              <a:ext uri="{FF2B5EF4-FFF2-40B4-BE49-F238E27FC236}">
                <a16:creationId xmlns:a16="http://schemas.microsoft.com/office/drawing/2014/main" id="{1B6DCF6C-A0FE-4635-B370-9F4D02D22997}"/>
              </a:ext>
            </a:extLst>
          </p:cNvPr>
          <p:cNvSpPr>
            <a:spLocks noChangeArrowheads="1"/>
          </p:cNvSpPr>
          <p:nvPr/>
        </p:nvSpPr>
        <p:spPr bwMode="auto">
          <a:xfrm>
            <a:off x="4967818"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54</a:t>
            </a:r>
            <a:endParaRPr lang="en-US" altLang="en-US" sz="1600" dirty="0"/>
          </a:p>
        </p:txBody>
      </p:sp>
      <p:sp>
        <p:nvSpPr>
          <p:cNvPr id="186" name="Rectangle 15">
            <a:extLst>
              <a:ext uri="{FF2B5EF4-FFF2-40B4-BE49-F238E27FC236}">
                <a16:creationId xmlns:a16="http://schemas.microsoft.com/office/drawing/2014/main" id="{55DD8EB3-EB2D-41A3-ACF8-6BF171404E14}"/>
              </a:ext>
            </a:extLst>
          </p:cNvPr>
          <p:cNvSpPr>
            <a:spLocks noChangeArrowheads="1"/>
          </p:cNvSpPr>
          <p:nvPr/>
        </p:nvSpPr>
        <p:spPr bwMode="auto">
          <a:xfrm>
            <a:off x="5452534"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60</a:t>
            </a:r>
            <a:endParaRPr lang="en-US" altLang="en-US" sz="1600" dirty="0"/>
          </a:p>
        </p:txBody>
      </p:sp>
      <p:sp>
        <p:nvSpPr>
          <p:cNvPr id="187" name="Rectangle 16">
            <a:extLst>
              <a:ext uri="{FF2B5EF4-FFF2-40B4-BE49-F238E27FC236}">
                <a16:creationId xmlns:a16="http://schemas.microsoft.com/office/drawing/2014/main" id="{F8D39CE9-5627-4282-8A86-C3A08F2E5D88}"/>
              </a:ext>
            </a:extLst>
          </p:cNvPr>
          <p:cNvSpPr>
            <a:spLocks noChangeArrowheads="1"/>
          </p:cNvSpPr>
          <p:nvPr/>
        </p:nvSpPr>
        <p:spPr bwMode="auto">
          <a:xfrm>
            <a:off x="5935134" y="56663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66</a:t>
            </a:r>
            <a:endParaRPr lang="en-US" altLang="en-US" sz="1600" dirty="0"/>
          </a:p>
        </p:txBody>
      </p:sp>
      <p:sp>
        <p:nvSpPr>
          <p:cNvPr id="188" name="Freeform 17">
            <a:extLst>
              <a:ext uri="{FF2B5EF4-FFF2-40B4-BE49-F238E27FC236}">
                <a16:creationId xmlns:a16="http://schemas.microsoft.com/office/drawing/2014/main" id="{7CAF041C-65D5-4A72-826D-E26BDD1A7F12}"/>
              </a:ext>
            </a:extLst>
          </p:cNvPr>
          <p:cNvSpPr>
            <a:spLocks noEditPoints="1"/>
          </p:cNvSpPr>
          <p:nvPr/>
        </p:nvSpPr>
        <p:spPr bwMode="auto">
          <a:xfrm>
            <a:off x="723901" y="5444068"/>
            <a:ext cx="5338233" cy="167217"/>
          </a:xfrm>
          <a:custGeom>
            <a:avLst/>
            <a:gdLst>
              <a:gd name="T0" fmla="*/ 0 w 2522"/>
              <a:gd name="T1" fmla="*/ 0 h 79"/>
              <a:gd name="T2" fmla="*/ 2522 w 2522"/>
              <a:gd name="T3" fmla="*/ 0 h 79"/>
              <a:gd name="T4" fmla="*/ 9 w 2522"/>
              <a:gd name="T5" fmla="*/ 0 h 79"/>
              <a:gd name="T6" fmla="*/ 9 w 2522"/>
              <a:gd name="T7" fmla="*/ 79 h 79"/>
              <a:gd name="T8" fmla="*/ 236 w 2522"/>
              <a:gd name="T9" fmla="*/ 0 h 79"/>
              <a:gd name="T10" fmla="*/ 236 w 2522"/>
              <a:gd name="T11" fmla="*/ 79 h 79"/>
              <a:gd name="T12" fmla="*/ 464 w 2522"/>
              <a:gd name="T13" fmla="*/ 0 h 79"/>
              <a:gd name="T14" fmla="*/ 464 w 2522"/>
              <a:gd name="T15" fmla="*/ 79 h 79"/>
              <a:gd name="T16" fmla="*/ 691 w 2522"/>
              <a:gd name="T17" fmla="*/ 0 h 79"/>
              <a:gd name="T18" fmla="*/ 691 w 2522"/>
              <a:gd name="T19" fmla="*/ 79 h 79"/>
              <a:gd name="T20" fmla="*/ 919 w 2522"/>
              <a:gd name="T21" fmla="*/ 0 h 79"/>
              <a:gd name="T22" fmla="*/ 919 w 2522"/>
              <a:gd name="T23" fmla="*/ 79 h 79"/>
              <a:gd name="T24" fmla="*/ 1147 w 2522"/>
              <a:gd name="T25" fmla="*/ 0 h 79"/>
              <a:gd name="T26" fmla="*/ 1147 w 2522"/>
              <a:gd name="T27" fmla="*/ 79 h 79"/>
              <a:gd name="T28" fmla="*/ 1374 w 2522"/>
              <a:gd name="T29" fmla="*/ 0 h 79"/>
              <a:gd name="T30" fmla="*/ 1374 w 2522"/>
              <a:gd name="T31" fmla="*/ 79 h 79"/>
              <a:gd name="T32" fmla="*/ 1602 w 2522"/>
              <a:gd name="T33" fmla="*/ 0 h 79"/>
              <a:gd name="T34" fmla="*/ 1602 w 2522"/>
              <a:gd name="T35" fmla="*/ 79 h 79"/>
              <a:gd name="T36" fmla="*/ 1830 w 2522"/>
              <a:gd name="T37" fmla="*/ 0 h 79"/>
              <a:gd name="T38" fmla="*/ 1830 w 2522"/>
              <a:gd name="T39" fmla="*/ 79 h 79"/>
              <a:gd name="T40" fmla="*/ 2057 w 2522"/>
              <a:gd name="T41" fmla="*/ 0 h 79"/>
              <a:gd name="T42" fmla="*/ 2057 w 2522"/>
              <a:gd name="T43" fmla="*/ 79 h 79"/>
              <a:gd name="T44" fmla="*/ 2285 w 2522"/>
              <a:gd name="T45" fmla="*/ 0 h 79"/>
              <a:gd name="T46" fmla="*/ 2285 w 2522"/>
              <a:gd name="T47" fmla="*/ 79 h 79"/>
              <a:gd name="T48" fmla="*/ 2513 w 2522"/>
              <a:gd name="T49" fmla="*/ 0 h 79"/>
              <a:gd name="T50" fmla="*/ 2513 w 2522"/>
              <a:gd name="T5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2" h="79">
                <a:moveTo>
                  <a:pt x="0" y="0"/>
                </a:moveTo>
                <a:lnTo>
                  <a:pt x="2522" y="0"/>
                </a:lnTo>
                <a:moveTo>
                  <a:pt x="9" y="0"/>
                </a:moveTo>
                <a:lnTo>
                  <a:pt x="9" y="79"/>
                </a:lnTo>
                <a:moveTo>
                  <a:pt x="236" y="0"/>
                </a:moveTo>
                <a:lnTo>
                  <a:pt x="236" y="79"/>
                </a:lnTo>
                <a:moveTo>
                  <a:pt x="464" y="0"/>
                </a:moveTo>
                <a:lnTo>
                  <a:pt x="464" y="79"/>
                </a:lnTo>
                <a:moveTo>
                  <a:pt x="691" y="0"/>
                </a:moveTo>
                <a:lnTo>
                  <a:pt x="691" y="79"/>
                </a:lnTo>
                <a:moveTo>
                  <a:pt x="919" y="0"/>
                </a:moveTo>
                <a:lnTo>
                  <a:pt x="919" y="79"/>
                </a:lnTo>
                <a:moveTo>
                  <a:pt x="1147" y="0"/>
                </a:moveTo>
                <a:lnTo>
                  <a:pt x="1147" y="79"/>
                </a:lnTo>
                <a:moveTo>
                  <a:pt x="1374" y="0"/>
                </a:moveTo>
                <a:lnTo>
                  <a:pt x="1374" y="79"/>
                </a:lnTo>
                <a:moveTo>
                  <a:pt x="1602" y="0"/>
                </a:moveTo>
                <a:lnTo>
                  <a:pt x="1602" y="79"/>
                </a:lnTo>
                <a:moveTo>
                  <a:pt x="1830" y="0"/>
                </a:moveTo>
                <a:lnTo>
                  <a:pt x="1830" y="79"/>
                </a:lnTo>
                <a:moveTo>
                  <a:pt x="2057" y="0"/>
                </a:moveTo>
                <a:lnTo>
                  <a:pt x="2057" y="79"/>
                </a:lnTo>
                <a:moveTo>
                  <a:pt x="2285" y="0"/>
                </a:moveTo>
                <a:lnTo>
                  <a:pt x="2285" y="79"/>
                </a:lnTo>
                <a:moveTo>
                  <a:pt x="2513" y="0"/>
                </a:moveTo>
                <a:lnTo>
                  <a:pt x="2513" y="79"/>
                </a:ln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89" name="Rectangle 18">
            <a:extLst>
              <a:ext uri="{FF2B5EF4-FFF2-40B4-BE49-F238E27FC236}">
                <a16:creationId xmlns:a16="http://schemas.microsoft.com/office/drawing/2014/main" id="{1E294756-C7D7-4500-8BC4-2E25364ED3AB}"/>
              </a:ext>
            </a:extLst>
          </p:cNvPr>
          <p:cNvSpPr>
            <a:spLocks noChangeArrowheads="1"/>
          </p:cNvSpPr>
          <p:nvPr/>
        </p:nvSpPr>
        <p:spPr bwMode="auto">
          <a:xfrm>
            <a:off x="448733" y="532341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0</a:t>
            </a:r>
            <a:endParaRPr lang="en-US" altLang="en-US" sz="1600" dirty="0">
              <a:latin typeface="+mj-lt"/>
            </a:endParaRPr>
          </a:p>
        </p:txBody>
      </p:sp>
      <p:sp>
        <p:nvSpPr>
          <p:cNvPr id="190" name="Rectangle 19">
            <a:extLst>
              <a:ext uri="{FF2B5EF4-FFF2-40B4-BE49-F238E27FC236}">
                <a16:creationId xmlns:a16="http://schemas.microsoft.com/office/drawing/2014/main" id="{EF3C4BAE-E57C-4351-A07E-2A35FA64AD84}"/>
              </a:ext>
            </a:extLst>
          </p:cNvPr>
          <p:cNvSpPr>
            <a:spLocks noChangeArrowheads="1"/>
          </p:cNvSpPr>
          <p:nvPr/>
        </p:nvSpPr>
        <p:spPr bwMode="auto">
          <a:xfrm>
            <a:off x="342900" y="49297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a:t>
            </a:r>
            <a:endParaRPr lang="en-US" altLang="en-US" sz="1600" dirty="0">
              <a:latin typeface="+mj-lt"/>
            </a:endParaRPr>
          </a:p>
        </p:txBody>
      </p:sp>
      <p:sp>
        <p:nvSpPr>
          <p:cNvPr id="191" name="Rectangle 20">
            <a:extLst>
              <a:ext uri="{FF2B5EF4-FFF2-40B4-BE49-F238E27FC236}">
                <a16:creationId xmlns:a16="http://schemas.microsoft.com/office/drawing/2014/main" id="{CE19AC16-0592-4708-9DE3-F8261B5D8F61}"/>
              </a:ext>
            </a:extLst>
          </p:cNvPr>
          <p:cNvSpPr>
            <a:spLocks noChangeArrowheads="1"/>
          </p:cNvSpPr>
          <p:nvPr/>
        </p:nvSpPr>
        <p:spPr bwMode="auto">
          <a:xfrm>
            <a:off x="342900" y="4538134"/>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20</a:t>
            </a:r>
            <a:endParaRPr lang="en-US" altLang="en-US" sz="1600" dirty="0">
              <a:latin typeface="+mj-lt"/>
            </a:endParaRPr>
          </a:p>
        </p:txBody>
      </p:sp>
      <p:sp>
        <p:nvSpPr>
          <p:cNvPr id="196" name="Rectangle 21">
            <a:extLst>
              <a:ext uri="{FF2B5EF4-FFF2-40B4-BE49-F238E27FC236}">
                <a16:creationId xmlns:a16="http://schemas.microsoft.com/office/drawing/2014/main" id="{50DBE0C8-AA79-4E8F-B038-F739B3446F76}"/>
              </a:ext>
            </a:extLst>
          </p:cNvPr>
          <p:cNvSpPr>
            <a:spLocks noChangeArrowheads="1"/>
          </p:cNvSpPr>
          <p:nvPr/>
        </p:nvSpPr>
        <p:spPr bwMode="auto">
          <a:xfrm>
            <a:off x="342900" y="4144434"/>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30</a:t>
            </a:r>
            <a:endParaRPr lang="en-US" altLang="en-US" sz="1600" dirty="0">
              <a:latin typeface="+mj-lt"/>
            </a:endParaRPr>
          </a:p>
        </p:txBody>
      </p:sp>
      <p:sp>
        <p:nvSpPr>
          <p:cNvPr id="197" name="Rectangle 22">
            <a:extLst>
              <a:ext uri="{FF2B5EF4-FFF2-40B4-BE49-F238E27FC236}">
                <a16:creationId xmlns:a16="http://schemas.microsoft.com/office/drawing/2014/main" id="{BF5C2C71-8C93-459D-96B7-97749A17E616}"/>
              </a:ext>
            </a:extLst>
          </p:cNvPr>
          <p:cNvSpPr>
            <a:spLocks noChangeArrowheads="1"/>
          </p:cNvSpPr>
          <p:nvPr/>
        </p:nvSpPr>
        <p:spPr bwMode="auto">
          <a:xfrm>
            <a:off x="342900" y="37528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40</a:t>
            </a:r>
            <a:endParaRPr lang="en-US" altLang="en-US" sz="1600" dirty="0">
              <a:latin typeface="+mj-lt"/>
            </a:endParaRPr>
          </a:p>
        </p:txBody>
      </p:sp>
      <p:sp>
        <p:nvSpPr>
          <p:cNvPr id="198" name="Rectangle 23">
            <a:extLst>
              <a:ext uri="{FF2B5EF4-FFF2-40B4-BE49-F238E27FC236}">
                <a16:creationId xmlns:a16="http://schemas.microsoft.com/office/drawing/2014/main" id="{8216C010-E606-4FA0-B379-9C85A6C18A6F}"/>
              </a:ext>
            </a:extLst>
          </p:cNvPr>
          <p:cNvSpPr>
            <a:spLocks noChangeArrowheads="1"/>
          </p:cNvSpPr>
          <p:nvPr/>
        </p:nvSpPr>
        <p:spPr bwMode="auto">
          <a:xfrm>
            <a:off x="342900" y="33591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50</a:t>
            </a:r>
            <a:endParaRPr lang="en-US" altLang="en-US" sz="1600" dirty="0">
              <a:latin typeface="+mj-lt"/>
            </a:endParaRPr>
          </a:p>
        </p:txBody>
      </p:sp>
      <p:sp>
        <p:nvSpPr>
          <p:cNvPr id="199" name="Rectangle 24">
            <a:extLst>
              <a:ext uri="{FF2B5EF4-FFF2-40B4-BE49-F238E27FC236}">
                <a16:creationId xmlns:a16="http://schemas.microsoft.com/office/drawing/2014/main" id="{471B2AE8-9BA3-48BA-BBF0-EDA92E9367B4}"/>
              </a:ext>
            </a:extLst>
          </p:cNvPr>
          <p:cNvSpPr>
            <a:spLocks noChangeArrowheads="1"/>
          </p:cNvSpPr>
          <p:nvPr/>
        </p:nvSpPr>
        <p:spPr bwMode="auto">
          <a:xfrm>
            <a:off x="342900" y="29675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60</a:t>
            </a:r>
            <a:endParaRPr lang="en-US" altLang="en-US" sz="1600" dirty="0">
              <a:latin typeface="+mj-lt"/>
            </a:endParaRPr>
          </a:p>
        </p:txBody>
      </p:sp>
      <p:sp>
        <p:nvSpPr>
          <p:cNvPr id="200" name="Rectangle 25">
            <a:extLst>
              <a:ext uri="{FF2B5EF4-FFF2-40B4-BE49-F238E27FC236}">
                <a16:creationId xmlns:a16="http://schemas.microsoft.com/office/drawing/2014/main" id="{7F69DF6B-9015-4BE6-8E8E-9AD6DECB4464}"/>
              </a:ext>
            </a:extLst>
          </p:cNvPr>
          <p:cNvSpPr>
            <a:spLocks noChangeArrowheads="1"/>
          </p:cNvSpPr>
          <p:nvPr/>
        </p:nvSpPr>
        <p:spPr bwMode="auto">
          <a:xfrm>
            <a:off x="342900" y="25738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70</a:t>
            </a:r>
            <a:endParaRPr lang="en-US" altLang="en-US" sz="1600" dirty="0">
              <a:latin typeface="+mj-lt"/>
            </a:endParaRPr>
          </a:p>
        </p:txBody>
      </p:sp>
      <p:sp>
        <p:nvSpPr>
          <p:cNvPr id="201" name="Rectangle 26">
            <a:extLst>
              <a:ext uri="{FF2B5EF4-FFF2-40B4-BE49-F238E27FC236}">
                <a16:creationId xmlns:a16="http://schemas.microsoft.com/office/drawing/2014/main" id="{A48391D8-8329-47B8-88BB-4793BC6A8F53}"/>
              </a:ext>
            </a:extLst>
          </p:cNvPr>
          <p:cNvSpPr>
            <a:spLocks noChangeArrowheads="1"/>
          </p:cNvSpPr>
          <p:nvPr/>
        </p:nvSpPr>
        <p:spPr bwMode="auto">
          <a:xfrm>
            <a:off x="342900" y="21822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80</a:t>
            </a:r>
            <a:endParaRPr lang="en-US" altLang="en-US" sz="1600" dirty="0">
              <a:latin typeface="+mj-lt"/>
            </a:endParaRPr>
          </a:p>
        </p:txBody>
      </p:sp>
      <p:sp>
        <p:nvSpPr>
          <p:cNvPr id="202" name="Rectangle 27">
            <a:extLst>
              <a:ext uri="{FF2B5EF4-FFF2-40B4-BE49-F238E27FC236}">
                <a16:creationId xmlns:a16="http://schemas.microsoft.com/office/drawing/2014/main" id="{1C890F98-C921-4534-AFE6-D8C24C3822F2}"/>
              </a:ext>
            </a:extLst>
          </p:cNvPr>
          <p:cNvSpPr>
            <a:spLocks noChangeArrowheads="1"/>
          </p:cNvSpPr>
          <p:nvPr/>
        </p:nvSpPr>
        <p:spPr bwMode="auto">
          <a:xfrm>
            <a:off x="342900" y="179070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90</a:t>
            </a:r>
            <a:endParaRPr lang="en-US" altLang="en-US" sz="1600" dirty="0">
              <a:latin typeface="+mj-lt"/>
            </a:endParaRPr>
          </a:p>
        </p:txBody>
      </p:sp>
      <p:sp>
        <p:nvSpPr>
          <p:cNvPr id="203" name="Rectangle 28">
            <a:extLst>
              <a:ext uri="{FF2B5EF4-FFF2-40B4-BE49-F238E27FC236}">
                <a16:creationId xmlns:a16="http://schemas.microsoft.com/office/drawing/2014/main" id="{6E6ABCE2-CDB6-45C2-A2C6-96EAE350BC2D}"/>
              </a:ext>
            </a:extLst>
          </p:cNvPr>
          <p:cNvSpPr>
            <a:spLocks noChangeArrowheads="1"/>
          </p:cNvSpPr>
          <p:nvPr/>
        </p:nvSpPr>
        <p:spPr bwMode="auto">
          <a:xfrm>
            <a:off x="232834" y="1397001"/>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latin typeface="+mj-lt"/>
              </a:rPr>
              <a:t>100</a:t>
            </a:r>
            <a:endParaRPr lang="en-US" altLang="en-US" sz="1600" dirty="0">
              <a:latin typeface="+mj-lt"/>
            </a:endParaRPr>
          </a:p>
        </p:txBody>
      </p:sp>
      <p:sp>
        <p:nvSpPr>
          <p:cNvPr id="204" name="Freeform 29">
            <a:extLst>
              <a:ext uri="{FF2B5EF4-FFF2-40B4-BE49-F238E27FC236}">
                <a16:creationId xmlns:a16="http://schemas.microsoft.com/office/drawing/2014/main" id="{2CC5AB31-02E0-480F-9880-0535755D326D}"/>
              </a:ext>
            </a:extLst>
          </p:cNvPr>
          <p:cNvSpPr>
            <a:spLocks noEditPoints="1"/>
          </p:cNvSpPr>
          <p:nvPr/>
        </p:nvSpPr>
        <p:spPr bwMode="auto">
          <a:xfrm>
            <a:off x="592667" y="1498600"/>
            <a:ext cx="150284" cy="3964517"/>
          </a:xfrm>
          <a:custGeom>
            <a:avLst/>
            <a:gdLst>
              <a:gd name="T0" fmla="*/ 71 w 71"/>
              <a:gd name="T1" fmla="*/ 1873 h 1873"/>
              <a:gd name="T2" fmla="*/ 71 w 71"/>
              <a:gd name="T3" fmla="*/ 0 h 1873"/>
              <a:gd name="T4" fmla="*/ 71 w 71"/>
              <a:gd name="T5" fmla="*/ 1864 h 1873"/>
              <a:gd name="T6" fmla="*/ 0 w 71"/>
              <a:gd name="T7" fmla="*/ 1864 h 1873"/>
              <a:gd name="T8" fmla="*/ 71 w 71"/>
              <a:gd name="T9" fmla="*/ 1679 h 1873"/>
              <a:gd name="T10" fmla="*/ 0 w 71"/>
              <a:gd name="T11" fmla="*/ 1679 h 1873"/>
              <a:gd name="T12" fmla="*/ 71 w 71"/>
              <a:gd name="T13" fmla="*/ 1493 h 1873"/>
              <a:gd name="T14" fmla="*/ 0 w 71"/>
              <a:gd name="T15" fmla="*/ 1493 h 1873"/>
              <a:gd name="T16" fmla="*/ 71 w 71"/>
              <a:gd name="T17" fmla="*/ 1308 h 1873"/>
              <a:gd name="T18" fmla="*/ 0 w 71"/>
              <a:gd name="T19" fmla="*/ 1308 h 1873"/>
              <a:gd name="T20" fmla="*/ 71 w 71"/>
              <a:gd name="T21" fmla="*/ 1122 h 1873"/>
              <a:gd name="T22" fmla="*/ 0 w 71"/>
              <a:gd name="T23" fmla="*/ 1122 h 1873"/>
              <a:gd name="T24" fmla="*/ 71 w 71"/>
              <a:gd name="T25" fmla="*/ 937 h 1873"/>
              <a:gd name="T26" fmla="*/ 0 w 71"/>
              <a:gd name="T27" fmla="*/ 937 h 1873"/>
              <a:gd name="T28" fmla="*/ 71 w 71"/>
              <a:gd name="T29" fmla="*/ 751 h 1873"/>
              <a:gd name="T30" fmla="*/ 0 w 71"/>
              <a:gd name="T31" fmla="*/ 751 h 1873"/>
              <a:gd name="T32" fmla="*/ 71 w 71"/>
              <a:gd name="T33" fmla="*/ 566 h 1873"/>
              <a:gd name="T34" fmla="*/ 0 w 71"/>
              <a:gd name="T35" fmla="*/ 566 h 1873"/>
              <a:gd name="T36" fmla="*/ 71 w 71"/>
              <a:gd name="T37" fmla="*/ 380 h 1873"/>
              <a:gd name="T38" fmla="*/ 0 w 71"/>
              <a:gd name="T39" fmla="*/ 380 h 1873"/>
              <a:gd name="T40" fmla="*/ 71 w 71"/>
              <a:gd name="T41" fmla="*/ 195 h 1873"/>
              <a:gd name="T42" fmla="*/ 0 w 71"/>
              <a:gd name="T43" fmla="*/ 195 h 1873"/>
              <a:gd name="T44" fmla="*/ 71 w 71"/>
              <a:gd name="T45" fmla="*/ 10 h 1873"/>
              <a:gd name="T46" fmla="*/ 0 w 71"/>
              <a:gd name="T47" fmla="*/ 10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873">
                <a:moveTo>
                  <a:pt x="71" y="1873"/>
                </a:moveTo>
                <a:lnTo>
                  <a:pt x="71" y="0"/>
                </a:lnTo>
                <a:moveTo>
                  <a:pt x="71" y="1864"/>
                </a:moveTo>
                <a:lnTo>
                  <a:pt x="0" y="1864"/>
                </a:lnTo>
                <a:moveTo>
                  <a:pt x="71" y="1679"/>
                </a:moveTo>
                <a:lnTo>
                  <a:pt x="0" y="1679"/>
                </a:lnTo>
                <a:moveTo>
                  <a:pt x="71" y="1493"/>
                </a:moveTo>
                <a:lnTo>
                  <a:pt x="0" y="1493"/>
                </a:lnTo>
                <a:moveTo>
                  <a:pt x="71" y="1308"/>
                </a:moveTo>
                <a:lnTo>
                  <a:pt x="0" y="1308"/>
                </a:lnTo>
                <a:moveTo>
                  <a:pt x="71" y="1122"/>
                </a:moveTo>
                <a:lnTo>
                  <a:pt x="0" y="1122"/>
                </a:lnTo>
                <a:moveTo>
                  <a:pt x="71" y="937"/>
                </a:moveTo>
                <a:lnTo>
                  <a:pt x="0" y="937"/>
                </a:lnTo>
                <a:moveTo>
                  <a:pt x="71" y="751"/>
                </a:moveTo>
                <a:lnTo>
                  <a:pt x="0" y="751"/>
                </a:lnTo>
                <a:moveTo>
                  <a:pt x="71" y="566"/>
                </a:moveTo>
                <a:lnTo>
                  <a:pt x="0" y="566"/>
                </a:lnTo>
                <a:moveTo>
                  <a:pt x="71" y="380"/>
                </a:moveTo>
                <a:lnTo>
                  <a:pt x="0" y="380"/>
                </a:lnTo>
                <a:moveTo>
                  <a:pt x="71" y="195"/>
                </a:moveTo>
                <a:lnTo>
                  <a:pt x="0" y="195"/>
                </a:lnTo>
                <a:moveTo>
                  <a:pt x="71" y="10"/>
                </a:moveTo>
                <a:lnTo>
                  <a:pt x="0" y="10"/>
                </a:lnTo>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600" dirty="0">
              <a:latin typeface="+mj-lt"/>
            </a:endParaRPr>
          </a:p>
        </p:txBody>
      </p:sp>
      <p:sp>
        <p:nvSpPr>
          <p:cNvPr id="205" name="Freeform 30">
            <a:extLst>
              <a:ext uri="{FF2B5EF4-FFF2-40B4-BE49-F238E27FC236}">
                <a16:creationId xmlns:a16="http://schemas.microsoft.com/office/drawing/2014/main" id="{48924767-E840-415E-8535-CFA5F679A394}"/>
              </a:ext>
            </a:extLst>
          </p:cNvPr>
          <p:cNvSpPr>
            <a:spLocks/>
          </p:cNvSpPr>
          <p:nvPr/>
        </p:nvSpPr>
        <p:spPr bwMode="auto">
          <a:xfrm>
            <a:off x="742951" y="1519767"/>
            <a:ext cx="5035551" cy="755651"/>
          </a:xfrm>
          <a:custGeom>
            <a:avLst/>
            <a:gdLst>
              <a:gd name="T0" fmla="*/ 0 w 2379"/>
              <a:gd name="T1" fmla="*/ 0 h 357"/>
              <a:gd name="T2" fmla="*/ 0 w 2379"/>
              <a:gd name="T3" fmla="*/ 0 h 357"/>
              <a:gd name="T4" fmla="*/ 227 w 2379"/>
              <a:gd name="T5" fmla="*/ 0 h 357"/>
              <a:gd name="T6" fmla="*/ 455 w 2379"/>
              <a:gd name="T7" fmla="*/ 0 h 357"/>
              <a:gd name="T8" fmla="*/ 455 w 2379"/>
              <a:gd name="T9" fmla="*/ 0 h 357"/>
              <a:gd name="T10" fmla="*/ 682 w 2379"/>
              <a:gd name="T11" fmla="*/ 0 h 357"/>
              <a:gd name="T12" fmla="*/ 910 w 2379"/>
              <a:gd name="T13" fmla="*/ 0 h 357"/>
              <a:gd name="T14" fmla="*/ 910 w 2379"/>
              <a:gd name="T15" fmla="*/ 0 h 357"/>
              <a:gd name="T16" fmla="*/ 1102 w 2379"/>
              <a:gd name="T17" fmla="*/ 0 h 357"/>
              <a:gd name="T18" fmla="*/ 1138 w 2379"/>
              <a:gd name="T19" fmla="*/ 0 h 357"/>
              <a:gd name="T20" fmla="*/ 1138 w 2379"/>
              <a:gd name="T21" fmla="*/ 0 h 357"/>
              <a:gd name="T22" fmla="*/ 1221 w 2379"/>
              <a:gd name="T23" fmla="*/ 85 h 357"/>
              <a:gd name="T24" fmla="*/ 1309 w 2379"/>
              <a:gd name="T25" fmla="*/ 85 h 357"/>
              <a:gd name="T26" fmla="*/ 1309 w 2379"/>
              <a:gd name="T27" fmla="*/ 170 h 357"/>
              <a:gd name="T28" fmla="*/ 1365 w 2379"/>
              <a:gd name="T29" fmla="*/ 170 h 357"/>
              <a:gd name="T30" fmla="*/ 1593 w 2379"/>
              <a:gd name="T31" fmla="*/ 170 h 357"/>
              <a:gd name="T32" fmla="*/ 1593 w 2379"/>
              <a:gd name="T33" fmla="*/ 170 h 357"/>
              <a:gd name="T34" fmla="*/ 1619 w 2379"/>
              <a:gd name="T35" fmla="*/ 170 h 357"/>
              <a:gd name="T36" fmla="*/ 1640 w 2379"/>
              <a:gd name="T37" fmla="*/ 170 h 357"/>
              <a:gd name="T38" fmla="*/ 1640 w 2379"/>
              <a:gd name="T39" fmla="*/ 170 h 357"/>
              <a:gd name="T40" fmla="*/ 1724 w 2379"/>
              <a:gd name="T41" fmla="*/ 262 h 357"/>
              <a:gd name="T42" fmla="*/ 1821 w 2379"/>
              <a:gd name="T43" fmla="*/ 262 h 357"/>
              <a:gd name="T44" fmla="*/ 1821 w 2379"/>
              <a:gd name="T45" fmla="*/ 262 h 357"/>
              <a:gd name="T46" fmla="*/ 2001 w 2379"/>
              <a:gd name="T47" fmla="*/ 357 h 357"/>
              <a:gd name="T48" fmla="*/ 2026 w 2379"/>
              <a:gd name="T49" fmla="*/ 357 h 357"/>
              <a:gd name="T50" fmla="*/ 2026 w 2379"/>
              <a:gd name="T51" fmla="*/ 357 h 357"/>
              <a:gd name="T52" fmla="*/ 2046 w 2379"/>
              <a:gd name="T53" fmla="*/ 357 h 357"/>
              <a:gd name="T54" fmla="*/ 2098 w 2379"/>
              <a:gd name="T55" fmla="*/ 357 h 357"/>
              <a:gd name="T56" fmla="*/ 2098 w 2379"/>
              <a:gd name="T57" fmla="*/ 357 h 357"/>
              <a:gd name="T58" fmla="*/ 2106 w 2379"/>
              <a:gd name="T59" fmla="*/ 357 h 357"/>
              <a:gd name="T60" fmla="*/ 2120 w 2379"/>
              <a:gd name="T61" fmla="*/ 357 h 357"/>
              <a:gd name="T62" fmla="*/ 2127 w 2379"/>
              <a:gd name="T63" fmla="*/ 357 h 357"/>
              <a:gd name="T64" fmla="*/ 2161 w 2379"/>
              <a:gd name="T65" fmla="*/ 357 h 357"/>
              <a:gd name="T66" fmla="*/ 2202 w 2379"/>
              <a:gd name="T67" fmla="*/ 357 h 357"/>
              <a:gd name="T68" fmla="*/ 2202 w 2379"/>
              <a:gd name="T69" fmla="*/ 357 h 357"/>
              <a:gd name="T70" fmla="*/ 2227 w 2379"/>
              <a:gd name="T71" fmla="*/ 357 h 357"/>
              <a:gd name="T72" fmla="*/ 2241 w 2379"/>
              <a:gd name="T73" fmla="*/ 357 h 357"/>
              <a:gd name="T74" fmla="*/ 2244 w 2379"/>
              <a:gd name="T75" fmla="*/ 357 h 357"/>
              <a:gd name="T76" fmla="*/ 2276 w 2379"/>
              <a:gd name="T77" fmla="*/ 357 h 357"/>
              <a:gd name="T78" fmla="*/ 2379 w 2379"/>
              <a:gd name="T79"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79" h="357">
                <a:moveTo>
                  <a:pt x="0" y="0"/>
                </a:moveTo>
                <a:lnTo>
                  <a:pt x="0" y="0"/>
                </a:lnTo>
                <a:lnTo>
                  <a:pt x="0" y="0"/>
                </a:lnTo>
                <a:lnTo>
                  <a:pt x="0" y="0"/>
                </a:lnTo>
                <a:lnTo>
                  <a:pt x="227" y="0"/>
                </a:lnTo>
                <a:lnTo>
                  <a:pt x="227" y="0"/>
                </a:lnTo>
                <a:lnTo>
                  <a:pt x="227" y="0"/>
                </a:lnTo>
                <a:lnTo>
                  <a:pt x="455" y="0"/>
                </a:lnTo>
                <a:lnTo>
                  <a:pt x="455" y="0"/>
                </a:lnTo>
                <a:lnTo>
                  <a:pt x="455" y="0"/>
                </a:lnTo>
                <a:lnTo>
                  <a:pt x="682" y="0"/>
                </a:lnTo>
                <a:lnTo>
                  <a:pt x="682" y="0"/>
                </a:lnTo>
                <a:lnTo>
                  <a:pt x="682" y="0"/>
                </a:lnTo>
                <a:lnTo>
                  <a:pt x="910" y="0"/>
                </a:lnTo>
                <a:lnTo>
                  <a:pt x="910" y="0"/>
                </a:lnTo>
                <a:lnTo>
                  <a:pt x="910" y="0"/>
                </a:lnTo>
                <a:lnTo>
                  <a:pt x="1102" y="0"/>
                </a:lnTo>
                <a:lnTo>
                  <a:pt x="1102" y="0"/>
                </a:lnTo>
                <a:lnTo>
                  <a:pt x="1102" y="0"/>
                </a:lnTo>
                <a:lnTo>
                  <a:pt x="1138" y="0"/>
                </a:lnTo>
                <a:lnTo>
                  <a:pt x="1138" y="0"/>
                </a:lnTo>
                <a:lnTo>
                  <a:pt x="1138" y="0"/>
                </a:lnTo>
                <a:lnTo>
                  <a:pt x="1221" y="0"/>
                </a:lnTo>
                <a:lnTo>
                  <a:pt x="1221" y="85"/>
                </a:lnTo>
                <a:lnTo>
                  <a:pt x="1221" y="85"/>
                </a:lnTo>
                <a:lnTo>
                  <a:pt x="1309" y="85"/>
                </a:lnTo>
                <a:lnTo>
                  <a:pt x="1309" y="170"/>
                </a:lnTo>
                <a:lnTo>
                  <a:pt x="1309" y="170"/>
                </a:lnTo>
                <a:lnTo>
                  <a:pt x="1365" y="170"/>
                </a:lnTo>
                <a:lnTo>
                  <a:pt x="1365" y="170"/>
                </a:lnTo>
                <a:lnTo>
                  <a:pt x="1365" y="170"/>
                </a:lnTo>
                <a:lnTo>
                  <a:pt x="1593" y="170"/>
                </a:lnTo>
                <a:lnTo>
                  <a:pt x="1593" y="170"/>
                </a:lnTo>
                <a:lnTo>
                  <a:pt x="1593" y="170"/>
                </a:lnTo>
                <a:lnTo>
                  <a:pt x="1619" y="170"/>
                </a:lnTo>
                <a:lnTo>
                  <a:pt x="1619" y="170"/>
                </a:lnTo>
                <a:lnTo>
                  <a:pt x="1619" y="170"/>
                </a:lnTo>
                <a:lnTo>
                  <a:pt x="1640" y="170"/>
                </a:lnTo>
                <a:lnTo>
                  <a:pt x="1640" y="170"/>
                </a:lnTo>
                <a:lnTo>
                  <a:pt x="1640" y="170"/>
                </a:lnTo>
                <a:lnTo>
                  <a:pt x="1724" y="170"/>
                </a:lnTo>
                <a:lnTo>
                  <a:pt x="1724" y="262"/>
                </a:lnTo>
                <a:lnTo>
                  <a:pt x="1724" y="262"/>
                </a:lnTo>
                <a:lnTo>
                  <a:pt x="1821" y="262"/>
                </a:lnTo>
                <a:lnTo>
                  <a:pt x="1821" y="262"/>
                </a:lnTo>
                <a:lnTo>
                  <a:pt x="1821" y="262"/>
                </a:lnTo>
                <a:lnTo>
                  <a:pt x="2001" y="262"/>
                </a:lnTo>
                <a:lnTo>
                  <a:pt x="2001" y="357"/>
                </a:lnTo>
                <a:lnTo>
                  <a:pt x="2002" y="357"/>
                </a:lnTo>
                <a:lnTo>
                  <a:pt x="2026" y="357"/>
                </a:lnTo>
                <a:lnTo>
                  <a:pt x="2026" y="357"/>
                </a:lnTo>
                <a:lnTo>
                  <a:pt x="2026" y="357"/>
                </a:lnTo>
                <a:lnTo>
                  <a:pt x="2046" y="357"/>
                </a:lnTo>
                <a:lnTo>
                  <a:pt x="2046" y="357"/>
                </a:lnTo>
                <a:lnTo>
                  <a:pt x="2051" y="357"/>
                </a:lnTo>
                <a:lnTo>
                  <a:pt x="2098" y="357"/>
                </a:lnTo>
                <a:lnTo>
                  <a:pt x="2098" y="357"/>
                </a:lnTo>
                <a:lnTo>
                  <a:pt x="2098" y="357"/>
                </a:lnTo>
                <a:lnTo>
                  <a:pt x="2106" y="357"/>
                </a:lnTo>
                <a:lnTo>
                  <a:pt x="2106" y="357"/>
                </a:lnTo>
                <a:lnTo>
                  <a:pt x="2106" y="357"/>
                </a:lnTo>
                <a:lnTo>
                  <a:pt x="2120" y="357"/>
                </a:lnTo>
                <a:lnTo>
                  <a:pt x="2120" y="357"/>
                </a:lnTo>
                <a:lnTo>
                  <a:pt x="2127" y="357"/>
                </a:lnTo>
                <a:lnTo>
                  <a:pt x="2161" y="357"/>
                </a:lnTo>
                <a:lnTo>
                  <a:pt x="2161" y="357"/>
                </a:lnTo>
                <a:lnTo>
                  <a:pt x="2161" y="357"/>
                </a:lnTo>
                <a:lnTo>
                  <a:pt x="2202" y="357"/>
                </a:lnTo>
                <a:lnTo>
                  <a:pt x="2202" y="357"/>
                </a:lnTo>
                <a:lnTo>
                  <a:pt x="2202" y="357"/>
                </a:lnTo>
                <a:lnTo>
                  <a:pt x="2227" y="357"/>
                </a:lnTo>
                <a:lnTo>
                  <a:pt x="2227" y="357"/>
                </a:lnTo>
                <a:lnTo>
                  <a:pt x="2227" y="357"/>
                </a:lnTo>
                <a:lnTo>
                  <a:pt x="2241" y="357"/>
                </a:lnTo>
                <a:lnTo>
                  <a:pt x="2241" y="357"/>
                </a:lnTo>
                <a:lnTo>
                  <a:pt x="2244" y="357"/>
                </a:lnTo>
                <a:lnTo>
                  <a:pt x="2276" y="357"/>
                </a:lnTo>
                <a:lnTo>
                  <a:pt x="2276" y="357"/>
                </a:lnTo>
                <a:lnTo>
                  <a:pt x="2276" y="357"/>
                </a:lnTo>
                <a:lnTo>
                  <a:pt x="2379" y="357"/>
                </a:lnTo>
                <a:lnTo>
                  <a:pt x="2379" y="357"/>
                </a:lnTo>
              </a:path>
            </a:pathLst>
          </a:custGeom>
          <a:noFill/>
          <a:ln w="14288" cap="flat">
            <a:solidFill>
              <a:srgbClr val="0065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54" name="Line 34">
            <a:extLst>
              <a:ext uri="{FF2B5EF4-FFF2-40B4-BE49-F238E27FC236}">
                <a16:creationId xmlns:a16="http://schemas.microsoft.com/office/drawing/2014/main" id="{DD8B487F-735A-4B3D-AB05-B401FD4E6EBC}"/>
              </a:ext>
            </a:extLst>
          </p:cNvPr>
          <p:cNvSpPr>
            <a:spLocks noChangeShapeType="1"/>
          </p:cNvSpPr>
          <p:nvPr/>
        </p:nvSpPr>
        <p:spPr bwMode="auto">
          <a:xfrm>
            <a:off x="3075517" y="143933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56" name="Line 35">
            <a:extLst>
              <a:ext uri="{FF2B5EF4-FFF2-40B4-BE49-F238E27FC236}">
                <a16:creationId xmlns:a16="http://schemas.microsoft.com/office/drawing/2014/main" id="{929BACF0-516A-409A-BCDC-7DC0FF5E9267}"/>
              </a:ext>
            </a:extLst>
          </p:cNvPr>
          <p:cNvSpPr>
            <a:spLocks noChangeShapeType="1"/>
          </p:cNvSpPr>
          <p:nvPr/>
        </p:nvSpPr>
        <p:spPr bwMode="auto">
          <a:xfrm>
            <a:off x="4169833" y="1799167"/>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59" name="Line 36">
            <a:extLst>
              <a:ext uri="{FF2B5EF4-FFF2-40B4-BE49-F238E27FC236}">
                <a16:creationId xmlns:a16="http://schemas.microsoft.com/office/drawing/2014/main" id="{F7681267-A41D-4ADF-B033-5011809BE5DA}"/>
              </a:ext>
            </a:extLst>
          </p:cNvPr>
          <p:cNvSpPr>
            <a:spLocks noChangeShapeType="1"/>
          </p:cNvSpPr>
          <p:nvPr/>
        </p:nvSpPr>
        <p:spPr bwMode="auto">
          <a:xfrm>
            <a:off x="4214284" y="1799167"/>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0" name="Line 37">
            <a:extLst>
              <a:ext uri="{FF2B5EF4-FFF2-40B4-BE49-F238E27FC236}">
                <a16:creationId xmlns:a16="http://schemas.microsoft.com/office/drawing/2014/main" id="{B2A3F574-F851-4EA7-905C-631E58ECC46B}"/>
              </a:ext>
            </a:extLst>
          </p:cNvPr>
          <p:cNvSpPr>
            <a:spLocks noChangeShapeType="1"/>
          </p:cNvSpPr>
          <p:nvPr/>
        </p:nvSpPr>
        <p:spPr bwMode="auto">
          <a:xfrm>
            <a:off x="4980517"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1" name="Line 38">
            <a:extLst>
              <a:ext uri="{FF2B5EF4-FFF2-40B4-BE49-F238E27FC236}">
                <a16:creationId xmlns:a16="http://schemas.microsoft.com/office/drawing/2014/main" id="{FEAE824A-A798-441F-B694-C404151203A1}"/>
              </a:ext>
            </a:extLst>
          </p:cNvPr>
          <p:cNvSpPr>
            <a:spLocks noChangeShapeType="1"/>
          </p:cNvSpPr>
          <p:nvPr/>
        </p:nvSpPr>
        <p:spPr bwMode="auto">
          <a:xfrm>
            <a:off x="5031317"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2" name="Line 39">
            <a:extLst>
              <a:ext uri="{FF2B5EF4-FFF2-40B4-BE49-F238E27FC236}">
                <a16:creationId xmlns:a16="http://schemas.microsoft.com/office/drawing/2014/main" id="{BD1521E3-6D6B-4080-8A2C-53ECB7E2E138}"/>
              </a:ext>
            </a:extLst>
          </p:cNvPr>
          <p:cNvSpPr>
            <a:spLocks noChangeShapeType="1"/>
          </p:cNvSpPr>
          <p:nvPr/>
        </p:nvSpPr>
        <p:spPr bwMode="auto">
          <a:xfrm>
            <a:off x="5073651"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3" name="Line 40">
            <a:extLst>
              <a:ext uri="{FF2B5EF4-FFF2-40B4-BE49-F238E27FC236}">
                <a16:creationId xmlns:a16="http://schemas.microsoft.com/office/drawing/2014/main" id="{3C63D050-5327-43FC-A7FA-F5F8344CFFA0}"/>
              </a:ext>
            </a:extLst>
          </p:cNvPr>
          <p:cNvSpPr>
            <a:spLocks noChangeShapeType="1"/>
          </p:cNvSpPr>
          <p:nvPr/>
        </p:nvSpPr>
        <p:spPr bwMode="auto">
          <a:xfrm>
            <a:off x="5084233"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4" name="Line 41">
            <a:extLst>
              <a:ext uri="{FF2B5EF4-FFF2-40B4-BE49-F238E27FC236}">
                <a16:creationId xmlns:a16="http://schemas.microsoft.com/office/drawing/2014/main" id="{CFBBCFBC-CA87-4D04-8610-EA32E8597DB7}"/>
              </a:ext>
            </a:extLst>
          </p:cNvPr>
          <p:cNvSpPr>
            <a:spLocks noChangeShapeType="1"/>
          </p:cNvSpPr>
          <p:nvPr/>
        </p:nvSpPr>
        <p:spPr bwMode="auto">
          <a:xfrm>
            <a:off x="5183717"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5" name="Line 42">
            <a:extLst>
              <a:ext uri="{FF2B5EF4-FFF2-40B4-BE49-F238E27FC236}">
                <a16:creationId xmlns:a16="http://schemas.microsoft.com/office/drawing/2014/main" id="{D7D88C01-B5C3-4650-B814-529C70AA58B7}"/>
              </a:ext>
            </a:extLst>
          </p:cNvPr>
          <p:cNvSpPr>
            <a:spLocks noChangeShapeType="1"/>
          </p:cNvSpPr>
          <p:nvPr/>
        </p:nvSpPr>
        <p:spPr bwMode="auto">
          <a:xfrm>
            <a:off x="5200651"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6" name="Line 43">
            <a:extLst>
              <a:ext uri="{FF2B5EF4-FFF2-40B4-BE49-F238E27FC236}">
                <a16:creationId xmlns:a16="http://schemas.microsoft.com/office/drawing/2014/main" id="{8225F2BA-DDFB-4956-AE44-D1C39B344DA7}"/>
              </a:ext>
            </a:extLst>
          </p:cNvPr>
          <p:cNvSpPr>
            <a:spLocks noChangeShapeType="1"/>
          </p:cNvSpPr>
          <p:nvPr/>
        </p:nvSpPr>
        <p:spPr bwMode="auto">
          <a:xfrm>
            <a:off x="5230284"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7" name="Line 44">
            <a:extLst>
              <a:ext uri="{FF2B5EF4-FFF2-40B4-BE49-F238E27FC236}">
                <a16:creationId xmlns:a16="http://schemas.microsoft.com/office/drawing/2014/main" id="{9919D53C-9EF6-442B-96EC-A587AD92AE52}"/>
              </a:ext>
            </a:extLst>
          </p:cNvPr>
          <p:cNvSpPr>
            <a:spLocks noChangeShapeType="1"/>
          </p:cNvSpPr>
          <p:nvPr/>
        </p:nvSpPr>
        <p:spPr bwMode="auto">
          <a:xfrm>
            <a:off x="5245100"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8" name="Line 45">
            <a:extLst>
              <a:ext uri="{FF2B5EF4-FFF2-40B4-BE49-F238E27FC236}">
                <a16:creationId xmlns:a16="http://schemas.microsoft.com/office/drawing/2014/main" id="{ADCEC9B9-FDBC-4F28-BCFE-F798A6133ED2}"/>
              </a:ext>
            </a:extLst>
          </p:cNvPr>
          <p:cNvSpPr>
            <a:spLocks noChangeShapeType="1"/>
          </p:cNvSpPr>
          <p:nvPr/>
        </p:nvSpPr>
        <p:spPr bwMode="auto">
          <a:xfrm>
            <a:off x="5245100"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69" name="Line 46">
            <a:extLst>
              <a:ext uri="{FF2B5EF4-FFF2-40B4-BE49-F238E27FC236}">
                <a16:creationId xmlns:a16="http://schemas.microsoft.com/office/drawing/2014/main" id="{173A4870-ED85-46AA-982E-A1A66E4235B7}"/>
              </a:ext>
            </a:extLst>
          </p:cNvPr>
          <p:cNvSpPr>
            <a:spLocks noChangeShapeType="1"/>
          </p:cNvSpPr>
          <p:nvPr/>
        </p:nvSpPr>
        <p:spPr bwMode="auto">
          <a:xfrm>
            <a:off x="5317067"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0" name="Line 47">
            <a:extLst>
              <a:ext uri="{FF2B5EF4-FFF2-40B4-BE49-F238E27FC236}">
                <a16:creationId xmlns:a16="http://schemas.microsoft.com/office/drawing/2014/main" id="{441FD48F-7A77-45B4-A27A-E4D4ABDE4CBA}"/>
              </a:ext>
            </a:extLst>
          </p:cNvPr>
          <p:cNvSpPr>
            <a:spLocks noChangeShapeType="1"/>
          </p:cNvSpPr>
          <p:nvPr/>
        </p:nvSpPr>
        <p:spPr bwMode="auto">
          <a:xfrm>
            <a:off x="5403851"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1" name="Line 48">
            <a:extLst>
              <a:ext uri="{FF2B5EF4-FFF2-40B4-BE49-F238E27FC236}">
                <a16:creationId xmlns:a16="http://schemas.microsoft.com/office/drawing/2014/main" id="{41194A85-899F-40EE-B3CB-1210897E2850}"/>
              </a:ext>
            </a:extLst>
          </p:cNvPr>
          <p:cNvSpPr>
            <a:spLocks noChangeShapeType="1"/>
          </p:cNvSpPr>
          <p:nvPr/>
        </p:nvSpPr>
        <p:spPr bwMode="auto">
          <a:xfrm>
            <a:off x="5456767"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2" name="Line 49">
            <a:extLst>
              <a:ext uri="{FF2B5EF4-FFF2-40B4-BE49-F238E27FC236}">
                <a16:creationId xmlns:a16="http://schemas.microsoft.com/office/drawing/2014/main" id="{D4878D83-721A-43E9-B087-5BD15493ED00}"/>
              </a:ext>
            </a:extLst>
          </p:cNvPr>
          <p:cNvSpPr>
            <a:spLocks noChangeShapeType="1"/>
          </p:cNvSpPr>
          <p:nvPr/>
        </p:nvSpPr>
        <p:spPr bwMode="auto">
          <a:xfrm>
            <a:off x="5486400"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3" name="Line 50">
            <a:extLst>
              <a:ext uri="{FF2B5EF4-FFF2-40B4-BE49-F238E27FC236}">
                <a16:creationId xmlns:a16="http://schemas.microsoft.com/office/drawing/2014/main" id="{A937AC66-2DFF-49BB-968B-E05CDCB502B3}"/>
              </a:ext>
            </a:extLst>
          </p:cNvPr>
          <p:cNvSpPr>
            <a:spLocks noChangeShapeType="1"/>
          </p:cNvSpPr>
          <p:nvPr/>
        </p:nvSpPr>
        <p:spPr bwMode="auto">
          <a:xfrm>
            <a:off x="5492751"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4" name="Line 51">
            <a:extLst>
              <a:ext uri="{FF2B5EF4-FFF2-40B4-BE49-F238E27FC236}">
                <a16:creationId xmlns:a16="http://schemas.microsoft.com/office/drawing/2014/main" id="{3EC0DA47-033D-4FE7-A601-17270E20B07E}"/>
              </a:ext>
            </a:extLst>
          </p:cNvPr>
          <p:cNvSpPr>
            <a:spLocks noChangeShapeType="1"/>
          </p:cNvSpPr>
          <p:nvPr/>
        </p:nvSpPr>
        <p:spPr bwMode="auto">
          <a:xfrm>
            <a:off x="5492751"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5" name="Line 52">
            <a:extLst>
              <a:ext uri="{FF2B5EF4-FFF2-40B4-BE49-F238E27FC236}">
                <a16:creationId xmlns:a16="http://schemas.microsoft.com/office/drawing/2014/main" id="{6790C617-3AF7-42C4-B986-CC6BFF20FD3D}"/>
              </a:ext>
            </a:extLst>
          </p:cNvPr>
          <p:cNvSpPr>
            <a:spLocks noChangeShapeType="1"/>
          </p:cNvSpPr>
          <p:nvPr/>
        </p:nvSpPr>
        <p:spPr bwMode="auto">
          <a:xfrm>
            <a:off x="5778500" y="2194984"/>
            <a:ext cx="0" cy="78317"/>
          </a:xfrm>
          <a:prstGeom prst="line">
            <a:avLst/>
          </a:prstGeom>
          <a:noFill/>
          <a:ln w="14288" cap="flat">
            <a:solidFill>
              <a:srgbClr val="00655D"/>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49" name="Freeform 79">
            <a:extLst>
              <a:ext uri="{FF2B5EF4-FFF2-40B4-BE49-F238E27FC236}">
                <a16:creationId xmlns:a16="http://schemas.microsoft.com/office/drawing/2014/main" id="{23C52C0A-3F87-4E89-ACA5-0E2303F33B55}"/>
              </a:ext>
            </a:extLst>
          </p:cNvPr>
          <p:cNvSpPr>
            <a:spLocks/>
          </p:cNvSpPr>
          <p:nvPr/>
        </p:nvSpPr>
        <p:spPr bwMode="auto">
          <a:xfrm>
            <a:off x="742952" y="1519767"/>
            <a:ext cx="5120217" cy="1098551"/>
          </a:xfrm>
          <a:custGeom>
            <a:avLst/>
            <a:gdLst>
              <a:gd name="T0" fmla="*/ 0 w 2419"/>
              <a:gd name="T1" fmla="*/ 0 h 519"/>
              <a:gd name="T2" fmla="*/ 0 w 2419"/>
              <a:gd name="T3" fmla="*/ 0 h 519"/>
              <a:gd name="T4" fmla="*/ 0 w 2419"/>
              <a:gd name="T5" fmla="*/ 0 h 519"/>
              <a:gd name="T6" fmla="*/ 0 w 2419"/>
              <a:gd name="T7" fmla="*/ 0 h 519"/>
              <a:gd name="T8" fmla="*/ 227 w 2419"/>
              <a:gd name="T9" fmla="*/ 0 h 519"/>
              <a:gd name="T10" fmla="*/ 227 w 2419"/>
              <a:gd name="T11" fmla="*/ 0 h 519"/>
              <a:gd name="T12" fmla="*/ 227 w 2419"/>
              <a:gd name="T13" fmla="*/ 0 h 519"/>
              <a:gd name="T14" fmla="*/ 455 w 2419"/>
              <a:gd name="T15" fmla="*/ 0 h 519"/>
              <a:gd name="T16" fmla="*/ 455 w 2419"/>
              <a:gd name="T17" fmla="*/ 0 h 519"/>
              <a:gd name="T18" fmla="*/ 455 w 2419"/>
              <a:gd name="T19" fmla="*/ 0 h 519"/>
              <a:gd name="T20" fmla="*/ 682 w 2419"/>
              <a:gd name="T21" fmla="*/ 0 h 519"/>
              <a:gd name="T22" fmla="*/ 682 w 2419"/>
              <a:gd name="T23" fmla="*/ 0 h 519"/>
              <a:gd name="T24" fmla="*/ 682 w 2419"/>
              <a:gd name="T25" fmla="*/ 0 h 519"/>
              <a:gd name="T26" fmla="*/ 910 w 2419"/>
              <a:gd name="T27" fmla="*/ 0 h 519"/>
              <a:gd name="T28" fmla="*/ 910 w 2419"/>
              <a:gd name="T29" fmla="*/ 0 h 519"/>
              <a:gd name="T30" fmla="*/ 910 w 2419"/>
              <a:gd name="T31" fmla="*/ 0 h 519"/>
              <a:gd name="T32" fmla="*/ 1138 w 2419"/>
              <a:gd name="T33" fmla="*/ 0 h 519"/>
              <a:gd name="T34" fmla="*/ 1138 w 2419"/>
              <a:gd name="T35" fmla="*/ 0 h 519"/>
              <a:gd name="T36" fmla="*/ 1138 w 2419"/>
              <a:gd name="T37" fmla="*/ 0 h 519"/>
              <a:gd name="T38" fmla="*/ 1365 w 2419"/>
              <a:gd name="T39" fmla="*/ 0 h 519"/>
              <a:gd name="T40" fmla="*/ 1365 w 2419"/>
              <a:gd name="T41" fmla="*/ 0 h 519"/>
              <a:gd name="T42" fmla="*/ 1365 w 2419"/>
              <a:gd name="T43" fmla="*/ 0 h 519"/>
              <a:gd name="T44" fmla="*/ 1501 w 2419"/>
              <a:gd name="T45" fmla="*/ 0 h 519"/>
              <a:gd name="T46" fmla="*/ 1501 w 2419"/>
              <a:gd name="T47" fmla="*/ 185 h 519"/>
              <a:gd name="T48" fmla="*/ 1501 w 2419"/>
              <a:gd name="T49" fmla="*/ 185 h 519"/>
              <a:gd name="T50" fmla="*/ 1593 w 2419"/>
              <a:gd name="T51" fmla="*/ 185 h 519"/>
              <a:gd name="T52" fmla="*/ 1593 w 2419"/>
              <a:gd name="T53" fmla="*/ 185 h 519"/>
              <a:gd name="T54" fmla="*/ 1593 w 2419"/>
              <a:gd name="T55" fmla="*/ 185 h 519"/>
              <a:gd name="T56" fmla="*/ 1821 w 2419"/>
              <a:gd name="T57" fmla="*/ 185 h 519"/>
              <a:gd name="T58" fmla="*/ 1821 w 2419"/>
              <a:gd name="T59" fmla="*/ 185 h 519"/>
              <a:gd name="T60" fmla="*/ 1821 w 2419"/>
              <a:gd name="T61" fmla="*/ 185 h 519"/>
              <a:gd name="T62" fmla="*/ 1905 w 2419"/>
              <a:gd name="T63" fmla="*/ 185 h 519"/>
              <a:gd name="T64" fmla="*/ 1905 w 2419"/>
              <a:gd name="T65" fmla="*/ 185 h 519"/>
              <a:gd name="T66" fmla="*/ 1905 w 2419"/>
              <a:gd name="T67" fmla="*/ 185 h 519"/>
              <a:gd name="T68" fmla="*/ 1946 w 2419"/>
              <a:gd name="T69" fmla="*/ 185 h 519"/>
              <a:gd name="T70" fmla="*/ 1946 w 2419"/>
              <a:gd name="T71" fmla="*/ 185 h 519"/>
              <a:gd name="T72" fmla="*/ 1946 w 2419"/>
              <a:gd name="T73" fmla="*/ 185 h 519"/>
              <a:gd name="T74" fmla="*/ 2045 w 2419"/>
              <a:gd name="T75" fmla="*/ 185 h 519"/>
              <a:gd name="T76" fmla="*/ 2045 w 2419"/>
              <a:gd name="T77" fmla="*/ 185 h 519"/>
              <a:gd name="T78" fmla="*/ 2048 w 2419"/>
              <a:gd name="T79" fmla="*/ 185 h 519"/>
              <a:gd name="T80" fmla="*/ 2088 w 2419"/>
              <a:gd name="T81" fmla="*/ 185 h 519"/>
              <a:gd name="T82" fmla="*/ 2088 w 2419"/>
              <a:gd name="T83" fmla="*/ 185 h 519"/>
              <a:gd name="T84" fmla="*/ 2088 w 2419"/>
              <a:gd name="T85" fmla="*/ 185 h 519"/>
              <a:gd name="T86" fmla="*/ 2092 w 2419"/>
              <a:gd name="T87" fmla="*/ 185 h 519"/>
              <a:gd name="T88" fmla="*/ 2092 w 2419"/>
              <a:gd name="T89" fmla="*/ 519 h 519"/>
              <a:gd name="T90" fmla="*/ 2092 w 2419"/>
              <a:gd name="T91" fmla="*/ 519 h 519"/>
              <a:gd name="T92" fmla="*/ 2099 w 2419"/>
              <a:gd name="T93" fmla="*/ 519 h 519"/>
              <a:gd name="T94" fmla="*/ 2099 w 2419"/>
              <a:gd name="T95" fmla="*/ 519 h 519"/>
              <a:gd name="T96" fmla="*/ 2099 w 2419"/>
              <a:gd name="T97" fmla="*/ 519 h 519"/>
              <a:gd name="T98" fmla="*/ 2251 w 2419"/>
              <a:gd name="T99" fmla="*/ 519 h 519"/>
              <a:gd name="T100" fmla="*/ 2251 w 2419"/>
              <a:gd name="T101" fmla="*/ 519 h 519"/>
              <a:gd name="T102" fmla="*/ 2251 w 2419"/>
              <a:gd name="T103" fmla="*/ 519 h 519"/>
              <a:gd name="T104" fmla="*/ 2270 w 2419"/>
              <a:gd name="T105" fmla="*/ 519 h 519"/>
              <a:gd name="T106" fmla="*/ 2270 w 2419"/>
              <a:gd name="T107" fmla="*/ 519 h 519"/>
              <a:gd name="T108" fmla="*/ 2276 w 2419"/>
              <a:gd name="T109" fmla="*/ 519 h 519"/>
              <a:gd name="T110" fmla="*/ 2419 w 2419"/>
              <a:gd name="T111" fmla="*/ 519 h 519"/>
              <a:gd name="T112" fmla="*/ 2419 w 2419"/>
              <a:gd name="T113"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9" h="519">
                <a:moveTo>
                  <a:pt x="0" y="0"/>
                </a:moveTo>
                <a:lnTo>
                  <a:pt x="0" y="0"/>
                </a:lnTo>
                <a:lnTo>
                  <a:pt x="0" y="0"/>
                </a:lnTo>
                <a:lnTo>
                  <a:pt x="0" y="0"/>
                </a:lnTo>
                <a:lnTo>
                  <a:pt x="227" y="0"/>
                </a:lnTo>
                <a:lnTo>
                  <a:pt x="227" y="0"/>
                </a:lnTo>
                <a:lnTo>
                  <a:pt x="227" y="0"/>
                </a:lnTo>
                <a:lnTo>
                  <a:pt x="455" y="0"/>
                </a:lnTo>
                <a:lnTo>
                  <a:pt x="455" y="0"/>
                </a:lnTo>
                <a:lnTo>
                  <a:pt x="455" y="0"/>
                </a:lnTo>
                <a:lnTo>
                  <a:pt x="682" y="0"/>
                </a:lnTo>
                <a:lnTo>
                  <a:pt x="682" y="0"/>
                </a:lnTo>
                <a:lnTo>
                  <a:pt x="682" y="0"/>
                </a:lnTo>
                <a:lnTo>
                  <a:pt x="910" y="0"/>
                </a:lnTo>
                <a:lnTo>
                  <a:pt x="910" y="0"/>
                </a:lnTo>
                <a:lnTo>
                  <a:pt x="910" y="0"/>
                </a:lnTo>
                <a:lnTo>
                  <a:pt x="1138" y="0"/>
                </a:lnTo>
                <a:lnTo>
                  <a:pt x="1138" y="0"/>
                </a:lnTo>
                <a:lnTo>
                  <a:pt x="1138" y="0"/>
                </a:lnTo>
                <a:lnTo>
                  <a:pt x="1365" y="0"/>
                </a:lnTo>
                <a:lnTo>
                  <a:pt x="1365" y="0"/>
                </a:lnTo>
                <a:lnTo>
                  <a:pt x="1365" y="0"/>
                </a:lnTo>
                <a:lnTo>
                  <a:pt x="1501" y="0"/>
                </a:lnTo>
                <a:lnTo>
                  <a:pt x="1501" y="185"/>
                </a:lnTo>
                <a:lnTo>
                  <a:pt x="1501" y="185"/>
                </a:lnTo>
                <a:lnTo>
                  <a:pt x="1593" y="185"/>
                </a:lnTo>
                <a:lnTo>
                  <a:pt x="1593" y="185"/>
                </a:lnTo>
                <a:lnTo>
                  <a:pt x="1593" y="185"/>
                </a:lnTo>
                <a:lnTo>
                  <a:pt x="1821" y="185"/>
                </a:lnTo>
                <a:lnTo>
                  <a:pt x="1821" y="185"/>
                </a:lnTo>
                <a:lnTo>
                  <a:pt x="1821" y="185"/>
                </a:lnTo>
                <a:lnTo>
                  <a:pt x="1905" y="185"/>
                </a:lnTo>
                <a:lnTo>
                  <a:pt x="1905" y="185"/>
                </a:lnTo>
                <a:lnTo>
                  <a:pt x="1905" y="185"/>
                </a:lnTo>
                <a:lnTo>
                  <a:pt x="1946" y="185"/>
                </a:lnTo>
                <a:lnTo>
                  <a:pt x="1946" y="185"/>
                </a:lnTo>
                <a:lnTo>
                  <a:pt x="1946" y="185"/>
                </a:lnTo>
                <a:lnTo>
                  <a:pt x="2045" y="185"/>
                </a:lnTo>
                <a:lnTo>
                  <a:pt x="2045" y="185"/>
                </a:lnTo>
                <a:lnTo>
                  <a:pt x="2048" y="185"/>
                </a:lnTo>
                <a:lnTo>
                  <a:pt x="2088" y="185"/>
                </a:lnTo>
                <a:lnTo>
                  <a:pt x="2088" y="185"/>
                </a:lnTo>
                <a:lnTo>
                  <a:pt x="2088" y="185"/>
                </a:lnTo>
                <a:lnTo>
                  <a:pt x="2092" y="185"/>
                </a:lnTo>
                <a:lnTo>
                  <a:pt x="2092" y="519"/>
                </a:lnTo>
                <a:lnTo>
                  <a:pt x="2092" y="519"/>
                </a:lnTo>
                <a:lnTo>
                  <a:pt x="2099" y="519"/>
                </a:lnTo>
                <a:lnTo>
                  <a:pt x="2099" y="519"/>
                </a:lnTo>
                <a:lnTo>
                  <a:pt x="2099" y="519"/>
                </a:lnTo>
                <a:lnTo>
                  <a:pt x="2251" y="519"/>
                </a:lnTo>
                <a:lnTo>
                  <a:pt x="2251" y="519"/>
                </a:lnTo>
                <a:lnTo>
                  <a:pt x="2251" y="519"/>
                </a:lnTo>
                <a:lnTo>
                  <a:pt x="2270" y="519"/>
                </a:lnTo>
                <a:lnTo>
                  <a:pt x="2270" y="519"/>
                </a:lnTo>
                <a:lnTo>
                  <a:pt x="2276" y="519"/>
                </a:lnTo>
                <a:lnTo>
                  <a:pt x="2419" y="519"/>
                </a:lnTo>
                <a:lnTo>
                  <a:pt x="2419" y="519"/>
                </a:lnTo>
              </a:path>
            </a:pathLst>
          </a:custGeom>
          <a:noFill/>
          <a:ln w="14288" cap="flat">
            <a:solidFill>
              <a:srgbClr val="6ECEB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7" name="Line 83">
            <a:extLst>
              <a:ext uri="{FF2B5EF4-FFF2-40B4-BE49-F238E27FC236}">
                <a16:creationId xmlns:a16="http://schemas.microsoft.com/office/drawing/2014/main" id="{3B2D4A2C-ED77-49B9-83F2-E08E52F9B527}"/>
              </a:ext>
            </a:extLst>
          </p:cNvPr>
          <p:cNvSpPr>
            <a:spLocks noChangeShapeType="1"/>
          </p:cNvSpPr>
          <p:nvPr/>
        </p:nvSpPr>
        <p:spPr bwMode="auto">
          <a:xfrm>
            <a:off x="4775200" y="1833034"/>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8" name="Line 84">
            <a:extLst>
              <a:ext uri="{FF2B5EF4-FFF2-40B4-BE49-F238E27FC236}">
                <a16:creationId xmlns:a16="http://schemas.microsoft.com/office/drawing/2014/main" id="{D327551C-FFDD-4D50-B462-E1AA54CB1072}"/>
              </a:ext>
            </a:extLst>
          </p:cNvPr>
          <p:cNvSpPr>
            <a:spLocks noChangeShapeType="1"/>
          </p:cNvSpPr>
          <p:nvPr/>
        </p:nvSpPr>
        <p:spPr bwMode="auto">
          <a:xfrm>
            <a:off x="4861984" y="1833034"/>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9" name="Line 85">
            <a:extLst>
              <a:ext uri="{FF2B5EF4-FFF2-40B4-BE49-F238E27FC236}">
                <a16:creationId xmlns:a16="http://schemas.microsoft.com/office/drawing/2014/main" id="{EED8B6FF-D1FD-4E80-AA0E-5276E659A457}"/>
              </a:ext>
            </a:extLst>
          </p:cNvPr>
          <p:cNvSpPr>
            <a:spLocks noChangeShapeType="1"/>
          </p:cNvSpPr>
          <p:nvPr/>
        </p:nvSpPr>
        <p:spPr bwMode="auto">
          <a:xfrm>
            <a:off x="5071533" y="1833034"/>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0" name="Line 86">
            <a:extLst>
              <a:ext uri="{FF2B5EF4-FFF2-40B4-BE49-F238E27FC236}">
                <a16:creationId xmlns:a16="http://schemas.microsoft.com/office/drawing/2014/main" id="{6868CA3E-49D2-4565-937E-291AD8443B18}"/>
              </a:ext>
            </a:extLst>
          </p:cNvPr>
          <p:cNvSpPr>
            <a:spLocks noChangeShapeType="1"/>
          </p:cNvSpPr>
          <p:nvPr/>
        </p:nvSpPr>
        <p:spPr bwMode="auto">
          <a:xfrm>
            <a:off x="5162551" y="1833034"/>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 name="Line 87">
            <a:extLst>
              <a:ext uri="{FF2B5EF4-FFF2-40B4-BE49-F238E27FC236}">
                <a16:creationId xmlns:a16="http://schemas.microsoft.com/office/drawing/2014/main" id="{78A392E0-51F7-4EB8-8FFA-55798641ED12}"/>
              </a:ext>
            </a:extLst>
          </p:cNvPr>
          <p:cNvSpPr>
            <a:spLocks noChangeShapeType="1"/>
          </p:cNvSpPr>
          <p:nvPr/>
        </p:nvSpPr>
        <p:spPr bwMode="auto">
          <a:xfrm>
            <a:off x="5185833" y="2540000"/>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 name="Line 88">
            <a:extLst>
              <a:ext uri="{FF2B5EF4-FFF2-40B4-BE49-F238E27FC236}">
                <a16:creationId xmlns:a16="http://schemas.microsoft.com/office/drawing/2014/main" id="{E8256F0A-E10D-4430-ADE8-8A33D0F80B26}"/>
              </a:ext>
            </a:extLst>
          </p:cNvPr>
          <p:cNvSpPr>
            <a:spLocks noChangeShapeType="1"/>
          </p:cNvSpPr>
          <p:nvPr/>
        </p:nvSpPr>
        <p:spPr bwMode="auto">
          <a:xfrm>
            <a:off x="5507567" y="2540000"/>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6" name="Line 89">
            <a:extLst>
              <a:ext uri="{FF2B5EF4-FFF2-40B4-BE49-F238E27FC236}">
                <a16:creationId xmlns:a16="http://schemas.microsoft.com/office/drawing/2014/main" id="{97C818B0-1ED0-460F-8736-BB3B0D874D1D}"/>
              </a:ext>
            </a:extLst>
          </p:cNvPr>
          <p:cNvSpPr>
            <a:spLocks noChangeShapeType="1"/>
          </p:cNvSpPr>
          <p:nvPr/>
        </p:nvSpPr>
        <p:spPr bwMode="auto">
          <a:xfrm>
            <a:off x="5547784" y="2540000"/>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0" name="Line 90">
            <a:extLst>
              <a:ext uri="{FF2B5EF4-FFF2-40B4-BE49-F238E27FC236}">
                <a16:creationId xmlns:a16="http://schemas.microsoft.com/office/drawing/2014/main" id="{367E5361-A75C-4AC6-A53B-F8DB27885B21}"/>
              </a:ext>
            </a:extLst>
          </p:cNvPr>
          <p:cNvSpPr>
            <a:spLocks noChangeShapeType="1"/>
          </p:cNvSpPr>
          <p:nvPr/>
        </p:nvSpPr>
        <p:spPr bwMode="auto">
          <a:xfrm>
            <a:off x="5863167" y="2540000"/>
            <a:ext cx="0" cy="78317"/>
          </a:xfrm>
          <a:prstGeom prst="line">
            <a:avLst/>
          </a:prstGeom>
          <a:noFill/>
          <a:ln w="14288" cap="flat">
            <a:solidFill>
              <a:srgbClr val="6ECEB2"/>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74" name="Rectangle 95">
            <a:extLst>
              <a:ext uri="{FF2B5EF4-FFF2-40B4-BE49-F238E27FC236}">
                <a16:creationId xmlns:a16="http://schemas.microsoft.com/office/drawing/2014/main" id="{83242C00-2FE4-4A61-AD27-50A03255C11D}"/>
              </a:ext>
            </a:extLst>
          </p:cNvPr>
          <p:cNvSpPr>
            <a:spLocks noChangeArrowheads="1"/>
          </p:cNvSpPr>
          <p:nvPr/>
        </p:nvSpPr>
        <p:spPr bwMode="auto">
          <a:xfrm>
            <a:off x="6468533" y="5695951"/>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0</a:t>
            </a:r>
            <a:endParaRPr lang="en-US" altLang="en-US" sz="1600" dirty="0"/>
          </a:p>
        </p:txBody>
      </p:sp>
      <p:sp>
        <p:nvSpPr>
          <p:cNvPr id="375" name="Rectangle 96">
            <a:extLst>
              <a:ext uri="{FF2B5EF4-FFF2-40B4-BE49-F238E27FC236}">
                <a16:creationId xmlns:a16="http://schemas.microsoft.com/office/drawing/2014/main" id="{78B2E23D-8019-4A4B-A287-012199A8D3EE}"/>
              </a:ext>
            </a:extLst>
          </p:cNvPr>
          <p:cNvSpPr>
            <a:spLocks noChangeArrowheads="1"/>
          </p:cNvSpPr>
          <p:nvPr/>
        </p:nvSpPr>
        <p:spPr bwMode="auto">
          <a:xfrm>
            <a:off x="6972300" y="5695951"/>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a:t>
            </a:r>
            <a:endParaRPr lang="en-US" altLang="en-US" sz="1600" dirty="0"/>
          </a:p>
        </p:txBody>
      </p:sp>
      <p:sp>
        <p:nvSpPr>
          <p:cNvPr id="376" name="Rectangle 97">
            <a:extLst>
              <a:ext uri="{FF2B5EF4-FFF2-40B4-BE49-F238E27FC236}">
                <a16:creationId xmlns:a16="http://schemas.microsoft.com/office/drawing/2014/main" id="{CDB25B39-4753-4847-9E41-7061F0D66A6E}"/>
              </a:ext>
            </a:extLst>
          </p:cNvPr>
          <p:cNvSpPr>
            <a:spLocks noChangeArrowheads="1"/>
          </p:cNvSpPr>
          <p:nvPr/>
        </p:nvSpPr>
        <p:spPr bwMode="auto">
          <a:xfrm>
            <a:off x="7421034"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12</a:t>
            </a:r>
            <a:endParaRPr lang="en-US" altLang="en-US" sz="1600" dirty="0"/>
          </a:p>
        </p:txBody>
      </p:sp>
      <p:sp>
        <p:nvSpPr>
          <p:cNvPr id="377" name="Rectangle 98">
            <a:extLst>
              <a:ext uri="{FF2B5EF4-FFF2-40B4-BE49-F238E27FC236}">
                <a16:creationId xmlns:a16="http://schemas.microsoft.com/office/drawing/2014/main" id="{BAFE7866-8083-48AA-8001-60CB160C708A}"/>
              </a:ext>
            </a:extLst>
          </p:cNvPr>
          <p:cNvSpPr>
            <a:spLocks noChangeArrowheads="1"/>
          </p:cNvSpPr>
          <p:nvPr/>
        </p:nvSpPr>
        <p:spPr bwMode="auto">
          <a:xfrm>
            <a:off x="7924800"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18</a:t>
            </a:r>
            <a:endParaRPr lang="en-US" altLang="en-US" sz="1600" dirty="0"/>
          </a:p>
        </p:txBody>
      </p:sp>
      <p:sp>
        <p:nvSpPr>
          <p:cNvPr id="378" name="Rectangle 99">
            <a:extLst>
              <a:ext uri="{FF2B5EF4-FFF2-40B4-BE49-F238E27FC236}">
                <a16:creationId xmlns:a16="http://schemas.microsoft.com/office/drawing/2014/main" id="{E0209A8E-5070-4091-9200-C4B5E87C36E1}"/>
              </a:ext>
            </a:extLst>
          </p:cNvPr>
          <p:cNvSpPr>
            <a:spLocks noChangeArrowheads="1"/>
          </p:cNvSpPr>
          <p:nvPr/>
        </p:nvSpPr>
        <p:spPr bwMode="auto">
          <a:xfrm>
            <a:off x="8430684"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24</a:t>
            </a:r>
            <a:endParaRPr lang="en-US" altLang="en-US" sz="1600" dirty="0"/>
          </a:p>
        </p:txBody>
      </p:sp>
      <p:sp>
        <p:nvSpPr>
          <p:cNvPr id="379" name="Rectangle 100">
            <a:extLst>
              <a:ext uri="{FF2B5EF4-FFF2-40B4-BE49-F238E27FC236}">
                <a16:creationId xmlns:a16="http://schemas.microsoft.com/office/drawing/2014/main" id="{1FAFA450-586C-43CB-9985-0AE424A0D049}"/>
              </a:ext>
            </a:extLst>
          </p:cNvPr>
          <p:cNvSpPr>
            <a:spLocks noChangeArrowheads="1"/>
          </p:cNvSpPr>
          <p:nvPr/>
        </p:nvSpPr>
        <p:spPr bwMode="auto">
          <a:xfrm>
            <a:off x="8938684"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30</a:t>
            </a:r>
            <a:endParaRPr lang="en-US" altLang="en-US" sz="1600" dirty="0"/>
          </a:p>
        </p:txBody>
      </p:sp>
      <p:sp>
        <p:nvSpPr>
          <p:cNvPr id="380" name="Rectangle 101">
            <a:extLst>
              <a:ext uri="{FF2B5EF4-FFF2-40B4-BE49-F238E27FC236}">
                <a16:creationId xmlns:a16="http://schemas.microsoft.com/office/drawing/2014/main" id="{A787718D-F13F-4A0A-A96F-DB70740B488A}"/>
              </a:ext>
            </a:extLst>
          </p:cNvPr>
          <p:cNvSpPr>
            <a:spLocks noChangeArrowheads="1"/>
          </p:cNvSpPr>
          <p:nvPr/>
        </p:nvSpPr>
        <p:spPr bwMode="auto">
          <a:xfrm>
            <a:off x="9442451"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36</a:t>
            </a:r>
            <a:endParaRPr lang="en-US" altLang="en-US" sz="1600" dirty="0"/>
          </a:p>
        </p:txBody>
      </p:sp>
      <p:sp>
        <p:nvSpPr>
          <p:cNvPr id="381" name="Rectangle 102">
            <a:extLst>
              <a:ext uri="{FF2B5EF4-FFF2-40B4-BE49-F238E27FC236}">
                <a16:creationId xmlns:a16="http://schemas.microsoft.com/office/drawing/2014/main" id="{C766B08A-87DD-40B3-AF3C-75F094873D8B}"/>
              </a:ext>
            </a:extLst>
          </p:cNvPr>
          <p:cNvSpPr>
            <a:spLocks noChangeArrowheads="1"/>
          </p:cNvSpPr>
          <p:nvPr/>
        </p:nvSpPr>
        <p:spPr bwMode="auto">
          <a:xfrm>
            <a:off x="9950451"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42</a:t>
            </a:r>
            <a:endParaRPr lang="en-US" altLang="en-US" sz="1600" dirty="0"/>
          </a:p>
        </p:txBody>
      </p:sp>
      <p:sp>
        <p:nvSpPr>
          <p:cNvPr id="382" name="Rectangle 103">
            <a:extLst>
              <a:ext uri="{FF2B5EF4-FFF2-40B4-BE49-F238E27FC236}">
                <a16:creationId xmlns:a16="http://schemas.microsoft.com/office/drawing/2014/main" id="{0ED66150-8432-420F-B6E5-4602B587AD53}"/>
              </a:ext>
            </a:extLst>
          </p:cNvPr>
          <p:cNvSpPr>
            <a:spLocks noChangeArrowheads="1"/>
          </p:cNvSpPr>
          <p:nvPr/>
        </p:nvSpPr>
        <p:spPr bwMode="auto">
          <a:xfrm>
            <a:off x="10456334"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48</a:t>
            </a:r>
            <a:endParaRPr lang="en-US" altLang="en-US" sz="1600" dirty="0"/>
          </a:p>
        </p:txBody>
      </p:sp>
      <p:sp>
        <p:nvSpPr>
          <p:cNvPr id="383" name="Rectangle 104">
            <a:extLst>
              <a:ext uri="{FF2B5EF4-FFF2-40B4-BE49-F238E27FC236}">
                <a16:creationId xmlns:a16="http://schemas.microsoft.com/office/drawing/2014/main" id="{8B5475D2-89DE-42BD-9696-4D5C12003A59}"/>
              </a:ext>
            </a:extLst>
          </p:cNvPr>
          <p:cNvSpPr>
            <a:spLocks noChangeArrowheads="1"/>
          </p:cNvSpPr>
          <p:nvPr/>
        </p:nvSpPr>
        <p:spPr bwMode="auto">
          <a:xfrm>
            <a:off x="10962218"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54</a:t>
            </a:r>
            <a:endParaRPr lang="en-US" altLang="en-US" sz="1600" dirty="0"/>
          </a:p>
        </p:txBody>
      </p:sp>
      <p:sp>
        <p:nvSpPr>
          <p:cNvPr id="384" name="Rectangle 105">
            <a:extLst>
              <a:ext uri="{FF2B5EF4-FFF2-40B4-BE49-F238E27FC236}">
                <a16:creationId xmlns:a16="http://schemas.microsoft.com/office/drawing/2014/main" id="{22A76E1D-129B-4176-821D-D2995901B793}"/>
              </a:ext>
            </a:extLst>
          </p:cNvPr>
          <p:cNvSpPr>
            <a:spLocks noChangeArrowheads="1"/>
          </p:cNvSpPr>
          <p:nvPr/>
        </p:nvSpPr>
        <p:spPr bwMode="auto">
          <a:xfrm>
            <a:off x="11468100"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60</a:t>
            </a:r>
            <a:endParaRPr lang="en-US" altLang="en-US" sz="1600" dirty="0"/>
          </a:p>
        </p:txBody>
      </p:sp>
      <p:sp>
        <p:nvSpPr>
          <p:cNvPr id="385" name="Rectangle 106">
            <a:extLst>
              <a:ext uri="{FF2B5EF4-FFF2-40B4-BE49-F238E27FC236}">
                <a16:creationId xmlns:a16="http://schemas.microsoft.com/office/drawing/2014/main" id="{7917E119-4D39-4C54-9114-66BF930F4A17}"/>
              </a:ext>
            </a:extLst>
          </p:cNvPr>
          <p:cNvSpPr>
            <a:spLocks noChangeArrowheads="1"/>
          </p:cNvSpPr>
          <p:nvPr/>
        </p:nvSpPr>
        <p:spPr bwMode="auto">
          <a:xfrm>
            <a:off x="11951218" y="56959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66</a:t>
            </a:r>
            <a:endParaRPr lang="en-US" altLang="en-US" sz="1600" dirty="0"/>
          </a:p>
        </p:txBody>
      </p:sp>
      <p:sp>
        <p:nvSpPr>
          <p:cNvPr id="386" name="Freeform 107">
            <a:extLst>
              <a:ext uri="{FF2B5EF4-FFF2-40B4-BE49-F238E27FC236}">
                <a16:creationId xmlns:a16="http://schemas.microsoft.com/office/drawing/2014/main" id="{BB68B956-6252-4518-B773-4EF30EC73D83}"/>
              </a:ext>
            </a:extLst>
          </p:cNvPr>
          <p:cNvSpPr>
            <a:spLocks noEditPoints="1"/>
          </p:cNvSpPr>
          <p:nvPr/>
        </p:nvSpPr>
        <p:spPr bwMode="auto">
          <a:xfrm>
            <a:off x="6504518" y="5457026"/>
            <a:ext cx="5604933" cy="167217"/>
          </a:xfrm>
          <a:custGeom>
            <a:avLst/>
            <a:gdLst>
              <a:gd name="T0" fmla="*/ 0 w 2648"/>
              <a:gd name="T1" fmla="*/ 0 h 79"/>
              <a:gd name="T2" fmla="*/ 2648 w 2648"/>
              <a:gd name="T3" fmla="*/ 0 h 79"/>
              <a:gd name="T4" fmla="*/ 9 w 2648"/>
              <a:gd name="T5" fmla="*/ 0 h 79"/>
              <a:gd name="T6" fmla="*/ 9 w 2648"/>
              <a:gd name="T7" fmla="*/ 79 h 79"/>
              <a:gd name="T8" fmla="*/ 247 w 2648"/>
              <a:gd name="T9" fmla="*/ 0 h 79"/>
              <a:gd name="T10" fmla="*/ 247 w 2648"/>
              <a:gd name="T11" fmla="*/ 79 h 79"/>
              <a:gd name="T12" fmla="*/ 487 w 2648"/>
              <a:gd name="T13" fmla="*/ 0 h 79"/>
              <a:gd name="T14" fmla="*/ 487 w 2648"/>
              <a:gd name="T15" fmla="*/ 79 h 79"/>
              <a:gd name="T16" fmla="*/ 725 w 2648"/>
              <a:gd name="T17" fmla="*/ 0 h 79"/>
              <a:gd name="T18" fmla="*/ 725 w 2648"/>
              <a:gd name="T19" fmla="*/ 79 h 79"/>
              <a:gd name="T20" fmla="*/ 964 w 2648"/>
              <a:gd name="T21" fmla="*/ 0 h 79"/>
              <a:gd name="T22" fmla="*/ 964 w 2648"/>
              <a:gd name="T23" fmla="*/ 79 h 79"/>
              <a:gd name="T24" fmla="*/ 1204 w 2648"/>
              <a:gd name="T25" fmla="*/ 0 h 79"/>
              <a:gd name="T26" fmla="*/ 1204 w 2648"/>
              <a:gd name="T27" fmla="*/ 79 h 79"/>
              <a:gd name="T28" fmla="*/ 1442 w 2648"/>
              <a:gd name="T29" fmla="*/ 0 h 79"/>
              <a:gd name="T30" fmla="*/ 1442 w 2648"/>
              <a:gd name="T31" fmla="*/ 79 h 79"/>
              <a:gd name="T32" fmla="*/ 1682 w 2648"/>
              <a:gd name="T33" fmla="*/ 0 h 79"/>
              <a:gd name="T34" fmla="*/ 1682 w 2648"/>
              <a:gd name="T35" fmla="*/ 79 h 79"/>
              <a:gd name="T36" fmla="*/ 1921 w 2648"/>
              <a:gd name="T37" fmla="*/ 0 h 79"/>
              <a:gd name="T38" fmla="*/ 1921 w 2648"/>
              <a:gd name="T39" fmla="*/ 79 h 79"/>
              <a:gd name="T40" fmla="*/ 2160 w 2648"/>
              <a:gd name="T41" fmla="*/ 0 h 79"/>
              <a:gd name="T42" fmla="*/ 2160 w 2648"/>
              <a:gd name="T43" fmla="*/ 79 h 79"/>
              <a:gd name="T44" fmla="*/ 2399 w 2648"/>
              <a:gd name="T45" fmla="*/ 0 h 79"/>
              <a:gd name="T46" fmla="*/ 2399 w 2648"/>
              <a:gd name="T47" fmla="*/ 79 h 79"/>
              <a:gd name="T48" fmla="*/ 2639 w 2648"/>
              <a:gd name="T49" fmla="*/ 0 h 79"/>
              <a:gd name="T50" fmla="*/ 2639 w 2648"/>
              <a:gd name="T5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8" h="79">
                <a:moveTo>
                  <a:pt x="0" y="0"/>
                </a:moveTo>
                <a:lnTo>
                  <a:pt x="2648" y="0"/>
                </a:lnTo>
                <a:moveTo>
                  <a:pt x="9" y="0"/>
                </a:moveTo>
                <a:lnTo>
                  <a:pt x="9" y="79"/>
                </a:lnTo>
                <a:moveTo>
                  <a:pt x="247" y="0"/>
                </a:moveTo>
                <a:lnTo>
                  <a:pt x="247" y="79"/>
                </a:lnTo>
                <a:moveTo>
                  <a:pt x="487" y="0"/>
                </a:moveTo>
                <a:lnTo>
                  <a:pt x="487" y="79"/>
                </a:lnTo>
                <a:moveTo>
                  <a:pt x="725" y="0"/>
                </a:moveTo>
                <a:lnTo>
                  <a:pt x="725" y="79"/>
                </a:lnTo>
                <a:moveTo>
                  <a:pt x="964" y="0"/>
                </a:moveTo>
                <a:lnTo>
                  <a:pt x="964" y="79"/>
                </a:lnTo>
                <a:moveTo>
                  <a:pt x="1204" y="0"/>
                </a:moveTo>
                <a:lnTo>
                  <a:pt x="1204" y="79"/>
                </a:lnTo>
                <a:moveTo>
                  <a:pt x="1442" y="0"/>
                </a:moveTo>
                <a:lnTo>
                  <a:pt x="1442" y="79"/>
                </a:lnTo>
                <a:moveTo>
                  <a:pt x="1682" y="0"/>
                </a:moveTo>
                <a:lnTo>
                  <a:pt x="1682" y="79"/>
                </a:lnTo>
                <a:moveTo>
                  <a:pt x="1921" y="0"/>
                </a:moveTo>
                <a:lnTo>
                  <a:pt x="1921" y="79"/>
                </a:lnTo>
                <a:moveTo>
                  <a:pt x="2160" y="0"/>
                </a:moveTo>
                <a:lnTo>
                  <a:pt x="2160" y="79"/>
                </a:lnTo>
                <a:moveTo>
                  <a:pt x="2399" y="0"/>
                </a:moveTo>
                <a:lnTo>
                  <a:pt x="2399" y="79"/>
                </a:lnTo>
                <a:moveTo>
                  <a:pt x="2639" y="0"/>
                </a:moveTo>
                <a:lnTo>
                  <a:pt x="2639" y="79"/>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87" name="Rectangle 108">
            <a:extLst>
              <a:ext uri="{FF2B5EF4-FFF2-40B4-BE49-F238E27FC236}">
                <a16:creationId xmlns:a16="http://schemas.microsoft.com/office/drawing/2014/main" id="{E6CA4B06-8C5F-49FC-94E4-2B9656E12AA7}"/>
              </a:ext>
            </a:extLst>
          </p:cNvPr>
          <p:cNvSpPr>
            <a:spLocks noChangeArrowheads="1"/>
          </p:cNvSpPr>
          <p:nvPr/>
        </p:nvSpPr>
        <p:spPr bwMode="auto">
          <a:xfrm>
            <a:off x="6214533" y="5355167"/>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0</a:t>
            </a:r>
            <a:endParaRPr lang="en-US" altLang="en-US" sz="1600" dirty="0"/>
          </a:p>
        </p:txBody>
      </p:sp>
      <p:sp>
        <p:nvSpPr>
          <p:cNvPr id="388" name="Rectangle 109">
            <a:extLst>
              <a:ext uri="{FF2B5EF4-FFF2-40B4-BE49-F238E27FC236}">
                <a16:creationId xmlns:a16="http://schemas.microsoft.com/office/drawing/2014/main" id="{6604D148-3643-43D0-A79E-A9FF87470B4D}"/>
              </a:ext>
            </a:extLst>
          </p:cNvPr>
          <p:cNvSpPr>
            <a:spLocks noChangeArrowheads="1"/>
          </p:cNvSpPr>
          <p:nvPr/>
        </p:nvSpPr>
        <p:spPr bwMode="auto">
          <a:xfrm>
            <a:off x="6102351" y="49635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10</a:t>
            </a:r>
            <a:endParaRPr lang="en-US" altLang="en-US" sz="1600" dirty="0"/>
          </a:p>
        </p:txBody>
      </p:sp>
      <p:sp>
        <p:nvSpPr>
          <p:cNvPr id="389" name="Rectangle 110">
            <a:extLst>
              <a:ext uri="{FF2B5EF4-FFF2-40B4-BE49-F238E27FC236}">
                <a16:creationId xmlns:a16="http://schemas.microsoft.com/office/drawing/2014/main" id="{45B44263-D404-4AB1-985E-E60E85F689F2}"/>
              </a:ext>
            </a:extLst>
          </p:cNvPr>
          <p:cNvSpPr>
            <a:spLocks noChangeArrowheads="1"/>
          </p:cNvSpPr>
          <p:nvPr/>
        </p:nvSpPr>
        <p:spPr bwMode="auto">
          <a:xfrm>
            <a:off x="6102351" y="45741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20</a:t>
            </a:r>
            <a:endParaRPr lang="en-US" altLang="en-US" sz="1600" dirty="0"/>
          </a:p>
        </p:txBody>
      </p:sp>
      <p:sp>
        <p:nvSpPr>
          <p:cNvPr id="390" name="Rectangle 111">
            <a:extLst>
              <a:ext uri="{FF2B5EF4-FFF2-40B4-BE49-F238E27FC236}">
                <a16:creationId xmlns:a16="http://schemas.microsoft.com/office/drawing/2014/main" id="{79540063-DD69-4CB8-A907-E5E18C5C9A67}"/>
              </a:ext>
            </a:extLst>
          </p:cNvPr>
          <p:cNvSpPr>
            <a:spLocks noChangeArrowheads="1"/>
          </p:cNvSpPr>
          <p:nvPr/>
        </p:nvSpPr>
        <p:spPr bwMode="auto">
          <a:xfrm>
            <a:off x="6102351" y="41846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30</a:t>
            </a:r>
            <a:endParaRPr lang="en-US" altLang="en-US" sz="1600" dirty="0"/>
          </a:p>
        </p:txBody>
      </p:sp>
      <p:sp>
        <p:nvSpPr>
          <p:cNvPr id="391" name="Rectangle 112">
            <a:extLst>
              <a:ext uri="{FF2B5EF4-FFF2-40B4-BE49-F238E27FC236}">
                <a16:creationId xmlns:a16="http://schemas.microsoft.com/office/drawing/2014/main" id="{3D87A4A7-D6E0-4BE1-A212-932ACF9D370E}"/>
              </a:ext>
            </a:extLst>
          </p:cNvPr>
          <p:cNvSpPr>
            <a:spLocks noChangeArrowheads="1"/>
          </p:cNvSpPr>
          <p:nvPr/>
        </p:nvSpPr>
        <p:spPr bwMode="auto">
          <a:xfrm>
            <a:off x="6102351" y="3793067"/>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40</a:t>
            </a:r>
            <a:endParaRPr lang="en-US" altLang="en-US" sz="1600" dirty="0"/>
          </a:p>
        </p:txBody>
      </p:sp>
      <p:sp>
        <p:nvSpPr>
          <p:cNvPr id="392" name="Rectangle 113">
            <a:extLst>
              <a:ext uri="{FF2B5EF4-FFF2-40B4-BE49-F238E27FC236}">
                <a16:creationId xmlns:a16="http://schemas.microsoft.com/office/drawing/2014/main" id="{ADC42BF5-3943-4BE6-9350-21B06F48E0D3}"/>
              </a:ext>
            </a:extLst>
          </p:cNvPr>
          <p:cNvSpPr>
            <a:spLocks noChangeArrowheads="1"/>
          </p:cNvSpPr>
          <p:nvPr/>
        </p:nvSpPr>
        <p:spPr bwMode="auto">
          <a:xfrm>
            <a:off x="6102351" y="340360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50</a:t>
            </a:r>
            <a:endParaRPr lang="en-US" altLang="en-US" sz="1600" dirty="0"/>
          </a:p>
        </p:txBody>
      </p:sp>
      <p:sp>
        <p:nvSpPr>
          <p:cNvPr id="393" name="Rectangle 114">
            <a:extLst>
              <a:ext uri="{FF2B5EF4-FFF2-40B4-BE49-F238E27FC236}">
                <a16:creationId xmlns:a16="http://schemas.microsoft.com/office/drawing/2014/main" id="{5CFBCAC8-EA9A-46D2-BC4C-20E4CAD61E00}"/>
              </a:ext>
            </a:extLst>
          </p:cNvPr>
          <p:cNvSpPr>
            <a:spLocks noChangeArrowheads="1"/>
          </p:cNvSpPr>
          <p:nvPr/>
        </p:nvSpPr>
        <p:spPr bwMode="auto">
          <a:xfrm>
            <a:off x="6102351" y="3014134"/>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60</a:t>
            </a:r>
            <a:endParaRPr lang="en-US" altLang="en-US" sz="1600" dirty="0"/>
          </a:p>
        </p:txBody>
      </p:sp>
      <p:sp>
        <p:nvSpPr>
          <p:cNvPr id="394" name="Rectangle 115">
            <a:extLst>
              <a:ext uri="{FF2B5EF4-FFF2-40B4-BE49-F238E27FC236}">
                <a16:creationId xmlns:a16="http://schemas.microsoft.com/office/drawing/2014/main" id="{84FC557D-7CA3-4E72-A295-E0B3C2E66240}"/>
              </a:ext>
            </a:extLst>
          </p:cNvPr>
          <p:cNvSpPr>
            <a:spLocks noChangeArrowheads="1"/>
          </p:cNvSpPr>
          <p:nvPr/>
        </p:nvSpPr>
        <p:spPr bwMode="auto">
          <a:xfrm>
            <a:off x="6102351" y="262255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70</a:t>
            </a:r>
            <a:endParaRPr lang="en-US" altLang="en-US" sz="1600" dirty="0"/>
          </a:p>
        </p:txBody>
      </p:sp>
      <p:sp>
        <p:nvSpPr>
          <p:cNvPr id="395" name="Rectangle 116">
            <a:extLst>
              <a:ext uri="{FF2B5EF4-FFF2-40B4-BE49-F238E27FC236}">
                <a16:creationId xmlns:a16="http://schemas.microsoft.com/office/drawing/2014/main" id="{D32B668D-D5C7-46E1-992D-43803403BAC9}"/>
              </a:ext>
            </a:extLst>
          </p:cNvPr>
          <p:cNvSpPr>
            <a:spLocks noChangeArrowheads="1"/>
          </p:cNvSpPr>
          <p:nvPr/>
        </p:nvSpPr>
        <p:spPr bwMode="auto">
          <a:xfrm>
            <a:off x="6102351" y="2233085"/>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80</a:t>
            </a:r>
            <a:endParaRPr lang="en-US" altLang="en-US" sz="1600" dirty="0"/>
          </a:p>
        </p:txBody>
      </p:sp>
      <p:sp>
        <p:nvSpPr>
          <p:cNvPr id="396" name="Rectangle 117">
            <a:extLst>
              <a:ext uri="{FF2B5EF4-FFF2-40B4-BE49-F238E27FC236}">
                <a16:creationId xmlns:a16="http://schemas.microsoft.com/office/drawing/2014/main" id="{ADDC07CD-76C9-4E18-9599-5C12509D620A}"/>
              </a:ext>
            </a:extLst>
          </p:cNvPr>
          <p:cNvSpPr>
            <a:spLocks noChangeArrowheads="1"/>
          </p:cNvSpPr>
          <p:nvPr/>
        </p:nvSpPr>
        <p:spPr bwMode="auto">
          <a:xfrm>
            <a:off x="6102351" y="184361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90</a:t>
            </a:r>
            <a:endParaRPr lang="en-US" altLang="en-US" sz="1600" dirty="0"/>
          </a:p>
        </p:txBody>
      </p:sp>
      <p:sp>
        <p:nvSpPr>
          <p:cNvPr id="397" name="Rectangle 118">
            <a:extLst>
              <a:ext uri="{FF2B5EF4-FFF2-40B4-BE49-F238E27FC236}">
                <a16:creationId xmlns:a16="http://schemas.microsoft.com/office/drawing/2014/main" id="{FBF3EA2F-9C51-4AEA-9C9D-F6F9FBCAA44D}"/>
              </a:ext>
            </a:extLst>
          </p:cNvPr>
          <p:cNvSpPr>
            <a:spLocks noChangeArrowheads="1"/>
          </p:cNvSpPr>
          <p:nvPr/>
        </p:nvSpPr>
        <p:spPr bwMode="auto">
          <a:xfrm>
            <a:off x="5988051" y="1452034"/>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600" dirty="0">
                <a:solidFill>
                  <a:srgbClr val="000000"/>
                </a:solidFill>
              </a:rPr>
              <a:t>100</a:t>
            </a:r>
            <a:endParaRPr lang="en-US" altLang="en-US" sz="1600" dirty="0"/>
          </a:p>
        </p:txBody>
      </p:sp>
      <p:sp>
        <p:nvSpPr>
          <p:cNvPr id="398" name="Freeform 119">
            <a:extLst>
              <a:ext uri="{FF2B5EF4-FFF2-40B4-BE49-F238E27FC236}">
                <a16:creationId xmlns:a16="http://schemas.microsoft.com/office/drawing/2014/main" id="{897A3546-0073-446A-AA82-32C7CA672F68}"/>
              </a:ext>
            </a:extLst>
          </p:cNvPr>
          <p:cNvSpPr>
            <a:spLocks noEditPoints="1"/>
          </p:cNvSpPr>
          <p:nvPr/>
        </p:nvSpPr>
        <p:spPr bwMode="auto">
          <a:xfrm>
            <a:off x="6364818" y="1549401"/>
            <a:ext cx="158749" cy="3941233"/>
          </a:xfrm>
          <a:custGeom>
            <a:avLst/>
            <a:gdLst>
              <a:gd name="T0" fmla="*/ 75 w 75"/>
              <a:gd name="T1" fmla="*/ 1862 h 1862"/>
              <a:gd name="T2" fmla="*/ 75 w 75"/>
              <a:gd name="T3" fmla="*/ 0 h 1862"/>
              <a:gd name="T4" fmla="*/ 75 w 75"/>
              <a:gd name="T5" fmla="*/ 1852 h 1862"/>
              <a:gd name="T6" fmla="*/ 0 w 75"/>
              <a:gd name="T7" fmla="*/ 1852 h 1862"/>
              <a:gd name="T8" fmla="*/ 75 w 75"/>
              <a:gd name="T9" fmla="*/ 1668 h 1862"/>
              <a:gd name="T10" fmla="*/ 0 w 75"/>
              <a:gd name="T11" fmla="*/ 1668 h 1862"/>
              <a:gd name="T12" fmla="*/ 75 w 75"/>
              <a:gd name="T13" fmla="*/ 1484 h 1862"/>
              <a:gd name="T14" fmla="*/ 0 w 75"/>
              <a:gd name="T15" fmla="*/ 1484 h 1862"/>
              <a:gd name="T16" fmla="*/ 75 w 75"/>
              <a:gd name="T17" fmla="*/ 1299 h 1862"/>
              <a:gd name="T18" fmla="*/ 0 w 75"/>
              <a:gd name="T19" fmla="*/ 1299 h 1862"/>
              <a:gd name="T20" fmla="*/ 75 w 75"/>
              <a:gd name="T21" fmla="*/ 1115 h 1862"/>
              <a:gd name="T22" fmla="*/ 0 w 75"/>
              <a:gd name="T23" fmla="*/ 1115 h 1862"/>
              <a:gd name="T24" fmla="*/ 75 w 75"/>
              <a:gd name="T25" fmla="*/ 931 h 1862"/>
              <a:gd name="T26" fmla="*/ 0 w 75"/>
              <a:gd name="T27" fmla="*/ 931 h 1862"/>
              <a:gd name="T28" fmla="*/ 75 w 75"/>
              <a:gd name="T29" fmla="*/ 746 h 1862"/>
              <a:gd name="T30" fmla="*/ 0 w 75"/>
              <a:gd name="T31" fmla="*/ 746 h 1862"/>
              <a:gd name="T32" fmla="*/ 75 w 75"/>
              <a:gd name="T33" fmla="*/ 562 h 1862"/>
              <a:gd name="T34" fmla="*/ 0 w 75"/>
              <a:gd name="T35" fmla="*/ 562 h 1862"/>
              <a:gd name="T36" fmla="*/ 75 w 75"/>
              <a:gd name="T37" fmla="*/ 378 h 1862"/>
              <a:gd name="T38" fmla="*/ 0 w 75"/>
              <a:gd name="T39" fmla="*/ 378 h 1862"/>
              <a:gd name="T40" fmla="*/ 75 w 75"/>
              <a:gd name="T41" fmla="*/ 193 h 1862"/>
              <a:gd name="T42" fmla="*/ 0 w 75"/>
              <a:gd name="T43" fmla="*/ 193 h 1862"/>
              <a:gd name="T44" fmla="*/ 75 w 75"/>
              <a:gd name="T45" fmla="*/ 9 h 1862"/>
              <a:gd name="T46" fmla="*/ 0 w 75"/>
              <a:gd name="T47" fmla="*/ 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1862">
                <a:moveTo>
                  <a:pt x="75" y="1862"/>
                </a:moveTo>
                <a:lnTo>
                  <a:pt x="75" y="0"/>
                </a:lnTo>
                <a:moveTo>
                  <a:pt x="75" y="1852"/>
                </a:moveTo>
                <a:lnTo>
                  <a:pt x="0" y="1852"/>
                </a:lnTo>
                <a:moveTo>
                  <a:pt x="75" y="1668"/>
                </a:moveTo>
                <a:lnTo>
                  <a:pt x="0" y="1668"/>
                </a:lnTo>
                <a:moveTo>
                  <a:pt x="75" y="1484"/>
                </a:moveTo>
                <a:lnTo>
                  <a:pt x="0" y="1484"/>
                </a:lnTo>
                <a:moveTo>
                  <a:pt x="75" y="1299"/>
                </a:moveTo>
                <a:lnTo>
                  <a:pt x="0" y="1299"/>
                </a:lnTo>
                <a:moveTo>
                  <a:pt x="75" y="1115"/>
                </a:moveTo>
                <a:lnTo>
                  <a:pt x="0" y="1115"/>
                </a:lnTo>
                <a:moveTo>
                  <a:pt x="75" y="931"/>
                </a:moveTo>
                <a:lnTo>
                  <a:pt x="0" y="931"/>
                </a:lnTo>
                <a:moveTo>
                  <a:pt x="75" y="746"/>
                </a:moveTo>
                <a:lnTo>
                  <a:pt x="0" y="746"/>
                </a:lnTo>
                <a:moveTo>
                  <a:pt x="75" y="562"/>
                </a:moveTo>
                <a:lnTo>
                  <a:pt x="0" y="562"/>
                </a:lnTo>
                <a:moveTo>
                  <a:pt x="75" y="378"/>
                </a:moveTo>
                <a:lnTo>
                  <a:pt x="0" y="378"/>
                </a:lnTo>
                <a:moveTo>
                  <a:pt x="75" y="193"/>
                </a:moveTo>
                <a:lnTo>
                  <a:pt x="0" y="193"/>
                </a:lnTo>
                <a:moveTo>
                  <a:pt x="75" y="9"/>
                </a:moveTo>
                <a:lnTo>
                  <a:pt x="0" y="9"/>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99" name="Freeform 120">
            <a:extLst>
              <a:ext uri="{FF2B5EF4-FFF2-40B4-BE49-F238E27FC236}">
                <a16:creationId xmlns:a16="http://schemas.microsoft.com/office/drawing/2014/main" id="{34BCCBFD-D1F1-4448-BD69-0317E74B9689}"/>
              </a:ext>
            </a:extLst>
          </p:cNvPr>
          <p:cNvSpPr>
            <a:spLocks/>
          </p:cNvSpPr>
          <p:nvPr/>
        </p:nvSpPr>
        <p:spPr bwMode="auto">
          <a:xfrm>
            <a:off x="6523567" y="1568451"/>
            <a:ext cx="5355167" cy="2582333"/>
          </a:xfrm>
          <a:custGeom>
            <a:avLst/>
            <a:gdLst>
              <a:gd name="T0" fmla="*/ 0 w 2530"/>
              <a:gd name="T1" fmla="*/ 0 h 1220"/>
              <a:gd name="T2" fmla="*/ 238 w 2530"/>
              <a:gd name="T3" fmla="*/ 0 h 1220"/>
              <a:gd name="T4" fmla="*/ 276 w 2530"/>
              <a:gd name="T5" fmla="*/ 44 h 1220"/>
              <a:gd name="T6" fmla="*/ 438 w 2530"/>
              <a:gd name="T7" fmla="*/ 89 h 1220"/>
              <a:gd name="T8" fmla="*/ 448 w 2530"/>
              <a:gd name="T9" fmla="*/ 132 h 1220"/>
              <a:gd name="T10" fmla="*/ 459 w 2530"/>
              <a:gd name="T11" fmla="*/ 132 h 1220"/>
              <a:gd name="T12" fmla="*/ 459 w 2530"/>
              <a:gd name="T13" fmla="*/ 220 h 1220"/>
              <a:gd name="T14" fmla="*/ 478 w 2530"/>
              <a:gd name="T15" fmla="*/ 220 h 1220"/>
              <a:gd name="T16" fmla="*/ 497 w 2530"/>
              <a:gd name="T17" fmla="*/ 264 h 1220"/>
              <a:gd name="T18" fmla="*/ 530 w 2530"/>
              <a:gd name="T19" fmla="*/ 309 h 1220"/>
              <a:gd name="T20" fmla="*/ 558 w 2530"/>
              <a:gd name="T21" fmla="*/ 352 h 1220"/>
              <a:gd name="T22" fmla="*/ 581 w 2530"/>
              <a:gd name="T23" fmla="*/ 396 h 1220"/>
              <a:gd name="T24" fmla="*/ 627 w 2530"/>
              <a:gd name="T25" fmla="*/ 439 h 1220"/>
              <a:gd name="T26" fmla="*/ 716 w 2530"/>
              <a:gd name="T27" fmla="*/ 439 h 1220"/>
              <a:gd name="T28" fmla="*/ 739 w 2530"/>
              <a:gd name="T29" fmla="*/ 484 h 1220"/>
              <a:gd name="T30" fmla="*/ 755 w 2530"/>
              <a:gd name="T31" fmla="*/ 527 h 1220"/>
              <a:gd name="T32" fmla="*/ 780 w 2530"/>
              <a:gd name="T33" fmla="*/ 571 h 1220"/>
              <a:gd name="T34" fmla="*/ 828 w 2530"/>
              <a:gd name="T35" fmla="*/ 614 h 1220"/>
              <a:gd name="T36" fmla="*/ 888 w 2530"/>
              <a:gd name="T37" fmla="*/ 659 h 1220"/>
              <a:gd name="T38" fmla="*/ 922 w 2530"/>
              <a:gd name="T39" fmla="*/ 703 h 1220"/>
              <a:gd name="T40" fmla="*/ 955 w 2530"/>
              <a:gd name="T41" fmla="*/ 703 h 1220"/>
              <a:gd name="T42" fmla="*/ 1101 w 2530"/>
              <a:gd name="T43" fmla="*/ 746 h 1220"/>
              <a:gd name="T44" fmla="*/ 1107 w 2530"/>
              <a:gd name="T45" fmla="*/ 791 h 1220"/>
              <a:gd name="T46" fmla="*/ 1195 w 2530"/>
              <a:gd name="T47" fmla="*/ 791 h 1220"/>
              <a:gd name="T48" fmla="*/ 1226 w 2530"/>
              <a:gd name="T49" fmla="*/ 834 h 1220"/>
              <a:gd name="T50" fmla="*/ 1297 w 2530"/>
              <a:gd name="T51" fmla="*/ 879 h 1220"/>
              <a:gd name="T52" fmla="*/ 1379 w 2530"/>
              <a:gd name="T53" fmla="*/ 922 h 1220"/>
              <a:gd name="T54" fmla="*/ 1389 w 2530"/>
              <a:gd name="T55" fmla="*/ 966 h 1220"/>
              <a:gd name="T56" fmla="*/ 1433 w 2530"/>
              <a:gd name="T57" fmla="*/ 966 h 1220"/>
              <a:gd name="T58" fmla="*/ 1470 w 2530"/>
              <a:gd name="T59" fmla="*/ 1011 h 1220"/>
              <a:gd name="T60" fmla="*/ 1541 w 2530"/>
              <a:gd name="T61" fmla="*/ 1054 h 1220"/>
              <a:gd name="T62" fmla="*/ 1649 w 2530"/>
              <a:gd name="T63" fmla="*/ 1098 h 1220"/>
              <a:gd name="T64" fmla="*/ 1673 w 2530"/>
              <a:gd name="T65" fmla="*/ 1098 h 1220"/>
              <a:gd name="T66" fmla="*/ 1912 w 2530"/>
              <a:gd name="T67" fmla="*/ 1098 h 1220"/>
              <a:gd name="T68" fmla="*/ 2002 w 2530"/>
              <a:gd name="T69" fmla="*/ 1141 h 1220"/>
              <a:gd name="T70" fmla="*/ 2040 w 2530"/>
              <a:gd name="T71" fmla="*/ 1141 h 1220"/>
              <a:gd name="T72" fmla="*/ 2056 w 2530"/>
              <a:gd name="T73" fmla="*/ 1141 h 1220"/>
              <a:gd name="T74" fmla="*/ 2061 w 2530"/>
              <a:gd name="T75" fmla="*/ 1141 h 1220"/>
              <a:gd name="T76" fmla="*/ 2099 w 2530"/>
              <a:gd name="T77" fmla="*/ 1141 h 1220"/>
              <a:gd name="T78" fmla="*/ 2139 w 2530"/>
              <a:gd name="T79" fmla="*/ 1220 h 1220"/>
              <a:gd name="T80" fmla="*/ 2151 w 2530"/>
              <a:gd name="T81" fmla="*/ 1220 h 1220"/>
              <a:gd name="T82" fmla="*/ 2158 w 2530"/>
              <a:gd name="T83" fmla="*/ 1220 h 1220"/>
              <a:gd name="T84" fmla="*/ 2174 w 2530"/>
              <a:gd name="T85" fmla="*/ 1220 h 1220"/>
              <a:gd name="T86" fmla="*/ 2343 w 2530"/>
              <a:gd name="T87" fmla="*/ 1220 h 1220"/>
              <a:gd name="T88" fmla="*/ 2390 w 2530"/>
              <a:gd name="T89" fmla="*/ 1220 h 1220"/>
              <a:gd name="T90" fmla="*/ 2446 w 2530"/>
              <a:gd name="T91" fmla="*/ 1220 h 1220"/>
              <a:gd name="T92" fmla="*/ 2468 w 2530"/>
              <a:gd name="T93" fmla="*/ 1220 h 1220"/>
              <a:gd name="T94" fmla="*/ 2530 w 2530"/>
              <a:gd name="T95" fmla="*/ 122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0" h="1220">
                <a:moveTo>
                  <a:pt x="0" y="0"/>
                </a:moveTo>
                <a:lnTo>
                  <a:pt x="0" y="0"/>
                </a:lnTo>
                <a:lnTo>
                  <a:pt x="0" y="0"/>
                </a:lnTo>
                <a:lnTo>
                  <a:pt x="0" y="0"/>
                </a:lnTo>
                <a:lnTo>
                  <a:pt x="238" y="0"/>
                </a:lnTo>
                <a:lnTo>
                  <a:pt x="238" y="0"/>
                </a:lnTo>
                <a:lnTo>
                  <a:pt x="238" y="0"/>
                </a:lnTo>
                <a:lnTo>
                  <a:pt x="276" y="0"/>
                </a:lnTo>
                <a:lnTo>
                  <a:pt x="276" y="44"/>
                </a:lnTo>
                <a:lnTo>
                  <a:pt x="276" y="44"/>
                </a:lnTo>
                <a:lnTo>
                  <a:pt x="438" y="44"/>
                </a:lnTo>
                <a:lnTo>
                  <a:pt x="438" y="89"/>
                </a:lnTo>
                <a:lnTo>
                  <a:pt x="438" y="89"/>
                </a:lnTo>
                <a:lnTo>
                  <a:pt x="448" y="89"/>
                </a:lnTo>
                <a:lnTo>
                  <a:pt x="448" y="132"/>
                </a:lnTo>
                <a:lnTo>
                  <a:pt x="448" y="132"/>
                </a:lnTo>
                <a:lnTo>
                  <a:pt x="459" y="132"/>
                </a:lnTo>
                <a:lnTo>
                  <a:pt x="459" y="132"/>
                </a:lnTo>
                <a:lnTo>
                  <a:pt x="459" y="132"/>
                </a:lnTo>
                <a:lnTo>
                  <a:pt x="459" y="132"/>
                </a:lnTo>
                <a:lnTo>
                  <a:pt x="459" y="220"/>
                </a:lnTo>
                <a:lnTo>
                  <a:pt x="459" y="220"/>
                </a:lnTo>
                <a:lnTo>
                  <a:pt x="478" y="220"/>
                </a:lnTo>
                <a:lnTo>
                  <a:pt x="478" y="220"/>
                </a:lnTo>
                <a:lnTo>
                  <a:pt x="478" y="220"/>
                </a:lnTo>
                <a:lnTo>
                  <a:pt x="497" y="220"/>
                </a:lnTo>
                <a:lnTo>
                  <a:pt x="497" y="264"/>
                </a:lnTo>
                <a:lnTo>
                  <a:pt x="497" y="264"/>
                </a:lnTo>
                <a:lnTo>
                  <a:pt x="530" y="264"/>
                </a:lnTo>
                <a:lnTo>
                  <a:pt x="530" y="309"/>
                </a:lnTo>
                <a:lnTo>
                  <a:pt x="530" y="309"/>
                </a:lnTo>
                <a:lnTo>
                  <a:pt x="558" y="309"/>
                </a:lnTo>
                <a:lnTo>
                  <a:pt x="558" y="352"/>
                </a:lnTo>
                <a:lnTo>
                  <a:pt x="558" y="352"/>
                </a:lnTo>
                <a:lnTo>
                  <a:pt x="581" y="352"/>
                </a:lnTo>
                <a:lnTo>
                  <a:pt x="581" y="396"/>
                </a:lnTo>
                <a:lnTo>
                  <a:pt x="581" y="396"/>
                </a:lnTo>
                <a:lnTo>
                  <a:pt x="627" y="396"/>
                </a:lnTo>
                <a:lnTo>
                  <a:pt x="627" y="439"/>
                </a:lnTo>
                <a:lnTo>
                  <a:pt x="627" y="439"/>
                </a:lnTo>
                <a:lnTo>
                  <a:pt x="716" y="439"/>
                </a:lnTo>
                <a:lnTo>
                  <a:pt x="716" y="439"/>
                </a:lnTo>
                <a:lnTo>
                  <a:pt x="716" y="439"/>
                </a:lnTo>
                <a:lnTo>
                  <a:pt x="739" y="439"/>
                </a:lnTo>
                <a:lnTo>
                  <a:pt x="739" y="484"/>
                </a:lnTo>
                <a:lnTo>
                  <a:pt x="739" y="484"/>
                </a:lnTo>
                <a:lnTo>
                  <a:pt x="755" y="484"/>
                </a:lnTo>
                <a:lnTo>
                  <a:pt x="755" y="527"/>
                </a:lnTo>
                <a:lnTo>
                  <a:pt x="755" y="527"/>
                </a:lnTo>
                <a:lnTo>
                  <a:pt x="780" y="527"/>
                </a:lnTo>
                <a:lnTo>
                  <a:pt x="780" y="571"/>
                </a:lnTo>
                <a:lnTo>
                  <a:pt x="780" y="571"/>
                </a:lnTo>
                <a:lnTo>
                  <a:pt x="828" y="571"/>
                </a:lnTo>
                <a:lnTo>
                  <a:pt x="828" y="614"/>
                </a:lnTo>
                <a:lnTo>
                  <a:pt x="828" y="614"/>
                </a:lnTo>
                <a:lnTo>
                  <a:pt x="888" y="614"/>
                </a:lnTo>
                <a:lnTo>
                  <a:pt x="888" y="659"/>
                </a:lnTo>
                <a:lnTo>
                  <a:pt x="888" y="659"/>
                </a:lnTo>
                <a:lnTo>
                  <a:pt x="922" y="659"/>
                </a:lnTo>
                <a:lnTo>
                  <a:pt x="922" y="703"/>
                </a:lnTo>
                <a:lnTo>
                  <a:pt x="922" y="703"/>
                </a:lnTo>
                <a:lnTo>
                  <a:pt x="955" y="703"/>
                </a:lnTo>
                <a:lnTo>
                  <a:pt x="955" y="703"/>
                </a:lnTo>
                <a:lnTo>
                  <a:pt x="955" y="703"/>
                </a:lnTo>
                <a:lnTo>
                  <a:pt x="1101" y="703"/>
                </a:lnTo>
                <a:lnTo>
                  <a:pt x="1101" y="746"/>
                </a:lnTo>
                <a:lnTo>
                  <a:pt x="1101" y="746"/>
                </a:lnTo>
                <a:lnTo>
                  <a:pt x="1107" y="746"/>
                </a:lnTo>
                <a:lnTo>
                  <a:pt x="1107" y="791"/>
                </a:lnTo>
                <a:lnTo>
                  <a:pt x="1107" y="791"/>
                </a:lnTo>
                <a:lnTo>
                  <a:pt x="1195" y="791"/>
                </a:lnTo>
                <a:lnTo>
                  <a:pt x="1195" y="791"/>
                </a:lnTo>
                <a:lnTo>
                  <a:pt x="1195" y="791"/>
                </a:lnTo>
                <a:lnTo>
                  <a:pt x="1226" y="791"/>
                </a:lnTo>
                <a:lnTo>
                  <a:pt x="1226" y="834"/>
                </a:lnTo>
                <a:lnTo>
                  <a:pt x="1226" y="834"/>
                </a:lnTo>
                <a:lnTo>
                  <a:pt x="1297" y="834"/>
                </a:lnTo>
                <a:lnTo>
                  <a:pt x="1297" y="879"/>
                </a:lnTo>
                <a:lnTo>
                  <a:pt x="1297" y="879"/>
                </a:lnTo>
                <a:lnTo>
                  <a:pt x="1379" y="879"/>
                </a:lnTo>
                <a:lnTo>
                  <a:pt x="1379" y="922"/>
                </a:lnTo>
                <a:lnTo>
                  <a:pt x="1379" y="922"/>
                </a:lnTo>
                <a:lnTo>
                  <a:pt x="1389" y="922"/>
                </a:lnTo>
                <a:lnTo>
                  <a:pt x="1389" y="966"/>
                </a:lnTo>
                <a:lnTo>
                  <a:pt x="1389" y="966"/>
                </a:lnTo>
                <a:lnTo>
                  <a:pt x="1433" y="966"/>
                </a:lnTo>
                <a:lnTo>
                  <a:pt x="1433" y="966"/>
                </a:lnTo>
                <a:lnTo>
                  <a:pt x="1433" y="966"/>
                </a:lnTo>
                <a:lnTo>
                  <a:pt x="1470" y="966"/>
                </a:lnTo>
                <a:lnTo>
                  <a:pt x="1470" y="1011"/>
                </a:lnTo>
                <a:lnTo>
                  <a:pt x="1470" y="1011"/>
                </a:lnTo>
                <a:lnTo>
                  <a:pt x="1541" y="1011"/>
                </a:lnTo>
                <a:lnTo>
                  <a:pt x="1541" y="1054"/>
                </a:lnTo>
                <a:lnTo>
                  <a:pt x="1541" y="1054"/>
                </a:lnTo>
                <a:lnTo>
                  <a:pt x="1649" y="1054"/>
                </a:lnTo>
                <a:lnTo>
                  <a:pt x="1649" y="1098"/>
                </a:lnTo>
                <a:lnTo>
                  <a:pt x="1649" y="1098"/>
                </a:lnTo>
                <a:lnTo>
                  <a:pt x="1673" y="1098"/>
                </a:lnTo>
                <a:lnTo>
                  <a:pt x="1673" y="1098"/>
                </a:lnTo>
                <a:lnTo>
                  <a:pt x="1673" y="1098"/>
                </a:lnTo>
                <a:lnTo>
                  <a:pt x="1912" y="1098"/>
                </a:lnTo>
                <a:lnTo>
                  <a:pt x="1912" y="1098"/>
                </a:lnTo>
                <a:lnTo>
                  <a:pt x="1912" y="1098"/>
                </a:lnTo>
                <a:lnTo>
                  <a:pt x="2002" y="1098"/>
                </a:lnTo>
                <a:lnTo>
                  <a:pt x="2002" y="1141"/>
                </a:lnTo>
                <a:lnTo>
                  <a:pt x="2002" y="1141"/>
                </a:lnTo>
                <a:lnTo>
                  <a:pt x="2040" y="1141"/>
                </a:lnTo>
                <a:lnTo>
                  <a:pt x="2040" y="1141"/>
                </a:lnTo>
                <a:lnTo>
                  <a:pt x="2040" y="1141"/>
                </a:lnTo>
                <a:lnTo>
                  <a:pt x="2056" y="1141"/>
                </a:lnTo>
                <a:lnTo>
                  <a:pt x="2056" y="1141"/>
                </a:lnTo>
                <a:lnTo>
                  <a:pt x="2056" y="1141"/>
                </a:lnTo>
                <a:lnTo>
                  <a:pt x="2061" y="1141"/>
                </a:lnTo>
                <a:lnTo>
                  <a:pt x="2061" y="1141"/>
                </a:lnTo>
                <a:lnTo>
                  <a:pt x="2067" y="1141"/>
                </a:lnTo>
                <a:lnTo>
                  <a:pt x="2099" y="1141"/>
                </a:lnTo>
                <a:lnTo>
                  <a:pt x="2099" y="1141"/>
                </a:lnTo>
                <a:lnTo>
                  <a:pt x="2099" y="1141"/>
                </a:lnTo>
                <a:lnTo>
                  <a:pt x="2139" y="1141"/>
                </a:lnTo>
                <a:lnTo>
                  <a:pt x="2139" y="1220"/>
                </a:lnTo>
                <a:lnTo>
                  <a:pt x="2139" y="1220"/>
                </a:lnTo>
                <a:lnTo>
                  <a:pt x="2151" y="1220"/>
                </a:lnTo>
                <a:lnTo>
                  <a:pt x="2151" y="1220"/>
                </a:lnTo>
                <a:lnTo>
                  <a:pt x="2151" y="1220"/>
                </a:lnTo>
                <a:lnTo>
                  <a:pt x="2158" y="1220"/>
                </a:lnTo>
                <a:lnTo>
                  <a:pt x="2158" y="1220"/>
                </a:lnTo>
                <a:lnTo>
                  <a:pt x="2164" y="1220"/>
                </a:lnTo>
                <a:lnTo>
                  <a:pt x="2174" y="1220"/>
                </a:lnTo>
                <a:lnTo>
                  <a:pt x="2174" y="1220"/>
                </a:lnTo>
                <a:lnTo>
                  <a:pt x="2174" y="1220"/>
                </a:lnTo>
                <a:lnTo>
                  <a:pt x="2343" y="1220"/>
                </a:lnTo>
                <a:lnTo>
                  <a:pt x="2343" y="1220"/>
                </a:lnTo>
                <a:lnTo>
                  <a:pt x="2343" y="1220"/>
                </a:lnTo>
                <a:lnTo>
                  <a:pt x="2390" y="1220"/>
                </a:lnTo>
                <a:lnTo>
                  <a:pt x="2390" y="1220"/>
                </a:lnTo>
                <a:lnTo>
                  <a:pt x="2390" y="1220"/>
                </a:lnTo>
                <a:lnTo>
                  <a:pt x="2446" y="1220"/>
                </a:lnTo>
                <a:lnTo>
                  <a:pt x="2446" y="1220"/>
                </a:lnTo>
                <a:lnTo>
                  <a:pt x="2446" y="1220"/>
                </a:lnTo>
                <a:lnTo>
                  <a:pt x="2468" y="1220"/>
                </a:lnTo>
                <a:lnTo>
                  <a:pt x="2468" y="1220"/>
                </a:lnTo>
                <a:lnTo>
                  <a:pt x="2468" y="1220"/>
                </a:lnTo>
                <a:lnTo>
                  <a:pt x="2530" y="1220"/>
                </a:lnTo>
                <a:lnTo>
                  <a:pt x="2530" y="1220"/>
                </a:lnTo>
              </a:path>
            </a:pathLst>
          </a:custGeom>
          <a:noFill/>
          <a:ln w="14288" cap="flat">
            <a:solidFill>
              <a:srgbClr val="600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18" name="Line 124">
            <a:extLst>
              <a:ext uri="{FF2B5EF4-FFF2-40B4-BE49-F238E27FC236}">
                <a16:creationId xmlns:a16="http://schemas.microsoft.com/office/drawing/2014/main" id="{7ACED407-464E-4D1E-A3A4-2D013513D0A2}"/>
              </a:ext>
            </a:extLst>
          </p:cNvPr>
          <p:cNvSpPr>
            <a:spLocks noChangeShapeType="1"/>
          </p:cNvSpPr>
          <p:nvPr/>
        </p:nvSpPr>
        <p:spPr bwMode="auto">
          <a:xfrm>
            <a:off x="10839451"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19" name="Line 125">
            <a:extLst>
              <a:ext uri="{FF2B5EF4-FFF2-40B4-BE49-F238E27FC236}">
                <a16:creationId xmlns:a16="http://schemas.microsoft.com/office/drawing/2014/main" id="{F48987B0-FFD3-49C4-8109-B48206A763FC}"/>
              </a:ext>
            </a:extLst>
          </p:cNvPr>
          <p:cNvSpPr>
            <a:spLocks noChangeShapeType="1"/>
          </p:cNvSpPr>
          <p:nvPr/>
        </p:nvSpPr>
        <p:spPr bwMode="auto">
          <a:xfrm>
            <a:off x="10875433"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1" name="Line 126">
            <a:extLst>
              <a:ext uri="{FF2B5EF4-FFF2-40B4-BE49-F238E27FC236}">
                <a16:creationId xmlns:a16="http://schemas.microsoft.com/office/drawing/2014/main" id="{CF287044-E0E8-4CF1-94F5-482423406D93}"/>
              </a:ext>
            </a:extLst>
          </p:cNvPr>
          <p:cNvSpPr>
            <a:spLocks noChangeShapeType="1"/>
          </p:cNvSpPr>
          <p:nvPr/>
        </p:nvSpPr>
        <p:spPr bwMode="auto">
          <a:xfrm>
            <a:off x="10886017"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2" name="Line 127">
            <a:extLst>
              <a:ext uri="{FF2B5EF4-FFF2-40B4-BE49-F238E27FC236}">
                <a16:creationId xmlns:a16="http://schemas.microsoft.com/office/drawing/2014/main" id="{07C5D7C5-6608-4476-911E-14677F7A4998}"/>
              </a:ext>
            </a:extLst>
          </p:cNvPr>
          <p:cNvSpPr>
            <a:spLocks noChangeShapeType="1"/>
          </p:cNvSpPr>
          <p:nvPr/>
        </p:nvSpPr>
        <p:spPr bwMode="auto">
          <a:xfrm>
            <a:off x="10890251"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3" name="Line 128">
            <a:extLst>
              <a:ext uri="{FF2B5EF4-FFF2-40B4-BE49-F238E27FC236}">
                <a16:creationId xmlns:a16="http://schemas.microsoft.com/office/drawing/2014/main" id="{91A85C90-5F14-4007-A6BF-AD6600A8888B}"/>
              </a:ext>
            </a:extLst>
          </p:cNvPr>
          <p:cNvSpPr>
            <a:spLocks noChangeShapeType="1"/>
          </p:cNvSpPr>
          <p:nvPr/>
        </p:nvSpPr>
        <p:spPr bwMode="auto">
          <a:xfrm>
            <a:off x="10892367"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4" name="Line 129">
            <a:extLst>
              <a:ext uri="{FF2B5EF4-FFF2-40B4-BE49-F238E27FC236}">
                <a16:creationId xmlns:a16="http://schemas.microsoft.com/office/drawing/2014/main" id="{2CE1AB3E-9F5D-4B99-8795-901B0E3EE044}"/>
              </a:ext>
            </a:extLst>
          </p:cNvPr>
          <p:cNvSpPr>
            <a:spLocks noChangeShapeType="1"/>
          </p:cNvSpPr>
          <p:nvPr/>
        </p:nvSpPr>
        <p:spPr bwMode="auto">
          <a:xfrm>
            <a:off x="10898717"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5" name="Line 130">
            <a:extLst>
              <a:ext uri="{FF2B5EF4-FFF2-40B4-BE49-F238E27FC236}">
                <a16:creationId xmlns:a16="http://schemas.microsoft.com/office/drawing/2014/main" id="{E9EB68ED-591A-4175-88C3-DDEEE2B9955D}"/>
              </a:ext>
            </a:extLst>
          </p:cNvPr>
          <p:cNvSpPr>
            <a:spLocks noChangeShapeType="1"/>
          </p:cNvSpPr>
          <p:nvPr/>
        </p:nvSpPr>
        <p:spPr bwMode="auto">
          <a:xfrm>
            <a:off x="10966451" y="3905251"/>
            <a:ext cx="0" cy="78317"/>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6" name="Line 131">
            <a:extLst>
              <a:ext uri="{FF2B5EF4-FFF2-40B4-BE49-F238E27FC236}">
                <a16:creationId xmlns:a16="http://schemas.microsoft.com/office/drawing/2014/main" id="{F826180B-8A83-48FE-863D-8C559115E2E4}"/>
              </a:ext>
            </a:extLst>
          </p:cNvPr>
          <p:cNvSpPr>
            <a:spLocks noChangeShapeType="1"/>
          </p:cNvSpPr>
          <p:nvPr/>
        </p:nvSpPr>
        <p:spPr bwMode="auto">
          <a:xfrm>
            <a:off x="11091333"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7" name="Line 132">
            <a:extLst>
              <a:ext uri="{FF2B5EF4-FFF2-40B4-BE49-F238E27FC236}">
                <a16:creationId xmlns:a16="http://schemas.microsoft.com/office/drawing/2014/main" id="{4C6FA3F8-0109-4869-B29E-1F555AD1B900}"/>
              </a:ext>
            </a:extLst>
          </p:cNvPr>
          <p:cNvSpPr>
            <a:spLocks noChangeShapeType="1"/>
          </p:cNvSpPr>
          <p:nvPr/>
        </p:nvSpPr>
        <p:spPr bwMode="auto">
          <a:xfrm>
            <a:off x="11099800"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8" name="Line 133">
            <a:extLst>
              <a:ext uri="{FF2B5EF4-FFF2-40B4-BE49-F238E27FC236}">
                <a16:creationId xmlns:a16="http://schemas.microsoft.com/office/drawing/2014/main" id="{24EA3D09-8030-4E7A-9453-0C8908B3CDCE}"/>
              </a:ext>
            </a:extLst>
          </p:cNvPr>
          <p:cNvSpPr>
            <a:spLocks noChangeShapeType="1"/>
          </p:cNvSpPr>
          <p:nvPr/>
        </p:nvSpPr>
        <p:spPr bwMode="auto">
          <a:xfrm>
            <a:off x="11104033"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9" name="Line 134">
            <a:extLst>
              <a:ext uri="{FF2B5EF4-FFF2-40B4-BE49-F238E27FC236}">
                <a16:creationId xmlns:a16="http://schemas.microsoft.com/office/drawing/2014/main" id="{3342E0C1-0AB7-47A8-BC05-8AD464E234D4}"/>
              </a:ext>
            </a:extLst>
          </p:cNvPr>
          <p:cNvSpPr>
            <a:spLocks noChangeShapeType="1"/>
          </p:cNvSpPr>
          <p:nvPr/>
        </p:nvSpPr>
        <p:spPr bwMode="auto">
          <a:xfrm>
            <a:off x="11125200"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70" name="Line 135">
            <a:extLst>
              <a:ext uri="{FF2B5EF4-FFF2-40B4-BE49-F238E27FC236}">
                <a16:creationId xmlns:a16="http://schemas.microsoft.com/office/drawing/2014/main" id="{EEEA544D-D625-45BE-A6A7-FD9AAC35413F}"/>
              </a:ext>
            </a:extLst>
          </p:cNvPr>
          <p:cNvSpPr>
            <a:spLocks noChangeShapeType="1"/>
          </p:cNvSpPr>
          <p:nvPr/>
        </p:nvSpPr>
        <p:spPr bwMode="auto">
          <a:xfrm>
            <a:off x="11482917"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71" name="Line 136">
            <a:extLst>
              <a:ext uri="{FF2B5EF4-FFF2-40B4-BE49-F238E27FC236}">
                <a16:creationId xmlns:a16="http://schemas.microsoft.com/office/drawing/2014/main" id="{71A011A5-AFEB-49A5-90A4-B17E77D4A35B}"/>
              </a:ext>
            </a:extLst>
          </p:cNvPr>
          <p:cNvSpPr>
            <a:spLocks noChangeShapeType="1"/>
          </p:cNvSpPr>
          <p:nvPr/>
        </p:nvSpPr>
        <p:spPr bwMode="auto">
          <a:xfrm>
            <a:off x="11700933"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72" name="Line 137">
            <a:extLst>
              <a:ext uri="{FF2B5EF4-FFF2-40B4-BE49-F238E27FC236}">
                <a16:creationId xmlns:a16="http://schemas.microsoft.com/office/drawing/2014/main" id="{8E343200-D63C-4DE6-9A9F-C2FA4761C50B}"/>
              </a:ext>
            </a:extLst>
          </p:cNvPr>
          <p:cNvSpPr>
            <a:spLocks noChangeShapeType="1"/>
          </p:cNvSpPr>
          <p:nvPr/>
        </p:nvSpPr>
        <p:spPr bwMode="auto">
          <a:xfrm>
            <a:off x="11747500"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73" name="Line 138">
            <a:extLst>
              <a:ext uri="{FF2B5EF4-FFF2-40B4-BE49-F238E27FC236}">
                <a16:creationId xmlns:a16="http://schemas.microsoft.com/office/drawing/2014/main" id="{87085650-BFDD-49AC-93A3-1861B70E189A}"/>
              </a:ext>
            </a:extLst>
          </p:cNvPr>
          <p:cNvSpPr>
            <a:spLocks noChangeShapeType="1"/>
          </p:cNvSpPr>
          <p:nvPr/>
        </p:nvSpPr>
        <p:spPr bwMode="auto">
          <a:xfrm>
            <a:off x="11878733" y="4072467"/>
            <a:ext cx="0" cy="76200"/>
          </a:xfrm>
          <a:prstGeom prst="line">
            <a:avLst/>
          </a:prstGeom>
          <a:noFill/>
          <a:ln w="12700" cap="flat">
            <a:solidFill>
              <a:srgbClr val="600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14" name="Freeform 165">
            <a:extLst>
              <a:ext uri="{FF2B5EF4-FFF2-40B4-BE49-F238E27FC236}">
                <a16:creationId xmlns:a16="http://schemas.microsoft.com/office/drawing/2014/main" id="{515301A2-2C96-41B0-9F92-94BA69C1115C}"/>
              </a:ext>
            </a:extLst>
          </p:cNvPr>
          <p:cNvSpPr>
            <a:spLocks/>
          </p:cNvSpPr>
          <p:nvPr/>
        </p:nvSpPr>
        <p:spPr bwMode="auto">
          <a:xfrm>
            <a:off x="6523567" y="1568451"/>
            <a:ext cx="5037667" cy="2288117"/>
          </a:xfrm>
          <a:custGeom>
            <a:avLst/>
            <a:gdLst>
              <a:gd name="T0" fmla="*/ 0 w 2380"/>
              <a:gd name="T1" fmla="*/ 0 h 1081"/>
              <a:gd name="T2" fmla="*/ 0 w 2380"/>
              <a:gd name="T3" fmla="*/ 0 h 1081"/>
              <a:gd name="T4" fmla="*/ 238 w 2380"/>
              <a:gd name="T5" fmla="*/ 0 h 1081"/>
              <a:gd name="T6" fmla="*/ 310 w 2380"/>
              <a:gd name="T7" fmla="*/ 0 h 1081"/>
              <a:gd name="T8" fmla="*/ 310 w 2380"/>
              <a:gd name="T9" fmla="*/ 64 h 1081"/>
              <a:gd name="T10" fmla="*/ 421 w 2380"/>
              <a:gd name="T11" fmla="*/ 127 h 1081"/>
              <a:gd name="T12" fmla="*/ 429 w 2380"/>
              <a:gd name="T13" fmla="*/ 127 h 1081"/>
              <a:gd name="T14" fmla="*/ 429 w 2380"/>
              <a:gd name="T15" fmla="*/ 192 h 1081"/>
              <a:gd name="T16" fmla="*/ 478 w 2380"/>
              <a:gd name="T17" fmla="*/ 192 h 1081"/>
              <a:gd name="T18" fmla="*/ 659 w 2380"/>
              <a:gd name="T19" fmla="*/ 192 h 1081"/>
              <a:gd name="T20" fmla="*/ 659 w 2380"/>
              <a:gd name="T21" fmla="*/ 255 h 1081"/>
              <a:gd name="T22" fmla="*/ 662 w 2380"/>
              <a:gd name="T23" fmla="*/ 318 h 1081"/>
              <a:gd name="T24" fmla="*/ 682 w 2380"/>
              <a:gd name="T25" fmla="*/ 318 h 1081"/>
              <a:gd name="T26" fmla="*/ 682 w 2380"/>
              <a:gd name="T27" fmla="*/ 382 h 1081"/>
              <a:gd name="T28" fmla="*/ 716 w 2380"/>
              <a:gd name="T29" fmla="*/ 382 h 1081"/>
              <a:gd name="T30" fmla="*/ 748 w 2380"/>
              <a:gd name="T31" fmla="*/ 382 h 1081"/>
              <a:gd name="T32" fmla="*/ 748 w 2380"/>
              <a:gd name="T33" fmla="*/ 445 h 1081"/>
              <a:gd name="T34" fmla="*/ 920 w 2380"/>
              <a:gd name="T35" fmla="*/ 510 h 1081"/>
              <a:gd name="T36" fmla="*/ 955 w 2380"/>
              <a:gd name="T37" fmla="*/ 510 h 1081"/>
              <a:gd name="T38" fmla="*/ 955 w 2380"/>
              <a:gd name="T39" fmla="*/ 510 h 1081"/>
              <a:gd name="T40" fmla="*/ 963 w 2380"/>
              <a:gd name="T41" fmla="*/ 573 h 1081"/>
              <a:gd name="T42" fmla="*/ 964 w 2380"/>
              <a:gd name="T43" fmla="*/ 573 h 1081"/>
              <a:gd name="T44" fmla="*/ 964 w 2380"/>
              <a:gd name="T45" fmla="*/ 636 h 1081"/>
              <a:gd name="T46" fmla="*/ 1097 w 2380"/>
              <a:gd name="T47" fmla="*/ 700 h 1081"/>
              <a:gd name="T48" fmla="*/ 1100 w 2380"/>
              <a:gd name="T49" fmla="*/ 700 h 1081"/>
              <a:gd name="T50" fmla="*/ 1100 w 2380"/>
              <a:gd name="T51" fmla="*/ 763 h 1081"/>
              <a:gd name="T52" fmla="*/ 1147 w 2380"/>
              <a:gd name="T53" fmla="*/ 826 h 1081"/>
              <a:gd name="T54" fmla="*/ 1195 w 2380"/>
              <a:gd name="T55" fmla="*/ 826 h 1081"/>
              <a:gd name="T56" fmla="*/ 1195 w 2380"/>
              <a:gd name="T57" fmla="*/ 826 h 1081"/>
              <a:gd name="T58" fmla="*/ 1385 w 2380"/>
              <a:gd name="T59" fmla="*/ 891 h 1081"/>
              <a:gd name="T60" fmla="*/ 1433 w 2380"/>
              <a:gd name="T61" fmla="*/ 891 h 1081"/>
              <a:gd name="T62" fmla="*/ 1433 w 2380"/>
              <a:gd name="T63" fmla="*/ 891 h 1081"/>
              <a:gd name="T64" fmla="*/ 1535 w 2380"/>
              <a:gd name="T65" fmla="*/ 954 h 1081"/>
              <a:gd name="T66" fmla="*/ 1563 w 2380"/>
              <a:gd name="T67" fmla="*/ 954 h 1081"/>
              <a:gd name="T68" fmla="*/ 1563 w 2380"/>
              <a:gd name="T69" fmla="*/ 1018 h 1081"/>
              <a:gd name="T70" fmla="*/ 1673 w 2380"/>
              <a:gd name="T71" fmla="*/ 1018 h 1081"/>
              <a:gd name="T72" fmla="*/ 1734 w 2380"/>
              <a:gd name="T73" fmla="*/ 1018 h 1081"/>
              <a:gd name="T74" fmla="*/ 1734 w 2380"/>
              <a:gd name="T75" fmla="*/ 1081 h 1081"/>
              <a:gd name="T76" fmla="*/ 1892 w 2380"/>
              <a:gd name="T77" fmla="*/ 1081 h 1081"/>
              <a:gd name="T78" fmla="*/ 1912 w 2380"/>
              <a:gd name="T79" fmla="*/ 1081 h 1081"/>
              <a:gd name="T80" fmla="*/ 1912 w 2380"/>
              <a:gd name="T81" fmla="*/ 1081 h 1081"/>
              <a:gd name="T82" fmla="*/ 2023 w 2380"/>
              <a:gd name="T83" fmla="*/ 1081 h 1081"/>
              <a:gd name="T84" fmla="*/ 2026 w 2380"/>
              <a:gd name="T85" fmla="*/ 1081 h 1081"/>
              <a:gd name="T86" fmla="*/ 2028 w 2380"/>
              <a:gd name="T87" fmla="*/ 1081 h 1081"/>
              <a:gd name="T88" fmla="*/ 2059 w 2380"/>
              <a:gd name="T89" fmla="*/ 1081 h 1081"/>
              <a:gd name="T90" fmla="*/ 2075 w 2380"/>
              <a:gd name="T91" fmla="*/ 1081 h 1081"/>
              <a:gd name="T92" fmla="*/ 2075 w 2380"/>
              <a:gd name="T93" fmla="*/ 1081 h 1081"/>
              <a:gd name="T94" fmla="*/ 2118 w 2380"/>
              <a:gd name="T95" fmla="*/ 1081 h 1081"/>
              <a:gd name="T96" fmla="*/ 2136 w 2380"/>
              <a:gd name="T97" fmla="*/ 1081 h 1081"/>
              <a:gd name="T98" fmla="*/ 2136 w 2380"/>
              <a:gd name="T99" fmla="*/ 1081 h 1081"/>
              <a:gd name="T100" fmla="*/ 2151 w 2380"/>
              <a:gd name="T101" fmla="*/ 1081 h 1081"/>
              <a:gd name="T102" fmla="*/ 2191 w 2380"/>
              <a:gd name="T103" fmla="*/ 1081 h 1081"/>
              <a:gd name="T104" fmla="*/ 2191 w 2380"/>
              <a:gd name="T105" fmla="*/ 1081 h 1081"/>
              <a:gd name="T106" fmla="*/ 2292 w 2380"/>
              <a:gd name="T107" fmla="*/ 1081 h 1081"/>
              <a:gd name="T108" fmla="*/ 2323 w 2380"/>
              <a:gd name="T109" fmla="*/ 1081 h 1081"/>
              <a:gd name="T110" fmla="*/ 2323 w 2380"/>
              <a:gd name="T111" fmla="*/ 1081 h 1081"/>
              <a:gd name="T112" fmla="*/ 2380 w 2380"/>
              <a:gd name="T113" fmla="*/ 1081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80" h="1081">
                <a:moveTo>
                  <a:pt x="0" y="0"/>
                </a:moveTo>
                <a:lnTo>
                  <a:pt x="0" y="0"/>
                </a:lnTo>
                <a:lnTo>
                  <a:pt x="0" y="0"/>
                </a:lnTo>
                <a:lnTo>
                  <a:pt x="0" y="0"/>
                </a:lnTo>
                <a:lnTo>
                  <a:pt x="238" y="0"/>
                </a:lnTo>
                <a:lnTo>
                  <a:pt x="238" y="0"/>
                </a:lnTo>
                <a:lnTo>
                  <a:pt x="238" y="0"/>
                </a:lnTo>
                <a:lnTo>
                  <a:pt x="310" y="0"/>
                </a:lnTo>
                <a:lnTo>
                  <a:pt x="310" y="64"/>
                </a:lnTo>
                <a:lnTo>
                  <a:pt x="310" y="64"/>
                </a:lnTo>
                <a:lnTo>
                  <a:pt x="421" y="64"/>
                </a:lnTo>
                <a:lnTo>
                  <a:pt x="421" y="127"/>
                </a:lnTo>
                <a:lnTo>
                  <a:pt x="421" y="127"/>
                </a:lnTo>
                <a:lnTo>
                  <a:pt x="429" y="127"/>
                </a:lnTo>
                <a:lnTo>
                  <a:pt x="429" y="192"/>
                </a:lnTo>
                <a:lnTo>
                  <a:pt x="429" y="192"/>
                </a:lnTo>
                <a:lnTo>
                  <a:pt x="478" y="192"/>
                </a:lnTo>
                <a:lnTo>
                  <a:pt x="478" y="192"/>
                </a:lnTo>
                <a:lnTo>
                  <a:pt x="478" y="192"/>
                </a:lnTo>
                <a:lnTo>
                  <a:pt x="659" y="192"/>
                </a:lnTo>
                <a:lnTo>
                  <a:pt x="659" y="255"/>
                </a:lnTo>
                <a:lnTo>
                  <a:pt x="659" y="255"/>
                </a:lnTo>
                <a:lnTo>
                  <a:pt x="662" y="255"/>
                </a:lnTo>
                <a:lnTo>
                  <a:pt x="662" y="318"/>
                </a:lnTo>
                <a:lnTo>
                  <a:pt x="662" y="318"/>
                </a:lnTo>
                <a:lnTo>
                  <a:pt x="682" y="318"/>
                </a:lnTo>
                <a:lnTo>
                  <a:pt x="682" y="382"/>
                </a:lnTo>
                <a:lnTo>
                  <a:pt x="682" y="382"/>
                </a:lnTo>
                <a:lnTo>
                  <a:pt x="716" y="382"/>
                </a:lnTo>
                <a:lnTo>
                  <a:pt x="716" y="382"/>
                </a:lnTo>
                <a:lnTo>
                  <a:pt x="716" y="382"/>
                </a:lnTo>
                <a:lnTo>
                  <a:pt x="748" y="382"/>
                </a:lnTo>
                <a:lnTo>
                  <a:pt x="748" y="445"/>
                </a:lnTo>
                <a:lnTo>
                  <a:pt x="748" y="445"/>
                </a:lnTo>
                <a:lnTo>
                  <a:pt x="920" y="445"/>
                </a:lnTo>
                <a:lnTo>
                  <a:pt x="920" y="510"/>
                </a:lnTo>
                <a:lnTo>
                  <a:pt x="920" y="510"/>
                </a:lnTo>
                <a:lnTo>
                  <a:pt x="955" y="510"/>
                </a:lnTo>
                <a:lnTo>
                  <a:pt x="955" y="510"/>
                </a:lnTo>
                <a:lnTo>
                  <a:pt x="955" y="510"/>
                </a:lnTo>
                <a:lnTo>
                  <a:pt x="963" y="510"/>
                </a:lnTo>
                <a:lnTo>
                  <a:pt x="963" y="573"/>
                </a:lnTo>
                <a:lnTo>
                  <a:pt x="963" y="573"/>
                </a:lnTo>
                <a:lnTo>
                  <a:pt x="964" y="573"/>
                </a:lnTo>
                <a:lnTo>
                  <a:pt x="964" y="636"/>
                </a:lnTo>
                <a:lnTo>
                  <a:pt x="964" y="636"/>
                </a:lnTo>
                <a:lnTo>
                  <a:pt x="1097" y="636"/>
                </a:lnTo>
                <a:lnTo>
                  <a:pt x="1097" y="700"/>
                </a:lnTo>
                <a:lnTo>
                  <a:pt x="1097" y="700"/>
                </a:lnTo>
                <a:lnTo>
                  <a:pt x="1100" y="700"/>
                </a:lnTo>
                <a:lnTo>
                  <a:pt x="1100" y="763"/>
                </a:lnTo>
                <a:lnTo>
                  <a:pt x="1100" y="763"/>
                </a:lnTo>
                <a:lnTo>
                  <a:pt x="1147" y="763"/>
                </a:lnTo>
                <a:lnTo>
                  <a:pt x="1147" y="826"/>
                </a:lnTo>
                <a:lnTo>
                  <a:pt x="1147" y="826"/>
                </a:lnTo>
                <a:lnTo>
                  <a:pt x="1195" y="826"/>
                </a:lnTo>
                <a:lnTo>
                  <a:pt x="1195" y="826"/>
                </a:lnTo>
                <a:lnTo>
                  <a:pt x="1195" y="826"/>
                </a:lnTo>
                <a:lnTo>
                  <a:pt x="1385" y="826"/>
                </a:lnTo>
                <a:lnTo>
                  <a:pt x="1385" y="891"/>
                </a:lnTo>
                <a:lnTo>
                  <a:pt x="1385" y="891"/>
                </a:lnTo>
                <a:lnTo>
                  <a:pt x="1433" y="891"/>
                </a:lnTo>
                <a:lnTo>
                  <a:pt x="1433" y="891"/>
                </a:lnTo>
                <a:lnTo>
                  <a:pt x="1433" y="891"/>
                </a:lnTo>
                <a:lnTo>
                  <a:pt x="1535" y="891"/>
                </a:lnTo>
                <a:lnTo>
                  <a:pt x="1535" y="954"/>
                </a:lnTo>
                <a:lnTo>
                  <a:pt x="1535" y="954"/>
                </a:lnTo>
                <a:lnTo>
                  <a:pt x="1563" y="954"/>
                </a:lnTo>
                <a:lnTo>
                  <a:pt x="1563" y="1018"/>
                </a:lnTo>
                <a:lnTo>
                  <a:pt x="1563" y="1018"/>
                </a:lnTo>
                <a:lnTo>
                  <a:pt x="1673" y="1018"/>
                </a:lnTo>
                <a:lnTo>
                  <a:pt x="1673" y="1018"/>
                </a:lnTo>
                <a:lnTo>
                  <a:pt x="1673" y="1018"/>
                </a:lnTo>
                <a:lnTo>
                  <a:pt x="1734" y="1018"/>
                </a:lnTo>
                <a:lnTo>
                  <a:pt x="1734" y="1081"/>
                </a:lnTo>
                <a:lnTo>
                  <a:pt x="1734" y="1081"/>
                </a:lnTo>
                <a:lnTo>
                  <a:pt x="1892" y="1081"/>
                </a:lnTo>
                <a:lnTo>
                  <a:pt x="1892" y="1081"/>
                </a:lnTo>
                <a:lnTo>
                  <a:pt x="1892" y="1081"/>
                </a:lnTo>
                <a:lnTo>
                  <a:pt x="1912" y="1081"/>
                </a:lnTo>
                <a:lnTo>
                  <a:pt x="1912" y="1081"/>
                </a:lnTo>
                <a:lnTo>
                  <a:pt x="1912" y="1081"/>
                </a:lnTo>
                <a:lnTo>
                  <a:pt x="2023" y="1081"/>
                </a:lnTo>
                <a:lnTo>
                  <a:pt x="2023" y="1081"/>
                </a:lnTo>
                <a:lnTo>
                  <a:pt x="2023" y="1081"/>
                </a:lnTo>
                <a:lnTo>
                  <a:pt x="2026" y="1081"/>
                </a:lnTo>
                <a:lnTo>
                  <a:pt x="2026" y="1081"/>
                </a:lnTo>
                <a:lnTo>
                  <a:pt x="2028" y="1081"/>
                </a:lnTo>
                <a:lnTo>
                  <a:pt x="2059" y="1081"/>
                </a:lnTo>
                <a:lnTo>
                  <a:pt x="2059" y="1081"/>
                </a:lnTo>
                <a:lnTo>
                  <a:pt x="2059" y="1081"/>
                </a:lnTo>
                <a:lnTo>
                  <a:pt x="2075" y="1081"/>
                </a:lnTo>
                <a:lnTo>
                  <a:pt x="2075" y="1081"/>
                </a:lnTo>
                <a:lnTo>
                  <a:pt x="2075" y="1081"/>
                </a:lnTo>
                <a:lnTo>
                  <a:pt x="2118" y="1081"/>
                </a:lnTo>
                <a:lnTo>
                  <a:pt x="2118" y="1081"/>
                </a:lnTo>
                <a:lnTo>
                  <a:pt x="2118" y="1081"/>
                </a:lnTo>
                <a:lnTo>
                  <a:pt x="2136" y="1081"/>
                </a:lnTo>
                <a:lnTo>
                  <a:pt x="2136" y="1081"/>
                </a:lnTo>
                <a:lnTo>
                  <a:pt x="2136" y="1081"/>
                </a:lnTo>
                <a:lnTo>
                  <a:pt x="2151" y="1081"/>
                </a:lnTo>
                <a:lnTo>
                  <a:pt x="2151" y="1081"/>
                </a:lnTo>
                <a:lnTo>
                  <a:pt x="2151" y="1081"/>
                </a:lnTo>
                <a:lnTo>
                  <a:pt x="2191" y="1081"/>
                </a:lnTo>
                <a:lnTo>
                  <a:pt x="2191" y="1081"/>
                </a:lnTo>
                <a:lnTo>
                  <a:pt x="2191" y="1081"/>
                </a:lnTo>
                <a:lnTo>
                  <a:pt x="2292" y="1081"/>
                </a:lnTo>
                <a:lnTo>
                  <a:pt x="2292" y="1081"/>
                </a:lnTo>
                <a:lnTo>
                  <a:pt x="2292" y="1081"/>
                </a:lnTo>
                <a:lnTo>
                  <a:pt x="2323" y="1081"/>
                </a:lnTo>
                <a:lnTo>
                  <a:pt x="2323" y="1081"/>
                </a:lnTo>
                <a:lnTo>
                  <a:pt x="2323" y="1081"/>
                </a:lnTo>
                <a:lnTo>
                  <a:pt x="2380" y="1081"/>
                </a:lnTo>
                <a:lnTo>
                  <a:pt x="2380" y="1081"/>
                </a:lnTo>
              </a:path>
            </a:pathLst>
          </a:custGeom>
          <a:noFill/>
          <a:ln w="14288"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4" name="Line 169">
            <a:extLst>
              <a:ext uri="{FF2B5EF4-FFF2-40B4-BE49-F238E27FC236}">
                <a16:creationId xmlns:a16="http://schemas.microsoft.com/office/drawing/2014/main" id="{DEDB266C-7D12-4F39-8B1B-3C2BEDE48641}"/>
              </a:ext>
            </a:extLst>
          </p:cNvPr>
          <p:cNvSpPr>
            <a:spLocks noChangeShapeType="1"/>
          </p:cNvSpPr>
          <p:nvPr/>
        </p:nvSpPr>
        <p:spPr bwMode="auto">
          <a:xfrm>
            <a:off x="10528300"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5" name="Line 170">
            <a:extLst>
              <a:ext uri="{FF2B5EF4-FFF2-40B4-BE49-F238E27FC236}">
                <a16:creationId xmlns:a16="http://schemas.microsoft.com/office/drawing/2014/main" id="{7B054A17-B29C-44D4-9091-3F288BB5A036}"/>
              </a:ext>
            </a:extLst>
          </p:cNvPr>
          <p:cNvSpPr>
            <a:spLocks noChangeShapeType="1"/>
          </p:cNvSpPr>
          <p:nvPr/>
        </p:nvSpPr>
        <p:spPr bwMode="auto">
          <a:xfrm>
            <a:off x="10805584"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6" name="Line 171">
            <a:extLst>
              <a:ext uri="{FF2B5EF4-FFF2-40B4-BE49-F238E27FC236}">
                <a16:creationId xmlns:a16="http://schemas.microsoft.com/office/drawing/2014/main" id="{C5BDAD38-2CD6-4373-A7F3-7A433517C177}"/>
              </a:ext>
            </a:extLst>
          </p:cNvPr>
          <p:cNvSpPr>
            <a:spLocks noChangeShapeType="1"/>
          </p:cNvSpPr>
          <p:nvPr/>
        </p:nvSpPr>
        <p:spPr bwMode="auto">
          <a:xfrm>
            <a:off x="10811933"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7" name="Line 172">
            <a:extLst>
              <a:ext uri="{FF2B5EF4-FFF2-40B4-BE49-F238E27FC236}">
                <a16:creationId xmlns:a16="http://schemas.microsoft.com/office/drawing/2014/main" id="{326D2DE4-5ACD-4017-AA1C-0FA60C042045}"/>
              </a:ext>
            </a:extLst>
          </p:cNvPr>
          <p:cNvSpPr>
            <a:spLocks noChangeShapeType="1"/>
          </p:cNvSpPr>
          <p:nvPr/>
        </p:nvSpPr>
        <p:spPr bwMode="auto">
          <a:xfrm>
            <a:off x="10816167"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8" name="Line 173">
            <a:extLst>
              <a:ext uri="{FF2B5EF4-FFF2-40B4-BE49-F238E27FC236}">
                <a16:creationId xmlns:a16="http://schemas.microsoft.com/office/drawing/2014/main" id="{C162AD8C-7322-44D2-8A2A-73DC31C4AA0F}"/>
              </a:ext>
            </a:extLst>
          </p:cNvPr>
          <p:cNvSpPr>
            <a:spLocks noChangeShapeType="1"/>
          </p:cNvSpPr>
          <p:nvPr/>
        </p:nvSpPr>
        <p:spPr bwMode="auto">
          <a:xfrm>
            <a:off x="10879667"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19" name="Line 174">
            <a:extLst>
              <a:ext uri="{FF2B5EF4-FFF2-40B4-BE49-F238E27FC236}">
                <a16:creationId xmlns:a16="http://schemas.microsoft.com/office/drawing/2014/main" id="{5D9CEE0C-332D-464C-96CC-DE2DB4F32069}"/>
              </a:ext>
            </a:extLst>
          </p:cNvPr>
          <p:cNvSpPr>
            <a:spLocks noChangeShapeType="1"/>
          </p:cNvSpPr>
          <p:nvPr/>
        </p:nvSpPr>
        <p:spPr bwMode="auto">
          <a:xfrm>
            <a:off x="10915651"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0" name="Line 175">
            <a:extLst>
              <a:ext uri="{FF2B5EF4-FFF2-40B4-BE49-F238E27FC236}">
                <a16:creationId xmlns:a16="http://schemas.microsoft.com/office/drawing/2014/main" id="{D62A9191-917D-4D5F-91E5-4CE3AFEB373D}"/>
              </a:ext>
            </a:extLst>
          </p:cNvPr>
          <p:cNvSpPr>
            <a:spLocks noChangeShapeType="1"/>
          </p:cNvSpPr>
          <p:nvPr/>
        </p:nvSpPr>
        <p:spPr bwMode="auto">
          <a:xfrm>
            <a:off x="11006667"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1" name="Line 176">
            <a:extLst>
              <a:ext uri="{FF2B5EF4-FFF2-40B4-BE49-F238E27FC236}">
                <a16:creationId xmlns:a16="http://schemas.microsoft.com/office/drawing/2014/main" id="{864588A9-995C-42DD-9968-93BA8F6BB394}"/>
              </a:ext>
            </a:extLst>
          </p:cNvPr>
          <p:cNvSpPr>
            <a:spLocks noChangeShapeType="1"/>
          </p:cNvSpPr>
          <p:nvPr/>
        </p:nvSpPr>
        <p:spPr bwMode="auto">
          <a:xfrm>
            <a:off x="11044767"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2" name="Line 177">
            <a:extLst>
              <a:ext uri="{FF2B5EF4-FFF2-40B4-BE49-F238E27FC236}">
                <a16:creationId xmlns:a16="http://schemas.microsoft.com/office/drawing/2014/main" id="{42ACADD4-DF9F-44F8-AA01-89DC70F1ABF7}"/>
              </a:ext>
            </a:extLst>
          </p:cNvPr>
          <p:cNvSpPr>
            <a:spLocks noChangeShapeType="1"/>
          </p:cNvSpPr>
          <p:nvPr/>
        </p:nvSpPr>
        <p:spPr bwMode="auto">
          <a:xfrm>
            <a:off x="11161184"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3" name="Line 178">
            <a:extLst>
              <a:ext uri="{FF2B5EF4-FFF2-40B4-BE49-F238E27FC236}">
                <a16:creationId xmlns:a16="http://schemas.microsoft.com/office/drawing/2014/main" id="{934E17ED-D5FD-4242-963D-B555CD4C6F98}"/>
              </a:ext>
            </a:extLst>
          </p:cNvPr>
          <p:cNvSpPr>
            <a:spLocks noChangeShapeType="1"/>
          </p:cNvSpPr>
          <p:nvPr/>
        </p:nvSpPr>
        <p:spPr bwMode="auto">
          <a:xfrm>
            <a:off x="11374967"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6" name="Line 179">
            <a:extLst>
              <a:ext uri="{FF2B5EF4-FFF2-40B4-BE49-F238E27FC236}">
                <a16:creationId xmlns:a16="http://schemas.microsoft.com/office/drawing/2014/main" id="{D57947F4-D760-409C-A429-7D3B4240B0A0}"/>
              </a:ext>
            </a:extLst>
          </p:cNvPr>
          <p:cNvSpPr>
            <a:spLocks noChangeShapeType="1"/>
          </p:cNvSpPr>
          <p:nvPr/>
        </p:nvSpPr>
        <p:spPr bwMode="auto">
          <a:xfrm>
            <a:off x="11440584"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58" name="Line 180">
            <a:extLst>
              <a:ext uri="{FF2B5EF4-FFF2-40B4-BE49-F238E27FC236}">
                <a16:creationId xmlns:a16="http://schemas.microsoft.com/office/drawing/2014/main" id="{E51A81E2-F540-43EE-B7C1-29940E32AD5C}"/>
              </a:ext>
            </a:extLst>
          </p:cNvPr>
          <p:cNvSpPr>
            <a:spLocks noChangeShapeType="1"/>
          </p:cNvSpPr>
          <p:nvPr/>
        </p:nvSpPr>
        <p:spPr bwMode="auto">
          <a:xfrm>
            <a:off x="11561233" y="3778251"/>
            <a:ext cx="0" cy="78317"/>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Tree>
    <p:extLst>
      <p:ext uri="{BB962C8B-B14F-4D97-AF65-F5344CB8AC3E}">
        <p14:creationId xmlns:p14="http://schemas.microsoft.com/office/powerpoint/2010/main" val="1613392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A146-456F-114A-A43B-9A3AF650FD67}"/>
              </a:ext>
            </a:extLst>
          </p:cNvPr>
          <p:cNvSpPr>
            <a:spLocks noGrp="1"/>
          </p:cNvSpPr>
          <p:nvPr>
            <p:ph type="title"/>
          </p:nvPr>
        </p:nvSpPr>
        <p:spPr>
          <a:xfrm>
            <a:off x="611718" y="509405"/>
            <a:ext cx="10979149" cy="1155700"/>
          </a:xfrm>
        </p:spPr>
        <p:txBody>
          <a:bodyPr>
            <a:noAutofit/>
          </a:bodyPr>
          <a:lstStyle/>
          <a:p>
            <a:r>
              <a:rPr lang="en-US" sz="2800" dirty="0">
                <a:effectLst/>
              </a:rPr>
              <a:t>Avelumab first-line (1L) maintenance for advanced urothelial carcinoma (UC): clinical and genomic subgroups from the JAVELIN Bladder 100 trial</a:t>
            </a:r>
            <a:endParaRPr lang="en-US" sz="2800" dirty="0"/>
          </a:p>
        </p:txBody>
      </p:sp>
      <p:sp>
        <p:nvSpPr>
          <p:cNvPr id="3" name="Content Placeholder 2">
            <a:extLst>
              <a:ext uri="{FF2B5EF4-FFF2-40B4-BE49-F238E27FC236}">
                <a16:creationId xmlns:a16="http://schemas.microsoft.com/office/drawing/2014/main" id="{A85CCC40-7541-304E-8D4F-EEACBA97111D}"/>
              </a:ext>
            </a:extLst>
          </p:cNvPr>
          <p:cNvSpPr>
            <a:spLocks noGrp="1"/>
          </p:cNvSpPr>
          <p:nvPr>
            <p:ph idx="1"/>
          </p:nvPr>
        </p:nvSpPr>
        <p:spPr>
          <a:xfrm>
            <a:off x="611718" y="2006599"/>
            <a:ext cx="10979149" cy="4073529"/>
          </a:xfrm>
        </p:spPr>
        <p:txBody>
          <a:bodyPr/>
          <a:lstStyle/>
          <a:p>
            <a:pPr marL="0" indent="0">
              <a:spcBef>
                <a:spcPts val="1200"/>
              </a:spcBef>
              <a:buNone/>
            </a:pPr>
            <a:r>
              <a:rPr lang="en-US" sz="2400" dirty="0"/>
              <a:t>An OS and PFS benefit was seen with avelumab 1L maintenance plus BSC versus BSC alone across several subgroups including those with:</a:t>
            </a:r>
          </a:p>
          <a:p>
            <a:pPr>
              <a:spcBef>
                <a:spcPts val="1200"/>
              </a:spcBef>
            </a:pPr>
            <a:r>
              <a:rPr lang="en-US" sz="2400" dirty="0"/>
              <a:t>Upper or lower tract disease</a:t>
            </a:r>
          </a:p>
          <a:p>
            <a:pPr>
              <a:spcBef>
                <a:spcPts val="1200"/>
              </a:spcBef>
            </a:pPr>
            <a:r>
              <a:rPr lang="en-US" sz="2400" dirty="0"/>
              <a:t>metastatic disease, unresectable locally advanced disease or lymph node only disease</a:t>
            </a:r>
          </a:p>
          <a:p>
            <a:pPr>
              <a:spcBef>
                <a:spcPts val="1200"/>
              </a:spcBef>
            </a:pPr>
            <a:r>
              <a:rPr lang="en-US" sz="2400" dirty="0"/>
              <a:t>PD-L1 tumors who received 1L gemcitabine + carboplatin</a:t>
            </a:r>
          </a:p>
          <a:p>
            <a:pPr>
              <a:spcBef>
                <a:spcPts val="1200"/>
              </a:spcBef>
            </a:pPr>
            <a:r>
              <a:rPr lang="en-US" sz="2400" dirty="0"/>
              <a:t>Tumor genomic subtypes except luminal</a:t>
            </a:r>
          </a:p>
        </p:txBody>
      </p:sp>
      <p:sp>
        <p:nvSpPr>
          <p:cNvPr id="6" name="TextBox 5">
            <a:extLst>
              <a:ext uri="{FF2B5EF4-FFF2-40B4-BE49-F238E27FC236}">
                <a16:creationId xmlns:a16="http://schemas.microsoft.com/office/drawing/2014/main" id="{2A9D2270-6E45-9C4E-B730-18CCB6932596}"/>
              </a:ext>
            </a:extLst>
          </p:cNvPr>
          <p:cNvSpPr txBox="1"/>
          <p:nvPr/>
        </p:nvSpPr>
        <p:spPr>
          <a:xfrm>
            <a:off x="204573" y="6421622"/>
            <a:ext cx="3916585" cy="246221"/>
          </a:xfrm>
          <a:prstGeom prst="rect">
            <a:avLst/>
          </a:prstGeom>
          <a:noFill/>
        </p:spPr>
        <p:txBody>
          <a:bodyPr wrap="none" lIns="0" tIns="0" rIns="0" bIns="0" rtlCol="0" anchor="t" anchorCtr="0">
            <a:spAutoFit/>
          </a:bodyPr>
          <a:lstStyle/>
          <a:p>
            <a:r>
              <a:rPr lang="en-US" sz="1600" dirty="0"/>
              <a:t>Powles T et al. ASCO 2021;Abstract 4520. </a:t>
            </a:r>
            <a:endParaRPr lang="en-US" sz="1600" kern="600" spc="30" dirty="0"/>
          </a:p>
        </p:txBody>
      </p:sp>
    </p:spTree>
    <p:extLst>
      <p:ext uri="{BB962C8B-B14F-4D97-AF65-F5344CB8AC3E}">
        <p14:creationId xmlns:p14="http://schemas.microsoft.com/office/powerpoint/2010/main" val="353289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40D6-F57B-7745-95ED-08EB8C302E84}"/>
              </a:ext>
            </a:extLst>
          </p:cNvPr>
          <p:cNvSpPr>
            <a:spLocks noGrp="1"/>
          </p:cNvSpPr>
          <p:nvPr>
            <p:ph type="title"/>
          </p:nvPr>
        </p:nvSpPr>
        <p:spPr/>
        <p:txBody>
          <a:bodyPr/>
          <a:lstStyle/>
          <a:p>
            <a:r>
              <a:rPr lang="en-US" dirty="0"/>
              <a:t>Renal cell carcinoma updates</a:t>
            </a:r>
          </a:p>
        </p:txBody>
      </p:sp>
    </p:spTree>
    <p:extLst>
      <p:ext uri="{BB962C8B-B14F-4D97-AF65-F5344CB8AC3E}">
        <p14:creationId xmlns:p14="http://schemas.microsoft.com/office/powerpoint/2010/main" val="375654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AFC67F-FD75-4E6D-AC0F-E7F3DD3A6922}"/>
              </a:ext>
            </a:extLst>
          </p:cNvPr>
          <p:cNvSpPr>
            <a:spLocks noGrp="1"/>
          </p:cNvSpPr>
          <p:nvPr>
            <p:ph type="body" sz="quarter" idx="12"/>
          </p:nvPr>
        </p:nvSpPr>
        <p:spPr/>
        <p:txBody>
          <a:bodyPr/>
          <a:lstStyle/>
          <a:p>
            <a:r>
              <a:rPr lang="en-US" dirty="0"/>
              <a:t>CheckMate 9ER</a:t>
            </a:r>
          </a:p>
        </p:txBody>
      </p:sp>
      <p:sp>
        <p:nvSpPr>
          <p:cNvPr id="3" name="Title 2">
            <a:extLst>
              <a:ext uri="{FF2B5EF4-FFF2-40B4-BE49-F238E27FC236}">
                <a16:creationId xmlns:a16="http://schemas.microsoft.com/office/drawing/2014/main" id="{0B6C43A5-2C1C-4B04-A6AB-F103B188F4BC}"/>
              </a:ext>
            </a:extLst>
          </p:cNvPr>
          <p:cNvSpPr>
            <a:spLocks noGrp="1"/>
          </p:cNvSpPr>
          <p:nvPr>
            <p:ph type="title"/>
          </p:nvPr>
        </p:nvSpPr>
        <p:spPr>
          <a:xfrm>
            <a:off x="361644" y="443933"/>
            <a:ext cx="10972800" cy="418576"/>
          </a:xfrm>
        </p:spPr>
        <p:txBody>
          <a:bodyPr/>
          <a:lstStyle/>
          <a:p>
            <a:r>
              <a:rPr lang="en-US" dirty="0"/>
              <a:t>CheckMate 9ER: Study design </a:t>
            </a:r>
          </a:p>
        </p:txBody>
      </p:sp>
      <p:sp>
        <p:nvSpPr>
          <p:cNvPr id="13" name="TextBox 12">
            <a:extLst>
              <a:ext uri="{FF2B5EF4-FFF2-40B4-BE49-F238E27FC236}">
                <a16:creationId xmlns:a16="http://schemas.microsoft.com/office/drawing/2014/main" id="{1DA3C4B5-548C-45E1-8B48-03A5273D35ED}"/>
              </a:ext>
            </a:extLst>
          </p:cNvPr>
          <p:cNvSpPr txBox="1">
            <a:spLocks/>
          </p:cNvSpPr>
          <p:nvPr/>
        </p:nvSpPr>
        <p:spPr>
          <a:xfrm>
            <a:off x="4842390" y="939399"/>
            <a:ext cx="3650713" cy="1274604"/>
          </a:xfrm>
          <a:prstGeom prst="rect">
            <a:avLst/>
          </a:prstGeom>
          <a:noFill/>
        </p:spPr>
        <p:txBody>
          <a:bodyPr wrap="square" lIns="0" tIns="0" rIns="0" bIns="0" rtlCol="0">
            <a:noAutofit/>
          </a:bodyPr>
          <a:lstStyle/>
          <a:p>
            <a:pPr>
              <a:spcAft>
                <a:spcPts val="400"/>
              </a:spcAft>
            </a:pPr>
            <a:r>
              <a:rPr lang="en-US" sz="1600" b="1" dirty="0"/>
              <a:t>Stratification factors:</a:t>
            </a:r>
          </a:p>
          <a:p>
            <a:pPr marL="78297" indent="-78297">
              <a:spcAft>
                <a:spcPts val="400"/>
              </a:spcAft>
              <a:buFont typeface="Arial" panose="020B0604020202020204" pitchFamily="34" charset="0"/>
              <a:buChar char="•"/>
            </a:pPr>
            <a:r>
              <a:rPr lang="en-US" sz="1600" dirty="0"/>
              <a:t>IMDC risk score</a:t>
            </a:r>
            <a:endParaRPr lang="en-US" sz="1600" strike="sngStrike" dirty="0"/>
          </a:p>
          <a:p>
            <a:pPr marL="78297" indent="-78297">
              <a:spcAft>
                <a:spcPts val="400"/>
              </a:spcAft>
              <a:buFont typeface="Arial" panose="020B0604020202020204" pitchFamily="34" charset="0"/>
              <a:buChar char="•"/>
            </a:pPr>
            <a:r>
              <a:rPr lang="en-US" sz="1600" dirty="0"/>
              <a:t>Tumor PD-L1 </a:t>
            </a:r>
            <a:r>
              <a:rPr lang="en-US" sz="1600" dirty="0" err="1"/>
              <a:t>expression</a:t>
            </a:r>
            <a:r>
              <a:rPr lang="en-US" sz="1600" baseline="30000" dirty="0" err="1"/>
              <a:t>a</a:t>
            </a:r>
            <a:r>
              <a:rPr lang="en-US" sz="1600" dirty="0"/>
              <a:t> </a:t>
            </a:r>
          </a:p>
          <a:p>
            <a:pPr marL="78297" indent="-78297">
              <a:spcAft>
                <a:spcPts val="400"/>
              </a:spcAft>
              <a:buFont typeface="Arial" panose="020B0604020202020204" pitchFamily="34" charset="0"/>
              <a:buChar char="•"/>
            </a:pPr>
            <a:r>
              <a:rPr lang="en-US" sz="1600" dirty="0"/>
              <a:t>Geographic region</a:t>
            </a:r>
          </a:p>
        </p:txBody>
      </p:sp>
      <p:sp>
        <p:nvSpPr>
          <p:cNvPr id="29" name="TextBox 28">
            <a:extLst>
              <a:ext uri="{FF2B5EF4-FFF2-40B4-BE49-F238E27FC236}">
                <a16:creationId xmlns:a16="http://schemas.microsoft.com/office/drawing/2014/main" id="{13C2976E-F970-484A-AD8A-A6C8EB5B4A04}"/>
              </a:ext>
            </a:extLst>
          </p:cNvPr>
          <p:cNvSpPr txBox="1"/>
          <p:nvPr/>
        </p:nvSpPr>
        <p:spPr>
          <a:xfrm>
            <a:off x="360904" y="5707682"/>
            <a:ext cx="11432099" cy="985270"/>
          </a:xfrm>
          <a:prstGeom prst="rect">
            <a:avLst/>
          </a:prstGeom>
          <a:noFill/>
        </p:spPr>
        <p:txBody>
          <a:bodyPr wrap="square" lIns="0" tIns="0" rIns="0" bIns="0" rtlCol="0" anchor="b" anchorCtr="0">
            <a:spAutoFit/>
          </a:bodyPr>
          <a:lstStyle/>
          <a:p>
            <a:r>
              <a:rPr lang="en-GB" sz="1067" baseline="30000" dirty="0"/>
              <a:t>a</a:t>
            </a:r>
            <a:r>
              <a:rPr lang="en-US" sz="1067" dirty="0"/>
              <a:t>Defined as the percent of positive tumor cell membrane staining in a minimum of 100 evaluable tumor cells per validated Dako PD-L1 immunohistochemistry 28-8 </a:t>
            </a:r>
            <a:r>
              <a:rPr lang="en-US" sz="1067" dirty="0" err="1"/>
              <a:t>pharmDx</a:t>
            </a:r>
            <a:r>
              <a:rPr lang="en-US" sz="1067" dirty="0"/>
              <a:t> assay.</a:t>
            </a:r>
          </a:p>
          <a:p>
            <a:r>
              <a:rPr lang="en-GB" sz="1067" baseline="30000" dirty="0"/>
              <a:t>b</a:t>
            </a:r>
            <a:r>
              <a:rPr lang="en-US" sz="1067" dirty="0"/>
              <a:t>NIVO dosing may not exceed a total of 2 years (from cycle 1); CABO and SUN treatment may continue beyond 2 years in the absence of progression or unacceptable toxicity. </a:t>
            </a:r>
            <a:br>
              <a:rPr lang="en-US" sz="1067" dirty="0"/>
            </a:br>
            <a:r>
              <a:rPr lang="en-US" sz="1067" dirty="0"/>
              <a:t>Patients may be treated beyond progression. </a:t>
            </a:r>
          </a:p>
          <a:p>
            <a:r>
              <a:rPr lang="it-IT" sz="1067" dirty="0"/>
              <a:t>IMDC, International Metastatic Renal Cell Carcinoma Database Consortium; </a:t>
            </a:r>
            <a:r>
              <a:rPr lang="en-US" sz="1067" dirty="0"/>
              <a:t>IV, intravenously; ORR, objective response rate; PD-L1, programmed death ligand 1; PFS, progression-free survival; PO, orally; Q2W, every 2 weeks; QD, once daily; RECIST, Response Evaluation Criteria in Solid Tumors.</a:t>
            </a:r>
          </a:p>
          <a:p>
            <a:r>
              <a:rPr lang="en-US" sz="1067" dirty="0"/>
              <a:t>1. Clinicaltrials.gov/ct2/show/NCT03141177. Accessed June 8, 2020; 2. Choueiri TK et al. Poster presented at the American Society of Clinical Oncology Annual Meeting 2018. TPS4598.</a:t>
            </a:r>
          </a:p>
        </p:txBody>
      </p:sp>
      <p:grpSp>
        <p:nvGrpSpPr>
          <p:cNvPr id="6" name="Group 5">
            <a:extLst>
              <a:ext uri="{FF2B5EF4-FFF2-40B4-BE49-F238E27FC236}">
                <a16:creationId xmlns:a16="http://schemas.microsoft.com/office/drawing/2014/main" id="{8A6894CB-C46D-4097-96B3-33D978134D02}"/>
              </a:ext>
            </a:extLst>
          </p:cNvPr>
          <p:cNvGrpSpPr/>
          <p:nvPr/>
        </p:nvGrpSpPr>
        <p:grpSpPr>
          <a:xfrm>
            <a:off x="539198" y="1643231"/>
            <a:ext cx="11456649" cy="3614656"/>
            <a:chOff x="411085" y="1735767"/>
            <a:chExt cx="8594725" cy="2711698"/>
          </a:xfrm>
        </p:grpSpPr>
        <p:sp>
          <p:nvSpPr>
            <p:cNvPr id="30" name="TextBox 29">
              <a:extLst>
                <a:ext uri="{FF2B5EF4-FFF2-40B4-BE49-F238E27FC236}">
                  <a16:creationId xmlns:a16="http://schemas.microsoft.com/office/drawing/2014/main" id="{5BC2107C-3757-48C0-9E5C-792E1DD31EBA}"/>
                </a:ext>
              </a:extLst>
            </p:cNvPr>
            <p:cNvSpPr txBox="1">
              <a:spLocks/>
            </p:cNvSpPr>
            <p:nvPr/>
          </p:nvSpPr>
          <p:spPr>
            <a:xfrm>
              <a:off x="429502" y="4160400"/>
              <a:ext cx="8576308" cy="287065"/>
            </a:xfrm>
            <a:prstGeom prst="rect">
              <a:avLst/>
            </a:prstGeom>
            <a:noFill/>
          </p:spPr>
          <p:txBody>
            <a:bodyPr wrap="square" lIns="0" tIns="0" rIns="0" bIns="0" rtlCol="0">
              <a:noAutofit/>
            </a:bodyPr>
            <a:lstStyle/>
            <a:p>
              <a:pPr>
                <a:spcBef>
                  <a:spcPts val="400"/>
                </a:spcBef>
                <a:tabLst>
                  <a:tab pos="459191" algn="l"/>
                </a:tabLst>
              </a:pPr>
              <a:r>
                <a:rPr lang="en-US" sz="1600" b="1" dirty="0"/>
                <a:t>Median study follow-up, </a:t>
              </a:r>
              <a:r>
                <a:rPr lang="en-US" sz="1600" dirty="0"/>
                <a:t>18.1 months (range, 10.6</a:t>
              </a:r>
              <a:r>
                <a:rPr lang="en-US" sz="1600" dirty="0">
                  <a:solidFill>
                    <a:schemeClr val="tx2"/>
                  </a:solidFill>
                  <a:ea typeface="Times New Roman"/>
                  <a:cs typeface="Arial" panose="020B0604020202020204" pitchFamily="34" charset="0"/>
                </a:rPr>
                <a:t>–</a:t>
              </a:r>
              <a:r>
                <a:rPr lang="en-US" sz="1600" dirty="0"/>
                <a:t>30.6 months)</a:t>
              </a:r>
              <a:endParaRPr lang="en-US" sz="1400" dirty="0"/>
            </a:p>
          </p:txBody>
        </p:sp>
        <p:grpSp>
          <p:nvGrpSpPr>
            <p:cNvPr id="5" name="Group 4">
              <a:extLst>
                <a:ext uri="{FF2B5EF4-FFF2-40B4-BE49-F238E27FC236}">
                  <a16:creationId xmlns:a16="http://schemas.microsoft.com/office/drawing/2014/main" id="{3E3520CA-B1B6-4494-B81E-641D3EBCD191}"/>
                </a:ext>
              </a:extLst>
            </p:cNvPr>
            <p:cNvGrpSpPr/>
            <p:nvPr/>
          </p:nvGrpSpPr>
          <p:grpSpPr>
            <a:xfrm>
              <a:off x="411085" y="1735767"/>
              <a:ext cx="8594725" cy="2185387"/>
              <a:chOff x="372363" y="1451768"/>
              <a:chExt cx="8594725" cy="2185387"/>
            </a:xfrm>
          </p:grpSpPr>
          <p:sp>
            <p:nvSpPr>
              <p:cNvPr id="21" name="Rounded Rectangle 12">
                <a:extLst>
                  <a:ext uri="{FF2B5EF4-FFF2-40B4-BE49-F238E27FC236}">
                    <a16:creationId xmlns:a16="http://schemas.microsoft.com/office/drawing/2014/main" id="{C097B7C9-8335-4B9D-AF50-098D47BAE9CC}"/>
                  </a:ext>
                </a:extLst>
              </p:cNvPr>
              <p:cNvSpPr/>
              <p:nvPr/>
            </p:nvSpPr>
            <p:spPr>
              <a:xfrm>
                <a:off x="4828904" y="1922494"/>
                <a:ext cx="2279513" cy="740664"/>
              </a:xfrm>
              <a:prstGeom prst="roundRect">
                <a:avLst>
                  <a:gd name="adj" fmla="val 0"/>
                </a:avLst>
              </a:prstGeom>
              <a:solidFill>
                <a:srgbClr val="009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NIVO</a:t>
                </a:r>
                <a:r>
                  <a:rPr lang="en-US" sz="1600" dirty="0">
                    <a:solidFill>
                      <a:schemeClr val="bg1"/>
                    </a:solidFill>
                  </a:rPr>
                  <a:t> 240 mg IV Q2W </a:t>
                </a:r>
                <a:br>
                  <a:rPr lang="en-US" sz="1600" dirty="0">
                    <a:solidFill>
                      <a:schemeClr val="bg1"/>
                    </a:solidFill>
                  </a:rPr>
                </a:br>
                <a:r>
                  <a:rPr lang="en-US" sz="1600" dirty="0">
                    <a:solidFill>
                      <a:schemeClr val="bg1"/>
                    </a:solidFill>
                  </a:rPr>
                  <a:t>+ </a:t>
                </a:r>
                <a:r>
                  <a:rPr lang="en-US" sz="1600" b="1" dirty="0">
                    <a:solidFill>
                      <a:schemeClr val="bg1"/>
                    </a:solidFill>
                  </a:rPr>
                  <a:t>CABO</a:t>
                </a:r>
                <a:r>
                  <a:rPr lang="en-US" sz="1600" dirty="0">
                    <a:solidFill>
                      <a:schemeClr val="bg1"/>
                    </a:solidFill>
                  </a:rPr>
                  <a:t> 40 mg PO QD</a:t>
                </a:r>
              </a:p>
            </p:txBody>
          </p:sp>
          <p:sp>
            <p:nvSpPr>
              <p:cNvPr id="22" name="Rounded Rectangle 43">
                <a:extLst>
                  <a:ext uri="{FF2B5EF4-FFF2-40B4-BE49-F238E27FC236}">
                    <a16:creationId xmlns:a16="http://schemas.microsoft.com/office/drawing/2014/main" id="{B668CE5A-5839-4C60-A70E-9D363A05B3AF}"/>
                  </a:ext>
                </a:extLst>
              </p:cNvPr>
              <p:cNvSpPr/>
              <p:nvPr/>
            </p:nvSpPr>
            <p:spPr>
              <a:xfrm>
                <a:off x="4828904" y="2786697"/>
                <a:ext cx="2265581" cy="740664"/>
              </a:xfrm>
              <a:prstGeom prst="roundRect">
                <a:avLst>
                  <a:gd name="adj" fmla="val 0"/>
                </a:avLst>
              </a:prstGeom>
              <a:solidFill>
                <a:srgbClr val="F2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SUN</a:t>
                </a:r>
                <a:r>
                  <a:rPr lang="en-US" sz="1600" dirty="0">
                    <a:solidFill>
                      <a:schemeClr val="bg1"/>
                    </a:solidFill>
                  </a:rPr>
                  <a:t> 50 mg PO QD, </a:t>
                </a:r>
              </a:p>
              <a:p>
                <a:pPr algn="ctr"/>
                <a:r>
                  <a:rPr lang="en-US" sz="1600" dirty="0">
                    <a:solidFill>
                      <a:schemeClr val="bg1"/>
                    </a:solidFill>
                  </a:rPr>
                  <a:t>cycle of 4 weeks on/</a:t>
                </a:r>
              </a:p>
              <a:p>
                <a:pPr algn="ctr"/>
                <a:r>
                  <a:rPr lang="en-US" sz="1600" dirty="0">
                    <a:solidFill>
                      <a:schemeClr val="bg1"/>
                    </a:solidFill>
                  </a:rPr>
                  <a:t>2 weeks off</a:t>
                </a:r>
              </a:p>
            </p:txBody>
          </p:sp>
          <p:sp>
            <p:nvSpPr>
              <p:cNvPr id="23" name="TextBox 22">
                <a:extLst>
                  <a:ext uri="{FF2B5EF4-FFF2-40B4-BE49-F238E27FC236}">
                    <a16:creationId xmlns:a16="http://schemas.microsoft.com/office/drawing/2014/main" id="{03CC4DA2-C790-423E-A88B-C3B26D9F4D4C}"/>
                  </a:ext>
                </a:extLst>
              </p:cNvPr>
              <p:cNvSpPr txBox="1">
                <a:spLocks/>
              </p:cNvSpPr>
              <p:nvPr/>
            </p:nvSpPr>
            <p:spPr>
              <a:xfrm>
                <a:off x="7122942" y="2364701"/>
                <a:ext cx="1844146" cy="616240"/>
              </a:xfrm>
              <a:prstGeom prst="rect">
                <a:avLst/>
              </a:prstGeom>
              <a:noFill/>
              <a:ln w="3175">
                <a:noFill/>
              </a:ln>
            </p:spPr>
            <p:txBody>
              <a:bodyPr wrap="square" lIns="12189" tIns="12189" rIns="12189" bIns="0" rtlCol="0" anchor="ctr">
                <a:noAutofit/>
              </a:bodyPr>
              <a:lstStyle/>
              <a:p>
                <a:pPr algn="ctr"/>
                <a:r>
                  <a:rPr lang="en-US" sz="1600" i="1" dirty="0"/>
                  <a:t>Treat until RECIST v1.1–defined progression or unacceptable </a:t>
                </a:r>
                <a:r>
                  <a:rPr lang="en-US" sz="1600" i="1" dirty="0" err="1"/>
                  <a:t>toxicity</a:t>
                </a:r>
                <a:r>
                  <a:rPr lang="en-US" sz="1600" i="1" baseline="30000" dirty="0" err="1"/>
                  <a:t>b</a:t>
                </a:r>
                <a:endParaRPr lang="en-US" sz="1600" i="1" dirty="0"/>
              </a:p>
            </p:txBody>
          </p:sp>
          <p:sp>
            <p:nvSpPr>
              <p:cNvPr id="32" name="AutoShape 17" descr="Light-Purple_Bkgnd">
                <a:extLst>
                  <a:ext uri="{FF2B5EF4-FFF2-40B4-BE49-F238E27FC236}">
                    <a16:creationId xmlns:a16="http://schemas.microsoft.com/office/drawing/2014/main" id="{18EC6408-4AEA-4458-A05D-F12ADB9C3D07}"/>
                  </a:ext>
                </a:extLst>
              </p:cNvPr>
              <p:cNvSpPr>
                <a:spLocks noChangeArrowheads="1"/>
              </p:cNvSpPr>
              <p:nvPr/>
            </p:nvSpPr>
            <p:spPr bwMode="invGray">
              <a:xfrm>
                <a:off x="424615" y="1736714"/>
                <a:ext cx="3111089" cy="1900441"/>
              </a:xfrm>
              <a:prstGeom prst="rect">
                <a:avLst/>
              </a:prstGeom>
              <a:solidFill>
                <a:schemeClr val="bg2">
                  <a:lumMod val="20000"/>
                  <a:lumOff val="80000"/>
                </a:schemeClr>
              </a:solidFill>
              <a:ln>
                <a:noFill/>
                <a:headEnd/>
                <a:tailEnd/>
              </a:ln>
              <a:effectLst/>
            </p:spPr>
            <p:style>
              <a:lnRef idx="1">
                <a:schemeClr val="accent2"/>
              </a:lnRef>
              <a:fillRef idx="2">
                <a:schemeClr val="accent2"/>
              </a:fillRef>
              <a:effectRef idx="1">
                <a:schemeClr val="accent2"/>
              </a:effectRef>
              <a:fontRef idx="minor">
                <a:schemeClr val="dk1"/>
              </a:fontRef>
            </p:style>
            <p:txBody>
              <a:bodyPr lIns="95975" tIns="47988" rIns="95975" bIns="47988" anchor="ctr"/>
              <a:lstStyle/>
              <a:p>
                <a:pPr>
                  <a:spcAft>
                    <a:spcPts val="1600"/>
                  </a:spcAft>
                </a:pPr>
                <a:r>
                  <a:rPr lang="en-US" sz="1600" b="1" dirty="0">
                    <a:solidFill>
                      <a:schemeClr val="tx1"/>
                    </a:solidFill>
                  </a:rPr>
                  <a:t>Key inclusion criteria</a:t>
                </a:r>
                <a:r>
                  <a:rPr lang="en-US" sz="1600" b="1" baseline="30000" dirty="0">
                    <a:solidFill>
                      <a:schemeClr val="tx1"/>
                    </a:solidFill>
                  </a:rPr>
                  <a:t>1,2</a:t>
                </a:r>
              </a:p>
              <a:p>
                <a:pPr marL="232769" lvl="1" indent="-232769">
                  <a:spcAft>
                    <a:spcPts val="1600"/>
                  </a:spcAft>
                  <a:buFont typeface="Arial" panose="020B0604020202020204" pitchFamily="34" charset="0"/>
                  <a:buChar char="•"/>
                </a:pPr>
                <a:r>
                  <a:rPr lang="en-US" sz="1600" dirty="0">
                    <a:solidFill>
                      <a:schemeClr val="tx1"/>
                    </a:solidFill>
                  </a:rPr>
                  <a:t>Previously untreated advanced or metastatic RCC </a:t>
                </a:r>
              </a:p>
              <a:p>
                <a:pPr marL="232769" lvl="1" indent="-232769">
                  <a:spcAft>
                    <a:spcPts val="1600"/>
                  </a:spcAft>
                  <a:buFont typeface="Arial" panose="020B0604020202020204" pitchFamily="34" charset="0"/>
                  <a:buChar char="•"/>
                </a:pPr>
                <a:r>
                  <a:rPr lang="en-US" sz="1600" dirty="0">
                    <a:solidFill>
                      <a:schemeClr val="tx1"/>
                    </a:solidFill>
                  </a:rPr>
                  <a:t>Clear cell component</a:t>
                </a:r>
              </a:p>
              <a:p>
                <a:pPr marL="232769" lvl="1" indent="-232769">
                  <a:spcAft>
                    <a:spcPts val="1600"/>
                  </a:spcAft>
                  <a:buFont typeface="Arial" panose="020B0604020202020204" pitchFamily="34" charset="0"/>
                  <a:buChar char="•"/>
                </a:pPr>
                <a:r>
                  <a:rPr lang="en-US" sz="1600" dirty="0">
                    <a:solidFill>
                      <a:schemeClr val="tx1"/>
                    </a:solidFill>
                  </a:rPr>
                  <a:t>Any IMDC risk group</a:t>
                </a:r>
              </a:p>
            </p:txBody>
          </p:sp>
          <p:cxnSp>
            <p:nvCxnSpPr>
              <p:cNvPr id="8" name="Connector: Elbow 7">
                <a:extLst>
                  <a:ext uri="{FF2B5EF4-FFF2-40B4-BE49-F238E27FC236}">
                    <a16:creationId xmlns:a16="http://schemas.microsoft.com/office/drawing/2014/main" id="{0CDD0EB4-01A3-4C15-889E-1C39CB84FDC1}"/>
                  </a:ext>
                </a:extLst>
              </p:cNvPr>
              <p:cNvCxnSpPr>
                <a:cxnSpLocks/>
              </p:cNvCxnSpPr>
              <p:nvPr/>
            </p:nvCxnSpPr>
            <p:spPr>
              <a:xfrm>
                <a:off x="3536378" y="2701626"/>
                <a:ext cx="1293200" cy="470094"/>
              </a:xfrm>
              <a:prstGeom prst="bentConnector3">
                <a:avLst>
                  <a:gd name="adj1" fmla="val 50000"/>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5CFA6B4-2DCF-4514-B479-0A2C63D2FDCD}"/>
                  </a:ext>
                </a:extLst>
              </p:cNvPr>
              <p:cNvCxnSpPr>
                <a:cxnSpLocks/>
              </p:cNvCxnSpPr>
              <p:nvPr/>
            </p:nvCxnSpPr>
            <p:spPr>
              <a:xfrm flipV="1">
                <a:off x="3527630" y="2307612"/>
                <a:ext cx="1293200" cy="394109"/>
              </a:xfrm>
              <a:prstGeom prst="bentConnector3">
                <a:avLst>
                  <a:gd name="adj1" fmla="val 50000"/>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3621BCA-AD63-4BF3-911C-B48D90318B09}"/>
                  </a:ext>
                </a:extLst>
              </p:cNvPr>
              <p:cNvSpPr txBox="1"/>
              <p:nvPr/>
            </p:nvSpPr>
            <p:spPr>
              <a:xfrm>
                <a:off x="372363" y="1451768"/>
                <a:ext cx="682095" cy="253982"/>
              </a:xfrm>
              <a:prstGeom prst="rect">
                <a:avLst/>
              </a:prstGeom>
              <a:noFill/>
            </p:spPr>
            <p:txBody>
              <a:bodyPr wrap="none" rtlCol="0">
                <a:spAutoFit/>
              </a:bodyPr>
              <a:lstStyle/>
              <a:p>
                <a:r>
                  <a:rPr lang="en-US" sz="1600" b="1" dirty="0"/>
                  <a:t>N = 651</a:t>
                </a:r>
              </a:p>
            </p:txBody>
          </p:sp>
          <p:sp>
            <p:nvSpPr>
              <p:cNvPr id="28" name="Oval 27">
                <a:extLst>
                  <a:ext uri="{FF2B5EF4-FFF2-40B4-BE49-F238E27FC236}">
                    <a16:creationId xmlns:a16="http://schemas.microsoft.com/office/drawing/2014/main" id="{2D92111C-8DF1-4249-B655-FD783DE53ABE}"/>
                  </a:ext>
                </a:extLst>
              </p:cNvPr>
              <p:cNvSpPr/>
              <p:nvPr/>
            </p:nvSpPr>
            <p:spPr>
              <a:xfrm>
                <a:off x="3882934" y="2432009"/>
                <a:ext cx="582592" cy="566081"/>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333" b="1" dirty="0">
                    <a:solidFill>
                      <a:schemeClr val="bg1"/>
                    </a:solidFill>
                  </a:rPr>
                  <a:t>R </a:t>
                </a:r>
              </a:p>
              <a:p>
                <a:pPr algn="ctr"/>
                <a:r>
                  <a:rPr lang="en-GB" sz="1333" b="1" dirty="0">
                    <a:solidFill>
                      <a:schemeClr val="bg1"/>
                    </a:solidFill>
                  </a:rPr>
                  <a:t>1:1</a:t>
                </a:r>
              </a:p>
            </p:txBody>
          </p:sp>
        </p:grpSp>
      </p:grpSp>
      <p:sp>
        <p:nvSpPr>
          <p:cNvPr id="9" name="TextBox 8">
            <a:extLst>
              <a:ext uri="{FF2B5EF4-FFF2-40B4-BE49-F238E27FC236}">
                <a16:creationId xmlns:a16="http://schemas.microsoft.com/office/drawing/2014/main" id="{8FD0A9A3-9AEE-418A-8763-8EE03BC7BFC4}"/>
              </a:ext>
            </a:extLst>
          </p:cNvPr>
          <p:cNvSpPr txBox="1"/>
          <p:nvPr/>
        </p:nvSpPr>
        <p:spPr>
          <a:xfrm>
            <a:off x="7407979" y="4797757"/>
            <a:ext cx="4325223" cy="636072"/>
          </a:xfrm>
          <a:prstGeom prst="rect">
            <a:avLst/>
          </a:prstGeom>
          <a:noFill/>
        </p:spPr>
        <p:txBody>
          <a:bodyPr wrap="none" rtlCol="0">
            <a:spAutoFit/>
          </a:bodyPr>
          <a:lstStyle/>
          <a:p>
            <a:pPr marL="302600" indent="-302600">
              <a:spcAft>
                <a:spcPts val="400"/>
              </a:spcAft>
              <a:tabLst>
                <a:tab pos="0" algn="l"/>
                <a:tab pos="459191" algn="l"/>
              </a:tabLst>
            </a:pPr>
            <a:r>
              <a:rPr lang="en-US" sz="1600" b="1" dirty="0"/>
              <a:t>Primary endpoint</a:t>
            </a:r>
            <a:r>
              <a:rPr lang="en-US" sz="1600" dirty="0"/>
              <a:t>: PFS</a:t>
            </a:r>
          </a:p>
          <a:p>
            <a:pPr marL="302600" indent="-302600">
              <a:spcAft>
                <a:spcPts val="400"/>
              </a:spcAft>
              <a:tabLst>
                <a:tab pos="0" algn="l"/>
                <a:tab pos="459191" algn="l"/>
              </a:tabLst>
            </a:pPr>
            <a:r>
              <a:rPr lang="en-US" sz="1600" b="1" dirty="0"/>
              <a:t>Secondary endpoints: </a:t>
            </a:r>
            <a:r>
              <a:rPr lang="en-US" sz="1600" dirty="0"/>
              <a:t>OS, ORR, and safety</a:t>
            </a:r>
          </a:p>
        </p:txBody>
      </p:sp>
    </p:spTree>
    <p:extLst>
      <p:ext uri="{BB962C8B-B14F-4D97-AF65-F5344CB8AC3E}">
        <p14:creationId xmlns:p14="http://schemas.microsoft.com/office/powerpoint/2010/main" val="164512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F6CF7-FE03-DE40-AEF2-18686E1835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2397" y="0"/>
            <a:ext cx="8607207" cy="6858000"/>
          </a:xfrm>
          <a:prstGeom prst="rect">
            <a:avLst/>
          </a:prstGeom>
        </p:spPr>
      </p:pic>
    </p:spTree>
    <p:extLst>
      <p:ext uri="{BB962C8B-B14F-4D97-AF65-F5344CB8AC3E}">
        <p14:creationId xmlns:p14="http://schemas.microsoft.com/office/powerpoint/2010/main" val="1927340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8BE69F-4588-4E44-AB84-EF30A16E8E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6395" y="0"/>
            <a:ext cx="8799211" cy="6858000"/>
          </a:xfrm>
          <a:prstGeom prst="rect">
            <a:avLst/>
          </a:prstGeom>
        </p:spPr>
      </p:pic>
    </p:spTree>
    <p:extLst>
      <p:ext uri="{BB962C8B-B14F-4D97-AF65-F5344CB8AC3E}">
        <p14:creationId xmlns:p14="http://schemas.microsoft.com/office/powerpoint/2010/main" val="70793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11704F60-915D-437C-BDC7-2E4698F5FD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9372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0D8C481B-1F60-4866-A4A3-A31BD7297E5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0548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D65BA01B-4D64-4517-A888-25FFF6DF582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6256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378F989A-8AB1-41B7-8E34-384ED53CC05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443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C37B-ABAC-4360-A1B4-F5BBE6F6A531}"/>
              </a:ext>
            </a:extLst>
          </p:cNvPr>
          <p:cNvSpPr>
            <a:spLocks noGrp="1"/>
          </p:cNvSpPr>
          <p:nvPr>
            <p:ph type="title"/>
          </p:nvPr>
        </p:nvSpPr>
        <p:spPr/>
        <p:txBody>
          <a:bodyPr>
            <a:normAutofit/>
          </a:bodyPr>
          <a:lstStyle/>
          <a:p>
            <a:r>
              <a:rPr lang="en-US" baseline="30000" dirty="0"/>
              <a:t>177</a:t>
            </a:r>
            <a:r>
              <a:rPr lang="en-US" dirty="0"/>
              <a:t>Lu-PSMA-617 targeted radioligand therapy</a:t>
            </a:r>
            <a:br>
              <a:rPr lang="en-US" dirty="0"/>
            </a:br>
            <a:endParaRPr lang="en-US" dirty="0"/>
          </a:p>
        </p:txBody>
      </p:sp>
      <p:sp>
        <p:nvSpPr>
          <p:cNvPr id="6" name="Footer Placeholder 5">
            <a:extLst>
              <a:ext uri="{FF2B5EF4-FFF2-40B4-BE49-F238E27FC236}">
                <a16:creationId xmlns:a16="http://schemas.microsoft.com/office/drawing/2014/main" id="{D9D428E6-5010-438C-8EA1-29074BB235FF}"/>
              </a:ext>
            </a:extLst>
          </p:cNvPr>
          <p:cNvSpPr>
            <a:spLocks noGrp="1"/>
          </p:cNvSpPr>
          <p:nvPr>
            <p:ph type="ftr" sz="quarter" idx="13"/>
          </p:nvPr>
        </p:nvSpPr>
        <p:spPr/>
        <p:txBody>
          <a:bodyPr/>
          <a:lstStyle/>
          <a:p>
            <a:r>
              <a:rPr lang="en-US"/>
              <a:t>Michael J. Morris</a:t>
            </a:r>
            <a:endParaRPr lang="en-US" dirty="0"/>
          </a:p>
        </p:txBody>
      </p:sp>
      <p:grpSp>
        <p:nvGrpSpPr>
          <p:cNvPr id="3" name="Group 2">
            <a:extLst>
              <a:ext uri="{FF2B5EF4-FFF2-40B4-BE49-F238E27FC236}">
                <a16:creationId xmlns:a16="http://schemas.microsoft.com/office/drawing/2014/main" id="{C0ACA2D2-8412-4178-9925-CECE49DE1094}"/>
              </a:ext>
            </a:extLst>
          </p:cNvPr>
          <p:cNvGrpSpPr/>
          <p:nvPr/>
        </p:nvGrpSpPr>
        <p:grpSpPr>
          <a:xfrm>
            <a:off x="1524595" y="1143300"/>
            <a:ext cx="9056987" cy="5046704"/>
            <a:chOff x="3049587" y="2286000"/>
            <a:chExt cx="18116332" cy="10094723"/>
          </a:xfrm>
        </p:grpSpPr>
        <p:pic>
          <p:nvPicPr>
            <p:cNvPr id="18" name="Picture 17">
              <a:extLst>
                <a:ext uri="{FF2B5EF4-FFF2-40B4-BE49-F238E27FC236}">
                  <a16:creationId xmlns:a16="http://schemas.microsoft.com/office/drawing/2014/main" id="{A0A9B1CE-C86F-4840-95C6-AECC349436A5}"/>
                </a:ext>
              </a:extLst>
            </p:cNvPr>
            <p:cNvPicPr>
              <a:picLocks noChangeAspect="1"/>
            </p:cNvPicPr>
            <p:nvPr/>
          </p:nvPicPr>
          <p:blipFill rotWithShape="1">
            <a:blip r:embed="rId3">
              <a:clrChange>
                <a:clrFrom>
                  <a:srgbClr val="FFFFFF"/>
                </a:clrFrom>
                <a:clrTo>
                  <a:srgbClr val="FFFFFF">
                    <a:alpha val="0"/>
                  </a:srgbClr>
                </a:clrTo>
              </a:clrChange>
            </a:blip>
            <a:srcRect l="36294" t="1971"/>
            <a:stretch/>
          </p:blipFill>
          <p:spPr>
            <a:xfrm>
              <a:off x="10059987" y="2393101"/>
              <a:ext cx="10896600" cy="9987622"/>
            </a:xfrm>
            <a:prstGeom prst="rect">
              <a:avLst/>
            </a:prstGeom>
          </p:spPr>
        </p:pic>
        <p:sp>
          <p:nvSpPr>
            <p:cNvPr id="21" name="TextBox 20">
              <a:extLst>
                <a:ext uri="{FF2B5EF4-FFF2-40B4-BE49-F238E27FC236}">
                  <a16:creationId xmlns:a16="http://schemas.microsoft.com/office/drawing/2014/main" id="{DA3910F5-94B9-43E4-A5C1-0F7CBEFDC286}"/>
                </a:ext>
              </a:extLst>
            </p:cNvPr>
            <p:cNvSpPr txBox="1"/>
            <p:nvPr/>
          </p:nvSpPr>
          <p:spPr>
            <a:xfrm>
              <a:off x="17699254" y="9296402"/>
              <a:ext cx="3466665" cy="1908463"/>
            </a:xfrm>
            <a:prstGeom prst="rect">
              <a:avLst/>
            </a:prstGeom>
            <a:noFill/>
          </p:spPr>
          <p:txBody>
            <a:bodyPr wrap="square" rtlCol="0">
              <a:spAutoFit/>
            </a:bodyPr>
            <a:lstStyle/>
            <a:p>
              <a:pPr algn="ctr"/>
              <a:r>
                <a:rPr lang="en-GB" sz="1400" dirty="0">
                  <a:solidFill>
                    <a:srgbClr val="000000"/>
                  </a:solidFill>
                </a:rPr>
                <a:t>Prostate cancer cell and neighbouring </a:t>
              </a:r>
              <a:br>
                <a:rPr lang="en-GB" sz="1400" dirty="0">
                  <a:solidFill>
                    <a:srgbClr val="000000"/>
                  </a:solidFill>
                </a:rPr>
              </a:br>
              <a:r>
                <a:rPr lang="en-GB" sz="1400" dirty="0">
                  <a:solidFill>
                    <a:srgbClr val="000000"/>
                  </a:solidFill>
                </a:rPr>
                <a:t>cell death </a:t>
              </a:r>
            </a:p>
          </p:txBody>
        </p:sp>
        <p:cxnSp>
          <p:nvCxnSpPr>
            <p:cNvPr id="4" name="Straight Connector 3">
              <a:extLst>
                <a:ext uri="{FF2B5EF4-FFF2-40B4-BE49-F238E27FC236}">
                  <a16:creationId xmlns:a16="http://schemas.microsoft.com/office/drawing/2014/main" id="{0A63C0D1-B556-4430-BE02-D91F0CBBC3C4}"/>
                </a:ext>
              </a:extLst>
            </p:cNvPr>
            <p:cNvCxnSpPr>
              <a:cxnSpLocks/>
            </p:cNvCxnSpPr>
            <p:nvPr/>
          </p:nvCxnSpPr>
          <p:spPr>
            <a:xfrm>
              <a:off x="9907587" y="4038600"/>
              <a:ext cx="4724400" cy="7823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4FE597A-8B4E-454D-B3AA-36ACE3348275}"/>
                </a:ext>
              </a:extLst>
            </p:cNvPr>
            <p:cNvPicPr>
              <a:picLocks noChangeAspect="1"/>
            </p:cNvPicPr>
            <p:nvPr/>
          </p:nvPicPr>
          <p:blipFill rotWithShape="1">
            <a:blip r:embed="rId3">
              <a:clrChange>
                <a:clrFrom>
                  <a:srgbClr val="FFFFFF"/>
                </a:clrFrom>
                <a:clrTo>
                  <a:srgbClr val="FFFFFF">
                    <a:alpha val="0"/>
                  </a:srgbClr>
                </a:clrTo>
              </a:clrChange>
            </a:blip>
            <a:srcRect l="2331" t="17792" r="63940" b="673"/>
            <a:stretch/>
          </p:blipFill>
          <p:spPr>
            <a:xfrm>
              <a:off x="3049587" y="2286000"/>
              <a:ext cx="7010400" cy="10094723"/>
            </a:xfrm>
            <a:prstGeom prst="rect">
              <a:avLst/>
            </a:prstGeom>
          </p:spPr>
        </p:pic>
        <p:cxnSp>
          <p:nvCxnSpPr>
            <p:cNvPr id="12" name="Straight Connector 11">
              <a:extLst>
                <a:ext uri="{FF2B5EF4-FFF2-40B4-BE49-F238E27FC236}">
                  <a16:creationId xmlns:a16="http://schemas.microsoft.com/office/drawing/2014/main" id="{37DED3BD-F305-422E-B091-51548274B741}"/>
                </a:ext>
              </a:extLst>
            </p:cNvPr>
            <p:cNvCxnSpPr>
              <a:cxnSpLocks/>
            </p:cNvCxnSpPr>
            <p:nvPr/>
          </p:nvCxnSpPr>
          <p:spPr>
            <a:xfrm>
              <a:off x="10059987" y="2393101"/>
              <a:ext cx="4600893" cy="245575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40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158A7A7-D5A9-4599-9B13-C976E09C77C5}"/>
              </a:ext>
            </a:extLst>
          </p:cNvPr>
          <p:cNvCxnSpPr>
            <a:cxnSpLocks/>
          </p:cNvCxnSpPr>
          <p:nvPr/>
        </p:nvCxnSpPr>
        <p:spPr>
          <a:xfrm>
            <a:off x="3930723" y="3027813"/>
            <a:ext cx="671387"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29FEF6-AF66-4F43-8AFC-E0EE67BAA09A}"/>
              </a:ext>
            </a:extLst>
          </p:cNvPr>
          <p:cNvSpPr>
            <a:spLocks noGrp="1"/>
          </p:cNvSpPr>
          <p:nvPr>
            <p:ph type="title"/>
          </p:nvPr>
        </p:nvSpPr>
        <p:spPr/>
        <p:txBody>
          <a:bodyPr wrap="square">
            <a:noAutofit/>
          </a:bodyPr>
          <a:lstStyle/>
          <a:p>
            <a:pPr>
              <a:tabLst>
                <a:tab pos="1754673" algn="l"/>
              </a:tabLst>
            </a:pPr>
            <a:r>
              <a:rPr lang="en-NZ" dirty="0">
                <a:effectLst/>
                <a:latin typeface="+mj-lt"/>
                <a:cs typeface="Calibri" panose="020F0502020204030204" pitchFamily="34" charset="0"/>
              </a:rPr>
              <a:t>KEYNOTE-426 Study Design </a:t>
            </a:r>
            <a:endParaRPr lang="en-US" dirty="0">
              <a:effectLst/>
              <a:latin typeface="+mj-lt"/>
              <a:cs typeface="Calibri" panose="020F0502020204030204" pitchFamily="34" charset="0"/>
            </a:endParaRPr>
          </a:p>
        </p:txBody>
      </p:sp>
      <p:sp>
        <p:nvSpPr>
          <p:cNvPr id="4" name="Text Placeholder 3">
            <a:extLst>
              <a:ext uri="{FF2B5EF4-FFF2-40B4-BE49-F238E27FC236}">
                <a16:creationId xmlns:a16="http://schemas.microsoft.com/office/drawing/2014/main" id="{32CFDFFA-A01D-43E7-AF3B-66D15DADA12F}"/>
              </a:ext>
            </a:extLst>
          </p:cNvPr>
          <p:cNvSpPr>
            <a:spLocks noGrp="1"/>
          </p:cNvSpPr>
          <p:nvPr>
            <p:ph type="body" sz="quarter" idx="13"/>
          </p:nvPr>
        </p:nvSpPr>
        <p:spPr>
          <a:xfrm>
            <a:off x="0" y="6544734"/>
            <a:ext cx="12192000" cy="313265"/>
          </a:xfrm>
        </p:spPr>
        <p:txBody>
          <a:bodyPr/>
          <a:lstStyle/>
          <a:p>
            <a:r>
              <a:rPr lang="en-US" baseline="30000" dirty="0"/>
              <a:t>a</a:t>
            </a:r>
            <a:r>
              <a:rPr lang="en-US" dirty="0"/>
              <a:t>Axitinib dose could be increased to 7 mg, then 10 mg, twice daily if safety criteria were met; dose could be reduced to 3 mg, then 2 mg, twice daily to manage toxicity. </a:t>
            </a:r>
            <a:r>
              <a:rPr lang="en-US" baseline="30000" dirty="0"/>
              <a:t>b</a:t>
            </a:r>
            <a:r>
              <a:rPr lang="en-US" dirty="0"/>
              <a:t>Sunitinib dose could be decreased to 37.5 mg, then 25 mg, once daily for the first 4 weeks of each 6-week cycle to manage toxicity. Data cutoff: January 11, 2021. </a:t>
            </a:r>
            <a:endParaRPr lang="en-US" dirty="0">
              <a:latin typeface="+mj-lt"/>
            </a:endParaRPr>
          </a:p>
        </p:txBody>
      </p:sp>
      <p:grpSp>
        <p:nvGrpSpPr>
          <p:cNvPr id="5" name="Group 4">
            <a:extLst>
              <a:ext uri="{FF2B5EF4-FFF2-40B4-BE49-F238E27FC236}">
                <a16:creationId xmlns:a16="http://schemas.microsoft.com/office/drawing/2014/main" id="{88248B99-5347-4A5A-B4D9-821970CD0734}"/>
              </a:ext>
            </a:extLst>
          </p:cNvPr>
          <p:cNvGrpSpPr/>
          <p:nvPr/>
        </p:nvGrpSpPr>
        <p:grpSpPr>
          <a:xfrm>
            <a:off x="249617" y="1306504"/>
            <a:ext cx="11620805" cy="5059587"/>
            <a:chOff x="157873" y="1020307"/>
            <a:chExt cx="10436118" cy="4492833"/>
          </a:xfrm>
        </p:grpSpPr>
        <p:grpSp>
          <p:nvGrpSpPr>
            <p:cNvPr id="47" name="Group 46">
              <a:extLst>
                <a:ext uri="{FF2B5EF4-FFF2-40B4-BE49-F238E27FC236}">
                  <a16:creationId xmlns:a16="http://schemas.microsoft.com/office/drawing/2014/main" id="{45373A50-3234-43CB-9A4A-5133038A76F5}"/>
                </a:ext>
              </a:extLst>
            </p:cNvPr>
            <p:cNvGrpSpPr/>
            <p:nvPr/>
          </p:nvGrpSpPr>
          <p:grpSpPr>
            <a:xfrm>
              <a:off x="157873" y="1424904"/>
              <a:ext cx="7932373" cy="2164375"/>
              <a:chOff x="-162957" y="1039043"/>
              <a:chExt cx="8725612" cy="2380813"/>
            </a:xfrm>
          </p:grpSpPr>
          <p:sp>
            <p:nvSpPr>
              <p:cNvPr id="48" name="Rounded Rectangle 4">
                <a:extLst>
                  <a:ext uri="{FF2B5EF4-FFF2-40B4-BE49-F238E27FC236}">
                    <a16:creationId xmlns:a16="http://schemas.microsoft.com/office/drawing/2014/main" id="{AFF5FA48-4F34-4CD4-9665-A8959F07D459}"/>
                  </a:ext>
                </a:extLst>
              </p:cNvPr>
              <p:cNvSpPr/>
              <p:nvPr/>
            </p:nvSpPr>
            <p:spPr>
              <a:xfrm>
                <a:off x="-162957" y="1039043"/>
                <a:ext cx="3717919" cy="2380813"/>
              </a:xfrm>
              <a:prstGeom prst="roundRect">
                <a:avLst>
                  <a:gd name="adj" fmla="val 8775"/>
                </a:avLst>
              </a:prstGeom>
              <a:solidFill>
                <a:srgbClr val="3D4951"/>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162980" indent="-82549" algn="ctr" defTabSz="457250">
                  <a:lnSpc>
                    <a:spcPct val="95000"/>
                  </a:lnSpc>
                  <a:defRPr/>
                </a:pPr>
                <a:r>
                  <a:rPr lang="en-US" sz="1867" b="1" u="sng" dirty="0">
                    <a:solidFill>
                      <a:srgbClr val="FFFFFF"/>
                    </a:solidFill>
                    <a:latin typeface="Arial"/>
                    <a:cs typeface="Calibri" panose="020F0502020204030204" pitchFamily="34" charset="0"/>
                  </a:rPr>
                  <a:t>Key Eligibility Criteria</a:t>
                </a:r>
              </a:p>
              <a:p>
                <a:pPr marL="302676" indent="-182029" defTabSz="1219170">
                  <a:spcBef>
                    <a:spcPts val="800"/>
                  </a:spcBef>
                  <a:buFont typeface="Arial" panose="020B0604020202020204" pitchFamily="34" charset="0"/>
                  <a:buChar char="•"/>
                  <a:defRPr/>
                </a:pPr>
                <a:r>
                  <a:rPr lang="en-US" sz="1600" kern="0" dirty="0">
                    <a:solidFill>
                      <a:srgbClr val="FFFFFF"/>
                    </a:solidFill>
                    <a:latin typeface="Arial"/>
                    <a:cs typeface="Calibri" panose="020F0502020204030204" pitchFamily="34" charset="0"/>
                  </a:rPr>
                  <a:t>Newly diagnosed or recurrent </a:t>
                </a:r>
                <a:br>
                  <a:rPr lang="en-US" sz="1600" kern="0" dirty="0">
                    <a:solidFill>
                      <a:srgbClr val="FFFFFF"/>
                    </a:solidFill>
                    <a:latin typeface="Arial"/>
                    <a:cs typeface="Calibri" panose="020F0502020204030204" pitchFamily="34" charset="0"/>
                  </a:rPr>
                </a:br>
                <a:r>
                  <a:rPr lang="en-US" sz="1600" kern="0" dirty="0">
                    <a:solidFill>
                      <a:srgbClr val="FFFFFF"/>
                    </a:solidFill>
                    <a:latin typeface="Arial"/>
                    <a:cs typeface="Calibri" panose="020F0502020204030204" pitchFamily="34" charset="0"/>
                  </a:rPr>
                  <a:t>stage IV clear cell RCC</a:t>
                </a:r>
              </a:p>
              <a:p>
                <a:pPr marL="302676" indent="-182029" defTabSz="1219170">
                  <a:spcBef>
                    <a:spcPts val="800"/>
                  </a:spcBef>
                  <a:buFont typeface="Arial" panose="020B0604020202020204" pitchFamily="34" charset="0"/>
                  <a:buChar char="•"/>
                  <a:defRPr/>
                </a:pPr>
                <a:r>
                  <a:rPr lang="en-US" sz="1600" kern="0" dirty="0">
                    <a:solidFill>
                      <a:srgbClr val="FFFFFF"/>
                    </a:solidFill>
                    <a:latin typeface="Arial"/>
                    <a:cs typeface="Calibri" panose="020F0502020204030204" pitchFamily="34" charset="0"/>
                  </a:rPr>
                  <a:t>No previous systemic treatment for advanced disease</a:t>
                </a:r>
              </a:p>
              <a:p>
                <a:pPr marL="302676" indent="-182029" defTabSz="1219170">
                  <a:spcBef>
                    <a:spcPts val="800"/>
                  </a:spcBef>
                  <a:buFont typeface="Arial" panose="020B0604020202020204" pitchFamily="34" charset="0"/>
                  <a:buChar char="•"/>
                  <a:defRPr/>
                </a:pPr>
                <a:r>
                  <a:rPr lang="en-US" sz="1600" kern="0" dirty="0">
                    <a:solidFill>
                      <a:srgbClr val="FFFFFF"/>
                    </a:solidFill>
                    <a:latin typeface="Arial"/>
                    <a:cs typeface="Calibri" panose="020F0502020204030204" pitchFamily="34" charset="0"/>
                  </a:rPr>
                  <a:t>Measurable disease per </a:t>
                </a:r>
                <a:br>
                  <a:rPr lang="en-US" sz="1600" kern="0" dirty="0">
                    <a:solidFill>
                      <a:srgbClr val="FFFFFF"/>
                    </a:solidFill>
                    <a:latin typeface="Arial"/>
                    <a:cs typeface="Calibri" panose="020F0502020204030204" pitchFamily="34" charset="0"/>
                  </a:rPr>
                </a:br>
                <a:r>
                  <a:rPr lang="en-US" sz="1600" kern="0" dirty="0">
                    <a:solidFill>
                      <a:srgbClr val="FFFFFF"/>
                    </a:solidFill>
                    <a:latin typeface="Arial"/>
                    <a:cs typeface="Calibri" panose="020F0502020204030204" pitchFamily="34" charset="0"/>
                  </a:rPr>
                  <a:t>RECIST v1.1</a:t>
                </a:r>
              </a:p>
            </p:txBody>
          </p:sp>
          <p:sp>
            <p:nvSpPr>
              <p:cNvPr id="53" name="TextBox 52">
                <a:extLst>
                  <a:ext uri="{FF2B5EF4-FFF2-40B4-BE49-F238E27FC236}">
                    <a16:creationId xmlns:a16="http://schemas.microsoft.com/office/drawing/2014/main" id="{A91EB757-4A04-46AB-A8F9-58D4AC038305}"/>
                  </a:ext>
                </a:extLst>
              </p:cNvPr>
              <p:cNvSpPr txBox="1"/>
              <p:nvPr/>
            </p:nvSpPr>
            <p:spPr>
              <a:xfrm>
                <a:off x="7556341" y="2992725"/>
                <a:ext cx="1006314" cy="160399"/>
              </a:xfrm>
              <a:prstGeom prst="rect">
                <a:avLst/>
              </a:prstGeom>
              <a:noFill/>
              <a:ln w="28575">
                <a:noFill/>
              </a:ln>
            </p:spPr>
            <p:txBody>
              <a:bodyPr wrap="square" lIns="0" tIns="0" rIns="0" bIns="0" rtlCol="0" anchor="t" anchorCtr="0">
                <a:spAutoFit/>
              </a:bodyPr>
              <a:lstStyle/>
              <a:p>
                <a:pPr algn="ctr" defTabSz="457250">
                  <a:defRPr/>
                </a:pPr>
                <a:endParaRPr lang="en-US" sz="1067" b="1" kern="600" spc="40" dirty="0">
                  <a:solidFill>
                    <a:srgbClr val="000000"/>
                  </a:solidFill>
                  <a:latin typeface="Arial"/>
                  <a:cs typeface="Calibri" panose="020F0502020204030204" pitchFamily="34" charset="0"/>
                </a:endParaRPr>
              </a:p>
            </p:txBody>
          </p:sp>
        </p:grpSp>
        <p:sp>
          <p:nvSpPr>
            <p:cNvPr id="22" name="Rounded Rectangle 4">
              <a:extLst>
                <a:ext uri="{FF2B5EF4-FFF2-40B4-BE49-F238E27FC236}">
                  <a16:creationId xmlns:a16="http://schemas.microsoft.com/office/drawing/2014/main" id="{4D00925C-BBB9-4814-A53F-C4CA1A3889B7}"/>
                </a:ext>
              </a:extLst>
            </p:cNvPr>
            <p:cNvSpPr/>
            <p:nvPr/>
          </p:nvSpPr>
          <p:spPr>
            <a:xfrm>
              <a:off x="157873" y="3831333"/>
              <a:ext cx="3381014" cy="1681807"/>
            </a:xfrm>
            <a:prstGeom prst="roundRect">
              <a:avLst>
                <a:gd name="adj" fmla="val 8775"/>
              </a:avLst>
            </a:prstGeom>
            <a:solidFill>
              <a:srgbClr val="3D4951"/>
            </a:solidFill>
            <a:ln>
              <a:solidFill>
                <a:srgbClr val="3D4951"/>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162980" indent="-82549" algn="ctr" defTabSz="457250">
                <a:lnSpc>
                  <a:spcPct val="95000"/>
                </a:lnSpc>
                <a:defRPr/>
              </a:pPr>
              <a:r>
                <a:rPr lang="en-US" sz="1867" b="1" u="sng" dirty="0">
                  <a:solidFill>
                    <a:srgbClr val="FFFFFF"/>
                  </a:solidFill>
                  <a:latin typeface="Arial"/>
                  <a:cs typeface="Calibri" panose="020F0502020204030204" pitchFamily="34" charset="0"/>
                </a:rPr>
                <a:t>Stratification Factors</a:t>
              </a:r>
            </a:p>
            <a:p>
              <a:pPr marL="380990" indent="-182029" defTabSz="457250">
                <a:spcBef>
                  <a:spcPts val="800"/>
                </a:spcBef>
                <a:buFont typeface="Arial" panose="020B0604020202020204" pitchFamily="34" charset="0"/>
                <a:buChar char="•"/>
                <a:defRPr/>
              </a:pPr>
              <a:r>
                <a:rPr lang="en-US" sz="1600" kern="0" dirty="0">
                  <a:solidFill>
                    <a:srgbClr val="FFFFFF"/>
                  </a:solidFill>
                  <a:latin typeface="Arial"/>
                  <a:cs typeface="Calibri" panose="020F0502020204030204" pitchFamily="34" charset="0"/>
                </a:rPr>
                <a:t>IMDC risk group </a:t>
              </a:r>
              <a:br>
                <a:rPr lang="en-US" sz="1600" kern="0" dirty="0">
                  <a:solidFill>
                    <a:srgbClr val="FFFFFF"/>
                  </a:solidFill>
                  <a:latin typeface="Arial"/>
                  <a:cs typeface="Calibri" panose="020F0502020204030204" pitchFamily="34" charset="0"/>
                </a:rPr>
              </a:br>
              <a:r>
                <a:rPr lang="en-US" sz="1600" kern="0" dirty="0">
                  <a:solidFill>
                    <a:srgbClr val="FFFFFF"/>
                  </a:solidFill>
                  <a:latin typeface="Arial"/>
                  <a:cs typeface="Calibri" panose="020F0502020204030204" pitchFamily="34" charset="0"/>
                </a:rPr>
                <a:t>(favorable vs intermediate vs poor)</a:t>
              </a:r>
            </a:p>
            <a:p>
              <a:pPr marL="380990" indent="-182029" defTabSz="457250">
                <a:spcBef>
                  <a:spcPts val="800"/>
                </a:spcBef>
                <a:buFont typeface="Arial" panose="020B0604020202020204" pitchFamily="34" charset="0"/>
                <a:buChar char="•"/>
                <a:defRPr/>
              </a:pPr>
              <a:r>
                <a:rPr lang="en-US" sz="1600" kern="0" dirty="0">
                  <a:solidFill>
                    <a:srgbClr val="FFFFFF"/>
                  </a:solidFill>
                  <a:latin typeface="Arial"/>
                  <a:cs typeface="Calibri" panose="020F0502020204030204" pitchFamily="34" charset="0"/>
                </a:rPr>
                <a:t>Geographic region </a:t>
              </a:r>
              <a:br>
                <a:rPr lang="en-US" sz="1600" kern="0" dirty="0">
                  <a:solidFill>
                    <a:srgbClr val="FFFFFF"/>
                  </a:solidFill>
                  <a:latin typeface="Arial"/>
                  <a:cs typeface="Calibri" panose="020F0502020204030204" pitchFamily="34" charset="0"/>
                </a:rPr>
              </a:br>
              <a:r>
                <a:rPr lang="en-US" sz="1600" kern="0" dirty="0">
                  <a:solidFill>
                    <a:srgbClr val="FFFFFF"/>
                  </a:solidFill>
                  <a:latin typeface="Arial"/>
                  <a:cs typeface="Calibri" panose="020F0502020204030204" pitchFamily="34" charset="0"/>
                </a:rPr>
                <a:t>(North America vs Western Europe vs ROW)</a:t>
              </a:r>
            </a:p>
          </p:txBody>
        </p:sp>
        <p:sp>
          <p:nvSpPr>
            <p:cNvPr id="30" name="Rounded Rectangle 5">
              <a:extLst>
                <a:ext uri="{FF2B5EF4-FFF2-40B4-BE49-F238E27FC236}">
                  <a16:creationId xmlns:a16="http://schemas.microsoft.com/office/drawing/2014/main" id="{883D99C8-BC79-4810-89C0-9E4CF76C6E40}"/>
                </a:ext>
              </a:extLst>
            </p:cNvPr>
            <p:cNvSpPr/>
            <p:nvPr/>
          </p:nvSpPr>
          <p:spPr>
            <a:xfrm>
              <a:off x="6502767" y="1020307"/>
              <a:ext cx="4008860" cy="1603840"/>
            </a:xfrm>
            <a:prstGeom prst="roundRect">
              <a:avLst/>
            </a:prstGeom>
            <a:solidFill>
              <a:srgbClr val="00877C"/>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1088470">
                <a:defRPr/>
              </a:pPr>
              <a:r>
                <a:rPr lang="en-US" altLang="en-US" sz="1867" b="1" dirty="0">
                  <a:solidFill>
                    <a:srgbClr val="FFFFFF"/>
                  </a:solidFill>
                  <a:latin typeface="Arial"/>
                  <a:cs typeface="Calibri" panose="020F0502020204030204" pitchFamily="34" charset="0"/>
                </a:rPr>
                <a:t>Pembrolizumab 200 mg IV Q3W </a:t>
              </a:r>
              <a:br>
                <a:rPr lang="en-US" altLang="en-US" sz="1867" b="1" dirty="0">
                  <a:solidFill>
                    <a:srgbClr val="FFFFFF"/>
                  </a:solidFill>
                  <a:latin typeface="Arial"/>
                  <a:cs typeface="Calibri" panose="020F0502020204030204" pitchFamily="34" charset="0"/>
                </a:rPr>
              </a:br>
              <a:r>
                <a:rPr lang="en-US" altLang="en-US" sz="1867" b="1" dirty="0">
                  <a:solidFill>
                    <a:srgbClr val="FFFFFF"/>
                  </a:solidFill>
                  <a:latin typeface="Arial"/>
                  <a:cs typeface="Calibri" panose="020F0502020204030204" pitchFamily="34" charset="0"/>
                </a:rPr>
                <a:t>for up to 35 cycles </a:t>
              </a:r>
              <a:br>
                <a:rPr lang="en-US" altLang="en-US" sz="1867" b="1" dirty="0">
                  <a:solidFill>
                    <a:srgbClr val="FFFFFF"/>
                  </a:solidFill>
                  <a:latin typeface="Arial"/>
                  <a:cs typeface="Calibri" panose="020F0502020204030204" pitchFamily="34" charset="0"/>
                </a:rPr>
              </a:br>
              <a:r>
                <a:rPr lang="en-US" altLang="en-US" sz="1867" b="1" dirty="0">
                  <a:solidFill>
                    <a:srgbClr val="FFFFFF"/>
                  </a:solidFill>
                  <a:latin typeface="Arial"/>
                  <a:cs typeface="Calibri" panose="020F0502020204030204" pitchFamily="34" charset="0"/>
                </a:rPr>
                <a:t>(approximately 2 years)</a:t>
              </a:r>
            </a:p>
            <a:p>
              <a:pPr algn="ctr" defTabSz="1088470">
                <a:defRPr/>
              </a:pPr>
              <a:r>
                <a:rPr lang="en-US" altLang="en-US" sz="1867" b="1" dirty="0">
                  <a:solidFill>
                    <a:srgbClr val="FFFFFF"/>
                  </a:solidFill>
                  <a:latin typeface="Arial"/>
                  <a:cs typeface="Calibri" panose="020F0502020204030204" pitchFamily="34" charset="0"/>
                </a:rPr>
                <a:t>+</a:t>
              </a:r>
            </a:p>
            <a:p>
              <a:pPr algn="ctr" defTabSz="1088470">
                <a:defRPr/>
              </a:pPr>
              <a:r>
                <a:rPr lang="en-US" altLang="en-US" sz="1867" b="1" dirty="0">
                  <a:solidFill>
                    <a:srgbClr val="FFFFFF"/>
                  </a:solidFill>
                  <a:latin typeface="Arial"/>
                  <a:cs typeface="Calibri" panose="020F0502020204030204" pitchFamily="34" charset="0"/>
                </a:rPr>
                <a:t>Axitinib 5 mg orally twice daily</a:t>
              </a:r>
              <a:r>
                <a:rPr lang="en-US" altLang="en-US" sz="1867" b="1" baseline="30000" dirty="0">
                  <a:solidFill>
                    <a:srgbClr val="FFFFFF"/>
                  </a:solidFill>
                  <a:latin typeface="Arial"/>
                  <a:cs typeface="Calibri" panose="020F0502020204030204" pitchFamily="34" charset="0"/>
                </a:rPr>
                <a:t>a</a:t>
              </a:r>
            </a:p>
          </p:txBody>
        </p:sp>
        <p:sp>
          <p:nvSpPr>
            <p:cNvPr id="31" name="Rounded Rectangle 4">
              <a:extLst>
                <a:ext uri="{FF2B5EF4-FFF2-40B4-BE49-F238E27FC236}">
                  <a16:creationId xmlns:a16="http://schemas.microsoft.com/office/drawing/2014/main" id="{36C640FD-BD01-4DD7-9571-EA168C4FADE0}"/>
                </a:ext>
              </a:extLst>
            </p:cNvPr>
            <p:cNvSpPr/>
            <p:nvPr/>
          </p:nvSpPr>
          <p:spPr>
            <a:xfrm>
              <a:off x="6508851" y="2993832"/>
              <a:ext cx="4085140" cy="1190895"/>
            </a:xfrm>
            <a:prstGeom prst="roundRect">
              <a:avLst/>
            </a:prstGeom>
            <a:solidFill>
              <a:srgbClr val="6F2541"/>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50">
                <a:spcBef>
                  <a:spcPts val="800"/>
                </a:spcBef>
                <a:defRPr/>
              </a:pPr>
              <a:r>
                <a:rPr lang="en-US" sz="1867" b="1" dirty="0">
                  <a:solidFill>
                    <a:srgbClr val="FFFFFF"/>
                  </a:solidFill>
                  <a:latin typeface="Arial"/>
                  <a:cs typeface="Calibri" panose="020F0502020204030204" pitchFamily="34" charset="0"/>
                </a:rPr>
                <a:t>Sunitinib 50 mg orally once daily </a:t>
              </a:r>
              <a:br>
                <a:rPr lang="en-US" sz="1867" b="1" dirty="0">
                  <a:solidFill>
                    <a:srgbClr val="FFFFFF"/>
                  </a:solidFill>
                  <a:latin typeface="Arial"/>
                  <a:cs typeface="Calibri" panose="020F0502020204030204" pitchFamily="34" charset="0"/>
                </a:rPr>
              </a:br>
              <a:r>
                <a:rPr lang="en-US" sz="1867" b="1" dirty="0">
                  <a:solidFill>
                    <a:srgbClr val="FFFFFF"/>
                  </a:solidFill>
                  <a:latin typeface="Arial"/>
                  <a:cs typeface="Calibri" panose="020F0502020204030204" pitchFamily="34" charset="0"/>
                </a:rPr>
                <a:t>for first 4 weeks of each 6-week cycle</a:t>
              </a:r>
              <a:r>
                <a:rPr lang="en-US" sz="1867" b="1" baseline="30000" dirty="0">
                  <a:solidFill>
                    <a:srgbClr val="FFFFFF"/>
                  </a:solidFill>
                  <a:latin typeface="Arial"/>
                  <a:cs typeface="Calibri" panose="020F0502020204030204" pitchFamily="34" charset="0"/>
                </a:rPr>
                <a:t>b</a:t>
              </a:r>
              <a:endParaRPr lang="en-US" sz="1867" b="1" kern="0" baseline="30000" dirty="0">
                <a:solidFill>
                  <a:srgbClr val="FFFFFF"/>
                </a:solidFill>
                <a:latin typeface="Arial"/>
                <a:cs typeface="Calibri" panose="020F0502020204030204" pitchFamily="34" charset="0"/>
              </a:endParaRPr>
            </a:p>
          </p:txBody>
        </p:sp>
      </p:grpSp>
      <p:sp>
        <p:nvSpPr>
          <p:cNvPr id="19" name="Rounded Rectangle 51">
            <a:extLst>
              <a:ext uri="{FF2B5EF4-FFF2-40B4-BE49-F238E27FC236}">
                <a16:creationId xmlns:a16="http://schemas.microsoft.com/office/drawing/2014/main" id="{F8479544-483C-45AE-B5E0-BA375F949D41}"/>
              </a:ext>
            </a:extLst>
          </p:cNvPr>
          <p:cNvSpPr/>
          <p:nvPr/>
        </p:nvSpPr>
        <p:spPr>
          <a:xfrm>
            <a:off x="6382247" y="5137454"/>
            <a:ext cx="5560136" cy="1083456"/>
          </a:xfrm>
          <a:prstGeom prst="rect">
            <a:avLst/>
          </a:prstGeom>
          <a:solidFill>
            <a:srgbClr val="5B9BD5">
              <a:lumMod val="20000"/>
              <a:lumOff val="80000"/>
            </a:srgbClr>
          </a:solidFill>
          <a:ln w="12700" cap="flat" cmpd="sng" algn="ctr">
            <a:noFill/>
            <a:prstDash val="solid"/>
            <a:miter lim="800000"/>
          </a:ln>
          <a:effectLst>
            <a:outerShdw blurRad="44450" dist="27940" dir="5400000" algn="ctr">
              <a:srgbClr val="000000">
                <a:alpha val="32000"/>
              </a:srgbClr>
            </a:outerShdw>
          </a:effectLst>
        </p:spPr>
        <p:txBody>
          <a:bodyPr lIns="90000" tIns="46800" rIns="90000" bIns="46800" rtlCol="0" anchor="t"/>
          <a:lstStyle/>
          <a:p>
            <a:pPr defTabSz="457189">
              <a:defRPr/>
            </a:pPr>
            <a:r>
              <a:rPr lang="en-US" sz="1600" b="1" u="sng" kern="0" dirty="0">
                <a:solidFill>
                  <a:srgbClr val="000000"/>
                </a:solidFill>
                <a:latin typeface="Arial"/>
                <a:cs typeface="Calibri" panose="020F0502020204030204" pitchFamily="34" charset="0"/>
              </a:rPr>
              <a:t>End Points </a:t>
            </a:r>
          </a:p>
          <a:p>
            <a:pPr marL="228594" indent="-228594" defTabSz="457189">
              <a:buFont typeface="Arial" panose="020B0604020202020204" pitchFamily="34" charset="0"/>
              <a:buChar char="•"/>
              <a:defRPr/>
            </a:pPr>
            <a:r>
              <a:rPr lang="en-US" sz="1600" b="1" kern="0" dirty="0">
                <a:solidFill>
                  <a:srgbClr val="000000"/>
                </a:solidFill>
                <a:latin typeface="Arial"/>
                <a:cs typeface="Calibri" panose="020F0502020204030204" pitchFamily="34" charset="0"/>
              </a:rPr>
              <a:t>Dual primary: </a:t>
            </a:r>
            <a:r>
              <a:rPr lang="en-US" sz="1600" kern="0" dirty="0">
                <a:solidFill>
                  <a:srgbClr val="000000"/>
                </a:solidFill>
                <a:latin typeface="Arial"/>
                <a:cs typeface="Calibri" panose="020F0502020204030204" pitchFamily="34" charset="0"/>
              </a:rPr>
              <a:t>OS and PFS (RECIST v1.1, BICR ) in ITT</a:t>
            </a:r>
          </a:p>
          <a:p>
            <a:pPr marL="228594" indent="-228594" defTabSz="457189">
              <a:buFont typeface="Arial" panose="020B0604020202020204" pitchFamily="34" charset="0"/>
              <a:buChar char="•"/>
              <a:defRPr/>
            </a:pPr>
            <a:r>
              <a:rPr lang="en-US" sz="1600" b="1" kern="0" dirty="0">
                <a:solidFill>
                  <a:srgbClr val="000000"/>
                </a:solidFill>
                <a:latin typeface="Arial"/>
                <a:cs typeface="Calibri" panose="020F0502020204030204" pitchFamily="34" charset="0"/>
              </a:rPr>
              <a:t>Key secondary: </a:t>
            </a:r>
            <a:r>
              <a:rPr lang="en-US" sz="1600" kern="0" dirty="0">
                <a:solidFill>
                  <a:srgbClr val="000000"/>
                </a:solidFill>
                <a:latin typeface="Arial"/>
                <a:cs typeface="Calibri" panose="020F0502020204030204" pitchFamily="34" charset="0"/>
              </a:rPr>
              <a:t>ORR (RECIST v1.1, BICR ) in ITT</a:t>
            </a:r>
          </a:p>
          <a:p>
            <a:pPr marL="228594" indent="-228594" defTabSz="457189">
              <a:buFont typeface="Arial" panose="020B0604020202020204" pitchFamily="34" charset="0"/>
              <a:buChar char="•"/>
              <a:defRPr/>
            </a:pPr>
            <a:r>
              <a:rPr lang="en-US" sz="1600" b="1" kern="0" dirty="0">
                <a:solidFill>
                  <a:srgbClr val="000000"/>
                </a:solidFill>
                <a:latin typeface="Arial"/>
                <a:cs typeface="Calibri" panose="020F0502020204030204" pitchFamily="34" charset="0"/>
              </a:rPr>
              <a:t>Other secondary</a:t>
            </a:r>
            <a:r>
              <a:rPr lang="en-US" sz="1600" kern="0" dirty="0">
                <a:solidFill>
                  <a:srgbClr val="000000"/>
                </a:solidFill>
                <a:latin typeface="Arial"/>
                <a:cs typeface="Calibri" panose="020F0502020204030204" pitchFamily="34" charset="0"/>
              </a:rPr>
              <a:t>: DOR (RECIST v1.1), safety</a:t>
            </a:r>
          </a:p>
        </p:txBody>
      </p:sp>
      <p:sp>
        <p:nvSpPr>
          <p:cNvPr id="25" name="Oval 24">
            <a:extLst>
              <a:ext uri="{FF2B5EF4-FFF2-40B4-BE49-F238E27FC236}">
                <a16:creationId xmlns:a16="http://schemas.microsoft.com/office/drawing/2014/main" id="{2633915C-617D-43AD-BFD9-82E3CFC475FE}"/>
              </a:ext>
            </a:extLst>
          </p:cNvPr>
          <p:cNvSpPr>
            <a:spLocks/>
          </p:cNvSpPr>
          <p:nvPr/>
        </p:nvSpPr>
        <p:spPr>
          <a:xfrm>
            <a:off x="4602110" y="2526635"/>
            <a:ext cx="1473447" cy="1069403"/>
          </a:xfrm>
          <a:prstGeom prst="ellipse">
            <a:avLst/>
          </a:prstGeom>
          <a:solidFill>
            <a:srgbClr val="37424A"/>
          </a:solidFill>
          <a:ln w="952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849" tIns="54424" rIns="108849" bIns="54424" rtlCol="0" anchor="ctr"/>
          <a:lstStyle/>
          <a:p>
            <a:pPr algn="ctr" defTabSz="457250">
              <a:defRPr/>
            </a:pPr>
            <a:r>
              <a:rPr lang="en-US" sz="1600" b="1" dirty="0">
                <a:solidFill>
                  <a:srgbClr val="FFFFFF"/>
                </a:solidFill>
                <a:latin typeface="Arial"/>
                <a:cs typeface="Calibri" panose="020F0502020204030204" pitchFamily="34" charset="0"/>
              </a:rPr>
              <a:t>R (1:1)</a:t>
            </a:r>
            <a:br>
              <a:rPr lang="en-US" sz="1600" b="1" dirty="0">
                <a:solidFill>
                  <a:srgbClr val="FFFFFF"/>
                </a:solidFill>
                <a:latin typeface="Arial"/>
                <a:cs typeface="Calibri" panose="020F0502020204030204" pitchFamily="34" charset="0"/>
              </a:rPr>
            </a:br>
            <a:r>
              <a:rPr lang="en-US" sz="1600" b="1" dirty="0">
                <a:solidFill>
                  <a:srgbClr val="FFFFFF"/>
                </a:solidFill>
                <a:latin typeface="Arial"/>
                <a:cs typeface="Calibri" panose="020F0502020204030204" pitchFamily="34" charset="0"/>
              </a:rPr>
              <a:t>N = 861</a:t>
            </a:r>
          </a:p>
        </p:txBody>
      </p:sp>
      <p:sp>
        <p:nvSpPr>
          <p:cNvPr id="42" name="TextBox 41">
            <a:extLst>
              <a:ext uri="{FF2B5EF4-FFF2-40B4-BE49-F238E27FC236}">
                <a16:creationId xmlns:a16="http://schemas.microsoft.com/office/drawing/2014/main" id="{A0303756-4DD4-4F72-8723-C0392F2A6E67}"/>
              </a:ext>
            </a:extLst>
          </p:cNvPr>
          <p:cNvSpPr txBox="1"/>
          <p:nvPr/>
        </p:nvSpPr>
        <p:spPr>
          <a:xfrm>
            <a:off x="5874172" y="1503216"/>
            <a:ext cx="1000595" cy="379656"/>
          </a:xfrm>
          <a:prstGeom prst="rect">
            <a:avLst/>
          </a:prstGeom>
          <a:noFill/>
        </p:spPr>
        <p:txBody>
          <a:bodyPr wrap="none" rtlCol="0">
            <a:spAutoFit/>
          </a:bodyPr>
          <a:lstStyle/>
          <a:p>
            <a:pPr algn="ctr" defTabSz="457250">
              <a:defRPr/>
            </a:pPr>
            <a:r>
              <a:rPr lang="en-US" sz="1867" b="1" dirty="0">
                <a:solidFill>
                  <a:srgbClr val="000000"/>
                </a:solidFill>
                <a:latin typeface="Arial"/>
                <a:cs typeface="Calibri" panose="020F0502020204030204" pitchFamily="34" charset="0"/>
              </a:rPr>
              <a:t>n = 432</a:t>
            </a:r>
          </a:p>
        </p:txBody>
      </p:sp>
      <p:sp>
        <p:nvSpPr>
          <p:cNvPr id="43" name="TextBox 42">
            <a:extLst>
              <a:ext uri="{FF2B5EF4-FFF2-40B4-BE49-F238E27FC236}">
                <a16:creationId xmlns:a16="http://schemas.microsoft.com/office/drawing/2014/main" id="{FF4C8B6E-DD94-48AB-9232-DD98EE250FA4}"/>
              </a:ext>
            </a:extLst>
          </p:cNvPr>
          <p:cNvSpPr txBox="1"/>
          <p:nvPr/>
        </p:nvSpPr>
        <p:spPr>
          <a:xfrm>
            <a:off x="5840621" y="4254756"/>
            <a:ext cx="1000595" cy="379656"/>
          </a:xfrm>
          <a:prstGeom prst="rect">
            <a:avLst/>
          </a:prstGeom>
          <a:noFill/>
        </p:spPr>
        <p:txBody>
          <a:bodyPr wrap="none" rtlCol="0">
            <a:spAutoFit/>
          </a:bodyPr>
          <a:lstStyle/>
          <a:p>
            <a:pPr algn="ctr" defTabSz="457250">
              <a:defRPr/>
            </a:pPr>
            <a:r>
              <a:rPr lang="en-US" sz="1867" b="1" dirty="0">
                <a:solidFill>
                  <a:srgbClr val="000000"/>
                </a:solidFill>
                <a:latin typeface="Arial"/>
                <a:cs typeface="Calibri" panose="020F0502020204030204" pitchFamily="34" charset="0"/>
              </a:rPr>
              <a:t>n = 429</a:t>
            </a:r>
          </a:p>
        </p:txBody>
      </p:sp>
      <p:cxnSp>
        <p:nvCxnSpPr>
          <p:cNvPr id="32" name="Straight Connector 31">
            <a:extLst>
              <a:ext uri="{FF2B5EF4-FFF2-40B4-BE49-F238E27FC236}">
                <a16:creationId xmlns:a16="http://schemas.microsoft.com/office/drawing/2014/main" id="{6A054C81-4630-4627-AB78-C9856BAAE44B}"/>
              </a:ext>
            </a:extLst>
          </p:cNvPr>
          <p:cNvCxnSpPr>
            <a:cxnSpLocks/>
          </p:cNvCxnSpPr>
          <p:nvPr/>
        </p:nvCxnSpPr>
        <p:spPr>
          <a:xfrm flipV="1">
            <a:off x="5341683" y="3596038"/>
            <a:ext cx="0" cy="632652"/>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813A1A9-43E0-4F98-9BA9-C16B3EC2F21B}"/>
              </a:ext>
            </a:extLst>
          </p:cNvPr>
          <p:cNvCxnSpPr>
            <a:cxnSpLocks/>
          </p:cNvCxnSpPr>
          <p:nvPr/>
        </p:nvCxnSpPr>
        <p:spPr>
          <a:xfrm flipV="1">
            <a:off x="5338832" y="1871502"/>
            <a:ext cx="0" cy="632652"/>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8DD680E-8390-4EF0-ADC0-0C9925114D9E}"/>
              </a:ext>
            </a:extLst>
          </p:cNvPr>
          <p:cNvCxnSpPr>
            <a:cxnSpLocks/>
          </p:cNvCxnSpPr>
          <p:nvPr/>
        </p:nvCxnSpPr>
        <p:spPr>
          <a:xfrm>
            <a:off x="5338833" y="4220505"/>
            <a:ext cx="1982713" cy="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B1BD2A4-4CE5-4D26-AEEF-9AB56CE0F7AD}"/>
              </a:ext>
            </a:extLst>
          </p:cNvPr>
          <p:cNvCxnSpPr>
            <a:cxnSpLocks/>
          </p:cNvCxnSpPr>
          <p:nvPr/>
        </p:nvCxnSpPr>
        <p:spPr>
          <a:xfrm>
            <a:off x="5338832" y="1871501"/>
            <a:ext cx="1982713" cy="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879592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CC7E-A520-4113-9DAA-EC070C197FCF}"/>
              </a:ext>
            </a:extLst>
          </p:cNvPr>
          <p:cNvSpPr>
            <a:spLocks noGrp="1"/>
          </p:cNvSpPr>
          <p:nvPr>
            <p:ph type="title"/>
          </p:nvPr>
        </p:nvSpPr>
        <p:spPr>
          <a:xfrm>
            <a:off x="631104" y="159646"/>
            <a:ext cx="10979149" cy="897820"/>
          </a:xfrm>
        </p:spPr>
        <p:txBody>
          <a:bodyPr>
            <a:normAutofit/>
          </a:bodyPr>
          <a:lstStyle/>
          <a:p>
            <a:r>
              <a:rPr lang="en-US" dirty="0">
                <a:effectLst/>
                <a:latin typeface="+mj-lt"/>
              </a:rPr>
              <a:t>OS </a:t>
            </a:r>
            <a:r>
              <a:rPr lang="en-US" dirty="0">
                <a:effectLst/>
              </a:rPr>
              <a:t>in the ITT Population</a:t>
            </a:r>
            <a:endParaRPr lang="en-US" dirty="0">
              <a:effectLst/>
              <a:latin typeface="+mj-lt"/>
            </a:endParaRPr>
          </a:p>
        </p:txBody>
      </p:sp>
      <p:sp>
        <p:nvSpPr>
          <p:cNvPr id="16" name="Text Placeholder 15">
            <a:extLst>
              <a:ext uri="{FF2B5EF4-FFF2-40B4-BE49-F238E27FC236}">
                <a16:creationId xmlns:a16="http://schemas.microsoft.com/office/drawing/2014/main" id="{441567FC-2D8D-4E59-979E-CA38A7FFC8F3}"/>
              </a:ext>
            </a:extLst>
          </p:cNvPr>
          <p:cNvSpPr>
            <a:spLocks noGrp="1"/>
          </p:cNvSpPr>
          <p:nvPr>
            <p:ph type="body" sz="quarter" idx="13"/>
          </p:nvPr>
        </p:nvSpPr>
        <p:spPr>
          <a:xfrm>
            <a:off x="184031" y="6380303"/>
            <a:ext cx="11426222" cy="424596"/>
          </a:xfrm>
        </p:spPr>
        <p:txBody>
          <a:bodyPr/>
          <a:lstStyle/>
          <a:p>
            <a:r>
              <a:rPr lang="en-US" baseline="30000" dirty="0"/>
              <a:t>a</a:t>
            </a:r>
            <a:r>
              <a:rPr lang="en-US" dirty="0"/>
              <a:t>Because superiority of pembrolizumab + axitinib was shown at the first interim analysis, no alpha was allocated to OS; only nominal </a:t>
            </a:r>
            <a:r>
              <a:rPr lang="en-US" i="1" dirty="0"/>
              <a:t>P </a:t>
            </a:r>
            <a:r>
              <a:rPr lang="en-US" dirty="0"/>
              <a:t>values are reported. Data cutoff: January 11, 2021.</a:t>
            </a:r>
          </a:p>
        </p:txBody>
      </p:sp>
      <p:grpSp>
        <p:nvGrpSpPr>
          <p:cNvPr id="5" name="Group 4">
            <a:extLst>
              <a:ext uri="{FF2B5EF4-FFF2-40B4-BE49-F238E27FC236}">
                <a16:creationId xmlns:a16="http://schemas.microsoft.com/office/drawing/2014/main" id="{9B41F22B-4020-4649-AFE6-3C8D389D9761}"/>
              </a:ext>
            </a:extLst>
          </p:cNvPr>
          <p:cNvGrpSpPr/>
          <p:nvPr/>
        </p:nvGrpSpPr>
        <p:grpSpPr>
          <a:xfrm>
            <a:off x="891381" y="5803956"/>
            <a:ext cx="8050837" cy="740563"/>
            <a:chOff x="1355853" y="4352964"/>
            <a:chExt cx="5964378" cy="555422"/>
          </a:xfrm>
        </p:grpSpPr>
        <p:sp>
          <p:nvSpPr>
            <p:cNvPr id="15" name="Rectangle 204">
              <a:extLst>
                <a:ext uri="{FF2B5EF4-FFF2-40B4-BE49-F238E27FC236}">
                  <a16:creationId xmlns:a16="http://schemas.microsoft.com/office/drawing/2014/main" id="{B192D482-F116-4E7F-B39F-54E079C11372}"/>
                </a:ext>
              </a:extLst>
            </p:cNvPr>
            <p:cNvSpPr>
              <a:spLocks noChangeArrowheads="1"/>
            </p:cNvSpPr>
            <p:nvPr/>
          </p:nvSpPr>
          <p:spPr bwMode="auto">
            <a:xfrm>
              <a:off x="1966242" y="4558786"/>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432</a:t>
              </a:r>
              <a:endParaRPr lang="en-US" altLang="en-US" sz="1200" dirty="0">
                <a:solidFill>
                  <a:srgbClr val="00877C"/>
                </a:solidFill>
              </a:endParaRPr>
            </a:p>
          </p:txBody>
        </p:sp>
        <p:sp>
          <p:nvSpPr>
            <p:cNvPr id="17" name="Rectangle 206">
              <a:extLst>
                <a:ext uri="{FF2B5EF4-FFF2-40B4-BE49-F238E27FC236}">
                  <a16:creationId xmlns:a16="http://schemas.microsoft.com/office/drawing/2014/main" id="{42F39355-99D5-48D3-8713-2DCFDD4D7225}"/>
                </a:ext>
              </a:extLst>
            </p:cNvPr>
            <p:cNvSpPr>
              <a:spLocks noChangeArrowheads="1"/>
            </p:cNvSpPr>
            <p:nvPr/>
          </p:nvSpPr>
          <p:spPr bwMode="auto">
            <a:xfrm>
              <a:off x="2703702" y="456650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407</a:t>
              </a:r>
              <a:endParaRPr lang="en-US" altLang="en-US" sz="1200" dirty="0">
                <a:solidFill>
                  <a:srgbClr val="00877C"/>
                </a:solidFill>
              </a:endParaRPr>
            </a:p>
          </p:txBody>
        </p:sp>
        <p:sp>
          <p:nvSpPr>
            <p:cNvPr id="19" name="Rectangle 218">
              <a:extLst>
                <a:ext uri="{FF2B5EF4-FFF2-40B4-BE49-F238E27FC236}">
                  <a16:creationId xmlns:a16="http://schemas.microsoft.com/office/drawing/2014/main" id="{F2CD1AE4-8210-417F-A4A0-BCDF8A078EED}"/>
                </a:ext>
              </a:extLst>
            </p:cNvPr>
            <p:cNvSpPr>
              <a:spLocks noChangeArrowheads="1"/>
            </p:cNvSpPr>
            <p:nvPr/>
          </p:nvSpPr>
          <p:spPr bwMode="auto">
            <a:xfrm>
              <a:off x="1966242" y="4777506"/>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429</a:t>
              </a:r>
              <a:endParaRPr lang="en-US" altLang="en-US" sz="1200" dirty="0">
                <a:solidFill>
                  <a:srgbClr val="66203A"/>
                </a:solidFill>
              </a:endParaRPr>
            </a:p>
          </p:txBody>
        </p:sp>
        <p:sp>
          <p:nvSpPr>
            <p:cNvPr id="20" name="Rectangle 219">
              <a:extLst>
                <a:ext uri="{FF2B5EF4-FFF2-40B4-BE49-F238E27FC236}">
                  <a16:creationId xmlns:a16="http://schemas.microsoft.com/office/drawing/2014/main" id="{7978AE86-7CFF-4F96-A5E8-DA841D5DC736}"/>
                </a:ext>
              </a:extLst>
            </p:cNvPr>
            <p:cNvSpPr>
              <a:spLocks noChangeArrowheads="1"/>
            </p:cNvSpPr>
            <p:nvPr/>
          </p:nvSpPr>
          <p:spPr bwMode="auto">
            <a:xfrm>
              <a:off x="2703702" y="478522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379</a:t>
              </a:r>
              <a:endParaRPr lang="en-US" altLang="en-US" sz="1200" dirty="0">
                <a:solidFill>
                  <a:srgbClr val="66203A"/>
                </a:solidFill>
              </a:endParaRPr>
            </a:p>
          </p:txBody>
        </p:sp>
        <p:sp>
          <p:nvSpPr>
            <p:cNvPr id="21" name="Rectangle 231">
              <a:extLst>
                <a:ext uri="{FF2B5EF4-FFF2-40B4-BE49-F238E27FC236}">
                  <a16:creationId xmlns:a16="http://schemas.microsoft.com/office/drawing/2014/main" id="{8EDF84A0-2227-4FBE-8E1B-D924FF326A9C}"/>
                </a:ext>
              </a:extLst>
            </p:cNvPr>
            <p:cNvSpPr>
              <a:spLocks noChangeArrowheads="1"/>
            </p:cNvSpPr>
            <p:nvPr/>
          </p:nvSpPr>
          <p:spPr bwMode="auto">
            <a:xfrm>
              <a:off x="1355853" y="4352964"/>
              <a:ext cx="48927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b="1" dirty="0">
                  <a:solidFill>
                    <a:srgbClr val="000000"/>
                  </a:solidFill>
                </a:rPr>
                <a:t>No. at risk</a:t>
              </a:r>
              <a:endParaRPr lang="en-US" altLang="en-US" sz="1200" dirty="0"/>
            </a:p>
          </p:txBody>
        </p:sp>
        <p:sp>
          <p:nvSpPr>
            <p:cNvPr id="431" name="Rectangle 206">
              <a:extLst>
                <a:ext uri="{FF2B5EF4-FFF2-40B4-BE49-F238E27FC236}">
                  <a16:creationId xmlns:a16="http://schemas.microsoft.com/office/drawing/2014/main" id="{23B2AA6A-CC2E-4436-BC35-682D51FD75D5}"/>
                </a:ext>
              </a:extLst>
            </p:cNvPr>
            <p:cNvSpPr>
              <a:spLocks noChangeArrowheads="1"/>
            </p:cNvSpPr>
            <p:nvPr/>
          </p:nvSpPr>
          <p:spPr bwMode="auto">
            <a:xfrm>
              <a:off x="3432045" y="4554225"/>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384</a:t>
              </a:r>
              <a:endParaRPr lang="en-US" altLang="en-US" sz="1200" dirty="0">
                <a:solidFill>
                  <a:srgbClr val="00877C"/>
                </a:solidFill>
              </a:endParaRPr>
            </a:p>
          </p:txBody>
        </p:sp>
        <p:sp>
          <p:nvSpPr>
            <p:cNvPr id="432" name="Rectangle 219">
              <a:extLst>
                <a:ext uri="{FF2B5EF4-FFF2-40B4-BE49-F238E27FC236}">
                  <a16:creationId xmlns:a16="http://schemas.microsoft.com/office/drawing/2014/main" id="{E6B8E456-5315-4F59-B1C2-57172758D2E5}"/>
                </a:ext>
              </a:extLst>
            </p:cNvPr>
            <p:cNvSpPr>
              <a:spLocks noChangeArrowheads="1"/>
            </p:cNvSpPr>
            <p:nvPr/>
          </p:nvSpPr>
          <p:spPr bwMode="auto">
            <a:xfrm>
              <a:off x="3432045" y="4772945"/>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336</a:t>
              </a:r>
              <a:endParaRPr lang="en-US" altLang="en-US" sz="1200" dirty="0">
                <a:solidFill>
                  <a:srgbClr val="66203A"/>
                </a:solidFill>
              </a:endParaRPr>
            </a:p>
          </p:txBody>
        </p:sp>
        <p:sp>
          <p:nvSpPr>
            <p:cNvPr id="433" name="Rectangle 206">
              <a:extLst>
                <a:ext uri="{FF2B5EF4-FFF2-40B4-BE49-F238E27FC236}">
                  <a16:creationId xmlns:a16="http://schemas.microsoft.com/office/drawing/2014/main" id="{EC4D632A-FB86-47BE-8FE9-6027D981BDEA}"/>
                </a:ext>
              </a:extLst>
            </p:cNvPr>
            <p:cNvSpPr>
              <a:spLocks noChangeArrowheads="1"/>
            </p:cNvSpPr>
            <p:nvPr/>
          </p:nvSpPr>
          <p:spPr bwMode="auto">
            <a:xfrm>
              <a:off x="4160388" y="4557480"/>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345</a:t>
              </a:r>
              <a:endParaRPr lang="en-US" altLang="en-US" sz="1200" dirty="0">
                <a:solidFill>
                  <a:srgbClr val="00877C"/>
                </a:solidFill>
              </a:endParaRPr>
            </a:p>
          </p:txBody>
        </p:sp>
        <p:sp>
          <p:nvSpPr>
            <p:cNvPr id="434" name="Rectangle 219">
              <a:extLst>
                <a:ext uri="{FF2B5EF4-FFF2-40B4-BE49-F238E27FC236}">
                  <a16:creationId xmlns:a16="http://schemas.microsoft.com/office/drawing/2014/main" id="{C2980933-EACC-4BC3-AD11-B6AB9CD5E748}"/>
                </a:ext>
              </a:extLst>
            </p:cNvPr>
            <p:cNvSpPr>
              <a:spLocks noChangeArrowheads="1"/>
            </p:cNvSpPr>
            <p:nvPr/>
          </p:nvSpPr>
          <p:spPr bwMode="auto">
            <a:xfrm>
              <a:off x="4160388" y="4776200"/>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306</a:t>
              </a:r>
              <a:endParaRPr lang="en-US" altLang="en-US" sz="1200" dirty="0">
                <a:solidFill>
                  <a:srgbClr val="66203A"/>
                </a:solidFill>
              </a:endParaRPr>
            </a:p>
          </p:txBody>
        </p:sp>
        <p:sp>
          <p:nvSpPr>
            <p:cNvPr id="435" name="Rectangle 206">
              <a:extLst>
                <a:ext uri="{FF2B5EF4-FFF2-40B4-BE49-F238E27FC236}">
                  <a16:creationId xmlns:a16="http://schemas.microsoft.com/office/drawing/2014/main" id="{44CAA40C-51A9-4193-BC69-195A268D7CB5}"/>
                </a:ext>
              </a:extLst>
            </p:cNvPr>
            <p:cNvSpPr>
              <a:spLocks noChangeArrowheads="1"/>
            </p:cNvSpPr>
            <p:nvPr/>
          </p:nvSpPr>
          <p:spPr bwMode="auto">
            <a:xfrm>
              <a:off x="4906963" y="456650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318</a:t>
              </a:r>
              <a:endParaRPr lang="en-US" altLang="en-US" sz="1200" dirty="0">
                <a:solidFill>
                  <a:srgbClr val="00877C"/>
                </a:solidFill>
              </a:endParaRPr>
            </a:p>
          </p:txBody>
        </p:sp>
        <p:sp>
          <p:nvSpPr>
            <p:cNvPr id="436" name="Rectangle 219">
              <a:extLst>
                <a:ext uri="{FF2B5EF4-FFF2-40B4-BE49-F238E27FC236}">
                  <a16:creationId xmlns:a16="http://schemas.microsoft.com/office/drawing/2014/main" id="{55C85D5E-5A12-4FEA-8EF4-60C03CB33F4B}"/>
                </a:ext>
              </a:extLst>
            </p:cNvPr>
            <p:cNvSpPr>
              <a:spLocks noChangeArrowheads="1"/>
            </p:cNvSpPr>
            <p:nvPr/>
          </p:nvSpPr>
          <p:spPr bwMode="auto">
            <a:xfrm>
              <a:off x="4906963" y="478522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279</a:t>
              </a:r>
              <a:endParaRPr lang="en-US" altLang="en-US" sz="1200" dirty="0">
                <a:solidFill>
                  <a:srgbClr val="66203A"/>
                </a:solidFill>
              </a:endParaRPr>
            </a:p>
          </p:txBody>
        </p:sp>
        <p:sp>
          <p:nvSpPr>
            <p:cNvPr id="437" name="Rectangle 206">
              <a:extLst>
                <a:ext uri="{FF2B5EF4-FFF2-40B4-BE49-F238E27FC236}">
                  <a16:creationId xmlns:a16="http://schemas.microsoft.com/office/drawing/2014/main" id="{EB769FC4-235A-44F6-8A72-F672759FEE0C}"/>
                </a:ext>
              </a:extLst>
            </p:cNvPr>
            <p:cNvSpPr>
              <a:spLocks noChangeArrowheads="1"/>
            </p:cNvSpPr>
            <p:nvPr/>
          </p:nvSpPr>
          <p:spPr bwMode="auto">
            <a:xfrm>
              <a:off x="5677864" y="4558786"/>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286</a:t>
              </a:r>
              <a:endParaRPr lang="en-US" altLang="en-US" sz="1200" dirty="0">
                <a:solidFill>
                  <a:srgbClr val="00877C"/>
                </a:solidFill>
              </a:endParaRPr>
            </a:p>
          </p:txBody>
        </p:sp>
        <p:sp>
          <p:nvSpPr>
            <p:cNvPr id="438" name="Rectangle 219">
              <a:extLst>
                <a:ext uri="{FF2B5EF4-FFF2-40B4-BE49-F238E27FC236}">
                  <a16:creationId xmlns:a16="http://schemas.microsoft.com/office/drawing/2014/main" id="{E4966850-62F5-4B75-A464-90D0A30CEBCE}"/>
                </a:ext>
              </a:extLst>
            </p:cNvPr>
            <p:cNvSpPr>
              <a:spLocks noChangeArrowheads="1"/>
            </p:cNvSpPr>
            <p:nvPr/>
          </p:nvSpPr>
          <p:spPr bwMode="auto">
            <a:xfrm>
              <a:off x="5677864" y="4777506"/>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252</a:t>
              </a:r>
              <a:endParaRPr lang="en-US" altLang="en-US" sz="1200" dirty="0">
                <a:solidFill>
                  <a:srgbClr val="66203A"/>
                </a:solidFill>
              </a:endParaRPr>
            </a:p>
          </p:txBody>
        </p:sp>
        <p:sp>
          <p:nvSpPr>
            <p:cNvPr id="439" name="Rectangle 206">
              <a:extLst>
                <a:ext uri="{FF2B5EF4-FFF2-40B4-BE49-F238E27FC236}">
                  <a16:creationId xmlns:a16="http://schemas.microsoft.com/office/drawing/2014/main" id="{125B6DA5-6380-4F0F-85BD-BF0051AF3E5D}"/>
                </a:ext>
              </a:extLst>
            </p:cNvPr>
            <p:cNvSpPr>
              <a:spLocks noChangeArrowheads="1"/>
            </p:cNvSpPr>
            <p:nvPr/>
          </p:nvSpPr>
          <p:spPr bwMode="auto">
            <a:xfrm>
              <a:off x="6406207" y="456650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259</a:t>
              </a:r>
              <a:endParaRPr lang="en-US" altLang="en-US" sz="1200" dirty="0">
                <a:solidFill>
                  <a:srgbClr val="00877C"/>
                </a:solidFill>
              </a:endParaRPr>
            </a:p>
          </p:txBody>
        </p:sp>
        <p:sp>
          <p:nvSpPr>
            <p:cNvPr id="440" name="Rectangle 219">
              <a:extLst>
                <a:ext uri="{FF2B5EF4-FFF2-40B4-BE49-F238E27FC236}">
                  <a16:creationId xmlns:a16="http://schemas.microsoft.com/office/drawing/2014/main" id="{BC2E5E66-79E9-4B7C-BD0D-78D073C4BF01}"/>
                </a:ext>
              </a:extLst>
            </p:cNvPr>
            <p:cNvSpPr>
              <a:spLocks noChangeArrowheads="1"/>
            </p:cNvSpPr>
            <p:nvPr/>
          </p:nvSpPr>
          <p:spPr bwMode="auto">
            <a:xfrm>
              <a:off x="6406207" y="478522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224</a:t>
              </a:r>
              <a:endParaRPr lang="en-US" altLang="en-US" sz="1200" dirty="0">
                <a:solidFill>
                  <a:srgbClr val="66203A"/>
                </a:solidFill>
              </a:endParaRPr>
            </a:p>
          </p:txBody>
        </p:sp>
        <p:sp>
          <p:nvSpPr>
            <p:cNvPr id="441" name="Rectangle 206">
              <a:extLst>
                <a:ext uri="{FF2B5EF4-FFF2-40B4-BE49-F238E27FC236}">
                  <a16:creationId xmlns:a16="http://schemas.microsoft.com/office/drawing/2014/main" id="{B73A8D1A-8C04-4E16-BC36-E54F29674CB1}"/>
                </a:ext>
              </a:extLst>
            </p:cNvPr>
            <p:cNvSpPr>
              <a:spLocks noChangeArrowheads="1"/>
            </p:cNvSpPr>
            <p:nvPr/>
          </p:nvSpPr>
          <p:spPr bwMode="auto">
            <a:xfrm>
              <a:off x="7152782" y="456650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141</a:t>
              </a:r>
              <a:endParaRPr lang="en-US" altLang="en-US" sz="1200" dirty="0">
                <a:solidFill>
                  <a:srgbClr val="00877C"/>
                </a:solidFill>
              </a:endParaRPr>
            </a:p>
          </p:txBody>
        </p:sp>
        <p:sp>
          <p:nvSpPr>
            <p:cNvPr id="442" name="Rectangle 219">
              <a:extLst>
                <a:ext uri="{FF2B5EF4-FFF2-40B4-BE49-F238E27FC236}">
                  <a16:creationId xmlns:a16="http://schemas.microsoft.com/office/drawing/2014/main" id="{4A956FF0-14EE-4EAA-9E8F-226584FA9EB4}"/>
                </a:ext>
              </a:extLst>
            </p:cNvPr>
            <p:cNvSpPr>
              <a:spLocks noChangeArrowheads="1"/>
            </p:cNvSpPr>
            <p:nvPr/>
          </p:nvSpPr>
          <p:spPr bwMode="auto">
            <a:xfrm>
              <a:off x="7152783" y="4785227"/>
              <a:ext cx="167448" cy="12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110</a:t>
              </a:r>
              <a:endParaRPr lang="en-US" altLang="en-US" sz="1200" dirty="0">
                <a:solidFill>
                  <a:srgbClr val="66203A"/>
                </a:solidFill>
              </a:endParaRPr>
            </a:p>
          </p:txBody>
        </p:sp>
      </p:grpSp>
      <p:sp>
        <p:nvSpPr>
          <p:cNvPr id="450" name="Rectangle: Rounded Corners 449">
            <a:extLst>
              <a:ext uri="{FF2B5EF4-FFF2-40B4-BE49-F238E27FC236}">
                <a16:creationId xmlns:a16="http://schemas.microsoft.com/office/drawing/2014/main" id="{6842547C-E1D4-43A9-88BD-A81F617FD505}"/>
              </a:ext>
            </a:extLst>
          </p:cNvPr>
          <p:cNvSpPr/>
          <p:nvPr/>
        </p:nvSpPr>
        <p:spPr>
          <a:xfrm>
            <a:off x="8053263" y="4114189"/>
            <a:ext cx="3840480" cy="834457"/>
          </a:xfrm>
          <a:prstGeom prst="roundRect">
            <a:avLst/>
          </a:prstGeom>
          <a:noFill/>
          <a:ln w="381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kern="600" spc="40" dirty="0">
                <a:solidFill>
                  <a:schemeClr val="tx1"/>
                </a:solidFill>
              </a:rPr>
              <a:t>HR, 0.73 (95% CI, 0.60-0.88)</a:t>
            </a:r>
          </a:p>
          <a:p>
            <a:r>
              <a:rPr lang="en-US" sz="2000" b="1" i="1" kern="600" spc="40" dirty="0">
                <a:solidFill>
                  <a:schemeClr val="tx1"/>
                </a:solidFill>
              </a:rPr>
              <a:t>P </a:t>
            </a:r>
            <a:r>
              <a:rPr lang="en-US" sz="2000" b="1" kern="600" spc="40" dirty="0">
                <a:solidFill>
                  <a:schemeClr val="tx1"/>
                </a:solidFill>
              </a:rPr>
              <a:t>&lt; 0.001</a:t>
            </a:r>
            <a:r>
              <a:rPr lang="en-US" sz="2000" b="1" kern="600" spc="40" baseline="30000" dirty="0">
                <a:solidFill>
                  <a:schemeClr val="tx1"/>
                </a:solidFill>
              </a:rPr>
              <a:t>a</a:t>
            </a:r>
            <a:endParaRPr lang="en-US" sz="2000" b="1" i="1" kern="600" spc="40" baseline="30000" dirty="0">
              <a:solidFill>
                <a:schemeClr val="tx1"/>
              </a:solidFill>
            </a:endParaRPr>
          </a:p>
        </p:txBody>
      </p:sp>
      <p:sp>
        <p:nvSpPr>
          <p:cNvPr id="445" name="Rectangle 206">
            <a:extLst>
              <a:ext uri="{FF2B5EF4-FFF2-40B4-BE49-F238E27FC236}">
                <a16:creationId xmlns:a16="http://schemas.microsoft.com/office/drawing/2014/main" id="{B112D266-C7A5-40C1-B319-C04011ADC8E7}"/>
              </a:ext>
            </a:extLst>
          </p:cNvPr>
          <p:cNvSpPr>
            <a:spLocks noChangeArrowheads="1"/>
          </p:cNvSpPr>
          <p:nvPr/>
        </p:nvSpPr>
        <p:spPr bwMode="auto">
          <a:xfrm>
            <a:off x="9750428" y="6088676"/>
            <a:ext cx="150682" cy="16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16</a:t>
            </a:r>
            <a:endParaRPr lang="en-US" altLang="en-US" sz="1200" dirty="0">
              <a:solidFill>
                <a:srgbClr val="00877C"/>
              </a:solidFill>
            </a:endParaRPr>
          </a:p>
        </p:txBody>
      </p:sp>
      <p:sp>
        <p:nvSpPr>
          <p:cNvPr id="446" name="Rectangle 219">
            <a:extLst>
              <a:ext uri="{FF2B5EF4-FFF2-40B4-BE49-F238E27FC236}">
                <a16:creationId xmlns:a16="http://schemas.microsoft.com/office/drawing/2014/main" id="{02D97287-D07A-45F4-AA6F-57FB8585AD79}"/>
              </a:ext>
            </a:extLst>
          </p:cNvPr>
          <p:cNvSpPr>
            <a:spLocks noChangeArrowheads="1"/>
          </p:cNvSpPr>
          <p:nvPr/>
        </p:nvSpPr>
        <p:spPr bwMode="auto">
          <a:xfrm>
            <a:off x="9750428" y="6380303"/>
            <a:ext cx="150682" cy="16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12</a:t>
            </a:r>
            <a:endParaRPr lang="en-US" altLang="en-US" sz="1200" dirty="0">
              <a:solidFill>
                <a:srgbClr val="66203A"/>
              </a:solidFill>
            </a:endParaRPr>
          </a:p>
        </p:txBody>
      </p:sp>
      <p:sp>
        <p:nvSpPr>
          <p:cNvPr id="447" name="Rectangle 206">
            <a:extLst>
              <a:ext uri="{FF2B5EF4-FFF2-40B4-BE49-F238E27FC236}">
                <a16:creationId xmlns:a16="http://schemas.microsoft.com/office/drawing/2014/main" id="{FFB8E8D1-011E-4841-88F9-A7782CC0B5C3}"/>
              </a:ext>
            </a:extLst>
          </p:cNvPr>
          <p:cNvSpPr>
            <a:spLocks noChangeArrowheads="1"/>
          </p:cNvSpPr>
          <p:nvPr/>
        </p:nvSpPr>
        <p:spPr bwMode="auto">
          <a:xfrm>
            <a:off x="10758917" y="6076640"/>
            <a:ext cx="75342" cy="16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00877C"/>
                </a:solidFill>
              </a:rPr>
              <a:t>0</a:t>
            </a:r>
            <a:endParaRPr lang="en-US" altLang="en-US" sz="1200" dirty="0">
              <a:solidFill>
                <a:srgbClr val="00877C"/>
              </a:solidFill>
            </a:endParaRPr>
          </a:p>
        </p:txBody>
      </p:sp>
      <p:sp>
        <p:nvSpPr>
          <p:cNvPr id="448" name="Rectangle 219">
            <a:extLst>
              <a:ext uri="{FF2B5EF4-FFF2-40B4-BE49-F238E27FC236}">
                <a16:creationId xmlns:a16="http://schemas.microsoft.com/office/drawing/2014/main" id="{459249E7-569B-4EC2-B4A3-CC1C542CD6AF}"/>
              </a:ext>
            </a:extLst>
          </p:cNvPr>
          <p:cNvSpPr>
            <a:spLocks noChangeArrowheads="1"/>
          </p:cNvSpPr>
          <p:nvPr/>
        </p:nvSpPr>
        <p:spPr bwMode="auto">
          <a:xfrm>
            <a:off x="10758917" y="6368267"/>
            <a:ext cx="75342" cy="16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r>
              <a:rPr lang="en-US" altLang="en-US" sz="1067" dirty="0">
                <a:solidFill>
                  <a:srgbClr val="66203A"/>
                </a:solidFill>
              </a:rPr>
              <a:t>0</a:t>
            </a:r>
            <a:endParaRPr lang="en-US" altLang="en-US" sz="1200" dirty="0">
              <a:solidFill>
                <a:srgbClr val="66203A"/>
              </a:solidFill>
            </a:endParaRPr>
          </a:p>
        </p:txBody>
      </p:sp>
      <p:sp>
        <p:nvSpPr>
          <p:cNvPr id="453" name="Rectangle 177">
            <a:extLst>
              <a:ext uri="{FF2B5EF4-FFF2-40B4-BE49-F238E27FC236}">
                <a16:creationId xmlns:a16="http://schemas.microsoft.com/office/drawing/2014/main" id="{1A0E072A-DAEF-4D9C-82B7-5C04021A3FD0}"/>
              </a:ext>
            </a:extLst>
          </p:cNvPr>
          <p:cNvSpPr>
            <a:spLocks noChangeArrowheads="1"/>
          </p:cNvSpPr>
          <p:nvPr/>
        </p:nvSpPr>
        <p:spPr bwMode="auto">
          <a:xfrm rot="16200000">
            <a:off x="-381938" y="3094108"/>
            <a:ext cx="23035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b="1" dirty="0">
                <a:solidFill>
                  <a:srgbClr val="000000"/>
                </a:solidFill>
              </a:rPr>
              <a:t>Overall Survival, %</a:t>
            </a:r>
            <a:endParaRPr lang="en-US" altLang="en-US" sz="2000" b="1" dirty="0"/>
          </a:p>
        </p:txBody>
      </p:sp>
      <p:cxnSp>
        <p:nvCxnSpPr>
          <p:cNvPr id="39" name="Straight Connector 38">
            <a:extLst>
              <a:ext uri="{FF2B5EF4-FFF2-40B4-BE49-F238E27FC236}">
                <a16:creationId xmlns:a16="http://schemas.microsoft.com/office/drawing/2014/main" id="{09175A5B-EC5B-4E96-828E-14284AD10F5C}"/>
              </a:ext>
            </a:extLst>
          </p:cNvPr>
          <p:cNvCxnSpPr>
            <a:cxnSpLocks/>
          </p:cNvCxnSpPr>
          <p:nvPr/>
        </p:nvCxnSpPr>
        <p:spPr>
          <a:xfrm flipH="1">
            <a:off x="5822755" y="1466860"/>
            <a:ext cx="0" cy="3657600"/>
          </a:xfrm>
          <a:prstGeom prst="line">
            <a:avLst/>
          </a:prstGeom>
          <a:ln w="28575">
            <a:solidFill>
              <a:srgbClr val="00655D"/>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EB74B62-9A2B-430B-BB9C-C4D662352EA9}"/>
              </a:ext>
            </a:extLst>
          </p:cNvPr>
          <p:cNvSpPr txBox="1"/>
          <p:nvPr/>
        </p:nvSpPr>
        <p:spPr>
          <a:xfrm>
            <a:off x="4788103" y="1027737"/>
            <a:ext cx="2123191" cy="410241"/>
          </a:xfrm>
          <a:prstGeom prst="rect">
            <a:avLst/>
          </a:prstGeom>
          <a:noFill/>
        </p:spPr>
        <p:txBody>
          <a:bodyPr wrap="square" lIns="0" tIns="0" rIns="0" bIns="0" rtlCol="0" anchor="t" anchorCtr="0">
            <a:spAutoFit/>
          </a:bodyPr>
          <a:lstStyle/>
          <a:p>
            <a:pPr algn="ctr"/>
            <a:r>
              <a:rPr lang="en-US" sz="1333" b="1" kern="600" spc="40" dirty="0"/>
              <a:t>End of Pembrolizumab Treatment</a:t>
            </a:r>
          </a:p>
        </p:txBody>
      </p:sp>
      <p:graphicFrame>
        <p:nvGraphicFramePr>
          <p:cNvPr id="449" name="Table 448">
            <a:extLst>
              <a:ext uri="{FF2B5EF4-FFF2-40B4-BE49-F238E27FC236}">
                <a16:creationId xmlns:a16="http://schemas.microsoft.com/office/drawing/2014/main" id="{5644C478-B351-4086-B3BF-FCA25C8E3E69}"/>
              </a:ext>
            </a:extLst>
          </p:cNvPr>
          <p:cNvGraphicFramePr>
            <a:graphicFrameLocks noGrp="1"/>
          </p:cNvGraphicFramePr>
          <p:nvPr/>
        </p:nvGraphicFramePr>
        <p:xfrm>
          <a:off x="1894085" y="3765453"/>
          <a:ext cx="2907092" cy="1325880"/>
        </p:xfrm>
        <a:graphic>
          <a:graphicData uri="http://schemas.openxmlformats.org/drawingml/2006/table">
            <a:tbl>
              <a:tblPr firstRow="1" bandRow="1"/>
              <a:tblGrid>
                <a:gridCol w="1160543">
                  <a:extLst>
                    <a:ext uri="{9D8B030D-6E8A-4147-A177-3AD203B41FA5}">
                      <a16:colId xmlns:a16="http://schemas.microsoft.com/office/drawing/2014/main" val="20000"/>
                    </a:ext>
                  </a:extLst>
                </a:gridCol>
                <a:gridCol w="1746549">
                  <a:extLst>
                    <a:ext uri="{9D8B030D-6E8A-4147-A177-3AD203B41FA5}">
                      <a16:colId xmlns:a16="http://schemas.microsoft.com/office/drawing/2014/main" val="2263025175"/>
                    </a:ext>
                  </a:extLst>
                </a:gridCol>
              </a:tblGrid>
              <a:tr h="5059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4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400" b="1" i="0" dirty="0">
                          <a:solidFill>
                            <a:schemeClr val="tx1"/>
                          </a:solidFill>
                          <a:latin typeface="Arial" panose="020B0604020202020204" pitchFamily="34" charset="0"/>
                          <a:cs typeface="Arial" panose="020B0604020202020204" pitchFamily="34" charset="0"/>
                        </a:rPr>
                        <a:t>Median </a:t>
                      </a:r>
                    </a:p>
                    <a:p>
                      <a:pPr algn="ctr">
                        <a:lnSpc>
                          <a:spcPct val="90000"/>
                        </a:lnSpc>
                      </a:pPr>
                      <a:r>
                        <a:rPr lang="en-US" sz="1400" b="1" i="0" dirty="0">
                          <a:solidFill>
                            <a:schemeClr val="tx1"/>
                          </a:solidFill>
                          <a:latin typeface="Arial" panose="020B0604020202020204" pitchFamily="34" charset="0"/>
                          <a:cs typeface="Arial" panose="020B0604020202020204" pitchFamily="34" charset="0"/>
                        </a:rPr>
                        <a:t>(95% CI), months</a:t>
                      </a:r>
                    </a:p>
                  </a:txBody>
                  <a:tcPr marL="121920" marR="121920" marT="60960" marB="6096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059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400" b="1" dirty="0">
                          <a:solidFill>
                            <a:srgbClr val="00877C"/>
                          </a:solidFill>
                          <a:latin typeface="Arial" panose="020B0604020202020204" pitchFamily="34" charset="0"/>
                          <a:cs typeface="Arial" panose="020B0604020202020204" pitchFamily="34" charset="0"/>
                        </a:rPr>
                        <a:t>Pembro + Axitinib</a:t>
                      </a:r>
                    </a:p>
                  </a:txBody>
                  <a:tcPr marL="121920" marR="121920" marT="60960" marB="60960">
                    <a:lnL w="12700" cmpd="sng">
                      <a:solidFill>
                        <a:sysClr val="window" lastClr="FFFFFF"/>
                      </a:solidFill>
                    </a:lnL>
                    <a:lnR w="12700" cmpd="sng">
                      <a:solidFill>
                        <a:sysClr val="window" lastClr="FFFFFF"/>
                      </a:solidFill>
                    </a:lnR>
                    <a:lnT w="28575" cap="flat" cmpd="sng" algn="ctr">
                      <a:solidFill>
                        <a:schemeClr val="accent1">
                          <a:lumMod val="75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400" b="1" dirty="0">
                          <a:solidFill>
                            <a:srgbClr val="00877C"/>
                          </a:solidFill>
                          <a:latin typeface="Arial" panose="020B0604020202020204" pitchFamily="34" charset="0"/>
                          <a:cs typeface="Arial" panose="020B0604020202020204" pitchFamily="34" charset="0"/>
                        </a:rPr>
                        <a:t>45.7 (43.6-NR)</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28575" cap="flat" cmpd="sng" algn="ctr">
                      <a:solidFill>
                        <a:schemeClr val="accent1">
                          <a:lumMod val="75000"/>
                        </a:scheme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3944">
                <a:tc>
                  <a:txBody>
                    <a:bodyPr/>
                    <a:lstStyle/>
                    <a:p>
                      <a:pPr algn="l">
                        <a:lnSpc>
                          <a:spcPct val="90000"/>
                        </a:lnSpc>
                      </a:pPr>
                      <a:r>
                        <a:rPr lang="en-US" sz="1400" b="1" dirty="0">
                          <a:solidFill>
                            <a:srgbClr val="66203A"/>
                          </a:solidFill>
                          <a:latin typeface="Arial" panose="020B0604020202020204" pitchFamily="34" charset="0"/>
                          <a:cs typeface="Arial" panose="020B0604020202020204" pitchFamily="34" charset="0"/>
                        </a:rPr>
                        <a:t>Sunitinib</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400" b="1" dirty="0">
                          <a:solidFill>
                            <a:srgbClr val="66203A"/>
                          </a:solidFill>
                          <a:latin typeface="Arial" panose="020B0604020202020204" pitchFamily="34" charset="0"/>
                          <a:cs typeface="Arial" panose="020B0604020202020204" pitchFamily="34" charset="0"/>
                        </a:rPr>
                        <a:t>40.1 (34.3-44.2)</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cxnSp>
        <p:nvCxnSpPr>
          <p:cNvPr id="32" name="Straight Connector 31">
            <a:extLst>
              <a:ext uri="{FF2B5EF4-FFF2-40B4-BE49-F238E27FC236}">
                <a16:creationId xmlns:a16="http://schemas.microsoft.com/office/drawing/2014/main" id="{DF37FDAE-05D0-4F58-BC85-E5376F22C5BD}"/>
              </a:ext>
            </a:extLst>
          </p:cNvPr>
          <p:cNvCxnSpPr>
            <a:cxnSpLocks/>
          </p:cNvCxnSpPr>
          <p:nvPr/>
        </p:nvCxnSpPr>
        <p:spPr>
          <a:xfrm>
            <a:off x="7821512" y="2570677"/>
            <a:ext cx="0" cy="2682240"/>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C898B3-635A-45BD-A459-B724E3BFDF9F}"/>
              </a:ext>
            </a:extLst>
          </p:cNvPr>
          <p:cNvCxnSpPr>
            <a:cxnSpLocks/>
          </p:cNvCxnSpPr>
          <p:nvPr/>
        </p:nvCxnSpPr>
        <p:spPr>
          <a:xfrm flipH="1">
            <a:off x="4825763" y="2036423"/>
            <a:ext cx="0" cy="3169920"/>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87B36E-7ADB-4230-A5EE-C548BE713F3B}"/>
              </a:ext>
            </a:extLst>
          </p:cNvPr>
          <p:cNvCxnSpPr>
            <a:cxnSpLocks/>
          </p:cNvCxnSpPr>
          <p:nvPr/>
        </p:nvCxnSpPr>
        <p:spPr>
          <a:xfrm>
            <a:off x="6818305" y="2185460"/>
            <a:ext cx="0" cy="2992837"/>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8F461C-31AD-412C-A9A4-87C2BE853B20}"/>
              </a:ext>
            </a:extLst>
          </p:cNvPr>
          <p:cNvSpPr txBox="1"/>
          <p:nvPr/>
        </p:nvSpPr>
        <p:spPr>
          <a:xfrm>
            <a:off x="7507386" y="1835420"/>
            <a:ext cx="798409" cy="748795"/>
          </a:xfrm>
          <a:prstGeom prst="rect">
            <a:avLst/>
          </a:prstGeom>
          <a:noFill/>
        </p:spPr>
        <p:txBody>
          <a:bodyPr wrap="square" rtlCol="0">
            <a:spAutoFit/>
          </a:bodyPr>
          <a:lstStyle/>
          <a:p>
            <a:r>
              <a:rPr lang="en-US" sz="2133" b="1" dirty="0">
                <a:solidFill>
                  <a:srgbClr val="00877C"/>
                </a:solidFill>
                <a:latin typeface="+mj-lt"/>
                <a:ea typeface="Times New Roman" panose="02020603050405020304" pitchFamily="18" charset="0"/>
                <a:cs typeface="Times New Roman" panose="02020603050405020304" pitchFamily="18" charset="0"/>
              </a:rPr>
              <a:t>63% </a:t>
            </a:r>
          </a:p>
          <a:p>
            <a:r>
              <a:rPr lang="en-US" sz="2133" b="1" dirty="0">
                <a:solidFill>
                  <a:srgbClr val="792B49"/>
                </a:solidFill>
                <a:latin typeface="+mj-lt"/>
                <a:ea typeface="Times New Roman" panose="02020603050405020304" pitchFamily="18" charset="0"/>
                <a:cs typeface="Times New Roman" panose="02020603050405020304" pitchFamily="18" charset="0"/>
              </a:rPr>
              <a:t>54% </a:t>
            </a:r>
            <a:endParaRPr lang="en-US" sz="4800" b="1" dirty="0">
              <a:latin typeface="+mj-lt"/>
              <a:ea typeface="Times New Roman" panose="02020603050405020304" pitchFamily="18" charset="0"/>
              <a:cs typeface="Times New Roman" panose="02020603050405020304" pitchFamily="18" charset="0"/>
            </a:endParaRPr>
          </a:p>
        </p:txBody>
      </p:sp>
      <p:grpSp>
        <p:nvGrpSpPr>
          <p:cNvPr id="869" name="Group 868">
            <a:extLst>
              <a:ext uri="{FF2B5EF4-FFF2-40B4-BE49-F238E27FC236}">
                <a16:creationId xmlns:a16="http://schemas.microsoft.com/office/drawing/2014/main" id="{342730AC-6F0B-4151-AFCB-B83A6F25F954}"/>
              </a:ext>
            </a:extLst>
          </p:cNvPr>
          <p:cNvGrpSpPr/>
          <p:nvPr/>
        </p:nvGrpSpPr>
        <p:grpSpPr>
          <a:xfrm>
            <a:off x="410633" y="997527"/>
            <a:ext cx="10536770" cy="4694287"/>
            <a:chOff x="307975" y="748145"/>
            <a:chExt cx="7902578" cy="3520715"/>
          </a:xfrm>
        </p:grpSpPr>
        <p:sp>
          <p:nvSpPr>
            <p:cNvPr id="662" name="Rectangle 5">
              <a:extLst>
                <a:ext uri="{FF2B5EF4-FFF2-40B4-BE49-F238E27FC236}">
                  <a16:creationId xmlns:a16="http://schemas.microsoft.com/office/drawing/2014/main" id="{8D6539C6-F894-4014-AF6B-5EDDE365F321}"/>
                </a:ext>
              </a:extLst>
            </p:cNvPr>
            <p:cNvSpPr>
              <a:spLocks noChangeArrowheads="1"/>
            </p:cNvSpPr>
            <p:nvPr/>
          </p:nvSpPr>
          <p:spPr bwMode="auto">
            <a:xfrm>
              <a:off x="307975" y="748145"/>
              <a:ext cx="3388" cy="1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64" name="Rectangle 7">
              <a:extLst>
                <a:ext uri="{FF2B5EF4-FFF2-40B4-BE49-F238E27FC236}">
                  <a16:creationId xmlns:a16="http://schemas.microsoft.com/office/drawing/2014/main" id="{AFB9210E-1F91-456A-9DF0-38E5CE80B7FE}"/>
                </a:ext>
              </a:extLst>
            </p:cNvPr>
            <p:cNvSpPr>
              <a:spLocks noChangeArrowheads="1"/>
            </p:cNvSpPr>
            <p:nvPr/>
          </p:nvSpPr>
          <p:spPr bwMode="auto">
            <a:xfrm>
              <a:off x="1333736" y="4038027"/>
              <a:ext cx="107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0</a:t>
              </a:r>
              <a:endParaRPr lang="en-US" altLang="en-US" sz="2000" dirty="0"/>
            </a:p>
          </p:txBody>
        </p:sp>
        <p:sp>
          <p:nvSpPr>
            <p:cNvPr id="665" name="Rectangle 8">
              <a:extLst>
                <a:ext uri="{FF2B5EF4-FFF2-40B4-BE49-F238E27FC236}">
                  <a16:creationId xmlns:a16="http://schemas.microsoft.com/office/drawing/2014/main" id="{856225CB-7366-4027-9386-E203C4F8E2C7}"/>
                </a:ext>
              </a:extLst>
            </p:cNvPr>
            <p:cNvSpPr>
              <a:spLocks noChangeArrowheads="1"/>
            </p:cNvSpPr>
            <p:nvPr/>
          </p:nvSpPr>
          <p:spPr bwMode="auto">
            <a:xfrm>
              <a:off x="2072583" y="4038027"/>
              <a:ext cx="107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6</a:t>
              </a:r>
              <a:endParaRPr lang="en-US" altLang="en-US" sz="2000" dirty="0"/>
            </a:p>
          </p:txBody>
        </p:sp>
        <p:sp>
          <p:nvSpPr>
            <p:cNvPr id="666" name="Rectangle 9">
              <a:extLst>
                <a:ext uri="{FF2B5EF4-FFF2-40B4-BE49-F238E27FC236}">
                  <a16:creationId xmlns:a16="http://schemas.microsoft.com/office/drawing/2014/main" id="{C7BD567C-789A-44F7-920D-162F42E27D7A}"/>
                </a:ext>
              </a:extLst>
            </p:cNvPr>
            <p:cNvSpPr>
              <a:spLocks noChangeArrowheads="1"/>
            </p:cNvSpPr>
            <p:nvPr/>
          </p:nvSpPr>
          <p:spPr bwMode="auto">
            <a:xfrm>
              <a:off x="2756423"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12</a:t>
              </a:r>
              <a:endParaRPr lang="en-US" altLang="en-US" sz="2000" dirty="0"/>
            </a:p>
          </p:txBody>
        </p:sp>
        <p:sp>
          <p:nvSpPr>
            <p:cNvPr id="667" name="Rectangle 10">
              <a:extLst>
                <a:ext uri="{FF2B5EF4-FFF2-40B4-BE49-F238E27FC236}">
                  <a16:creationId xmlns:a16="http://schemas.microsoft.com/office/drawing/2014/main" id="{EF0A52BF-CB9D-4398-B601-FBC5AE2FC839}"/>
                </a:ext>
              </a:extLst>
            </p:cNvPr>
            <p:cNvSpPr>
              <a:spLocks noChangeArrowheads="1"/>
            </p:cNvSpPr>
            <p:nvPr/>
          </p:nvSpPr>
          <p:spPr bwMode="auto">
            <a:xfrm>
              <a:off x="3520209"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18</a:t>
              </a:r>
              <a:endParaRPr lang="en-US" altLang="en-US" sz="2000" dirty="0"/>
            </a:p>
          </p:txBody>
        </p:sp>
        <p:sp>
          <p:nvSpPr>
            <p:cNvPr id="668" name="Rectangle 11">
              <a:extLst>
                <a:ext uri="{FF2B5EF4-FFF2-40B4-BE49-F238E27FC236}">
                  <a16:creationId xmlns:a16="http://schemas.microsoft.com/office/drawing/2014/main" id="{4F53C799-1B1B-4536-8086-63BEAADB42E6}"/>
                </a:ext>
              </a:extLst>
            </p:cNvPr>
            <p:cNvSpPr>
              <a:spLocks noChangeArrowheads="1"/>
            </p:cNvSpPr>
            <p:nvPr/>
          </p:nvSpPr>
          <p:spPr bwMode="auto">
            <a:xfrm>
              <a:off x="4267370"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24</a:t>
              </a:r>
              <a:endParaRPr lang="en-US" altLang="en-US" sz="2000" dirty="0"/>
            </a:p>
          </p:txBody>
        </p:sp>
        <p:sp>
          <p:nvSpPr>
            <p:cNvPr id="669" name="Rectangle 12">
              <a:extLst>
                <a:ext uri="{FF2B5EF4-FFF2-40B4-BE49-F238E27FC236}">
                  <a16:creationId xmlns:a16="http://schemas.microsoft.com/office/drawing/2014/main" id="{24678170-5899-4F06-81C2-2FF8C5AF88A5}"/>
                </a:ext>
              </a:extLst>
            </p:cNvPr>
            <p:cNvSpPr>
              <a:spLocks noChangeArrowheads="1"/>
            </p:cNvSpPr>
            <p:nvPr/>
          </p:nvSpPr>
          <p:spPr bwMode="auto">
            <a:xfrm>
              <a:off x="5016224"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30</a:t>
              </a:r>
              <a:endParaRPr lang="en-US" altLang="en-US" sz="2000" dirty="0"/>
            </a:p>
          </p:txBody>
        </p:sp>
        <p:sp>
          <p:nvSpPr>
            <p:cNvPr id="670" name="Rectangle 13">
              <a:extLst>
                <a:ext uri="{FF2B5EF4-FFF2-40B4-BE49-F238E27FC236}">
                  <a16:creationId xmlns:a16="http://schemas.microsoft.com/office/drawing/2014/main" id="{DBEFC73F-5979-4FD6-9255-4F246A5BF5C8}"/>
                </a:ext>
              </a:extLst>
            </p:cNvPr>
            <p:cNvSpPr>
              <a:spLocks noChangeArrowheads="1"/>
            </p:cNvSpPr>
            <p:nvPr/>
          </p:nvSpPr>
          <p:spPr bwMode="auto">
            <a:xfrm>
              <a:off x="5771697"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36</a:t>
              </a:r>
              <a:endParaRPr lang="en-US" altLang="en-US" sz="2000" dirty="0"/>
            </a:p>
          </p:txBody>
        </p:sp>
        <p:sp>
          <p:nvSpPr>
            <p:cNvPr id="671" name="Rectangle 14">
              <a:extLst>
                <a:ext uri="{FF2B5EF4-FFF2-40B4-BE49-F238E27FC236}">
                  <a16:creationId xmlns:a16="http://schemas.microsoft.com/office/drawing/2014/main" id="{B9A6A616-0F4C-46E4-AF28-982D080F9956}"/>
                </a:ext>
              </a:extLst>
            </p:cNvPr>
            <p:cNvSpPr>
              <a:spLocks noChangeArrowheads="1"/>
            </p:cNvSpPr>
            <p:nvPr/>
          </p:nvSpPr>
          <p:spPr bwMode="auto">
            <a:xfrm>
              <a:off x="6510544"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42</a:t>
              </a:r>
              <a:endParaRPr lang="en-US" altLang="en-US" sz="2000" dirty="0"/>
            </a:p>
          </p:txBody>
        </p:sp>
        <p:sp>
          <p:nvSpPr>
            <p:cNvPr id="672" name="Rectangle 15">
              <a:extLst>
                <a:ext uri="{FF2B5EF4-FFF2-40B4-BE49-F238E27FC236}">
                  <a16:creationId xmlns:a16="http://schemas.microsoft.com/office/drawing/2014/main" id="{70FDB12B-AAD7-41BD-BCF8-04DF7C4D2F43}"/>
                </a:ext>
              </a:extLst>
            </p:cNvPr>
            <p:cNvSpPr>
              <a:spLocks noChangeArrowheads="1"/>
            </p:cNvSpPr>
            <p:nvPr/>
          </p:nvSpPr>
          <p:spPr bwMode="auto">
            <a:xfrm>
              <a:off x="7266018"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48</a:t>
              </a:r>
              <a:endParaRPr lang="en-US" altLang="en-US" sz="2000" dirty="0"/>
            </a:p>
          </p:txBody>
        </p:sp>
        <p:sp>
          <p:nvSpPr>
            <p:cNvPr id="673" name="Rectangle 16">
              <a:extLst>
                <a:ext uri="{FF2B5EF4-FFF2-40B4-BE49-F238E27FC236}">
                  <a16:creationId xmlns:a16="http://schemas.microsoft.com/office/drawing/2014/main" id="{EFCB751A-3CE1-41AA-8E8A-A3CD27237251}"/>
                </a:ext>
              </a:extLst>
            </p:cNvPr>
            <p:cNvSpPr>
              <a:spLocks noChangeArrowheads="1"/>
            </p:cNvSpPr>
            <p:nvPr/>
          </p:nvSpPr>
          <p:spPr bwMode="auto">
            <a:xfrm>
              <a:off x="7996552" y="403802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000000"/>
                  </a:solidFill>
                </a:rPr>
                <a:t>54</a:t>
              </a:r>
              <a:endParaRPr lang="en-US" altLang="en-US" sz="2000" dirty="0"/>
            </a:p>
          </p:txBody>
        </p:sp>
        <p:sp>
          <p:nvSpPr>
            <p:cNvPr id="674" name="Freeform 17">
              <a:extLst>
                <a:ext uri="{FF2B5EF4-FFF2-40B4-BE49-F238E27FC236}">
                  <a16:creationId xmlns:a16="http://schemas.microsoft.com/office/drawing/2014/main" id="{CFFE8156-1FAD-4274-BEF5-BC17CAF64966}"/>
                </a:ext>
              </a:extLst>
            </p:cNvPr>
            <p:cNvSpPr>
              <a:spLocks noEditPoints="1"/>
            </p:cNvSpPr>
            <p:nvPr/>
          </p:nvSpPr>
          <p:spPr bwMode="auto">
            <a:xfrm>
              <a:off x="1355016" y="3880685"/>
              <a:ext cx="6771880" cy="118007"/>
            </a:xfrm>
            <a:custGeom>
              <a:avLst/>
              <a:gdLst>
                <a:gd name="T0" fmla="*/ 0 w 3997"/>
                <a:gd name="T1" fmla="*/ 0 h 66"/>
                <a:gd name="T2" fmla="*/ 3997 w 3997"/>
                <a:gd name="T3" fmla="*/ 0 h 66"/>
                <a:gd name="T4" fmla="*/ 13 w 3997"/>
                <a:gd name="T5" fmla="*/ 0 h 66"/>
                <a:gd name="T6" fmla="*/ 13 w 3997"/>
                <a:gd name="T7" fmla="*/ 66 h 66"/>
                <a:gd name="T8" fmla="*/ 454 w 3997"/>
                <a:gd name="T9" fmla="*/ 0 h 66"/>
                <a:gd name="T10" fmla="*/ 454 w 3997"/>
                <a:gd name="T11" fmla="*/ 66 h 66"/>
                <a:gd name="T12" fmla="*/ 895 w 3997"/>
                <a:gd name="T13" fmla="*/ 0 h 66"/>
                <a:gd name="T14" fmla="*/ 895 w 3997"/>
                <a:gd name="T15" fmla="*/ 66 h 66"/>
                <a:gd name="T16" fmla="*/ 1337 w 3997"/>
                <a:gd name="T17" fmla="*/ 0 h 66"/>
                <a:gd name="T18" fmla="*/ 1337 w 3997"/>
                <a:gd name="T19" fmla="*/ 66 h 66"/>
                <a:gd name="T20" fmla="*/ 1778 w 3997"/>
                <a:gd name="T21" fmla="*/ 0 h 66"/>
                <a:gd name="T22" fmla="*/ 1778 w 3997"/>
                <a:gd name="T23" fmla="*/ 66 h 66"/>
                <a:gd name="T24" fmla="*/ 2219 w 3997"/>
                <a:gd name="T25" fmla="*/ 0 h 66"/>
                <a:gd name="T26" fmla="*/ 2219 w 3997"/>
                <a:gd name="T27" fmla="*/ 66 h 66"/>
                <a:gd name="T28" fmla="*/ 2660 w 3997"/>
                <a:gd name="T29" fmla="*/ 0 h 66"/>
                <a:gd name="T30" fmla="*/ 2660 w 3997"/>
                <a:gd name="T31" fmla="*/ 66 h 66"/>
                <a:gd name="T32" fmla="*/ 3102 w 3997"/>
                <a:gd name="T33" fmla="*/ 0 h 66"/>
                <a:gd name="T34" fmla="*/ 3102 w 3997"/>
                <a:gd name="T35" fmla="*/ 66 h 66"/>
                <a:gd name="T36" fmla="*/ 3543 w 3997"/>
                <a:gd name="T37" fmla="*/ 0 h 66"/>
                <a:gd name="T38" fmla="*/ 3543 w 3997"/>
                <a:gd name="T39" fmla="*/ 66 h 66"/>
                <a:gd name="T40" fmla="*/ 3984 w 3997"/>
                <a:gd name="T41" fmla="*/ 0 h 66"/>
                <a:gd name="T42" fmla="*/ 3984 w 3997"/>
                <a:gd name="T4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7" h="66">
                  <a:moveTo>
                    <a:pt x="0" y="0"/>
                  </a:moveTo>
                  <a:lnTo>
                    <a:pt x="3997" y="0"/>
                  </a:lnTo>
                  <a:moveTo>
                    <a:pt x="13" y="0"/>
                  </a:moveTo>
                  <a:lnTo>
                    <a:pt x="13" y="66"/>
                  </a:lnTo>
                  <a:moveTo>
                    <a:pt x="454" y="0"/>
                  </a:moveTo>
                  <a:lnTo>
                    <a:pt x="454" y="66"/>
                  </a:lnTo>
                  <a:moveTo>
                    <a:pt x="895" y="0"/>
                  </a:moveTo>
                  <a:lnTo>
                    <a:pt x="895" y="66"/>
                  </a:lnTo>
                  <a:moveTo>
                    <a:pt x="1337" y="0"/>
                  </a:moveTo>
                  <a:lnTo>
                    <a:pt x="1337" y="66"/>
                  </a:lnTo>
                  <a:moveTo>
                    <a:pt x="1778" y="0"/>
                  </a:moveTo>
                  <a:lnTo>
                    <a:pt x="1778" y="66"/>
                  </a:lnTo>
                  <a:moveTo>
                    <a:pt x="2219" y="0"/>
                  </a:moveTo>
                  <a:lnTo>
                    <a:pt x="2219" y="66"/>
                  </a:lnTo>
                  <a:moveTo>
                    <a:pt x="2660" y="0"/>
                  </a:moveTo>
                  <a:lnTo>
                    <a:pt x="2660" y="66"/>
                  </a:lnTo>
                  <a:moveTo>
                    <a:pt x="3102" y="0"/>
                  </a:moveTo>
                  <a:lnTo>
                    <a:pt x="3102" y="66"/>
                  </a:lnTo>
                  <a:moveTo>
                    <a:pt x="3543" y="0"/>
                  </a:moveTo>
                  <a:lnTo>
                    <a:pt x="3543" y="66"/>
                  </a:lnTo>
                  <a:moveTo>
                    <a:pt x="3984" y="0"/>
                  </a:moveTo>
                  <a:lnTo>
                    <a:pt x="3984" y="66"/>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75" name="Rectangle 18">
              <a:extLst>
                <a:ext uri="{FF2B5EF4-FFF2-40B4-BE49-F238E27FC236}">
                  <a16:creationId xmlns:a16="http://schemas.microsoft.com/office/drawing/2014/main" id="{78182766-28FD-48FE-B5D4-48287C2603EB}"/>
                </a:ext>
              </a:extLst>
            </p:cNvPr>
            <p:cNvSpPr>
              <a:spLocks noChangeArrowheads="1"/>
            </p:cNvSpPr>
            <p:nvPr/>
          </p:nvSpPr>
          <p:spPr bwMode="auto">
            <a:xfrm>
              <a:off x="1047234" y="3764467"/>
              <a:ext cx="107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0</a:t>
              </a:r>
              <a:endParaRPr lang="en-US" altLang="en-US" sz="2000" dirty="0"/>
            </a:p>
          </p:txBody>
        </p:sp>
        <p:sp>
          <p:nvSpPr>
            <p:cNvPr id="676" name="Rectangle 19">
              <a:extLst>
                <a:ext uri="{FF2B5EF4-FFF2-40B4-BE49-F238E27FC236}">
                  <a16:creationId xmlns:a16="http://schemas.microsoft.com/office/drawing/2014/main" id="{19A2D7FB-F7DC-43F1-9AD0-2C788D416876}"/>
                </a:ext>
              </a:extLst>
            </p:cNvPr>
            <p:cNvSpPr>
              <a:spLocks noChangeArrowheads="1"/>
            </p:cNvSpPr>
            <p:nvPr/>
          </p:nvSpPr>
          <p:spPr bwMode="auto">
            <a:xfrm>
              <a:off x="940233" y="3489118"/>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10</a:t>
              </a:r>
              <a:endParaRPr lang="en-US" altLang="en-US" sz="2000" dirty="0"/>
            </a:p>
          </p:txBody>
        </p:sp>
        <p:sp>
          <p:nvSpPr>
            <p:cNvPr id="677" name="Rectangle 20">
              <a:extLst>
                <a:ext uri="{FF2B5EF4-FFF2-40B4-BE49-F238E27FC236}">
                  <a16:creationId xmlns:a16="http://schemas.microsoft.com/office/drawing/2014/main" id="{15C24686-C975-43AD-9750-8D6CF676B6BE}"/>
                </a:ext>
              </a:extLst>
            </p:cNvPr>
            <p:cNvSpPr>
              <a:spLocks noChangeArrowheads="1"/>
            </p:cNvSpPr>
            <p:nvPr/>
          </p:nvSpPr>
          <p:spPr bwMode="auto">
            <a:xfrm>
              <a:off x="940233" y="3213769"/>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20</a:t>
              </a:r>
              <a:endParaRPr lang="en-US" altLang="en-US" sz="2000" dirty="0"/>
            </a:p>
          </p:txBody>
        </p:sp>
        <p:sp>
          <p:nvSpPr>
            <p:cNvPr id="678" name="Rectangle 21">
              <a:extLst>
                <a:ext uri="{FF2B5EF4-FFF2-40B4-BE49-F238E27FC236}">
                  <a16:creationId xmlns:a16="http://schemas.microsoft.com/office/drawing/2014/main" id="{C090E96B-B0FB-4205-8432-F6A9B5DA6548}"/>
                </a:ext>
              </a:extLst>
            </p:cNvPr>
            <p:cNvSpPr>
              <a:spLocks noChangeArrowheads="1"/>
            </p:cNvSpPr>
            <p:nvPr/>
          </p:nvSpPr>
          <p:spPr bwMode="auto">
            <a:xfrm>
              <a:off x="940233" y="2938420"/>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30</a:t>
              </a:r>
              <a:endParaRPr lang="en-US" altLang="en-US" sz="2000" dirty="0"/>
            </a:p>
          </p:txBody>
        </p:sp>
        <p:sp>
          <p:nvSpPr>
            <p:cNvPr id="679" name="Rectangle 22">
              <a:extLst>
                <a:ext uri="{FF2B5EF4-FFF2-40B4-BE49-F238E27FC236}">
                  <a16:creationId xmlns:a16="http://schemas.microsoft.com/office/drawing/2014/main" id="{E52FBD75-F5A9-419D-8465-CA8E2ED9EA54}"/>
                </a:ext>
              </a:extLst>
            </p:cNvPr>
            <p:cNvSpPr>
              <a:spLocks noChangeArrowheads="1"/>
            </p:cNvSpPr>
            <p:nvPr/>
          </p:nvSpPr>
          <p:spPr bwMode="auto">
            <a:xfrm>
              <a:off x="940233" y="2663071"/>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40</a:t>
              </a:r>
              <a:endParaRPr lang="en-US" altLang="en-US" sz="2000" dirty="0"/>
            </a:p>
          </p:txBody>
        </p:sp>
        <p:sp>
          <p:nvSpPr>
            <p:cNvPr id="680" name="Rectangle 23">
              <a:extLst>
                <a:ext uri="{FF2B5EF4-FFF2-40B4-BE49-F238E27FC236}">
                  <a16:creationId xmlns:a16="http://schemas.microsoft.com/office/drawing/2014/main" id="{F6ABA5A7-5FC3-41FF-BC64-D667EDCE10E3}"/>
                </a:ext>
              </a:extLst>
            </p:cNvPr>
            <p:cNvSpPr>
              <a:spLocks noChangeArrowheads="1"/>
            </p:cNvSpPr>
            <p:nvPr/>
          </p:nvSpPr>
          <p:spPr bwMode="auto">
            <a:xfrm>
              <a:off x="940233" y="2387722"/>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50</a:t>
              </a:r>
              <a:endParaRPr lang="en-US" altLang="en-US" sz="2000" dirty="0"/>
            </a:p>
          </p:txBody>
        </p:sp>
        <p:sp>
          <p:nvSpPr>
            <p:cNvPr id="681" name="Rectangle 24">
              <a:extLst>
                <a:ext uri="{FF2B5EF4-FFF2-40B4-BE49-F238E27FC236}">
                  <a16:creationId xmlns:a16="http://schemas.microsoft.com/office/drawing/2014/main" id="{F99A2B9C-9476-44BE-8AA4-190AC298576B}"/>
                </a:ext>
              </a:extLst>
            </p:cNvPr>
            <p:cNvSpPr>
              <a:spLocks noChangeArrowheads="1"/>
            </p:cNvSpPr>
            <p:nvPr/>
          </p:nvSpPr>
          <p:spPr bwMode="auto">
            <a:xfrm>
              <a:off x="940233" y="2110585"/>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60</a:t>
              </a:r>
              <a:endParaRPr lang="en-US" altLang="en-US" sz="2000" dirty="0"/>
            </a:p>
          </p:txBody>
        </p:sp>
        <p:sp>
          <p:nvSpPr>
            <p:cNvPr id="682" name="Rectangle 25">
              <a:extLst>
                <a:ext uri="{FF2B5EF4-FFF2-40B4-BE49-F238E27FC236}">
                  <a16:creationId xmlns:a16="http://schemas.microsoft.com/office/drawing/2014/main" id="{F1CC8581-6158-454F-B7D2-E00479E625B6}"/>
                </a:ext>
              </a:extLst>
            </p:cNvPr>
            <p:cNvSpPr>
              <a:spLocks noChangeArrowheads="1"/>
            </p:cNvSpPr>
            <p:nvPr/>
          </p:nvSpPr>
          <p:spPr bwMode="auto">
            <a:xfrm>
              <a:off x="940233" y="1835237"/>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70</a:t>
              </a:r>
              <a:endParaRPr lang="en-US" altLang="en-US" sz="2000" dirty="0"/>
            </a:p>
          </p:txBody>
        </p:sp>
        <p:sp>
          <p:nvSpPr>
            <p:cNvPr id="683" name="Rectangle 26">
              <a:extLst>
                <a:ext uri="{FF2B5EF4-FFF2-40B4-BE49-F238E27FC236}">
                  <a16:creationId xmlns:a16="http://schemas.microsoft.com/office/drawing/2014/main" id="{41499D59-EEF6-4971-8DF5-CD3ADA3DB7DA}"/>
                </a:ext>
              </a:extLst>
            </p:cNvPr>
            <p:cNvSpPr>
              <a:spLocks noChangeArrowheads="1"/>
            </p:cNvSpPr>
            <p:nvPr/>
          </p:nvSpPr>
          <p:spPr bwMode="auto">
            <a:xfrm>
              <a:off x="940233" y="1559888"/>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80</a:t>
              </a:r>
              <a:endParaRPr lang="en-US" altLang="en-US" sz="2000" dirty="0"/>
            </a:p>
          </p:txBody>
        </p:sp>
        <p:sp>
          <p:nvSpPr>
            <p:cNvPr id="684" name="Rectangle 27">
              <a:extLst>
                <a:ext uri="{FF2B5EF4-FFF2-40B4-BE49-F238E27FC236}">
                  <a16:creationId xmlns:a16="http://schemas.microsoft.com/office/drawing/2014/main" id="{E27139B0-E399-441B-B774-C9C65E50D4C5}"/>
                </a:ext>
              </a:extLst>
            </p:cNvPr>
            <p:cNvSpPr>
              <a:spLocks noChangeArrowheads="1"/>
            </p:cNvSpPr>
            <p:nvPr/>
          </p:nvSpPr>
          <p:spPr bwMode="auto">
            <a:xfrm>
              <a:off x="940233" y="1284539"/>
              <a:ext cx="214001"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90</a:t>
              </a:r>
              <a:endParaRPr lang="en-US" altLang="en-US" sz="2000" dirty="0"/>
            </a:p>
          </p:txBody>
        </p:sp>
        <p:sp>
          <p:nvSpPr>
            <p:cNvPr id="685" name="Rectangle 28">
              <a:extLst>
                <a:ext uri="{FF2B5EF4-FFF2-40B4-BE49-F238E27FC236}">
                  <a16:creationId xmlns:a16="http://schemas.microsoft.com/office/drawing/2014/main" id="{8EA20269-03B6-4D98-84CF-57575F912034}"/>
                </a:ext>
              </a:extLst>
            </p:cNvPr>
            <p:cNvSpPr>
              <a:spLocks noChangeArrowheads="1"/>
            </p:cNvSpPr>
            <p:nvPr/>
          </p:nvSpPr>
          <p:spPr bwMode="auto">
            <a:xfrm>
              <a:off x="833232" y="1009190"/>
              <a:ext cx="321002"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1219170"/>
              <a:r>
                <a:rPr lang="en-US" altLang="en-US" sz="2000" dirty="0">
                  <a:solidFill>
                    <a:srgbClr val="000000"/>
                  </a:solidFill>
                </a:rPr>
                <a:t>100</a:t>
              </a:r>
              <a:endParaRPr lang="en-US" altLang="en-US" sz="2000" dirty="0"/>
            </a:p>
          </p:txBody>
        </p:sp>
        <p:sp>
          <p:nvSpPr>
            <p:cNvPr id="686" name="Freeform 29">
              <a:extLst>
                <a:ext uri="{FF2B5EF4-FFF2-40B4-BE49-F238E27FC236}">
                  <a16:creationId xmlns:a16="http://schemas.microsoft.com/office/drawing/2014/main" id="{C5C23D6D-4F61-413A-948C-4B4D44F60D30}"/>
                </a:ext>
              </a:extLst>
            </p:cNvPr>
            <p:cNvSpPr>
              <a:spLocks noEditPoints="1"/>
            </p:cNvSpPr>
            <p:nvPr/>
          </p:nvSpPr>
          <p:spPr bwMode="auto">
            <a:xfrm>
              <a:off x="1185592" y="1112893"/>
              <a:ext cx="191449" cy="2782096"/>
            </a:xfrm>
            <a:custGeom>
              <a:avLst/>
              <a:gdLst>
                <a:gd name="T0" fmla="*/ 113 w 113"/>
                <a:gd name="T1" fmla="*/ 1556 h 1556"/>
                <a:gd name="T2" fmla="*/ 113 w 113"/>
                <a:gd name="T3" fmla="*/ 0 h 1556"/>
                <a:gd name="T4" fmla="*/ 113 w 113"/>
                <a:gd name="T5" fmla="*/ 1548 h 1556"/>
                <a:gd name="T6" fmla="*/ 0 w 113"/>
                <a:gd name="T7" fmla="*/ 1548 h 1556"/>
                <a:gd name="T8" fmla="*/ 113 w 113"/>
                <a:gd name="T9" fmla="*/ 1394 h 1556"/>
                <a:gd name="T10" fmla="*/ 0 w 113"/>
                <a:gd name="T11" fmla="*/ 1394 h 1556"/>
                <a:gd name="T12" fmla="*/ 113 w 113"/>
                <a:gd name="T13" fmla="*/ 1240 h 1556"/>
                <a:gd name="T14" fmla="*/ 0 w 113"/>
                <a:gd name="T15" fmla="*/ 1240 h 1556"/>
                <a:gd name="T16" fmla="*/ 113 w 113"/>
                <a:gd name="T17" fmla="*/ 1086 h 1556"/>
                <a:gd name="T18" fmla="*/ 0 w 113"/>
                <a:gd name="T19" fmla="*/ 1086 h 1556"/>
                <a:gd name="T20" fmla="*/ 113 w 113"/>
                <a:gd name="T21" fmla="*/ 932 h 1556"/>
                <a:gd name="T22" fmla="*/ 0 w 113"/>
                <a:gd name="T23" fmla="*/ 932 h 1556"/>
                <a:gd name="T24" fmla="*/ 113 w 113"/>
                <a:gd name="T25" fmla="*/ 778 h 1556"/>
                <a:gd name="T26" fmla="*/ 0 w 113"/>
                <a:gd name="T27" fmla="*/ 778 h 1556"/>
                <a:gd name="T28" fmla="*/ 113 w 113"/>
                <a:gd name="T29" fmla="*/ 624 h 1556"/>
                <a:gd name="T30" fmla="*/ 0 w 113"/>
                <a:gd name="T31" fmla="*/ 624 h 1556"/>
                <a:gd name="T32" fmla="*/ 113 w 113"/>
                <a:gd name="T33" fmla="*/ 470 h 1556"/>
                <a:gd name="T34" fmla="*/ 0 w 113"/>
                <a:gd name="T35" fmla="*/ 470 h 1556"/>
                <a:gd name="T36" fmla="*/ 113 w 113"/>
                <a:gd name="T37" fmla="*/ 316 h 1556"/>
                <a:gd name="T38" fmla="*/ 0 w 113"/>
                <a:gd name="T39" fmla="*/ 316 h 1556"/>
                <a:gd name="T40" fmla="*/ 113 w 113"/>
                <a:gd name="T41" fmla="*/ 162 h 1556"/>
                <a:gd name="T42" fmla="*/ 0 w 113"/>
                <a:gd name="T43" fmla="*/ 162 h 1556"/>
                <a:gd name="T44" fmla="*/ 113 w 113"/>
                <a:gd name="T45" fmla="*/ 8 h 1556"/>
                <a:gd name="T46" fmla="*/ 0 w 113"/>
                <a:gd name="T47" fmla="*/ 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556">
                  <a:moveTo>
                    <a:pt x="113" y="1556"/>
                  </a:moveTo>
                  <a:lnTo>
                    <a:pt x="113" y="0"/>
                  </a:lnTo>
                  <a:moveTo>
                    <a:pt x="113" y="1548"/>
                  </a:moveTo>
                  <a:lnTo>
                    <a:pt x="0" y="1548"/>
                  </a:lnTo>
                  <a:moveTo>
                    <a:pt x="113" y="1394"/>
                  </a:moveTo>
                  <a:lnTo>
                    <a:pt x="0" y="1394"/>
                  </a:lnTo>
                  <a:moveTo>
                    <a:pt x="113" y="1240"/>
                  </a:moveTo>
                  <a:lnTo>
                    <a:pt x="0" y="1240"/>
                  </a:lnTo>
                  <a:moveTo>
                    <a:pt x="113" y="1086"/>
                  </a:moveTo>
                  <a:lnTo>
                    <a:pt x="0" y="1086"/>
                  </a:lnTo>
                  <a:moveTo>
                    <a:pt x="113" y="932"/>
                  </a:moveTo>
                  <a:lnTo>
                    <a:pt x="0" y="932"/>
                  </a:lnTo>
                  <a:moveTo>
                    <a:pt x="113" y="778"/>
                  </a:moveTo>
                  <a:lnTo>
                    <a:pt x="0" y="778"/>
                  </a:lnTo>
                  <a:moveTo>
                    <a:pt x="113" y="624"/>
                  </a:moveTo>
                  <a:lnTo>
                    <a:pt x="0" y="624"/>
                  </a:lnTo>
                  <a:moveTo>
                    <a:pt x="113" y="470"/>
                  </a:moveTo>
                  <a:lnTo>
                    <a:pt x="0" y="470"/>
                  </a:lnTo>
                  <a:moveTo>
                    <a:pt x="113" y="316"/>
                  </a:moveTo>
                  <a:lnTo>
                    <a:pt x="0" y="316"/>
                  </a:lnTo>
                  <a:moveTo>
                    <a:pt x="113" y="162"/>
                  </a:moveTo>
                  <a:lnTo>
                    <a:pt x="0" y="162"/>
                  </a:lnTo>
                  <a:moveTo>
                    <a:pt x="113" y="8"/>
                  </a:moveTo>
                  <a:lnTo>
                    <a:pt x="0" y="8"/>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87" name="Line 30">
              <a:extLst>
                <a:ext uri="{FF2B5EF4-FFF2-40B4-BE49-F238E27FC236}">
                  <a16:creationId xmlns:a16="http://schemas.microsoft.com/office/drawing/2014/main" id="{705D3D39-0F0F-48F5-90E4-8661BCB857AB}"/>
                </a:ext>
              </a:extLst>
            </p:cNvPr>
            <p:cNvSpPr>
              <a:spLocks noChangeShapeType="1"/>
            </p:cNvSpPr>
            <p:nvPr/>
          </p:nvSpPr>
          <p:spPr bwMode="auto">
            <a:xfrm>
              <a:off x="1497332" y="109858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88" name="Line 31">
              <a:extLst>
                <a:ext uri="{FF2B5EF4-FFF2-40B4-BE49-F238E27FC236}">
                  <a16:creationId xmlns:a16="http://schemas.microsoft.com/office/drawing/2014/main" id="{C8CF6297-C61C-46AF-8D5D-BE788703928F}"/>
                </a:ext>
              </a:extLst>
            </p:cNvPr>
            <p:cNvSpPr>
              <a:spLocks noChangeShapeType="1"/>
            </p:cNvSpPr>
            <p:nvPr/>
          </p:nvSpPr>
          <p:spPr bwMode="auto">
            <a:xfrm>
              <a:off x="1500720" y="109858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89" name="Line 32">
              <a:extLst>
                <a:ext uri="{FF2B5EF4-FFF2-40B4-BE49-F238E27FC236}">
                  <a16:creationId xmlns:a16="http://schemas.microsoft.com/office/drawing/2014/main" id="{32DB3992-E7BB-466B-B1B6-1F682F920C9E}"/>
                </a:ext>
              </a:extLst>
            </p:cNvPr>
            <p:cNvSpPr>
              <a:spLocks noChangeShapeType="1"/>
            </p:cNvSpPr>
            <p:nvPr/>
          </p:nvSpPr>
          <p:spPr bwMode="auto">
            <a:xfrm>
              <a:off x="1922586" y="126665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0" name="Line 33">
              <a:extLst>
                <a:ext uri="{FF2B5EF4-FFF2-40B4-BE49-F238E27FC236}">
                  <a16:creationId xmlns:a16="http://schemas.microsoft.com/office/drawing/2014/main" id="{C7D16045-C95E-4C67-AA77-1EFC179CD904}"/>
                </a:ext>
              </a:extLst>
            </p:cNvPr>
            <p:cNvSpPr>
              <a:spLocks noChangeShapeType="1"/>
            </p:cNvSpPr>
            <p:nvPr/>
          </p:nvSpPr>
          <p:spPr bwMode="auto">
            <a:xfrm>
              <a:off x="5795621" y="233408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1" name="Line 34">
              <a:extLst>
                <a:ext uri="{FF2B5EF4-FFF2-40B4-BE49-F238E27FC236}">
                  <a16:creationId xmlns:a16="http://schemas.microsoft.com/office/drawing/2014/main" id="{D400E97C-987B-484B-884D-ACD3C7016163}"/>
                </a:ext>
              </a:extLst>
            </p:cNvPr>
            <p:cNvSpPr>
              <a:spLocks noChangeShapeType="1"/>
            </p:cNvSpPr>
            <p:nvPr/>
          </p:nvSpPr>
          <p:spPr bwMode="auto">
            <a:xfrm>
              <a:off x="5839671" y="234123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2" name="Line 35">
              <a:extLst>
                <a:ext uri="{FF2B5EF4-FFF2-40B4-BE49-F238E27FC236}">
                  <a16:creationId xmlns:a16="http://schemas.microsoft.com/office/drawing/2014/main" id="{3291A6DE-A498-47ED-8C5C-E06C8D23011F}"/>
                </a:ext>
              </a:extLst>
            </p:cNvPr>
            <p:cNvSpPr>
              <a:spLocks noChangeShapeType="1"/>
            </p:cNvSpPr>
            <p:nvPr/>
          </p:nvSpPr>
          <p:spPr bwMode="auto">
            <a:xfrm>
              <a:off x="5843059" y="234123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3" name="Line 36">
              <a:extLst>
                <a:ext uri="{FF2B5EF4-FFF2-40B4-BE49-F238E27FC236}">
                  <a16:creationId xmlns:a16="http://schemas.microsoft.com/office/drawing/2014/main" id="{7F2A2F44-5995-41A9-B51A-1EC2CAA3B50B}"/>
                </a:ext>
              </a:extLst>
            </p:cNvPr>
            <p:cNvSpPr>
              <a:spLocks noChangeShapeType="1"/>
            </p:cNvSpPr>
            <p:nvPr/>
          </p:nvSpPr>
          <p:spPr bwMode="auto">
            <a:xfrm>
              <a:off x="5854919" y="234838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4" name="Line 37">
              <a:extLst>
                <a:ext uri="{FF2B5EF4-FFF2-40B4-BE49-F238E27FC236}">
                  <a16:creationId xmlns:a16="http://schemas.microsoft.com/office/drawing/2014/main" id="{D8573857-4F13-40B6-B7E8-A145CC791EA0}"/>
                </a:ext>
              </a:extLst>
            </p:cNvPr>
            <p:cNvSpPr>
              <a:spLocks noChangeShapeType="1"/>
            </p:cNvSpPr>
            <p:nvPr/>
          </p:nvSpPr>
          <p:spPr bwMode="auto">
            <a:xfrm>
              <a:off x="5866779" y="234838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5" name="Line 38">
              <a:extLst>
                <a:ext uri="{FF2B5EF4-FFF2-40B4-BE49-F238E27FC236}">
                  <a16:creationId xmlns:a16="http://schemas.microsoft.com/office/drawing/2014/main" id="{18B66918-112F-473B-A207-ACE1330E9B87}"/>
                </a:ext>
              </a:extLst>
            </p:cNvPr>
            <p:cNvSpPr>
              <a:spLocks noChangeShapeType="1"/>
            </p:cNvSpPr>
            <p:nvPr/>
          </p:nvSpPr>
          <p:spPr bwMode="auto">
            <a:xfrm>
              <a:off x="5870167" y="234838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6" name="Line 39">
              <a:extLst>
                <a:ext uri="{FF2B5EF4-FFF2-40B4-BE49-F238E27FC236}">
                  <a16:creationId xmlns:a16="http://schemas.microsoft.com/office/drawing/2014/main" id="{9E5294D2-3F67-4236-9D3B-EB720CD67ABC}"/>
                </a:ext>
              </a:extLst>
            </p:cNvPr>
            <p:cNvSpPr>
              <a:spLocks noChangeShapeType="1"/>
            </p:cNvSpPr>
            <p:nvPr/>
          </p:nvSpPr>
          <p:spPr bwMode="auto">
            <a:xfrm>
              <a:off x="5870167" y="234838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7" name="Line 40">
              <a:extLst>
                <a:ext uri="{FF2B5EF4-FFF2-40B4-BE49-F238E27FC236}">
                  <a16:creationId xmlns:a16="http://schemas.microsoft.com/office/drawing/2014/main" id="{3FB80F73-C9FD-423A-B865-21D6876FE1AB}"/>
                </a:ext>
              </a:extLst>
            </p:cNvPr>
            <p:cNvSpPr>
              <a:spLocks noChangeShapeType="1"/>
            </p:cNvSpPr>
            <p:nvPr/>
          </p:nvSpPr>
          <p:spPr bwMode="auto">
            <a:xfrm>
              <a:off x="5888804" y="234838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8" name="Line 41">
              <a:extLst>
                <a:ext uri="{FF2B5EF4-FFF2-40B4-BE49-F238E27FC236}">
                  <a16:creationId xmlns:a16="http://schemas.microsoft.com/office/drawing/2014/main" id="{4D96E658-89E1-4C95-89CA-8FE00E3C6697}"/>
                </a:ext>
              </a:extLst>
            </p:cNvPr>
            <p:cNvSpPr>
              <a:spLocks noChangeShapeType="1"/>
            </p:cNvSpPr>
            <p:nvPr/>
          </p:nvSpPr>
          <p:spPr bwMode="auto">
            <a:xfrm>
              <a:off x="5922689" y="235196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699" name="Line 42">
              <a:extLst>
                <a:ext uri="{FF2B5EF4-FFF2-40B4-BE49-F238E27FC236}">
                  <a16:creationId xmlns:a16="http://schemas.microsoft.com/office/drawing/2014/main" id="{8E0AA347-0449-498B-867F-3C5CB66AD220}"/>
                </a:ext>
              </a:extLst>
            </p:cNvPr>
            <p:cNvSpPr>
              <a:spLocks noChangeShapeType="1"/>
            </p:cNvSpPr>
            <p:nvPr/>
          </p:nvSpPr>
          <p:spPr bwMode="auto">
            <a:xfrm>
              <a:off x="5926077" y="235196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0" name="Line 43">
              <a:extLst>
                <a:ext uri="{FF2B5EF4-FFF2-40B4-BE49-F238E27FC236}">
                  <a16:creationId xmlns:a16="http://schemas.microsoft.com/office/drawing/2014/main" id="{48D6151A-C22F-46FB-89C5-71AA31A73CA7}"/>
                </a:ext>
              </a:extLst>
            </p:cNvPr>
            <p:cNvSpPr>
              <a:spLocks noChangeShapeType="1"/>
            </p:cNvSpPr>
            <p:nvPr/>
          </p:nvSpPr>
          <p:spPr bwMode="auto">
            <a:xfrm>
              <a:off x="5929466" y="235911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1" name="Line 44">
              <a:extLst>
                <a:ext uri="{FF2B5EF4-FFF2-40B4-BE49-F238E27FC236}">
                  <a16:creationId xmlns:a16="http://schemas.microsoft.com/office/drawing/2014/main" id="{1252001C-7909-444E-A816-38A249D8F857}"/>
                </a:ext>
              </a:extLst>
            </p:cNvPr>
            <p:cNvSpPr>
              <a:spLocks noChangeShapeType="1"/>
            </p:cNvSpPr>
            <p:nvPr/>
          </p:nvSpPr>
          <p:spPr bwMode="auto">
            <a:xfrm>
              <a:off x="5944714" y="236626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2" name="Line 45">
              <a:extLst>
                <a:ext uri="{FF2B5EF4-FFF2-40B4-BE49-F238E27FC236}">
                  <a16:creationId xmlns:a16="http://schemas.microsoft.com/office/drawing/2014/main" id="{A15F9F59-D171-420D-9043-F8893F84E0CD}"/>
                </a:ext>
              </a:extLst>
            </p:cNvPr>
            <p:cNvSpPr>
              <a:spLocks noChangeShapeType="1"/>
            </p:cNvSpPr>
            <p:nvPr/>
          </p:nvSpPr>
          <p:spPr bwMode="auto">
            <a:xfrm>
              <a:off x="5948102" y="236626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3" name="Line 46">
              <a:extLst>
                <a:ext uri="{FF2B5EF4-FFF2-40B4-BE49-F238E27FC236}">
                  <a16:creationId xmlns:a16="http://schemas.microsoft.com/office/drawing/2014/main" id="{36B42B3A-65B6-4432-BE4C-B2B74B82E8A3}"/>
                </a:ext>
              </a:extLst>
            </p:cNvPr>
            <p:cNvSpPr>
              <a:spLocks noChangeShapeType="1"/>
            </p:cNvSpPr>
            <p:nvPr/>
          </p:nvSpPr>
          <p:spPr bwMode="auto">
            <a:xfrm>
              <a:off x="5951491" y="236626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4" name="Line 47">
              <a:extLst>
                <a:ext uri="{FF2B5EF4-FFF2-40B4-BE49-F238E27FC236}">
                  <a16:creationId xmlns:a16="http://schemas.microsoft.com/office/drawing/2014/main" id="{D26F376A-F4B8-4057-B9F4-1BCC1C9B9539}"/>
                </a:ext>
              </a:extLst>
            </p:cNvPr>
            <p:cNvSpPr>
              <a:spLocks noChangeShapeType="1"/>
            </p:cNvSpPr>
            <p:nvPr/>
          </p:nvSpPr>
          <p:spPr bwMode="auto">
            <a:xfrm>
              <a:off x="5959962"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5" name="Line 48">
              <a:extLst>
                <a:ext uri="{FF2B5EF4-FFF2-40B4-BE49-F238E27FC236}">
                  <a16:creationId xmlns:a16="http://schemas.microsoft.com/office/drawing/2014/main" id="{1D40A007-6DD1-4465-A01F-98DB7303C2FC}"/>
                </a:ext>
              </a:extLst>
            </p:cNvPr>
            <p:cNvSpPr>
              <a:spLocks noChangeShapeType="1"/>
            </p:cNvSpPr>
            <p:nvPr/>
          </p:nvSpPr>
          <p:spPr bwMode="auto">
            <a:xfrm>
              <a:off x="5959962"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6" name="Line 49">
              <a:extLst>
                <a:ext uri="{FF2B5EF4-FFF2-40B4-BE49-F238E27FC236}">
                  <a16:creationId xmlns:a16="http://schemas.microsoft.com/office/drawing/2014/main" id="{FDA1BA32-2A14-4614-9B51-A11CD60F3078}"/>
                </a:ext>
              </a:extLst>
            </p:cNvPr>
            <p:cNvSpPr>
              <a:spLocks noChangeShapeType="1"/>
            </p:cNvSpPr>
            <p:nvPr/>
          </p:nvSpPr>
          <p:spPr bwMode="auto">
            <a:xfrm>
              <a:off x="5963351"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7" name="Line 50">
              <a:extLst>
                <a:ext uri="{FF2B5EF4-FFF2-40B4-BE49-F238E27FC236}">
                  <a16:creationId xmlns:a16="http://schemas.microsoft.com/office/drawing/2014/main" id="{6E33E924-DEBD-433C-8CB9-3C337C916159}"/>
                </a:ext>
              </a:extLst>
            </p:cNvPr>
            <p:cNvSpPr>
              <a:spLocks noChangeShapeType="1"/>
            </p:cNvSpPr>
            <p:nvPr/>
          </p:nvSpPr>
          <p:spPr bwMode="auto">
            <a:xfrm>
              <a:off x="5973516"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8" name="Line 51">
              <a:extLst>
                <a:ext uri="{FF2B5EF4-FFF2-40B4-BE49-F238E27FC236}">
                  <a16:creationId xmlns:a16="http://schemas.microsoft.com/office/drawing/2014/main" id="{C97691B2-362C-4793-AE98-107CDF248B4E}"/>
                </a:ext>
              </a:extLst>
            </p:cNvPr>
            <p:cNvSpPr>
              <a:spLocks noChangeShapeType="1"/>
            </p:cNvSpPr>
            <p:nvPr/>
          </p:nvSpPr>
          <p:spPr bwMode="auto">
            <a:xfrm>
              <a:off x="5981987"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09" name="Line 52">
              <a:extLst>
                <a:ext uri="{FF2B5EF4-FFF2-40B4-BE49-F238E27FC236}">
                  <a16:creationId xmlns:a16="http://schemas.microsoft.com/office/drawing/2014/main" id="{E380EC32-BEFB-4F67-AB11-B68DB12DF68E}"/>
                </a:ext>
              </a:extLst>
            </p:cNvPr>
            <p:cNvSpPr>
              <a:spLocks noChangeShapeType="1"/>
            </p:cNvSpPr>
            <p:nvPr/>
          </p:nvSpPr>
          <p:spPr bwMode="auto">
            <a:xfrm>
              <a:off x="5993847"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0" name="Line 53">
              <a:extLst>
                <a:ext uri="{FF2B5EF4-FFF2-40B4-BE49-F238E27FC236}">
                  <a16:creationId xmlns:a16="http://schemas.microsoft.com/office/drawing/2014/main" id="{79083010-E5D5-4C13-AF40-96155C721CF6}"/>
                </a:ext>
              </a:extLst>
            </p:cNvPr>
            <p:cNvSpPr>
              <a:spLocks noChangeShapeType="1"/>
            </p:cNvSpPr>
            <p:nvPr/>
          </p:nvSpPr>
          <p:spPr bwMode="auto">
            <a:xfrm>
              <a:off x="5993847"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1" name="Line 54">
              <a:extLst>
                <a:ext uri="{FF2B5EF4-FFF2-40B4-BE49-F238E27FC236}">
                  <a16:creationId xmlns:a16="http://schemas.microsoft.com/office/drawing/2014/main" id="{E9D82FF7-DE87-4A7E-84F3-6964D23A8195}"/>
                </a:ext>
              </a:extLst>
            </p:cNvPr>
            <p:cNvSpPr>
              <a:spLocks noChangeShapeType="1"/>
            </p:cNvSpPr>
            <p:nvPr/>
          </p:nvSpPr>
          <p:spPr bwMode="auto">
            <a:xfrm>
              <a:off x="5993847" y="237341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2" name="Line 55">
              <a:extLst>
                <a:ext uri="{FF2B5EF4-FFF2-40B4-BE49-F238E27FC236}">
                  <a16:creationId xmlns:a16="http://schemas.microsoft.com/office/drawing/2014/main" id="{AB2D9F1D-4018-4A13-BBB4-DA0C82E01A8C}"/>
                </a:ext>
              </a:extLst>
            </p:cNvPr>
            <p:cNvSpPr>
              <a:spLocks noChangeShapeType="1"/>
            </p:cNvSpPr>
            <p:nvPr/>
          </p:nvSpPr>
          <p:spPr bwMode="auto">
            <a:xfrm>
              <a:off x="5997235"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3" name="Line 56">
              <a:extLst>
                <a:ext uri="{FF2B5EF4-FFF2-40B4-BE49-F238E27FC236}">
                  <a16:creationId xmlns:a16="http://schemas.microsoft.com/office/drawing/2014/main" id="{7A156F5F-4154-40AD-B969-57224C373120}"/>
                </a:ext>
              </a:extLst>
            </p:cNvPr>
            <p:cNvSpPr>
              <a:spLocks noChangeShapeType="1"/>
            </p:cNvSpPr>
            <p:nvPr/>
          </p:nvSpPr>
          <p:spPr bwMode="auto">
            <a:xfrm>
              <a:off x="6004012"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4" name="Line 57">
              <a:extLst>
                <a:ext uri="{FF2B5EF4-FFF2-40B4-BE49-F238E27FC236}">
                  <a16:creationId xmlns:a16="http://schemas.microsoft.com/office/drawing/2014/main" id="{B323D8AC-6E31-411A-AD8E-6D64933929D6}"/>
                </a:ext>
              </a:extLst>
            </p:cNvPr>
            <p:cNvSpPr>
              <a:spLocks noChangeShapeType="1"/>
            </p:cNvSpPr>
            <p:nvPr/>
          </p:nvSpPr>
          <p:spPr bwMode="auto">
            <a:xfrm>
              <a:off x="6015872"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5" name="Line 58">
              <a:extLst>
                <a:ext uri="{FF2B5EF4-FFF2-40B4-BE49-F238E27FC236}">
                  <a16:creationId xmlns:a16="http://schemas.microsoft.com/office/drawing/2014/main" id="{B6721E23-5603-4377-A818-802F55A4EF73}"/>
                </a:ext>
              </a:extLst>
            </p:cNvPr>
            <p:cNvSpPr>
              <a:spLocks noChangeShapeType="1"/>
            </p:cNvSpPr>
            <p:nvPr/>
          </p:nvSpPr>
          <p:spPr bwMode="auto">
            <a:xfrm>
              <a:off x="6022649"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6" name="Line 59">
              <a:extLst>
                <a:ext uri="{FF2B5EF4-FFF2-40B4-BE49-F238E27FC236}">
                  <a16:creationId xmlns:a16="http://schemas.microsoft.com/office/drawing/2014/main" id="{DA9471E0-572E-417A-80D7-F8E498FFD19C}"/>
                </a:ext>
              </a:extLst>
            </p:cNvPr>
            <p:cNvSpPr>
              <a:spLocks noChangeShapeType="1"/>
            </p:cNvSpPr>
            <p:nvPr/>
          </p:nvSpPr>
          <p:spPr bwMode="auto">
            <a:xfrm>
              <a:off x="6037897"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7" name="Line 60">
              <a:extLst>
                <a:ext uri="{FF2B5EF4-FFF2-40B4-BE49-F238E27FC236}">
                  <a16:creationId xmlns:a16="http://schemas.microsoft.com/office/drawing/2014/main" id="{49D0C079-2411-4698-9C2F-3EAA7E58396A}"/>
                </a:ext>
              </a:extLst>
            </p:cNvPr>
            <p:cNvSpPr>
              <a:spLocks noChangeShapeType="1"/>
            </p:cNvSpPr>
            <p:nvPr/>
          </p:nvSpPr>
          <p:spPr bwMode="auto">
            <a:xfrm>
              <a:off x="6049757"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8" name="Line 61">
              <a:extLst>
                <a:ext uri="{FF2B5EF4-FFF2-40B4-BE49-F238E27FC236}">
                  <a16:creationId xmlns:a16="http://schemas.microsoft.com/office/drawing/2014/main" id="{C9C63E7F-7414-4F19-BED7-0BAC56194CAD}"/>
                </a:ext>
              </a:extLst>
            </p:cNvPr>
            <p:cNvSpPr>
              <a:spLocks noChangeShapeType="1"/>
            </p:cNvSpPr>
            <p:nvPr/>
          </p:nvSpPr>
          <p:spPr bwMode="auto">
            <a:xfrm>
              <a:off x="6049757"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19" name="Line 62">
              <a:extLst>
                <a:ext uri="{FF2B5EF4-FFF2-40B4-BE49-F238E27FC236}">
                  <a16:creationId xmlns:a16="http://schemas.microsoft.com/office/drawing/2014/main" id="{D4AD8416-E8EF-4780-9971-FE7226A27E8F}"/>
                </a:ext>
              </a:extLst>
            </p:cNvPr>
            <p:cNvSpPr>
              <a:spLocks noChangeShapeType="1"/>
            </p:cNvSpPr>
            <p:nvPr/>
          </p:nvSpPr>
          <p:spPr bwMode="auto">
            <a:xfrm>
              <a:off x="6049757"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0" name="Line 63">
              <a:extLst>
                <a:ext uri="{FF2B5EF4-FFF2-40B4-BE49-F238E27FC236}">
                  <a16:creationId xmlns:a16="http://schemas.microsoft.com/office/drawing/2014/main" id="{88039481-502F-4E32-962A-318A701C0575}"/>
                </a:ext>
              </a:extLst>
            </p:cNvPr>
            <p:cNvSpPr>
              <a:spLocks noChangeShapeType="1"/>
            </p:cNvSpPr>
            <p:nvPr/>
          </p:nvSpPr>
          <p:spPr bwMode="auto">
            <a:xfrm>
              <a:off x="6049757"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1" name="Line 64">
              <a:extLst>
                <a:ext uri="{FF2B5EF4-FFF2-40B4-BE49-F238E27FC236}">
                  <a16:creationId xmlns:a16="http://schemas.microsoft.com/office/drawing/2014/main" id="{147A6731-1763-4F37-943D-4C3E0EE6EE89}"/>
                </a:ext>
              </a:extLst>
            </p:cNvPr>
            <p:cNvSpPr>
              <a:spLocks noChangeShapeType="1"/>
            </p:cNvSpPr>
            <p:nvPr/>
          </p:nvSpPr>
          <p:spPr bwMode="auto">
            <a:xfrm>
              <a:off x="6053145" y="238057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2" name="Line 65">
              <a:extLst>
                <a:ext uri="{FF2B5EF4-FFF2-40B4-BE49-F238E27FC236}">
                  <a16:creationId xmlns:a16="http://schemas.microsoft.com/office/drawing/2014/main" id="{5D121B43-F5AD-470B-97C8-130AD64B977C}"/>
                </a:ext>
              </a:extLst>
            </p:cNvPr>
            <p:cNvSpPr>
              <a:spLocks noChangeShapeType="1"/>
            </p:cNvSpPr>
            <p:nvPr/>
          </p:nvSpPr>
          <p:spPr bwMode="auto">
            <a:xfrm>
              <a:off x="6081947"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3" name="Line 66">
              <a:extLst>
                <a:ext uri="{FF2B5EF4-FFF2-40B4-BE49-F238E27FC236}">
                  <a16:creationId xmlns:a16="http://schemas.microsoft.com/office/drawing/2014/main" id="{A1B50F31-B35F-45D6-A280-B580227304FE}"/>
                </a:ext>
              </a:extLst>
            </p:cNvPr>
            <p:cNvSpPr>
              <a:spLocks noChangeShapeType="1"/>
            </p:cNvSpPr>
            <p:nvPr/>
          </p:nvSpPr>
          <p:spPr bwMode="auto">
            <a:xfrm>
              <a:off x="6093807"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4" name="Line 67">
              <a:extLst>
                <a:ext uri="{FF2B5EF4-FFF2-40B4-BE49-F238E27FC236}">
                  <a16:creationId xmlns:a16="http://schemas.microsoft.com/office/drawing/2014/main" id="{DDD2B07D-D0CE-407C-8842-FACC8D06D313}"/>
                </a:ext>
              </a:extLst>
            </p:cNvPr>
            <p:cNvSpPr>
              <a:spLocks noChangeShapeType="1"/>
            </p:cNvSpPr>
            <p:nvPr/>
          </p:nvSpPr>
          <p:spPr bwMode="auto">
            <a:xfrm>
              <a:off x="6097196"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5" name="Line 68">
              <a:extLst>
                <a:ext uri="{FF2B5EF4-FFF2-40B4-BE49-F238E27FC236}">
                  <a16:creationId xmlns:a16="http://schemas.microsoft.com/office/drawing/2014/main" id="{595764F5-A608-40D5-AC70-533DE0CAC7C4}"/>
                </a:ext>
              </a:extLst>
            </p:cNvPr>
            <p:cNvSpPr>
              <a:spLocks noChangeShapeType="1"/>
            </p:cNvSpPr>
            <p:nvPr/>
          </p:nvSpPr>
          <p:spPr bwMode="auto">
            <a:xfrm>
              <a:off x="6109055"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6" name="Line 69">
              <a:extLst>
                <a:ext uri="{FF2B5EF4-FFF2-40B4-BE49-F238E27FC236}">
                  <a16:creationId xmlns:a16="http://schemas.microsoft.com/office/drawing/2014/main" id="{AD73DF19-6490-42F2-AF02-18B7DA7683F0}"/>
                </a:ext>
              </a:extLst>
            </p:cNvPr>
            <p:cNvSpPr>
              <a:spLocks noChangeShapeType="1"/>
            </p:cNvSpPr>
            <p:nvPr/>
          </p:nvSpPr>
          <p:spPr bwMode="auto">
            <a:xfrm>
              <a:off x="6109055"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7" name="Line 70">
              <a:extLst>
                <a:ext uri="{FF2B5EF4-FFF2-40B4-BE49-F238E27FC236}">
                  <a16:creationId xmlns:a16="http://schemas.microsoft.com/office/drawing/2014/main" id="{13E1AA55-5D3B-4729-A76C-B6355567EB2C}"/>
                </a:ext>
              </a:extLst>
            </p:cNvPr>
            <p:cNvSpPr>
              <a:spLocks noChangeShapeType="1"/>
            </p:cNvSpPr>
            <p:nvPr/>
          </p:nvSpPr>
          <p:spPr bwMode="auto">
            <a:xfrm>
              <a:off x="6109055"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8" name="Line 71">
              <a:extLst>
                <a:ext uri="{FF2B5EF4-FFF2-40B4-BE49-F238E27FC236}">
                  <a16:creationId xmlns:a16="http://schemas.microsoft.com/office/drawing/2014/main" id="{B029E6A2-2DC8-4ED2-B9B5-26055429F809}"/>
                </a:ext>
              </a:extLst>
            </p:cNvPr>
            <p:cNvSpPr>
              <a:spLocks noChangeShapeType="1"/>
            </p:cNvSpPr>
            <p:nvPr/>
          </p:nvSpPr>
          <p:spPr bwMode="auto">
            <a:xfrm>
              <a:off x="6112444"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29" name="Line 72">
              <a:extLst>
                <a:ext uri="{FF2B5EF4-FFF2-40B4-BE49-F238E27FC236}">
                  <a16:creationId xmlns:a16="http://schemas.microsoft.com/office/drawing/2014/main" id="{F80FEDC7-2CD8-4F87-AF0B-682B41FC3422}"/>
                </a:ext>
              </a:extLst>
            </p:cNvPr>
            <p:cNvSpPr>
              <a:spLocks noChangeShapeType="1"/>
            </p:cNvSpPr>
            <p:nvPr/>
          </p:nvSpPr>
          <p:spPr bwMode="auto">
            <a:xfrm>
              <a:off x="6112444" y="2389510"/>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0" name="Line 73">
              <a:extLst>
                <a:ext uri="{FF2B5EF4-FFF2-40B4-BE49-F238E27FC236}">
                  <a16:creationId xmlns:a16="http://schemas.microsoft.com/office/drawing/2014/main" id="{78E6DEEF-879C-41C5-9F5E-4432C5688880}"/>
                </a:ext>
              </a:extLst>
            </p:cNvPr>
            <p:cNvSpPr>
              <a:spLocks noChangeShapeType="1"/>
            </p:cNvSpPr>
            <p:nvPr/>
          </p:nvSpPr>
          <p:spPr bwMode="auto">
            <a:xfrm>
              <a:off x="6120915" y="239666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1" name="Line 74">
              <a:extLst>
                <a:ext uri="{FF2B5EF4-FFF2-40B4-BE49-F238E27FC236}">
                  <a16:creationId xmlns:a16="http://schemas.microsoft.com/office/drawing/2014/main" id="{42AB0A33-21C7-41F6-94D6-1D785E56B77F}"/>
                </a:ext>
              </a:extLst>
            </p:cNvPr>
            <p:cNvSpPr>
              <a:spLocks noChangeShapeType="1"/>
            </p:cNvSpPr>
            <p:nvPr/>
          </p:nvSpPr>
          <p:spPr bwMode="auto">
            <a:xfrm>
              <a:off x="6124303" y="239666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2" name="Line 75">
              <a:extLst>
                <a:ext uri="{FF2B5EF4-FFF2-40B4-BE49-F238E27FC236}">
                  <a16:creationId xmlns:a16="http://schemas.microsoft.com/office/drawing/2014/main" id="{965C93E1-25C7-49B0-980B-A3A479A149C2}"/>
                </a:ext>
              </a:extLst>
            </p:cNvPr>
            <p:cNvSpPr>
              <a:spLocks noChangeShapeType="1"/>
            </p:cNvSpPr>
            <p:nvPr/>
          </p:nvSpPr>
          <p:spPr bwMode="auto">
            <a:xfrm>
              <a:off x="6131080" y="239666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3" name="Line 76">
              <a:extLst>
                <a:ext uri="{FF2B5EF4-FFF2-40B4-BE49-F238E27FC236}">
                  <a16:creationId xmlns:a16="http://schemas.microsoft.com/office/drawing/2014/main" id="{D31F5782-C846-401E-A9A6-B439CA8AA7AE}"/>
                </a:ext>
              </a:extLst>
            </p:cNvPr>
            <p:cNvSpPr>
              <a:spLocks noChangeShapeType="1"/>
            </p:cNvSpPr>
            <p:nvPr/>
          </p:nvSpPr>
          <p:spPr bwMode="auto">
            <a:xfrm>
              <a:off x="6134469" y="239666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4" name="Line 77">
              <a:extLst>
                <a:ext uri="{FF2B5EF4-FFF2-40B4-BE49-F238E27FC236}">
                  <a16:creationId xmlns:a16="http://schemas.microsoft.com/office/drawing/2014/main" id="{716A2C72-EC45-49FD-8A29-0082F7FCC15E}"/>
                </a:ext>
              </a:extLst>
            </p:cNvPr>
            <p:cNvSpPr>
              <a:spLocks noChangeShapeType="1"/>
            </p:cNvSpPr>
            <p:nvPr/>
          </p:nvSpPr>
          <p:spPr bwMode="auto">
            <a:xfrm>
              <a:off x="6139552" y="239666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5" name="Line 78">
              <a:extLst>
                <a:ext uri="{FF2B5EF4-FFF2-40B4-BE49-F238E27FC236}">
                  <a16:creationId xmlns:a16="http://schemas.microsoft.com/office/drawing/2014/main" id="{224D81D8-7D28-4368-BEB1-B89FBC5C72FE}"/>
                </a:ext>
              </a:extLst>
            </p:cNvPr>
            <p:cNvSpPr>
              <a:spLocks noChangeShapeType="1"/>
            </p:cNvSpPr>
            <p:nvPr/>
          </p:nvSpPr>
          <p:spPr bwMode="auto">
            <a:xfrm>
              <a:off x="6161577"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6" name="Line 79">
              <a:extLst>
                <a:ext uri="{FF2B5EF4-FFF2-40B4-BE49-F238E27FC236}">
                  <a16:creationId xmlns:a16="http://schemas.microsoft.com/office/drawing/2014/main" id="{E068B36F-396B-49B6-AEEF-98F012FAF466}"/>
                </a:ext>
              </a:extLst>
            </p:cNvPr>
            <p:cNvSpPr>
              <a:spLocks noChangeShapeType="1"/>
            </p:cNvSpPr>
            <p:nvPr/>
          </p:nvSpPr>
          <p:spPr bwMode="auto">
            <a:xfrm>
              <a:off x="6164965"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7" name="Line 80">
              <a:extLst>
                <a:ext uri="{FF2B5EF4-FFF2-40B4-BE49-F238E27FC236}">
                  <a16:creationId xmlns:a16="http://schemas.microsoft.com/office/drawing/2014/main" id="{8A5313E7-933B-4D93-964F-29280804E036}"/>
                </a:ext>
              </a:extLst>
            </p:cNvPr>
            <p:cNvSpPr>
              <a:spLocks noChangeShapeType="1"/>
            </p:cNvSpPr>
            <p:nvPr/>
          </p:nvSpPr>
          <p:spPr bwMode="auto">
            <a:xfrm>
              <a:off x="6164965"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8" name="Line 81">
              <a:extLst>
                <a:ext uri="{FF2B5EF4-FFF2-40B4-BE49-F238E27FC236}">
                  <a16:creationId xmlns:a16="http://schemas.microsoft.com/office/drawing/2014/main" id="{41568E26-5179-4C80-86B8-ECAE68089996}"/>
                </a:ext>
              </a:extLst>
            </p:cNvPr>
            <p:cNvSpPr>
              <a:spLocks noChangeShapeType="1"/>
            </p:cNvSpPr>
            <p:nvPr/>
          </p:nvSpPr>
          <p:spPr bwMode="auto">
            <a:xfrm>
              <a:off x="6168354"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39" name="Line 82">
              <a:extLst>
                <a:ext uri="{FF2B5EF4-FFF2-40B4-BE49-F238E27FC236}">
                  <a16:creationId xmlns:a16="http://schemas.microsoft.com/office/drawing/2014/main" id="{324199C0-76E1-4D5E-856F-E264F2AD4BC1}"/>
                </a:ext>
              </a:extLst>
            </p:cNvPr>
            <p:cNvSpPr>
              <a:spLocks noChangeShapeType="1"/>
            </p:cNvSpPr>
            <p:nvPr/>
          </p:nvSpPr>
          <p:spPr bwMode="auto">
            <a:xfrm>
              <a:off x="6186990"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0" name="Line 83">
              <a:extLst>
                <a:ext uri="{FF2B5EF4-FFF2-40B4-BE49-F238E27FC236}">
                  <a16:creationId xmlns:a16="http://schemas.microsoft.com/office/drawing/2014/main" id="{74336299-5F3D-4EB5-AE46-2254B580DD53}"/>
                </a:ext>
              </a:extLst>
            </p:cNvPr>
            <p:cNvSpPr>
              <a:spLocks noChangeShapeType="1"/>
            </p:cNvSpPr>
            <p:nvPr/>
          </p:nvSpPr>
          <p:spPr bwMode="auto">
            <a:xfrm>
              <a:off x="6195462"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1" name="Line 84">
              <a:extLst>
                <a:ext uri="{FF2B5EF4-FFF2-40B4-BE49-F238E27FC236}">
                  <a16:creationId xmlns:a16="http://schemas.microsoft.com/office/drawing/2014/main" id="{C74C4257-C465-4C54-B8EB-6DB2FD59CF2B}"/>
                </a:ext>
              </a:extLst>
            </p:cNvPr>
            <p:cNvSpPr>
              <a:spLocks noChangeShapeType="1"/>
            </p:cNvSpPr>
            <p:nvPr/>
          </p:nvSpPr>
          <p:spPr bwMode="auto">
            <a:xfrm>
              <a:off x="6198850"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2" name="Line 85">
              <a:extLst>
                <a:ext uri="{FF2B5EF4-FFF2-40B4-BE49-F238E27FC236}">
                  <a16:creationId xmlns:a16="http://schemas.microsoft.com/office/drawing/2014/main" id="{783A8CD3-FD64-45A9-A538-5A3E71623E6A}"/>
                </a:ext>
              </a:extLst>
            </p:cNvPr>
            <p:cNvSpPr>
              <a:spLocks noChangeShapeType="1"/>
            </p:cNvSpPr>
            <p:nvPr/>
          </p:nvSpPr>
          <p:spPr bwMode="auto">
            <a:xfrm>
              <a:off x="6205627"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3" name="Line 86">
              <a:extLst>
                <a:ext uri="{FF2B5EF4-FFF2-40B4-BE49-F238E27FC236}">
                  <a16:creationId xmlns:a16="http://schemas.microsoft.com/office/drawing/2014/main" id="{49895F0B-2EA6-40CC-9D36-C8216FABC106}"/>
                </a:ext>
              </a:extLst>
            </p:cNvPr>
            <p:cNvSpPr>
              <a:spLocks noChangeShapeType="1"/>
            </p:cNvSpPr>
            <p:nvPr/>
          </p:nvSpPr>
          <p:spPr bwMode="auto">
            <a:xfrm>
              <a:off x="6214098"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4" name="Line 87">
              <a:extLst>
                <a:ext uri="{FF2B5EF4-FFF2-40B4-BE49-F238E27FC236}">
                  <a16:creationId xmlns:a16="http://schemas.microsoft.com/office/drawing/2014/main" id="{492D16F5-8338-4DB7-949E-95F75C194D39}"/>
                </a:ext>
              </a:extLst>
            </p:cNvPr>
            <p:cNvSpPr>
              <a:spLocks noChangeShapeType="1"/>
            </p:cNvSpPr>
            <p:nvPr/>
          </p:nvSpPr>
          <p:spPr bwMode="auto">
            <a:xfrm>
              <a:off x="6217487" y="2405602"/>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5" name="Line 88">
              <a:extLst>
                <a:ext uri="{FF2B5EF4-FFF2-40B4-BE49-F238E27FC236}">
                  <a16:creationId xmlns:a16="http://schemas.microsoft.com/office/drawing/2014/main" id="{8A02C8D8-F804-433D-A872-6599C22B7BE9}"/>
                </a:ext>
              </a:extLst>
            </p:cNvPr>
            <p:cNvSpPr>
              <a:spLocks noChangeShapeType="1"/>
            </p:cNvSpPr>
            <p:nvPr/>
          </p:nvSpPr>
          <p:spPr bwMode="auto">
            <a:xfrm>
              <a:off x="6224264"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6" name="Line 89">
              <a:extLst>
                <a:ext uri="{FF2B5EF4-FFF2-40B4-BE49-F238E27FC236}">
                  <a16:creationId xmlns:a16="http://schemas.microsoft.com/office/drawing/2014/main" id="{B87A6F8D-22A0-44ED-9833-48B382031A84}"/>
                </a:ext>
              </a:extLst>
            </p:cNvPr>
            <p:cNvSpPr>
              <a:spLocks noChangeShapeType="1"/>
            </p:cNvSpPr>
            <p:nvPr/>
          </p:nvSpPr>
          <p:spPr bwMode="auto">
            <a:xfrm>
              <a:off x="6229346"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7" name="Line 90">
              <a:extLst>
                <a:ext uri="{FF2B5EF4-FFF2-40B4-BE49-F238E27FC236}">
                  <a16:creationId xmlns:a16="http://schemas.microsoft.com/office/drawing/2014/main" id="{513C66BE-AE4D-45CA-9CDC-5A22118580D9}"/>
                </a:ext>
              </a:extLst>
            </p:cNvPr>
            <p:cNvSpPr>
              <a:spLocks noChangeShapeType="1"/>
            </p:cNvSpPr>
            <p:nvPr/>
          </p:nvSpPr>
          <p:spPr bwMode="auto">
            <a:xfrm>
              <a:off x="6247983"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8" name="Line 91">
              <a:extLst>
                <a:ext uri="{FF2B5EF4-FFF2-40B4-BE49-F238E27FC236}">
                  <a16:creationId xmlns:a16="http://schemas.microsoft.com/office/drawing/2014/main" id="{5DF7B55E-29C7-4A9D-84D6-3A8B17A4742F}"/>
                </a:ext>
              </a:extLst>
            </p:cNvPr>
            <p:cNvSpPr>
              <a:spLocks noChangeShapeType="1"/>
            </p:cNvSpPr>
            <p:nvPr/>
          </p:nvSpPr>
          <p:spPr bwMode="auto">
            <a:xfrm>
              <a:off x="6266620"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49" name="Line 92">
              <a:extLst>
                <a:ext uri="{FF2B5EF4-FFF2-40B4-BE49-F238E27FC236}">
                  <a16:creationId xmlns:a16="http://schemas.microsoft.com/office/drawing/2014/main" id="{D0EF39F3-D38F-4EC6-9587-7E3BE4C854E8}"/>
                </a:ext>
              </a:extLst>
            </p:cNvPr>
            <p:cNvSpPr>
              <a:spLocks noChangeShapeType="1"/>
            </p:cNvSpPr>
            <p:nvPr/>
          </p:nvSpPr>
          <p:spPr bwMode="auto">
            <a:xfrm>
              <a:off x="6266620"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0" name="Line 93">
              <a:extLst>
                <a:ext uri="{FF2B5EF4-FFF2-40B4-BE49-F238E27FC236}">
                  <a16:creationId xmlns:a16="http://schemas.microsoft.com/office/drawing/2014/main" id="{AF1C1CBA-B8AF-4345-8B8A-9064528F0E83}"/>
                </a:ext>
              </a:extLst>
            </p:cNvPr>
            <p:cNvSpPr>
              <a:spLocks noChangeShapeType="1"/>
            </p:cNvSpPr>
            <p:nvPr/>
          </p:nvSpPr>
          <p:spPr bwMode="auto">
            <a:xfrm>
              <a:off x="6266620" y="241275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1" name="Line 94">
              <a:extLst>
                <a:ext uri="{FF2B5EF4-FFF2-40B4-BE49-F238E27FC236}">
                  <a16:creationId xmlns:a16="http://schemas.microsoft.com/office/drawing/2014/main" id="{D1571122-E003-42F2-A7DC-3476DA15B6CB}"/>
                </a:ext>
              </a:extLst>
            </p:cNvPr>
            <p:cNvSpPr>
              <a:spLocks noChangeShapeType="1"/>
            </p:cNvSpPr>
            <p:nvPr/>
          </p:nvSpPr>
          <p:spPr bwMode="auto">
            <a:xfrm>
              <a:off x="6280174" y="242169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2" name="Line 95">
              <a:extLst>
                <a:ext uri="{FF2B5EF4-FFF2-40B4-BE49-F238E27FC236}">
                  <a16:creationId xmlns:a16="http://schemas.microsoft.com/office/drawing/2014/main" id="{30F77900-7547-498D-A625-9B2A3E583F41}"/>
                </a:ext>
              </a:extLst>
            </p:cNvPr>
            <p:cNvSpPr>
              <a:spLocks noChangeShapeType="1"/>
            </p:cNvSpPr>
            <p:nvPr/>
          </p:nvSpPr>
          <p:spPr bwMode="auto">
            <a:xfrm>
              <a:off x="6280174" y="242169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3" name="Line 96">
              <a:extLst>
                <a:ext uri="{FF2B5EF4-FFF2-40B4-BE49-F238E27FC236}">
                  <a16:creationId xmlns:a16="http://schemas.microsoft.com/office/drawing/2014/main" id="{7FD108A9-8DE1-4D10-86A9-14FE59103C18}"/>
                </a:ext>
              </a:extLst>
            </p:cNvPr>
            <p:cNvSpPr>
              <a:spLocks noChangeShapeType="1"/>
            </p:cNvSpPr>
            <p:nvPr/>
          </p:nvSpPr>
          <p:spPr bwMode="auto">
            <a:xfrm>
              <a:off x="6285256" y="242169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4" name="Line 97">
              <a:extLst>
                <a:ext uri="{FF2B5EF4-FFF2-40B4-BE49-F238E27FC236}">
                  <a16:creationId xmlns:a16="http://schemas.microsoft.com/office/drawing/2014/main" id="{89462216-30D1-4E36-8EF0-77D492C75E6F}"/>
                </a:ext>
              </a:extLst>
            </p:cNvPr>
            <p:cNvSpPr>
              <a:spLocks noChangeShapeType="1"/>
            </p:cNvSpPr>
            <p:nvPr/>
          </p:nvSpPr>
          <p:spPr bwMode="auto">
            <a:xfrm>
              <a:off x="6307281" y="242169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5" name="Line 98">
              <a:extLst>
                <a:ext uri="{FF2B5EF4-FFF2-40B4-BE49-F238E27FC236}">
                  <a16:creationId xmlns:a16="http://schemas.microsoft.com/office/drawing/2014/main" id="{5E1A81C8-8586-4D6C-8488-FD9BD229792F}"/>
                </a:ext>
              </a:extLst>
            </p:cNvPr>
            <p:cNvSpPr>
              <a:spLocks noChangeShapeType="1"/>
            </p:cNvSpPr>
            <p:nvPr/>
          </p:nvSpPr>
          <p:spPr bwMode="auto">
            <a:xfrm>
              <a:off x="6325918" y="243063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6" name="Line 99">
              <a:extLst>
                <a:ext uri="{FF2B5EF4-FFF2-40B4-BE49-F238E27FC236}">
                  <a16:creationId xmlns:a16="http://schemas.microsoft.com/office/drawing/2014/main" id="{5902BC49-DF4C-4FAE-8359-C2DB59112726}"/>
                </a:ext>
              </a:extLst>
            </p:cNvPr>
            <p:cNvSpPr>
              <a:spLocks noChangeShapeType="1"/>
            </p:cNvSpPr>
            <p:nvPr/>
          </p:nvSpPr>
          <p:spPr bwMode="auto">
            <a:xfrm>
              <a:off x="6332695" y="243063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7" name="Line 100">
              <a:extLst>
                <a:ext uri="{FF2B5EF4-FFF2-40B4-BE49-F238E27FC236}">
                  <a16:creationId xmlns:a16="http://schemas.microsoft.com/office/drawing/2014/main" id="{72422643-990C-4350-8066-60E482EC8B96}"/>
                </a:ext>
              </a:extLst>
            </p:cNvPr>
            <p:cNvSpPr>
              <a:spLocks noChangeShapeType="1"/>
            </p:cNvSpPr>
            <p:nvPr/>
          </p:nvSpPr>
          <p:spPr bwMode="auto">
            <a:xfrm>
              <a:off x="6336084" y="243063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8" name="Line 101">
              <a:extLst>
                <a:ext uri="{FF2B5EF4-FFF2-40B4-BE49-F238E27FC236}">
                  <a16:creationId xmlns:a16="http://schemas.microsoft.com/office/drawing/2014/main" id="{C8C6F23E-A0D4-4014-A088-50912E8D5411}"/>
                </a:ext>
              </a:extLst>
            </p:cNvPr>
            <p:cNvSpPr>
              <a:spLocks noChangeShapeType="1"/>
            </p:cNvSpPr>
            <p:nvPr/>
          </p:nvSpPr>
          <p:spPr bwMode="auto">
            <a:xfrm>
              <a:off x="6336084" y="243063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59" name="Line 102">
              <a:extLst>
                <a:ext uri="{FF2B5EF4-FFF2-40B4-BE49-F238E27FC236}">
                  <a16:creationId xmlns:a16="http://schemas.microsoft.com/office/drawing/2014/main" id="{880C4419-F8A8-4F38-8531-85D6191A7AE2}"/>
                </a:ext>
              </a:extLst>
            </p:cNvPr>
            <p:cNvSpPr>
              <a:spLocks noChangeShapeType="1"/>
            </p:cNvSpPr>
            <p:nvPr/>
          </p:nvSpPr>
          <p:spPr bwMode="auto">
            <a:xfrm>
              <a:off x="6347943" y="243957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0" name="Line 103">
              <a:extLst>
                <a:ext uri="{FF2B5EF4-FFF2-40B4-BE49-F238E27FC236}">
                  <a16:creationId xmlns:a16="http://schemas.microsoft.com/office/drawing/2014/main" id="{6C68CBCD-A993-4C96-916C-96D6911C8D5C}"/>
                </a:ext>
              </a:extLst>
            </p:cNvPr>
            <p:cNvSpPr>
              <a:spLocks noChangeShapeType="1"/>
            </p:cNvSpPr>
            <p:nvPr/>
          </p:nvSpPr>
          <p:spPr bwMode="auto">
            <a:xfrm>
              <a:off x="6351332" y="243957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1" name="Line 104">
              <a:extLst>
                <a:ext uri="{FF2B5EF4-FFF2-40B4-BE49-F238E27FC236}">
                  <a16:creationId xmlns:a16="http://schemas.microsoft.com/office/drawing/2014/main" id="{1FC729DE-D650-4CDD-AAA4-24826A0172AB}"/>
                </a:ext>
              </a:extLst>
            </p:cNvPr>
            <p:cNvSpPr>
              <a:spLocks noChangeShapeType="1"/>
            </p:cNvSpPr>
            <p:nvPr/>
          </p:nvSpPr>
          <p:spPr bwMode="auto">
            <a:xfrm>
              <a:off x="6359803" y="243957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2" name="Line 105">
              <a:extLst>
                <a:ext uri="{FF2B5EF4-FFF2-40B4-BE49-F238E27FC236}">
                  <a16:creationId xmlns:a16="http://schemas.microsoft.com/office/drawing/2014/main" id="{E7D99D9F-1216-4A94-80A1-F80C14401B4A}"/>
                </a:ext>
              </a:extLst>
            </p:cNvPr>
            <p:cNvSpPr>
              <a:spLocks noChangeShapeType="1"/>
            </p:cNvSpPr>
            <p:nvPr/>
          </p:nvSpPr>
          <p:spPr bwMode="auto">
            <a:xfrm>
              <a:off x="6359803" y="243957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3" name="Line 106">
              <a:extLst>
                <a:ext uri="{FF2B5EF4-FFF2-40B4-BE49-F238E27FC236}">
                  <a16:creationId xmlns:a16="http://schemas.microsoft.com/office/drawing/2014/main" id="{476D9190-8A69-4216-9FC5-0FACABCBF0B3}"/>
                </a:ext>
              </a:extLst>
            </p:cNvPr>
            <p:cNvSpPr>
              <a:spLocks noChangeShapeType="1"/>
            </p:cNvSpPr>
            <p:nvPr/>
          </p:nvSpPr>
          <p:spPr bwMode="auto">
            <a:xfrm>
              <a:off x="6359803" y="243957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4" name="Line 107">
              <a:extLst>
                <a:ext uri="{FF2B5EF4-FFF2-40B4-BE49-F238E27FC236}">
                  <a16:creationId xmlns:a16="http://schemas.microsoft.com/office/drawing/2014/main" id="{470E0BB0-2CCE-4257-91A9-FDBA95AC4261}"/>
                </a:ext>
              </a:extLst>
            </p:cNvPr>
            <p:cNvSpPr>
              <a:spLocks noChangeShapeType="1"/>
            </p:cNvSpPr>
            <p:nvPr/>
          </p:nvSpPr>
          <p:spPr bwMode="auto">
            <a:xfrm>
              <a:off x="6378440" y="2452090"/>
              <a:ext cx="0" cy="53639"/>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5" name="Line 108">
              <a:extLst>
                <a:ext uri="{FF2B5EF4-FFF2-40B4-BE49-F238E27FC236}">
                  <a16:creationId xmlns:a16="http://schemas.microsoft.com/office/drawing/2014/main" id="{C41F2DD9-F2F4-4202-8E29-D60A066A8F5B}"/>
                </a:ext>
              </a:extLst>
            </p:cNvPr>
            <p:cNvSpPr>
              <a:spLocks noChangeShapeType="1"/>
            </p:cNvSpPr>
            <p:nvPr/>
          </p:nvSpPr>
          <p:spPr bwMode="auto">
            <a:xfrm>
              <a:off x="6378440" y="2452090"/>
              <a:ext cx="0" cy="53639"/>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6" name="Line 109">
              <a:extLst>
                <a:ext uri="{FF2B5EF4-FFF2-40B4-BE49-F238E27FC236}">
                  <a16:creationId xmlns:a16="http://schemas.microsoft.com/office/drawing/2014/main" id="{10A45ED3-353B-4192-81E9-F914A50054C5}"/>
                </a:ext>
              </a:extLst>
            </p:cNvPr>
            <p:cNvSpPr>
              <a:spLocks noChangeShapeType="1"/>
            </p:cNvSpPr>
            <p:nvPr/>
          </p:nvSpPr>
          <p:spPr bwMode="auto">
            <a:xfrm>
              <a:off x="6381828" y="2452090"/>
              <a:ext cx="0" cy="53639"/>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7" name="Line 110">
              <a:extLst>
                <a:ext uri="{FF2B5EF4-FFF2-40B4-BE49-F238E27FC236}">
                  <a16:creationId xmlns:a16="http://schemas.microsoft.com/office/drawing/2014/main" id="{09C92295-ED42-435B-8C51-0DE5A14DC723}"/>
                </a:ext>
              </a:extLst>
            </p:cNvPr>
            <p:cNvSpPr>
              <a:spLocks noChangeShapeType="1"/>
            </p:cNvSpPr>
            <p:nvPr/>
          </p:nvSpPr>
          <p:spPr bwMode="auto">
            <a:xfrm>
              <a:off x="6385217" y="246102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8" name="Line 111">
              <a:extLst>
                <a:ext uri="{FF2B5EF4-FFF2-40B4-BE49-F238E27FC236}">
                  <a16:creationId xmlns:a16="http://schemas.microsoft.com/office/drawing/2014/main" id="{DFEDE896-4B5C-4EA5-B3C8-E79D55B555DE}"/>
                </a:ext>
              </a:extLst>
            </p:cNvPr>
            <p:cNvSpPr>
              <a:spLocks noChangeShapeType="1"/>
            </p:cNvSpPr>
            <p:nvPr/>
          </p:nvSpPr>
          <p:spPr bwMode="auto">
            <a:xfrm>
              <a:off x="6393688" y="246102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69" name="Line 112">
              <a:extLst>
                <a:ext uri="{FF2B5EF4-FFF2-40B4-BE49-F238E27FC236}">
                  <a16:creationId xmlns:a16="http://schemas.microsoft.com/office/drawing/2014/main" id="{8CECEA08-3A6D-41B5-BF6F-783CBFC754C4}"/>
                </a:ext>
              </a:extLst>
            </p:cNvPr>
            <p:cNvSpPr>
              <a:spLocks noChangeShapeType="1"/>
            </p:cNvSpPr>
            <p:nvPr/>
          </p:nvSpPr>
          <p:spPr bwMode="auto">
            <a:xfrm>
              <a:off x="6393688" y="246102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0" name="Line 113">
              <a:extLst>
                <a:ext uri="{FF2B5EF4-FFF2-40B4-BE49-F238E27FC236}">
                  <a16:creationId xmlns:a16="http://schemas.microsoft.com/office/drawing/2014/main" id="{1EDB28FF-FE51-44E4-900E-CD9DD7F58F92}"/>
                </a:ext>
              </a:extLst>
            </p:cNvPr>
            <p:cNvSpPr>
              <a:spLocks noChangeShapeType="1"/>
            </p:cNvSpPr>
            <p:nvPr/>
          </p:nvSpPr>
          <p:spPr bwMode="auto">
            <a:xfrm>
              <a:off x="6403853" y="246102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1" name="Line 114">
              <a:extLst>
                <a:ext uri="{FF2B5EF4-FFF2-40B4-BE49-F238E27FC236}">
                  <a16:creationId xmlns:a16="http://schemas.microsoft.com/office/drawing/2014/main" id="{5D46BB69-07F5-4B8C-B847-1BC37502807D}"/>
                </a:ext>
              </a:extLst>
            </p:cNvPr>
            <p:cNvSpPr>
              <a:spLocks noChangeShapeType="1"/>
            </p:cNvSpPr>
            <p:nvPr/>
          </p:nvSpPr>
          <p:spPr bwMode="auto">
            <a:xfrm>
              <a:off x="6419101" y="246102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2" name="Line 115">
              <a:extLst>
                <a:ext uri="{FF2B5EF4-FFF2-40B4-BE49-F238E27FC236}">
                  <a16:creationId xmlns:a16="http://schemas.microsoft.com/office/drawing/2014/main" id="{61649F3D-E93A-4950-A1ED-14787DCC26B7}"/>
                </a:ext>
              </a:extLst>
            </p:cNvPr>
            <p:cNvSpPr>
              <a:spLocks noChangeShapeType="1"/>
            </p:cNvSpPr>
            <p:nvPr/>
          </p:nvSpPr>
          <p:spPr bwMode="auto">
            <a:xfrm>
              <a:off x="6434350" y="247175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3" name="Line 116">
              <a:extLst>
                <a:ext uri="{FF2B5EF4-FFF2-40B4-BE49-F238E27FC236}">
                  <a16:creationId xmlns:a16="http://schemas.microsoft.com/office/drawing/2014/main" id="{72E67467-D58A-48CA-A44F-ACAB9A4635A4}"/>
                </a:ext>
              </a:extLst>
            </p:cNvPr>
            <p:cNvSpPr>
              <a:spLocks noChangeShapeType="1"/>
            </p:cNvSpPr>
            <p:nvPr/>
          </p:nvSpPr>
          <p:spPr bwMode="auto">
            <a:xfrm>
              <a:off x="6441126" y="247175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4" name="Line 117">
              <a:extLst>
                <a:ext uri="{FF2B5EF4-FFF2-40B4-BE49-F238E27FC236}">
                  <a16:creationId xmlns:a16="http://schemas.microsoft.com/office/drawing/2014/main" id="{22C538A8-DB84-4831-A13B-FA4F567F494D}"/>
                </a:ext>
              </a:extLst>
            </p:cNvPr>
            <p:cNvSpPr>
              <a:spLocks noChangeShapeType="1"/>
            </p:cNvSpPr>
            <p:nvPr/>
          </p:nvSpPr>
          <p:spPr bwMode="auto">
            <a:xfrm>
              <a:off x="6468234"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5" name="Line 118">
              <a:extLst>
                <a:ext uri="{FF2B5EF4-FFF2-40B4-BE49-F238E27FC236}">
                  <a16:creationId xmlns:a16="http://schemas.microsoft.com/office/drawing/2014/main" id="{BB58BD35-3BD9-4981-A0EF-E4867DA06D74}"/>
                </a:ext>
              </a:extLst>
            </p:cNvPr>
            <p:cNvSpPr>
              <a:spLocks noChangeShapeType="1"/>
            </p:cNvSpPr>
            <p:nvPr/>
          </p:nvSpPr>
          <p:spPr bwMode="auto">
            <a:xfrm>
              <a:off x="6468234"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6" name="Line 119">
              <a:extLst>
                <a:ext uri="{FF2B5EF4-FFF2-40B4-BE49-F238E27FC236}">
                  <a16:creationId xmlns:a16="http://schemas.microsoft.com/office/drawing/2014/main" id="{433A6A25-21E3-4FA5-A1F2-A229E6A53591}"/>
                </a:ext>
              </a:extLst>
            </p:cNvPr>
            <p:cNvSpPr>
              <a:spLocks noChangeShapeType="1"/>
            </p:cNvSpPr>
            <p:nvPr/>
          </p:nvSpPr>
          <p:spPr bwMode="auto">
            <a:xfrm>
              <a:off x="6471623"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7" name="Line 120">
              <a:extLst>
                <a:ext uri="{FF2B5EF4-FFF2-40B4-BE49-F238E27FC236}">
                  <a16:creationId xmlns:a16="http://schemas.microsoft.com/office/drawing/2014/main" id="{E4E9DE61-CCA7-4B31-B0EC-7FD9DD7434D3}"/>
                </a:ext>
              </a:extLst>
            </p:cNvPr>
            <p:cNvSpPr>
              <a:spLocks noChangeShapeType="1"/>
            </p:cNvSpPr>
            <p:nvPr/>
          </p:nvSpPr>
          <p:spPr bwMode="auto">
            <a:xfrm>
              <a:off x="6475011"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8" name="Line 121">
              <a:extLst>
                <a:ext uri="{FF2B5EF4-FFF2-40B4-BE49-F238E27FC236}">
                  <a16:creationId xmlns:a16="http://schemas.microsoft.com/office/drawing/2014/main" id="{1F20065C-6A12-45A8-AB6D-9427412FD6E9}"/>
                </a:ext>
              </a:extLst>
            </p:cNvPr>
            <p:cNvSpPr>
              <a:spLocks noChangeShapeType="1"/>
            </p:cNvSpPr>
            <p:nvPr/>
          </p:nvSpPr>
          <p:spPr bwMode="auto">
            <a:xfrm>
              <a:off x="6478400"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79" name="Line 122">
              <a:extLst>
                <a:ext uri="{FF2B5EF4-FFF2-40B4-BE49-F238E27FC236}">
                  <a16:creationId xmlns:a16="http://schemas.microsoft.com/office/drawing/2014/main" id="{C2D3D818-2F87-4CF2-A7DC-72A370D0C794}"/>
                </a:ext>
              </a:extLst>
            </p:cNvPr>
            <p:cNvSpPr>
              <a:spLocks noChangeShapeType="1"/>
            </p:cNvSpPr>
            <p:nvPr/>
          </p:nvSpPr>
          <p:spPr bwMode="auto">
            <a:xfrm>
              <a:off x="6483482"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0" name="Line 123">
              <a:extLst>
                <a:ext uri="{FF2B5EF4-FFF2-40B4-BE49-F238E27FC236}">
                  <a16:creationId xmlns:a16="http://schemas.microsoft.com/office/drawing/2014/main" id="{7C806CA9-8DC6-45C9-A0EF-D057EF089681}"/>
                </a:ext>
              </a:extLst>
            </p:cNvPr>
            <p:cNvSpPr>
              <a:spLocks noChangeShapeType="1"/>
            </p:cNvSpPr>
            <p:nvPr/>
          </p:nvSpPr>
          <p:spPr bwMode="auto">
            <a:xfrm>
              <a:off x="6497036"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1" name="Line 124">
              <a:extLst>
                <a:ext uri="{FF2B5EF4-FFF2-40B4-BE49-F238E27FC236}">
                  <a16:creationId xmlns:a16="http://schemas.microsoft.com/office/drawing/2014/main" id="{E86E009C-30A7-4FE8-8AB9-85BFC70144E9}"/>
                </a:ext>
              </a:extLst>
            </p:cNvPr>
            <p:cNvSpPr>
              <a:spLocks noChangeShapeType="1"/>
            </p:cNvSpPr>
            <p:nvPr/>
          </p:nvSpPr>
          <p:spPr bwMode="auto">
            <a:xfrm>
              <a:off x="6508896" y="2480697"/>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2" name="Line 125">
              <a:extLst>
                <a:ext uri="{FF2B5EF4-FFF2-40B4-BE49-F238E27FC236}">
                  <a16:creationId xmlns:a16="http://schemas.microsoft.com/office/drawing/2014/main" id="{5D2DB543-92BF-43A3-8BA3-077681187D0A}"/>
                </a:ext>
              </a:extLst>
            </p:cNvPr>
            <p:cNvSpPr>
              <a:spLocks noChangeShapeType="1"/>
            </p:cNvSpPr>
            <p:nvPr/>
          </p:nvSpPr>
          <p:spPr bwMode="auto">
            <a:xfrm>
              <a:off x="6527533"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3" name="Line 126">
              <a:extLst>
                <a:ext uri="{FF2B5EF4-FFF2-40B4-BE49-F238E27FC236}">
                  <a16:creationId xmlns:a16="http://schemas.microsoft.com/office/drawing/2014/main" id="{D694F6EF-B267-4097-9E28-ED2B2B95E0E9}"/>
                </a:ext>
              </a:extLst>
            </p:cNvPr>
            <p:cNvSpPr>
              <a:spLocks noChangeShapeType="1"/>
            </p:cNvSpPr>
            <p:nvPr/>
          </p:nvSpPr>
          <p:spPr bwMode="auto">
            <a:xfrm>
              <a:off x="6530921"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4" name="Line 127">
              <a:extLst>
                <a:ext uri="{FF2B5EF4-FFF2-40B4-BE49-F238E27FC236}">
                  <a16:creationId xmlns:a16="http://schemas.microsoft.com/office/drawing/2014/main" id="{BE50EE65-76B2-462A-A1CF-BBD0D9B3150B}"/>
                </a:ext>
              </a:extLst>
            </p:cNvPr>
            <p:cNvSpPr>
              <a:spLocks noChangeShapeType="1"/>
            </p:cNvSpPr>
            <p:nvPr/>
          </p:nvSpPr>
          <p:spPr bwMode="auto">
            <a:xfrm>
              <a:off x="6549558"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5" name="Line 128">
              <a:extLst>
                <a:ext uri="{FF2B5EF4-FFF2-40B4-BE49-F238E27FC236}">
                  <a16:creationId xmlns:a16="http://schemas.microsoft.com/office/drawing/2014/main" id="{F5F13E76-E68C-4EEC-9E45-D6AC7527FEC0}"/>
                </a:ext>
              </a:extLst>
            </p:cNvPr>
            <p:cNvSpPr>
              <a:spLocks noChangeShapeType="1"/>
            </p:cNvSpPr>
            <p:nvPr/>
          </p:nvSpPr>
          <p:spPr bwMode="auto">
            <a:xfrm>
              <a:off x="6558029"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6" name="Line 129">
              <a:extLst>
                <a:ext uri="{FF2B5EF4-FFF2-40B4-BE49-F238E27FC236}">
                  <a16:creationId xmlns:a16="http://schemas.microsoft.com/office/drawing/2014/main" id="{42A0048B-6547-47AD-8F06-C96242E26974}"/>
                </a:ext>
              </a:extLst>
            </p:cNvPr>
            <p:cNvSpPr>
              <a:spLocks noChangeShapeType="1"/>
            </p:cNvSpPr>
            <p:nvPr/>
          </p:nvSpPr>
          <p:spPr bwMode="auto">
            <a:xfrm>
              <a:off x="6561418"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7" name="Line 130">
              <a:extLst>
                <a:ext uri="{FF2B5EF4-FFF2-40B4-BE49-F238E27FC236}">
                  <a16:creationId xmlns:a16="http://schemas.microsoft.com/office/drawing/2014/main" id="{B4BEB6A7-094D-4F8B-8A5B-BD4B47008E2F}"/>
                </a:ext>
              </a:extLst>
            </p:cNvPr>
            <p:cNvSpPr>
              <a:spLocks noChangeShapeType="1"/>
            </p:cNvSpPr>
            <p:nvPr/>
          </p:nvSpPr>
          <p:spPr bwMode="auto">
            <a:xfrm>
              <a:off x="6561418"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8" name="Line 131">
              <a:extLst>
                <a:ext uri="{FF2B5EF4-FFF2-40B4-BE49-F238E27FC236}">
                  <a16:creationId xmlns:a16="http://schemas.microsoft.com/office/drawing/2014/main" id="{DD937892-BF48-4893-BDE6-50B27DE1F4D5}"/>
                </a:ext>
              </a:extLst>
            </p:cNvPr>
            <p:cNvSpPr>
              <a:spLocks noChangeShapeType="1"/>
            </p:cNvSpPr>
            <p:nvPr/>
          </p:nvSpPr>
          <p:spPr bwMode="auto">
            <a:xfrm>
              <a:off x="6564806"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89" name="Line 132">
              <a:extLst>
                <a:ext uri="{FF2B5EF4-FFF2-40B4-BE49-F238E27FC236}">
                  <a16:creationId xmlns:a16="http://schemas.microsoft.com/office/drawing/2014/main" id="{39DF21E5-C3DD-46AF-A086-B67B54BC5DF9}"/>
                </a:ext>
              </a:extLst>
            </p:cNvPr>
            <p:cNvSpPr>
              <a:spLocks noChangeShapeType="1"/>
            </p:cNvSpPr>
            <p:nvPr/>
          </p:nvSpPr>
          <p:spPr bwMode="auto">
            <a:xfrm>
              <a:off x="6591914"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0" name="Line 133">
              <a:extLst>
                <a:ext uri="{FF2B5EF4-FFF2-40B4-BE49-F238E27FC236}">
                  <a16:creationId xmlns:a16="http://schemas.microsoft.com/office/drawing/2014/main" id="{9824CC40-1FF5-4B7D-9C2A-A2871B8F58A9}"/>
                </a:ext>
              </a:extLst>
            </p:cNvPr>
            <p:cNvSpPr>
              <a:spLocks noChangeShapeType="1"/>
            </p:cNvSpPr>
            <p:nvPr/>
          </p:nvSpPr>
          <p:spPr bwMode="auto">
            <a:xfrm>
              <a:off x="6591914"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1" name="Line 134">
              <a:extLst>
                <a:ext uri="{FF2B5EF4-FFF2-40B4-BE49-F238E27FC236}">
                  <a16:creationId xmlns:a16="http://schemas.microsoft.com/office/drawing/2014/main" id="{287FE964-27B0-418F-8AE3-4C70DC9B2A28}"/>
                </a:ext>
              </a:extLst>
            </p:cNvPr>
            <p:cNvSpPr>
              <a:spLocks noChangeShapeType="1"/>
            </p:cNvSpPr>
            <p:nvPr/>
          </p:nvSpPr>
          <p:spPr bwMode="auto">
            <a:xfrm>
              <a:off x="6617328"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2" name="Line 135">
              <a:extLst>
                <a:ext uri="{FF2B5EF4-FFF2-40B4-BE49-F238E27FC236}">
                  <a16:creationId xmlns:a16="http://schemas.microsoft.com/office/drawing/2014/main" id="{CE950DAC-8FC0-43AC-AFAD-728511DEFF03}"/>
                </a:ext>
              </a:extLst>
            </p:cNvPr>
            <p:cNvSpPr>
              <a:spLocks noChangeShapeType="1"/>
            </p:cNvSpPr>
            <p:nvPr/>
          </p:nvSpPr>
          <p:spPr bwMode="auto">
            <a:xfrm>
              <a:off x="6624104" y="2493213"/>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3" name="Line 136">
              <a:extLst>
                <a:ext uri="{FF2B5EF4-FFF2-40B4-BE49-F238E27FC236}">
                  <a16:creationId xmlns:a16="http://schemas.microsoft.com/office/drawing/2014/main" id="{BC04C7B3-4266-4096-A248-E989F6B2DF6F}"/>
                </a:ext>
              </a:extLst>
            </p:cNvPr>
            <p:cNvSpPr>
              <a:spLocks noChangeShapeType="1"/>
            </p:cNvSpPr>
            <p:nvPr/>
          </p:nvSpPr>
          <p:spPr bwMode="auto">
            <a:xfrm>
              <a:off x="6639353"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4" name="Line 137">
              <a:extLst>
                <a:ext uri="{FF2B5EF4-FFF2-40B4-BE49-F238E27FC236}">
                  <a16:creationId xmlns:a16="http://schemas.microsoft.com/office/drawing/2014/main" id="{D4B0D4E0-A095-4FA2-867B-C1814AF16B31}"/>
                </a:ext>
              </a:extLst>
            </p:cNvPr>
            <p:cNvSpPr>
              <a:spLocks noChangeShapeType="1"/>
            </p:cNvSpPr>
            <p:nvPr/>
          </p:nvSpPr>
          <p:spPr bwMode="auto">
            <a:xfrm>
              <a:off x="6647824"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5" name="Line 138">
              <a:extLst>
                <a:ext uri="{FF2B5EF4-FFF2-40B4-BE49-F238E27FC236}">
                  <a16:creationId xmlns:a16="http://schemas.microsoft.com/office/drawing/2014/main" id="{C797B110-A8CF-46D0-9CBA-D80ADC2DAC25}"/>
                </a:ext>
              </a:extLst>
            </p:cNvPr>
            <p:cNvSpPr>
              <a:spLocks noChangeShapeType="1"/>
            </p:cNvSpPr>
            <p:nvPr/>
          </p:nvSpPr>
          <p:spPr bwMode="auto">
            <a:xfrm>
              <a:off x="6651212"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6" name="Line 139">
              <a:extLst>
                <a:ext uri="{FF2B5EF4-FFF2-40B4-BE49-F238E27FC236}">
                  <a16:creationId xmlns:a16="http://schemas.microsoft.com/office/drawing/2014/main" id="{DB0B4DC8-8986-423A-9D8C-ADA776D41AC0}"/>
                </a:ext>
              </a:extLst>
            </p:cNvPr>
            <p:cNvSpPr>
              <a:spLocks noChangeShapeType="1"/>
            </p:cNvSpPr>
            <p:nvPr/>
          </p:nvSpPr>
          <p:spPr bwMode="auto">
            <a:xfrm>
              <a:off x="6651212"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7" name="Line 140">
              <a:extLst>
                <a:ext uri="{FF2B5EF4-FFF2-40B4-BE49-F238E27FC236}">
                  <a16:creationId xmlns:a16="http://schemas.microsoft.com/office/drawing/2014/main" id="{A617497D-07D8-4F27-B845-51B95B66B2A9}"/>
                </a:ext>
              </a:extLst>
            </p:cNvPr>
            <p:cNvSpPr>
              <a:spLocks noChangeShapeType="1"/>
            </p:cNvSpPr>
            <p:nvPr/>
          </p:nvSpPr>
          <p:spPr bwMode="auto">
            <a:xfrm>
              <a:off x="6651212"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8" name="Line 141">
              <a:extLst>
                <a:ext uri="{FF2B5EF4-FFF2-40B4-BE49-F238E27FC236}">
                  <a16:creationId xmlns:a16="http://schemas.microsoft.com/office/drawing/2014/main" id="{79E1D791-2E1F-4276-9AC0-7FC625330A30}"/>
                </a:ext>
              </a:extLst>
            </p:cNvPr>
            <p:cNvSpPr>
              <a:spLocks noChangeShapeType="1"/>
            </p:cNvSpPr>
            <p:nvPr/>
          </p:nvSpPr>
          <p:spPr bwMode="auto">
            <a:xfrm>
              <a:off x="6669849"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799" name="Line 142">
              <a:extLst>
                <a:ext uri="{FF2B5EF4-FFF2-40B4-BE49-F238E27FC236}">
                  <a16:creationId xmlns:a16="http://schemas.microsoft.com/office/drawing/2014/main" id="{05F9DDCC-5581-4CA2-8C18-A9077A5A12DA}"/>
                </a:ext>
              </a:extLst>
            </p:cNvPr>
            <p:cNvSpPr>
              <a:spLocks noChangeShapeType="1"/>
            </p:cNvSpPr>
            <p:nvPr/>
          </p:nvSpPr>
          <p:spPr bwMode="auto">
            <a:xfrm>
              <a:off x="6673237"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0" name="Line 143">
              <a:extLst>
                <a:ext uri="{FF2B5EF4-FFF2-40B4-BE49-F238E27FC236}">
                  <a16:creationId xmlns:a16="http://schemas.microsoft.com/office/drawing/2014/main" id="{7217B21A-980A-482C-B3D0-D02FD23712FE}"/>
                </a:ext>
              </a:extLst>
            </p:cNvPr>
            <p:cNvSpPr>
              <a:spLocks noChangeShapeType="1"/>
            </p:cNvSpPr>
            <p:nvPr/>
          </p:nvSpPr>
          <p:spPr bwMode="auto">
            <a:xfrm>
              <a:off x="6688486" y="2503941"/>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1" name="Line 144">
              <a:extLst>
                <a:ext uri="{FF2B5EF4-FFF2-40B4-BE49-F238E27FC236}">
                  <a16:creationId xmlns:a16="http://schemas.microsoft.com/office/drawing/2014/main" id="{4AC126BB-017F-483D-9519-256A99FBAD2E}"/>
                </a:ext>
              </a:extLst>
            </p:cNvPr>
            <p:cNvSpPr>
              <a:spLocks noChangeShapeType="1"/>
            </p:cNvSpPr>
            <p:nvPr/>
          </p:nvSpPr>
          <p:spPr bwMode="auto">
            <a:xfrm>
              <a:off x="6695263" y="251824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2" name="Line 145">
              <a:extLst>
                <a:ext uri="{FF2B5EF4-FFF2-40B4-BE49-F238E27FC236}">
                  <a16:creationId xmlns:a16="http://schemas.microsoft.com/office/drawing/2014/main" id="{BDEF58D6-D310-4D40-8686-DFEE042D7886}"/>
                </a:ext>
              </a:extLst>
            </p:cNvPr>
            <p:cNvSpPr>
              <a:spLocks noChangeShapeType="1"/>
            </p:cNvSpPr>
            <p:nvPr/>
          </p:nvSpPr>
          <p:spPr bwMode="auto">
            <a:xfrm>
              <a:off x="6698651" y="251824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3" name="Line 146">
              <a:extLst>
                <a:ext uri="{FF2B5EF4-FFF2-40B4-BE49-F238E27FC236}">
                  <a16:creationId xmlns:a16="http://schemas.microsoft.com/office/drawing/2014/main" id="{ADB4FCC8-EF11-4EE7-9CA3-C6E6582AB1E0}"/>
                </a:ext>
              </a:extLst>
            </p:cNvPr>
            <p:cNvSpPr>
              <a:spLocks noChangeShapeType="1"/>
            </p:cNvSpPr>
            <p:nvPr/>
          </p:nvSpPr>
          <p:spPr bwMode="auto">
            <a:xfrm>
              <a:off x="6698651" y="2518245"/>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4" name="Line 147">
              <a:extLst>
                <a:ext uri="{FF2B5EF4-FFF2-40B4-BE49-F238E27FC236}">
                  <a16:creationId xmlns:a16="http://schemas.microsoft.com/office/drawing/2014/main" id="{DEA30349-1C2D-4608-8356-5B47CFE3ADBF}"/>
                </a:ext>
              </a:extLst>
            </p:cNvPr>
            <p:cNvSpPr>
              <a:spLocks noChangeShapeType="1"/>
            </p:cNvSpPr>
            <p:nvPr/>
          </p:nvSpPr>
          <p:spPr bwMode="auto">
            <a:xfrm>
              <a:off x="6722370" y="2532549"/>
              <a:ext cx="0" cy="53639"/>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5" name="Line 148">
              <a:extLst>
                <a:ext uri="{FF2B5EF4-FFF2-40B4-BE49-F238E27FC236}">
                  <a16:creationId xmlns:a16="http://schemas.microsoft.com/office/drawing/2014/main" id="{53B2152C-3489-433D-8D1C-2E675438A248}"/>
                </a:ext>
              </a:extLst>
            </p:cNvPr>
            <p:cNvSpPr>
              <a:spLocks noChangeShapeType="1"/>
            </p:cNvSpPr>
            <p:nvPr/>
          </p:nvSpPr>
          <p:spPr bwMode="auto">
            <a:xfrm>
              <a:off x="6737619"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6" name="Line 149">
              <a:extLst>
                <a:ext uri="{FF2B5EF4-FFF2-40B4-BE49-F238E27FC236}">
                  <a16:creationId xmlns:a16="http://schemas.microsoft.com/office/drawing/2014/main" id="{9CF4822D-3DF7-4C73-95B7-D985004CC144}"/>
                </a:ext>
              </a:extLst>
            </p:cNvPr>
            <p:cNvSpPr>
              <a:spLocks noChangeShapeType="1"/>
            </p:cNvSpPr>
            <p:nvPr/>
          </p:nvSpPr>
          <p:spPr bwMode="auto">
            <a:xfrm>
              <a:off x="6741007"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7" name="Line 150">
              <a:extLst>
                <a:ext uri="{FF2B5EF4-FFF2-40B4-BE49-F238E27FC236}">
                  <a16:creationId xmlns:a16="http://schemas.microsoft.com/office/drawing/2014/main" id="{1C921B45-BA73-44E8-8DFE-001E58B57993}"/>
                </a:ext>
              </a:extLst>
            </p:cNvPr>
            <p:cNvSpPr>
              <a:spLocks noChangeShapeType="1"/>
            </p:cNvSpPr>
            <p:nvPr/>
          </p:nvSpPr>
          <p:spPr bwMode="auto">
            <a:xfrm>
              <a:off x="6747784"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8" name="Line 151">
              <a:extLst>
                <a:ext uri="{FF2B5EF4-FFF2-40B4-BE49-F238E27FC236}">
                  <a16:creationId xmlns:a16="http://schemas.microsoft.com/office/drawing/2014/main" id="{AC4C6605-4CE5-480F-9A07-BAFE48E443CA}"/>
                </a:ext>
              </a:extLst>
            </p:cNvPr>
            <p:cNvSpPr>
              <a:spLocks noChangeShapeType="1"/>
            </p:cNvSpPr>
            <p:nvPr/>
          </p:nvSpPr>
          <p:spPr bwMode="auto">
            <a:xfrm>
              <a:off x="6756255"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09" name="Line 152">
              <a:extLst>
                <a:ext uri="{FF2B5EF4-FFF2-40B4-BE49-F238E27FC236}">
                  <a16:creationId xmlns:a16="http://schemas.microsoft.com/office/drawing/2014/main" id="{C0F01EFE-E4FB-4E77-9757-C8DF7393A5CB}"/>
                </a:ext>
              </a:extLst>
            </p:cNvPr>
            <p:cNvSpPr>
              <a:spLocks noChangeShapeType="1"/>
            </p:cNvSpPr>
            <p:nvPr/>
          </p:nvSpPr>
          <p:spPr bwMode="auto">
            <a:xfrm>
              <a:off x="6756255"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0" name="Line 153">
              <a:extLst>
                <a:ext uri="{FF2B5EF4-FFF2-40B4-BE49-F238E27FC236}">
                  <a16:creationId xmlns:a16="http://schemas.microsoft.com/office/drawing/2014/main" id="{1608760B-EF62-461C-A7A5-E4267EA6E5EC}"/>
                </a:ext>
              </a:extLst>
            </p:cNvPr>
            <p:cNvSpPr>
              <a:spLocks noChangeShapeType="1"/>
            </p:cNvSpPr>
            <p:nvPr/>
          </p:nvSpPr>
          <p:spPr bwMode="auto">
            <a:xfrm>
              <a:off x="6763032"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1" name="Line 154">
              <a:extLst>
                <a:ext uri="{FF2B5EF4-FFF2-40B4-BE49-F238E27FC236}">
                  <a16:creationId xmlns:a16="http://schemas.microsoft.com/office/drawing/2014/main" id="{7E423E77-E440-4D45-9806-8D78493FFF10}"/>
                </a:ext>
              </a:extLst>
            </p:cNvPr>
            <p:cNvSpPr>
              <a:spLocks noChangeShapeType="1"/>
            </p:cNvSpPr>
            <p:nvPr/>
          </p:nvSpPr>
          <p:spPr bwMode="auto">
            <a:xfrm>
              <a:off x="6766421"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2" name="Line 155">
              <a:extLst>
                <a:ext uri="{FF2B5EF4-FFF2-40B4-BE49-F238E27FC236}">
                  <a16:creationId xmlns:a16="http://schemas.microsoft.com/office/drawing/2014/main" id="{79557092-250B-4B3F-A1E1-CC4360134646}"/>
                </a:ext>
              </a:extLst>
            </p:cNvPr>
            <p:cNvSpPr>
              <a:spLocks noChangeShapeType="1"/>
            </p:cNvSpPr>
            <p:nvPr/>
          </p:nvSpPr>
          <p:spPr bwMode="auto">
            <a:xfrm>
              <a:off x="6769809"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3" name="Line 156">
              <a:extLst>
                <a:ext uri="{FF2B5EF4-FFF2-40B4-BE49-F238E27FC236}">
                  <a16:creationId xmlns:a16="http://schemas.microsoft.com/office/drawing/2014/main" id="{DA871AE9-45B9-4F50-9303-DF13E489D6D7}"/>
                </a:ext>
              </a:extLst>
            </p:cNvPr>
            <p:cNvSpPr>
              <a:spLocks noChangeShapeType="1"/>
            </p:cNvSpPr>
            <p:nvPr/>
          </p:nvSpPr>
          <p:spPr bwMode="auto">
            <a:xfrm>
              <a:off x="6778280"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4" name="Line 157">
              <a:extLst>
                <a:ext uri="{FF2B5EF4-FFF2-40B4-BE49-F238E27FC236}">
                  <a16:creationId xmlns:a16="http://schemas.microsoft.com/office/drawing/2014/main" id="{BC1AB892-737F-4C30-8089-3D3804C0F74C}"/>
                </a:ext>
              </a:extLst>
            </p:cNvPr>
            <p:cNvSpPr>
              <a:spLocks noChangeShapeType="1"/>
            </p:cNvSpPr>
            <p:nvPr/>
          </p:nvSpPr>
          <p:spPr bwMode="auto">
            <a:xfrm>
              <a:off x="6781669"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5" name="Line 158">
              <a:extLst>
                <a:ext uri="{FF2B5EF4-FFF2-40B4-BE49-F238E27FC236}">
                  <a16:creationId xmlns:a16="http://schemas.microsoft.com/office/drawing/2014/main" id="{A44465EB-7026-499F-853B-1A1ABAF17D75}"/>
                </a:ext>
              </a:extLst>
            </p:cNvPr>
            <p:cNvSpPr>
              <a:spLocks noChangeShapeType="1"/>
            </p:cNvSpPr>
            <p:nvPr/>
          </p:nvSpPr>
          <p:spPr bwMode="auto">
            <a:xfrm>
              <a:off x="6785057"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6" name="Line 159">
              <a:extLst>
                <a:ext uri="{FF2B5EF4-FFF2-40B4-BE49-F238E27FC236}">
                  <a16:creationId xmlns:a16="http://schemas.microsoft.com/office/drawing/2014/main" id="{1BEAA3E4-555F-45C8-8923-7585A1DC2831}"/>
                </a:ext>
              </a:extLst>
            </p:cNvPr>
            <p:cNvSpPr>
              <a:spLocks noChangeShapeType="1"/>
            </p:cNvSpPr>
            <p:nvPr/>
          </p:nvSpPr>
          <p:spPr bwMode="auto">
            <a:xfrm>
              <a:off x="6785057" y="2545064"/>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7" name="Line 160">
              <a:extLst>
                <a:ext uri="{FF2B5EF4-FFF2-40B4-BE49-F238E27FC236}">
                  <a16:creationId xmlns:a16="http://schemas.microsoft.com/office/drawing/2014/main" id="{22D74CDA-01B3-4CBC-A80F-74C2B44F93D4}"/>
                </a:ext>
              </a:extLst>
            </p:cNvPr>
            <p:cNvSpPr>
              <a:spLocks noChangeShapeType="1"/>
            </p:cNvSpPr>
            <p:nvPr/>
          </p:nvSpPr>
          <p:spPr bwMode="auto">
            <a:xfrm>
              <a:off x="6822331"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8" name="Line 161">
              <a:extLst>
                <a:ext uri="{FF2B5EF4-FFF2-40B4-BE49-F238E27FC236}">
                  <a16:creationId xmlns:a16="http://schemas.microsoft.com/office/drawing/2014/main" id="{D5CEFDDB-EB3D-4586-B912-724B9495DF87}"/>
                </a:ext>
              </a:extLst>
            </p:cNvPr>
            <p:cNvSpPr>
              <a:spLocks noChangeShapeType="1"/>
            </p:cNvSpPr>
            <p:nvPr/>
          </p:nvSpPr>
          <p:spPr bwMode="auto">
            <a:xfrm>
              <a:off x="6834190"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19" name="Line 162">
              <a:extLst>
                <a:ext uri="{FF2B5EF4-FFF2-40B4-BE49-F238E27FC236}">
                  <a16:creationId xmlns:a16="http://schemas.microsoft.com/office/drawing/2014/main" id="{3FAAC474-FB76-4E15-8245-C7DF6F8C9212}"/>
                </a:ext>
              </a:extLst>
            </p:cNvPr>
            <p:cNvSpPr>
              <a:spLocks noChangeShapeType="1"/>
            </p:cNvSpPr>
            <p:nvPr/>
          </p:nvSpPr>
          <p:spPr bwMode="auto">
            <a:xfrm>
              <a:off x="6834190"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0" name="Line 163">
              <a:extLst>
                <a:ext uri="{FF2B5EF4-FFF2-40B4-BE49-F238E27FC236}">
                  <a16:creationId xmlns:a16="http://schemas.microsoft.com/office/drawing/2014/main" id="{51D37EC4-CE6C-4800-94D2-EE7C4D224D7C}"/>
                </a:ext>
              </a:extLst>
            </p:cNvPr>
            <p:cNvSpPr>
              <a:spLocks noChangeShapeType="1"/>
            </p:cNvSpPr>
            <p:nvPr/>
          </p:nvSpPr>
          <p:spPr bwMode="auto">
            <a:xfrm>
              <a:off x="6840967"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1" name="Line 164">
              <a:extLst>
                <a:ext uri="{FF2B5EF4-FFF2-40B4-BE49-F238E27FC236}">
                  <a16:creationId xmlns:a16="http://schemas.microsoft.com/office/drawing/2014/main" id="{B7CB40EA-1FC3-4D20-A357-1416D333491B}"/>
                </a:ext>
              </a:extLst>
            </p:cNvPr>
            <p:cNvSpPr>
              <a:spLocks noChangeShapeType="1"/>
            </p:cNvSpPr>
            <p:nvPr/>
          </p:nvSpPr>
          <p:spPr bwMode="auto">
            <a:xfrm>
              <a:off x="6846050"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2" name="Line 165">
              <a:extLst>
                <a:ext uri="{FF2B5EF4-FFF2-40B4-BE49-F238E27FC236}">
                  <a16:creationId xmlns:a16="http://schemas.microsoft.com/office/drawing/2014/main" id="{61B49A14-5363-45E3-A7DF-C3B0C7EDEB77}"/>
                </a:ext>
              </a:extLst>
            </p:cNvPr>
            <p:cNvSpPr>
              <a:spLocks noChangeShapeType="1"/>
            </p:cNvSpPr>
            <p:nvPr/>
          </p:nvSpPr>
          <p:spPr bwMode="auto">
            <a:xfrm>
              <a:off x="6846050"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3" name="Line 166">
              <a:extLst>
                <a:ext uri="{FF2B5EF4-FFF2-40B4-BE49-F238E27FC236}">
                  <a16:creationId xmlns:a16="http://schemas.microsoft.com/office/drawing/2014/main" id="{B21E0C4C-4A4F-480A-94EA-D15D35D9220E}"/>
                </a:ext>
              </a:extLst>
            </p:cNvPr>
            <p:cNvSpPr>
              <a:spLocks noChangeShapeType="1"/>
            </p:cNvSpPr>
            <p:nvPr/>
          </p:nvSpPr>
          <p:spPr bwMode="auto">
            <a:xfrm>
              <a:off x="6849438"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4" name="Line 167">
              <a:extLst>
                <a:ext uri="{FF2B5EF4-FFF2-40B4-BE49-F238E27FC236}">
                  <a16:creationId xmlns:a16="http://schemas.microsoft.com/office/drawing/2014/main" id="{00B6BFCE-6795-4A48-97AC-48D2D8410CE2}"/>
                </a:ext>
              </a:extLst>
            </p:cNvPr>
            <p:cNvSpPr>
              <a:spLocks noChangeShapeType="1"/>
            </p:cNvSpPr>
            <p:nvPr/>
          </p:nvSpPr>
          <p:spPr bwMode="auto">
            <a:xfrm>
              <a:off x="6849438"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5" name="Line 168">
              <a:extLst>
                <a:ext uri="{FF2B5EF4-FFF2-40B4-BE49-F238E27FC236}">
                  <a16:creationId xmlns:a16="http://schemas.microsoft.com/office/drawing/2014/main" id="{F5E23ECD-AEF9-4E5C-9FDC-A3A961A127B1}"/>
                </a:ext>
              </a:extLst>
            </p:cNvPr>
            <p:cNvSpPr>
              <a:spLocks noChangeShapeType="1"/>
            </p:cNvSpPr>
            <p:nvPr/>
          </p:nvSpPr>
          <p:spPr bwMode="auto">
            <a:xfrm>
              <a:off x="6864687"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6" name="Line 169">
              <a:extLst>
                <a:ext uri="{FF2B5EF4-FFF2-40B4-BE49-F238E27FC236}">
                  <a16:creationId xmlns:a16="http://schemas.microsoft.com/office/drawing/2014/main" id="{5C76264E-B209-4CB8-A431-E9A01C32DBAF}"/>
                </a:ext>
              </a:extLst>
            </p:cNvPr>
            <p:cNvSpPr>
              <a:spLocks noChangeShapeType="1"/>
            </p:cNvSpPr>
            <p:nvPr/>
          </p:nvSpPr>
          <p:spPr bwMode="auto">
            <a:xfrm>
              <a:off x="6868075"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7" name="Line 170">
              <a:extLst>
                <a:ext uri="{FF2B5EF4-FFF2-40B4-BE49-F238E27FC236}">
                  <a16:creationId xmlns:a16="http://schemas.microsoft.com/office/drawing/2014/main" id="{D0E7483A-A210-4B59-A3BA-AA5925AD9449}"/>
                </a:ext>
              </a:extLst>
            </p:cNvPr>
            <p:cNvSpPr>
              <a:spLocks noChangeShapeType="1"/>
            </p:cNvSpPr>
            <p:nvPr/>
          </p:nvSpPr>
          <p:spPr bwMode="auto">
            <a:xfrm>
              <a:off x="6868075" y="257724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8" name="Line 171">
              <a:extLst>
                <a:ext uri="{FF2B5EF4-FFF2-40B4-BE49-F238E27FC236}">
                  <a16:creationId xmlns:a16="http://schemas.microsoft.com/office/drawing/2014/main" id="{0621FA95-9DD1-442A-BEEA-D4FC495B0215}"/>
                </a:ext>
              </a:extLst>
            </p:cNvPr>
            <p:cNvSpPr>
              <a:spLocks noChangeShapeType="1"/>
            </p:cNvSpPr>
            <p:nvPr/>
          </p:nvSpPr>
          <p:spPr bwMode="auto">
            <a:xfrm>
              <a:off x="6883323" y="259512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29" name="Line 172">
              <a:extLst>
                <a:ext uri="{FF2B5EF4-FFF2-40B4-BE49-F238E27FC236}">
                  <a16:creationId xmlns:a16="http://schemas.microsoft.com/office/drawing/2014/main" id="{010F11B9-524A-4155-ADC9-3AA9813DF8EA}"/>
                </a:ext>
              </a:extLst>
            </p:cNvPr>
            <p:cNvSpPr>
              <a:spLocks noChangeShapeType="1"/>
            </p:cNvSpPr>
            <p:nvPr/>
          </p:nvSpPr>
          <p:spPr bwMode="auto">
            <a:xfrm>
              <a:off x="6883323" y="2595128"/>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0" name="Line 173">
              <a:extLst>
                <a:ext uri="{FF2B5EF4-FFF2-40B4-BE49-F238E27FC236}">
                  <a16:creationId xmlns:a16="http://schemas.microsoft.com/office/drawing/2014/main" id="{00FE2A4C-6585-468D-A434-BFB911D349DA}"/>
                </a:ext>
              </a:extLst>
            </p:cNvPr>
            <p:cNvSpPr>
              <a:spLocks noChangeShapeType="1"/>
            </p:cNvSpPr>
            <p:nvPr/>
          </p:nvSpPr>
          <p:spPr bwMode="auto">
            <a:xfrm>
              <a:off x="6905348"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1" name="Line 174">
              <a:extLst>
                <a:ext uri="{FF2B5EF4-FFF2-40B4-BE49-F238E27FC236}">
                  <a16:creationId xmlns:a16="http://schemas.microsoft.com/office/drawing/2014/main" id="{3E4BEB94-7AAE-45FB-AFA0-26A4CB54E89F}"/>
                </a:ext>
              </a:extLst>
            </p:cNvPr>
            <p:cNvSpPr>
              <a:spLocks noChangeShapeType="1"/>
            </p:cNvSpPr>
            <p:nvPr/>
          </p:nvSpPr>
          <p:spPr bwMode="auto">
            <a:xfrm>
              <a:off x="691212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2" name="Line 175">
              <a:extLst>
                <a:ext uri="{FF2B5EF4-FFF2-40B4-BE49-F238E27FC236}">
                  <a16:creationId xmlns:a16="http://schemas.microsoft.com/office/drawing/2014/main" id="{AD360415-B1C8-4961-8DFB-816ED9EB8216}"/>
                </a:ext>
              </a:extLst>
            </p:cNvPr>
            <p:cNvSpPr>
              <a:spLocks noChangeShapeType="1"/>
            </p:cNvSpPr>
            <p:nvPr/>
          </p:nvSpPr>
          <p:spPr bwMode="auto">
            <a:xfrm>
              <a:off x="6949399"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3" name="Line 176">
              <a:extLst>
                <a:ext uri="{FF2B5EF4-FFF2-40B4-BE49-F238E27FC236}">
                  <a16:creationId xmlns:a16="http://schemas.microsoft.com/office/drawing/2014/main" id="{B790581A-FA7D-48DD-8942-EC36910FEE82}"/>
                </a:ext>
              </a:extLst>
            </p:cNvPr>
            <p:cNvSpPr>
              <a:spLocks noChangeShapeType="1"/>
            </p:cNvSpPr>
            <p:nvPr/>
          </p:nvSpPr>
          <p:spPr bwMode="auto">
            <a:xfrm>
              <a:off x="696803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4" name="Line 177">
              <a:extLst>
                <a:ext uri="{FF2B5EF4-FFF2-40B4-BE49-F238E27FC236}">
                  <a16:creationId xmlns:a16="http://schemas.microsoft.com/office/drawing/2014/main" id="{C7E19773-BECA-4443-9BA0-3409D7A340F6}"/>
                </a:ext>
              </a:extLst>
            </p:cNvPr>
            <p:cNvSpPr>
              <a:spLocks noChangeShapeType="1"/>
            </p:cNvSpPr>
            <p:nvPr/>
          </p:nvSpPr>
          <p:spPr bwMode="auto">
            <a:xfrm>
              <a:off x="6973118"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5" name="Line 178">
              <a:extLst>
                <a:ext uri="{FF2B5EF4-FFF2-40B4-BE49-F238E27FC236}">
                  <a16:creationId xmlns:a16="http://schemas.microsoft.com/office/drawing/2014/main" id="{4B92E9AE-11B9-4B2B-8070-0EEA174DD56D}"/>
                </a:ext>
              </a:extLst>
            </p:cNvPr>
            <p:cNvSpPr>
              <a:spLocks noChangeShapeType="1"/>
            </p:cNvSpPr>
            <p:nvPr/>
          </p:nvSpPr>
          <p:spPr bwMode="auto">
            <a:xfrm>
              <a:off x="6986672"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6" name="Line 179">
              <a:extLst>
                <a:ext uri="{FF2B5EF4-FFF2-40B4-BE49-F238E27FC236}">
                  <a16:creationId xmlns:a16="http://schemas.microsoft.com/office/drawing/2014/main" id="{AA7A776E-3826-483F-A3A7-C3C99C68C566}"/>
                </a:ext>
              </a:extLst>
            </p:cNvPr>
            <p:cNvSpPr>
              <a:spLocks noChangeShapeType="1"/>
            </p:cNvSpPr>
            <p:nvPr/>
          </p:nvSpPr>
          <p:spPr bwMode="auto">
            <a:xfrm>
              <a:off x="6986672"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7" name="Line 180">
              <a:extLst>
                <a:ext uri="{FF2B5EF4-FFF2-40B4-BE49-F238E27FC236}">
                  <a16:creationId xmlns:a16="http://schemas.microsoft.com/office/drawing/2014/main" id="{86899AC4-32E2-449B-A8D5-87BD2DBED93A}"/>
                </a:ext>
              </a:extLst>
            </p:cNvPr>
            <p:cNvSpPr>
              <a:spLocks noChangeShapeType="1"/>
            </p:cNvSpPr>
            <p:nvPr/>
          </p:nvSpPr>
          <p:spPr bwMode="auto">
            <a:xfrm>
              <a:off x="6995143"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8" name="Line 181">
              <a:extLst>
                <a:ext uri="{FF2B5EF4-FFF2-40B4-BE49-F238E27FC236}">
                  <a16:creationId xmlns:a16="http://schemas.microsoft.com/office/drawing/2014/main" id="{0B7FF4EA-BB15-4C99-8A14-A92441CB6B03}"/>
                </a:ext>
              </a:extLst>
            </p:cNvPr>
            <p:cNvSpPr>
              <a:spLocks noChangeShapeType="1"/>
            </p:cNvSpPr>
            <p:nvPr/>
          </p:nvSpPr>
          <p:spPr bwMode="auto">
            <a:xfrm>
              <a:off x="7001920"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39" name="Line 182">
              <a:extLst>
                <a:ext uri="{FF2B5EF4-FFF2-40B4-BE49-F238E27FC236}">
                  <a16:creationId xmlns:a16="http://schemas.microsoft.com/office/drawing/2014/main" id="{4ADBD193-AC22-4F35-B9D1-760BA849B544}"/>
                </a:ext>
              </a:extLst>
            </p:cNvPr>
            <p:cNvSpPr>
              <a:spLocks noChangeShapeType="1"/>
            </p:cNvSpPr>
            <p:nvPr/>
          </p:nvSpPr>
          <p:spPr bwMode="auto">
            <a:xfrm>
              <a:off x="7020557"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0" name="Line 183">
              <a:extLst>
                <a:ext uri="{FF2B5EF4-FFF2-40B4-BE49-F238E27FC236}">
                  <a16:creationId xmlns:a16="http://schemas.microsoft.com/office/drawing/2014/main" id="{E8505B2C-6D60-4D52-A305-A0821AC336F2}"/>
                </a:ext>
              </a:extLst>
            </p:cNvPr>
            <p:cNvSpPr>
              <a:spLocks noChangeShapeType="1"/>
            </p:cNvSpPr>
            <p:nvPr/>
          </p:nvSpPr>
          <p:spPr bwMode="auto">
            <a:xfrm>
              <a:off x="7020557"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1" name="Line 184">
              <a:extLst>
                <a:ext uri="{FF2B5EF4-FFF2-40B4-BE49-F238E27FC236}">
                  <a16:creationId xmlns:a16="http://schemas.microsoft.com/office/drawing/2014/main" id="{ABD4BF21-BE6F-4FD3-B7D2-F90CE3BFD492}"/>
                </a:ext>
              </a:extLst>
            </p:cNvPr>
            <p:cNvSpPr>
              <a:spLocks noChangeShapeType="1"/>
            </p:cNvSpPr>
            <p:nvPr/>
          </p:nvSpPr>
          <p:spPr bwMode="auto">
            <a:xfrm>
              <a:off x="702394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2" name="Line 185">
              <a:extLst>
                <a:ext uri="{FF2B5EF4-FFF2-40B4-BE49-F238E27FC236}">
                  <a16:creationId xmlns:a16="http://schemas.microsoft.com/office/drawing/2014/main" id="{9EA49317-F95C-4C51-A55E-B109AA201E1B}"/>
                </a:ext>
              </a:extLst>
            </p:cNvPr>
            <p:cNvSpPr>
              <a:spLocks noChangeShapeType="1"/>
            </p:cNvSpPr>
            <p:nvPr/>
          </p:nvSpPr>
          <p:spPr bwMode="auto">
            <a:xfrm>
              <a:off x="702394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3" name="Line 186">
              <a:extLst>
                <a:ext uri="{FF2B5EF4-FFF2-40B4-BE49-F238E27FC236}">
                  <a16:creationId xmlns:a16="http://schemas.microsoft.com/office/drawing/2014/main" id="{AD78A6CC-31DA-44E7-8CED-65084AF48DC7}"/>
                </a:ext>
              </a:extLst>
            </p:cNvPr>
            <p:cNvSpPr>
              <a:spLocks noChangeShapeType="1"/>
            </p:cNvSpPr>
            <p:nvPr/>
          </p:nvSpPr>
          <p:spPr bwMode="auto">
            <a:xfrm>
              <a:off x="703580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4" name="Line 187">
              <a:extLst>
                <a:ext uri="{FF2B5EF4-FFF2-40B4-BE49-F238E27FC236}">
                  <a16:creationId xmlns:a16="http://schemas.microsoft.com/office/drawing/2014/main" id="{A595840D-A680-4795-B41F-CA00948D9614}"/>
                </a:ext>
              </a:extLst>
            </p:cNvPr>
            <p:cNvSpPr>
              <a:spLocks noChangeShapeType="1"/>
            </p:cNvSpPr>
            <p:nvPr/>
          </p:nvSpPr>
          <p:spPr bwMode="auto">
            <a:xfrm>
              <a:off x="7051053"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5" name="Line 188">
              <a:extLst>
                <a:ext uri="{FF2B5EF4-FFF2-40B4-BE49-F238E27FC236}">
                  <a16:creationId xmlns:a16="http://schemas.microsoft.com/office/drawing/2014/main" id="{DDE23A76-4153-4886-93C4-D0A34CB9D6EB}"/>
                </a:ext>
              </a:extLst>
            </p:cNvPr>
            <p:cNvSpPr>
              <a:spLocks noChangeShapeType="1"/>
            </p:cNvSpPr>
            <p:nvPr/>
          </p:nvSpPr>
          <p:spPr bwMode="auto">
            <a:xfrm>
              <a:off x="709171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6" name="Line 189">
              <a:extLst>
                <a:ext uri="{FF2B5EF4-FFF2-40B4-BE49-F238E27FC236}">
                  <a16:creationId xmlns:a16="http://schemas.microsoft.com/office/drawing/2014/main" id="{432CF075-4791-4C04-BD99-A77A8E9AE2F7}"/>
                </a:ext>
              </a:extLst>
            </p:cNvPr>
            <p:cNvSpPr>
              <a:spLocks noChangeShapeType="1"/>
            </p:cNvSpPr>
            <p:nvPr/>
          </p:nvSpPr>
          <p:spPr bwMode="auto">
            <a:xfrm>
              <a:off x="709171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7" name="Line 190">
              <a:extLst>
                <a:ext uri="{FF2B5EF4-FFF2-40B4-BE49-F238E27FC236}">
                  <a16:creationId xmlns:a16="http://schemas.microsoft.com/office/drawing/2014/main" id="{1A45F24B-2F86-4D1C-BA79-1310F9072FAF}"/>
                </a:ext>
              </a:extLst>
            </p:cNvPr>
            <p:cNvSpPr>
              <a:spLocks noChangeShapeType="1"/>
            </p:cNvSpPr>
            <p:nvPr/>
          </p:nvSpPr>
          <p:spPr bwMode="auto">
            <a:xfrm>
              <a:off x="7106963"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8" name="Line 191">
              <a:extLst>
                <a:ext uri="{FF2B5EF4-FFF2-40B4-BE49-F238E27FC236}">
                  <a16:creationId xmlns:a16="http://schemas.microsoft.com/office/drawing/2014/main" id="{109F2208-6719-4B6A-B3A4-74A5AC8742BE}"/>
                </a:ext>
              </a:extLst>
            </p:cNvPr>
            <p:cNvSpPr>
              <a:spLocks noChangeShapeType="1"/>
            </p:cNvSpPr>
            <p:nvPr/>
          </p:nvSpPr>
          <p:spPr bwMode="auto">
            <a:xfrm>
              <a:off x="7125600"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49" name="Line 192">
              <a:extLst>
                <a:ext uri="{FF2B5EF4-FFF2-40B4-BE49-F238E27FC236}">
                  <a16:creationId xmlns:a16="http://schemas.microsoft.com/office/drawing/2014/main" id="{0614FE00-9A54-4C7F-998B-3FD3C26E6508}"/>
                </a:ext>
              </a:extLst>
            </p:cNvPr>
            <p:cNvSpPr>
              <a:spLocks noChangeShapeType="1"/>
            </p:cNvSpPr>
            <p:nvPr/>
          </p:nvSpPr>
          <p:spPr bwMode="auto">
            <a:xfrm>
              <a:off x="7137459"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0" name="Line 193">
              <a:extLst>
                <a:ext uri="{FF2B5EF4-FFF2-40B4-BE49-F238E27FC236}">
                  <a16:creationId xmlns:a16="http://schemas.microsoft.com/office/drawing/2014/main" id="{0C6DC272-849B-4985-A3D7-E68B88075E71}"/>
                </a:ext>
              </a:extLst>
            </p:cNvPr>
            <p:cNvSpPr>
              <a:spLocks noChangeShapeType="1"/>
            </p:cNvSpPr>
            <p:nvPr/>
          </p:nvSpPr>
          <p:spPr bwMode="auto">
            <a:xfrm>
              <a:off x="715948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1" name="Line 194">
              <a:extLst>
                <a:ext uri="{FF2B5EF4-FFF2-40B4-BE49-F238E27FC236}">
                  <a16:creationId xmlns:a16="http://schemas.microsoft.com/office/drawing/2014/main" id="{ACA65ED3-6707-4B8B-878A-69E7BB575E58}"/>
                </a:ext>
              </a:extLst>
            </p:cNvPr>
            <p:cNvSpPr>
              <a:spLocks noChangeShapeType="1"/>
            </p:cNvSpPr>
            <p:nvPr/>
          </p:nvSpPr>
          <p:spPr bwMode="auto">
            <a:xfrm>
              <a:off x="7159485"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2" name="Line 195">
              <a:extLst>
                <a:ext uri="{FF2B5EF4-FFF2-40B4-BE49-F238E27FC236}">
                  <a16:creationId xmlns:a16="http://schemas.microsoft.com/office/drawing/2014/main" id="{CB83949E-C795-4900-B13F-2D8D066C7855}"/>
                </a:ext>
              </a:extLst>
            </p:cNvPr>
            <p:cNvSpPr>
              <a:spLocks noChangeShapeType="1"/>
            </p:cNvSpPr>
            <p:nvPr/>
          </p:nvSpPr>
          <p:spPr bwMode="auto">
            <a:xfrm>
              <a:off x="7166262"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3" name="Line 196">
              <a:extLst>
                <a:ext uri="{FF2B5EF4-FFF2-40B4-BE49-F238E27FC236}">
                  <a16:creationId xmlns:a16="http://schemas.microsoft.com/office/drawing/2014/main" id="{BB0FA4BE-C4AA-4A84-A83E-D4EF56F7B762}"/>
                </a:ext>
              </a:extLst>
            </p:cNvPr>
            <p:cNvSpPr>
              <a:spLocks noChangeShapeType="1"/>
            </p:cNvSpPr>
            <p:nvPr/>
          </p:nvSpPr>
          <p:spPr bwMode="auto">
            <a:xfrm>
              <a:off x="7178121" y="2614796"/>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4" name="Line 197">
              <a:extLst>
                <a:ext uri="{FF2B5EF4-FFF2-40B4-BE49-F238E27FC236}">
                  <a16:creationId xmlns:a16="http://schemas.microsoft.com/office/drawing/2014/main" id="{C18087F9-C0D8-483B-883D-BB3BCC167407}"/>
                </a:ext>
              </a:extLst>
            </p:cNvPr>
            <p:cNvSpPr>
              <a:spLocks noChangeShapeType="1"/>
            </p:cNvSpPr>
            <p:nvPr/>
          </p:nvSpPr>
          <p:spPr bwMode="auto">
            <a:xfrm>
              <a:off x="7193369"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5" name="Line 198">
              <a:extLst>
                <a:ext uri="{FF2B5EF4-FFF2-40B4-BE49-F238E27FC236}">
                  <a16:creationId xmlns:a16="http://schemas.microsoft.com/office/drawing/2014/main" id="{1D4634D9-BBB6-4C14-8B3E-5C4C54733731}"/>
                </a:ext>
              </a:extLst>
            </p:cNvPr>
            <p:cNvSpPr>
              <a:spLocks noChangeShapeType="1"/>
            </p:cNvSpPr>
            <p:nvPr/>
          </p:nvSpPr>
          <p:spPr bwMode="auto">
            <a:xfrm>
              <a:off x="7196758"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6" name="Line 199">
              <a:extLst>
                <a:ext uri="{FF2B5EF4-FFF2-40B4-BE49-F238E27FC236}">
                  <a16:creationId xmlns:a16="http://schemas.microsoft.com/office/drawing/2014/main" id="{FAE074ED-3562-4E54-8754-0586C0F6038B}"/>
                </a:ext>
              </a:extLst>
            </p:cNvPr>
            <p:cNvSpPr>
              <a:spLocks noChangeShapeType="1"/>
            </p:cNvSpPr>
            <p:nvPr/>
          </p:nvSpPr>
          <p:spPr bwMode="auto">
            <a:xfrm>
              <a:off x="7196758"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7" name="Line 200">
              <a:extLst>
                <a:ext uri="{FF2B5EF4-FFF2-40B4-BE49-F238E27FC236}">
                  <a16:creationId xmlns:a16="http://schemas.microsoft.com/office/drawing/2014/main" id="{047F321C-9C43-42B9-B3AE-F25611C91C45}"/>
                </a:ext>
              </a:extLst>
            </p:cNvPr>
            <p:cNvSpPr>
              <a:spLocks noChangeShapeType="1"/>
            </p:cNvSpPr>
            <p:nvPr/>
          </p:nvSpPr>
          <p:spPr bwMode="auto">
            <a:xfrm>
              <a:off x="7196758"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8" name="Line 201">
              <a:extLst>
                <a:ext uri="{FF2B5EF4-FFF2-40B4-BE49-F238E27FC236}">
                  <a16:creationId xmlns:a16="http://schemas.microsoft.com/office/drawing/2014/main" id="{D099D89A-C811-4C75-916D-1DE17AF8789D}"/>
                </a:ext>
              </a:extLst>
            </p:cNvPr>
            <p:cNvSpPr>
              <a:spLocks noChangeShapeType="1"/>
            </p:cNvSpPr>
            <p:nvPr/>
          </p:nvSpPr>
          <p:spPr bwMode="auto">
            <a:xfrm>
              <a:off x="7200146"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59" name="Line 202">
              <a:extLst>
                <a:ext uri="{FF2B5EF4-FFF2-40B4-BE49-F238E27FC236}">
                  <a16:creationId xmlns:a16="http://schemas.microsoft.com/office/drawing/2014/main" id="{8FCC673A-26CD-4990-9B38-5296D5924341}"/>
                </a:ext>
              </a:extLst>
            </p:cNvPr>
            <p:cNvSpPr>
              <a:spLocks noChangeShapeType="1"/>
            </p:cNvSpPr>
            <p:nvPr/>
          </p:nvSpPr>
          <p:spPr bwMode="auto">
            <a:xfrm>
              <a:off x="7215394"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60" name="Line 203">
              <a:extLst>
                <a:ext uri="{FF2B5EF4-FFF2-40B4-BE49-F238E27FC236}">
                  <a16:creationId xmlns:a16="http://schemas.microsoft.com/office/drawing/2014/main" id="{4ED0E4D0-9366-4C18-ACB3-B0D0B47078A4}"/>
                </a:ext>
              </a:extLst>
            </p:cNvPr>
            <p:cNvSpPr>
              <a:spLocks noChangeShapeType="1"/>
            </p:cNvSpPr>
            <p:nvPr/>
          </p:nvSpPr>
          <p:spPr bwMode="auto">
            <a:xfrm>
              <a:off x="7218783"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sp>
          <p:nvSpPr>
            <p:cNvPr id="861" name="Line 204">
              <a:extLst>
                <a:ext uri="{FF2B5EF4-FFF2-40B4-BE49-F238E27FC236}">
                  <a16:creationId xmlns:a16="http://schemas.microsoft.com/office/drawing/2014/main" id="{130A2FB9-C261-4070-86A7-F47491FF65F0}"/>
                </a:ext>
              </a:extLst>
            </p:cNvPr>
            <p:cNvSpPr>
              <a:spLocks noChangeShapeType="1"/>
            </p:cNvSpPr>
            <p:nvPr/>
          </p:nvSpPr>
          <p:spPr bwMode="auto">
            <a:xfrm>
              <a:off x="7218783" y="2646979"/>
              <a:ext cx="0" cy="55427"/>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000" dirty="0"/>
            </a:p>
          </p:txBody>
        </p:sp>
      </p:grpSp>
      <p:grpSp>
        <p:nvGrpSpPr>
          <p:cNvPr id="870" name="Group 869">
            <a:extLst>
              <a:ext uri="{FF2B5EF4-FFF2-40B4-BE49-F238E27FC236}">
                <a16:creationId xmlns:a16="http://schemas.microsoft.com/office/drawing/2014/main" id="{0D6ECF60-C163-4C63-9DC2-C4BC785A294F}"/>
              </a:ext>
            </a:extLst>
          </p:cNvPr>
          <p:cNvGrpSpPr/>
          <p:nvPr/>
        </p:nvGrpSpPr>
        <p:grpSpPr>
          <a:xfrm>
            <a:off x="1836055" y="1438562"/>
            <a:ext cx="8407952" cy="2429268"/>
            <a:chOff x="1377041" y="1078921"/>
            <a:chExt cx="6305964" cy="1821951"/>
          </a:xfrm>
        </p:grpSpPr>
        <p:grpSp>
          <p:nvGrpSpPr>
            <p:cNvPr id="10" name="Group 406">
              <a:extLst>
                <a:ext uri="{FF2B5EF4-FFF2-40B4-BE49-F238E27FC236}">
                  <a16:creationId xmlns:a16="http://schemas.microsoft.com/office/drawing/2014/main" id="{1D3B62CB-F2C9-4B98-9699-120A34898CD2}"/>
                </a:ext>
              </a:extLst>
            </p:cNvPr>
            <p:cNvGrpSpPr>
              <a:grpSpLocks/>
            </p:cNvGrpSpPr>
            <p:nvPr/>
          </p:nvGrpSpPr>
          <p:grpSpPr bwMode="auto">
            <a:xfrm>
              <a:off x="1377041" y="1078921"/>
              <a:ext cx="6305964" cy="1821951"/>
              <a:chOff x="825" y="750"/>
              <a:chExt cx="3722" cy="1019"/>
            </a:xfrm>
          </p:grpSpPr>
          <p:sp>
            <p:nvSpPr>
              <p:cNvPr id="63" name="Line 206">
                <a:extLst>
                  <a:ext uri="{FF2B5EF4-FFF2-40B4-BE49-F238E27FC236}">
                    <a16:creationId xmlns:a16="http://schemas.microsoft.com/office/drawing/2014/main" id="{B8E69C73-0B0F-4C70-BFAB-44B3D61D4D7A}"/>
                  </a:ext>
                </a:extLst>
              </p:cNvPr>
              <p:cNvSpPr>
                <a:spLocks noChangeShapeType="1"/>
              </p:cNvSpPr>
              <p:nvPr/>
            </p:nvSpPr>
            <p:spPr bwMode="auto">
              <a:xfrm>
                <a:off x="4275"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16" name="Line 207">
                <a:extLst>
                  <a:ext uri="{FF2B5EF4-FFF2-40B4-BE49-F238E27FC236}">
                    <a16:creationId xmlns:a16="http://schemas.microsoft.com/office/drawing/2014/main" id="{E72FD26D-9323-486A-A090-084B56938310}"/>
                  </a:ext>
                </a:extLst>
              </p:cNvPr>
              <p:cNvSpPr>
                <a:spLocks noChangeShapeType="1"/>
              </p:cNvSpPr>
              <p:nvPr/>
            </p:nvSpPr>
            <p:spPr bwMode="auto">
              <a:xfrm>
                <a:off x="4275"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17" name="Line 208">
                <a:extLst>
                  <a:ext uri="{FF2B5EF4-FFF2-40B4-BE49-F238E27FC236}">
                    <a16:creationId xmlns:a16="http://schemas.microsoft.com/office/drawing/2014/main" id="{F8B23FCC-D78C-45BA-82DF-3B8C2D7DB373}"/>
                  </a:ext>
                </a:extLst>
              </p:cNvPr>
              <p:cNvSpPr>
                <a:spLocks noChangeShapeType="1"/>
              </p:cNvSpPr>
              <p:nvPr/>
            </p:nvSpPr>
            <p:spPr bwMode="auto">
              <a:xfrm>
                <a:off x="4284"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18" name="Line 209">
                <a:extLst>
                  <a:ext uri="{FF2B5EF4-FFF2-40B4-BE49-F238E27FC236}">
                    <a16:creationId xmlns:a16="http://schemas.microsoft.com/office/drawing/2014/main" id="{B9EE9896-A800-401F-9EF6-32389F2B6A2F}"/>
                  </a:ext>
                </a:extLst>
              </p:cNvPr>
              <p:cNvSpPr>
                <a:spLocks noChangeShapeType="1"/>
              </p:cNvSpPr>
              <p:nvPr/>
            </p:nvSpPr>
            <p:spPr bwMode="auto">
              <a:xfrm>
                <a:off x="4291"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19" name="Line 210">
                <a:extLst>
                  <a:ext uri="{FF2B5EF4-FFF2-40B4-BE49-F238E27FC236}">
                    <a16:creationId xmlns:a16="http://schemas.microsoft.com/office/drawing/2014/main" id="{6E89FF01-5B20-45FD-8C0A-7FF3B6EFFFC5}"/>
                  </a:ext>
                </a:extLst>
              </p:cNvPr>
              <p:cNvSpPr>
                <a:spLocks noChangeShapeType="1"/>
              </p:cNvSpPr>
              <p:nvPr/>
            </p:nvSpPr>
            <p:spPr bwMode="auto">
              <a:xfrm>
                <a:off x="4293"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0" name="Line 211">
                <a:extLst>
                  <a:ext uri="{FF2B5EF4-FFF2-40B4-BE49-F238E27FC236}">
                    <a16:creationId xmlns:a16="http://schemas.microsoft.com/office/drawing/2014/main" id="{7AA9BF7E-D049-4AA7-A449-BC5BCA8AF8DC}"/>
                  </a:ext>
                </a:extLst>
              </p:cNvPr>
              <p:cNvSpPr>
                <a:spLocks noChangeShapeType="1"/>
              </p:cNvSpPr>
              <p:nvPr/>
            </p:nvSpPr>
            <p:spPr bwMode="auto">
              <a:xfrm>
                <a:off x="4293"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1" name="Line 212">
                <a:extLst>
                  <a:ext uri="{FF2B5EF4-FFF2-40B4-BE49-F238E27FC236}">
                    <a16:creationId xmlns:a16="http://schemas.microsoft.com/office/drawing/2014/main" id="{ED849AC5-4A45-4B28-9D07-75B2DC3CAE3A}"/>
                  </a:ext>
                </a:extLst>
              </p:cNvPr>
              <p:cNvSpPr>
                <a:spLocks noChangeShapeType="1"/>
              </p:cNvSpPr>
              <p:nvPr/>
            </p:nvSpPr>
            <p:spPr bwMode="auto">
              <a:xfrm>
                <a:off x="4295"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2" name="Line 213">
                <a:extLst>
                  <a:ext uri="{FF2B5EF4-FFF2-40B4-BE49-F238E27FC236}">
                    <a16:creationId xmlns:a16="http://schemas.microsoft.com/office/drawing/2014/main" id="{8DE96F31-889A-400F-A0A8-58AF3A3A31BB}"/>
                  </a:ext>
                </a:extLst>
              </p:cNvPr>
              <p:cNvSpPr>
                <a:spLocks noChangeShapeType="1"/>
              </p:cNvSpPr>
              <p:nvPr/>
            </p:nvSpPr>
            <p:spPr bwMode="auto">
              <a:xfrm>
                <a:off x="4304"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3" name="Line 214">
                <a:extLst>
                  <a:ext uri="{FF2B5EF4-FFF2-40B4-BE49-F238E27FC236}">
                    <a16:creationId xmlns:a16="http://schemas.microsoft.com/office/drawing/2014/main" id="{9402F54F-748A-4F56-A22F-9A4E64B330EE}"/>
                  </a:ext>
                </a:extLst>
              </p:cNvPr>
              <p:cNvSpPr>
                <a:spLocks noChangeShapeType="1"/>
              </p:cNvSpPr>
              <p:nvPr/>
            </p:nvSpPr>
            <p:spPr bwMode="auto">
              <a:xfrm>
                <a:off x="4308"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4" name="Line 215">
                <a:extLst>
                  <a:ext uri="{FF2B5EF4-FFF2-40B4-BE49-F238E27FC236}">
                    <a16:creationId xmlns:a16="http://schemas.microsoft.com/office/drawing/2014/main" id="{94100700-8C54-4BF1-B810-A92251EA7588}"/>
                  </a:ext>
                </a:extLst>
              </p:cNvPr>
              <p:cNvSpPr>
                <a:spLocks noChangeShapeType="1"/>
              </p:cNvSpPr>
              <p:nvPr/>
            </p:nvSpPr>
            <p:spPr bwMode="auto">
              <a:xfrm>
                <a:off x="4308" y="1627"/>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5" name="Line 216">
                <a:extLst>
                  <a:ext uri="{FF2B5EF4-FFF2-40B4-BE49-F238E27FC236}">
                    <a16:creationId xmlns:a16="http://schemas.microsoft.com/office/drawing/2014/main" id="{85ABDDCC-4EAD-4392-9E42-2EB75AAAF38E}"/>
                  </a:ext>
                </a:extLst>
              </p:cNvPr>
              <p:cNvSpPr>
                <a:spLocks noChangeShapeType="1"/>
              </p:cNvSpPr>
              <p:nvPr/>
            </p:nvSpPr>
            <p:spPr bwMode="auto">
              <a:xfrm>
                <a:off x="432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6" name="Line 217">
                <a:extLst>
                  <a:ext uri="{FF2B5EF4-FFF2-40B4-BE49-F238E27FC236}">
                    <a16:creationId xmlns:a16="http://schemas.microsoft.com/office/drawing/2014/main" id="{BCC1456E-DB87-480C-9494-8DF5B7EBEC18}"/>
                  </a:ext>
                </a:extLst>
              </p:cNvPr>
              <p:cNvSpPr>
                <a:spLocks noChangeShapeType="1"/>
              </p:cNvSpPr>
              <p:nvPr/>
            </p:nvSpPr>
            <p:spPr bwMode="auto">
              <a:xfrm>
                <a:off x="432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7" name="Line 218">
                <a:extLst>
                  <a:ext uri="{FF2B5EF4-FFF2-40B4-BE49-F238E27FC236}">
                    <a16:creationId xmlns:a16="http://schemas.microsoft.com/office/drawing/2014/main" id="{D94E2811-35AF-4097-92B4-22FEBB0B7B26}"/>
                  </a:ext>
                </a:extLst>
              </p:cNvPr>
              <p:cNvSpPr>
                <a:spLocks noChangeShapeType="1"/>
              </p:cNvSpPr>
              <p:nvPr/>
            </p:nvSpPr>
            <p:spPr bwMode="auto">
              <a:xfrm>
                <a:off x="4337"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8" name="Line 219">
                <a:extLst>
                  <a:ext uri="{FF2B5EF4-FFF2-40B4-BE49-F238E27FC236}">
                    <a16:creationId xmlns:a16="http://schemas.microsoft.com/office/drawing/2014/main" id="{0AFA4D24-8901-4CB6-A38B-94F7E04B0B67}"/>
                  </a:ext>
                </a:extLst>
              </p:cNvPr>
              <p:cNvSpPr>
                <a:spLocks noChangeShapeType="1"/>
              </p:cNvSpPr>
              <p:nvPr/>
            </p:nvSpPr>
            <p:spPr bwMode="auto">
              <a:xfrm>
                <a:off x="434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9" name="Line 220">
                <a:extLst>
                  <a:ext uri="{FF2B5EF4-FFF2-40B4-BE49-F238E27FC236}">
                    <a16:creationId xmlns:a16="http://schemas.microsoft.com/office/drawing/2014/main" id="{83439746-14C1-44C7-8F3B-73B26EFC5AC1}"/>
                  </a:ext>
                </a:extLst>
              </p:cNvPr>
              <p:cNvSpPr>
                <a:spLocks noChangeShapeType="1"/>
              </p:cNvSpPr>
              <p:nvPr/>
            </p:nvSpPr>
            <p:spPr bwMode="auto">
              <a:xfrm>
                <a:off x="434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30" name="Line 221">
                <a:extLst>
                  <a:ext uri="{FF2B5EF4-FFF2-40B4-BE49-F238E27FC236}">
                    <a16:creationId xmlns:a16="http://schemas.microsoft.com/office/drawing/2014/main" id="{97680BC9-6E2C-4144-81D3-FF16BC708D04}"/>
                  </a:ext>
                </a:extLst>
              </p:cNvPr>
              <p:cNvSpPr>
                <a:spLocks noChangeShapeType="1"/>
              </p:cNvSpPr>
              <p:nvPr/>
            </p:nvSpPr>
            <p:spPr bwMode="auto">
              <a:xfrm>
                <a:off x="434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43" name="Line 222">
                <a:extLst>
                  <a:ext uri="{FF2B5EF4-FFF2-40B4-BE49-F238E27FC236}">
                    <a16:creationId xmlns:a16="http://schemas.microsoft.com/office/drawing/2014/main" id="{594F445C-71D2-4AA8-B106-E4D327C8D3E5}"/>
                  </a:ext>
                </a:extLst>
              </p:cNvPr>
              <p:cNvSpPr>
                <a:spLocks noChangeShapeType="1"/>
              </p:cNvSpPr>
              <p:nvPr/>
            </p:nvSpPr>
            <p:spPr bwMode="auto">
              <a:xfrm>
                <a:off x="4346"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44" name="Line 223">
                <a:extLst>
                  <a:ext uri="{FF2B5EF4-FFF2-40B4-BE49-F238E27FC236}">
                    <a16:creationId xmlns:a16="http://schemas.microsoft.com/office/drawing/2014/main" id="{5AA5D281-1C80-45A8-A090-26D246FEE7D6}"/>
                  </a:ext>
                </a:extLst>
              </p:cNvPr>
              <p:cNvSpPr>
                <a:spLocks noChangeShapeType="1"/>
              </p:cNvSpPr>
              <p:nvPr/>
            </p:nvSpPr>
            <p:spPr bwMode="auto">
              <a:xfrm>
                <a:off x="4406"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0" name="Line 224">
                <a:extLst>
                  <a:ext uri="{FF2B5EF4-FFF2-40B4-BE49-F238E27FC236}">
                    <a16:creationId xmlns:a16="http://schemas.microsoft.com/office/drawing/2014/main" id="{7AB4984E-1CD6-4B69-ADC9-E79B51FD904A}"/>
                  </a:ext>
                </a:extLst>
              </p:cNvPr>
              <p:cNvSpPr>
                <a:spLocks noChangeShapeType="1"/>
              </p:cNvSpPr>
              <p:nvPr/>
            </p:nvSpPr>
            <p:spPr bwMode="auto">
              <a:xfrm>
                <a:off x="4406"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1" name="Line 225">
                <a:extLst>
                  <a:ext uri="{FF2B5EF4-FFF2-40B4-BE49-F238E27FC236}">
                    <a16:creationId xmlns:a16="http://schemas.microsoft.com/office/drawing/2014/main" id="{B5A7FB73-9EF4-4A92-9E1E-0B056DB92693}"/>
                  </a:ext>
                </a:extLst>
              </p:cNvPr>
              <p:cNvSpPr>
                <a:spLocks noChangeShapeType="1"/>
              </p:cNvSpPr>
              <p:nvPr/>
            </p:nvSpPr>
            <p:spPr bwMode="auto">
              <a:xfrm>
                <a:off x="4408"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2" name="Line 226">
                <a:extLst>
                  <a:ext uri="{FF2B5EF4-FFF2-40B4-BE49-F238E27FC236}">
                    <a16:creationId xmlns:a16="http://schemas.microsoft.com/office/drawing/2014/main" id="{24979782-2617-48DA-8744-F6CED07C6BDD}"/>
                  </a:ext>
                </a:extLst>
              </p:cNvPr>
              <p:cNvSpPr>
                <a:spLocks noChangeShapeType="1"/>
              </p:cNvSpPr>
              <p:nvPr/>
            </p:nvSpPr>
            <p:spPr bwMode="auto">
              <a:xfrm>
                <a:off x="4410"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3" name="Line 227">
                <a:extLst>
                  <a:ext uri="{FF2B5EF4-FFF2-40B4-BE49-F238E27FC236}">
                    <a16:creationId xmlns:a16="http://schemas.microsoft.com/office/drawing/2014/main" id="{B8A80FA6-CE5F-4486-BB21-30AC284D1411}"/>
                  </a:ext>
                </a:extLst>
              </p:cNvPr>
              <p:cNvSpPr>
                <a:spLocks noChangeShapeType="1"/>
              </p:cNvSpPr>
              <p:nvPr/>
            </p:nvSpPr>
            <p:spPr bwMode="auto">
              <a:xfrm>
                <a:off x="4414" y="1660"/>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4" name="Line 228">
                <a:extLst>
                  <a:ext uri="{FF2B5EF4-FFF2-40B4-BE49-F238E27FC236}">
                    <a16:creationId xmlns:a16="http://schemas.microsoft.com/office/drawing/2014/main" id="{E40114F0-6A6C-41DA-8F06-DF268C256465}"/>
                  </a:ext>
                </a:extLst>
              </p:cNvPr>
              <p:cNvSpPr>
                <a:spLocks noChangeShapeType="1"/>
              </p:cNvSpPr>
              <p:nvPr/>
            </p:nvSpPr>
            <p:spPr bwMode="auto">
              <a:xfrm>
                <a:off x="4423"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5" name="Line 229">
                <a:extLst>
                  <a:ext uri="{FF2B5EF4-FFF2-40B4-BE49-F238E27FC236}">
                    <a16:creationId xmlns:a16="http://schemas.microsoft.com/office/drawing/2014/main" id="{B713C7E8-15E0-47A8-8466-A302D497BBFF}"/>
                  </a:ext>
                </a:extLst>
              </p:cNvPr>
              <p:cNvSpPr>
                <a:spLocks noChangeShapeType="1"/>
              </p:cNvSpPr>
              <p:nvPr/>
            </p:nvSpPr>
            <p:spPr bwMode="auto">
              <a:xfrm>
                <a:off x="4443"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6" name="Line 230">
                <a:extLst>
                  <a:ext uri="{FF2B5EF4-FFF2-40B4-BE49-F238E27FC236}">
                    <a16:creationId xmlns:a16="http://schemas.microsoft.com/office/drawing/2014/main" id="{630F1E19-9708-42C5-93E3-3607DD269258}"/>
                  </a:ext>
                </a:extLst>
              </p:cNvPr>
              <p:cNvSpPr>
                <a:spLocks noChangeShapeType="1"/>
              </p:cNvSpPr>
              <p:nvPr/>
            </p:nvSpPr>
            <p:spPr bwMode="auto">
              <a:xfrm>
                <a:off x="4445"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7" name="Line 231">
                <a:extLst>
                  <a:ext uri="{FF2B5EF4-FFF2-40B4-BE49-F238E27FC236}">
                    <a16:creationId xmlns:a16="http://schemas.microsoft.com/office/drawing/2014/main" id="{25E7B08A-327B-4027-833D-855BD3DBB616}"/>
                  </a:ext>
                </a:extLst>
              </p:cNvPr>
              <p:cNvSpPr>
                <a:spLocks noChangeShapeType="1"/>
              </p:cNvSpPr>
              <p:nvPr/>
            </p:nvSpPr>
            <p:spPr bwMode="auto">
              <a:xfrm>
                <a:off x="4447"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8" name="Line 232">
                <a:extLst>
                  <a:ext uri="{FF2B5EF4-FFF2-40B4-BE49-F238E27FC236}">
                    <a16:creationId xmlns:a16="http://schemas.microsoft.com/office/drawing/2014/main" id="{C59F7173-3CE0-40BD-9F23-AAC2AA986A6B}"/>
                  </a:ext>
                </a:extLst>
              </p:cNvPr>
              <p:cNvSpPr>
                <a:spLocks noChangeShapeType="1"/>
              </p:cNvSpPr>
              <p:nvPr/>
            </p:nvSpPr>
            <p:spPr bwMode="auto">
              <a:xfrm>
                <a:off x="4452"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9" name="Line 233">
                <a:extLst>
                  <a:ext uri="{FF2B5EF4-FFF2-40B4-BE49-F238E27FC236}">
                    <a16:creationId xmlns:a16="http://schemas.microsoft.com/office/drawing/2014/main" id="{D7D323A3-49BF-4312-8BDD-2640F2C80E82}"/>
                  </a:ext>
                </a:extLst>
              </p:cNvPr>
              <p:cNvSpPr>
                <a:spLocks noChangeShapeType="1"/>
              </p:cNvSpPr>
              <p:nvPr/>
            </p:nvSpPr>
            <p:spPr bwMode="auto">
              <a:xfrm>
                <a:off x="4547" y="1738"/>
                <a:ext cx="0" cy="31"/>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0" name="Freeform 234">
                <a:extLst>
                  <a:ext uri="{FF2B5EF4-FFF2-40B4-BE49-F238E27FC236}">
                    <a16:creationId xmlns:a16="http://schemas.microsoft.com/office/drawing/2014/main" id="{AB8851B3-E321-4BE5-A7D2-3E07E1894DA9}"/>
                  </a:ext>
                </a:extLst>
              </p:cNvPr>
              <p:cNvSpPr>
                <a:spLocks/>
              </p:cNvSpPr>
              <p:nvPr/>
            </p:nvSpPr>
            <p:spPr bwMode="auto">
              <a:xfrm>
                <a:off x="825" y="777"/>
                <a:ext cx="3722" cy="992"/>
              </a:xfrm>
              <a:custGeom>
                <a:avLst/>
                <a:gdLst>
                  <a:gd name="T0" fmla="*/ 60 w 3722"/>
                  <a:gd name="T1" fmla="*/ 11 h 992"/>
                  <a:gd name="T2" fmla="*/ 110 w 3722"/>
                  <a:gd name="T3" fmla="*/ 26 h 992"/>
                  <a:gd name="T4" fmla="*/ 143 w 3722"/>
                  <a:gd name="T5" fmla="*/ 47 h 992"/>
                  <a:gd name="T6" fmla="*/ 168 w 3722"/>
                  <a:gd name="T7" fmla="*/ 61 h 992"/>
                  <a:gd name="T8" fmla="*/ 221 w 3722"/>
                  <a:gd name="T9" fmla="*/ 79 h 992"/>
                  <a:gd name="T10" fmla="*/ 296 w 3722"/>
                  <a:gd name="T11" fmla="*/ 97 h 992"/>
                  <a:gd name="T12" fmla="*/ 326 w 3722"/>
                  <a:gd name="T13" fmla="*/ 115 h 992"/>
                  <a:gd name="T14" fmla="*/ 351 w 3722"/>
                  <a:gd name="T15" fmla="*/ 131 h 992"/>
                  <a:gd name="T16" fmla="*/ 397 w 3722"/>
                  <a:gd name="T17" fmla="*/ 155 h 992"/>
                  <a:gd name="T18" fmla="*/ 441 w 3722"/>
                  <a:gd name="T19" fmla="*/ 171 h 992"/>
                  <a:gd name="T20" fmla="*/ 518 w 3722"/>
                  <a:gd name="T21" fmla="*/ 185 h 992"/>
                  <a:gd name="T22" fmla="*/ 556 w 3722"/>
                  <a:gd name="T23" fmla="*/ 207 h 992"/>
                  <a:gd name="T24" fmla="*/ 585 w 3722"/>
                  <a:gd name="T25" fmla="*/ 228 h 992"/>
                  <a:gd name="T26" fmla="*/ 646 w 3722"/>
                  <a:gd name="T27" fmla="*/ 246 h 992"/>
                  <a:gd name="T28" fmla="*/ 695 w 3722"/>
                  <a:gd name="T29" fmla="*/ 268 h 992"/>
                  <a:gd name="T30" fmla="*/ 732 w 3722"/>
                  <a:gd name="T31" fmla="*/ 286 h 992"/>
                  <a:gd name="T32" fmla="*/ 768 w 3722"/>
                  <a:gd name="T33" fmla="*/ 304 h 992"/>
                  <a:gd name="T34" fmla="*/ 876 w 3722"/>
                  <a:gd name="T35" fmla="*/ 326 h 992"/>
                  <a:gd name="T36" fmla="*/ 933 w 3722"/>
                  <a:gd name="T37" fmla="*/ 340 h 992"/>
                  <a:gd name="T38" fmla="*/ 960 w 3722"/>
                  <a:gd name="T39" fmla="*/ 354 h 992"/>
                  <a:gd name="T40" fmla="*/ 1085 w 3722"/>
                  <a:gd name="T41" fmla="*/ 372 h 992"/>
                  <a:gd name="T42" fmla="*/ 1134 w 3722"/>
                  <a:gd name="T43" fmla="*/ 391 h 992"/>
                  <a:gd name="T44" fmla="*/ 1200 w 3722"/>
                  <a:gd name="T45" fmla="*/ 406 h 992"/>
                  <a:gd name="T46" fmla="*/ 1257 w 3722"/>
                  <a:gd name="T47" fmla="*/ 424 h 992"/>
                  <a:gd name="T48" fmla="*/ 1390 w 3722"/>
                  <a:gd name="T49" fmla="*/ 441 h 992"/>
                  <a:gd name="T50" fmla="*/ 1458 w 3722"/>
                  <a:gd name="T51" fmla="*/ 459 h 992"/>
                  <a:gd name="T52" fmla="*/ 1502 w 3722"/>
                  <a:gd name="T53" fmla="*/ 477 h 992"/>
                  <a:gd name="T54" fmla="*/ 1608 w 3722"/>
                  <a:gd name="T55" fmla="*/ 495 h 992"/>
                  <a:gd name="T56" fmla="*/ 1652 w 3722"/>
                  <a:gd name="T57" fmla="*/ 511 h 992"/>
                  <a:gd name="T58" fmla="*/ 1712 w 3722"/>
                  <a:gd name="T59" fmla="*/ 525 h 992"/>
                  <a:gd name="T60" fmla="*/ 1800 w 3722"/>
                  <a:gd name="T61" fmla="*/ 535 h 992"/>
                  <a:gd name="T62" fmla="*/ 1888 w 3722"/>
                  <a:gd name="T63" fmla="*/ 557 h 992"/>
                  <a:gd name="T64" fmla="*/ 1913 w 3722"/>
                  <a:gd name="T65" fmla="*/ 571 h 992"/>
                  <a:gd name="T66" fmla="*/ 1985 w 3722"/>
                  <a:gd name="T67" fmla="*/ 587 h 992"/>
                  <a:gd name="T68" fmla="*/ 2065 w 3722"/>
                  <a:gd name="T69" fmla="*/ 605 h 992"/>
                  <a:gd name="T70" fmla="*/ 2149 w 3722"/>
                  <a:gd name="T71" fmla="*/ 619 h 992"/>
                  <a:gd name="T72" fmla="*/ 2288 w 3722"/>
                  <a:gd name="T73" fmla="*/ 637 h 992"/>
                  <a:gd name="T74" fmla="*/ 2345 w 3722"/>
                  <a:gd name="T75" fmla="*/ 648 h 992"/>
                  <a:gd name="T76" fmla="*/ 2442 w 3722"/>
                  <a:gd name="T77" fmla="*/ 680 h 992"/>
                  <a:gd name="T78" fmla="*/ 2519 w 3722"/>
                  <a:gd name="T79" fmla="*/ 698 h 992"/>
                  <a:gd name="T80" fmla="*/ 2625 w 3722"/>
                  <a:gd name="T81" fmla="*/ 710 h 992"/>
                  <a:gd name="T82" fmla="*/ 2669 w 3722"/>
                  <a:gd name="T83" fmla="*/ 716 h 992"/>
                  <a:gd name="T84" fmla="*/ 2700 w 3722"/>
                  <a:gd name="T85" fmla="*/ 724 h 992"/>
                  <a:gd name="T86" fmla="*/ 2742 w 3722"/>
                  <a:gd name="T87" fmla="*/ 732 h 992"/>
                  <a:gd name="T88" fmla="*/ 2793 w 3722"/>
                  <a:gd name="T89" fmla="*/ 737 h 992"/>
                  <a:gd name="T90" fmla="*/ 2839 w 3722"/>
                  <a:gd name="T91" fmla="*/ 746 h 992"/>
                  <a:gd name="T92" fmla="*/ 2886 w 3722"/>
                  <a:gd name="T93" fmla="*/ 750 h 992"/>
                  <a:gd name="T94" fmla="*/ 2925 w 3722"/>
                  <a:gd name="T95" fmla="*/ 760 h 992"/>
                  <a:gd name="T96" fmla="*/ 2952 w 3722"/>
                  <a:gd name="T97" fmla="*/ 771 h 992"/>
                  <a:gd name="T98" fmla="*/ 3005 w 3722"/>
                  <a:gd name="T99" fmla="*/ 788 h 992"/>
                  <a:gd name="T100" fmla="*/ 3058 w 3722"/>
                  <a:gd name="T101" fmla="*/ 795 h 992"/>
                  <a:gd name="T102" fmla="*/ 3097 w 3722"/>
                  <a:gd name="T103" fmla="*/ 801 h 992"/>
                  <a:gd name="T104" fmla="*/ 3148 w 3722"/>
                  <a:gd name="T105" fmla="*/ 816 h 992"/>
                  <a:gd name="T106" fmla="*/ 3179 w 3722"/>
                  <a:gd name="T107" fmla="*/ 824 h 992"/>
                  <a:gd name="T108" fmla="*/ 3221 w 3722"/>
                  <a:gd name="T109" fmla="*/ 842 h 992"/>
                  <a:gd name="T110" fmla="*/ 3289 w 3722"/>
                  <a:gd name="T111" fmla="*/ 863 h 992"/>
                  <a:gd name="T112" fmla="*/ 3340 w 3722"/>
                  <a:gd name="T113" fmla="*/ 863 h 992"/>
                  <a:gd name="T114" fmla="*/ 3393 w 3722"/>
                  <a:gd name="T115" fmla="*/ 863 h 992"/>
                  <a:gd name="T116" fmla="*/ 3446 w 3722"/>
                  <a:gd name="T117" fmla="*/ 881 h 992"/>
                  <a:gd name="T118" fmla="*/ 3486 w 3722"/>
                  <a:gd name="T119" fmla="*/ 914 h 992"/>
                  <a:gd name="T120" fmla="*/ 3581 w 3722"/>
                  <a:gd name="T121" fmla="*/ 914 h 992"/>
                  <a:gd name="T122" fmla="*/ 3627 w 3722"/>
                  <a:gd name="T123" fmla="*/ 992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2" h="992">
                    <a:moveTo>
                      <a:pt x="0" y="0"/>
                    </a:moveTo>
                    <a:lnTo>
                      <a:pt x="0" y="0"/>
                    </a:lnTo>
                    <a:lnTo>
                      <a:pt x="0" y="0"/>
                    </a:lnTo>
                    <a:lnTo>
                      <a:pt x="0" y="0"/>
                    </a:lnTo>
                    <a:lnTo>
                      <a:pt x="26" y="0"/>
                    </a:lnTo>
                    <a:lnTo>
                      <a:pt x="26" y="4"/>
                    </a:lnTo>
                    <a:lnTo>
                      <a:pt x="26" y="4"/>
                    </a:lnTo>
                    <a:lnTo>
                      <a:pt x="40" y="4"/>
                    </a:lnTo>
                    <a:lnTo>
                      <a:pt x="40" y="8"/>
                    </a:lnTo>
                    <a:lnTo>
                      <a:pt x="40" y="8"/>
                    </a:lnTo>
                    <a:lnTo>
                      <a:pt x="60" y="8"/>
                    </a:lnTo>
                    <a:lnTo>
                      <a:pt x="60" y="11"/>
                    </a:lnTo>
                    <a:lnTo>
                      <a:pt x="60" y="11"/>
                    </a:lnTo>
                    <a:lnTo>
                      <a:pt x="62" y="11"/>
                    </a:lnTo>
                    <a:lnTo>
                      <a:pt x="62" y="15"/>
                    </a:lnTo>
                    <a:lnTo>
                      <a:pt x="62" y="15"/>
                    </a:lnTo>
                    <a:lnTo>
                      <a:pt x="71" y="15"/>
                    </a:lnTo>
                    <a:lnTo>
                      <a:pt x="71" y="15"/>
                    </a:lnTo>
                    <a:lnTo>
                      <a:pt x="73" y="15"/>
                    </a:lnTo>
                    <a:lnTo>
                      <a:pt x="99" y="15"/>
                    </a:lnTo>
                    <a:lnTo>
                      <a:pt x="99" y="15"/>
                    </a:lnTo>
                    <a:lnTo>
                      <a:pt x="99" y="22"/>
                    </a:lnTo>
                    <a:lnTo>
                      <a:pt x="110" y="22"/>
                    </a:lnTo>
                    <a:lnTo>
                      <a:pt x="110" y="26"/>
                    </a:lnTo>
                    <a:lnTo>
                      <a:pt x="112" y="29"/>
                    </a:lnTo>
                    <a:lnTo>
                      <a:pt x="128" y="29"/>
                    </a:lnTo>
                    <a:lnTo>
                      <a:pt x="128" y="33"/>
                    </a:lnTo>
                    <a:lnTo>
                      <a:pt x="128" y="33"/>
                    </a:lnTo>
                    <a:lnTo>
                      <a:pt x="132" y="33"/>
                    </a:lnTo>
                    <a:lnTo>
                      <a:pt x="132" y="37"/>
                    </a:lnTo>
                    <a:lnTo>
                      <a:pt x="139" y="37"/>
                    </a:lnTo>
                    <a:lnTo>
                      <a:pt x="139" y="37"/>
                    </a:lnTo>
                    <a:lnTo>
                      <a:pt x="139" y="43"/>
                    </a:lnTo>
                    <a:lnTo>
                      <a:pt x="139" y="43"/>
                    </a:lnTo>
                    <a:lnTo>
                      <a:pt x="143" y="43"/>
                    </a:lnTo>
                    <a:lnTo>
                      <a:pt x="143" y="47"/>
                    </a:lnTo>
                    <a:lnTo>
                      <a:pt x="143" y="47"/>
                    </a:lnTo>
                    <a:lnTo>
                      <a:pt x="148" y="47"/>
                    </a:lnTo>
                    <a:lnTo>
                      <a:pt x="148" y="51"/>
                    </a:lnTo>
                    <a:lnTo>
                      <a:pt x="148" y="51"/>
                    </a:lnTo>
                    <a:lnTo>
                      <a:pt x="157" y="51"/>
                    </a:lnTo>
                    <a:lnTo>
                      <a:pt x="157" y="55"/>
                    </a:lnTo>
                    <a:lnTo>
                      <a:pt x="157" y="55"/>
                    </a:lnTo>
                    <a:lnTo>
                      <a:pt x="163" y="55"/>
                    </a:lnTo>
                    <a:lnTo>
                      <a:pt x="163" y="58"/>
                    </a:lnTo>
                    <a:lnTo>
                      <a:pt x="163" y="58"/>
                    </a:lnTo>
                    <a:lnTo>
                      <a:pt x="168" y="58"/>
                    </a:lnTo>
                    <a:lnTo>
                      <a:pt x="168" y="61"/>
                    </a:lnTo>
                    <a:lnTo>
                      <a:pt x="168" y="61"/>
                    </a:lnTo>
                    <a:lnTo>
                      <a:pt x="172" y="61"/>
                    </a:lnTo>
                    <a:lnTo>
                      <a:pt x="172" y="65"/>
                    </a:lnTo>
                    <a:lnTo>
                      <a:pt x="172" y="65"/>
                    </a:lnTo>
                    <a:lnTo>
                      <a:pt x="210" y="65"/>
                    </a:lnTo>
                    <a:lnTo>
                      <a:pt x="210" y="69"/>
                    </a:lnTo>
                    <a:lnTo>
                      <a:pt x="210" y="69"/>
                    </a:lnTo>
                    <a:lnTo>
                      <a:pt x="214" y="69"/>
                    </a:lnTo>
                    <a:lnTo>
                      <a:pt x="214" y="73"/>
                    </a:lnTo>
                    <a:lnTo>
                      <a:pt x="218" y="76"/>
                    </a:lnTo>
                    <a:lnTo>
                      <a:pt x="221" y="76"/>
                    </a:lnTo>
                    <a:lnTo>
                      <a:pt x="221" y="79"/>
                    </a:lnTo>
                    <a:lnTo>
                      <a:pt x="223" y="83"/>
                    </a:lnTo>
                    <a:lnTo>
                      <a:pt x="234" y="83"/>
                    </a:lnTo>
                    <a:lnTo>
                      <a:pt x="234" y="87"/>
                    </a:lnTo>
                    <a:lnTo>
                      <a:pt x="234" y="87"/>
                    </a:lnTo>
                    <a:lnTo>
                      <a:pt x="260" y="87"/>
                    </a:lnTo>
                    <a:lnTo>
                      <a:pt x="260" y="91"/>
                    </a:lnTo>
                    <a:lnTo>
                      <a:pt x="260" y="91"/>
                    </a:lnTo>
                    <a:lnTo>
                      <a:pt x="287" y="91"/>
                    </a:lnTo>
                    <a:lnTo>
                      <a:pt x="287" y="95"/>
                    </a:lnTo>
                    <a:lnTo>
                      <a:pt x="287" y="95"/>
                    </a:lnTo>
                    <a:lnTo>
                      <a:pt x="296" y="95"/>
                    </a:lnTo>
                    <a:lnTo>
                      <a:pt x="296" y="97"/>
                    </a:lnTo>
                    <a:lnTo>
                      <a:pt x="296" y="97"/>
                    </a:lnTo>
                    <a:lnTo>
                      <a:pt x="298" y="97"/>
                    </a:lnTo>
                    <a:lnTo>
                      <a:pt x="298" y="101"/>
                    </a:lnTo>
                    <a:lnTo>
                      <a:pt x="300" y="105"/>
                    </a:lnTo>
                    <a:lnTo>
                      <a:pt x="302" y="105"/>
                    </a:lnTo>
                    <a:lnTo>
                      <a:pt x="302" y="109"/>
                    </a:lnTo>
                    <a:lnTo>
                      <a:pt x="302" y="109"/>
                    </a:lnTo>
                    <a:lnTo>
                      <a:pt x="322" y="109"/>
                    </a:lnTo>
                    <a:lnTo>
                      <a:pt x="322" y="109"/>
                    </a:lnTo>
                    <a:lnTo>
                      <a:pt x="324" y="113"/>
                    </a:lnTo>
                    <a:lnTo>
                      <a:pt x="326" y="113"/>
                    </a:lnTo>
                    <a:lnTo>
                      <a:pt x="326" y="115"/>
                    </a:lnTo>
                    <a:lnTo>
                      <a:pt x="326" y="115"/>
                    </a:lnTo>
                    <a:lnTo>
                      <a:pt x="331" y="115"/>
                    </a:lnTo>
                    <a:lnTo>
                      <a:pt x="331" y="119"/>
                    </a:lnTo>
                    <a:lnTo>
                      <a:pt x="331" y="119"/>
                    </a:lnTo>
                    <a:lnTo>
                      <a:pt x="342" y="119"/>
                    </a:lnTo>
                    <a:lnTo>
                      <a:pt x="342" y="123"/>
                    </a:lnTo>
                    <a:lnTo>
                      <a:pt x="342" y="123"/>
                    </a:lnTo>
                    <a:lnTo>
                      <a:pt x="349" y="123"/>
                    </a:lnTo>
                    <a:lnTo>
                      <a:pt x="349" y="127"/>
                    </a:lnTo>
                    <a:lnTo>
                      <a:pt x="349" y="127"/>
                    </a:lnTo>
                    <a:lnTo>
                      <a:pt x="351" y="127"/>
                    </a:lnTo>
                    <a:lnTo>
                      <a:pt x="351" y="131"/>
                    </a:lnTo>
                    <a:lnTo>
                      <a:pt x="351" y="131"/>
                    </a:lnTo>
                    <a:lnTo>
                      <a:pt x="366" y="131"/>
                    </a:lnTo>
                    <a:lnTo>
                      <a:pt x="366" y="133"/>
                    </a:lnTo>
                    <a:lnTo>
                      <a:pt x="368" y="133"/>
                    </a:lnTo>
                    <a:lnTo>
                      <a:pt x="368" y="133"/>
                    </a:lnTo>
                    <a:lnTo>
                      <a:pt x="368" y="145"/>
                    </a:lnTo>
                    <a:lnTo>
                      <a:pt x="368" y="145"/>
                    </a:lnTo>
                    <a:lnTo>
                      <a:pt x="373" y="145"/>
                    </a:lnTo>
                    <a:lnTo>
                      <a:pt x="373" y="149"/>
                    </a:lnTo>
                    <a:lnTo>
                      <a:pt x="377" y="153"/>
                    </a:lnTo>
                    <a:lnTo>
                      <a:pt x="397" y="153"/>
                    </a:lnTo>
                    <a:lnTo>
                      <a:pt x="397" y="155"/>
                    </a:lnTo>
                    <a:lnTo>
                      <a:pt x="401" y="159"/>
                    </a:lnTo>
                    <a:lnTo>
                      <a:pt x="404" y="159"/>
                    </a:lnTo>
                    <a:lnTo>
                      <a:pt x="404" y="163"/>
                    </a:lnTo>
                    <a:lnTo>
                      <a:pt x="404" y="163"/>
                    </a:lnTo>
                    <a:lnTo>
                      <a:pt x="417" y="163"/>
                    </a:lnTo>
                    <a:lnTo>
                      <a:pt x="417" y="167"/>
                    </a:lnTo>
                    <a:lnTo>
                      <a:pt x="417" y="167"/>
                    </a:lnTo>
                    <a:lnTo>
                      <a:pt x="424" y="167"/>
                    </a:lnTo>
                    <a:lnTo>
                      <a:pt x="424" y="171"/>
                    </a:lnTo>
                    <a:lnTo>
                      <a:pt x="424" y="171"/>
                    </a:lnTo>
                    <a:lnTo>
                      <a:pt x="441" y="171"/>
                    </a:lnTo>
                    <a:lnTo>
                      <a:pt x="441" y="171"/>
                    </a:lnTo>
                    <a:lnTo>
                      <a:pt x="446" y="173"/>
                    </a:lnTo>
                    <a:lnTo>
                      <a:pt x="448" y="173"/>
                    </a:lnTo>
                    <a:lnTo>
                      <a:pt x="448" y="177"/>
                    </a:lnTo>
                    <a:lnTo>
                      <a:pt x="448" y="177"/>
                    </a:lnTo>
                    <a:lnTo>
                      <a:pt x="492" y="177"/>
                    </a:lnTo>
                    <a:lnTo>
                      <a:pt x="492" y="181"/>
                    </a:lnTo>
                    <a:lnTo>
                      <a:pt x="492" y="181"/>
                    </a:lnTo>
                    <a:lnTo>
                      <a:pt x="512" y="181"/>
                    </a:lnTo>
                    <a:lnTo>
                      <a:pt x="512" y="185"/>
                    </a:lnTo>
                    <a:lnTo>
                      <a:pt x="512" y="185"/>
                    </a:lnTo>
                    <a:lnTo>
                      <a:pt x="518" y="185"/>
                    </a:lnTo>
                    <a:lnTo>
                      <a:pt x="518" y="185"/>
                    </a:lnTo>
                    <a:lnTo>
                      <a:pt x="518" y="185"/>
                    </a:lnTo>
                    <a:lnTo>
                      <a:pt x="518" y="185"/>
                    </a:lnTo>
                    <a:lnTo>
                      <a:pt x="518" y="192"/>
                    </a:lnTo>
                    <a:lnTo>
                      <a:pt x="523" y="195"/>
                    </a:lnTo>
                    <a:lnTo>
                      <a:pt x="543" y="195"/>
                    </a:lnTo>
                    <a:lnTo>
                      <a:pt x="543" y="199"/>
                    </a:lnTo>
                    <a:lnTo>
                      <a:pt x="543" y="199"/>
                    </a:lnTo>
                    <a:lnTo>
                      <a:pt x="554" y="199"/>
                    </a:lnTo>
                    <a:lnTo>
                      <a:pt x="554" y="203"/>
                    </a:lnTo>
                    <a:lnTo>
                      <a:pt x="554" y="203"/>
                    </a:lnTo>
                    <a:lnTo>
                      <a:pt x="556" y="203"/>
                    </a:lnTo>
                    <a:lnTo>
                      <a:pt x="556" y="207"/>
                    </a:lnTo>
                    <a:lnTo>
                      <a:pt x="560" y="207"/>
                    </a:lnTo>
                    <a:lnTo>
                      <a:pt x="560" y="207"/>
                    </a:lnTo>
                    <a:lnTo>
                      <a:pt x="560" y="213"/>
                    </a:lnTo>
                    <a:lnTo>
                      <a:pt x="560" y="213"/>
                    </a:lnTo>
                    <a:lnTo>
                      <a:pt x="563" y="213"/>
                    </a:lnTo>
                    <a:lnTo>
                      <a:pt x="563" y="217"/>
                    </a:lnTo>
                    <a:lnTo>
                      <a:pt x="567" y="221"/>
                    </a:lnTo>
                    <a:lnTo>
                      <a:pt x="580" y="221"/>
                    </a:lnTo>
                    <a:lnTo>
                      <a:pt x="580" y="225"/>
                    </a:lnTo>
                    <a:lnTo>
                      <a:pt x="580" y="225"/>
                    </a:lnTo>
                    <a:lnTo>
                      <a:pt x="585" y="225"/>
                    </a:lnTo>
                    <a:lnTo>
                      <a:pt x="585" y="228"/>
                    </a:lnTo>
                    <a:lnTo>
                      <a:pt x="585" y="228"/>
                    </a:lnTo>
                    <a:lnTo>
                      <a:pt x="591" y="228"/>
                    </a:lnTo>
                    <a:lnTo>
                      <a:pt x="591" y="232"/>
                    </a:lnTo>
                    <a:lnTo>
                      <a:pt x="591" y="232"/>
                    </a:lnTo>
                    <a:lnTo>
                      <a:pt x="596" y="232"/>
                    </a:lnTo>
                    <a:lnTo>
                      <a:pt x="596" y="235"/>
                    </a:lnTo>
                    <a:lnTo>
                      <a:pt x="596" y="235"/>
                    </a:lnTo>
                    <a:lnTo>
                      <a:pt x="615" y="235"/>
                    </a:lnTo>
                    <a:lnTo>
                      <a:pt x="615" y="239"/>
                    </a:lnTo>
                    <a:lnTo>
                      <a:pt x="620" y="242"/>
                    </a:lnTo>
                    <a:lnTo>
                      <a:pt x="646" y="242"/>
                    </a:lnTo>
                    <a:lnTo>
                      <a:pt x="646" y="246"/>
                    </a:lnTo>
                    <a:lnTo>
                      <a:pt x="646" y="246"/>
                    </a:lnTo>
                    <a:lnTo>
                      <a:pt x="662" y="246"/>
                    </a:lnTo>
                    <a:lnTo>
                      <a:pt x="662" y="250"/>
                    </a:lnTo>
                    <a:lnTo>
                      <a:pt x="671" y="253"/>
                    </a:lnTo>
                    <a:lnTo>
                      <a:pt x="675" y="253"/>
                    </a:lnTo>
                    <a:lnTo>
                      <a:pt x="675" y="257"/>
                    </a:lnTo>
                    <a:lnTo>
                      <a:pt x="682" y="260"/>
                    </a:lnTo>
                    <a:lnTo>
                      <a:pt x="682" y="260"/>
                    </a:lnTo>
                    <a:lnTo>
                      <a:pt x="682" y="268"/>
                    </a:lnTo>
                    <a:lnTo>
                      <a:pt x="682" y="268"/>
                    </a:lnTo>
                    <a:lnTo>
                      <a:pt x="695" y="268"/>
                    </a:lnTo>
                    <a:lnTo>
                      <a:pt x="695" y="268"/>
                    </a:lnTo>
                    <a:lnTo>
                      <a:pt x="695" y="268"/>
                    </a:lnTo>
                    <a:lnTo>
                      <a:pt x="695" y="268"/>
                    </a:lnTo>
                    <a:lnTo>
                      <a:pt x="695" y="275"/>
                    </a:lnTo>
                    <a:lnTo>
                      <a:pt x="695" y="275"/>
                    </a:lnTo>
                    <a:lnTo>
                      <a:pt x="717" y="275"/>
                    </a:lnTo>
                    <a:lnTo>
                      <a:pt x="717" y="278"/>
                    </a:lnTo>
                    <a:lnTo>
                      <a:pt x="717" y="278"/>
                    </a:lnTo>
                    <a:lnTo>
                      <a:pt x="730" y="278"/>
                    </a:lnTo>
                    <a:lnTo>
                      <a:pt x="730" y="282"/>
                    </a:lnTo>
                    <a:lnTo>
                      <a:pt x="730" y="282"/>
                    </a:lnTo>
                    <a:lnTo>
                      <a:pt x="732" y="282"/>
                    </a:lnTo>
                    <a:lnTo>
                      <a:pt x="732" y="286"/>
                    </a:lnTo>
                    <a:lnTo>
                      <a:pt x="737" y="290"/>
                    </a:lnTo>
                    <a:lnTo>
                      <a:pt x="741" y="290"/>
                    </a:lnTo>
                    <a:lnTo>
                      <a:pt x="741" y="290"/>
                    </a:lnTo>
                    <a:lnTo>
                      <a:pt x="741" y="290"/>
                    </a:lnTo>
                    <a:lnTo>
                      <a:pt x="741" y="290"/>
                    </a:lnTo>
                    <a:lnTo>
                      <a:pt x="741" y="296"/>
                    </a:lnTo>
                    <a:lnTo>
                      <a:pt x="741" y="296"/>
                    </a:lnTo>
                    <a:lnTo>
                      <a:pt x="743" y="296"/>
                    </a:lnTo>
                    <a:lnTo>
                      <a:pt x="743" y="300"/>
                    </a:lnTo>
                    <a:lnTo>
                      <a:pt x="743" y="300"/>
                    </a:lnTo>
                    <a:lnTo>
                      <a:pt x="768" y="300"/>
                    </a:lnTo>
                    <a:lnTo>
                      <a:pt x="768" y="304"/>
                    </a:lnTo>
                    <a:lnTo>
                      <a:pt x="768" y="304"/>
                    </a:lnTo>
                    <a:lnTo>
                      <a:pt x="799" y="304"/>
                    </a:lnTo>
                    <a:lnTo>
                      <a:pt x="799" y="308"/>
                    </a:lnTo>
                    <a:lnTo>
                      <a:pt x="801" y="312"/>
                    </a:lnTo>
                    <a:lnTo>
                      <a:pt x="845" y="312"/>
                    </a:lnTo>
                    <a:lnTo>
                      <a:pt x="845" y="314"/>
                    </a:lnTo>
                    <a:lnTo>
                      <a:pt x="845" y="314"/>
                    </a:lnTo>
                    <a:lnTo>
                      <a:pt x="876" y="314"/>
                    </a:lnTo>
                    <a:lnTo>
                      <a:pt x="876" y="314"/>
                    </a:lnTo>
                    <a:lnTo>
                      <a:pt x="876" y="314"/>
                    </a:lnTo>
                    <a:lnTo>
                      <a:pt x="876" y="314"/>
                    </a:lnTo>
                    <a:lnTo>
                      <a:pt x="876" y="326"/>
                    </a:lnTo>
                    <a:lnTo>
                      <a:pt x="882" y="326"/>
                    </a:lnTo>
                    <a:lnTo>
                      <a:pt x="900" y="326"/>
                    </a:lnTo>
                    <a:lnTo>
                      <a:pt x="900" y="330"/>
                    </a:lnTo>
                    <a:lnTo>
                      <a:pt x="900" y="330"/>
                    </a:lnTo>
                    <a:lnTo>
                      <a:pt x="922" y="330"/>
                    </a:lnTo>
                    <a:lnTo>
                      <a:pt x="922" y="332"/>
                    </a:lnTo>
                    <a:lnTo>
                      <a:pt x="922" y="332"/>
                    </a:lnTo>
                    <a:lnTo>
                      <a:pt x="933" y="332"/>
                    </a:lnTo>
                    <a:lnTo>
                      <a:pt x="933" y="332"/>
                    </a:lnTo>
                    <a:lnTo>
                      <a:pt x="933" y="332"/>
                    </a:lnTo>
                    <a:lnTo>
                      <a:pt x="933" y="332"/>
                    </a:lnTo>
                    <a:lnTo>
                      <a:pt x="933" y="340"/>
                    </a:lnTo>
                    <a:lnTo>
                      <a:pt x="933" y="340"/>
                    </a:lnTo>
                    <a:lnTo>
                      <a:pt x="942" y="340"/>
                    </a:lnTo>
                    <a:lnTo>
                      <a:pt x="942" y="344"/>
                    </a:lnTo>
                    <a:lnTo>
                      <a:pt x="942" y="344"/>
                    </a:lnTo>
                    <a:lnTo>
                      <a:pt x="946" y="344"/>
                    </a:lnTo>
                    <a:lnTo>
                      <a:pt x="946" y="348"/>
                    </a:lnTo>
                    <a:lnTo>
                      <a:pt x="946" y="348"/>
                    </a:lnTo>
                    <a:lnTo>
                      <a:pt x="957" y="348"/>
                    </a:lnTo>
                    <a:lnTo>
                      <a:pt x="957" y="352"/>
                    </a:lnTo>
                    <a:lnTo>
                      <a:pt x="957" y="352"/>
                    </a:lnTo>
                    <a:lnTo>
                      <a:pt x="960" y="352"/>
                    </a:lnTo>
                    <a:lnTo>
                      <a:pt x="960" y="354"/>
                    </a:lnTo>
                    <a:lnTo>
                      <a:pt x="960" y="354"/>
                    </a:lnTo>
                    <a:lnTo>
                      <a:pt x="979" y="354"/>
                    </a:lnTo>
                    <a:lnTo>
                      <a:pt x="979" y="358"/>
                    </a:lnTo>
                    <a:lnTo>
                      <a:pt x="979" y="358"/>
                    </a:lnTo>
                    <a:lnTo>
                      <a:pt x="1035" y="358"/>
                    </a:lnTo>
                    <a:lnTo>
                      <a:pt x="1035" y="362"/>
                    </a:lnTo>
                    <a:lnTo>
                      <a:pt x="1037" y="362"/>
                    </a:lnTo>
                    <a:lnTo>
                      <a:pt x="1037" y="362"/>
                    </a:lnTo>
                    <a:lnTo>
                      <a:pt x="1037" y="370"/>
                    </a:lnTo>
                    <a:lnTo>
                      <a:pt x="1037" y="370"/>
                    </a:lnTo>
                    <a:lnTo>
                      <a:pt x="1085" y="370"/>
                    </a:lnTo>
                    <a:lnTo>
                      <a:pt x="1085" y="372"/>
                    </a:lnTo>
                    <a:lnTo>
                      <a:pt x="1085" y="372"/>
                    </a:lnTo>
                    <a:lnTo>
                      <a:pt x="1099" y="372"/>
                    </a:lnTo>
                    <a:lnTo>
                      <a:pt x="1099" y="376"/>
                    </a:lnTo>
                    <a:lnTo>
                      <a:pt x="1105" y="376"/>
                    </a:lnTo>
                    <a:lnTo>
                      <a:pt x="1105" y="376"/>
                    </a:lnTo>
                    <a:lnTo>
                      <a:pt x="1105" y="384"/>
                    </a:lnTo>
                    <a:lnTo>
                      <a:pt x="1105" y="384"/>
                    </a:lnTo>
                    <a:lnTo>
                      <a:pt x="1123" y="384"/>
                    </a:lnTo>
                    <a:lnTo>
                      <a:pt x="1123" y="388"/>
                    </a:lnTo>
                    <a:lnTo>
                      <a:pt x="1123" y="388"/>
                    </a:lnTo>
                    <a:lnTo>
                      <a:pt x="1134" y="388"/>
                    </a:lnTo>
                    <a:lnTo>
                      <a:pt x="1134" y="391"/>
                    </a:lnTo>
                    <a:lnTo>
                      <a:pt x="1134" y="391"/>
                    </a:lnTo>
                    <a:lnTo>
                      <a:pt x="1147" y="391"/>
                    </a:lnTo>
                    <a:lnTo>
                      <a:pt x="1147" y="391"/>
                    </a:lnTo>
                    <a:lnTo>
                      <a:pt x="1147" y="391"/>
                    </a:lnTo>
                    <a:lnTo>
                      <a:pt x="1147" y="391"/>
                    </a:lnTo>
                    <a:lnTo>
                      <a:pt x="1147" y="398"/>
                    </a:lnTo>
                    <a:lnTo>
                      <a:pt x="1147" y="398"/>
                    </a:lnTo>
                    <a:lnTo>
                      <a:pt x="1185" y="398"/>
                    </a:lnTo>
                    <a:lnTo>
                      <a:pt x="1185" y="402"/>
                    </a:lnTo>
                    <a:lnTo>
                      <a:pt x="1185" y="402"/>
                    </a:lnTo>
                    <a:lnTo>
                      <a:pt x="1200" y="402"/>
                    </a:lnTo>
                    <a:lnTo>
                      <a:pt x="1200" y="406"/>
                    </a:lnTo>
                    <a:lnTo>
                      <a:pt x="1200" y="406"/>
                    </a:lnTo>
                    <a:lnTo>
                      <a:pt x="1204" y="406"/>
                    </a:lnTo>
                    <a:lnTo>
                      <a:pt x="1204" y="409"/>
                    </a:lnTo>
                    <a:lnTo>
                      <a:pt x="1204" y="409"/>
                    </a:lnTo>
                    <a:lnTo>
                      <a:pt x="1235" y="409"/>
                    </a:lnTo>
                    <a:lnTo>
                      <a:pt x="1235" y="412"/>
                    </a:lnTo>
                    <a:lnTo>
                      <a:pt x="1235" y="412"/>
                    </a:lnTo>
                    <a:lnTo>
                      <a:pt x="1251" y="412"/>
                    </a:lnTo>
                    <a:lnTo>
                      <a:pt x="1251" y="416"/>
                    </a:lnTo>
                    <a:lnTo>
                      <a:pt x="1253" y="420"/>
                    </a:lnTo>
                    <a:lnTo>
                      <a:pt x="1257" y="420"/>
                    </a:lnTo>
                    <a:lnTo>
                      <a:pt x="1257" y="424"/>
                    </a:lnTo>
                    <a:lnTo>
                      <a:pt x="1266" y="427"/>
                    </a:lnTo>
                    <a:lnTo>
                      <a:pt x="1277" y="427"/>
                    </a:lnTo>
                    <a:lnTo>
                      <a:pt x="1277" y="431"/>
                    </a:lnTo>
                    <a:lnTo>
                      <a:pt x="1277" y="431"/>
                    </a:lnTo>
                    <a:lnTo>
                      <a:pt x="1295" y="431"/>
                    </a:lnTo>
                    <a:lnTo>
                      <a:pt x="1295" y="434"/>
                    </a:lnTo>
                    <a:lnTo>
                      <a:pt x="1295" y="434"/>
                    </a:lnTo>
                    <a:lnTo>
                      <a:pt x="1324" y="434"/>
                    </a:lnTo>
                    <a:lnTo>
                      <a:pt x="1324" y="434"/>
                    </a:lnTo>
                    <a:lnTo>
                      <a:pt x="1328" y="438"/>
                    </a:lnTo>
                    <a:lnTo>
                      <a:pt x="1390" y="438"/>
                    </a:lnTo>
                    <a:lnTo>
                      <a:pt x="1390" y="441"/>
                    </a:lnTo>
                    <a:lnTo>
                      <a:pt x="1401" y="445"/>
                    </a:lnTo>
                    <a:lnTo>
                      <a:pt x="1416" y="445"/>
                    </a:lnTo>
                    <a:lnTo>
                      <a:pt x="1416" y="449"/>
                    </a:lnTo>
                    <a:lnTo>
                      <a:pt x="1416" y="449"/>
                    </a:lnTo>
                    <a:lnTo>
                      <a:pt x="1434" y="449"/>
                    </a:lnTo>
                    <a:lnTo>
                      <a:pt x="1434" y="452"/>
                    </a:lnTo>
                    <a:lnTo>
                      <a:pt x="1434" y="452"/>
                    </a:lnTo>
                    <a:lnTo>
                      <a:pt x="1436" y="452"/>
                    </a:lnTo>
                    <a:lnTo>
                      <a:pt x="1436" y="456"/>
                    </a:lnTo>
                    <a:lnTo>
                      <a:pt x="1436" y="456"/>
                    </a:lnTo>
                    <a:lnTo>
                      <a:pt x="1458" y="456"/>
                    </a:lnTo>
                    <a:lnTo>
                      <a:pt x="1458" y="459"/>
                    </a:lnTo>
                    <a:lnTo>
                      <a:pt x="1458" y="459"/>
                    </a:lnTo>
                    <a:lnTo>
                      <a:pt x="1463" y="459"/>
                    </a:lnTo>
                    <a:lnTo>
                      <a:pt x="1463" y="463"/>
                    </a:lnTo>
                    <a:lnTo>
                      <a:pt x="1463" y="463"/>
                    </a:lnTo>
                    <a:lnTo>
                      <a:pt x="1482" y="463"/>
                    </a:lnTo>
                    <a:lnTo>
                      <a:pt x="1482" y="467"/>
                    </a:lnTo>
                    <a:lnTo>
                      <a:pt x="1482" y="467"/>
                    </a:lnTo>
                    <a:lnTo>
                      <a:pt x="1498" y="467"/>
                    </a:lnTo>
                    <a:lnTo>
                      <a:pt x="1498" y="471"/>
                    </a:lnTo>
                    <a:lnTo>
                      <a:pt x="1500" y="474"/>
                    </a:lnTo>
                    <a:lnTo>
                      <a:pt x="1502" y="474"/>
                    </a:lnTo>
                    <a:lnTo>
                      <a:pt x="1502" y="477"/>
                    </a:lnTo>
                    <a:lnTo>
                      <a:pt x="1502" y="477"/>
                    </a:lnTo>
                    <a:lnTo>
                      <a:pt x="1538" y="477"/>
                    </a:lnTo>
                    <a:lnTo>
                      <a:pt x="1538" y="481"/>
                    </a:lnTo>
                    <a:lnTo>
                      <a:pt x="1538" y="481"/>
                    </a:lnTo>
                    <a:lnTo>
                      <a:pt x="1562" y="481"/>
                    </a:lnTo>
                    <a:lnTo>
                      <a:pt x="1562" y="485"/>
                    </a:lnTo>
                    <a:lnTo>
                      <a:pt x="1562" y="485"/>
                    </a:lnTo>
                    <a:lnTo>
                      <a:pt x="1604" y="485"/>
                    </a:lnTo>
                    <a:lnTo>
                      <a:pt x="1604" y="489"/>
                    </a:lnTo>
                    <a:lnTo>
                      <a:pt x="1608" y="489"/>
                    </a:lnTo>
                    <a:lnTo>
                      <a:pt x="1608" y="489"/>
                    </a:lnTo>
                    <a:lnTo>
                      <a:pt x="1608" y="495"/>
                    </a:lnTo>
                    <a:lnTo>
                      <a:pt x="1608" y="495"/>
                    </a:lnTo>
                    <a:lnTo>
                      <a:pt x="1615" y="495"/>
                    </a:lnTo>
                    <a:lnTo>
                      <a:pt x="1615" y="499"/>
                    </a:lnTo>
                    <a:lnTo>
                      <a:pt x="1615" y="499"/>
                    </a:lnTo>
                    <a:lnTo>
                      <a:pt x="1619" y="499"/>
                    </a:lnTo>
                    <a:lnTo>
                      <a:pt x="1619" y="503"/>
                    </a:lnTo>
                    <a:lnTo>
                      <a:pt x="1619" y="503"/>
                    </a:lnTo>
                    <a:lnTo>
                      <a:pt x="1644" y="503"/>
                    </a:lnTo>
                    <a:lnTo>
                      <a:pt x="1644" y="507"/>
                    </a:lnTo>
                    <a:lnTo>
                      <a:pt x="1644" y="507"/>
                    </a:lnTo>
                    <a:lnTo>
                      <a:pt x="1652" y="507"/>
                    </a:lnTo>
                    <a:lnTo>
                      <a:pt x="1652" y="511"/>
                    </a:lnTo>
                    <a:lnTo>
                      <a:pt x="1652" y="511"/>
                    </a:lnTo>
                    <a:lnTo>
                      <a:pt x="1655" y="511"/>
                    </a:lnTo>
                    <a:lnTo>
                      <a:pt x="1655" y="511"/>
                    </a:lnTo>
                    <a:lnTo>
                      <a:pt x="1655" y="511"/>
                    </a:lnTo>
                    <a:lnTo>
                      <a:pt x="1655" y="511"/>
                    </a:lnTo>
                    <a:lnTo>
                      <a:pt x="1655" y="517"/>
                    </a:lnTo>
                    <a:lnTo>
                      <a:pt x="1655" y="517"/>
                    </a:lnTo>
                    <a:lnTo>
                      <a:pt x="1705" y="517"/>
                    </a:lnTo>
                    <a:lnTo>
                      <a:pt x="1705" y="521"/>
                    </a:lnTo>
                    <a:lnTo>
                      <a:pt x="1705" y="521"/>
                    </a:lnTo>
                    <a:lnTo>
                      <a:pt x="1712" y="521"/>
                    </a:lnTo>
                    <a:lnTo>
                      <a:pt x="1712" y="525"/>
                    </a:lnTo>
                    <a:lnTo>
                      <a:pt x="1712" y="525"/>
                    </a:lnTo>
                    <a:lnTo>
                      <a:pt x="1741" y="525"/>
                    </a:lnTo>
                    <a:lnTo>
                      <a:pt x="1741" y="529"/>
                    </a:lnTo>
                    <a:lnTo>
                      <a:pt x="1741" y="529"/>
                    </a:lnTo>
                    <a:lnTo>
                      <a:pt x="1760" y="529"/>
                    </a:lnTo>
                    <a:lnTo>
                      <a:pt x="1760" y="531"/>
                    </a:lnTo>
                    <a:lnTo>
                      <a:pt x="1765" y="531"/>
                    </a:lnTo>
                    <a:lnTo>
                      <a:pt x="1787" y="531"/>
                    </a:lnTo>
                    <a:lnTo>
                      <a:pt x="1787" y="535"/>
                    </a:lnTo>
                    <a:lnTo>
                      <a:pt x="1787" y="535"/>
                    </a:lnTo>
                    <a:lnTo>
                      <a:pt x="1800" y="535"/>
                    </a:lnTo>
                    <a:lnTo>
                      <a:pt x="1800" y="535"/>
                    </a:lnTo>
                    <a:lnTo>
                      <a:pt x="1800" y="535"/>
                    </a:lnTo>
                    <a:lnTo>
                      <a:pt x="1800" y="535"/>
                    </a:lnTo>
                    <a:lnTo>
                      <a:pt x="1800" y="543"/>
                    </a:lnTo>
                    <a:lnTo>
                      <a:pt x="1800" y="543"/>
                    </a:lnTo>
                    <a:lnTo>
                      <a:pt x="1809" y="543"/>
                    </a:lnTo>
                    <a:lnTo>
                      <a:pt x="1809" y="547"/>
                    </a:lnTo>
                    <a:lnTo>
                      <a:pt x="1809" y="547"/>
                    </a:lnTo>
                    <a:lnTo>
                      <a:pt x="1842" y="547"/>
                    </a:lnTo>
                    <a:lnTo>
                      <a:pt x="1842" y="549"/>
                    </a:lnTo>
                    <a:lnTo>
                      <a:pt x="1846" y="553"/>
                    </a:lnTo>
                    <a:lnTo>
                      <a:pt x="1888" y="553"/>
                    </a:lnTo>
                    <a:lnTo>
                      <a:pt x="1888" y="557"/>
                    </a:lnTo>
                    <a:lnTo>
                      <a:pt x="1888" y="557"/>
                    </a:lnTo>
                    <a:lnTo>
                      <a:pt x="1895" y="557"/>
                    </a:lnTo>
                    <a:lnTo>
                      <a:pt x="1895" y="561"/>
                    </a:lnTo>
                    <a:lnTo>
                      <a:pt x="1895" y="561"/>
                    </a:lnTo>
                    <a:lnTo>
                      <a:pt x="1899" y="561"/>
                    </a:lnTo>
                    <a:lnTo>
                      <a:pt x="1899" y="565"/>
                    </a:lnTo>
                    <a:lnTo>
                      <a:pt x="1899" y="565"/>
                    </a:lnTo>
                    <a:lnTo>
                      <a:pt x="1910" y="565"/>
                    </a:lnTo>
                    <a:lnTo>
                      <a:pt x="1910" y="569"/>
                    </a:lnTo>
                    <a:lnTo>
                      <a:pt x="1910" y="569"/>
                    </a:lnTo>
                    <a:lnTo>
                      <a:pt x="1913" y="569"/>
                    </a:lnTo>
                    <a:lnTo>
                      <a:pt x="1913" y="571"/>
                    </a:lnTo>
                    <a:lnTo>
                      <a:pt x="1913" y="571"/>
                    </a:lnTo>
                    <a:lnTo>
                      <a:pt x="1926" y="571"/>
                    </a:lnTo>
                    <a:lnTo>
                      <a:pt x="1926" y="575"/>
                    </a:lnTo>
                    <a:lnTo>
                      <a:pt x="1926" y="575"/>
                    </a:lnTo>
                    <a:lnTo>
                      <a:pt x="1930" y="575"/>
                    </a:lnTo>
                    <a:lnTo>
                      <a:pt x="1930" y="579"/>
                    </a:lnTo>
                    <a:lnTo>
                      <a:pt x="1930" y="579"/>
                    </a:lnTo>
                    <a:lnTo>
                      <a:pt x="1957" y="579"/>
                    </a:lnTo>
                    <a:lnTo>
                      <a:pt x="1957" y="583"/>
                    </a:lnTo>
                    <a:lnTo>
                      <a:pt x="1957" y="583"/>
                    </a:lnTo>
                    <a:lnTo>
                      <a:pt x="1985" y="583"/>
                    </a:lnTo>
                    <a:lnTo>
                      <a:pt x="1985" y="587"/>
                    </a:lnTo>
                    <a:lnTo>
                      <a:pt x="1996" y="589"/>
                    </a:lnTo>
                    <a:lnTo>
                      <a:pt x="1999" y="589"/>
                    </a:lnTo>
                    <a:lnTo>
                      <a:pt x="1999" y="593"/>
                    </a:lnTo>
                    <a:lnTo>
                      <a:pt x="1999" y="593"/>
                    </a:lnTo>
                    <a:lnTo>
                      <a:pt x="2016" y="593"/>
                    </a:lnTo>
                    <a:lnTo>
                      <a:pt x="2016" y="597"/>
                    </a:lnTo>
                    <a:lnTo>
                      <a:pt x="2016" y="597"/>
                    </a:lnTo>
                    <a:lnTo>
                      <a:pt x="2047" y="597"/>
                    </a:lnTo>
                    <a:lnTo>
                      <a:pt x="2047" y="601"/>
                    </a:lnTo>
                    <a:lnTo>
                      <a:pt x="2047" y="601"/>
                    </a:lnTo>
                    <a:lnTo>
                      <a:pt x="2065" y="601"/>
                    </a:lnTo>
                    <a:lnTo>
                      <a:pt x="2065" y="605"/>
                    </a:lnTo>
                    <a:lnTo>
                      <a:pt x="2065" y="605"/>
                    </a:lnTo>
                    <a:lnTo>
                      <a:pt x="2105" y="605"/>
                    </a:lnTo>
                    <a:lnTo>
                      <a:pt x="2105" y="608"/>
                    </a:lnTo>
                    <a:lnTo>
                      <a:pt x="2105" y="608"/>
                    </a:lnTo>
                    <a:lnTo>
                      <a:pt x="2124" y="608"/>
                    </a:lnTo>
                    <a:lnTo>
                      <a:pt x="2124" y="611"/>
                    </a:lnTo>
                    <a:lnTo>
                      <a:pt x="2124" y="611"/>
                    </a:lnTo>
                    <a:lnTo>
                      <a:pt x="2142" y="611"/>
                    </a:lnTo>
                    <a:lnTo>
                      <a:pt x="2142" y="615"/>
                    </a:lnTo>
                    <a:lnTo>
                      <a:pt x="2142" y="615"/>
                    </a:lnTo>
                    <a:lnTo>
                      <a:pt x="2149" y="615"/>
                    </a:lnTo>
                    <a:lnTo>
                      <a:pt x="2149" y="619"/>
                    </a:lnTo>
                    <a:lnTo>
                      <a:pt x="2151" y="622"/>
                    </a:lnTo>
                    <a:lnTo>
                      <a:pt x="2186" y="622"/>
                    </a:lnTo>
                    <a:lnTo>
                      <a:pt x="2186" y="626"/>
                    </a:lnTo>
                    <a:lnTo>
                      <a:pt x="2191" y="629"/>
                    </a:lnTo>
                    <a:lnTo>
                      <a:pt x="2206" y="629"/>
                    </a:lnTo>
                    <a:lnTo>
                      <a:pt x="2206" y="629"/>
                    </a:lnTo>
                    <a:lnTo>
                      <a:pt x="2206" y="629"/>
                    </a:lnTo>
                    <a:lnTo>
                      <a:pt x="2244" y="629"/>
                    </a:lnTo>
                    <a:lnTo>
                      <a:pt x="2244" y="633"/>
                    </a:lnTo>
                    <a:lnTo>
                      <a:pt x="2244" y="633"/>
                    </a:lnTo>
                    <a:lnTo>
                      <a:pt x="2288" y="633"/>
                    </a:lnTo>
                    <a:lnTo>
                      <a:pt x="2288" y="637"/>
                    </a:lnTo>
                    <a:lnTo>
                      <a:pt x="2288" y="637"/>
                    </a:lnTo>
                    <a:lnTo>
                      <a:pt x="2299" y="637"/>
                    </a:lnTo>
                    <a:lnTo>
                      <a:pt x="2299" y="640"/>
                    </a:lnTo>
                    <a:lnTo>
                      <a:pt x="2299" y="640"/>
                    </a:lnTo>
                    <a:lnTo>
                      <a:pt x="2312" y="640"/>
                    </a:lnTo>
                    <a:lnTo>
                      <a:pt x="2312" y="644"/>
                    </a:lnTo>
                    <a:lnTo>
                      <a:pt x="2312" y="644"/>
                    </a:lnTo>
                    <a:lnTo>
                      <a:pt x="2316" y="644"/>
                    </a:lnTo>
                    <a:lnTo>
                      <a:pt x="2316" y="648"/>
                    </a:lnTo>
                    <a:lnTo>
                      <a:pt x="2316" y="648"/>
                    </a:lnTo>
                    <a:lnTo>
                      <a:pt x="2345" y="648"/>
                    </a:lnTo>
                    <a:lnTo>
                      <a:pt x="2345" y="648"/>
                    </a:lnTo>
                    <a:lnTo>
                      <a:pt x="2345" y="651"/>
                    </a:lnTo>
                    <a:lnTo>
                      <a:pt x="2369" y="651"/>
                    </a:lnTo>
                    <a:lnTo>
                      <a:pt x="2369" y="655"/>
                    </a:lnTo>
                    <a:lnTo>
                      <a:pt x="2372" y="658"/>
                    </a:lnTo>
                    <a:lnTo>
                      <a:pt x="2396" y="658"/>
                    </a:lnTo>
                    <a:lnTo>
                      <a:pt x="2396" y="662"/>
                    </a:lnTo>
                    <a:lnTo>
                      <a:pt x="2402" y="666"/>
                    </a:lnTo>
                    <a:lnTo>
                      <a:pt x="2416" y="666"/>
                    </a:lnTo>
                    <a:lnTo>
                      <a:pt x="2416" y="670"/>
                    </a:lnTo>
                    <a:lnTo>
                      <a:pt x="2418" y="676"/>
                    </a:lnTo>
                    <a:lnTo>
                      <a:pt x="2442" y="676"/>
                    </a:lnTo>
                    <a:lnTo>
                      <a:pt x="2442" y="680"/>
                    </a:lnTo>
                    <a:lnTo>
                      <a:pt x="2442" y="680"/>
                    </a:lnTo>
                    <a:lnTo>
                      <a:pt x="2449" y="680"/>
                    </a:lnTo>
                    <a:lnTo>
                      <a:pt x="2449" y="684"/>
                    </a:lnTo>
                    <a:lnTo>
                      <a:pt x="2449" y="684"/>
                    </a:lnTo>
                    <a:lnTo>
                      <a:pt x="2455" y="684"/>
                    </a:lnTo>
                    <a:lnTo>
                      <a:pt x="2455" y="688"/>
                    </a:lnTo>
                    <a:lnTo>
                      <a:pt x="2458" y="692"/>
                    </a:lnTo>
                    <a:lnTo>
                      <a:pt x="2471" y="692"/>
                    </a:lnTo>
                    <a:lnTo>
                      <a:pt x="2471" y="694"/>
                    </a:lnTo>
                    <a:lnTo>
                      <a:pt x="2471" y="694"/>
                    </a:lnTo>
                    <a:lnTo>
                      <a:pt x="2519" y="694"/>
                    </a:lnTo>
                    <a:lnTo>
                      <a:pt x="2519" y="698"/>
                    </a:lnTo>
                    <a:lnTo>
                      <a:pt x="2519" y="698"/>
                    </a:lnTo>
                    <a:lnTo>
                      <a:pt x="2524" y="698"/>
                    </a:lnTo>
                    <a:lnTo>
                      <a:pt x="2524" y="702"/>
                    </a:lnTo>
                    <a:lnTo>
                      <a:pt x="2524" y="702"/>
                    </a:lnTo>
                    <a:lnTo>
                      <a:pt x="2533" y="702"/>
                    </a:lnTo>
                    <a:lnTo>
                      <a:pt x="2533" y="706"/>
                    </a:lnTo>
                    <a:lnTo>
                      <a:pt x="2533" y="706"/>
                    </a:lnTo>
                    <a:lnTo>
                      <a:pt x="2608" y="706"/>
                    </a:lnTo>
                    <a:lnTo>
                      <a:pt x="2608" y="706"/>
                    </a:lnTo>
                    <a:lnTo>
                      <a:pt x="2608" y="706"/>
                    </a:lnTo>
                    <a:lnTo>
                      <a:pt x="2625" y="706"/>
                    </a:lnTo>
                    <a:lnTo>
                      <a:pt x="2625" y="710"/>
                    </a:lnTo>
                    <a:lnTo>
                      <a:pt x="2625" y="710"/>
                    </a:lnTo>
                    <a:lnTo>
                      <a:pt x="2634" y="710"/>
                    </a:lnTo>
                    <a:lnTo>
                      <a:pt x="2634" y="710"/>
                    </a:lnTo>
                    <a:lnTo>
                      <a:pt x="2643" y="714"/>
                    </a:lnTo>
                    <a:lnTo>
                      <a:pt x="2647" y="714"/>
                    </a:lnTo>
                    <a:lnTo>
                      <a:pt x="2647" y="714"/>
                    </a:lnTo>
                    <a:lnTo>
                      <a:pt x="2652" y="714"/>
                    </a:lnTo>
                    <a:lnTo>
                      <a:pt x="2663" y="714"/>
                    </a:lnTo>
                    <a:lnTo>
                      <a:pt x="2663" y="714"/>
                    </a:lnTo>
                    <a:lnTo>
                      <a:pt x="2663" y="714"/>
                    </a:lnTo>
                    <a:lnTo>
                      <a:pt x="2669" y="714"/>
                    </a:lnTo>
                    <a:lnTo>
                      <a:pt x="2669" y="716"/>
                    </a:lnTo>
                    <a:lnTo>
                      <a:pt x="2669" y="716"/>
                    </a:lnTo>
                    <a:lnTo>
                      <a:pt x="2683" y="716"/>
                    </a:lnTo>
                    <a:lnTo>
                      <a:pt x="2683" y="716"/>
                    </a:lnTo>
                    <a:lnTo>
                      <a:pt x="2685" y="720"/>
                    </a:lnTo>
                    <a:lnTo>
                      <a:pt x="2687" y="720"/>
                    </a:lnTo>
                    <a:lnTo>
                      <a:pt x="2687" y="720"/>
                    </a:lnTo>
                    <a:lnTo>
                      <a:pt x="2687" y="720"/>
                    </a:lnTo>
                    <a:lnTo>
                      <a:pt x="2687" y="720"/>
                    </a:lnTo>
                    <a:lnTo>
                      <a:pt x="2687" y="724"/>
                    </a:lnTo>
                    <a:lnTo>
                      <a:pt x="2698" y="724"/>
                    </a:lnTo>
                    <a:lnTo>
                      <a:pt x="2700" y="724"/>
                    </a:lnTo>
                    <a:lnTo>
                      <a:pt x="2700" y="724"/>
                    </a:lnTo>
                    <a:lnTo>
                      <a:pt x="2707" y="728"/>
                    </a:lnTo>
                    <a:lnTo>
                      <a:pt x="2713" y="728"/>
                    </a:lnTo>
                    <a:lnTo>
                      <a:pt x="2713" y="728"/>
                    </a:lnTo>
                    <a:lnTo>
                      <a:pt x="2725" y="728"/>
                    </a:lnTo>
                    <a:lnTo>
                      <a:pt x="2725" y="728"/>
                    </a:lnTo>
                    <a:lnTo>
                      <a:pt x="2725" y="732"/>
                    </a:lnTo>
                    <a:lnTo>
                      <a:pt x="2725" y="732"/>
                    </a:lnTo>
                    <a:lnTo>
                      <a:pt x="2727" y="732"/>
                    </a:lnTo>
                    <a:lnTo>
                      <a:pt x="2727" y="732"/>
                    </a:lnTo>
                    <a:lnTo>
                      <a:pt x="2738" y="732"/>
                    </a:lnTo>
                    <a:lnTo>
                      <a:pt x="2742" y="732"/>
                    </a:lnTo>
                    <a:lnTo>
                      <a:pt x="2742" y="732"/>
                    </a:lnTo>
                    <a:lnTo>
                      <a:pt x="2751" y="732"/>
                    </a:lnTo>
                    <a:lnTo>
                      <a:pt x="2758" y="732"/>
                    </a:lnTo>
                    <a:lnTo>
                      <a:pt x="2758" y="732"/>
                    </a:lnTo>
                    <a:lnTo>
                      <a:pt x="2760" y="732"/>
                    </a:lnTo>
                    <a:lnTo>
                      <a:pt x="2771" y="732"/>
                    </a:lnTo>
                    <a:lnTo>
                      <a:pt x="2771" y="737"/>
                    </a:lnTo>
                    <a:lnTo>
                      <a:pt x="2777" y="737"/>
                    </a:lnTo>
                    <a:lnTo>
                      <a:pt x="2784" y="737"/>
                    </a:lnTo>
                    <a:lnTo>
                      <a:pt x="2784" y="737"/>
                    </a:lnTo>
                    <a:lnTo>
                      <a:pt x="2786" y="737"/>
                    </a:lnTo>
                    <a:lnTo>
                      <a:pt x="2793" y="737"/>
                    </a:lnTo>
                    <a:lnTo>
                      <a:pt x="2793" y="737"/>
                    </a:lnTo>
                    <a:lnTo>
                      <a:pt x="2795" y="737"/>
                    </a:lnTo>
                    <a:lnTo>
                      <a:pt x="2795" y="737"/>
                    </a:lnTo>
                    <a:lnTo>
                      <a:pt x="2795" y="741"/>
                    </a:lnTo>
                    <a:lnTo>
                      <a:pt x="2802" y="741"/>
                    </a:lnTo>
                    <a:lnTo>
                      <a:pt x="2806" y="741"/>
                    </a:lnTo>
                    <a:lnTo>
                      <a:pt x="2806" y="741"/>
                    </a:lnTo>
                    <a:lnTo>
                      <a:pt x="2811" y="741"/>
                    </a:lnTo>
                    <a:lnTo>
                      <a:pt x="2822" y="741"/>
                    </a:lnTo>
                    <a:lnTo>
                      <a:pt x="2822" y="746"/>
                    </a:lnTo>
                    <a:lnTo>
                      <a:pt x="2828" y="746"/>
                    </a:lnTo>
                    <a:lnTo>
                      <a:pt x="2839" y="746"/>
                    </a:lnTo>
                    <a:lnTo>
                      <a:pt x="2839" y="746"/>
                    </a:lnTo>
                    <a:lnTo>
                      <a:pt x="2844" y="746"/>
                    </a:lnTo>
                    <a:lnTo>
                      <a:pt x="2846" y="746"/>
                    </a:lnTo>
                    <a:lnTo>
                      <a:pt x="2846" y="746"/>
                    </a:lnTo>
                    <a:lnTo>
                      <a:pt x="2857" y="746"/>
                    </a:lnTo>
                    <a:lnTo>
                      <a:pt x="2859" y="746"/>
                    </a:lnTo>
                    <a:lnTo>
                      <a:pt x="2859" y="750"/>
                    </a:lnTo>
                    <a:lnTo>
                      <a:pt x="2864" y="750"/>
                    </a:lnTo>
                    <a:lnTo>
                      <a:pt x="2875" y="750"/>
                    </a:lnTo>
                    <a:lnTo>
                      <a:pt x="2875" y="750"/>
                    </a:lnTo>
                    <a:lnTo>
                      <a:pt x="2875" y="750"/>
                    </a:lnTo>
                    <a:lnTo>
                      <a:pt x="2886" y="750"/>
                    </a:lnTo>
                    <a:lnTo>
                      <a:pt x="2886" y="750"/>
                    </a:lnTo>
                    <a:lnTo>
                      <a:pt x="2886" y="750"/>
                    </a:lnTo>
                    <a:lnTo>
                      <a:pt x="2888" y="750"/>
                    </a:lnTo>
                    <a:lnTo>
                      <a:pt x="2888" y="755"/>
                    </a:lnTo>
                    <a:lnTo>
                      <a:pt x="2897" y="755"/>
                    </a:lnTo>
                    <a:lnTo>
                      <a:pt x="2910" y="755"/>
                    </a:lnTo>
                    <a:lnTo>
                      <a:pt x="2910" y="755"/>
                    </a:lnTo>
                    <a:lnTo>
                      <a:pt x="2910" y="755"/>
                    </a:lnTo>
                    <a:lnTo>
                      <a:pt x="2914" y="755"/>
                    </a:lnTo>
                    <a:lnTo>
                      <a:pt x="2914" y="760"/>
                    </a:lnTo>
                    <a:lnTo>
                      <a:pt x="2921" y="760"/>
                    </a:lnTo>
                    <a:lnTo>
                      <a:pt x="2925" y="760"/>
                    </a:lnTo>
                    <a:lnTo>
                      <a:pt x="2925" y="760"/>
                    </a:lnTo>
                    <a:lnTo>
                      <a:pt x="2927" y="760"/>
                    </a:lnTo>
                    <a:lnTo>
                      <a:pt x="2932" y="760"/>
                    </a:lnTo>
                    <a:lnTo>
                      <a:pt x="2932" y="765"/>
                    </a:lnTo>
                    <a:lnTo>
                      <a:pt x="2936" y="765"/>
                    </a:lnTo>
                    <a:lnTo>
                      <a:pt x="2941" y="765"/>
                    </a:lnTo>
                    <a:lnTo>
                      <a:pt x="2941" y="765"/>
                    </a:lnTo>
                    <a:lnTo>
                      <a:pt x="2941" y="765"/>
                    </a:lnTo>
                    <a:lnTo>
                      <a:pt x="2950" y="765"/>
                    </a:lnTo>
                    <a:lnTo>
                      <a:pt x="2950" y="771"/>
                    </a:lnTo>
                    <a:lnTo>
                      <a:pt x="2950" y="771"/>
                    </a:lnTo>
                    <a:lnTo>
                      <a:pt x="2952" y="771"/>
                    </a:lnTo>
                    <a:lnTo>
                      <a:pt x="2952" y="771"/>
                    </a:lnTo>
                    <a:lnTo>
                      <a:pt x="2961" y="777"/>
                    </a:lnTo>
                    <a:lnTo>
                      <a:pt x="2967" y="777"/>
                    </a:lnTo>
                    <a:lnTo>
                      <a:pt x="2967" y="777"/>
                    </a:lnTo>
                    <a:lnTo>
                      <a:pt x="2976" y="777"/>
                    </a:lnTo>
                    <a:lnTo>
                      <a:pt x="2978" y="777"/>
                    </a:lnTo>
                    <a:lnTo>
                      <a:pt x="2978" y="783"/>
                    </a:lnTo>
                    <a:lnTo>
                      <a:pt x="2989" y="783"/>
                    </a:lnTo>
                    <a:lnTo>
                      <a:pt x="2998" y="783"/>
                    </a:lnTo>
                    <a:lnTo>
                      <a:pt x="2998" y="788"/>
                    </a:lnTo>
                    <a:lnTo>
                      <a:pt x="2998" y="788"/>
                    </a:lnTo>
                    <a:lnTo>
                      <a:pt x="3005" y="788"/>
                    </a:lnTo>
                    <a:lnTo>
                      <a:pt x="3005" y="788"/>
                    </a:lnTo>
                    <a:lnTo>
                      <a:pt x="3014" y="788"/>
                    </a:lnTo>
                    <a:lnTo>
                      <a:pt x="3022" y="788"/>
                    </a:lnTo>
                    <a:lnTo>
                      <a:pt x="3022" y="788"/>
                    </a:lnTo>
                    <a:lnTo>
                      <a:pt x="3029" y="788"/>
                    </a:lnTo>
                    <a:lnTo>
                      <a:pt x="3038" y="788"/>
                    </a:lnTo>
                    <a:lnTo>
                      <a:pt x="3038" y="795"/>
                    </a:lnTo>
                    <a:lnTo>
                      <a:pt x="3042" y="795"/>
                    </a:lnTo>
                    <a:lnTo>
                      <a:pt x="3053" y="795"/>
                    </a:lnTo>
                    <a:lnTo>
                      <a:pt x="3053" y="795"/>
                    </a:lnTo>
                    <a:lnTo>
                      <a:pt x="3053" y="795"/>
                    </a:lnTo>
                    <a:lnTo>
                      <a:pt x="3058" y="795"/>
                    </a:lnTo>
                    <a:lnTo>
                      <a:pt x="3058" y="795"/>
                    </a:lnTo>
                    <a:lnTo>
                      <a:pt x="3062" y="795"/>
                    </a:lnTo>
                    <a:lnTo>
                      <a:pt x="3078" y="795"/>
                    </a:lnTo>
                    <a:lnTo>
                      <a:pt x="3078" y="795"/>
                    </a:lnTo>
                    <a:lnTo>
                      <a:pt x="3078" y="795"/>
                    </a:lnTo>
                    <a:lnTo>
                      <a:pt x="3089" y="795"/>
                    </a:lnTo>
                    <a:lnTo>
                      <a:pt x="3089" y="795"/>
                    </a:lnTo>
                    <a:lnTo>
                      <a:pt x="3093" y="795"/>
                    </a:lnTo>
                    <a:lnTo>
                      <a:pt x="3097" y="795"/>
                    </a:lnTo>
                    <a:lnTo>
                      <a:pt x="3097" y="795"/>
                    </a:lnTo>
                    <a:lnTo>
                      <a:pt x="3097" y="795"/>
                    </a:lnTo>
                    <a:lnTo>
                      <a:pt x="3097" y="795"/>
                    </a:lnTo>
                    <a:lnTo>
                      <a:pt x="3097" y="801"/>
                    </a:lnTo>
                    <a:lnTo>
                      <a:pt x="3106" y="801"/>
                    </a:lnTo>
                    <a:lnTo>
                      <a:pt x="3111" y="801"/>
                    </a:lnTo>
                    <a:lnTo>
                      <a:pt x="3111" y="801"/>
                    </a:lnTo>
                    <a:lnTo>
                      <a:pt x="3113" y="801"/>
                    </a:lnTo>
                    <a:lnTo>
                      <a:pt x="3124" y="801"/>
                    </a:lnTo>
                    <a:lnTo>
                      <a:pt x="3124" y="801"/>
                    </a:lnTo>
                    <a:lnTo>
                      <a:pt x="3135" y="801"/>
                    </a:lnTo>
                    <a:lnTo>
                      <a:pt x="3137" y="801"/>
                    </a:lnTo>
                    <a:lnTo>
                      <a:pt x="3137" y="809"/>
                    </a:lnTo>
                    <a:lnTo>
                      <a:pt x="3141" y="809"/>
                    </a:lnTo>
                    <a:lnTo>
                      <a:pt x="3148" y="809"/>
                    </a:lnTo>
                    <a:lnTo>
                      <a:pt x="3148" y="816"/>
                    </a:lnTo>
                    <a:lnTo>
                      <a:pt x="3148" y="816"/>
                    </a:lnTo>
                    <a:lnTo>
                      <a:pt x="3155" y="816"/>
                    </a:lnTo>
                    <a:lnTo>
                      <a:pt x="3155" y="816"/>
                    </a:lnTo>
                    <a:lnTo>
                      <a:pt x="3155" y="816"/>
                    </a:lnTo>
                    <a:lnTo>
                      <a:pt x="3155" y="816"/>
                    </a:lnTo>
                    <a:lnTo>
                      <a:pt x="3155" y="824"/>
                    </a:lnTo>
                    <a:lnTo>
                      <a:pt x="3155" y="824"/>
                    </a:lnTo>
                    <a:lnTo>
                      <a:pt x="3164" y="824"/>
                    </a:lnTo>
                    <a:lnTo>
                      <a:pt x="3164" y="824"/>
                    </a:lnTo>
                    <a:lnTo>
                      <a:pt x="3175" y="824"/>
                    </a:lnTo>
                    <a:lnTo>
                      <a:pt x="3179" y="824"/>
                    </a:lnTo>
                    <a:lnTo>
                      <a:pt x="3179" y="824"/>
                    </a:lnTo>
                    <a:lnTo>
                      <a:pt x="3188" y="824"/>
                    </a:lnTo>
                    <a:lnTo>
                      <a:pt x="3190" y="824"/>
                    </a:lnTo>
                    <a:lnTo>
                      <a:pt x="3190" y="824"/>
                    </a:lnTo>
                    <a:lnTo>
                      <a:pt x="3192" y="824"/>
                    </a:lnTo>
                    <a:lnTo>
                      <a:pt x="3192" y="824"/>
                    </a:lnTo>
                    <a:lnTo>
                      <a:pt x="3192" y="833"/>
                    </a:lnTo>
                    <a:lnTo>
                      <a:pt x="3192" y="833"/>
                    </a:lnTo>
                    <a:lnTo>
                      <a:pt x="3212" y="833"/>
                    </a:lnTo>
                    <a:lnTo>
                      <a:pt x="3212" y="842"/>
                    </a:lnTo>
                    <a:lnTo>
                      <a:pt x="3214" y="842"/>
                    </a:lnTo>
                    <a:lnTo>
                      <a:pt x="3221" y="842"/>
                    </a:lnTo>
                    <a:lnTo>
                      <a:pt x="3221" y="842"/>
                    </a:lnTo>
                    <a:lnTo>
                      <a:pt x="3228" y="842"/>
                    </a:lnTo>
                    <a:lnTo>
                      <a:pt x="3230" y="842"/>
                    </a:lnTo>
                    <a:lnTo>
                      <a:pt x="3230" y="842"/>
                    </a:lnTo>
                    <a:lnTo>
                      <a:pt x="3241" y="842"/>
                    </a:lnTo>
                    <a:lnTo>
                      <a:pt x="3245" y="842"/>
                    </a:lnTo>
                    <a:lnTo>
                      <a:pt x="3245" y="852"/>
                    </a:lnTo>
                    <a:lnTo>
                      <a:pt x="3250" y="852"/>
                    </a:lnTo>
                    <a:lnTo>
                      <a:pt x="3256" y="852"/>
                    </a:lnTo>
                    <a:lnTo>
                      <a:pt x="3256" y="863"/>
                    </a:lnTo>
                    <a:lnTo>
                      <a:pt x="3267" y="863"/>
                    </a:lnTo>
                    <a:lnTo>
                      <a:pt x="3289" y="863"/>
                    </a:lnTo>
                    <a:lnTo>
                      <a:pt x="3289" y="863"/>
                    </a:lnTo>
                    <a:lnTo>
                      <a:pt x="3289" y="863"/>
                    </a:lnTo>
                    <a:lnTo>
                      <a:pt x="3300" y="863"/>
                    </a:lnTo>
                    <a:lnTo>
                      <a:pt x="3300" y="863"/>
                    </a:lnTo>
                    <a:lnTo>
                      <a:pt x="3303" y="863"/>
                    </a:lnTo>
                    <a:lnTo>
                      <a:pt x="3311" y="863"/>
                    </a:lnTo>
                    <a:lnTo>
                      <a:pt x="3311" y="863"/>
                    </a:lnTo>
                    <a:lnTo>
                      <a:pt x="3320" y="863"/>
                    </a:lnTo>
                    <a:lnTo>
                      <a:pt x="3331" y="863"/>
                    </a:lnTo>
                    <a:lnTo>
                      <a:pt x="3331" y="863"/>
                    </a:lnTo>
                    <a:lnTo>
                      <a:pt x="3333" y="863"/>
                    </a:lnTo>
                    <a:lnTo>
                      <a:pt x="3340" y="863"/>
                    </a:lnTo>
                    <a:lnTo>
                      <a:pt x="3340" y="863"/>
                    </a:lnTo>
                    <a:lnTo>
                      <a:pt x="3340" y="863"/>
                    </a:lnTo>
                    <a:lnTo>
                      <a:pt x="3349" y="863"/>
                    </a:lnTo>
                    <a:lnTo>
                      <a:pt x="3349" y="863"/>
                    </a:lnTo>
                    <a:lnTo>
                      <a:pt x="3349" y="863"/>
                    </a:lnTo>
                    <a:lnTo>
                      <a:pt x="3373" y="863"/>
                    </a:lnTo>
                    <a:lnTo>
                      <a:pt x="3373" y="863"/>
                    </a:lnTo>
                    <a:lnTo>
                      <a:pt x="3373" y="863"/>
                    </a:lnTo>
                    <a:lnTo>
                      <a:pt x="3382" y="863"/>
                    </a:lnTo>
                    <a:lnTo>
                      <a:pt x="3382" y="863"/>
                    </a:lnTo>
                    <a:lnTo>
                      <a:pt x="3382" y="863"/>
                    </a:lnTo>
                    <a:lnTo>
                      <a:pt x="3393" y="863"/>
                    </a:lnTo>
                    <a:lnTo>
                      <a:pt x="3393" y="863"/>
                    </a:lnTo>
                    <a:lnTo>
                      <a:pt x="3400" y="863"/>
                    </a:lnTo>
                    <a:lnTo>
                      <a:pt x="3413" y="863"/>
                    </a:lnTo>
                    <a:lnTo>
                      <a:pt x="3413" y="863"/>
                    </a:lnTo>
                    <a:lnTo>
                      <a:pt x="3413" y="863"/>
                    </a:lnTo>
                    <a:lnTo>
                      <a:pt x="3417" y="863"/>
                    </a:lnTo>
                    <a:lnTo>
                      <a:pt x="3417" y="863"/>
                    </a:lnTo>
                    <a:lnTo>
                      <a:pt x="3424" y="863"/>
                    </a:lnTo>
                    <a:lnTo>
                      <a:pt x="3428" y="863"/>
                    </a:lnTo>
                    <a:lnTo>
                      <a:pt x="3428" y="881"/>
                    </a:lnTo>
                    <a:lnTo>
                      <a:pt x="3437" y="881"/>
                    </a:lnTo>
                    <a:lnTo>
                      <a:pt x="3446" y="881"/>
                    </a:lnTo>
                    <a:lnTo>
                      <a:pt x="3446" y="881"/>
                    </a:lnTo>
                    <a:lnTo>
                      <a:pt x="3450" y="881"/>
                    </a:lnTo>
                    <a:lnTo>
                      <a:pt x="3459" y="881"/>
                    </a:lnTo>
                    <a:lnTo>
                      <a:pt x="3459" y="881"/>
                    </a:lnTo>
                    <a:lnTo>
                      <a:pt x="3466" y="881"/>
                    </a:lnTo>
                    <a:lnTo>
                      <a:pt x="3468" y="881"/>
                    </a:lnTo>
                    <a:lnTo>
                      <a:pt x="3468" y="881"/>
                    </a:lnTo>
                    <a:lnTo>
                      <a:pt x="3479" y="881"/>
                    </a:lnTo>
                    <a:lnTo>
                      <a:pt x="3483" y="881"/>
                    </a:lnTo>
                    <a:lnTo>
                      <a:pt x="3483" y="881"/>
                    </a:lnTo>
                    <a:lnTo>
                      <a:pt x="3483" y="881"/>
                    </a:lnTo>
                    <a:lnTo>
                      <a:pt x="3486" y="881"/>
                    </a:lnTo>
                    <a:lnTo>
                      <a:pt x="3486" y="914"/>
                    </a:lnTo>
                    <a:lnTo>
                      <a:pt x="3486" y="914"/>
                    </a:lnTo>
                    <a:lnTo>
                      <a:pt x="3499" y="914"/>
                    </a:lnTo>
                    <a:lnTo>
                      <a:pt x="3499" y="914"/>
                    </a:lnTo>
                    <a:lnTo>
                      <a:pt x="3499" y="914"/>
                    </a:lnTo>
                    <a:lnTo>
                      <a:pt x="3512" y="914"/>
                    </a:lnTo>
                    <a:lnTo>
                      <a:pt x="3512" y="914"/>
                    </a:lnTo>
                    <a:lnTo>
                      <a:pt x="3519" y="914"/>
                    </a:lnTo>
                    <a:lnTo>
                      <a:pt x="3521" y="914"/>
                    </a:lnTo>
                    <a:lnTo>
                      <a:pt x="3521" y="914"/>
                    </a:lnTo>
                    <a:lnTo>
                      <a:pt x="3530" y="914"/>
                    </a:lnTo>
                    <a:lnTo>
                      <a:pt x="3581" y="914"/>
                    </a:lnTo>
                    <a:lnTo>
                      <a:pt x="3581" y="914"/>
                    </a:lnTo>
                    <a:lnTo>
                      <a:pt x="3585" y="914"/>
                    </a:lnTo>
                    <a:lnTo>
                      <a:pt x="3589" y="914"/>
                    </a:lnTo>
                    <a:lnTo>
                      <a:pt x="3589" y="914"/>
                    </a:lnTo>
                    <a:lnTo>
                      <a:pt x="3589" y="914"/>
                    </a:lnTo>
                    <a:lnTo>
                      <a:pt x="3589" y="914"/>
                    </a:lnTo>
                    <a:lnTo>
                      <a:pt x="3589" y="992"/>
                    </a:lnTo>
                    <a:lnTo>
                      <a:pt x="3598" y="992"/>
                    </a:lnTo>
                    <a:lnTo>
                      <a:pt x="3618" y="992"/>
                    </a:lnTo>
                    <a:lnTo>
                      <a:pt x="3618" y="992"/>
                    </a:lnTo>
                    <a:lnTo>
                      <a:pt x="3622" y="992"/>
                    </a:lnTo>
                    <a:lnTo>
                      <a:pt x="3627" y="992"/>
                    </a:lnTo>
                    <a:lnTo>
                      <a:pt x="3627" y="992"/>
                    </a:lnTo>
                    <a:lnTo>
                      <a:pt x="3627" y="992"/>
                    </a:lnTo>
                    <a:lnTo>
                      <a:pt x="3722" y="992"/>
                    </a:lnTo>
                    <a:lnTo>
                      <a:pt x="3722" y="992"/>
                    </a:lnTo>
                  </a:path>
                </a:pathLst>
              </a:custGeom>
              <a:noFill/>
              <a:ln w="20638"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1" name="Line 235">
                <a:extLst>
                  <a:ext uri="{FF2B5EF4-FFF2-40B4-BE49-F238E27FC236}">
                    <a16:creationId xmlns:a16="http://schemas.microsoft.com/office/drawing/2014/main" id="{066C4744-46F0-41A5-99C4-49E7266726A2}"/>
                  </a:ext>
                </a:extLst>
              </p:cNvPr>
              <p:cNvSpPr>
                <a:spLocks noChangeShapeType="1"/>
              </p:cNvSpPr>
              <p:nvPr/>
            </p:nvSpPr>
            <p:spPr bwMode="auto">
              <a:xfrm>
                <a:off x="832" y="75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2" name="Line 236">
                <a:extLst>
                  <a:ext uri="{FF2B5EF4-FFF2-40B4-BE49-F238E27FC236}">
                    <a16:creationId xmlns:a16="http://schemas.microsoft.com/office/drawing/2014/main" id="{FED272BE-AB25-48DD-8F19-5AC690B98C1F}"/>
                  </a:ext>
                </a:extLst>
              </p:cNvPr>
              <p:cNvSpPr>
                <a:spLocks noChangeShapeType="1"/>
              </p:cNvSpPr>
              <p:nvPr/>
            </p:nvSpPr>
            <p:spPr bwMode="auto">
              <a:xfrm>
                <a:off x="898" y="76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3" name="Line 237">
                <a:extLst>
                  <a:ext uri="{FF2B5EF4-FFF2-40B4-BE49-F238E27FC236}">
                    <a16:creationId xmlns:a16="http://schemas.microsoft.com/office/drawing/2014/main" id="{01B98476-5446-4658-B995-1A9AE56EBC13}"/>
                  </a:ext>
                </a:extLst>
              </p:cNvPr>
              <p:cNvSpPr>
                <a:spLocks noChangeShapeType="1"/>
              </p:cNvSpPr>
              <p:nvPr/>
            </p:nvSpPr>
            <p:spPr bwMode="auto">
              <a:xfrm>
                <a:off x="1140" y="80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4" name="Line 238">
                <a:extLst>
                  <a:ext uri="{FF2B5EF4-FFF2-40B4-BE49-F238E27FC236}">
                    <a16:creationId xmlns:a16="http://schemas.microsoft.com/office/drawing/2014/main" id="{F0BC8843-C72A-4197-B8FB-4A7C548EA26A}"/>
                  </a:ext>
                </a:extLst>
              </p:cNvPr>
              <p:cNvSpPr>
                <a:spLocks noChangeShapeType="1"/>
              </p:cNvSpPr>
              <p:nvPr/>
            </p:nvSpPr>
            <p:spPr bwMode="auto">
              <a:xfrm>
                <a:off x="2034" y="100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5" name="Line 239">
                <a:extLst>
                  <a:ext uri="{FF2B5EF4-FFF2-40B4-BE49-F238E27FC236}">
                    <a16:creationId xmlns:a16="http://schemas.microsoft.com/office/drawing/2014/main" id="{9A7B5331-C007-46E0-81E2-2A6A757662BA}"/>
                  </a:ext>
                </a:extLst>
              </p:cNvPr>
              <p:cNvSpPr>
                <a:spLocks noChangeShapeType="1"/>
              </p:cNvSpPr>
              <p:nvPr/>
            </p:nvSpPr>
            <p:spPr bwMode="auto">
              <a:xfrm>
                <a:off x="3400" y="1319"/>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6" name="Line 240">
                <a:extLst>
                  <a:ext uri="{FF2B5EF4-FFF2-40B4-BE49-F238E27FC236}">
                    <a16:creationId xmlns:a16="http://schemas.microsoft.com/office/drawing/2014/main" id="{1C34D36E-9279-4A0C-AD1B-23D869DEF6CB}"/>
                  </a:ext>
                </a:extLst>
              </p:cNvPr>
              <p:cNvSpPr>
                <a:spLocks noChangeShapeType="1"/>
              </p:cNvSpPr>
              <p:nvPr/>
            </p:nvSpPr>
            <p:spPr bwMode="auto">
              <a:xfrm>
                <a:off x="3444"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7" name="Line 241">
                <a:extLst>
                  <a:ext uri="{FF2B5EF4-FFF2-40B4-BE49-F238E27FC236}">
                    <a16:creationId xmlns:a16="http://schemas.microsoft.com/office/drawing/2014/main" id="{2483CE42-140D-41A4-A66F-2084761663C4}"/>
                  </a:ext>
                </a:extLst>
              </p:cNvPr>
              <p:cNvSpPr>
                <a:spLocks noChangeShapeType="1"/>
              </p:cNvSpPr>
              <p:nvPr/>
            </p:nvSpPr>
            <p:spPr bwMode="auto">
              <a:xfrm>
                <a:off x="3448"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8" name="Line 242">
                <a:extLst>
                  <a:ext uri="{FF2B5EF4-FFF2-40B4-BE49-F238E27FC236}">
                    <a16:creationId xmlns:a16="http://schemas.microsoft.com/office/drawing/2014/main" id="{6AFF59A7-E7AA-493E-B679-B925962EE349}"/>
                  </a:ext>
                </a:extLst>
              </p:cNvPr>
              <p:cNvSpPr>
                <a:spLocks noChangeShapeType="1"/>
              </p:cNvSpPr>
              <p:nvPr/>
            </p:nvSpPr>
            <p:spPr bwMode="auto">
              <a:xfrm>
                <a:off x="3448"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9" name="Line 243">
                <a:extLst>
                  <a:ext uri="{FF2B5EF4-FFF2-40B4-BE49-F238E27FC236}">
                    <a16:creationId xmlns:a16="http://schemas.microsoft.com/office/drawing/2014/main" id="{FBF96DE9-9BDD-4C0B-8CE2-003879B5BAC6}"/>
                  </a:ext>
                </a:extLst>
              </p:cNvPr>
              <p:cNvSpPr>
                <a:spLocks noChangeShapeType="1"/>
              </p:cNvSpPr>
              <p:nvPr/>
            </p:nvSpPr>
            <p:spPr bwMode="auto">
              <a:xfrm>
                <a:off x="3457"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0" name="Line 244">
                <a:extLst>
                  <a:ext uri="{FF2B5EF4-FFF2-40B4-BE49-F238E27FC236}">
                    <a16:creationId xmlns:a16="http://schemas.microsoft.com/office/drawing/2014/main" id="{F5B54E7F-B52C-4AA8-9FA3-632B9FECDFF9}"/>
                  </a:ext>
                </a:extLst>
              </p:cNvPr>
              <p:cNvSpPr>
                <a:spLocks noChangeShapeType="1"/>
              </p:cNvSpPr>
              <p:nvPr/>
            </p:nvSpPr>
            <p:spPr bwMode="auto">
              <a:xfrm>
                <a:off x="3459"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1" name="Line 245">
                <a:extLst>
                  <a:ext uri="{FF2B5EF4-FFF2-40B4-BE49-F238E27FC236}">
                    <a16:creationId xmlns:a16="http://schemas.microsoft.com/office/drawing/2014/main" id="{B9F63D31-B69F-4162-95EF-153C4AB3ECAD}"/>
                  </a:ext>
                </a:extLst>
              </p:cNvPr>
              <p:cNvSpPr>
                <a:spLocks noChangeShapeType="1"/>
              </p:cNvSpPr>
              <p:nvPr/>
            </p:nvSpPr>
            <p:spPr bwMode="auto">
              <a:xfrm>
                <a:off x="3461"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2" name="Line 246">
                <a:extLst>
                  <a:ext uri="{FF2B5EF4-FFF2-40B4-BE49-F238E27FC236}">
                    <a16:creationId xmlns:a16="http://schemas.microsoft.com/office/drawing/2014/main" id="{9D875DFA-683A-4F4E-8C25-0A78F9D43443}"/>
                  </a:ext>
                </a:extLst>
              </p:cNvPr>
              <p:cNvSpPr>
                <a:spLocks noChangeShapeType="1"/>
              </p:cNvSpPr>
              <p:nvPr/>
            </p:nvSpPr>
            <p:spPr bwMode="auto">
              <a:xfrm>
                <a:off x="3470"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3" name="Line 247">
                <a:extLst>
                  <a:ext uri="{FF2B5EF4-FFF2-40B4-BE49-F238E27FC236}">
                    <a16:creationId xmlns:a16="http://schemas.microsoft.com/office/drawing/2014/main" id="{44DECBC8-666B-452F-A79A-6539E4BCCFAD}"/>
                  </a:ext>
                </a:extLst>
              </p:cNvPr>
              <p:cNvSpPr>
                <a:spLocks noChangeShapeType="1"/>
              </p:cNvSpPr>
              <p:nvPr/>
            </p:nvSpPr>
            <p:spPr bwMode="auto">
              <a:xfrm>
                <a:off x="3475"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4" name="Line 248">
                <a:extLst>
                  <a:ext uri="{FF2B5EF4-FFF2-40B4-BE49-F238E27FC236}">
                    <a16:creationId xmlns:a16="http://schemas.microsoft.com/office/drawing/2014/main" id="{871DCA77-96BC-4544-B77A-3DD757C036D2}"/>
                  </a:ext>
                </a:extLst>
              </p:cNvPr>
              <p:cNvSpPr>
                <a:spLocks noChangeShapeType="1"/>
              </p:cNvSpPr>
              <p:nvPr/>
            </p:nvSpPr>
            <p:spPr bwMode="auto">
              <a:xfrm>
                <a:off x="3475"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5" name="Line 249">
                <a:extLst>
                  <a:ext uri="{FF2B5EF4-FFF2-40B4-BE49-F238E27FC236}">
                    <a16:creationId xmlns:a16="http://schemas.microsoft.com/office/drawing/2014/main" id="{92103C75-B546-4F8B-8FF1-8E2CF19B9629}"/>
                  </a:ext>
                </a:extLst>
              </p:cNvPr>
              <p:cNvSpPr>
                <a:spLocks noChangeShapeType="1"/>
              </p:cNvSpPr>
              <p:nvPr/>
            </p:nvSpPr>
            <p:spPr bwMode="auto">
              <a:xfrm>
                <a:off x="3477"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6" name="Line 250">
                <a:extLst>
                  <a:ext uri="{FF2B5EF4-FFF2-40B4-BE49-F238E27FC236}">
                    <a16:creationId xmlns:a16="http://schemas.microsoft.com/office/drawing/2014/main" id="{1A224755-54F5-4A80-9790-D55E9F23D5DB}"/>
                  </a:ext>
                </a:extLst>
              </p:cNvPr>
              <p:cNvSpPr>
                <a:spLocks noChangeShapeType="1"/>
              </p:cNvSpPr>
              <p:nvPr/>
            </p:nvSpPr>
            <p:spPr bwMode="auto">
              <a:xfrm>
                <a:off x="3481" y="1322"/>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7" name="Line 251">
                <a:extLst>
                  <a:ext uri="{FF2B5EF4-FFF2-40B4-BE49-F238E27FC236}">
                    <a16:creationId xmlns:a16="http://schemas.microsoft.com/office/drawing/2014/main" id="{182B23CA-1DB1-455F-A938-00A6D94E7A59}"/>
                  </a:ext>
                </a:extLst>
              </p:cNvPr>
              <p:cNvSpPr>
                <a:spLocks noChangeShapeType="1"/>
              </p:cNvSpPr>
              <p:nvPr/>
            </p:nvSpPr>
            <p:spPr bwMode="auto">
              <a:xfrm>
                <a:off x="3481" y="1326"/>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8" name="Line 252">
                <a:extLst>
                  <a:ext uri="{FF2B5EF4-FFF2-40B4-BE49-F238E27FC236}">
                    <a16:creationId xmlns:a16="http://schemas.microsoft.com/office/drawing/2014/main" id="{5DC201BB-B821-4BAB-B9BF-8FF49C2EF651}"/>
                  </a:ext>
                </a:extLst>
              </p:cNvPr>
              <p:cNvSpPr>
                <a:spLocks noChangeShapeType="1"/>
              </p:cNvSpPr>
              <p:nvPr/>
            </p:nvSpPr>
            <p:spPr bwMode="auto">
              <a:xfrm>
                <a:off x="3510" y="1338"/>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9" name="Line 253">
                <a:extLst>
                  <a:ext uri="{FF2B5EF4-FFF2-40B4-BE49-F238E27FC236}">
                    <a16:creationId xmlns:a16="http://schemas.microsoft.com/office/drawing/2014/main" id="{EEB7A251-5B34-447A-A527-7BAB632E59CF}"/>
                  </a:ext>
                </a:extLst>
              </p:cNvPr>
              <p:cNvSpPr>
                <a:spLocks noChangeShapeType="1"/>
              </p:cNvSpPr>
              <p:nvPr/>
            </p:nvSpPr>
            <p:spPr bwMode="auto">
              <a:xfrm>
                <a:off x="3527" y="134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0" name="Line 254">
                <a:extLst>
                  <a:ext uri="{FF2B5EF4-FFF2-40B4-BE49-F238E27FC236}">
                    <a16:creationId xmlns:a16="http://schemas.microsoft.com/office/drawing/2014/main" id="{14F19C23-82D8-433F-88B1-298871938400}"/>
                  </a:ext>
                </a:extLst>
              </p:cNvPr>
              <p:cNvSpPr>
                <a:spLocks noChangeShapeType="1"/>
              </p:cNvSpPr>
              <p:nvPr/>
            </p:nvSpPr>
            <p:spPr bwMode="auto">
              <a:xfrm>
                <a:off x="3530" y="134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1" name="Line 255">
                <a:extLst>
                  <a:ext uri="{FF2B5EF4-FFF2-40B4-BE49-F238E27FC236}">
                    <a16:creationId xmlns:a16="http://schemas.microsoft.com/office/drawing/2014/main" id="{48595583-9EED-4225-B9D8-3FED3B53BD09}"/>
                  </a:ext>
                </a:extLst>
              </p:cNvPr>
              <p:cNvSpPr>
                <a:spLocks noChangeShapeType="1"/>
              </p:cNvSpPr>
              <p:nvPr/>
            </p:nvSpPr>
            <p:spPr bwMode="auto">
              <a:xfrm>
                <a:off x="3530" y="134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2" name="Line 256">
                <a:extLst>
                  <a:ext uri="{FF2B5EF4-FFF2-40B4-BE49-F238E27FC236}">
                    <a16:creationId xmlns:a16="http://schemas.microsoft.com/office/drawing/2014/main" id="{340B971D-AA92-4308-BEFC-2F62D44F7993}"/>
                  </a:ext>
                </a:extLst>
              </p:cNvPr>
              <p:cNvSpPr>
                <a:spLocks noChangeShapeType="1"/>
              </p:cNvSpPr>
              <p:nvPr/>
            </p:nvSpPr>
            <p:spPr bwMode="auto">
              <a:xfrm>
                <a:off x="3532" y="134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3" name="Line 257">
                <a:extLst>
                  <a:ext uri="{FF2B5EF4-FFF2-40B4-BE49-F238E27FC236}">
                    <a16:creationId xmlns:a16="http://schemas.microsoft.com/office/drawing/2014/main" id="{12F99135-55EE-4E9C-AC01-56BA2907D9B6}"/>
                  </a:ext>
                </a:extLst>
              </p:cNvPr>
              <p:cNvSpPr>
                <a:spLocks noChangeShapeType="1"/>
              </p:cNvSpPr>
              <p:nvPr/>
            </p:nvSpPr>
            <p:spPr bwMode="auto">
              <a:xfrm>
                <a:off x="3538" y="134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4" name="Line 258">
                <a:extLst>
                  <a:ext uri="{FF2B5EF4-FFF2-40B4-BE49-F238E27FC236}">
                    <a16:creationId xmlns:a16="http://schemas.microsoft.com/office/drawing/2014/main" id="{9015DC70-818B-4D75-8C68-0AF3177182A4}"/>
                  </a:ext>
                </a:extLst>
              </p:cNvPr>
              <p:cNvSpPr>
                <a:spLocks noChangeShapeType="1"/>
              </p:cNvSpPr>
              <p:nvPr/>
            </p:nvSpPr>
            <p:spPr bwMode="auto">
              <a:xfrm>
                <a:off x="3545" y="134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5" name="Line 259">
                <a:extLst>
                  <a:ext uri="{FF2B5EF4-FFF2-40B4-BE49-F238E27FC236}">
                    <a16:creationId xmlns:a16="http://schemas.microsoft.com/office/drawing/2014/main" id="{704697EE-9FE0-4FB5-A4F9-45C3CF6C1806}"/>
                  </a:ext>
                </a:extLst>
              </p:cNvPr>
              <p:cNvSpPr>
                <a:spLocks noChangeShapeType="1"/>
              </p:cNvSpPr>
              <p:nvPr/>
            </p:nvSpPr>
            <p:spPr bwMode="auto">
              <a:xfrm>
                <a:off x="3545" y="134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6" name="Line 260">
                <a:extLst>
                  <a:ext uri="{FF2B5EF4-FFF2-40B4-BE49-F238E27FC236}">
                    <a16:creationId xmlns:a16="http://schemas.microsoft.com/office/drawing/2014/main" id="{B6596AE1-CE16-4F45-872B-CCA7C90D5708}"/>
                  </a:ext>
                </a:extLst>
              </p:cNvPr>
              <p:cNvSpPr>
                <a:spLocks noChangeShapeType="1"/>
              </p:cNvSpPr>
              <p:nvPr/>
            </p:nvSpPr>
            <p:spPr bwMode="auto">
              <a:xfrm>
                <a:off x="3547" y="134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7" name="Line 261">
                <a:extLst>
                  <a:ext uri="{FF2B5EF4-FFF2-40B4-BE49-F238E27FC236}">
                    <a16:creationId xmlns:a16="http://schemas.microsoft.com/office/drawing/2014/main" id="{F4C63303-6FBC-47AE-A44A-E8B736D533D3}"/>
                  </a:ext>
                </a:extLst>
              </p:cNvPr>
              <p:cNvSpPr>
                <a:spLocks noChangeShapeType="1"/>
              </p:cNvSpPr>
              <p:nvPr/>
            </p:nvSpPr>
            <p:spPr bwMode="auto">
              <a:xfrm>
                <a:off x="3547" y="134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8" name="Line 262">
                <a:extLst>
                  <a:ext uri="{FF2B5EF4-FFF2-40B4-BE49-F238E27FC236}">
                    <a16:creationId xmlns:a16="http://schemas.microsoft.com/office/drawing/2014/main" id="{2F6B1E70-CAF3-4FA9-A40D-A503A9580FB4}"/>
                  </a:ext>
                </a:extLst>
              </p:cNvPr>
              <p:cNvSpPr>
                <a:spLocks noChangeShapeType="1"/>
              </p:cNvSpPr>
              <p:nvPr/>
            </p:nvSpPr>
            <p:spPr bwMode="auto">
              <a:xfrm>
                <a:off x="3567"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9" name="Line 263">
                <a:extLst>
                  <a:ext uri="{FF2B5EF4-FFF2-40B4-BE49-F238E27FC236}">
                    <a16:creationId xmlns:a16="http://schemas.microsoft.com/office/drawing/2014/main" id="{4FCFB2AC-D9E2-4273-915B-0C2AF4EDABA8}"/>
                  </a:ext>
                </a:extLst>
              </p:cNvPr>
              <p:cNvSpPr>
                <a:spLocks noChangeShapeType="1"/>
              </p:cNvSpPr>
              <p:nvPr/>
            </p:nvSpPr>
            <p:spPr bwMode="auto">
              <a:xfrm>
                <a:off x="3574"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0" name="Line 264">
                <a:extLst>
                  <a:ext uri="{FF2B5EF4-FFF2-40B4-BE49-F238E27FC236}">
                    <a16:creationId xmlns:a16="http://schemas.microsoft.com/office/drawing/2014/main" id="{C72EEB24-F45B-40DA-94FF-23B1F618F0D1}"/>
                  </a:ext>
                </a:extLst>
              </p:cNvPr>
              <p:cNvSpPr>
                <a:spLocks noChangeShapeType="1"/>
              </p:cNvSpPr>
              <p:nvPr/>
            </p:nvSpPr>
            <p:spPr bwMode="auto">
              <a:xfrm>
                <a:off x="3576"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1" name="Line 265">
                <a:extLst>
                  <a:ext uri="{FF2B5EF4-FFF2-40B4-BE49-F238E27FC236}">
                    <a16:creationId xmlns:a16="http://schemas.microsoft.com/office/drawing/2014/main" id="{8B211E8C-3B80-4DA5-B563-1219BACE938D}"/>
                  </a:ext>
                </a:extLst>
              </p:cNvPr>
              <p:cNvSpPr>
                <a:spLocks noChangeShapeType="1"/>
              </p:cNvSpPr>
              <p:nvPr/>
            </p:nvSpPr>
            <p:spPr bwMode="auto">
              <a:xfrm>
                <a:off x="3578"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2" name="Line 266">
                <a:extLst>
                  <a:ext uri="{FF2B5EF4-FFF2-40B4-BE49-F238E27FC236}">
                    <a16:creationId xmlns:a16="http://schemas.microsoft.com/office/drawing/2014/main" id="{FCB99D98-ACDB-425B-BA84-650A63442516}"/>
                  </a:ext>
                </a:extLst>
              </p:cNvPr>
              <p:cNvSpPr>
                <a:spLocks noChangeShapeType="1"/>
              </p:cNvSpPr>
              <p:nvPr/>
            </p:nvSpPr>
            <p:spPr bwMode="auto">
              <a:xfrm>
                <a:off x="3580"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3" name="Line 267">
                <a:extLst>
                  <a:ext uri="{FF2B5EF4-FFF2-40B4-BE49-F238E27FC236}">
                    <a16:creationId xmlns:a16="http://schemas.microsoft.com/office/drawing/2014/main" id="{2495A678-B12A-4ECC-82E4-E5C781C0E4EA}"/>
                  </a:ext>
                </a:extLst>
              </p:cNvPr>
              <p:cNvSpPr>
                <a:spLocks noChangeShapeType="1"/>
              </p:cNvSpPr>
              <p:nvPr/>
            </p:nvSpPr>
            <p:spPr bwMode="auto">
              <a:xfrm>
                <a:off x="3583"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4" name="Line 268">
                <a:extLst>
                  <a:ext uri="{FF2B5EF4-FFF2-40B4-BE49-F238E27FC236}">
                    <a16:creationId xmlns:a16="http://schemas.microsoft.com/office/drawing/2014/main" id="{825E2A62-0F83-4847-87C8-019DF94C8DAB}"/>
                  </a:ext>
                </a:extLst>
              </p:cNvPr>
              <p:cNvSpPr>
                <a:spLocks noChangeShapeType="1"/>
              </p:cNvSpPr>
              <p:nvPr/>
            </p:nvSpPr>
            <p:spPr bwMode="auto">
              <a:xfrm>
                <a:off x="3583"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5" name="Line 269">
                <a:extLst>
                  <a:ext uri="{FF2B5EF4-FFF2-40B4-BE49-F238E27FC236}">
                    <a16:creationId xmlns:a16="http://schemas.microsoft.com/office/drawing/2014/main" id="{8790DA43-7E34-446B-BC7F-50F4D9CC9455}"/>
                  </a:ext>
                </a:extLst>
              </p:cNvPr>
              <p:cNvSpPr>
                <a:spLocks noChangeShapeType="1"/>
              </p:cNvSpPr>
              <p:nvPr/>
            </p:nvSpPr>
            <p:spPr bwMode="auto">
              <a:xfrm>
                <a:off x="3589" y="1353"/>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6" name="Line 270">
                <a:extLst>
                  <a:ext uri="{FF2B5EF4-FFF2-40B4-BE49-F238E27FC236}">
                    <a16:creationId xmlns:a16="http://schemas.microsoft.com/office/drawing/2014/main" id="{25B49816-C67A-4F1F-B789-5A3394BFC222}"/>
                  </a:ext>
                </a:extLst>
              </p:cNvPr>
              <p:cNvSpPr>
                <a:spLocks noChangeShapeType="1"/>
              </p:cNvSpPr>
              <p:nvPr/>
            </p:nvSpPr>
            <p:spPr bwMode="auto">
              <a:xfrm>
                <a:off x="3598"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7" name="Line 271">
                <a:extLst>
                  <a:ext uri="{FF2B5EF4-FFF2-40B4-BE49-F238E27FC236}">
                    <a16:creationId xmlns:a16="http://schemas.microsoft.com/office/drawing/2014/main" id="{3E4D462D-840C-4704-A1C8-99AD27CAE72D}"/>
                  </a:ext>
                </a:extLst>
              </p:cNvPr>
              <p:cNvSpPr>
                <a:spLocks noChangeShapeType="1"/>
              </p:cNvSpPr>
              <p:nvPr/>
            </p:nvSpPr>
            <p:spPr bwMode="auto">
              <a:xfrm>
                <a:off x="3605"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8" name="Line 272">
                <a:extLst>
                  <a:ext uri="{FF2B5EF4-FFF2-40B4-BE49-F238E27FC236}">
                    <a16:creationId xmlns:a16="http://schemas.microsoft.com/office/drawing/2014/main" id="{32825A10-397B-49B9-8B5E-EAEAB94FDEE6}"/>
                  </a:ext>
                </a:extLst>
              </p:cNvPr>
              <p:cNvSpPr>
                <a:spLocks noChangeShapeType="1"/>
              </p:cNvSpPr>
              <p:nvPr/>
            </p:nvSpPr>
            <p:spPr bwMode="auto">
              <a:xfrm>
                <a:off x="3605"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9" name="Line 273">
                <a:extLst>
                  <a:ext uri="{FF2B5EF4-FFF2-40B4-BE49-F238E27FC236}">
                    <a16:creationId xmlns:a16="http://schemas.microsoft.com/office/drawing/2014/main" id="{BE597F0C-10CB-4B83-80DC-20A1C764154F}"/>
                  </a:ext>
                </a:extLst>
              </p:cNvPr>
              <p:cNvSpPr>
                <a:spLocks noChangeShapeType="1"/>
              </p:cNvSpPr>
              <p:nvPr/>
            </p:nvSpPr>
            <p:spPr bwMode="auto">
              <a:xfrm>
                <a:off x="361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0" name="Line 274">
                <a:extLst>
                  <a:ext uri="{FF2B5EF4-FFF2-40B4-BE49-F238E27FC236}">
                    <a16:creationId xmlns:a16="http://schemas.microsoft.com/office/drawing/2014/main" id="{355A629B-41C2-47B0-B3BB-4FB3DA3665B3}"/>
                  </a:ext>
                </a:extLst>
              </p:cNvPr>
              <p:cNvSpPr>
                <a:spLocks noChangeShapeType="1"/>
              </p:cNvSpPr>
              <p:nvPr/>
            </p:nvSpPr>
            <p:spPr bwMode="auto">
              <a:xfrm>
                <a:off x="361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1" name="Line 275">
                <a:extLst>
                  <a:ext uri="{FF2B5EF4-FFF2-40B4-BE49-F238E27FC236}">
                    <a16:creationId xmlns:a16="http://schemas.microsoft.com/office/drawing/2014/main" id="{AC3CC32D-69FA-4179-A56C-D675BA00C5FC}"/>
                  </a:ext>
                </a:extLst>
              </p:cNvPr>
              <p:cNvSpPr>
                <a:spLocks noChangeShapeType="1"/>
              </p:cNvSpPr>
              <p:nvPr/>
            </p:nvSpPr>
            <p:spPr bwMode="auto">
              <a:xfrm>
                <a:off x="361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2" name="Line 276">
                <a:extLst>
                  <a:ext uri="{FF2B5EF4-FFF2-40B4-BE49-F238E27FC236}">
                    <a16:creationId xmlns:a16="http://schemas.microsoft.com/office/drawing/2014/main" id="{E1F172D0-4AAD-40C8-A709-6E67C227E4F1}"/>
                  </a:ext>
                </a:extLst>
              </p:cNvPr>
              <p:cNvSpPr>
                <a:spLocks noChangeShapeType="1"/>
              </p:cNvSpPr>
              <p:nvPr/>
            </p:nvSpPr>
            <p:spPr bwMode="auto">
              <a:xfrm>
                <a:off x="3618"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3" name="Line 277">
                <a:extLst>
                  <a:ext uri="{FF2B5EF4-FFF2-40B4-BE49-F238E27FC236}">
                    <a16:creationId xmlns:a16="http://schemas.microsoft.com/office/drawing/2014/main" id="{C6851E93-CE2E-4091-A7E3-745AFB70BD7B}"/>
                  </a:ext>
                </a:extLst>
              </p:cNvPr>
              <p:cNvSpPr>
                <a:spLocks noChangeShapeType="1"/>
              </p:cNvSpPr>
              <p:nvPr/>
            </p:nvSpPr>
            <p:spPr bwMode="auto">
              <a:xfrm>
                <a:off x="3618"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4" name="Line 278">
                <a:extLst>
                  <a:ext uri="{FF2B5EF4-FFF2-40B4-BE49-F238E27FC236}">
                    <a16:creationId xmlns:a16="http://schemas.microsoft.com/office/drawing/2014/main" id="{A2D6E2F3-C2AD-4F6C-8C41-3E69BB4E9545}"/>
                  </a:ext>
                </a:extLst>
              </p:cNvPr>
              <p:cNvSpPr>
                <a:spLocks noChangeShapeType="1"/>
              </p:cNvSpPr>
              <p:nvPr/>
            </p:nvSpPr>
            <p:spPr bwMode="auto">
              <a:xfrm>
                <a:off x="3618"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5" name="Line 279">
                <a:extLst>
                  <a:ext uri="{FF2B5EF4-FFF2-40B4-BE49-F238E27FC236}">
                    <a16:creationId xmlns:a16="http://schemas.microsoft.com/office/drawing/2014/main" id="{61F71775-57D4-49AC-8207-7A399EC7C683}"/>
                  </a:ext>
                </a:extLst>
              </p:cNvPr>
              <p:cNvSpPr>
                <a:spLocks noChangeShapeType="1"/>
              </p:cNvSpPr>
              <p:nvPr/>
            </p:nvSpPr>
            <p:spPr bwMode="auto">
              <a:xfrm>
                <a:off x="3620"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6" name="Line 280">
                <a:extLst>
                  <a:ext uri="{FF2B5EF4-FFF2-40B4-BE49-F238E27FC236}">
                    <a16:creationId xmlns:a16="http://schemas.microsoft.com/office/drawing/2014/main" id="{DD310F7F-4891-42D6-9C2A-7F0EDE88FE2E}"/>
                  </a:ext>
                </a:extLst>
              </p:cNvPr>
              <p:cNvSpPr>
                <a:spLocks noChangeShapeType="1"/>
              </p:cNvSpPr>
              <p:nvPr/>
            </p:nvSpPr>
            <p:spPr bwMode="auto">
              <a:xfrm>
                <a:off x="3627"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7" name="Line 281">
                <a:extLst>
                  <a:ext uri="{FF2B5EF4-FFF2-40B4-BE49-F238E27FC236}">
                    <a16:creationId xmlns:a16="http://schemas.microsoft.com/office/drawing/2014/main" id="{0A618E57-8B77-4EAD-8DAB-2E7CA8E474B5}"/>
                  </a:ext>
                </a:extLst>
              </p:cNvPr>
              <p:cNvSpPr>
                <a:spLocks noChangeShapeType="1"/>
              </p:cNvSpPr>
              <p:nvPr/>
            </p:nvSpPr>
            <p:spPr bwMode="auto">
              <a:xfrm>
                <a:off x="3631"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8" name="Line 282">
                <a:extLst>
                  <a:ext uri="{FF2B5EF4-FFF2-40B4-BE49-F238E27FC236}">
                    <a16:creationId xmlns:a16="http://schemas.microsoft.com/office/drawing/2014/main" id="{480CF775-4CAC-46F5-9811-37F70F436A21}"/>
                  </a:ext>
                </a:extLst>
              </p:cNvPr>
              <p:cNvSpPr>
                <a:spLocks noChangeShapeType="1"/>
              </p:cNvSpPr>
              <p:nvPr/>
            </p:nvSpPr>
            <p:spPr bwMode="auto">
              <a:xfrm>
                <a:off x="363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9" name="Line 283">
                <a:extLst>
                  <a:ext uri="{FF2B5EF4-FFF2-40B4-BE49-F238E27FC236}">
                    <a16:creationId xmlns:a16="http://schemas.microsoft.com/office/drawing/2014/main" id="{2A9A1A79-CF1C-452C-8983-66E06970C49C}"/>
                  </a:ext>
                </a:extLst>
              </p:cNvPr>
              <p:cNvSpPr>
                <a:spLocks noChangeShapeType="1"/>
              </p:cNvSpPr>
              <p:nvPr/>
            </p:nvSpPr>
            <p:spPr bwMode="auto">
              <a:xfrm>
                <a:off x="3636"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0" name="Line 284">
                <a:extLst>
                  <a:ext uri="{FF2B5EF4-FFF2-40B4-BE49-F238E27FC236}">
                    <a16:creationId xmlns:a16="http://schemas.microsoft.com/office/drawing/2014/main" id="{F2E3D76E-68B4-4BAC-B985-4ADBA62868B1}"/>
                  </a:ext>
                </a:extLst>
              </p:cNvPr>
              <p:cNvSpPr>
                <a:spLocks noChangeShapeType="1"/>
              </p:cNvSpPr>
              <p:nvPr/>
            </p:nvSpPr>
            <p:spPr bwMode="auto">
              <a:xfrm>
                <a:off x="3647"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1" name="Line 285">
                <a:extLst>
                  <a:ext uri="{FF2B5EF4-FFF2-40B4-BE49-F238E27FC236}">
                    <a16:creationId xmlns:a16="http://schemas.microsoft.com/office/drawing/2014/main" id="{62B5D114-4AF9-4270-99FD-F943BCB1E370}"/>
                  </a:ext>
                </a:extLst>
              </p:cNvPr>
              <p:cNvSpPr>
                <a:spLocks noChangeShapeType="1"/>
              </p:cNvSpPr>
              <p:nvPr/>
            </p:nvSpPr>
            <p:spPr bwMode="auto">
              <a:xfrm>
                <a:off x="3649"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2" name="Line 286">
                <a:extLst>
                  <a:ext uri="{FF2B5EF4-FFF2-40B4-BE49-F238E27FC236}">
                    <a16:creationId xmlns:a16="http://schemas.microsoft.com/office/drawing/2014/main" id="{F393449E-9E78-4CD1-A420-365C067A33E4}"/>
                  </a:ext>
                </a:extLst>
              </p:cNvPr>
              <p:cNvSpPr>
                <a:spLocks noChangeShapeType="1"/>
              </p:cNvSpPr>
              <p:nvPr/>
            </p:nvSpPr>
            <p:spPr bwMode="auto">
              <a:xfrm>
                <a:off x="3651"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3" name="Line 287">
                <a:extLst>
                  <a:ext uri="{FF2B5EF4-FFF2-40B4-BE49-F238E27FC236}">
                    <a16:creationId xmlns:a16="http://schemas.microsoft.com/office/drawing/2014/main" id="{94658E72-5935-4206-BE6F-D7A749CA5E9F}"/>
                  </a:ext>
                </a:extLst>
              </p:cNvPr>
              <p:cNvSpPr>
                <a:spLocks noChangeShapeType="1"/>
              </p:cNvSpPr>
              <p:nvPr/>
            </p:nvSpPr>
            <p:spPr bwMode="auto">
              <a:xfrm>
                <a:off x="3651"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4" name="Line 288">
                <a:extLst>
                  <a:ext uri="{FF2B5EF4-FFF2-40B4-BE49-F238E27FC236}">
                    <a16:creationId xmlns:a16="http://schemas.microsoft.com/office/drawing/2014/main" id="{AFFEBAEA-18EA-42B4-BA7D-9B1D0E7C817D}"/>
                  </a:ext>
                </a:extLst>
              </p:cNvPr>
              <p:cNvSpPr>
                <a:spLocks noChangeShapeType="1"/>
              </p:cNvSpPr>
              <p:nvPr/>
            </p:nvSpPr>
            <p:spPr bwMode="auto">
              <a:xfrm>
                <a:off x="3651"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5" name="Line 289">
                <a:extLst>
                  <a:ext uri="{FF2B5EF4-FFF2-40B4-BE49-F238E27FC236}">
                    <a16:creationId xmlns:a16="http://schemas.microsoft.com/office/drawing/2014/main" id="{C4A56359-4019-446F-9728-F9EFFB48CDAD}"/>
                  </a:ext>
                </a:extLst>
              </p:cNvPr>
              <p:cNvSpPr>
                <a:spLocks noChangeShapeType="1"/>
              </p:cNvSpPr>
              <p:nvPr/>
            </p:nvSpPr>
            <p:spPr bwMode="auto">
              <a:xfrm>
                <a:off x="365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6" name="Line 290">
                <a:extLst>
                  <a:ext uri="{FF2B5EF4-FFF2-40B4-BE49-F238E27FC236}">
                    <a16:creationId xmlns:a16="http://schemas.microsoft.com/office/drawing/2014/main" id="{B2303661-19CF-4E37-AEEB-5A820B3E2609}"/>
                  </a:ext>
                </a:extLst>
              </p:cNvPr>
              <p:cNvSpPr>
                <a:spLocks noChangeShapeType="1"/>
              </p:cNvSpPr>
              <p:nvPr/>
            </p:nvSpPr>
            <p:spPr bwMode="auto">
              <a:xfrm>
                <a:off x="3660"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7" name="Line 291">
                <a:extLst>
                  <a:ext uri="{FF2B5EF4-FFF2-40B4-BE49-F238E27FC236}">
                    <a16:creationId xmlns:a16="http://schemas.microsoft.com/office/drawing/2014/main" id="{92CAEB3E-123C-4300-8FB1-393A81B83410}"/>
                  </a:ext>
                </a:extLst>
              </p:cNvPr>
              <p:cNvSpPr>
                <a:spLocks noChangeShapeType="1"/>
              </p:cNvSpPr>
              <p:nvPr/>
            </p:nvSpPr>
            <p:spPr bwMode="auto">
              <a:xfrm>
                <a:off x="3662"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8" name="Line 292">
                <a:extLst>
                  <a:ext uri="{FF2B5EF4-FFF2-40B4-BE49-F238E27FC236}">
                    <a16:creationId xmlns:a16="http://schemas.microsoft.com/office/drawing/2014/main" id="{6D7AE707-CC9F-440A-8268-A35DB7FE8F60}"/>
                  </a:ext>
                </a:extLst>
              </p:cNvPr>
              <p:cNvSpPr>
                <a:spLocks noChangeShapeType="1"/>
              </p:cNvSpPr>
              <p:nvPr/>
            </p:nvSpPr>
            <p:spPr bwMode="auto">
              <a:xfrm>
                <a:off x="3664"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9" name="Line 293">
                <a:extLst>
                  <a:ext uri="{FF2B5EF4-FFF2-40B4-BE49-F238E27FC236}">
                    <a16:creationId xmlns:a16="http://schemas.microsoft.com/office/drawing/2014/main" id="{2F1DC577-0DD9-49D9-A9EC-50B90139EDB8}"/>
                  </a:ext>
                </a:extLst>
              </p:cNvPr>
              <p:cNvSpPr>
                <a:spLocks noChangeShapeType="1"/>
              </p:cNvSpPr>
              <p:nvPr/>
            </p:nvSpPr>
            <p:spPr bwMode="auto">
              <a:xfrm>
                <a:off x="3677"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0" name="Line 294">
                <a:extLst>
                  <a:ext uri="{FF2B5EF4-FFF2-40B4-BE49-F238E27FC236}">
                    <a16:creationId xmlns:a16="http://schemas.microsoft.com/office/drawing/2014/main" id="{AB8231BB-B456-4B88-BACC-AC5EF0E9DB08}"/>
                  </a:ext>
                </a:extLst>
              </p:cNvPr>
              <p:cNvSpPr>
                <a:spLocks noChangeShapeType="1"/>
              </p:cNvSpPr>
              <p:nvPr/>
            </p:nvSpPr>
            <p:spPr bwMode="auto">
              <a:xfrm>
                <a:off x="3684"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1" name="Line 295">
                <a:extLst>
                  <a:ext uri="{FF2B5EF4-FFF2-40B4-BE49-F238E27FC236}">
                    <a16:creationId xmlns:a16="http://schemas.microsoft.com/office/drawing/2014/main" id="{D8E5CCCF-AC6A-4733-A6C2-6B895157101A}"/>
                  </a:ext>
                </a:extLst>
              </p:cNvPr>
              <p:cNvSpPr>
                <a:spLocks noChangeShapeType="1"/>
              </p:cNvSpPr>
              <p:nvPr/>
            </p:nvSpPr>
            <p:spPr bwMode="auto">
              <a:xfrm>
                <a:off x="3684"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2" name="Line 296">
                <a:extLst>
                  <a:ext uri="{FF2B5EF4-FFF2-40B4-BE49-F238E27FC236}">
                    <a16:creationId xmlns:a16="http://schemas.microsoft.com/office/drawing/2014/main" id="{5E4F371A-A93F-4930-9EEC-08D1658B557F}"/>
                  </a:ext>
                </a:extLst>
              </p:cNvPr>
              <p:cNvSpPr>
                <a:spLocks noChangeShapeType="1"/>
              </p:cNvSpPr>
              <p:nvPr/>
            </p:nvSpPr>
            <p:spPr bwMode="auto">
              <a:xfrm>
                <a:off x="3695"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3" name="Line 297">
                <a:extLst>
                  <a:ext uri="{FF2B5EF4-FFF2-40B4-BE49-F238E27FC236}">
                    <a16:creationId xmlns:a16="http://schemas.microsoft.com/office/drawing/2014/main" id="{C2274708-F42F-437D-81F2-761BB7FA91DB}"/>
                  </a:ext>
                </a:extLst>
              </p:cNvPr>
              <p:cNvSpPr>
                <a:spLocks noChangeShapeType="1"/>
              </p:cNvSpPr>
              <p:nvPr/>
            </p:nvSpPr>
            <p:spPr bwMode="auto">
              <a:xfrm>
                <a:off x="3700"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4" name="Line 298">
                <a:extLst>
                  <a:ext uri="{FF2B5EF4-FFF2-40B4-BE49-F238E27FC236}">
                    <a16:creationId xmlns:a16="http://schemas.microsoft.com/office/drawing/2014/main" id="{F9F2823E-9F67-4D18-AEF6-D0AB9368AD8A}"/>
                  </a:ext>
                </a:extLst>
              </p:cNvPr>
              <p:cNvSpPr>
                <a:spLocks noChangeShapeType="1"/>
              </p:cNvSpPr>
              <p:nvPr/>
            </p:nvSpPr>
            <p:spPr bwMode="auto">
              <a:xfrm>
                <a:off x="3702"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5" name="Line 299">
                <a:extLst>
                  <a:ext uri="{FF2B5EF4-FFF2-40B4-BE49-F238E27FC236}">
                    <a16:creationId xmlns:a16="http://schemas.microsoft.com/office/drawing/2014/main" id="{51B03A70-AD24-493F-9EA6-1507EFC89087}"/>
                  </a:ext>
                </a:extLst>
              </p:cNvPr>
              <p:cNvSpPr>
                <a:spLocks noChangeShapeType="1"/>
              </p:cNvSpPr>
              <p:nvPr/>
            </p:nvSpPr>
            <p:spPr bwMode="auto">
              <a:xfrm>
                <a:off x="3704"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6" name="Line 300">
                <a:extLst>
                  <a:ext uri="{FF2B5EF4-FFF2-40B4-BE49-F238E27FC236}">
                    <a16:creationId xmlns:a16="http://schemas.microsoft.com/office/drawing/2014/main" id="{DB6E617F-C6BA-40CA-902D-620004C63300}"/>
                  </a:ext>
                </a:extLst>
              </p:cNvPr>
              <p:cNvSpPr>
                <a:spLocks noChangeShapeType="1"/>
              </p:cNvSpPr>
              <p:nvPr/>
            </p:nvSpPr>
            <p:spPr bwMode="auto">
              <a:xfrm>
                <a:off x="3706"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7" name="Line 301">
                <a:extLst>
                  <a:ext uri="{FF2B5EF4-FFF2-40B4-BE49-F238E27FC236}">
                    <a16:creationId xmlns:a16="http://schemas.microsoft.com/office/drawing/2014/main" id="{3FF72E3E-BF79-4167-954C-F0658BDB0AF4}"/>
                  </a:ext>
                </a:extLst>
              </p:cNvPr>
              <p:cNvSpPr>
                <a:spLocks noChangeShapeType="1"/>
              </p:cNvSpPr>
              <p:nvPr/>
            </p:nvSpPr>
            <p:spPr bwMode="auto">
              <a:xfrm>
                <a:off x="3708"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8" name="Line 302">
                <a:extLst>
                  <a:ext uri="{FF2B5EF4-FFF2-40B4-BE49-F238E27FC236}">
                    <a16:creationId xmlns:a16="http://schemas.microsoft.com/office/drawing/2014/main" id="{5555AEBB-9096-44F7-A3A4-B0CDCB65E9B7}"/>
                  </a:ext>
                </a:extLst>
              </p:cNvPr>
              <p:cNvSpPr>
                <a:spLocks noChangeShapeType="1"/>
              </p:cNvSpPr>
              <p:nvPr/>
            </p:nvSpPr>
            <p:spPr bwMode="auto">
              <a:xfrm>
                <a:off x="3711"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9" name="Line 303">
                <a:extLst>
                  <a:ext uri="{FF2B5EF4-FFF2-40B4-BE49-F238E27FC236}">
                    <a16:creationId xmlns:a16="http://schemas.microsoft.com/office/drawing/2014/main" id="{8B2C5857-1CA0-4F1A-BBF0-0B64148772E8}"/>
                  </a:ext>
                </a:extLst>
              </p:cNvPr>
              <p:cNvSpPr>
                <a:spLocks noChangeShapeType="1"/>
              </p:cNvSpPr>
              <p:nvPr/>
            </p:nvSpPr>
            <p:spPr bwMode="auto">
              <a:xfrm>
                <a:off x="3713"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0" name="Line 304">
                <a:extLst>
                  <a:ext uri="{FF2B5EF4-FFF2-40B4-BE49-F238E27FC236}">
                    <a16:creationId xmlns:a16="http://schemas.microsoft.com/office/drawing/2014/main" id="{6066CACB-756E-4A9B-8DE8-898AF46F2C18}"/>
                  </a:ext>
                </a:extLst>
              </p:cNvPr>
              <p:cNvSpPr>
                <a:spLocks noChangeShapeType="1"/>
              </p:cNvSpPr>
              <p:nvPr/>
            </p:nvSpPr>
            <p:spPr bwMode="auto">
              <a:xfrm>
                <a:off x="3715"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1" name="Line 305">
                <a:extLst>
                  <a:ext uri="{FF2B5EF4-FFF2-40B4-BE49-F238E27FC236}">
                    <a16:creationId xmlns:a16="http://schemas.microsoft.com/office/drawing/2014/main" id="{EE0BF212-C314-49B2-B29E-76A10BDC3A66}"/>
                  </a:ext>
                </a:extLst>
              </p:cNvPr>
              <p:cNvSpPr>
                <a:spLocks noChangeShapeType="1"/>
              </p:cNvSpPr>
              <p:nvPr/>
            </p:nvSpPr>
            <p:spPr bwMode="auto">
              <a:xfrm>
                <a:off x="3715"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2" name="Line 306">
                <a:extLst>
                  <a:ext uri="{FF2B5EF4-FFF2-40B4-BE49-F238E27FC236}">
                    <a16:creationId xmlns:a16="http://schemas.microsoft.com/office/drawing/2014/main" id="{E5E6AAB5-EB05-4BA4-895D-8DEE61E4FA22}"/>
                  </a:ext>
                </a:extLst>
              </p:cNvPr>
              <p:cNvSpPr>
                <a:spLocks noChangeShapeType="1"/>
              </p:cNvSpPr>
              <p:nvPr/>
            </p:nvSpPr>
            <p:spPr bwMode="auto">
              <a:xfrm>
                <a:off x="3719" y="13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3" name="Line 307">
                <a:extLst>
                  <a:ext uri="{FF2B5EF4-FFF2-40B4-BE49-F238E27FC236}">
                    <a16:creationId xmlns:a16="http://schemas.microsoft.com/office/drawing/2014/main" id="{EF561C3E-228F-4325-974A-2B0ABA8BB998}"/>
                  </a:ext>
                </a:extLst>
              </p:cNvPr>
              <p:cNvSpPr>
                <a:spLocks noChangeShapeType="1"/>
              </p:cNvSpPr>
              <p:nvPr/>
            </p:nvSpPr>
            <p:spPr bwMode="auto">
              <a:xfrm>
                <a:off x="3730"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4" name="Line 308">
                <a:extLst>
                  <a:ext uri="{FF2B5EF4-FFF2-40B4-BE49-F238E27FC236}">
                    <a16:creationId xmlns:a16="http://schemas.microsoft.com/office/drawing/2014/main" id="{12670F34-15B6-4A35-A53B-303A45308EDA}"/>
                  </a:ext>
                </a:extLst>
              </p:cNvPr>
              <p:cNvSpPr>
                <a:spLocks noChangeShapeType="1"/>
              </p:cNvSpPr>
              <p:nvPr/>
            </p:nvSpPr>
            <p:spPr bwMode="auto">
              <a:xfrm>
                <a:off x="3735"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5" name="Line 309">
                <a:extLst>
                  <a:ext uri="{FF2B5EF4-FFF2-40B4-BE49-F238E27FC236}">
                    <a16:creationId xmlns:a16="http://schemas.microsoft.com/office/drawing/2014/main" id="{5D5A33DC-F8AF-49AD-9365-DE053BF7C9F9}"/>
                  </a:ext>
                </a:extLst>
              </p:cNvPr>
              <p:cNvSpPr>
                <a:spLocks noChangeShapeType="1"/>
              </p:cNvSpPr>
              <p:nvPr/>
            </p:nvSpPr>
            <p:spPr bwMode="auto">
              <a:xfrm>
                <a:off x="3737"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6" name="Line 310">
                <a:extLst>
                  <a:ext uri="{FF2B5EF4-FFF2-40B4-BE49-F238E27FC236}">
                    <a16:creationId xmlns:a16="http://schemas.microsoft.com/office/drawing/2014/main" id="{5E9CAB1A-D9F8-4159-A6D2-6DAF7B8355FB}"/>
                  </a:ext>
                </a:extLst>
              </p:cNvPr>
              <p:cNvSpPr>
                <a:spLocks noChangeShapeType="1"/>
              </p:cNvSpPr>
              <p:nvPr/>
            </p:nvSpPr>
            <p:spPr bwMode="auto">
              <a:xfrm>
                <a:off x="374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7" name="Line 311">
                <a:extLst>
                  <a:ext uri="{FF2B5EF4-FFF2-40B4-BE49-F238E27FC236}">
                    <a16:creationId xmlns:a16="http://schemas.microsoft.com/office/drawing/2014/main" id="{370485B6-85DB-4456-9F21-2BBFB50DE9DA}"/>
                  </a:ext>
                </a:extLst>
              </p:cNvPr>
              <p:cNvSpPr>
                <a:spLocks noChangeShapeType="1"/>
              </p:cNvSpPr>
              <p:nvPr/>
            </p:nvSpPr>
            <p:spPr bwMode="auto">
              <a:xfrm>
                <a:off x="374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8" name="Line 312">
                <a:extLst>
                  <a:ext uri="{FF2B5EF4-FFF2-40B4-BE49-F238E27FC236}">
                    <a16:creationId xmlns:a16="http://schemas.microsoft.com/office/drawing/2014/main" id="{57A59175-AC06-42C2-87A5-CC3F4BDDCC37}"/>
                  </a:ext>
                </a:extLst>
              </p:cNvPr>
              <p:cNvSpPr>
                <a:spLocks noChangeShapeType="1"/>
              </p:cNvSpPr>
              <p:nvPr/>
            </p:nvSpPr>
            <p:spPr bwMode="auto">
              <a:xfrm>
                <a:off x="374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9" name="Line 313">
                <a:extLst>
                  <a:ext uri="{FF2B5EF4-FFF2-40B4-BE49-F238E27FC236}">
                    <a16:creationId xmlns:a16="http://schemas.microsoft.com/office/drawing/2014/main" id="{1170F8EE-E0D3-49E4-A5DC-495440178F86}"/>
                  </a:ext>
                </a:extLst>
              </p:cNvPr>
              <p:cNvSpPr>
                <a:spLocks noChangeShapeType="1"/>
              </p:cNvSpPr>
              <p:nvPr/>
            </p:nvSpPr>
            <p:spPr bwMode="auto">
              <a:xfrm>
                <a:off x="374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0" name="Line 314">
                <a:extLst>
                  <a:ext uri="{FF2B5EF4-FFF2-40B4-BE49-F238E27FC236}">
                    <a16:creationId xmlns:a16="http://schemas.microsoft.com/office/drawing/2014/main" id="{821411BD-417D-465A-BC6F-9C58DDA3190A}"/>
                  </a:ext>
                </a:extLst>
              </p:cNvPr>
              <p:cNvSpPr>
                <a:spLocks noChangeShapeType="1"/>
              </p:cNvSpPr>
              <p:nvPr/>
            </p:nvSpPr>
            <p:spPr bwMode="auto">
              <a:xfrm>
                <a:off x="3752"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1" name="Line 315">
                <a:extLst>
                  <a:ext uri="{FF2B5EF4-FFF2-40B4-BE49-F238E27FC236}">
                    <a16:creationId xmlns:a16="http://schemas.microsoft.com/office/drawing/2014/main" id="{47E4A195-9579-4367-A744-808BEE929DDD}"/>
                  </a:ext>
                </a:extLst>
              </p:cNvPr>
              <p:cNvSpPr>
                <a:spLocks noChangeShapeType="1"/>
              </p:cNvSpPr>
              <p:nvPr/>
            </p:nvSpPr>
            <p:spPr bwMode="auto">
              <a:xfrm>
                <a:off x="3757"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2" name="Line 316">
                <a:extLst>
                  <a:ext uri="{FF2B5EF4-FFF2-40B4-BE49-F238E27FC236}">
                    <a16:creationId xmlns:a16="http://schemas.microsoft.com/office/drawing/2014/main" id="{32496C05-28F8-4584-98BF-A385FBAC6DB3}"/>
                  </a:ext>
                </a:extLst>
              </p:cNvPr>
              <p:cNvSpPr>
                <a:spLocks noChangeShapeType="1"/>
              </p:cNvSpPr>
              <p:nvPr/>
            </p:nvSpPr>
            <p:spPr bwMode="auto">
              <a:xfrm>
                <a:off x="3761"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3" name="Line 317">
                <a:extLst>
                  <a:ext uri="{FF2B5EF4-FFF2-40B4-BE49-F238E27FC236}">
                    <a16:creationId xmlns:a16="http://schemas.microsoft.com/office/drawing/2014/main" id="{8C50E462-A86A-458E-8535-A8F297BE7ABB}"/>
                  </a:ext>
                </a:extLst>
              </p:cNvPr>
              <p:cNvSpPr>
                <a:spLocks noChangeShapeType="1"/>
              </p:cNvSpPr>
              <p:nvPr/>
            </p:nvSpPr>
            <p:spPr bwMode="auto">
              <a:xfrm>
                <a:off x="3764"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4" name="Line 318">
                <a:extLst>
                  <a:ext uri="{FF2B5EF4-FFF2-40B4-BE49-F238E27FC236}">
                    <a16:creationId xmlns:a16="http://schemas.microsoft.com/office/drawing/2014/main" id="{4C5B4975-2827-49E3-BCAB-56546E30515E}"/>
                  </a:ext>
                </a:extLst>
              </p:cNvPr>
              <p:cNvSpPr>
                <a:spLocks noChangeShapeType="1"/>
              </p:cNvSpPr>
              <p:nvPr/>
            </p:nvSpPr>
            <p:spPr bwMode="auto">
              <a:xfrm>
                <a:off x="3770"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5" name="Line 319">
                <a:extLst>
                  <a:ext uri="{FF2B5EF4-FFF2-40B4-BE49-F238E27FC236}">
                    <a16:creationId xmlns:a16="http://schemas.microsoft.com/office/drawing/2014/main" id="{5C8CC268-9411-4C58-8289-61A057D3396B}"/>
                  </a:ext>
                </a:extLst>
              </p:cNvPr>
              <p:cNvSpPr>
                <a:spLocks noChangeShapeType="1"/>
              </p:cNvSpPr>
              <p:nvPr/>
            </p:nvSpPr>
            <p:spPr bwMode="auto">
              <a:xfrm>
                <a:off x="3770"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6" name="Line 320">
                <a:extLst>
                  <a:ext uri="{FF2B5EF4-FFF2-40B4-BE49-F238E27FC236}">
                    <a16:creationId xmlns:a16="http://schemas.microsoft.com/office/drawing/2014/main" id="{AE2AE831-85F7-463B-9FFF-D8ADC280DC90}"/>
                  </a:ext>
                </a:extLst>
              </p:cNvPr>
              <p:cNvSpPr>
                <a:spLocks noChangeShapeType="1"/>
              </p:cNvSpPr>
              <p:nvPr/>
            </p:nvSpPr>
            <p:spPr bwMode="auto">
              <a:xfrm>
                <a:off x="3777"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7" name="Line 321">
                <a:extLst>
                  <a:ext uri="{FF2B5EF4-FFF2-40B4-BE49-F238E27FC236}">
                    <a16:creationId xmlns:a16="http://schemas.microsoft.com/office/drawing/2014/main" id="{5B13FAB5-7A9A-43A0-92AA-115ACBD1E6C6}"/>
                  </a:ext>
                </a:extLst>
              </p:cNvPr>
              <p:cNvSpPr>
                <a:spLocks noChangeShapeType="1"/>
              </p:cNvSpPr>
              <p:nvPr/>
            </p:nvSpPr>
            <p:spPr bwMode="auto">
              <a:xfrm>
                <a:off x="3781"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8" name="Line 322">
                <a:extLst>
                  <a:ext uri="{FF2B5EF4-FFF2-40B4-BE49-F238E27FC236}">
                    <a16:creationId xmlns:a16="http://schemas.microsoft.com/office/drawing/2014/main" id="{EFA24291-662C-44CF-9FB7-28882A6A749C}"/>
                  </a:ext>
                </a:extLst>
              </p:cNvPr>
              <p:cNvSpPr>
                <a:spLocks noChangeShapeType="1"/>
              </p:cNvSpPr>
              <p:nvPr/>
            </p:nvSpPr>
            <p:spPr bwMode="auto">
              <a:xfrm>
                <a:off x="3781"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9" name="Line 323">
                <a:extLst>
                  <a:ext uri="{FF2B5EF4-FFF2-40B4-BE49-F238E27FC236}">
                    <a16:creationId xmlns:a16="http://schemas.microsoft.com/office/drawing/2014/main" id="{5F2E36D7-BF15-4919-8CC4-CD9EE8D25D01}"/>
                  </a:ext>
                </a:extLst>
              </p:cNvPr>
              <p:cNvSpPr>
                <a:spLocks noChangeShapeType="1"/>
              </p:cNvSpPr>
              <p:nvPr/>
            </p:nvSpPr>
            <p:spPr bwMode="auto">
              <a:xfrm>
                <a:off x="3786"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0" name="Line 324">
                <a:extLst>
                  <a:ext uri="{FF2B5EF4-FFF2-40B4-BE49-F238E27FC236}">
                    <a16:creationId xmlns:a16="http://schemas.microsoft.com/office/drawing/2014/main" id="{3DC136AF-11AB-4A8C-B78C-369F355CBC94}"/>
                  </a:ext>
                </a:extLst>
              </p:cNvPr>
              <p:cNvSpPr>
                <a:spLocks noChangeShapeType="1"/>
              </p:cNvSpPr>
              <p:nvPr/>
            </p:nvSpPr>
            <p:spPr bwMode="auto">
              <a:xfrm>
                <a:off x="3786"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1" name="Line 325">
                <a:extLst>
                  <a:ext uri="{FF2B5EF4-FFF2-40B4-BE49-F238E27FC236}">
                    <a16:creationId xmlns:a16="http://schemas.microsoft.com/office/drawing/2014/main" id="{5C25A679-CE79-44DD-9ECA-22C16E0AF428}"/>
                  </a:ext>
                </a:extLst>
              </p:cNvPr>
              <p:cNvSpPr>
                <a:spLocks noChangeShapeType="1"/>
              </p:cNvSpPr>
              <p:nvPr/>
            </p:nvSpPr>
            <p:spPr bwMode="auto">
              <a:xfrm>
                <a:off x="378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2" name="Line 326">
                <a:extLst>
                  <a:ext uri="{FF2B5EF4-FFF2-40B4-BE49-F238E27FC236}">
                    <a16:creationId xmlns:a16="http://schemas.microsoft.com/office/drawing/2014/main" id="{A4155D72-76A4-4673-AC8A-B3521F4629CC}"/>
                  </a:ext>
                </a:extLst>
              </p:cNvPr>
              <p:cNvSpPr>
                <a:spLocks noChangeShapeType="1"/>
              </p:cNvSpPr>
              <p:nvPr/>
            </p:nvSpPr>
            <p:spPr bwMode="auto">
              <a:xfrm>
                <a:off x="3792"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3" name="Line 327">
                <a:extLst>
                  <a:ext uri="{FF2B5EF4-FFF2-40B4-BE49-F238E27FC236}">
                    <a16:creationId xmlns:a16="http://schemas.microsoft.com/office/drawing/2014/main" id="{1DBC5ED2-9798-410F-86E0-F8F165650D35}"/>
                  </a:ext>
                </a:extLst>
              </p:cNvPr>
              <p:cNvSpPr>
                <a:spLocks noChangeShapeType="1"/>
              </p:cNvSpPr>
              <p:nvPr/>
            </p:nvSpPr>
            <p:spPr bwMode="auto">
              <a:xfrm>
                <a:off x="3803"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4" name="Line 328">
                <a:extLst>
                  <a:ext uri="{FF2B5EF4-FFF2-40B4-BE49-F238E27FC236}">
                    <a16:creationId xmlns:a16="http://schemas.microsoft.com/office/drawing/2014/main" id="{74AD479C-73DB-40A8-9B09-7FE6771359DB}"/>
                  </a:ext>
                </a:extLst>
              </p:cNvPr>
              <p:cNvSpPr>
                <a:spLocks noChangeShapeType="1"/>
              </p:cNvSpPr>
              <p:nvPr/>
            </p:nvSpPr>
            <p:spPr bwMode="auto">
              <a:xfrm>
                <a:off x="3803"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5" name="Line 329">
                <a:extLst>
                  <a:ext uri="{FF2B5EF4-FFF2-40B4-BE49-F238E27FC236}">
                    <a16:creationId xmlns:a16="http://schemas.microsoft.com/office/drawing/2014/main" id="{90E8BF1B-7102-4611-814F-E253363E27BE}"/>
                  </a:ext>
                </a:extLst>
              </p:cNvPr>
              <p:cNvSpPr>
                <a:spLocks noChangeShapeType="1"/>
              </p:cNvSpPr>
              <p:nvPr/>
            </p:nvSpPr>
            <p:spPr bwMode="auto">
              <a:xfrm>
                <a:off x="3808"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6" name="Line 330">
                <a:extLst>
                  <a:ext uri="{FF2B5EF4-FFF2-40B4-BE49-F238E27FC236}">
                    <a16:creationId xmlns:a16="http://schemas.microsoft.com/office/drawing/2014/main" id="{8A76D0A9-73E6-4E5B-B267-F3DA5C8460AA}"/>
                  </a:ext>
                </a:extLst>
              </p:cNvPr>
              <p:cNvSpPr>
                <a:spLocks noChangeShapeType="1"/>
              </p:cNvSpPr>
              <p:nvPr/>
            </p:nvSpPr>
            <p:spPr bwMode="auto">
              <a:xfrm>
                <a:off x="3812"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7" name="Line 331">
                <a:extLst>
                  <a:ext uri="{FF2B5EF4-FFF2-40B4-BE49-F238E27FC236}">
                    <a16:creationId xmlns:a16="http://schemas.microsoft.com/office/drawing/2014/main" id="{CBD39554-8F33-4FBB-865B-B352C87B331C}"/>
                  </a:ext>
                </a:extLst>
              </p:cNvPr>
              <p:cNvSpPr>
                <a:spLocks noChangeShapeType="1"/>
              </p:cNvSpPr>
              <p:nvPr/>
            </p:nvSpPr>
            <p:spPr bwMode="auto">
              <a:xfrm>
                <a:off x="3814"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8" name="Line 332">
                <a:extLst>
                  <a:ext uri="{FF2B5EF4-FFF2-40B4-BE49-F238E27FC236}">
                    <a16:creationId xmlns:a16="http://schemas.microsoft.com/office/drawing/2014/main" id="{EBD663EB-3846-4DE8-B597-85B573A55866}"/>
                  </a:ext>
                </a:extLst>
              </p:cNvPr>
              <p:cNvSpPr>
                <a:spLocks noChangeShapeType="1"/>
              </p:cNvSpPr>
              <p:nvPr/>
            </p:nvSpPr>
            <p:spPr bwMode="auto">
              <a:xfrm>
                <a:off x="3814" y="136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9" name="Line 333">
                <a:extLst>
                  <a:ext uri="{FF2B5EF4-FFF2-40B4-BE49-F238E27FC236}">
                    <a16:creationId xmlns:a16="http://schemas.microsoft.com/office/drawing/2014/main" id="{C910384E-0DB1-4003-8336-4BED09B41629}"/>
                  </a:ext>
                </a:extLst>
              </p:cNvPr>
              <p:cNvSpPr>
                <a:spLocks noChangeShapeType="1"/>
              </p:cNvSpPr>
              <p:nvPr/>
            </p:nvSpPr>
            <p:spPr bwMode="auto">
              <a:xfrm>
                <a:off x="3832" y="1384"/>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0" name="Line 334">
                <a:extLst>
                  <a:ext uri="{FF2B5EF4-FFF2-40B4-BE49-F238E27FC236}">
                    <a16:creationId xmlns:a16="http://schemas.microsoft.com/office/drawing/2014/main" id="{7DB5BE74-D7B7-473C-B5A2-32AE6BE8CE02}"/>
                  </a:ext>
                </a:extLst>
              </p:cNvPr>
              <p:cNvSpPr>
                <a:spLocks noChangeShapeType="1"/>
              </p:cNvSpPr>
              <p:nvPr/>
            </p:nvSpPr>
            <p:spPr bwMode="auto">
              <a:xfrm>
                <a:off x="3834" y="1384"/>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1" name="Line 335">
                <a:extLst>
                  <a:ext uri="{FF2B5EF4-FFF2-40B4-BE49-F238E27FC236}">
                    <a16:creationId xmlns:a16="http://schemas.microsoft.com/office/drawing/2014/main" id="{92362258-4E00-4EED-B451-B2D9EE89711A}"/>
                  </a:ext>
                </a:extLst>
              </p:cNvPr>
              <p:cNvSpPr>
                <a:spLocks noChangeShapeType="1"/>
              </p:cNvSpPr>
              <p:nvPr/>
            </p:nvSpPr>
            <p:spPr bwMode="auto">
              <a:xfrm>
                <a:off x="3836" y="1389"/>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2" name="Line 336">
                <a:extLst>
                  <a:ext uri="{FF2B5EF4-FFF2-40B4-BE49-F238E27FC236}">
                    <a16:creationId xmlns:a16="http://schemas.microsoft.com/office/drawing/2014/main" id="{2B255DE2-7A52-44C3-90C9-DA6DE923C572}"/>
                  </a:ext>
                </a:extLst>
              </p:cNvPr>
              <p:cNvSpPr>
                <a:spLocks noChangeShapeType="1"/>
              </p:cNvSpPr>
              <p:nvPr/>
            </p:nvSpPr>
            <p:spPr bwMode="auto">
              <a:xfrm>
                <a:off x="3841" y="1396"/>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3" name="Line 337">
                <a:extLst>
                  <a:ext uri="{FF2B5EF4-FFF2-40B4-BE49-F238E27FC236}">
                    <a16:creationId xmlns:a16="http://schemas.microsoft.com/office/drawing/2014/main" id="{834F8AEE-BD77-4794-9E54-77D6CC8199CA}"/>
                  </a:ext>
                </a:extLst>
              </p:cNvPr>
              <p:cNvSpPr>
                <a:spLocks noChangeShapeType="1"/>
              </p:cNvSpPr>
              <p:nvPr/>
            </p:nvSpPr>
            <p:spPr bwMode="auto">
              <a:xfrm>
                <a:off x="3856"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4" name="Line 338">
                <a:extLst>
                  <a:ext uri="{FF2B5EF4-FFF2-40B4-BE49-F238E27FC236}">
                    <a16:creationId xmlns:a16="http://schemas.microsoft.com/office/drawing/2014/main" id="{8B66FB7A-82A1-4695-93B4-4438345698C0}"/>
                  </a:ext>
                </a:extLst>
              </p:cNvPr>
              <p:cNvSpPr>
                <a:spLocks noChangeShapeType="1"/>
              </p:cNvSpPr>
              <p:nvPr/>
            </p:nvSpPr>
            <p:spPr bwMode="auto">
              <a:xfrm>
                <a:off x="3863"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5" name="Line 339">
                <a:extLst>
                  <a:ext uri="{FF2B5EF4-FFF2-40B4-BE49-F238E27FC236}">
                    <a16:creationId xmlns:a16="http://schemas.microsoft.com/office/drawing/2014/main" id="{2FAC368B-AC8A-42B0-B81D-71A19313B676}"/>
                  </a:ext>
                </a:extLst>
              </p:cNvPr>
              <p:cNvSpPr>
                <a:spLocks noChangeShapeType="1"/>
              </p:cNvSpPr>
              <p:nvPr/>
            </p:nvSpPr>
            <p:spPr bwMode="auto">
              <a:xfrm>
                <a:off x="3878"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6" name="Line 340">
                <a:extLst>
                  <a:ext uri="{FF2B5EF4-FFF2-40B4-BE49-F238E27FC236}">
                    <a16:creationId xmlns:a16="http://schemas.microsoft.com/office/drawing/2014/main" id="{6EA4B624-CA28-45A4-8280-1709FA4C5752}"/>
                  </a:ext>
                </a:extLst>
              </p:cNvPr>
              <p:cNvSpPr>
                <a:spLocks noChangeShapeType="1"/>
              </p:cNvSpPr>
              <p:nvPr/>
            </p:nvSpPr>
            <p:spPr bwMode="auto">
              <a:xfrm>
                <a:off x="3880"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7" name="Line 341">
                <a:extLst>
                  <a:ext uri="{FF2B5EF4-FFF2-40B4-BE49-F238E27FC236}">
                    <a16:creationId xmlns:a16="http://schemas.microsoft.com/office/drawing/2014/main" id="{5BA180CC-B1E9-4E67-8DC5-A8A358AA1C94}"/>
                  </a:ext>
                </a:extLst>
              </p:cNvPr>
              <p:cNvSpPr>
                <a:spLocks noChangeShapeType="1"/>
              </p:cNvSpPr>
              <p:nvPr/>
            </p:nvSpPr>
            <p:spPr bwMode="auto">
              <a:xfrm>
                <a:off x="3885"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8" name="Line 342">
                <a:extLst>
                  <a:ext uri="{FF2B5EF4-FFF2-40B4-BE49-F238E27FC236}">
                    <a16:creationId xmlns:a16="http://schemas.microsoft.com/office/drawing/2014/main" id="{0BF08265-B28F-4489-86A7-2F60F7555DDA}"/>
                  </a:ext>
                </a:extLst>
              </p:cNvPr>
              <p:cNvSpPr>
                <a:spLocks noChangeShapeType="1"/>
              </p:cNvSpPr>
              <p:nvPr/>
            </p:nvSpPr>
            <p:spPr bwMode="auto">
              <a:xfrm>
                <a:off x="3887"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9" name="Line 343">
                <a:extLst>
                  <a:ext uri="{FF2B5EF4-FFF2-40B4-BE49-F238E27FC236}">
                    <a16:creationId xmlns:a16="http://schemas.microsoft.com/office/drawing/2014/main" id="{F265AA58-D558-409F-BE09-B3816A13C074}"/>
                  </a:ext>
                </a:extLst>
              </p:cNvPr>
              <p:cNvSpPr>
                <a:spLocks noChangeShapeType="1"/>
              </p:cNvSpPr>
              <p:nvPr/>
            </p:nvSpPr>
            <p:spPr bwMode="auto">
              <a:xfrm>
                <a:off x="3891"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0" name="Line 344">
                <a:extLst>
                  <a:ext uri="{FF2B5EF4-FFF2-40B4-BE49-F238E27FC236}">
                    <a16:creationId xmlns:a16="http://schemas.microsoft.com/office/drawing/2014/main" id="{676472B3-16D7-4F9E-A6B3-C531EC44D137}"/>
                  </a:ext>
                </a:extLst>
              </p:cNvPr>
              <p:cNvSpPr>
                <a:spLocks noChangeShapeType="1"/>
              </p:cNvSpPr>
              <p:nvPr/>
            </p:nvSpPr>
            <p:spPr bwMode="auto">
              <a:xfrm>
                <a:off x="3900"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1" name="Line 345">
                <a:extLst>
                  <a:ext uri="{FF2B5EF4-FFF2-40B4-BE49-F238E27FC236}">
                    <a16:creationId xmlns:a16="http://schemas.microsoft.com/office/drawing/2014/main" id="{F7D324FB-FABA-4A3D-BC39-B4502FDD4ED7}"/>
                  </a:ext>
                </a:extLst>
              </p:cNvPr>
              <p:cNvSpPr>
                <a:spLocks noChangeShapeType="1"/>
              </p:cNvSpPr>
              <p:nvPr/>
            </p:nvSpPr>
            <p:spPr bwMode="auto">
              <a:xfrm>
                <a:off x="3903"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2" name="Line 346">
                <a:extLst>
                  <a:ext uri="{FF2B5EF4-FFF2-40B4-BE49-F238E27FC236}">
                    <a16:creationId xmlns:a16="http://schemas.microsoft.com/office/drawing/2014/main" id="{D690F748-3264-4359-8B67-7FA82058B6DF}"/>
                  </a:ext>
                </a:extLst>
              </p:cNvPr>
              <p:cNvSpPr>
                <a:spLocks noChangeShapeType="1"/>
              </p:cNvSpPr>
              <p:nvPr/>
            </p:nvSpPr>
            <p:spPr bwMode="auto">
              <a:xfrm>
                <a:off x="3903"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3" name="Line 347">
                <a:extLst>
                  <a:ext uri="{FF2B5EF4-FFF2-40B4-BE49-F238E27FC236}">
                    <a16:creationId xmlns:a16="http://schemas.microsoft.com/office/drawing/2014/main" id="{16CEF9AB-2D1B-43DC-B2F2-BFB560BFF093}"/>
                  </a:ext>
                </a:extLst>
              </p:cNvPr>
              <p:cNvSpPr>
                <a:spLocks noChangeShapeType="1"/>
              </p:cNvSpPr>
              <p:nvPr/>
            </p:nvSpPr>
            <p:spPr bwMode="auto">
              <a:xfrm>
                <a:off x="3907"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4" name="Line 348">
                <a:extLst>
                  <a:ext uri="{FF2B5EF4-FFF2-40B4-BE49-F238E27FC236}">
                    <a16:creationId xmlns:a16="http://schemas.microsoft.com/office/drawing/2014/main" id="{00336689-C042-4D39-A2DF-66DA88308408}"/>
                  </a:ext>
                </a:extLst>
              </p:cNvPr>
              <p:cNvSpPr>
                <a:spLocks noChangeShapeType="1"/>
              </p:cNvSpPr>
              <p:nvPr/>
            </p:nvSpPr>
            <p:spPr bwMode="auto">
              <a:xfrm>
                <a:off x="3916"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5" name="Line 349">
                <a:extLst>
                  <a:ext uri="{FF2B5EF4-FFF2-40B4-BE49-F238E27FC236}">
                    <a16:creationId xmlns:a16="http://schemas.microsoft.com/office/drawing/2014/main" id="{1A370D99-FE66-4A02-922F-B206321D3C90}"/>
                  </a:ext>
                </a:extLst>
              </p:cNvPr>
              <p:cNvSpPr>
                <a:spLocks noChangeShapeType="1"/>
              </p:cNvSpPr>
              <p:nvPr/>
            </p:nvSpPr>
            <p:spPr bwMode="auto">
              <a:xfrm>
                <a:off x="3918" y="1401"/>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6" name="Line 350">
                <a:extLst>
                  <a:ext uri="{FF2B5EF4-FFF2-40B4-BE49-F238E27FC236}">
                    <a16:creationId xmlns:a16="http://schemas.microsoft.com/office/drawing/2014/main" id="{E350AE55-FC19-428A-8E6A-9ED15B9A72AE}"/>
                  </a:ext>
                </a:extLst>
              </p:cNvPr>
              <p:cNvSpPr>
                <a:spLocks noChangeShapeType="1"/>
              </p:cNvSpPr>
              <p:nvPr/>
            </p:nvSpPr>
            <p:spPr bwMode="auto">
              <a:xfrm>
                <a:off x="3922"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7" name="Line 351">
                <a:extLst>
                  <a:ext uri="{FF2B5EF4-FFF2-40B4-BE49-F238E27FC236}">
                    <a16:creationId xmlns:a16="http://schemas.microsoft.com/office/drawing/2014/main" id="{D9FB34F2-338D-454B-B7A0-0399283D44A9}"/>
                  </a:ext>
                </a:extLst>
              </p:cNvPr>
              <p:cNvSpPr>
                <a:spLocks noChangeShapeType="1"/>
              </p:cNvSpPr>
              <p:nvPr/>
            </p:nvSpPr>
            <p:spPr bwMode="auto">
              <a:xfrm>
                <a:off x="3929"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8" name="Line 352">
                <a:extLst>
                  <a:ext uri="{FF2B5EF4-FFF2-40B4-BE49-F238E27FC236}">
                    <a16:creationId xmlns:a16="http://schemas.microsoft.com/office/drawing/2014/main" id="{9392F0D6-13C6-4E1F-86BB-083245F10BD5}"/>
                  </a:ext>
                </a:extLst>
              </p:cNvPr>
              <p:cNvSpPr>
                <a:spLocks noChangeShapeType="1"/>
              </p:cNvSpPr>
              <p:nvPr/>
            </p:nvSpPr>
            <p:spPr bwMode="auto">
              <a:xfrm>
                <a:off x="3929"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9" name="Line 353">
                <a:extLst>
                  <a:ext uri="{FF2B5EF4-FFF2-40B4-BE49-F238E27FC236}">
                    <a16:creationId xmlns:a16="http://schemas.microsoft.com/office/drawing/2014/main" id="{3690AFD9-D9FF-4734-ACB2-C1A764CC5470}"/>
                  </a:ext>
                </a:extLst>
              </p:cNvPr>
              <p:cNvSpPr>
                <a:spLocks noChangeShapeType="1"/>
              </p:cNvSpPr>
              <p:nvPr/>
            </p:nvSpPr>
            <p:spPr bwMode="auto">
              <a:xfrm>
                <a:off x="3929"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0" name="Line 354">
                <a:extLst>
                  <a:ext uri="{FF2B5EF4-FFF2-40B4-BE49-F238E27FC236}">
                    <a16:creationId xmlns:a16="http://schemas.microsoft.com/office/drawing/2014/main" id="{56C822BC-0423-4AB9-83D5-70ABE915247C}"/>
                  </a:ext>
                </a:extLst>
              </p:cNvPr>
              <p:cNvSpPr>
                <a:spLocks noChangeShapeType="1"/>
              </p:cNvSpPr>
              <p:nvPr/>
            </p:nvSpPr>
            <p:spPr bwMode="auto">
              <a:xfrm>
                <a:off x="3931"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1" name="Line 355">
                <a:extLst>
                  <a:ext uri="{FF2B5EF4-FFF2-40B4-BE49-F238E27FC236}">
                    <a16:creationId xmlns:a16="http://schemas.microsoft.com/office/drawing/2014/main" id="{D61635F4-A5F1-49EF-A96A-CB7DC622872E}"/>
                  </a:ext>
                </a:extLst>
              </p:cNvPr>
              <p:cNvSpPr>
                <a:spLocks noChangeShapeType="1"/>
              </p:cNvSpPr>
              <p:nvPr/>
            </p:nvSpPr>
            <p:spPr bwMode="auto">
              <a:xfrm>
                <a:off x="3933"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2" name="Line 356">
                <a:extLst>
                  <a:ext uri="{FF2B5EF4-FFF2-40B4-BE49-F238E27FC236}">
                    <a16:creationId xmlns:a16="http://schemas.microsoft.com/office/drawing/2014/main" id="{1BC95A8D-7EDC-4904-90FB-B7D6312D981C}"/>
                  </a:ext>
                </a:extLst>
              </p:cNvPr>
              <p:cNvSpPr>
                <a:spLocks noChangeShapeType="1"/>
              </p:cNvSpPr>
              <p:nvPr/>
            </p:nvSpPr>
            <p:spPr bwMode="auto">
              <a:xfrm>
                <a:off x="3933"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3" name="Line 357">
                <a:extLst>
                  <a:ext uri="{FF2B5EF4-FFF2-40B4-BE49-F238E27FC236}">
                    <a16:creationId xmlns:a16="http://schemas.microsoft.com/office/drawing/2014/main" id="{1BD927CA-39E3-4D85-972C-4478E6A17BA3}"/>
                  </a:ext>
                </a:extLst>
              </p:cNvPr>
              <p:cNvSpPr>
                <a:spLocks noChangeShapeType="1"/>
              </p:cNvSpPr>
              <p:nvPr/>
            </p:nvSpPr>
            <p:spPr bwMode="auto">
              <a:xfrm>
                <a:off x="3933"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4" name="Line 358">
                <a:extLst>
                  <a:ext uri="{FF2B5EF4-FFF2-40B4-BE49-F238E27FC236}">
                    <a16:creationId xmlns:a16="http://schemas.microsoft.com/office/drawing/2014/main" id="{F9B3EDE0-8760-47BB-8F11-42D1B5D63154}"/>
                  </a:ext>
                </a:extLst>
              </p:cNvPr>
              <p:cNvSpPr>
                <a:spLocks noChangeShapeType="1"/>
              </p:cNvSpPr>
              <p:nvPr/>
            </p:nvSpPr>
            <p:spPr bwMode="auto">
              <a:xfrm>
                <a:off x="3933"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5" name="Line 359">
                <a:extLst>
                  <a:ext uri="{FF2B5EF4-FFF2-40B4-BE49-F238E27FC236}">
                    <a16:creationId xmlns:a16="http://schemas.microsoft.com/office/drawing/2014/main" id="{3BE12144-81C9-4B33-BA80-014FC0CD8BC4}"/>
                  </a:ext>
                </a:extLst>
              </p:cNvPr>
              <p:cNvSpPr>
                <a:spLocks noChangeShapeType="1"/>
              </p:cNvSpPr>
              <p:nvPr/>
            </p:nvSpPr>
            <p:spPr bwMode="auto">
              <a:xfrm>
                <a:off x="3936"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6" name="Line 360">
                <a:extLst>
                  <a:ext uri="{FF2B5EF4-FFF2-40B4-BE49-F238E27FC236}">
                    <a16:creationId xmlns:a16="http://schemas.microsoft.com/office/drawing/2014/main" id="{ED8982DA-856E-4362-91CB-97305F780000}"/>
                  </a:ext>
                </a:extLst>
              </p:cNvPr>
              <p:cNvSpPr>
                <a:spLocks noChangeShapeType="1"/>
              </p:cNvSpPr>
              <p:nvPr/>
            </p:nvSpPr>
            <p:spPr bwMode="auto">
              <a:xfrm>
                <a:off x="3938"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7" name="Line 361">
                <a:extLst>
                  <a:ext uri="{FF2B5EF4-FFF2-40B4-BE49-F238E27FC236}">
                    <a16:creationId xmlns:a16="http://schemas.microsoft.com/office/drawing/2014/main" id="{79A67A05-D15F-4918-AE4C-4CE0FF4EE27A}"/>
                  </a:ext>
                </a:extLst>
              </p:cNvPr>
              <p:cNvSpPr>
                <a:spLocks noChangeShapeType="1"/>
              </p:cNvSpPr>
              <p:nvPr/>
            </p:nvSpPr>
            <p:spPr bwMode="auto">
              <a:xfrm>
                <a:off x="3942"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8" name="Line 362">
                <a:extLst>
                  <a:ext uri="{FF2B5EF4-FFF2-40B4-BE49-F238E27FC236}">
                    <a16:creationId xmlns:a16="http://schemas.microsoft.com/office/drawing/2014/main" id="{E465015C-9BEB-47A9-A73E-D4EE3038268E}"/>
                  </a:ext>
                </a:extLst>
              </p:cNvPr>
              <p:cNvSpPr>
                <a:spLocks noChangeShapeType="1"/>
              </p:cNvSpPr>
              <p:nvPr/>
            </p:nvSpPr>
            <p:spPr bwMode="auto">
              <a:xfrm>
                <a:off x="3942"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9" name="Line 363">
                <a:extLst>
                  <a:ext uri="{FF2B5EF4-FFF2-40B4-BE49-F238E27FC236}">
                    <a16:creationId xmlns:a16="http://schemas.microsoft.com/office/drawing/2014/main" id="{E225FCE1-8157-4358-912D-3734E6D8028B}"/>
                  </a:ext>
                </a:extLst>
              </p:cNvPr>
              <p:cNvSpPr>
                <a:spLocks noChangeShapeType="1"/>
              </p:cNvSpPr>
              <p:nvPr/>
            </p:nvSpPr>
            <p:spPr bwMode="auto">
              <a:xfrm>
                <a:off x="3944"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0" name="Line 364">
                <a:extLst>
                  <a:ext uri="{FF2B5EF4-FFF2-40B4-BE49-F238E27FC236}">
                    <a16:creationId xmlns:a16="http://schemas.microsoft.com/office/drawing/2014/main" id="{0C2B8AB8-1319-4CE1-8401-1D4C6EB6C6E4}"/>
                  </a:ext>
                </a:extLst>
              </p:cNvPr>
              <p:cNvSpPr>
                <a:spLocks noChangeShapeType="1"/>
              </p:cNvSpPr>
              <p:nvPr/>
            </p:nvSpPr>
            <p:spPr bwMode="auto">
              <a:xfrm>
                <a:off x="3949" y="140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1" name="Line 365">
                <a:extLst>
                  <a:ext uri="{FF2B5EF4-FFF2-40B4-BE49-F238E27FC236}">
                    <a16:creationId xmlns:a16="http://schemas.microsoft.com/office/drawing/2014/main" id="{CCBA3DDB-7FC5-44D5-9E25-DEF5C52D8E8A}"/>
                  </a:ext>
                </a:extLst>
              </p:cNvPr>
              <p:cNvSpPr>
                <a:spLocks noChangeShapeType="1"/>
              </p:cNvSpPr>
              <p:nvPr/>
            </p:nvSpPr>
            <p:spPr bwMode="auto">
              <a:xfrm>
                <a:off x="3953" y="1415"/>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2" name="Line 366">
                <a:extLst>
                  <a:ext uri="{FF2B5EF4-FFF2-40B4-BE49-F238E27FC236}">
                    <a16:creationId xmlns:a16="http://schemas.microsoft.com/office/drawing/2014/main" id="{D77AA4BE-B8F8-451A-BE8C-0A01E164CFB9}"/>
                  </a:ext>
                </a:extLst>
              </p:cNvPr>
              <p:cNvSpPr>
                <a:spLocks noChangeShapeType="1"/>
              </p:cNvSpPr>
              <p:nvPr/>
            </p:nvSpPr>
            <p:spPr bwMode="auto">
              <a:xfrm>
                <a:off x="3962" y="1415"/>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3" name="Line 367">
                <a:extLst>
                  <a:ext uri="{FF2B5EF4-FFF2-40B4-BE49-F238E27FC236}">
                    <a16:creationId xmlns:a16="http://schemas.microsoft.com/office/drawing/2014/main" id="{84E4AAC6-4F3E-461D-9C4F-5C2769FFCF97}"/>
                  </a:ext>
                </a:extLst>
              </p:cNvPr>
              <p:cNvSpPr>
                <a:spLocks noChangeShapeType="1"/>
              </p:cNvSpPr>
              <p:nvPr/>
            </p:nvSpPr>
            <p:spPr bwMode="auto">
              <a:xfrm>
                <a:off x="3964" y="1415"/>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4" name="Line 368">
                <a:extLst>
                  <a:ext uri="{FF2B5EF4-FFF2-40B4-BE49-F238E27FC236}">
                    <a16:creationId xmlns:a16="http://schemas.microsoft.com/office/drawing/2014/main" id="{01BCA0CE-B003-4713-899E-9F96A2D32DC8}"/>
                  </a:ext>
                </a:extLst>
              </p:cNvPr>
              <p:cNvSpPr>
                <a:spLocks noChangeShapeType="1"/>
              </p:cNvSpPr>
              <p:nvPr/>
            </p:nvSpPr>
            <p:spPr bwMode="auto">
              <a:xfrm>
                <a:off x="3978" y="1423"/>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5" name="Line 369">
                <a:extLst>
                  <a:ext uri="{FF2B5EF4-FFF2-40B4-BE49-F238E27FC236}">
                    <a16:creationId xmlns:a16="http://schemas.microsoft.com/office/drawing/2014/main" id="{134885C7-2258-4777-AED7-E7E15FC0BBD2}"/>
                  </a:ext>
                </a:extLst>
              </p:cNvPr>
              <p:cNvSpPr>
                <a:spLocks noChangeShapeType="1"/>
              </p:cNvSpPr>
              <p:nvPr/>
            </p:nvSpPr>
            <p:spPr bwMode="auto">
              <a:xfrm>
                <a:off x="3980" y="1423"/>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6" name="Line 370">
                <a:extLst>
                  <a:ext uri="{FF2B5EF4-FFF2-40B4-BE49-F238E27FC236}">
                    <a16:creationId xmlns:a16="http://schemas.microsoft.com/office/drawing/2014/main" id="{D77FDD35-E804-4B45-8F38-C7E662CFEC41}"/>
                  </a:ext>
                </a:extLst>
              </p:cNvPr>
              <p:cNvSpPr>
                <a:spLocks noChangeShapeType="1"/>
              </p:cNvSpPr>
              <p:nvPr/>
            </p:nvSpPr>
            <p:spPr bwMode="auto">
              <a:xfrm>
                <a:off x="3989"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7" name="Line 371">
                <a:extLst>
                  <a:ext uri="{FF2B5EF4-FFF2-40B4-BE49-F238E27FC236}">
                    <a16:creationId xmlns:a16="http://schemas.microsoft.com/office/drawing/2014/main" id="{D220A34C-08B7-45FD-BF3E-61D1248F82E4}"/>
                  </a:ext>
                </a:extLst>
              </p:cNvPr>
              <p:cNvSpPr>
                <a:spLocks noChangeShapeType="1"/>
              </p:cNvSpPr>
              <p:nvPr/>
            </p:nvSpPr>
            <p:spPr bwMode="auto">
              <a:xfrm>
                <a:off x="3993"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8" name="Line 372">
                <a:extLst>
                  <a:ext uri="{FF2B5EF4-FFF2-40B4-BE49-F238E27FC236}">
                    <a16:creationId xmlns:a16="http://schemas.microsoft.com/office/drawing/2014/main" id="{515987B7-CAB7-478A-8453-C32BAD9B3D46}"/>
                  </a:ext>
                </a:extLst>
              </p:cNvPr>
              <p:cNvSpPr>
                <a:spLocks noChangeShapeType="1"/>
              </p:cNvSpPr>
              <p:nvPr/>
            </p:nvSpPr>
            <p:spPr bwMode="auto">
              <a:xfrm>
                <a:off x="4000"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9" name="Line 373">
                <a:extLst>
                  <a:ext uri="{FF2B5EF4-FFF2-40B4-BE49-F238E27FC236}">
                    <a16:creationId xmlns:a16="http://schemas.microsoft.com/office/drawing/2014/main" id="{91C207D6-C7BF-475D-9F33-FF4133D35FE1}"/>
                  </a:ext>
                </a:extLst>
              </p:cNvPr>
              <p:cNvSpPr>
                <a:spLocks noChangeShapeType="1"/>
              </p:cNvSpPr>
              <p:nvPr/>
            </p:nvSpPr>
            <p:spPr bwMode="auto">
              <a:xfrm>
                <a:off x="4002"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0" name="Line 374">
                <a:extLst>
                  <a:ext uri="{FF2B5EF4-FFF2-40B4-BE49-F238E27FC236}">
                    <a16:creationId xmlns:a16="http://schemas.microsoft.com/office/drawing/2014/main" id="{B7879CF8-09AC-4C10-AEF8-384A5C44178C}"/>
                  </a:ext>
                </a:extLst>
              </p:cNvPr>
              <p:cNvSpPr>
                <a:spLocks noChangeShapeType="1"/>
              </p:cNvSpPr>
              <p:nvPr/>
            </p:nvSpPr>
            <p:spPr bwMode="auto">
              <a:xfrm>
                <a:off x="4002"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1" name="Line 375">
                <a:extLst>
                  <a:ext uri="{FF2B5EF4-FFF2-40B4-BE49-F238E27FC236}">
                    <a16:creationId xmlns:a16="http://schemas.microsoft.com/office/drawing/2014/main" id="{0ACC7E7B-750D-4054-A8C2-F7344CFF93B3}"/>
                  </a:ext>
                </a:extLst>
              </p:cNvPr>
              <p:cNvSpPr>
                <a:spLocks noChangeShapeType="1"/>
              </p:cNvSpPr>
              <p:nvPr/>
            </p:nvSpPr>
            <p:spPr bwMode="auto">
              <a:xfrm>
                <a:off x="4004"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2" name="Line 376">
                <a:extLst>
                  <a:ext uri="{FF2B5EF4-FFF2-40B4-BE49-F238E27FC236}">
                    <a16:creationId xmlns:a16="http://schemas.microsoft.com/office/drawing/2014/main" id="{E7B996BC-A685-44A3-8FC1-AC67A426489F}"/>
                  </a:ext>
                </a:extLst>
              </p:cNvPr>
              <p:cNvSpPr>
                <a:spLocks noChangeShapeType="1"/>
              </p:cNvSpPr>
              <p:nvPr/>
            </p:nvSpPr>
            <p:spPr bwMode="auto">
              <a:xfrm>
                <a:off x="4006"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3" name="Line 377">
                <a:extLst>
                  <a:ext uri="{FF2B5EF4-FFF2-40B4-BE49-F238E27FC236}">
                    <a16:creationId xmlns:a16="http://schemas.microsoft.com/office/drawing/2014/main" id="{3D955723-F23C-4B1D-B4EC-2FE7E1510551}"/>
                  </a:ext>
                </a:extLst>
              </p:cNvPr>
              <p:cNvSpPr>
                <a:spLocks noChangeShapeType="1"/>
              </p:cNvSpPr>
              <p:nvPr/>
            </p:nvSpPr>
            <p:spPr bwMode="auto">
              <a:xfrm>
                <a:off x="4006"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4" name="Line 378">
                <a:extLst>
                  <a:ext uri="{FF2B5EF4-FFF2-40B4-BE49-F238E27FC236}">
                    <a16:creationId xmlns:a16="http://schemas.microsoft.com/office/drawing/2014/main" id="{CB737783-1987-48BC-AE7F-8CA0CD0FC495}"/>
                  </a:ext>
                </a:extLst>
              </p:cNvPr>
              <p:cNvSpPr>
                <a:spLocks noChangeShapeType="1"/>
              </p:cNvSpPr>
              <p:nvPr/>
            </p:nvSpPr>
            <p:spPr bwMode="auto">
              <a:xfrm>
                <a:off x="4006"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5" name="Line 379">
                <a:extLst>
                  <a:ext uri="{FF2B5EF4-FFF2-40B4-BE49-F238E27FC236}">
                    <a16:creationId xmlns:a16="http://schemas.microsoft.com/office/drawing/2014/main" id="{10851A1D-228A-42A4-A6BA-83EA789329D0}"/>
                  </a:ext>
                </a:extLst>
              </p:cNvPr>
              <p:cNvSpPr>
                <a:spLocks noChangeShapeType="1"/>
              </p:cNvSpPr>
              <p:nvPr/>
            </p:nvSpPr>
            <p:spPr bwMode="auto">
              <a:xfrm>
                <a:off x="4006"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6" name="Line 380">
                <a:extLst>
                  <a:ext uri="{FF2B5EF4-FFF2-40B4-BE49-F238E27FC236}">
                    <a16:creationId xmlns:a16="http://schemas.microsoft.com/office/drawing/2014/main" id="{E8110EF2-B453-4273-9977-C528881CE2AE}"/>
                  </a:ext>
                </a:extLst>
              </p:cNvPr>
              <p:cNvSpPr>
                <a:spLocks noChangeShapeType="1"/>
              </p:cNvSpPr>
              <p:nvPr/>
            </p:nvSpPr>
            <p:spPr bwMode="auto">
              <a:xfrm>
                <a:off x="4006"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7" name="Line 381">
                <a:extLst>
                  <a:ext uri="{FF2B5EF4-FFF2-40B4-BE49-F238E27FC236}">
                    <a16:creationId xmlns:a16="http://schemas.microsoft.com/office/drawing/2014/main" id="{F124F92C-1FCB-48B7-92A4-5BD3E54FB680}"/>
                  </a:ext>
                </a:extLst>
              </p:cNvPr>
              <p:cNvSpPr>
                <a:spLocks noChangeShapeType="1"/>
              </p:cNvSpPr>
              <p:nvPr/>
            </p:nvSpPr>
            <p:spPr bwMode="auto">
              <a:xfrm>
                <a:off x="4015"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8" name="Line 382">
                <a:extLst>
                  <a:ext uri="{FF2B5EF4-FFF2-40B4-BE49-F238E27FC236}">
                    <a16:creationId xmlns:a16="http://schemas.microsoft.com/office/drawing/2014/main" id="{D589D59F-2F94-4B41-9935-ED7C40701C17}"/>
                  </a:ext>
                </a:extLst>
              </p:cNvPr>
              <p:cNvSpPr>
                <a:spLocks noChangeShapeType="1"/>
              </p:cNvSpPr>
              <p:nvPr/>
            </p:nvSpPr>
            <p:spPr bwMode="auto">
              <a:xfrm>
                <a:off x="4017"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39" name="Line 383">
                <a:extLst>
                  <a:ext uri="{FF2B5EF4-FFF2-40B4-BE49-F238E27FC236}">
                    <a16:creationId xmlns:a16="http://schemas.microsoft.com/office/drawing/2014/main" id="{960C52CA-C849-4E1F-BF8D-3C5046AD8F39}"/>
                  </a:ext>
                </a:extLst>
              </p:cNvPr>
              <p:cNvSpPr>
                <a:spLocks noChangeShapeType="1"/>
              </p:cNvSpPr>
              <p:nvPr/>
            </p:nvSpPr>
            <p:spPr bwMode="auto">
              <a:xfrm>
                <a:off x="4019"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0" name="Line 384">
                <a:extLst>
                  <a:ext uri="{FF2B5EF4-FFF2-40B4-BE49-F238E27FC236}">
                    <a16:creationId xmlns:a16="http://schemas.microsoft.com/office/drawing/2014/main" id="{A264BE5E-E1FD-43C6-A317-8C2A5CA9BFF7}"/>
                  </a:ext>
                </a:extLst>
              </p:cNvPr>
              <p:cNvSpPr>
                <a:spLocks noChangeShapeType="1"/>
              </p:cNvSpPr>
              <p:nvPr/>
            </p:nvSpPr>
            <p:spPr bwMode="auto">
              <a:xfrm>
                <a:off x="4024"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1" name="Line 385">
                <a:extLst>
                  <a:ext uri="{FF2B5EF4-FFF2-40B4-BE49-F238E27FC236}">
                    <a16:creationId xmlns:a16="http://schemas.microsoft.com/office/drawing/2014/main" id="{94E3DDBF-8B33-42AD-BC89-7FAF742E13FD}"/>
                  </a:ext>
                </a:extLst>
              </p:cNvPr>
              <p:cNvSpPr>
                <a:spLocks noChangeShapeType="1"/>
              </p:cNvSpPr>
              <p:nvPr/>
            </p:nvSpPr>
            <p:spPr bwMode="auto">
              <a:xfrm>
                <a:off x="4033" y="1430"/>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2" name="Line 386">
                <a:extLst>
                  <a:ext uri="{FF2B5EF4-FFF2-40B4-BE49-F238E27FC236}">
                    <a16:creationId xmlns:a16="http://schemas.microsoft.com/office/drawing/2014/main" id="{4B8DA65D-6BD0-4234-8F21-18EDA86FAAF0}"/>
                  </a:ext>
                </a:extLst>
              </p:cNvPr>
              <p:cNvSpPr>
                <a:spLocks noChangeShapeType="1"/>
              </p:cNvSpPr>
              <p:nvPr/>
            </p:nvSpPr>
            <p:spPr bwMode="auto">
              <a:xfrm>
                <a:off x="4037"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3" name="Line 387">
                <a:extLst>
                  <a:ext uri="{FF2B5EF4-FFF2-40B4-BE49-F238E27FC236}">
                    <a16:creationId xmlns:a16="http://schemas.microsoft.com/office/drawing/2014/main" id="{CB91922A-53D8-4B51-923C-F291F04CC7FC}"/>
                  </a:ext>
                </a:extLst>
              </p:cNvPr>
              <p:cNvSpPr>
                <a:spLocks noChangeShapeType="1"/>
              </p:cNvSpPr>
              <p:nvPr/>
            </p:nvSpPr>
            <p:spPr bwMode="auto">
              <a:xfrm>
                <a:off x="4039"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4" name="Line 388">
                <a:extLst>
                  <a:ext uri="{FF2B5EF4-FFF2-40B4-BE49-F238E27FC236}">
                    <a16:creationId xmlns:a16="http://schemas.microsoft.com/office/drawing/2014/main" id="{E8F3CE0F-A347-46C5-B755-39D77B7D4870}"/>
                  </a:ext>
                </a:extLst>
              </p:cNvPr>
              <p:cNvSpPr>
                <a:spLocks noChangeShapeType="1"/>
              </p:cNvSpPr>
              <p:nvPr/>
            </p:nvSpPr>
            <p:spPr bwMode="auto">
              <a:xfrm>
                <a:off x="4039"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5" name="Line 389">
                <a:extLst>
                  <a:ext uri="{FF2B5EF4-FFF2-40B4-BE49-F238E27FC236}">
                    <a16:creationId xmlns:a16="http://schemas.microsoft.com/office/drawing/2014/main" id="{59FE6233-E7E3-4E2F-8040-6E9F40F18C15}"/>
                  </a:ext>
                </a:extLst>
              </p:cNvPr>
              <p:cNvSpPr>
                <a:spLocks noChangeShapeType="1"/>
              </p:cNvSpPr>
              <p:nvPr/>
            </p:nvSpPr>
            <p:spPr bwMode="auto">
              <a:xfrm>
                <a:off x="4053"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6" name="Line 390">
                <a:extLst>
                  <a:ext uri="{FF2B5EF4-FFF2-40B4-BE49-F238E27FC236}">
                    <a16:creationId xmlns:a16="http://schemas.microsoft.com/office/drawing/2014/main" id="{EF1AAB3F-A438-4CE7-AC63-2AC70158E165}"/>
                  </a:ext>
                </a:extLst>
              </p:cNvPr>
              <p:cNvSpPr>
                <a:spLocks noChangeShapeType="1"/>
              </p:cNvSpPr>
              <p:nvPr/>
            </p:nvSpPr>
            <p:spPr bwMode="auto">
              <a:xfrm>
                <a:off x="4053"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7" name="Line 391">
                <a:extLst>
                  <a:ext uri="{FF2B5EF4-FFF2-40B4-BE49-F238E27FC236}">
                    <a16:creationId xmlns:a16="http://schemas.microsoft.com/office/drawing/2014/main" id="{D35C707F-21BA-4099-B71A-4BFB4CF05E5E}"/>
                  </a:ext>
                </a:extLst>
              </p:cNvPr>
              <p:cNvSpPr>
                <a:spLocks noChangeShapeType="1"/>
              </p:cNvSpPr>
              <p:nvPr/>
            </p:nvSpPr>
            <p:spPr bwMode="auto">
              <a:xfrm>
                <a:off x="4055"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8" name="Line 392">
                <a:extLst>
                  <a:ext uri="{FF2B5EF4-FFF2-40B4-BE49-F238E27FC236}">
                    <a16:creationId xmlns:a16="http://schemas.microsoft.com/office/drawing/2014/main" id="{AA52CAE6-DC20-41D8-A21D-F9C749B7C3BE}"/>
                  </a:ext>
                </a:extLst>
              </p:cNvPr>
              <p:cNvSpPr>
                <a:spLocks noChangeShapeType="1"/>
              </p:cNvSpPr>
              <p:nvPr/>
            </p:nvSpPr>
            <p:spPr bwMode="auto">
              <a:xfrm>
                <a:off x="4057"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49" name="Line 393">
                <a:extLst>
                  <a:ext uri="{FF2B5EF4-FFF2-40B4-BE49-F238E27FC236}">
                    <a16:creationId xmlns:a16="http://schemas.microsoft.com/office/drawing/2014/main" id="{9437A61E-13F8-4C85-AE2F-543D8A74AF2B}"/>
                  </a:ext>
                </a:extLst>
              </p:cNvPr>
              <p:cNvSpPr>
                <a:spLocks noChangeShapeType="1"/>
              </p:cNvSpPr>
              <p:nvPr/>
            </p:nvSpPr>
            <p:spPr bwMode="auto">
              <a:xfrm>
                <a:off x="4057"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0" name="Line 394">
                <a:extLst>
                  <a:ext uri="{FF2B5EF4-FFF2-40B4-BE49-F238E27FC236}">
                    <a16:creationId xmlns:a16="http://schemas.microsoft.com/office/drawing/2014/main" id="{4A33A4F4-84C3-439C-80EA-5C034A128895}"/>
                  </a:ext>
                </a:extLst>
              </p:cNvPr>
              <p:cNvSpPr>
                <a:spLocks noChangeShapeType="1"/>
              </p:cNvSpPr>
              <p:nvPr/>
            </p:nvSpPr>
            <p:spPr bwMode="auto">
              <a:xfrm>
                <a:off x="4070"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1" name="Line 395">
                <a:extLst>
                  <a:ext uri="{FF2B5EF4-FFF2-40B4-BE49-F238E27FC236}">
                    <a16:creationId xmlns:a16="http://schemas.microsoft.com/office/drawing/2014/main" id="{9B918251-6DC3-4717-ADCE-675DF5902CDD}"/>
                  </a:ext>
                </a:extLst>
              </p:cNvPr>
              <p:cNvSpPr>
                <a:spLocks noChangeShapeType="1"/>
              </p:cNvSpPr>
              <p:nvPr/>
            </p:nvSpPr>
            <p:spPr bwMode="auto">
              <a:xfrm>
                <a:off x="4075"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2" name="Line 396">
                <a:extLst>
                  <a:ext uri="{FF2B5EF4-FFF2-40B4-BE49-F238E27FC236}">
                    <a16:creationId xmlns:a16="http://schemas.microsoft.com/office/drawing/2014/main" id="{ED6B40D4-3938-4470-A32B-785A73D25274}"/>
                  </a:ext>
                </a:extLst>
              </p:cNvPr>
              <p:cNvSpPr>
                <a:spLocks noChangeShapeType="1"/>
              </p:cNvSpPr>
              <p:nvPr/>
            </p:nvSpPr>
            <p:spPr bwMode="auto">
              <a:xfrm>
                <a:off x="4075"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3" name="Line 397">
                <a:extLst>
                  <a:ext uri="{FF2B5EF4-FFF2-40B4-BE49-F238E27FC236}">
                    <a16:creationId xmlns:a16="http://schemas.microsoft.com/office/drawing/2014/main" id="{8C02D656-915F-4530-865F-DB5AFAE4F0FF}"/>
                  </a:ext>
                </a:extLst>
              </p:cNvPr>
              <p:cNvSpPr>
                <a:spLocks noChangeShapeType="1"/>
              </p:cNvSpPr>
              <p:nvPr/>
            </p:nvSpPr>
            <p:spPr bwMode="auto">
              <a:xfrm>
                <a:off x="4077" y="144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4" name="Line 398">
                <a:extLst>
                  <a:ext uri="{FF2B5EF4-FFF2-40B4-BE49-F238E27FC236}">
                    <a16:creationId xmlns:a16="http://schemas.microsoft.com/office/drawing/2014/main" id="{A3C4BEF6-29FA-46C9-8B10-2DBA8A2F7607}"/>
                  </a:ext>
                </a:extLst>
              </p:cNvPr>
              <p:cNvSpPr>
                <a:spLocks noChangeShapeType="1"/>
              </p:cNvSpPr>
              <p:nvPr/>
            </p:nvSpPr>
            <p:spPr bwMode="auto">
              <a:xfrm>
                <a:off x="4088" y="14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5" name="Line 399">
                <a:extLst>
                  <a:ext uri="{FF2B5EF4-FFF2-40B4-BE49-F238E27FC236}">
                    <a16:creationId xmlns:a16="http://schemas.microsoft.com/office/drawing/2014/main" id="{7350ADF2-20E7-4B95-806E-67C19027561A}"/>
                  </a:ext>
                </a:extLst>
              </p:cNvPr>
              <p:cNvSpPr>
                <a:spLocks noChangeShapeType="1"/>
              </p:cNvSpPr>
              <p:nvPr/>
            </p:nvSpPr>
            <p:spPr bwMode="auto">
              <a:xfrm>
                <a:off x="4088" y="14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6" name="Line 400">
                <a:extLst>
                  <a:ext uri="{FF2B5EF4-FFF2-40B4-BE49-F238E27FC236}">
                    <a16:creationId xmlns:a16="http://schemas.microsoft.com/office/drawing/2014/main" id="{B586E69C-58E0-4BE6-B642-877A9F8EBC67}"/>
                  </a:ext>
                </a:extLst>
              </p:cNvPr>
              <p:cNvSpPr>
                <a:spLocks noChangeShapeType="1"/>
              </p:cNvSpPr>
              <p:nvPr/>
            </p:nvSpPr>
            <p:spPr bwMode="auto">
              <a:xfrm>
                <a:off x="4090" y="1457"/>
                <a:ext cx="0" cy="31"/>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7" name="Line 401">
                <a:extLst>
                  <a:ext uri="{FF2B5EF4-FFF2-40B4-BE49-F238E27FC236}">
                    <a16:creationId xmlns:a16="http://schemas.microsoft.com/office/drawing/2014/main" id="{7DC432B3-737B-4AFF-94F3-EC7E1895FDA2}"/>
                  </a:ext>
                </a:extLst>
              </p:cNvPr>
              <p:cNvSpPr>
                <a:spLocks noChangeShapeType="1"/>
              </p:cNvSpPr>
              <p:nvPr/>
            </p:nvSpPr>
            <p:spPr bwMode="auto">
              <a:xfrm>
                <a:off x="4094" y="1468"/>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8" name="Line 402">
                <a:extLst>
                  <a:ext uri="{FF2B5EF4-FFF2-40B4-BE49-F238E27FC236}">
                    <a16:creationId xmlns:a16="http://schemas.microsoft.com/office/drawing/2014/main" id="{FF20B34B-0D58-4D97-8C8C-3E5B37AA6D56}"/>
                  </a:ext>
                </a:extLst>
              </p:cNvPr>
              <p:cNvSpPr>
                <a:spLocks noChangeShapeType="1"/>
              </p:cNvSpPr>
              <p:nvPr/>
            </p:nvSpPr>
            <p:spPr bwMode="auto">
              <a:xfrm>
                <a:off x="4101" y="1468"/>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59" name="Line 403">
                <a:extLst>
                  <a:ext uri="{FF2B5EF4-FFF2-40B4-BE49-F238E27FC236}">
                    <a16:creationId xmlns:a16="http://schemas.microsoft.com/office/drawing/2014/main" id="{990926BE-EB69-45F0-BF79-1808807B8C64}"/>
                  </a:ext>
                </a:extLst>
              </p:cNvPr>
              <p:cNvSpPr>
                <a:spLocks noChangeShapeType="1"/>
              </p:cNvSpPr>
              <p:nvPr/>
            </p:nvSpPr>
            <p:spPr bwMode="auto">
              <a:xfrm>
                <a:off x="4103" y="1468"/>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60" name="Line 404">
                <a:extLst>
                  <a:ext uri="{FF2B5EF4-FFF2-40B4-BE49-F238E27FC236}">
                    <a16:creationId xmlns:a16="http://schemas.microsoft.com/office/drawing/2014/main" id="{FFE2E42D-1DC2-4847-A318-C12BBD2FA3AF}"/>
                  </a:ext>
                </a:extLst>
              </p:cNvPr>
              <p:cNvSpPr>
                <a:spLocks noChangeShapeType="1"/>
              </p:cNvSpPr>
              <p:nvPr/>
            </p:nvSpPr>
            <p:spPr bwMode="auto">
              <a:xfrm>
                <a:off x="4105" y="1468"/>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61" name="Line 405">
                <a:extLst>
                  <a:ext uri="{FF2B5EF4-FFF2-40B4-BE49-F238E27FC236}">
                    <a16:creationId xmlns:a16="http://schemas.microsoft.com/office/drawing/2014/main" id="{F7F2FF3D-4383-430C-80FC-5302B21F8E06}"/>
                  </a:ext>
                </a:extLst>
              </p:cNvPr>
              <p:cNvSpPr>
                <a:spLocks noChangeShapeType="1"/>
              </p:cNvSpPr>
              <p:nvPr/>
            </p:nvSpPr>
            <p:spPr bwMode="auto">
              <a:xfrm>
                <a:off x="4108" y="1468"/>
                <a:ext cx="0" cy="30"/>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sp>
          <p:nvSpPr>
            <p:cNvPr id="11" name="Line 407">
              <a:extLst>
                <a:ext uri="{FF2B5EF4-FFF2-40B4-BE49-F238E27FC236}">
                  <a16:creationId xmlns:a16="http://schemas.microsoft.com/office/drawing/2014/main" id="{E53BF9A5-8568-4603-A96E-70ADC0847BA3}"/>
                </a:ext>
              </a:extLst>
            </p:cNvPr>
            <p:cNvSpPr>
              <a:spLocks noChangeShapeType="1"/>
            </p:cNvSpPr>
            <p:nvPr/>
          </p:nvSpPr>
          <p:spPr bwMode="auto">
            <a:xfrm>
              <a:off x="6946010" y="2362691"/>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2" name="Line 408">
              <a:extLst>
                <a:ext uri="{FF2B5EF4-FFF2-40B4-BE49-F238E27FC236}">
                  <a16:creationId xmlns:a16="http://schemas.microsoft.com/office/drawing/2014/main" id="{BA952362-E8E9-410A-AFD6-8D038FBAB2BF}"/>
                </a:ext>
              </a:extLst>
            </p:cNvPr>
            <p:cNvSpPr>
              <a:spLocks noChangeShapeType="1"/>
            </p:cNvSpPr>
            <p:nvPr/>
          </p:nvSpPr>
          <p:spPr bwMode="auto">
            <a:xfrm>
              <a:off x="6961258" y="2362691"/>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3" name="Line 409">
              <a:extLst>
                <a:ext uri="{FF2B5EF4-FFF2-40B4-BE49-F238E27FC236}">
                  <a16:creationId xmlns:a16="http://schemas.microsoft.com/office/drawing/2014/main" id="{6E6478E8-FFD5-4BC6-8822-A21AFF434431}"/>
                </a:ext>
              </a:extLst>
            </p:cNvPr>
            <p:cNvSpPr>
              <a:spLocks noChangeShapeType="1"/>
            </p:cNvSpPr>
            <p:nvPr/>
          </p:nvSpPr>
          <p:spPr bwMode="auto">
            <a:xfrm>
              <a:off x="6973118" y="2362691"/>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4" name="Line 410">
              <a:extLst>
                <a:ext uri="{FF2B5EF4-FFF2-40B4-BE49-F238E27FC236}">
                  <a16:creationId xmlns:a16="http://schemas.microsoft.com/office/drawing/2014/main" id="{81FC88A7-2BC8-47C9-AFD8-ABB0EE0A5E72}"/>
                </a:ext>
              </a:extLst>
            </p:cNvPr>
            <p:cNvSpPr>
              <a:spLocks noChangeShapeType="1"/>
            </p:cNvSpPr>
            <p:nvPr/>
          </p:nvSpPr>
          <p:spPr bwMode="auto">
            <a:xfrm>
              <a:off x="6991755" y="2362691"/>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18" name="Line 411">
              <a:extLst>
                <a:ext uri="{FF2B5EF4-FFF2-40B4-BE49-F238E27FC236}">
                  <a16:creationId xmlns:a16="http://schemas.microsoft.com/office/drawing/2014/main" id="{C75C065E-EE25-40B0-90AD-FD7FC3D19335}"/>
                </a:ext>
              </a:extLst>
            </p:cNvPr>
            <p:cNvSpPr>
              <a:spLocks noChangeShapeType="1"/>
            </p:cNvSpPr>
            <p:nvPr/>
          </p:nvSpPr>
          <p:spPr bwMode="auto">
            <a:xfrm>
              <a:off x="7013780"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2" name="Line 412">
              <a:extLst>
                <a:ext uri="{FF2B5EF4-FFF2-40B4-BE49-F238E27FC236}">
                  <a16:creationId xmlns:a16="http://schemas.microsoft.com/office/drawing/2014/main" id="{3DD6610C-B47D-4252-8823-796BB6C37D59}"/>
                </a:ext>
              </a:extLst>
            </p:cNvPr>
            <p:cNvSpPr>
              <a:spLocks noChangeShapeType="1"/>
            </p:cNvSpPr>
            <p:nvPr/>
          </p:nvSpPr>
          <p:spPr bwMode="auto">
            <a:xfrm>
              <a:off x="7017168"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3" name="Line 413">
              <a:extLst>
                <a:ext uri="{FF2B5EF4-FFF2-40B4-BE49-F238E27FC236}">
                  <a16:creationId xmlns:a16="http://schemas.microsoft.com/office/drawing/2014/main" id="{D4A0BFAC-DEB2-48AD-8E39-8EBA0884875C}"/>
                </a:ext>
              </a:extLst>
            </p:cNvPr>
            <p:cNvSpPr>
              <a:spLocks noChangeShapeType="1"/>
            </p:cNvSpPr>
            <p:nvPr/>
          </p:nvSpPr>
          <p:spPr bwMode="auto">
            <a:xfrm>
              <a:off x="7017168"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4" name="Line 414">
              <a:extLst>
                <a:ext uri="{FF2B5EF4-FFF2-40B4-BE49-F238E27FC236}">
                  <a16:creationId xmlns:a16="http://schemas.microsoft.com/office/drawing/2014/main" id="{44837518-5D4B-4EA8-BED8-7B86F3A8877E}"/>
                </a:ext>
              </a:extLst>
            </p:cNvPr>
            <p:cNvSpPr>
              <a:spLocks noChangeShapeType="1"/>
            </p:cNvSpPr>
            <p:nvPr/>
          </p:nvSpPr>
          <p:spPr bwMode="auto">
            <a:xfrm>
              <a:off x="7020557"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5" name="Line 415">
              <a:extLst>
                <a:ext uri="{FF2B5EF4-FFF2-40B4-BE49-F238E27FC236}">
                  <a16:creationId xmlns:a16="http://schemas.microsoft.com/office/drawing/2014/main" id="{9CDE49BC-C5C2-41AE-87CA-DBC719670793}"/>
                </a:ext>
              </a:extLst>
            </p:cNvPr>
            <p:cNvSpPr>
              <a:spLocks noChangeShapeType="1"/>
            </p:cNvSpPr>
            <p:nvPr/>
          </p:nvSpPr>
          <p:spPr bwMode="auto">
            <a:xfrm>
              <a:off x="7023945"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6" name="Line 416">
              <a:extLst>
                <a:ext uri="{FF2B5EF4-FFF2-40B4-BE49-F238E27FC236}">
                  <a16:creationId xmlns:a16="http://schemas.microsoft.com/office/drawing/2014/main" id="{E5B0BD8E-E239-4EC7-8240-D482B283BA1E}"/>
                </a:ext>
              </a:extLst>
            </p:cNvPr>
            <p:cNvSpPr>
              <a:spLocks noChangeShapeType="1"/>
            </p:cNvSpPr>
            <p:nvPr/>
          </p:nvSpPr>
          <p:spPr bwMode="auto">
            <a:xfrm>
              <a:off x="7023945" y="238235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7" name="Line 417">
              <a:extLst>
                <a:ext uri="{FF2B5EF4-FFF2-40B4-BE49-F238E27FC236}">
                  <a16:creationId xmlns:a16="http://schemas.microsoft.com/office/drawing/2014/main" id="{50B58F9D-3AF1-4BAB-8396-D0447B44F858}"/>
                </a:ext>
              </a:extLst>
            </p:cNvPr>
            <p:cNvSpPr>
              <a:spLocks noChangeShapeType="1"/>
            </p:cNvSpPr>
            <p:nvPr/>
          </p:nvSpPr>
          <p:spPr bwMode="auto">
            <a:xfrm>
              <a:off x="7051053" y="2403814"/>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8" name="Line 418">
              <a:extLst>
                <a:ext uri="{FF2B5EF4-FFF2-40B4-BE49-F238E27FC236}">
                  <a16:creationId xmlns:a16="http://schemas.microsoft.com/office/drawing/2014/main" id="{E552A717-D8FA-427E-A226-DAE5DBECE6F6}"/>
                </a:ext>
              </a:extLst>
            </p:cNvPr>
            <p:cNvSpPr>
              <a:spLocks noChangeShapeType="1"/>
            </p:cNvSpPr>
            <p:nvPr/>
          </p:nvSpPr>
          <p:spPr bwMode="auto">
            <a:xfrm>
              <a:off x="7051053" y="2403814"/>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29" name="Line 419">
              <a:extLst>
                <a:ext uri="{FF2B5EF4-FFF2-40B4-BE49-F238E27FC236}">
                  <a16:creationId xmlns:a16="http://schemas.microsoft.com/office/drawing/2014/main" id="{508630C1-0E62-41D3-BD19-1E2CBF3DA400}"/>
                </a:ext>
              </a:extLst>
            </p:cNvPr>
            <p:cNvSpPr>
              <a:spLocks noChangeShapeType="1"/>
            </p:cNvSpPr>
            <p:nvPr/>
          </p:nvSpPr>
          <p:spPr bwMode="auto">
            <a:xfrm>
              <a:off x="7069690" y="2403814"/>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0" name="Line 420">
              <a:extLst>
                <a:ext uri="{FF2B5EF4-FFF2-40B4-BE49-F238E27FC236}">
                  <a16:creationId xmlns:a16="http://schemas.microsoft.com/office/drawing/2014/main" id="{F286BEE8-14A5-4A4A-BC97-4CA5941559B5}"/>
                </a:ext>
              </a:extLst>
            </p:cNvPr>
            <p:cNvSpPr>
              <a:spLocks noChangeShapeType="1"/>
            </p:cNvSpPr>
            <p:nvPr/>
          </p:nvSpPr>
          <p:spPr bwMode="auto">
            <a:xfrm>
              <a:off x="7084938" y="2452090"/>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1" name="Line 421">
              <a:extLst>
                <a:ext uri="{FF2B5EF4-FFF2-40B4-BE49-F238E27FC236}">
                  <a16:creationId xmlns:a16="http://schemas.microsoft.com/office/drawing/2014/main" id="{81BC8860-667A-45CB-B38B-DB6DC5976DE6}"/>
                </a:ext>
              </a:extLst>
            </p:cNvPr>
            <p:cNvSpPr>
              <a:spLocks noChangeShapeType="1"/>
            </p:cNvSpPr>
            <p:nvPr/>
          </p:nvSpPr>
          <p:spPr bwMode="auto">
            <a:xfrm>
              <a:off x="7088326" y="2452090"/>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1" name="Line 422">
              <a:extLst>
                <a:ext uri="{FF2B5EF4-FFF2-40B4-BE49-F238E27FC236}">
                  <a16:creationId xmlns:a16="http://schemas.microsoft.com/office/drawing/2014/main" id="{81130B2F-9979-4B43-9E7C-ADA40D7C5A8E}"/>
                </a:ext>
              </a:extLst>
            </p:cNvPr>
            <p:cNvSpPr>
              <a:spLocks noChangeShapeType="1"/>
            </p:cNvSpPr>
            <p:nvPr/>
          </p:nvSpPr>
          <p:spPr bwMode="auto">
            <a:xfrm>
              <a:off x="7103575" y="2452090"/>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2" name="Line 423">
              <a:extLst>
                <a:ext uri="{FF2B5EF4-FFF2-40B4-BE49-F238E27FC236}">
                  <a16:creationId xmlns:a16="http://schemas.microsoft.com/office/drawing/2014/main" id="{4F6BA558-47F0-43EA-88A5-C0B5EA331D3C}"/>
                </a:ext>
              </a:extLst>
            </p:cNvPr>
            <p:cNvSpPr>
              <a:spLocks noChangeShapeType="1"/>
            </p:cNvSpPr>
            <p:nvPr/>
          </p:nvSpPr>
          <p:spPr bwMode="auto">
            <a:xfrm>
              <a:off x="7106963" y="2452090"/>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4" name="Line 424">
              <a:extLst>
                <a:ext uri="{FF2B5EF4-FFF2-40B4-BE49-F238E27FC236}">
                  <a16:creationId xmlns:a16="http://schemas.microsoft.com/office/drawing/2014/main" id="{3424B8B2-6630-48BE-A979-CC19CA12C0BE}"/>
                </a:ext>
              </a:extLst>
            </p:cNvPr>
            <p:cNvSpPr>
              <a:spLocks noChangeShapeType="1"/>
            </p:cNvSpPr>
            <p:nvPr/>
          </p:nvSpPr>
          <p:spPr bwMode="auto">
            <a:xfrm>
              <a:off x="7110352" y="2452090"/>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5" name="Line 425">
              <a:extLst>
                <a:ext uri="{FF2B5EF4-FFF2-40B4-BE49-F238E27FC236}">
                  <a16:creationId xmlns:a16="http://schemas.microsoft.com/office/drawing/2014/main" id="{CE7AD28F-3957-4135-867F-9F0345DA740B}"/>
                </a:ext>
              </a:extLst>
            </p:cNvPr>
            <p:cNvSpPr>
              <a:spLocks noChangeShapeType="1"/>
            </p:cNvSpPr>
            <p:nvPr/>
          </p:nvSpPr>
          <p:spPr bwMode="auto">
            <a:xfrm>
              <a:off x="7125600" y="247712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6" name="Line 426">
              <a:extLst>
                <a:ext uri="{FF2B5EF4-FFF2-40B4-BE49-F238E27FC236}">
                  <a16:creationId xmlns:a16="http://schemas.microsoft.com/office/drawing/2014/main" id="{59568EF0-EBAA-41AE-BDB5-9F5D3ACDC907}"/>
                </a:ext>
              </a:extLst>
            </p:cNvPr>
            <p:cNvSpPr>
              <a:spLocks noChangeShapeType="1"/>
            </p:cNvSpPr>
            <p:nvPr/>
          </p:nvSpPr>
          <p:spPr bwMode="auto">
            <a:xfrm>
              <a:off x="7137459" y="247712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7" name="Line 427">
              <a:extLst>
                <a:ext uri="{FF2B5EF4-FFF2-40B4-BE49-F238E27FC236}">
                  <a16:creationId xmlns:a16="http://schemas.microsoft.com/office/drawing/2014/main" id="{070E4F80-AEB7-4909-B68E-E488C3606C01}"/>
                </a:ext>
              </a:extLst>
            </p:cNvPr>
            <p:cNvSpPr>
              <a:spLocks noChangeShapeType="1"/>
            </p:cNvSpPr>
            <p:nvPr/>
          </p:nvSpPr>
          <p:spPr bwMode="auto">
            <a:xfrm>
              <a:off x="7151013" y="247712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8" name="Line 428">
              <a:extLst>
                <a:ext uri="{FF2B5EF4-FFF2-40B4-BE49-F238E27FC236}">
                  <a16:creationId xmlns:a16="http://schemas.microsoft.com/office/drawing/2014/main" id="{E14BA69F-D98D-428B-B90C-5B4BAAEA94C9}"/>
                </a:ext>
              </a:extLst>
            </p:cNvPr>
            <p:cNvSpPr>
              <a:spLocks noChangeShapeType="1"/>
            </p:cNvSpPr>
            <p:nvPr/>
          </p:nvSpPr>
          <p:spPr bwMode="auto">
            <a:xfrm>
              <a:off x="7156096"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9" name="Line 429">
              <a:extLst>
                <a:ext uri="{FF2B5EF4-FFF2-40B4-BE49-F238E27FC236}">
                  <a16:creationId xmlns:a16="http://schemas.microsoft.com/office/drawing/2014/main" id="{50DE9C8F-A8BE-4F3A-B0CE-D853D7868171}"/>
                </a:ext>
              </a:extLst>
            </p:cNvPr>
            <p:cNvSpPr>
              <a:spLocks noChangeShapeType="1"/>
            </p:cNvSpPr>
            <p:nvPr/>
          </p:nvSpPr>
          <p:spPr bwMode="auto">
            <a:xfrm>
              <a:off x="7162873"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0" name="Line 430">
              <a:extLst>
                <a:ext uri="{FF2B5EF4-FFF2-40B4-BE49-F238E27FC236}">
                  <a16:creationId xmlns:a16="http://schemas.microsoft.com/office/drawing/2014/main" id="{D8A9D1DA-CB21-4F38-AE64-0EB890DD163B}"/>
                </a:ext>
              </a:extLst>
            </p:cNvPr>
            <p:cNvSpPr>
              <a:spLocks noChangeShapeType="1"/>
            </p:cNvSpPr>
            <p:nvPr/>
          </p:nvSpPr>
          <p:spPr bwMode="auto">
            <a:xfrm>
              <a:off x="718489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1" name="Line 431">
              <a:extLst>
                <a:ext uri="{FF2B5EF4-FFF2-40B4-BE49-F238E27FC236}">
                  <a16:creationId xmlns:a16="http://schemas.microsoft.com/office/drawing/2014/main" id="{5D9641C9-C072-4F50-9EDD-04C5D3A83CA9}"/>
                </a:ext>
              </a:extLst>
            </p:cNvPr>
            <p:cNvSpPr>
              <a:spLocks noChangeShapeType="1"/>
            </p:cNvSpPr>
            <p:nvPr/>
          </p:nvSpPr>
          <p:spPr bwMode="auto">
            <a:xfrm>
              <a:off x="719675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2" name="Line 432">
              <a:extLst>
                <a:ext uri="{FF2B5EF4-FFF2-40B4-BE49-F238E27FC236}">
                  <a16:creationId xmlns:a16="http://schemas.microsoft.com/office/drawing/2014/main" id="{2FC71A06-2972-4B10-8768-85C00D1B995F}"/>
                </a:ext>
              </a:extLst>
            </p:cNvPr>
            <p:cNvSpPr>
              <a:spLocks noChangeShapeType="1"/>
            </p:cNvSpPr>
            <p:nvPr/>
          </p:nvSpPr>
          <p:spPr bwMode="auto">
            <a:xfrm>
              <a:off x="7212006"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3" name="Line 433">
              <a:extLst>
                <a:ext uri="{FF2B5EF4-FFF2-40B4-BE49-F238E27FC236}">
                  <a16:creationId xmlns:a16="http://schemas.microsoft.com/office/drawing/2014/main" id="{CD6B17DD-6A40-4C00-A89E-441E9D28036C}"/>
                </a:ext>
              </a:extLst>
            </p:cNvPr>
            <p:cNvSpPr>
              <a:spLocks noChangeShapeType="1"/>
            </p:cNvSpPr>
            <p:nvPr/>
          </p:nvSpPr>
          <p:spPr bwMode="auto">
            <a:xfrm>
              <a:off x="7218783"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4" name="Line 434">
              <a:extLst>
                <a:ext uri="{FF2B5EF4-FFF2-40B4-BE49-F238E27FC236}">
                  <a16:creationId xmlns:a16="http://schemas.microsoft.com/office/drawing/2014/main" id="{C1AF8FAE-9FC7-4AB3-97A6-814136520D50}"/>
                </a:ext>
              </a:extLst>
            </p:cNvPr>
            <p:cNvSpPr>
              <a:spLocks noChangeShapeType="1"/>
            </p:cNvSpPr>
            <p:nvPr/>
          </p:nvSpPr>
          <p:spPr bwMode="auto">
            <a:xfrm>
              <a:off x="7222171"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5" name="Line 435">
              <a:extLst>
                <a:ext uri="{FF2B5EF4-FFF2-40B4-BE49-F238E27FC236}">
                  <a16:creationId xmlns:a16="http://schemas.microsoft.com/office/drawing/2014/main" id="{351BD75B-4FC8-4921-9A71-241DACBFDF53}"/>
                </a:ext>
              </a:extLst>
            </p:cNvPr>
            <p:cNvSpPr>
              <a:spLocks noChangeShapeType="1"/>
            </p:cNvSpPr>
            <p:nvPr/>
          </p:nvSpPr>
          <p:spPr bwMode="auto">
            <a:xfrm>
              <a:off x="7237420"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6" name="Line 436">
              <a:extLst>
                <a:ext uri="{FF2B5EF4-FFF2-40B4-BE49-F238E27FC236}">
                  <a16:creationId xmlns:a16="http://schemas.microsoft.com/office/drawing/2014/main" id="{DBB88C90-1D14-4A57-91FD-A5A87FE68846}"/>
                </a:ext>
              </a:extLst>
            </p:cNvPr>
            <p:cNvSpPr>
              <a:spLocks noChangeShapeType="1"/>
            </p:cNvSpPr>
            <p:nvPr/>
          </p:nvSpPr>
          <p:spPr bwMode="auto">
            <a:xfrm>
              <a:off x="724080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7" name="Line 437">
              <a:extLst>
                <a:ext uri="{FF2B5EF4-FFF2-40B4-BE49-F238E27FC236}">
                  <a16:creationId xmlns:a16="http://schemas.microsoft.com/office/drawing/2014/main" id="{8581E893-6066-4306-8D4E-07E08951D118}"/>
                </a:ext>
              </a:extLst>
            </p:cNvPr>
            <p:cNvSpPr>
              <a:spLocks noChangeShapeType="1"/>
            </p:cNvSpPr>
            <p:nvPr/>
          </p:nvSpPr>
          <p:spPr bwMode="auto">
            <a:xfrm>
              <a:off x="725266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8" name="Line 438">
              <a:extLst>
                <a:ext uri="{FF2B5EF4-FFF2-40B4-BE49-F238E27FC236}">
                  <a16:creationId xmlns:a16="http://schemas.microsoft.com/office/drawing/2014/main" id="{B301838A-C4D2-43ED-ABEC-E4311391C8FD}"/>
                </a:ext>
              </a:extLst>
            </p:cNvPr>
            <p:cNvSpPr>
              <a:spLocks noChangeShapeType="1"/>
            </p:cNvSpPr>
            <p:nvPr/>
          </p:nvSpPr>
          <p:spPr bwMode="auto">
            <a:xfrm>
              <a:off x="725266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9" name="Line 439">
              <a:extLst>
                <a:ext uri="{FF2B5EF4-FFF2-40B4-BE49-F238E27FC236}">
                  <a16:creationId xmlns:a16="http://schemas.microsoft.com/office/drawing/2014/main" id="{1BA76F4D-A27C-4C21-8044-84EFAAADCEC5}"/>
                </a:ext>
              </a:extLst>
            </p:cNvPr>
            <p:cNvSpPr>
              <a:spLocks noChangeShapeType="1"/>
            </p:cNvSpPr>
            <p:nvPr/>
          </p:nvSpPr>
          <p:spPr bwMode="auto">
            <a:xfrm>
              <a:off x="7252668" y="2503941"/>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0" name="Line 440">
              <a:extLst>
                <a:ext uri="{FF2B5EF4-FFF2-40B4-BE49-F238E27FC236}">
                  <a16:creationId xmlns:a16="http://schemas.microsoft.com/office/drawing/2014/main" id="{34C44981-D403-44A9-8456-4025513919AF}"/>
                </a:ext>
              </a:extLst>
            </p:cNvPr>
            <p:cNvSpPr>
              <a:spLocks noChangeShapeType="1"/>
            </p:cNvSpPr>
            <p:nvPr/>
          </p:nvSpPr>
          <p:spPr bwMode="auto">
            <a:xfrm>
              <a:off x="7274693" y="2541489"/>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1" name="Line 441">
              <a:extLst>
                <a:ext uri="{FF2B5EF4-FFF2-40B4-BE49-F238E27FC236}">
                  <a16:creationId xmlns:a16="http://schemas.microsoft.com/office/drawing/2014/main" id="{C6C8965E-98C5-44F3-8AD9-847598E3974D}"/>
                </a:ext>
              </a:extLst>
            </p:cNvPr>
            <p:cNvSpPr>
              <a:spLocks noChangeShapeType="1"/>
            </p:cNvSpPr>
            <p:nvPr/>
          </p:nvSpPr>
          <p:spPr bwMode="auto">
            <a:xfrm>
              <a:off x="7278081" y="2541489"/>
              <a:ext cx="0" cy="53639"/>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2" name="Line 442">
              <a:extLst>
                <a:ext uri="{FF2B5EF4-FFF2-40B4-BE49-F238E27FC236}">
                  <a16:creationId xmlns:a16="http://schemas.microsoft.com/office/drawing/2014/main" id="{0B05DEE2-5425-4901-8F2E-7694F9ABEEFF}"/>
                </a:ext>
              </a:extLst>
            </p:cNvPr>
            <p:cNvSpPr>
              <a:spLocks noChangeShapeType="1"/>
            </p:cNvSpPr>
            <p:nvPr/>
          </p:nvSpPr>
          <p:spPr bwMode="auto">
            <a:xfrm>
              <a:off x="728316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3" name="Line 443">
              <a:extLst>
                <a:ext uri="{FF2B5EF4-FFF2-40B4-BE49-F238E27FC236}">
                  <a16:creationId xmlns:a16="http://schemas.microsoft.com/office/drawing/2014/main" id="{2407C252-1E17-4C96-81EC-F536945576C9}"/>
                </a:ext>
              </a:extLst>
            </p:cNvPr>
            <p:cNvSpPr>
              <a:spLocks noChangeShapeType="1"/>
            </p:cNvSpPr>
            <p:nvPr/>
          </p:nvSpPr>
          <p:spPr bwMode="auto">
            <a:xfrm>
              <a:off x="728316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4" name="Line 444">
              <a:extLst>
                <a:ext uri="{FF2B5EF4-FFF2-40B4-BE49-F238E27FC236}">
                  <a16:creationId xmlns:a16="http://schemas.microsoft.com/office/drawing/2014/main" id="{0D94E399-249E-41CD-9329-EB961BEBF939}"/>
                </a:ext>
              </a:extLst>
            </p:cNvPr>
            <p:cNvSpPr>
              <a:spLocks noChangeShapeType="1"/>
            </p:cNvSpPr>
            <p:nvPr/>
          </p:nvSpPr>
          <p:spPr bwMode="auto">
            <a:xfrm>
              <a:off x="7301801"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5" name="Line 445">
              <a:extLst>
                <a:ext uri="{FF2B5EF4-FFF2-40B4-BE49-F238E27FC236}">
                  <a16:creationId xmlns:a16="http://schemas.microsoft.com/office/drawing/2014/main" id="{EAB4F0D0-BA32-465A-9CAF-C363A97F4B40}"/>
                </a:ext>
              </a:extLst>
            </p:cNvPr>
            <p:cNvSpPr>
              <a:spLocks noChangeShapeType="1"/>
            </p:cNvSpPr>
            <p:nvPr/>
          </p:nvSpPr>
          <p:spPr bwMode="auto">
            <a:xfrm>
              <a:off x="7308578"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6" name="Line 446">
              <a:extLst>
                <a:ext uri="{FF2B5EF4-FFF2-40B4-BE49-F238E27FC236}">
                  <a16:creationId xmlns:a16="http://schemas.microsoft.com/office/drawing/2014/main" id="{9EA306A7-5766-4F07-8C2D-1E5927965D6E}"/>
                </a:ext>
              </a:extLst>
            </p:cNvPr>
            <p:cNvSpPr>
              <a:spLocks noChangeShapeType="1"/>
            </p:cNvSpPr>
            <p:nvPr/>
          </p:nvSpPr>
          <p:spPr bwMode="auto">
            <a:xfrm>
              <a:off x="7308578"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7" name="Line 447">
              <a:extLst>
                <a:ext uri="{FF2B5EF4-FFF2-40B4-BE49-F238E27FC236}">
                  <a16:creationId xmlns:a16="http://schemas.microsoft.com/office/drawing/2014/main" id="{1DEE45C5-A286-4A72-8967-02FE70440C95}"/>
                </a:ext>
              </a:extLst>
            </p:cNvPr>
            <p:cNvSpPr>
              <a:spLocks noChangeShapeType="1"/>
            </p:cNvSpPr>
            <p:nvPr/>
          </p:nvSpPr>
          <p:spPr bwMode="auto">
            <a:xfrm>
              <a:off x="7308578"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8" name="Line 448">
              <a:extLst>
                <a:ext uri="{FF2B5EF4-FFF2-40B4-BE49-F238E27FC236}">
                  <a16:creationId xmlns:a16="http://schemas.microsoft.com/office/drawing/2014/main" id="{3E54F9CC-B481-45D5-A556-DF41ACF35CCB}"/>
                </a:ext>
              </a:extLst>
            </p:cNvPr>
            <p:cNvSpPr>
              <a:spLocks noChangeShapeType="1"/>
            </p:cNvSpPr>
            <p:nvPr/>
          </p:nvSpPr>
          <p:spPr bwMode="auto">
            <a:xfrm>
              <a:off x="7315355"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9" name="Line 449">
              <a:extLst>
                <a:ext uri="{FF2B5EF4-FFF2-40B4-BE49-F238E27FC236}">
                  <a16:creationId xmlns:a16="http://schemas.microsoft.com/office/drawing/2014/main" id="{4E6DA7F3-4C0B-4BFC-B040-5B7DB6CFBC4B}"/>
                </a:ext>
              </a:extLst>
            </p:cNvPr>
            <p:cNvSpPr>
              <a:spLocks noChangeShapeType="1"/>
            </p:cNvSpPr>
            <p:nvPr/>
          </p:nvSpPr>
          <p:spPr bwMode="auto">
            <a:xfrm>
              <a:off x="7315355"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5" name="Line 450">
              <a:extLst>
                <a:ext uri="{FF2B5EF4-FFF2-40B4-BE49-F238E27FC236}">
                  <a16:creationId xmlns:a16="http://schemas.microsoft.com/office/drawing/2014/main" id="{3B44E1BA-7981-4D53-8608-D7DAB548397D}"/>
                </a:ext>
              </a:extLst>
            </p:cNvPr>
            <p:cNvSpPr>
              <a:spLocks noChangeShapeType="1"/>
            </p:cNvSpPr>
            <p:nvPr/>
          </p:nvSpPr>
          <p:spPr bwMode="auto">
            <a:xfrm>
              <a:off x="7323826"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6" name="Line 451">
              <a:extLst>
                <a:ext uri="{FF2B5EF4-FFF2-40B4-BE49-F238E27FC236}">
                  <a16:creationId xmlns:a16="http://schemas.microsoft.com/office/drawing/2014/main" id="{78C858D3-F560-4492-BCB6-684188F9D2BB}"/>
                </a:ext>
              </a:extLst>
            </p:cNvPr>
            <p:cNvSpPr>
              <a:spLocks noChangeShapeType="1"/>
            </p:cNvSpPr>
            <p:nvPr/>
          </p:nvSpPr>
          <p:spPr bwMode="auto">
            <a:xfrm>
              <a:off x="7323826"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38" name="Line 452">
              <a:extLst>
                <a:ext uri="{FF2B5EF4-FFF2-40B4-BE49-F238E27FC236}">
                  <a16:creationId xmlns:a16="http://schemas.microsoft.com/office/drawing/2014/main" id="{791709AE-8661-4707-AF91-E4995F61E1C4}"/>
                </a:ext>
              </a:extLst>
            </p:cNvPr>
            <p:cNvSpPr>
              <a:spLocks noChangeShapeType="1"/>
            </p:cNvSpPr>
            <p:nvPr/>
          </p:nvSpPr>
          <p:spPr bwMode="auto">
            <a:xfrm>
              <a:off x="732721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1" name="Line 453">
              <a:extLst>
                <a:ext uri="{FF2B5EF4-FFF2-40B4-BE49-F238E27FC236}">
                  <a16:creationId xmlns:a16="http://schemas.microsoft.com/office/drawing/2014/main" id="{C1DE6488-B00C-44D6-B116-E5EC28434FB7}"/>
                </a:ext>
              </a:extLst>
            </p:cNvPr>
            <p:cNvSpPr>
              <a:spLocks noChangeShapeType="1"/>
            </p:cNvSpPr>
            <p:nvPr/>
          </p:nvSpPr>
          <p:spPr bwMode="auto">
            <a:xfrm>
              <a:off x="7335686"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2" name="Line 454">
              <a:extLst>
                <a:ext uri="{FF2B5EF4-FFF2-40B4-BE49-F238E27FC236}">
                  <a16:creationId xmlns:a16="http://schemas.microsoft.com/office/drawing/2014/main" id="{8950E10E-8AB7-4F29-BD93-A3EA0B3F5ABC}"/>
                </a:ext>
              </a:extLst>
            </p:cNvPr>
            <p:cNvSpPr>
              <a:spLocks noChangeShapeType="1"/>
            </p:cNvSpPr>
            <p:nvPr/>
          </p:nvSpPr>
          <p:spPr bwMode="auto">
            <a:xfrm>
              <a:off x="7335686"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3" name="Line 455">
              <a:extLst>
                <a:ext uri="{FF2B5EF4-FFF2-40B4-BE49-F238E27FC236}">
                  <a16:creationId xmlns:a16="http://schemas.microsoft.com/office/drawing/2014/main" id="{2C6FE1E7-FE24-4A7A-B21A-9B7CFDB0EBDB}"/>
                </a:ext>
              </a:extLst>
            </p:cNvPr>
            <p:cNvSpPr>
              <a:spLocks noChangeShapeType="1"/>
            </p:cNvSpPr>
            <p:nvPr/>
          </p:nvSpPr>
          <p:spPr bwMode="auto">
            <a:xfrm>
              <a:off x="733907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4" name="Line 456">
              <a:extLst>
                <a:ext uri="{FF2B5EF4-FFF2-40B4-BE49-F238E27FC236}">
                  <a16:creationId xmlns:a16="http://schemas.microsoft.com/office/drawing/2014/main" id="{E64C4D54-9F88-4494-A603-B3EC23124CBA}"/>
                </a:ext>
              </a:extLst>
            </p:cNvPr>
            <p:cNvSpPr>
              <a:spLocks noChangeShapeType="1"/>
            </p:cNvSpPr>
            <p:nvPr/>
          </p:nvSpPr>
          <p:spPr bwMode="auto">
            <a:xfrm>
              <a:off x="733907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5" name="Line 457">
              <a:extLst>
                <a:ext uri="{FF2B5EF4-FFF2-40B4-BE49-F238E27FC236}">
                  <a16:creationId xmlns:a16="http://schemas.microsoft.com/office/drawing/2014/main" id="{9BCA6276-4128-4742-8B66-FA4D067CA9B3}"/>
                </a:ext>
              </a:extLst>
            </p:cNvPr>
            <p:cNvSpPr>
              <a:spLocks noChangeShapeType="1"/>
            </p:cNvSpPr>
            <p:nvPr/>
          </p:nvSpPr>
          <p:spPr bwMode="auto">
            <a:xfrm>
              <a:off x="7349240"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6" name="Line 458">
              <a:extLst>
                <a:ext uri="{FF2B5EF4-FFF2-40B4-BE49-F238E27FC236}">
                  <a16:creationId xmlns:a16="http://schemas.microsoft.com/office/drawing/2014/main" id="{F6C52FBD-C031-4431-87CE-EC9C45CA0922}"/>
                </a:ext>
              </a:extLst>
            </p:cNvPr>
            <p:cNvSpPr>
              <a:spLocks noChangeShapeType="1"/>
            </p:cNvSpPr>
            <p:nvPr/>
          </p:nvSpPr>
          <p:spPr bwMode="auto">
            <a:xfrm>
              <a:off x="7364488"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7" name="Line 459">
              <a:extLst>
                <a:ext uri="{FF2B5EF4-FFF2-40B4-BE49-F238E27FC236}">
                  <a16:creationId xmlns:a16="http://schemas.microsoft.com/office/drawing/2014/main" id="{1EF97429-F298-4078-90A6-35E3853EB66F}"/>
                </a:ext>
              </a:extLst>
            </p:cNvPr>
            <p:cNvSpPr>
              <a:spLocks noChangeShapeType="1"/>
            </p:cNvSpPr>
            <p:nvPr/>
          </p:nvSpPr>
          <p:spPr bwMode="auto">
            <a:xfrm>
              <a:off x="7376347"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8" name="Line 460">
              <a:extLst>
                <a:ext uri="{FF2B5EF4-FFF2-40B4-BE49-F238E27FC236}">
                  <a16:creationId xmlns:a16="http://schemas.microsoft.com/office/drawing/2014/main" id="{D4210BBC-CD2F-4EA8-8B9C-596F4C84D6CD}"/>
                </a:ext>
              </a:extLst>
            </p:cNvPr>
            <p:cNvSpPr>
              <a:spLocks noChangeShapeType="1"/>
            </p:cNvSpPr>
            <p:nvPr/>
          </p:nvSpPr>
          <p:spPr bwMode="auto">
            <a:xfrm>
              <a:off x="739498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49" name="Line 461">
              <a:extLst>
                <a:ext uri="{FF2B5EF4-FFF2-40B4-BE49-F238E27FC236}">
                  <a16:creationId xmlns:a16="http://schemas.microsoft.com/office/drawing/2014/main" id="{577EE1EF-5BE6-4CC7-93B4-9C70A5447763}"/>
                </a:ext>
              </a:extLst>
            </p:cNvPr>
            <p:cNvSpPr>
              <a:spLocks noChangeShapeType="1"/>
            </p:cNvSpPr>
            <p:nvPr/>
          </p:nvSpPr>
          <p:spPr bwMode="auto">
            <a:xfrm>
              <a:off x="7410232"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0" name="Line 462">
              <a:extLst>
                <a:ext uri="{FF2B5EF4-FFF2-40B4-BE49-F238E27FC236}">
                  <a16:creationId xmlns:a16="http://schemas.microsoft.com/office/drawing/2014/main" id="{0AD8892E-5D68-4F73-8765-387714DEB054}"/>
                </a:ext>
              </a:extLst>
            </p:cNvPr>
            <p:cNvSpPr>
              <a:spLocks noChangeShapeType="1"/>
            </p:cNvSpPr>
            <p:nvPr/>
          </p:nvSpPr>
          <p:spPr bwMode="auto">
            <a:xfrm>
              <a:off x="7432257"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1" name="Line 463">
              <a:extLst>
                <a:ext uri="{FF2B5EF4-FFF2-40B4-BE49-F238E27FC236}">
                  <a16:creationId xmlns:a16="http://schemas.microsoft.com/office/drawing/2014/main" id="{D2C578BA-006F-44CD-A316-76A2C9DE9F4A}"/>
                </a:ext>
              </a:extLst>
            </p:cNvPr>
            <p:cNvSpPr>
              <a:spLocks noChangeShapeType="1"/>
            </p:cNvSpPr>
            <p:nvPr/>
          </p:nvSpPr>
          <p:spPr bwMode="auto">
            <a:xfrm>
              <a:off x="7447505"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2" name="Line 464">
              <a:extLst>
                <a:ext uri="{FF2B5EF4-FFF2-40B4-BE49-F238E27FC236}">
                  <a16:creationId xmlns:a16="http://schemas.microsoft.com/office/drawing/2014/main" id="{8234D933-E495-40EF-A646-5F71898AF204}"/>
                </a:ext>
              </a:extLst>
            </p:cNvPr>
            <p:cNvSpPr>
              <a:spLocks noChangeShapeType="1"/>
            </p:cNvSpPr>
            <p:nvPr/>
          </p:nvSpPr>
          <p:spPr bwMode="auto">
            <a:xfrm>
              <a:off x="745089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3" name="Line 465">
              <a:extLst>
                <a:ext uri="{FF2B5EF4-FFF2-40B4-BE49-F238E27FC236}">
                  <a16:creationId xmlns:a16="http://schemas.microsoft.com/office/drawing/2014/main" id="{A572ED5D-978C-4566-A04F-06DD127EC1BB}"/>
                </a:ext>
              </a:extLst>
            </p:cNvPr>
            <p:cNvSpPr>
              <a:spLocks noChangeShapeType="1"/>
            </p:cNvSpPr>
            <p:nvPr/>
          </p:nvSpPr>
          <p:spPr bwMode="auto">
            <a:xfrm>
              <a:off x="7454282"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4" name="Line 466">
              <a:extLst>
                <a:ext uri="{FF2B5EF4-FFF2-40B4-BE49-F238E27FC236}">
                  <a16:creationId xmlns:a16="http://schemas.microsoft.com/office/drawing/2014/main" id="{64233FFF-CFF2-4E42-9992-E5BE56754B07}"/>
                </a:ext>
              </a:extLst>
            </p:cNvPr>
            <p:cNvSpPr>
              <a:spLocks noChangeShapeType="1"/>
            </p:cNvSpPr>
            <p:nvPr/>
          </p:nvSpPr>
          <p:spPr bwMode="auto">
            <a:xfrm>
              <a:off x="7466142"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5" name="Line 467">
              <a:extLst>
                <a:ext uri="{FF2B5EF4-FFF2-40B4-BE49-F238E27FC236}">
                  <a16:creationId xmlns:a16="http://schemas.microsoft.com/office/drawing/2014/main" id="{1B9D92DB-21F2-46E2-8D13-B12AFAA674C6}"/>
                </a:ext>
              </a:extLst>
            </p:cNvPr>
            <p:cNvSpPr>
              <a:spLocks noChangeShapeType="1"/>
            </p:cNvSpPr>
            <p:nvPr/>
          </p:nvSpPr>
          <p:spPr bwMode="auto">
            <a:xfrm>
              <a:off x="7500027"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6" name="Line 468">
              <a:extLst>
                <a:ext uri="{FF2B5EF4-FFF2-40B4-BE49-F238E27FC236}">
                  <a16:creationId xmlns:a16="http://schemas.microsoft.com/office/drawing/2014/main" id="{DCE84FA3-944D-439C-B25A-97240CCCEDCE}"/>
                </a:ext>
              </a:extLst>
            </p:cNvPr>
            <p:cNvSpPr>
              <a:spLocks noChangeShapeType="1"/>
            </p:cNvSpPr>
            <p:nvPr/>
          </p:nvSpPr>
          <p:spPr bwMode="auto">
            <a:xfrm>
              <a:off x="750680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7" name="Line 469">
              <a:extLst>
                <a:ext uri="{FF2B5EF4-FFF2-40B4-BE49-F238E27FC236}">
                  <a16:creationId xmlns:a16="http://schemas.microsoft.com/office/drawing/2014/main" id="{AF0090B5-FB6F-43D1-B2FB-0EE273D44CE2}"/>
                </a:ext>
              </a:extLst>
            </p:cNvPr>
            <p:cNvSpPr>
              <a:spLocks noChangeShapeType="1"/>
            </p:cNvSpPr>
            <p:nvPr/>
          </p:nvSpPr>
          <p:spPr bwMode="auto">
            <a:xfrm>
              <a:off x="750680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8" name="Line 470">
              <a:extLst>
                <a:ext uri="{FF2B5EF4-FFF2-40B4-BE49-F238E27FC236}">
                  <a16:creationId xmlns:a16="http://schemas.microsoft.com/office/drawing/2014/main" id="{3D0560EC-50E5-427D-A47E-53BB064A4A10}"/>
                </a:ext>
              </a:extLst>
            </p:cNvPr>
            <p:cNvSpPr>
              <a:spLocks noChangeShapeType="1"/>
            </p:cNvSpPr>
            <p:nvPr/>
          </p:nvSpPr>
          <p:spPr bwMode="auto">
            <a:xfrm>
              <a:off x="7506804"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59" name="Line 471">
              <a:extLst>
                <a:ext uri="{FF2B5EF4-FFF2-40B4-BE49-F238E27FC236}">
                  <a16:creationId xmlns:a16="http://schemas.microsoft.com/office/drawing/2014/main" id="{EEA4E59A-11D5-4265-B87B-755CB56A4449}"/>
                </a:ext>
              </a:extLst>
            </p:cNvPr>
            <p:cNvSpPr>
              <a:spLocks noChangeShapeType="1"/>
            </p:cNvSpPr>
            <p:nvPr/>
          </p:nvSpPr>
          <p:spPr bwMode="auto">
            <a:xfrm>
              <a:off x="7532218"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0" name="Line 472">
              <a:extLst>
                <a:ext uri="{FF2B5EF4-FFF2-40B4-BE49-F238E27FC236}">
                  <a16:creationId xmlns:a16="http://schemas.microsoft.com/office/drawing/2014/main" id="{3E21B0C0-87EB-47AE-AB39-54878A986A73}"/>
                </a:ext>
              </a:extLst>
            </p:cNvPr>
            <p:cNvSpPr>
              <a:spLocks noChangeShapeType="1"/>
            </p:cNvSpPr>
            <p:nvPr/>
          </p:nvSpPr>
          <p:spPr bwMode="auto">
            <a:xfrm>
              <a:off x="7540689"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1" name="Line 473">
              <a:extLst>
                <a:ext uri="{FF2B5EF4-FFF2-40B4-BE49-F238E27FC236}">
                  <a16:creationId xmlns:a16="http://schemas.microsoft.com/office/drawing/2014/main" id="{3AFE19D8-EBB7-4B83-9783-37F5798B83F2}"/>
                </a:ext>
              </a:extLst>
            </p:cNvPr>
            <p:cNvSpPr>
              <a:spLocks noChangeShapeType="1"/>
            </p:cNvSpPr>
            <p:nvPr/>
          </p:nvSpPr>
          <p:spPr bwMode="auto">
            <a:xfrm>
              <a:off x="7566102" y="2577248"/>
              <a:ext cx="0" cy="55427"/>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dirty="0"/>
            </a:p>
          </p:txBody>
        </p:sp>
        <p:sp>
          <p:nvSpPr>
            <p:cNvPr id="62" name="Freeform 474">
              <a:extLst>
                <a:ext uri="{FF2B5EF4-FFF2-40B4-BE49-F238E27FC236}">
                  <a16:creationId xmlns:a16="http://schemas.microsoft.com/office/drawing/2014/main" id="{D1B1C555-5569-4BF9-B193-03237A9A9448}"/>
                </a:ext>
              </a:extLst>
            </p:cNvPr>
            <p:cNvSpPr>
              <a:spLocks/>
            </p:cNvSpPr>
            <p:nvPr/>
          </p:nvSpPr>
          <p:spPr bwMode="auto">
            <a:xfrm>
              <a:off x="1377041" y="1127197"/>
              <a:ext cx="6189061" cy="1505479"/>
            </a:xfrm>
            <a:custGeom>
              <a:avLst/>
              <a:gdLst>
                <a:gd name="T0" fmla="*/ 46 w 3653"/>
                <a:gd name="T1" fmla="*/ 15 h 842"/>
                <a:gd name="T2" fmla="*/ 183 w 3653"/>
                <a:gd name="T3" fmla="*/ 22 h 842"/>
                <a:gd name="T4" fmla="*/ 256 w 3653"/>
                <a:gd name="T5" fmla="*/ 40 h 842"/>
                <a:gd name="T6" fmla="*/ 315 w 3653"/>
                <a:gd name="T7" fmla="*/ 54 h 842"/>
                <a:gd name="T8" fmla="*/ 362 w 3653"/>
                <a:gd name="T9" fmla="*/ 69 h 842"/>
                <a:gd name="T10" fmla="*/ 441 w 3653"/>
                <a:gd name="T11" fmla="*/ 79 h 842"/>
                <a:gd name="T12" fmla="*/ 527 w 3653"/>
                <a:gd name="T13" fmla="*/ 94 h 842"/>
                <a:gd name="T14" fmla="*/ 571 w 3653"/>
                <a:gd name="T15" fmla="*/ 108 h 842"/>
                <a:gd name="T16" fmla="*/ 693 w 3653"/>
                <a:gd name="T17" fmla="*/ 126 h 842"/>
                <a:gd name="T18" fmla="*/ 768 w 3653"/>
                <a:gd name="T19" fmla="*/ 144 h 842"/>
                <a:gd name="T20" fmla="*/ 827 w 3653"/>
                <a:gd name="T21" fmla="*/ 155 h 842"/>
                <a:gd name="T22" fmla="*/ 902 w 3653"/>
                <a:gd name="T23" fmla="*/ 173 h 842"/>
                <a:gd name="T24" fmla="*/ 924 w 3653"/>
                <a:gd name="T25" fmla="*/ 194 h 842"/>
                <a:gd name="T26" fmla="*/ 942 w 3653"/>
                <a:gd name="T27" fmla="*/ 209 h 842"/>
                <a:gd name="T28" fmla="*/ 1026 w 3653"/>
                <a:gd name="T29" fmla="*/ 227 h 842"/>
                <a:gd name="T30" fmla="*/ 1063 w 3653"/>
                <a:gd name="T31" fmla="*/ 241 h 842"/>
                <a:gd name="T32" fmla="*/ 1160 w 3653"/>
                <a:gd name="T33" fmla="*/ 255 h 842"/>
                <a:gd name="T34" fmla="*/ 1233 w 3653"/>
                <a:gd name="T35" fmla="*/ 266 h 842"/>
                <a:gd name="T36" fmla="*/ 1273 w 3653"/>
                <a:gd name="T37" fmla="*/ 284 h 842"/>
                <a:gd name="T38" fmla="*/ 1315 w 3653"/>
                <a:gd name="T39" fmla="*/ 299 h 842"/>
                <a:gd name="T40" fmla="*/ 1390 w 3653"/>
                <a:gd name="T41" fmla="*/ 309 h 842"/>
                <a:gd name="T42" fmla="*/ 1447 w 3653"/>
                <a:gd name="T43" fmla="*/ 323 h 842"/>
                <a:gd name="T44" fmla="*/ 1518 w 3653"/>
                <a:gd name="T45" fmla="*/ 337 h 842"/>
                <a:gd name="T46" fmla="*/ 1606 w 3653"/>
                <a:gd name="T47" fmla="*/ 357 h 842"/>
                <a:gd name="T48" fmla="*/ 1721 w 3653"/>
                <a:gd name="T49" fmla="*/ 377 h 842"/>
                <a:gd name="T50" fmla="*/ 1771 w 3653"/>
                <a:gd name="T51" fmla="*/ 403 h 842"/>
                <a:gd name="T52" fmla="*/ 1835 w 3653"/>
                <a:gd name="T53" fmla="*/ 413 h 842"/>
                <a:gd name="T54" fmla="*/ 1858 w 3653"/>
                <a:gd name="T55" fmla="*/ 435 h 842"/>
                <a:gd name="T56" fmla="*/ 1963 w 3653"/>
                <a:gd name="T57" fmla="*/ 447 h 842"/>
                <a:gd name="T58" fmla="*/ 2023 w 3653"/>
                <a:gd name="T59" fmla="*/ 468 h 842"/>
                <a:gd name="T60" fmla="*/ 2091 w 3653"/>
                <a:gd name="T61" fmla="*/ 489 h 842"/>
                <a:gd name="T62" fmla="*/ 2180 w 3653"/>
                <a:gd name="T63" fmla="*/ 504 h 842"/>
                <a:gd name="T64" fmla="*/ 2263 w 3653"/>
                <a:gd name="T65" fmla="*/ 519 h 842"/>
                <a:gd name="T66" fmla="*/ 2332 w 3653"/>
                <a:gd name="T67" fmla="*/ 533 h 842"/>
                <a:gd name="T68" fmla="*/ 2431 w 3653"/>
                <a:gd name="T69" fmla="*/ 547 h 842"/>
                <a:gd name="T70" fmla="*/ 2526 w 3653"/>
                <a:gd name="T71" fmla="*/ 562 h 842"/>
                <a:gd name="T72" fmla="*/ 2599 w 3653"/>
                <a:gd name="T73" fmla="*/ 576 h 842"/>
                <a:gd name="T74" fmla="*/ 2647 w 3653"/>
                <a:gd name="T75" fmla="*/ 576 h 842"/>
                <a:gd name="T76" fmla="*/ 2683 w 3653"/>
                <a:gd name="T77" fmla="*/ 592 h 842"/>
                <a:gd name="T78" fmla="*/ 2742 w 3653"/>
                <a:gd name="T79" fmla="*/ 607 h 842"/>
                <a:gd name="T80" fmla="*/ 2793 w 3653"/>
                <a:gd name="T81" fmla="*/ 611 h 842"/>
                <a:gd name="T82" fmla="*/ 2852 w 3653"/>
                <a:gd name="T83" fmla="*/ 611 h 842"/>
                <a:gd name="T84" fmla="*/ 2903 w 3653"/>
                <a:gd name="T85" fmla="*/ 616 h 842"/>
                <a:gd name="T86" fmla="*/ 2952 w 3653"/>
                <a:gd name="T87" fmla="*/ 621 h 842"/>
                <a:gd name="T88" fmla="*/ 3005 w 3653"/>
                <a:gd name="T89" fmla="*/ 626 h 842"/>
                <a:gd name="T90" fmla="*/ 3029 w 3653"/>
                <a:gd name="T91" fmla="*/ 655 h 842"/>
                <a:gd name="T92" fmla="*/ 3075 w 3653"/>
                <a:gd name="T93" fmla="*/ 655 h 842"/>
                <a:gd name="T94" fmla="*/ 3124 w 3653"/>
                <a:gd name="T95" fmla="*/ 661 h 842"/>
                <a:gd name="T96" fmla="*/ 3157 w 3653"/>
                <a:gd name="T97" fmla="*/ 684 h 842"/>
                <a:gd name="T98" fmla="*/ 3208 w 3653"/>
                <a:gd name="T99" fmla="*/ 684 h 842"/>
                <a:gd name="T100" fmla="*/ 3230 w 3653"/>
                <a:gd name="T101" fmla="*/ 701 h 842"/>
                <a:gd name="T102" fmla="*/ 3269 w 3653"/>
                <a:gd name="T103" fmla="*/ 721 h 842"/>
                <a:gd name="T104" fmla="*/ 3318 w 3653"/>
                <a:gd name="T105" fmla="*/ 733 h 842"/>
                <a:gd name="T106" fmla="*/ 3360 w 3653"/>
                <a:gd name="T107" fmla="*/ 759 h 842"/>
                <a:gd name="T108" fmla="*/ 3393 w 3653"/>
                <a:gd name="T109" fmla="*/ 786 h 842"/>
                <a:gd name="T110" fmla="*/ 3428 w 3653"/>
                <a:gd name="T111" fmla="*/ 801 h 842"/>
                <a:gd name="T112" fmla="*/ 3470 w 3653"/>
                <a:gd name="T113" fmla="*/ 821 h 842"/>
                <a:gd name="T114" fmla="*/ 3510 w 3653"/>
                <a:gd name="T115" fmla="*/ 842 h 842"/>
                <a:gd name="T116" fmla="*/ 3561 w 3653"/>
                <a:gd name="T117" fmla="*/ 842 h 842"/>
                <a:gd name="T118" fmla="*/ 3633 w 3653"/>
                <a:gd name="T119"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53" h="842">
                  <a:moveTo>
                    <a:pt x="0" y="0"/>
                  </a:moveTo>
                  <a:lnTo>
                    <a:pt x="0" y="0"/>
                  </a:lnTo>
                  <a:lnTo>
                    <a:pt x="0" y="0"/>
                  </a:lnTo>
                  <a:lnTo>
                    <a:pt x="7" y="4"/>
                  </a:lnTo>
                  <a:lnTo>
                    <a:pt x="22" y="4"/>
                  </a:lnTo>
                  <a:lnTo>
                    <a:pt x="22" y="8"/>
                  </a:lnTo>
                  <a:lnTo>
                    <a:pt x="22" y="8"/>
                  </a:lnTo>
                  <a:lnTo>
                    <a:pt x="37" y="8"/>
                  </a:lnTo>
                  <a:lnTo>
                    <a:pt x="37" y="11"/>
                  </a:lnTo>
                  <a:lnTo>
                    <a:pt x="37" y="11"/>
                  </a:lnTo>
                  <a:lnTo>
                    <a:pt x="46" y="11"/>
                  </a:lnTo>
                  <a:lnTo>
                    <a:pt x="46" y="15"/>
                  </a:lnTo>
                  <a:lnTo>
                    <a:pt x="46" y="15"/>
                  </a:lnTo>
                  <a:lnTo>
                    <a:pt x="73" y="15"/>
                  </a:lnTo>
                  <a:lnTo>
                    <a:pt x="73" y="15"/>
                  </a:lnTo>
                  <a:lnTo>
                    <a:pt x="73" y="15"/>
                  </a:lnTo>
                  <a:lnTo>
                    <a:pt x="132" y="15"/>
                  </a:lnTo>
                  <a:lnTo>
                    <a:pt x="132" y="18"/>
                  </a:lnTo>
                  <a:lnTo>
                    <a:pt x="132" y="18"/>
                  </a:lnTo>
                  <a:lnTo>
                    <a:pt x="159" y="18"/>
                  </a:lnTo>
                  <a:lnTo>
                    <a:pt x="159" y="22"/>
                  </a:lnTo>
                  <a:lnTo>
                    <a:pt x="159" y="22"/>
                  </a:lnTo>
                  <a:lnTo>
                    <a:pt x="183" y="22"/>
                  </a:lnTo>
                  <a:lnTo>
                    <a:pt x="183" y="22"/>
                  </a:lnTo>
                  <a:lnTo>
                    <a:pt x="183" y="22"/>
                  </a:lnTo>
                  <a:lnTo>
                    <a:pt x="183" y="22"/>
                  </a:lnTo>
                  <a:lnTo>
                    <a:pt x="183" y="29"/>
                  </a:lnTo>
                  <a:lnTo>
                    <a:pt x="183" y="29"/>
                  </a:lnTo>
                  <a:lnTo>
                    <a:pt x="216" y="29"/>
                  </a:lnTo>
                  <a:lnTo>
                    <a:pt x="216" y="33"/>
                  </a:lnTo>
                  <a:lnTo>
                    <a:pt x="216" y="33"/>
                  </a:lnTo>
                  <a:lnTo>
                    <a:pt x="256" y="33"/>
                  </a:lnTo>
                  <a:lnTo>
                    <a:pt x="256" y="33"/>
                  </a:lnTo>
                  <a:lnTo>
                    <a:pt x="256" y="33"/>
                  </a:lnTo>
                  <a:lnTo>
                    <a:pt x="256" y="33"/>
                  </a:lnTo>
                  <a:lnTo>
                    <a:pt x="256" y="40"/>
                  </a:lnTo>
                  <a:lnTo>
                    <a:pt x="258" y="43"/>
                  </a:lnTo>
                  <a:lnTo>
                    <a:pt x="271" y="43"/>
                  </a:lnTo>
                  <a:lnTo>
                    <a:pt x="271" y="47"/>
                  </a:lnTo>
                  <a:lnTo>
                    <a:pt x="271" y="47"/>
                  </a:lnTo>
                  <a:lnTo>
                    <a:pt x="298" y="47"/>
                  </a:lnTo>
                  <a:lnTo>
                    <a:pt x="298" y="51"/>
                  </a:lnTo>
                  <a:lnTo>
                    <a:pt x="298" y="51"/>
                  </a:lnTo>
                  <a:lnTo>
                    <a:pt x="302" y="51"/>
                  </a:lnTo>
                  <a:lnTo>
                    <a:pt x="302" y="54"/>
                  </a:lnTo>
                  <a:lnTo>
                    <a:pt x="302" y="54"/>
                  </a:lnTo>
                  <a:lnTo>
                    <a:pt x="315" y="54"/>
                  </a:lnTo>
                  <a:lnTo>
                    <a:pt x="315" y="54"/>
                  </a:lnTo>
                  <a:lnTo>
                    <a:pt x="315" y="54"/>
                  </a:lnTo>
                  <a:lnTo>
                    <a:pt x="349" y="54"/>
                  </a:lnTo>
                  <a:lnTo>
                    <a:pt x="349" y="54"/>
                  </a:lnTo>
                  <a:lnTo>
                    <a:pt x="349" y="54"/>
                  </a:lnTo>
                  <a:lnTo>
                    <a:pt x="349" y="54"/>
                  </a:lnTo>
                  <a:lnTo>
                    <a:pt x="349" y="61"/>
                  </a:lnTo>
                  <a:lnTo>
                    <a:pt x="349" y="61"/>
                  </a:lnTo>
                  <a:lnTo>
                    <a:pt x="357" y="61"/>
                  </a:lnTo>
                  <a:lnTo>
                    <a:pt x="357" y="65"/>
                  </a:lnTo>
                  <a:lnTo>
                    <a:pt x="357" y="65"/>
                  </a:lnTo>
                  <a:lnTo>
                    <a:pt x="362" y="65"/>
                  </a:lnTo>
                  <a:lnTo>
                    <a:pt x="362" y="69"/>
                  </a:lnTo>
                  <a:lnTo>
                    <a:pt x="362" y="69"/>
                  </a:lnTo>
                  <a:lnTo>
                    <a:pt x="371" y="69"/>
                  </a:lnTo>
                  <a:lnTo>
                    <a:pt x="371" y="72"/>
                  </a:lnTo>
                  <a:lnTo>
                    <a:pt x="371" y="72"/>
                  </a:lnTo>
                  <a:lnTo>
                    <a:pt x="401" y="72"/>
                  </a:lnTo>
                  <a:lnTo>
                    <a:pt x="401" y="76"/>
                  </a:lnTo>
                  <a:lnTo>
                    <a:pt x="401" y="76"/>
                  </a:lnTo>
                  <a:lnTo>
                    <a:pt x="417" y="76"/>
                  </a:lnTo>
                  <a:lnTo>
                    <a:pt x="417" y="79"/>
                  </a:lnTo>
                  <a:lnTo>
                    <a:pt x="417" y="79"/>
                  </a:lnTo>
                  <a:lnTo>
                    <a:pt x="441" y="79"/>
                  </a:lnTo>
                  <a:lnTo>
                    <a:pt x="441" y="79"/>
                  </a:lnTo>
                  <a:lnTo>
                    <a:pt x="441" y="79"/>
                  </a:lnTo>
                  <a:lnTo>
                    <a:pt x="450" y="79"/>
                  </a:lnTo>
                  <a:lnTo>
                    <a:pt x="450" y="83"/>
                  </a:lnTo>
                  <a:lnTo>
                    <a:pt x="450" y="83"/>
                  </a:lnTo>
                  <a:lnTo>
                    <a:pt x="470" y="83"/>
                  </a:lnTo>
                  <a:lnTo>
                    <a:pt x="470" y="87"/>
                  </a:lnTo>
                  <a:lnTo>
                    <a:pt x="470" y="87"/>
                  </a:lnTo>
                  <a:lnTo>
                    <a:pt x="510" y="87"/>
                  </a:lnTo>
                  <a:lnTo>
                    <a:pt x="510" y="90"/>
                  </a:lnTo>
                  <a:lnTo>
                    <a:pt x="510" y="90"/>
                  </a:lnTo>
                  <a:lnTo>
                    <a:pt x="527" y="90"/>
                  </a:lnTo>
                  <a:lnTo>
                    <a:pt x="527" y="94"/>
                  </a:lnTo>
                  <a:lnTo>
                    <a:pt x="527" y="94"/>
                  </a:lnTo>
                  <a:lnTo>
                    <a:pt x="536" y="94"/>
                  </a:lnTo>
                  <a:lnTo>
                    <a:pt x="536" y="97"/>
                  </a:lnTo>
                  <a:lnTo>
                    <a:pt x="536" y="97"/>
                  </a:lnTo>
                  <a:lnTo>
                    <a:pt x="540" y="97"/>
                  </a:lnTo>
                  <a:lnTo>
                    <a:pt x="540" y="101"/>
                  </a:lnTo>
                  <a:lnTo>
                    <a:pt x="540" y="101"/>
                  </a:lnTo>
                  <a:lnTo>
                    <a:pt x="543" y="101"/>
                  </a:lnTo>
                  <a:lnTo>
                    <a:pt x="543" y="104"/>
                  </a:lnTo>
                  <a:lnTo>
                    <a:pt x="543" y="104"/>
                  </a:lnTo>
                  <a:lnTo>
                    <a:pt x="571" y="104"/>
                  </a:lnTo>
                  <a:lnTo>
                    <a:pt x="571" y="108"/>
                  </a:lnTo>
                  <a:lnTo>
                    <a:pt x="576" y="112"/>
                  </a:lnTo>
                  <a:lnTo>
                    <a:pt x="593" y="112"/>
                  </a:lnTo>
                  <a:lnTo>
                    <a:pt x="593" y="115"/>
                  </a:lnTo>
                  <a:lnTo>
                    <a:pt x="593" y="115"/>
                  </a:lnTo>
                  <a:lnTo>
                    <a:pt x="624" y="115"/>
                  </a:lnTo>
                  <a:lnTo>
                    <a:pt x="624" y="119"/>
                  </a:lnTo>
                  <a:lnTo>
                    <a:pt x="624" y="119"/>
                  </a:lnTo>
                  <a:lnTo>
                    <a:pt x="666" y="119"/>
                  </a:lnTo>
                  <a:lnTo>
                    <a:pt x="666" y="122"/>
                  </a:lnTo>
                  <a:lnTo>
                    <a:pt x="666" y="122"/>
                  </a:lnTo>
                  <a:lnTo>
                    <a:pt x="693" y="122"/>
                  </a:lnTo>
                  <a:lnTo>
                    <a:pt x="693" y="126"/>
                  </a:lnTo>
                  <a:lnTo>
                    <a:pt x="693" y="126"/>
                  </a:lnTo>
                  <a:lnTo>
                    <a:pt x="717" y="126"/>
                  </a:lnTo>
                  <a:lnTo>
                    <a:pt x="717" y="130"/>
                  </a:lnTo>
                  <a:lnTo>
                    <a:pt x="717" y="130"/>
                  </a:lnTo>
                  <a:lnTo>
                    <a:pt x="719" y="130"/>
                  </a:lnTo>
                  <a:lnTo>
                    <a:pt x="719" y="133"/>
                  </a:lnTo>
                  <a:lnTo>
                    <a:pt x="721" y="137"/>
                  </a:lnTo>
                  <a:lnTo>
                    <a:pt x="739" y="137"/>
                  </a:lnTo>
                  <a:lnTo>
                    <a:pt x="739" y="140"/>
                  </a:lnTo>
                  <a:lnTo>
                    <a:pt x="739" y="140"/>
                  </a:lnTo>
                  <a:lnTo>
                    <a:pt x="768" y="140"/>
                  </a:lnTo>
                  <a:lnTo>
                    <a:pt x="768" y="144"/>
                  </a:lnTo>
                  <a:lnTo>
                    <a:pt x="768" y="144"/>
                  </a:lnTo>
                  <a:lnTo>
                    <a:pt x="774" y="144"/>
                  </a:lnTo>
                  <a:lnTo>
                    <a:pt x="774" y="147"/>
                  </a:lnTo>
                  <a:lnTo>
                    <a:pt x="774" y="147"/>
                  </a:lnTo>
                  <a:lnTo>
                    <a:pt x="783" y="147"/>
                  </a:lnTo>
                  <a:lnTo>
                    <a:pt x="783" y="151"/>
                  </a:lnTo>
                  <a:lnTo>
                    <a:pt x="783" y="151"/>
                  </a:lnTo>
                  <a:lnTo>
                    <a:pt x="792" y="151"/>
                  </a:lnTo>
                  <a:lnTo>
                    <a:pt x="792" y="155"/>
                  </a:lnTo>
                  <a:lnTo>
                    <a:pt x="792" y="155"/>
                  </a:lnTo>
                  <a:lnTo>
                    <a:pt x="827" y="155"/>
                  </a:lnTo>
                  <a:lnTo>
                    <a:pt x="827" y="155"/>
                  </a:lnTo>
                  <a:lnTo>
                    <a:pt x="827" y="155"/>
                  </a:lnTo>
                  <a:lnTo>
                    <a:pt x="827" y="155"/>
                  </a:lnTo>
                  <a:lnTo>
                    <a:pt x="827" y="162"/>
                  </a:lnTo>
                  <a:lnTo>
                    <a:pt x="827" y="162"/>
                  </a:lnTo>
                  <a:lnTo>
                    <a:pt x="882" y="162"/>
                  </a:lnTo>
                  <a:lnTo>
                    <a:pt x="882" y="162"/>
                  </a:lnTo>
                  <a:lnTo>
                    <a:pt x="882" y="165"/>
                  </a:lnTo>
                  <a:lnTo>
                    <a:pt x="893" y="165"/>
                  </a:lnTo>
                  <a:lnTo>
                    <a:pt x="893" y="169"/>
                  </a:lnTo>
                  <a:lnTo>
                    <a:pt x="893" y="169"/>
                  </a:lnTo>
                  <a:lnTo>
                    <a:pt x="902" y="169"/>
                  </a:lnTo>
                  <a:lnTo>
                    <a:pt x="902" y="173"/>
                  </a:lnTo>
                  <a:lnTo>
                    <a:pt x="904" y="173"/>
                  </a:lnTo>
                  <a:lnTo>
                    <a:pt x="904" y="173"/>
                  </a:lnTo>
                  <a:lnTo>
                    <a:pt x="904" y="180"/>
                  </a:lnTo>
                  <a:lnTo>
                    <a:pt x="904" y="180"/>
                  </a:lnTo>
                  <a:lnTo>
                    <a:pt x="915" y="180"/>
                  </a:lnTo>
                  <a:lnTo>
                    <a:pt x="915" y="180"/>
                  </a:lnTo>
                  <a:lnTo>
                    <a:pt x="915" y="180"/>
                  </a:lnTo>
                  <a:lnTo>
                    <a:pt x="915" y="180"/>
                  </a:lnTo>
                  <a:lnTo>
                    <a:pt x="915" y="187"/>
                  </a:lnTo>
                  <a:lnTo>
                    <a:pt x="924" y="187"/>
                  </a:lnTo>
                  <a:lnTo>
                    <a:pt x="924" y="187"/>
                  </a:lnTo>
                  <a:lnTo>
                    <a:pt x="924" y="194"/>
                  </a:lnTo>
                  <a:lnTo>
                    <a:pt x="924" y="194"/>
                  </a:lnTo>
                  <a:lnTo>
                    <a:pt x="929" y="194"/>
                  </a:lnTo>
                  <a:lnTo>
                    <a:pt x="929" y="198"/>
                  </a:lnTo>
                  <a:lnTo>
                    <a:pt x="929" y="198"/>
                  </a:lnTo>
                  <a:lnTo>
                    <a:pt x="931" y="198"/>
                  </a:lnTo>
                  <a:lnTo>
                    <a:pt x="931" y="201"/>
                  </a:lnTo>
                  <a:lnTo>
                    <a:pt x="931" y="201"/>
                  </a:lnTo>
                  <a:lnTo>
                    <a:pt x="940" y="201"/>
                  </a:lnTo>
                  <a:lnTo>
                    <a:pt x="940" y="205"/>
                  </a:lnTo>
                  <a:lnTo>
                    <a:pt x="940" y="205"/>
                  </a:lnTo>
                  <a:lnTo>
                    <a:pt x="942" y="205"/>
                  </a:lnTo>
                  <a:lnTo>
                    <a:pt x="942" y="209"/>
                  </a:lnTo>
                  <a:lnTo>
                    <a:pt x="942" y="209"/>
                  </a:lnTo>
                  <a:lnTo>
                    <a:pt x="960" y="209"/>
                  </a:lnTo>
                  <a:lnTo>
                    <a:pt x="960" y="212"/>
                  </a:lnTo>
                  <a:lnTo>
                    <a:pt x="962" y="212"/>
                  </a:lnTo>
                  <a:lnTo>
                    <a:pt x="962" y="212"/>
                  </a:lnTo>
                  <a:lnTo>
                    <a:pt x="962" y="219"/>
                  </a:lnTo>
                  <a:lnTo>
                    <a:pt x="962" y="219"/>
                  </a:lnTo>
                  <a:lnTo>
                    <a:pt x="1006" y="219"/>
                  </a:lnTo>
                  <a:lnTo>
                    <a:pt x="1006" y="223"/>
                  </a:lnTo>
                  <a:lnTo>
                    <a:pt x="1006" y="223"/>
                  </a:lnTo>
                  <a:lnTo>
                    <a:pt x="1026" y="223"/>
                  </a:lnTo>
                  <a:lnTo>
                    <a:pt x="1026" y="227"/>
                  </a:lnTo>
                  <a:lnTo>
                    <a:pt x="1026" y="227"/>
                  </a:lnTo>
                  <a:lnTo>
                    <a:pt x="1046" y="227"/>
                  </a:lnTo>
                  <a:lnTo>
                    <a:pt x="1046" y="230"/>
                  </a:lnTo>
                  <a:lnTo>
                    <a:pt x="1046" y="230"/>
                  </a:lnTo>
                  <a:lnTo>
                    <a:pt x="1052" y="230"/>
                  </a:lnTo>
                  <a:lnTo>
                    <a:pt x="1052" y="233"/>
                  </a:lnTo>
                  <a:lnTo>
                    <a:pt x="1052" y="233"/>
                  </a:lnTo>
                  <a:lnTo>
                    <a:pt x="1061" y="233"/>
                  </a:lnTo>
                  <a:lnTo>
                    <a:pt x="1061" y="237"/>
                  </a:lnTo>
                  <a:lnTo>
                    <a:pt x="1061" y="237"/>
                  </a:lnTo>
                  <a:lnTo>
                    <a:pt x="1063" y="237"/>
                  </a:lnTo>
                  <a:lnTo>
                    <a:pt x="1063" y="241"/>
                  </a:lnTo>
                  <a:lnTo>
                    <a:pt x="1063" y="241"/>
                  </a:lnTo>
                  <a:lnTo>
                    <a:pt x="1077" y="241"/>
                  </a:lnTo>
                  <a:lnTo>
                    <a:pt x="1077" y="245"/>
                  </a:lnTo>
                  <a:lnTo>
                    <a:pt x="1077" y="245"/>
                  </a:lnTo>
                  <a:lnTo>
                    <a:pt x="1085" y="245"/>
                  </a:lnTo>
                  <a:lnTo>
                    <a:pt x="1085" y="248"/>
                  </a:lnTo>
                  <a:lnTo>
                    <a:pt x="1085" y="248"/>
                  </a:lnTo>
                  <a:lnTo>
                    <a:pt x="1143" y="248"/>
                  </a:lnTo>
                  <a:lnTo>
                    <a:pt x="1143" y="251"/>
                  </a:lnTo>
                  <a:lnTo>
                    <a:pt x="1143" y="251"/>
                  </a:lnTo>
                  <a:lnTo>
                    <a:pt x="1160" y="251"/>
                  </a:lnTo>
                  <a:lnTo>
                    <a:pt x="1160" y="255"/>
                  </a:lnTo>
                  <a:lnTo>
                    <a:pt x="1160" y="255"/>
                  </a:lnTo>
                  <a:lnTo>
                    <a:pt x="1182" y="255"/>
                  </a:lnTo>
                  <a:lnTo>
                    <a:pt x="1182" y="259"/>
                  </a:lnTo>
                  <a:lnTo>
                    <a:pt x="1182" y="259"/>
                  </a:lnTo>
                  <a:lnTo>
                    <a:pt x="1185" y="259"/>
                  </a:lnTo>
                  <a:lnTo>
                    <a:pt x="1185" y="263"/>
                  </a:lnTo>
                  <a:lnTo>
                    <a:pt x="1185" y="263"/>
                  </a:lnTo>
                  <a:lnTo>
                    <a:pt x="1209" y="263"/>
                  </a:lnTo>
                  <a:lnTo>
                    <a:pt x="1209" y="263"/>
                  </a:lnTo>
                  <a:lnTo>
                    <a:pt x="1209" y="263"/>
                  </a:lnTo>
                  <a:lnTo>
                    <a:pt x="1233" y="263"/>
                  </a:lnTo>
                  <a:lnTo>
                    <a:pt x="1233" y="266"/>
                  </a:lnTo>
                  <a:lnTo>
                    <a:pt x="1233" y="266"/>
                  </a:lnTo>
                  <a:lnTo>
                    <a:pt x="1238" y="266"/>
                  </a:lnTo>
                  <a:lnTo>
                    <a:pt x="1238" y="269"/>
                  </a:lnTo>
                  <a:lnTo>
                    <a:pt x="1238" y="269"/>
                  </a:lnTo>
                  <a:lnTo>
                    <a:pt x="1249" y="269"/>
                  </a:lnTo>
                  <a:lnTo>
                    <a:pt x="1249" y="273"/>
                  </a:lnTo>
                  <a:lnTo>
                    <a:pt x="1249" y="273"/>
                  </a:lnTo>
                  <a:lnTo>
                    <a:pt x="1257" y="273"/>
                  </a:lnTo>
                  <a:lnTo>
                    <a:pt x="1257" y="277"/>
                  </a:lnTo>
                  <a:lnTo>
                    <a:pt x="1264" y="281"/>
                  </a:lnTo>
                  <a:lnTo>
                    <a:pt x="1273" y="281"/>
                  </a:lnTo>
                  <a:lnTo>
                    <a:pt x="1273" y="284"/>
                  </a:lnTo>
                  <a:lnTo>
                    <a:pt x="1273" y="284"/>
                  </a:lnTo>
                  <a:lnTo>
                    <a:pt x="1277" y="284"/>
                  </a:lnTo>
                  <a:lnTo>
                    <a:pt x="1277" y="287"/>
                  </a:lnTo>
                  <a:lnTo>
                    <a:pt x="1277" y="287"/>
                  </a:lnTo>
                  <a:lnTo>
                    <a:pt x="1286" y="287"/>
                  </a:lnTo>
                  <a:lnTo>
                    <a:pt x="1286" y="291"/>
                  </a:lnTo>
                  <a:lnTo>
                    <a:pt x="1286" y="291"/>
                  </a:lnTo>
                  <a:lnTo>
                    <a:pt x="1288" y="291"/>
                  </a:lnTo>
                  <a:lnTo>
                    <a:pt x="1288" y="295"/>
                  </a:lnTo>
                  <a:lnTo>
                    <a:pt x="1288" y="295"/>
                  </a:lnTo>
                  <a:lnTo>
                    <a:pt x="1315" y="295"/>
                  </a:lnTo>
                  <a:lnTo>
                    <a:pt x="1315" y="299"/>
                  </a:lnTo>
                  <a:lnTo>
                    <a:pt x="1315" y="299"/>
                  </a:lnTo>
                  <a:lnTo>
                    <a:pt x="1324" y="299"/>
                  </a:lnTo>
                  <a:lnTo>
                    <a:pt x="1324" y="299"/>
                  </a:lnTo>
                  <a:lnTo>
                    <a:pt x="1324" y="299"/>
                  </a:lnTo>
                  <a:lnTo>
                    <a:pt x="1332" y="299"/>
                  </a:lnTo>
                  <a:lnTo>
                    <a:pt x="1332" y="302"/>
                  </a:lnTo>
                  <a:lnTo>
                    <a:pt x="1332" y="302"/>
                  </a:lnTo>
                  <a:lnTo>
                    <a:pt x="1346" y="302"/>
                  </a:lnTo>
                  <a:lnTo>
                    <a:pt x="1346" y="305"/>
                  </a:lnTo>
                  <a:lnTo>
                    <a:pt x="1346" y="305"/>
                  </a:lnTo>
                  <a:lnTo>
                    <a:pt x="1390" y="305"/>
                  </a:lnTo>
                  <a:lnTo>
                    <a:pt x="1390" y="309"/>
                  </a:lnTo>
                  <a:lnTo>
                    <a:pt x="1390" y="309"/>
                  </a:lnTo>
                  <a:lnTo>
                    <a:pt x="1414" y="309"/>
                  </a:lnTo>
                  <a:lnTo>
                    <a:pt x="1414" y="313"/>
                  </a:lnTo>
                  <a:lnTo>
                    <a:pt x="1414" y="313"/>
                  </a:lnTo>
                  <a:lnTo>
                    <a:pt x="1418" y="313"/>
                  </a:lnTo>
                  <a:lnTo>
                    <a:pt x="1418" y="317"/>
                  </a:lnTo>
                  <a:lnTo>
                    <a:pt x="1418" y="317"/>
                  </a:lnTo>
                  <a:lnTo>
                    <a:pt x="1443" y="317"/>
                  </a:lnTo>
                  <a:lnTo>
                    <a:pt x="1443" y="320"/>
                  </a:lnTo>
                  <a:lnTo>
                    <a:pt x="1443" y="320"/>
                  </a:lnTo>
                  <a:lnTo>
                    <a:pt x="1447" y="320"/>
                  </a:lnTo>
                  <a:lnTo>
                    <a:pt x="1447" y="323"/>
                  </a:lnTo>
                  <a:lnTo>
                    <a:pt x="1447" y="323"/>
                  </a:lnTo>
                  <a:lnTo>
                    <a:pt x="1456" y="323"/>
                  </a:lnTo>
                  <a:lnTo>
                    <a:pt x="1456" y="327"/>
                  </a:lnTo>
                  <a:lnTo>
                    <a:pt x="1456" y="327"/>
                  </a:lnTo>
                  <a:lnTo>
                    <a:pt x="1467" y="327"/>
                  </a:lnTo>
                  <a:lnTo>
                    <a:pt x="1467" y="331"/>
                  </a:lnTo>
                  <a:lnTo>
                    <a:pt x="1467" y="331"/>
                  </a:lnTo>
                  <a:lnTo>
                    <a:pt x="1476" y="331"/>
                  </a:lnTo>
                  <a:lnTo>
                    <a:pt x="1476" y="335"/>
                  </a:lnTo>
                  <a:lnTo>
                    <a:pt x="1476" y="335"/>
                  </a:lnTo>
                  <a:lnTo>
                    <a:pt x="1518" y="335"/>
                  </a:lnTo>
                  <a:lnTo>
                    <a:pt x="1518" y="337"/>
                  </a:lnTo>
                  <a:lnTo>
                    <a:pt x="1518" y="337"/>
                  </a:lnTo>
                  <a:lnTo>
                    <a:pt x="1520" y="337"/>
                  </a:lnTo>
                  <a:lnTo>
                    <a:pt x="1520" y="341"/>
                  </a:lnTo>
                  <a:lnTo>
                    <a:pt x="1520" y="341"/>
                  </a:lnTo>
                  <a:lnTo>
                    <a:pt x="1544" y="341"/>
                  </a:lnTo>
                  <a:lnTo>
                    <a:pt x="1544" y="345"/>
                  </a:lnTo>
                  <a:lnTo>
                    <a:pt x="1544" y="345"/>
                  </a:lnTo>
                  <a:lnTo>
                    <a:pt x="1555" y="345"/>
                  </a:lnTo>
                  <a:lnTo>
                    <a:pt x="1555" y="349"/>
                  </a:lnTo>
                  <a:lnTo>
                    <a:pt x="1557" y="353"/>
                  </a:lnTo>
                  <a:lnTo>
                    <a:pt x="1606" y="353"/>
                  </a:lnTo>
                  <a:lnTo>
                    <a:pt x="1606" y="357"/>
                  </a:lnTo>
                  <a:lnTo>
                    <a:pt x="1610" y="359"/>
                  </a:lnTo>
                  <a:lnTo>
                    <a:pt x="1635" y="359"/>
                  </a:lnTo>
                  <a:lnTo>
                    <a:pt x="1635" y="363"/>
                  </a:lnTo>
                  <a:lnTo>
                    <a:pt x="1635" y="363"/>
                  </a:lnTo>
                  <a:lnTo>
                    <a:pt x="1714" y="363"/>
                  </a:lnTo>
                  <a:lnTo>
                    <a:pt x="1714" y="367"/>
                  </a:lnTo>
                  <a:lnTo>
                    <a:pt x="1714" y="367"/>
                  </a:lnTo>
                  <a:lnTo>
                    <a:pt x="1716" y="367"/>
                  </a:lnTo>
                  <a:lnTo>
                    <a:pt x="1716" y="371"/>
                  </a:lnTo>
                  <a:lnTo>
                    <a:pt x="1719" y="375"/>
                  </a:lnTo>
                  <a:lnTo>
                    <a:pt x="1721" y="375"/>
                  </a:lnTo>
                  <a:lnTo>
                    <a:pt x="1721" y="377"/>
                  </a:lnTo>
                  <a:lnTo>
                    <a:pt x="1730" y="381"/>
                  </a:lnTo>
                  <a:lnTo>
                    <a:pt x="1736" y="381"/>
                  </a:lnTo>
                  <a:lnTo>
                    <a:pt x="1736" y="385"/>
                  </a:lnTo>
                  <a:lnTo>
                    <a:pt x="1741" y="389"/>
                  </a:lnTo>
                  <a:lnTo>
                    <a:pt x="1749" y="389"/>
                  </a:lnTo>
                  <a:lnTo>
                    <a:pt x="1749" y="393"/>
                  </a:lnTo>
                  <a:lnTo>
                    <a:pt x="1756" y="395"/>
                  </a:lnTo>
                  <a:lnTo>
                    <a:pt x="1765" y="395"/>
                  </a:lnTo>
                  <a:lnTo>
                    <a:pt x="1765" y="395"/>
                  </a:lnTo>
                  <a:lnTo>
                    <a:pt x="1771" y="395"/>
                  </a:lnTo>
                  <a:lnTo>
                    <a:pt x="1771" y="395"/>
                  </a:lnTo>
                  <a:lnTo>
                    <a:pt x="1771" y="403"/>
                  </a:lnTo>
                  <a:lnTo>
                    <a:pt x="1771" y="403"/>
                  </a:lnTo>
                  <a:lnTo>
                    <a:pt x="1780" y="403"/>
                  </a:lnTo>
                  <a:lnTo>
                    <a:pt x="1780" y="407"/>
                  </a:lnTo>
                  <a:lnTo>
                    <a:pt x="1780" y="407"/>
                  </a:lnTo>
                  <a:lnTo>
                    <a:pt x="1783" y="407"/>
                  </a:lnTo>
                  <a:lnTo>
                    <a:pt x="1783" y="411"/>
                  </a:lnTo>
                  <a:lnTo>
                    <a:pt x="1783" y="411"/>
                  </a:lnTo>
                  <a:lnTo>
                    <a:pt x="1800" y="411"/>
                  </a:lnTo>
                  <a:lnTo>
                    <a:pt x="1800" y="413"/>
                  </a:lnTo>
                  <a:lnTo>
                    <a:pt x="1800" y="413"/>
                  </a:lnTo>
                  <a:lnTo>
                    <a:pt x="1835" y="413"/>
                  </a:lnTo>
                  <a:lnTo>
                    <a:pt x="1835" y="413"/>
                  </a:lnTo>
                  <a:lnTo>
                    <a:pt x="1835" y="413"/>
                  </a:lnTo>
                  <a:lnTo>
                    <a:pt x="1835" y="413"/>
                  </a:lnTo>
                  <a:lnTo>
                    <a:pt x="1835" y="421"/>
                  </a:lnTo>
                  <a:lnTo>
                    <a:pt x="1835" y="421"/>
                  </a:lnTo>
                  <a:lnTo>
                    <a:pt x="1846" y="421"/>
                  </a:lnTo>
                  <a:lnTo>
                    <a:pt x="1846" y="425"/>
                  </a:lnTo>
                  <a:lnTo>
                    <a:pt x="1851" y="425"/>
                  </a:lnTo>
                  <a:lnTo>
                    <a:pt x="1851" y="425"/>
                  </a:lnTo>
                  <a:lnTo>
                    <a:pt x="1851" y="431"/>
                  </a:lnTo>
                  <a:lnTo>
                    <a:pt x="1851" y="431"/>
                  </a:lnTo>
                  <a:lnTo>
                    <a:pt x="1858" y="431"/>
                  </a:lnTo>
                  <a:lnTo>
                    <a:pt x="1858" y="435"/>
                  </a:lnTo>
                  <a:lnTo>
                    <a:pt x="1858" y="435"/>
                  </a:lnTo>
                  <a:lnTo>
                    <a:pt x="1884" y="435"/>
                  </a:lnTo>
                  <a:lnTo>
                    <a:pt x="1884" y="439"/>
                  </a:lnTo>
                  <a:lnTo>
                    <a:pt x="1884" y="439"/>
                  </a:lnTo>
                  <a:lnTo>
                    <a:pt x="1897" y="439"/>
                  </a:lnTo>
                  <a:lnTo>
                    <a:pt x="1897" y="443"/>
                  </a:lnTo>
                  <a:lnTo>
                    <a:pt x="1897" y="443"/>
                  </a:lnTo>
                  <a:lnTo>
                    <a:pt x="1948" y="443"/>
                  </a:lnTo>
                  <a:lnTo>
                    <a:pt x="1948" y="447"/>
                  </a:lnTo>
                  <a:lnTo>
                    <a:pt x="1948" y="447"/>
                  </a:lnTo>
                  <a:lnTo>
                    <a:pt x="1963" y="447"/>
                  </a:lnTo>
                  <a:lnTo>
                    <a:pt x="1963" y="447"/>
                  </a:lnTo>
                  <a:lnTo>
                    <a:pt x="1966" y="453"/>
                  </a:lnTo>
                  <a:lnTo>
                    <a:pt x="1972" y="453"/>
                  </a:lnTo>
                  <a:lnTo>
                    <a:pt x="1972" y="457"/>
                  </a:lnTo>
                  <a:lnTo>
                    <a:pt x="1972" y="457"/>
                  </a:lnTo>
                  <a:lnTo>
                    <a:pt x="2010" y="457"/>
                  </a:lnTo>
                  <a:lnTo>
                    <a:pt x="2010" y="457"/>
                  </a:lnTo>
                  <a:lnTo>
                    <a:pt x="2010" y="457"/>
                  </a:lnTo>
                  <a:lnTo>
                    <a:pt x="2010" y="457"/>
                  </a:lnTo>
                  <a:lnTo>
                    <a:pt x="2010" y="465"/>
                  </a:lnTo>
                  <a:lnTo>
                    <a:pt x="2010" y="465"/>
                  </a:lnTo>
                  <a:lnTo>
                    <a:pt x="2023" y="465"/>
                  </a:lnTo>
                  <a:lnTo>
                    <a:pt x="2023" y="468"/>
                  </a:lnTo>
                  <a:lnTo>
                    <a:pt x="2023" y="468"/>
                  </a:lnTo>
                  <a:lnTo>
                    <a:pt x="2025" y="468"/>
                  </a:lnTo>
                  <a:lnTo>
                    <a:pt x="2025" y="471"/>
                  </a:lnTo>
                  <a:lnTo>
                    <a:pt x="2034" y="475"/>
                  </a:lnTo>
                  <a:lnTo>
                    <a:pt x="2034" y="475"/>
                  </a:lnTo>
                  <a:lnTo>
                    <a:pt x="2034" y="483"/>
                  </a:lnTo>
                  <a:lnTo>
                    <a:pt x="2034" y="483"/>
                  </a:lnTo>
                  <a:lnTo>
                    <a:pt x="2087" y="483"/>
                  </a:lnTo>
                  <a:lnTo>
                    <a:pt x="2087" y="486"/>
                  </a:lnTo>
                  <a:lnTo>
                    <a:pt x="2087" y="486"/>
                  </a:lnTo>
                  <a:lnTo>
                    <a:pt x="2091" y="486"/>
                  </a:lnTo>
                  <a:lnTo>
                    <a:pt x="2091" y="489"/>
                  </a:lnTo>
                  <a:lnTo>
                    <a:pt x="2091" y="489"/>
                  </a:lnTo>
                  <a:lnTo>
                    <a:pt x="2120" y="489"/>
                  </a:lnTo>
                  <a:lnTo>
                    <a:pt x="2120" y="493"/>
                  </a:lnTo>
                  <a:lnTo>
                    <a:pt x="2120" y="493"/>
                  </a:lnTo>
                  <a:lnTo>
                    <a:pt x="2142" y="493"/>
                  </a:lnTo>
                  <a:lnTo>
                    <a:pt x="2142" y="497"/>
                  </a:lnTo>
                  <a:lnTo>
                    <a:pt x="2142" y="497"/>
                  </a:lnTo>
                  <a:lnTo>
                    <a:pt x="2151" y="497"/>
                  </a:lnTo>
                  <a:lnTo>
                    <a:pt x="2151" y="501"/>
                  </a:lnTo>
                  <a:lnTo>
                    <a:pt x="2151" y="501"/>
                  </a:lnTo>
                  <a:lnTo>
                    <a:pt x="2180" y="501"/>
                  </a:lnTo>
                  <a:lnTo>
                    <a:pt x="2180" y="504"/>
                  </a:lnTo>
                  <a:lnTo>
                    <a:pt x="2180" y="504"/>
                  </a:lnTo>
                  <a:lnTo>
                    <a:pt x="2197" y="504"/>
                  </a:lnTo>
                  <a:lnTo>
                    <a:pt x="2197" y="508"/>
                  </a:lnTo>
                  <a:lnTo>
                    <a:pt x="2206" y="508"/>
                  </a:lnTo>
                  <a:lnTo>
                    <a:pt x="2224" y="508"/>
                  </a:lnTo>
                  <a:lnTo>
                    <a:pt x="2224" y="511"/>
                  </a:lnTo>
                  <a:lnTo>
                    <a:pt x="2224" y="511"/>
                  </a:lnTo>
                  <a:lnTo>
                    <a:pt x="2248" y="511"/>
                  </a:lnTo>
                  <a:lnTo>
                    <a:pt x="2248" y="515"/>
                  </a:lnTo>
                  <a:lnTo>
                    <a:pt x="2248" y="515"/>
                  </a:lnTo>
                  <a:lnTo>
                    <a:pt x="2263" y="515"/>
                  </a:lnTo>
                  <a:lnTo>
                    <a:pt x="2263" y="519"/>
                  </a:lnTo>
                  <a:lnTo>
                    <a:pt x="2263" y="519"/>
                  </a:lnTo>
                  <a:lnTo>
                    <a:pt x="2299" y="519"/>
                  </a:lnTo>
                  <a:lnTo>
                    <a:pt x="2299" y="522"/>
                  </a:lnTo>
                  <a:lnTo>
                    <a:pt x="2299" y="522"/>
                  </a:lnTo>
                  <a:lnTo>
                    <a:pt x="2308" y="522"/>
                  </a:lnTo>
                  <a:lnTo>
                    <a:pt x="2308" y="526"/>
                  </a:lnTo>
                  <a:lnTo>
                    <a:pt x="2308" y="526"/>
                  </a:lnTo>
                  <a:lnTo>
                    <a:pt x="2332" y="526"/>
                  </a:lnTo>
                  <a:lnTo>
                    <a:pt x="2332" y="526"/>
                  </a:lnTo>
                  <a:lnTo>
                    <a:pt x="2332" y="526"/>
                  </a:lnTo>
                  <a:lnTo>
                    <a:pt x="2332" y="526"/>
                  </a:lnTo>
                  <a:lnTo>
                    <a:pt x="2332" y="533"/>
                  </a:lnTo>
                  <a:lnTo>
                    <a:pt x="2332" y="533"/>
                  </a:lnTo>
                  <a:lnTo>
                    <a:pt x="2354" y="533"/>
                  </a:lnTo>
                  <a:lnTo>
                    <a:pt x="2354" y="536"/>
                  </a:lnTo>
                  <a:lnTo>
                    <a:pt x="2354" y="536"/>
                  </a:lnTo>
                  <a:lnTo>
                    <a:pt x="2398" y="536"/>
                  </a:lnTo>
                  <a:lnTo>
                    <a:pt x="2398" y="540"/>
                  </a:lnTo>
                  <a:lnTo>
                    <a:pt x="2398" y="540"/>
                  </a:lnTo>
                  <a:lnTo>
                    <a:pt x="2418" y="540"/>
                  </a:lnTo>
                  <a:lnTo>
                    <a:pt x="2418" y="544"/>
                  </a:lnTo>
                  <a:lnTo>
                    <a:pt x="2418" y="544"/>
                  </a:lnTo>
                  <a:lnTo>
                    <a:pt x="2431" y="544"/>
                  </a:lnTo>
                  <a:lnTo>
                    <a:pt x="2431" y="547"/>
                  </a:lnTo>
                  <a:lnTo>
                    <a:pt x="2431" y="547"/>
                  </a:lnTo>
                  <a:lnTo>
                    <a:pt x="2455" y="547"/>
                  </a:lnTo>
                  <a:lnTo>
                    <a:pt x="2455" y="551"/>
                  </a:lnTo>
                  <a:lnTo>
                    <a:pt x="2455" y="551"/>
                  </a:lnTo>
                  <a:lnTo>
                    <a:pt x="2484" y="551"/>
                  </a:lnTo>
                  <a:lnTo>
                    <a:pt x="2484" y="554"/>
                  </a:lnTo>
                  <a:lnTo>
                    <a:pt x="2484" y="554"/>
                  </a:lnTo>
                  <a:lnTo>
                    <a:pt x="2497" y="554"/>
                  </a:lnTo>
                  <a:lnTo>
                    <a:pt x="2497" y="558"/>
                  </a:lnTo>
                  <a:lnTo>
                    <a:pt x="2497" y="558"/>
                  </a:lnTo>
                  <a:lnTo>
                    <a:pt x="2526" y="558"/>
                  </a:lnTo>
                  <a:lnTo>
                    <a:pt x="2526" y="562"/>
                  </a:lnTo>
                  <a:lnTo>
                    <a:pt x="2526" y="562"/>
                  </a:lnTo>
                  <a:lnTo>
                    <a:pt x="2535" y="562"/>
                  </a:lnTo>
                  <a:lnTo>
                    <a:pt x="2535" y="566"/>
                  </a:lnTo>
                  <a:lnTo>
                    <a:pt x="2535" y="566"/>
                  </a:lnTo>
                  <a:lnTo>
                    <a:pt x="2546" y="566"/>
                  </a:lnTo>
                  <a:lnTo>
                    <a:pt x="2546" y="569"/>
                  </a:lnTo>
                  <a:lnTo>
                    <a:pt x="2546" y="569"/>
                  </a:lnTo>
                  <a:lnTo>
                    <a:pt x="2570" y="569"/>
                  </a:lnTo>
                  <a:lnTo>
                    <a:pt x="2570" y="572"/>
                  </a:lnTo>
                  <a:lnTo>
                    <a:pt x="2575" y="572"/>
                  </a:lnTo>
                  <a:lnTo>
                    <a:pt x="2599" y="572"/>
                  </a:lnTo>
                  <a:lnTo>
                    <a:pt x="2599" y="576"/>
                  </a:lnTo>
                  <a:lnTo>
                    <a:pt x="2599" y="576"/>
                  </a:lnTo>
                  <a:lnTo>
                    <a:pt x="2619" y="576"/>
                  </a:lnTo>
                  <a:lnTo>
                    <a:pt x="2619" y="576"/>
                  </a:lnTo>
                  <a:lnTo>
                    <a:pt x="2619" y="576"/>
                  </a:lnTo>
                  <a:lnTo>
                    <a:pt x="2623" y="576"/>
                  </a:lnTo>
                  <a:lnTo>
                    <a:pt x="2623" y="576"/>
                  </a:lnTo>
                  <a:lnTo>
                    <a:pt x="2632" y="576"/>
                  </a:lnTo>
                  <a:lnTo>
                    <a:pt x="2634" y="576"/>
                  </a:lnTo>
                  <a:lnTo>
                    <a:pt x="2634" y="576"/>
                  </a:lnTo>
                  <a:lnTo>
                    <a:pt x="2645" y="576"/>
                  </a:lnTo>
                  <a:lnTo>
                    <a:pt x="2647" y="576"/>
                  </a:lnTo>
                  <a:lnTo>
                    <a:pt x="2647" y="576"/>
                  </a:lnTo>
                  <a:lnTo>
                    <a:pt x="2656" y="576"/>
                  </a:lnTo>
                  <a:lnTo>
                    <a:pt x="2656" y="576"/>
                  </a:lnTo>
                  <a:lnTo>
                    <a:pt x="2656" y="580"/>
                  </a:lnTo>
                  <a:lnTo>
                    <a:pt x="2656" y="580"/>
                  </a:lnTo>
                  <a:lnTo>
                    <a:pt x="2672" y="580"/>
                  </a:lnTo>
                  <a:lnTo>
                    <a:pt x="2672" y="580"/>
                  </a:lnTo>
                  <a:lnTo>
                    <a:pt x="2672" y="580"/>
                  </a:lnTo>
                  <a:lnTo>
                    <a:pt x="2672" y="580"/>
                  </a:lnTo>
                  <a:lnTo>
                    <a:pt x="2672" y="588"/>
                  </a:lnTo>
                  <a:lnTo>
                    <a:pt x="2672" y="588"/>
                  </a:lnTo>
                  <a:lnTo>
                    <a:pt x="2683" y="588"/>
                  </a:lnTo>
                  <a:lnTo>
                    <a:pt x="2683" y="592"/>
                  </a:lnTo>
                  <a:lnTo>
                    <a:pt x="2685" y="592"/>
                  </a:lnTo>
                  <a:lnTo>
                    <a:pt x="2700" y="592"/>
                  </a:lnTo>
                  <a:lnTo>
                    <a:pt x="2700" y="596"/>
                  </a:lnTo>
                  <a:lnTo>
                    <a:pt x="2707" y="599"/>
                  </a:lnTo>
                  <a:lnTo>
                    <a:pt x="2713" y="599"/>
                  </a:lnTo>
                  <a:lnTo>
                    <a:pt x="2713" y="599"/>
                  </a:lnTo>
                  <a:lnTo>
                    <a:pt x="2713" y="599"/>
                  </a:lnTo>
                  <a:lnTo>
                    <a:pt x="2718" y="599"/>
                  </a:lnTo>
                  <a:lnTo>
                    <a:pt x="2718" y="603"/>
                  </a:lnTo>
                  <a:lnTo>
                    <a:pt x="2722" y="607"/>
                  </a:lnTo>
                  <a:lnTo>
                    <a:pt x="2742" y="607"/>
                  </a:lnTo>
                  <a:lnTo>
                    <a:pt x="2742" y="607"/>
                  </a:lnTo>
                  <a:lnTo>
                    <a:pt x="2751" y="607"/>
                  </a:lnTo>
                  <a:lnTo>
                    <a:pt x="2753" y="607"/>
                  </a:lnTo>
                  <a:lnTo>
                    <a:pt x="2753" y="607"/>
                  </a:lnTo>
                  <a:lnTo>
                    <a:pt x="2764" y="607"/>
                  </a:lnTo>
                  <a:lnTo>
                    <a:pt x="2771" y="607"/>
                  </a:lnTo>
                  <a:lnTo>
                    <a:pt x="2771" y="611"/>
                  </a:lnTo>
                  <a:lnTo>
                    <a:pt x="2773" y="611"/>
                  </a:lnTo>
                  <a:lnTo>
                    <a:pt x="2780" y="611"/>
                  </a:lnTo>
                  <a:lnTo>
                    <a:pt x="2780" y="611"/>
                  </a:lnTo>
                  <a:lnTo>
                    <a:pt x="2788" y="611"/>
                  </a:lnTo>
                  <a:lnTo>
                    <a:pt x="2793" y="611"/>
                  </a:lnTo>
                  <a:lnTo>
                    <a:pt x="2793" y="611"/>
                  </a:lnTo>
                  <a:lnTo>
                    <a:pt x="2802" y="611"/>
                  </a:lnTo>
                  <a:lnTo>
                    <a:pt x="2806" y="611"/>
                  </a:lnTo>
                  <a:lnTo>
                    <a:pt x="2806" y="611"/>
                  </a:lnTo>
                  <a:lnTo>
                    <a:pt x="2811" y="611"/>
                  </a:lnTo>
                  <a:lnTo>
                    <a:pt x="2822" y="611"/>
                  </a:lnTo>
                  <a:lnTo>
                    <a:pt x="2822" y="611"/>
                  </a:lnTo>
                  <a:lnTo>
                    <a:pt x="2828" y="611"/>
                  </a:lnTo>
                  <a:lnTo>
                    <a:pt x="2835" y="611"/>
                  </a:lnTo>
                  <a:lnTo>
                    <a:pt x="2835" y="611"/>
                  </a:lnTo>
                  <a:lnTo>
                    <a:pt x="2839" y="611"/>
                  </a:lnTo>
                  <a:lnTo>
                    <a:pt x="2852" y="611"/>
                  </a:lnTo>
                  <a:lnTo>
                    <a:pt x="2852" y="611"/>
                  </a:lnTo>
                  <a:lnTo>
                    <a:pt x="2852" y="611"/>
                  </a:lnTo>
                  <a:lnTo>
                    <a:pt x="2859" y="611"/>
                  </a:lnTo>
                  <a:lnTo>
                    <a:pt x="2859" y="611"/>
                  </a:lnTo>
                  <a:lnTo>
                    <a:pt x="2870" y="611"/>
                  </a:lnTo>
                  <a:lnTo>
                    <a:pt x="2875" y="611"/>
                  </a:lnTo>
                  <a:lnTo>
                    <a:pt x="2875" y="611"/>
                  </a:lnTo>
                  <a:lnTo>
                    <a:pt x="2883" y="611"/>
                  </a:lnTo>
                  <a:lnTo>
                    <a:pt x="2886" y="611"/>
                  </a:lnTo>
                  <a:lnTo>
                    <a:pt x="2886" y="611"/>
                  </a:lnTo>
                  <a:lnTo>
                    <a:pt x="2894" y="611"/>
                  </a:lnTo>
                  <a:lnTo>
                    <a:pt x="2903" y="611"/>
                  </a:lnTo>
                  <a:lnTo>
                    <a:pt x="2903" y="616"/>
                  </a:lnTo>
                  <a:lnTo>
                    <a:pt x="2910" y="621"/>
                  </a:lnTo>
                  <a:lnTo>
                    <a:pt x="2912" y="621"/>
                  </a:lnTo>
                  <a:lnTo>
                    <a:pt x="2912" y="621"/>
                  </a:lnTo>
                  <a:lnTo>
                    <a:pt x="2923" y="621"/>
                  </a:lnTo>
                  <a:lnTo>
                    <a:pt x="2927" y="621"/>
                  </a:lnTo>
                  <a:lnTo>
                    <a:pt x="2927" y="621"/>
                  </a:lnTo>
                  <a:lnTo>
                    <a:pt x="2936" y="621"/>
                  </a:lnTo>
                  <a:lnTo>
                    <a:pt x="2939" y="621"/>
                  </a:lnTo>
                  <a:lnTo>
                    <a:pt x="2939" y="621"/>
                  </a:lnTo>
                  <a:lnTo>
                    <a:pt x="2945" y="621"/>
                  </a:lnTo>
                  <a:lnTo>
                    <a:pt x="2952" y="621"/>
                  </a:lnTo>
                  <a:lnTo>
                    <a:pt x="2952" y="621"/>
                  </a:lnTo>
                  <a:lnTo>
                    <a:pt x="2963" y="621"/>
                  </a:lnTo>
                  <a:lnTo>
                    <a:pt x="2967" y="621"/>
                  </a:lnTo>
                  <a:lnTo>
                    <a:pt x="2967" y="621"/>
                  </a:lnTo>
                  <a:lnTo>
                    <a:pt x="2967" y="621"/>
                  </a:lnTo>
                  <a:lnTo>
                    <a:pt x="2978" y="621"/>
                  </a:lnTo>
                  <a:lnTo>
                    <a:pt x="2978" y="621"/>
                  </a:lnTo>
                  <a:lnTo>
                    <a:pt x="2989" y="621"/>
                  </a:lnTo>
                  <a:lnTo>
                    <a:pt x="3002" y="621"/>
                  </a:lnTo>
                  <a:lnTo>
                    <a:pt x="3002" y="626"/>
                  </a:lnTo>
                  <a:lnTo>
                    <a:pt x="3002" y="626"/>
                  </a:lnTo>
                  <a:lnTo>
                    <a:pt x="3005" y="626"/>
                  </a:lnTo>
                  <a:lnTo>
                    <a:pt x="3005" y="626"/>
                  </a:lnTo>
                  <a:lnTo>
                    <a:pt x="3005" y="626"/>
                  </a:lnTo>
                  <a:lnTo>
                    <a:pt x="3005" y="626"/>
                  </a:lnTo>
                  <a:lnTo>
                    <a:pt x="3005" y="638"/>
                  </a:lnTo>
                  <a:lnTo>
                    <a:pt x="3009" y="638"/>
                  </a:lnTo>
                  <a:lnTo>
                    <a:pt x="3011" y="638"/>
                  </a:lnTo>
                  <a:lnTo>
                    <a:pt x="3011" y="643"/>
                  </a:lnTo>
                  <a:lnTo>
                    <a:pt x="3011" y="643"/>
                  </a:lnTo>
                  <a:lnTo>
                    <a:pt x="3016" y="643"/>
                  </a:lnTo>
                  <a:lnTo>
                    <a:pt x="3016" y="649"/>
                  </a:lnTo>
                  <a:lnTo>
                    <a:pt x="3016" y="649"/>
                  </a:lnTo>
                  <a:lnTo>
                    <a:pt x="3029" y="649"/>
                  </a:lnTo>
                  <a:lnTo>
                    <a:pt x="3029" y="655"/>
                  </a:lnTo>
                  <a:lnTo>
                    <a:pt x="3029" y="655"/>
                  </a:lnTo>
                  <a:lnTo>
                    <a:pt x="3031" y="655"/>
                  </a:lnTo>
                  <a:lnTo>
                    <a:pt x="3031" y="655"/>
                  </a:lnTo>
                  <a:lnTo>
                    <a:pt x="3038" y="655"/>
                  </a:lnTo>
                  <a:lnTo>
                    <a:pt x="3053" y="655"/>
                  </a:lnTo>
                  <a:lnTo>
                    <a:pt x="3053" y="655"/>
                  </a:lnTo>
                  <a:lnTo>
                    <a:pt x="3055" y="655"/>
                  </a:lnTo>
                  <a:lnTo>
                    <a:pt x="3060" y="655"/>
                  </a:lnTo>
                  <a:lnTo>
                    <a:pt x="3060" y="655"/>
                  </a:lnTo>
                  <a:lnTo>
                    <a:pt x="3066" y="655"/>
                  </a:lnTo>
                  <a:lnTo>
                    <a:pt x="3075" y="655"/>
                  </a:lnTo>
                  <a:lnTo>
                    <a:pt x="3075" y="655"/>
                  </a:lnTo>
                  <a:lnTo>
                    <a:pt x="3082" y="655"/>
                  </a:lnTo>
                  <a:lnTo>
                    <a:pt x="3089" y="655"/>
                  </a:lnTo>
                  <a:lnTo>
                    <a:pt x="3089" y="655"/>
                  </a:lnTo>
                  <a:lnTo>
                    <a:pt x="3093" y="655"/>
                  </a:lnTo>
                  <a:lnTo>
                    <a:pt x="3097" y="655"/>
                  </a:lnTo>
                  <a:lnTo>
                    <a:pt x="3097" y="661"/>
                  </a:lnTo>
                  <a:lnTo>
                    <a:pt x="3108" y="661"/>
                  </a:lnTo>
                  <a:lnTo>
                    <a:pt x="3111" y="661"/>
                  </a:lnTo>
                  <a:lnTo>
                    <a:pt x="3111" y="661"/>
                  </a:lnTo>
                  <a:lnTo>
                    <a:pt x="3119" y="661"/>
                  </a:lnTo>
                  <a:lnTo>
                    <a:pt x="3124" y="661"/>
                  </a:lnTo>
                  <a:lnTo>
                    <a:pt x="3124" y="661"/>
                  </a:lnTo>
                  <a:lnTo>
                    <a:pt x="3124" y="661"/>
                  </a:lnTo>
                  <a:lnTo>
                    <a:pt x="3126" y="661"/>
                  </a:lnTo>
                  <a:lnTo>
                    <a:pt x="3126" y="669"/>
                  </a:lnTo>
                  <a:lnTo>
                    <a:pt x="3128" y="669"/>
                  </a:lnTo>
                  <a:lnTo>
                    <a:pt x="3137" y="669"/>
                  </a:lnTo>
                  <a:lnTo>
                    <a:pt x="3137" y="669"/>
                  </a:lnTo>
                  <a:lnTo>
                    <a:pt x="3139" y="669"/>
                  </a:lnTo>
                  <a:lnTo>
                    <a:pt x="3150" y="669"/>
                  </a:lnTo>
                  <a:lnTo>
                    <a:pt x="3150" y="676"/>
                  </a:lnTo>
                  <a:lnTo>
                    <a:pt x="3155" y="676"/>
                  </a:lnTo>
                  <a:lnTo>
                    <a:pt x="3157" y="676"/>
                  </a:lnTo>
                  <a:lnTo>
                    <a:pt x="3157" y="684"/>
                  </a:lnTo>
                  <a:lnTo>
                    <a:pt x="3157" y="684"/>
                  </a:lnTo>
                  <a:lnTo>
                    <a:pt x="3164" y="684"/>
                  </a:lnTo>
                  <a:lnTo>
                    <a:pt x="3164" y="684"/>
                  </a:lnTo>
                  <a:lnTo>
                    <a:pt x="3175" y="684"/>
                  </a:lnTo>
                  <a:lnTo>
                    <a:pt x="3177" y="684"/>
                  </a:lnTo>
                  <a:lnTo>
                    <a:pt x="3177" y="684"/>
                  </a:lnTo>
                  <a:lnTo>
                    <a:pt x="3181" y="684"/>
                  </a:lnTo>
                  <a:lnTo>
                    <a:pt x="3190" y="684"/>
                  </a:lnTo>
                  <a:lnTo>
                    <a:pt x="3190" y="684"/>
                  </a:lnTo>
                  <a:lnTo>
                    <a:pt x="3199" y="684"/>
                  </a:lnTo>
                  <a:lnTo>
                    <a:pt x="3208" y="684"/>
                  </a:lnTo>
                  <a:lnTo>
                    <a:pt x="3208" y="684"/>
                  </a:lnTo>
                  <a:lnTo>
                    <a:pt x="3208" y="684"/>
                  </a:lnTo>
                  <a:lnTo>
                    <a:pt x="3208" y="684"/>
                  </a:lnTo>
                  <a:lnTo>
                    <a:pt x="3208" y="692"/>
                  </a:lnTo>
                  <a:lnTo>
                    <a:pt x="3208" y="692"/>
                  </a:lnTo>
                  <a:lnTo>
                    <a:pt x="3210" y="692"/>
                  </a:lnTo>
                  <a:lnTo>
                    <a:pt x="3210" y="701"/>
                  </a:lnTo>
                  <a:lnTo>
                    <a:pt x="3214" y="701"/>
                  </a:lnTo>
                  <a:lnTo>
                    <a:pt x="3228" y="701"/>
                  </a:lnTo>
                  <a:lnTo>
                    <a:pt x="3228" y="701"/>
                  </a:lnTo>
                  <a:lnTo>
                    <a:pt x="3228" y="701"/>
                  </a:lnTo>
                  <a:lnTo>
                    <a:pt x="3230" y="701"/>
                  </a:lnTo>
                  <a:lnTo>
                    <a:pt x="3230" y="701"/>
                  </a:lnTo>
                  <a:lnTo>
                    <a:pt x="3232" y="701"/>
                  </a:lnTo>
                  <a:lnTo>
                    <a:pt x="3245" y="701"/>
                  </a:lnTo>
                  <a:lnTo>
                    <a:pt x="3245" y="701"/>
                  </a:lnTo>
                  <a:lnTo>
                    <a:pt x="3252" y="701"/>
                  </a:lnTo>
                  <a:lnTo>
                    <a:pt x="3258" y="701"/>
                  </a:lnTo>
                  <a:lnTo>
                    <a:pt x="3258" y="711"/>
                  </a:lnTo>
                  <a:lnTo>
                    <a:pt x="3265" y="711"/>
                  </a:lnTo>
                  <a:lnTo>
                    <a:pt x="3265" y="711"/>
                  </a:lnTo>
                  <a:lnTo>
                    <a:pt x="3265" y="721"/>
                  </a:lnTo>
                  <a:lnTo>
                    <a:pt x="3265" y="721"/>
                  </a:lnTo>
                  <a:lnTo>
                    <a:pt x="3269" y="721"/>
                  </a:lnTo>
                  <a:lnTo>
                    <a:pt x="3269" y="721"/>
                  </a:lnTo>
                  <a:lnTo>
                    <a:pt x="3280" y="721"/>
                  </a:lnTo>
                  <a:lnTo>
                    <a:pt x="3283" y="721"/>
                  </a:lnTo>
                  <a:lnTo>
                    <a:pt x="3283" y="721"/>
                  </a:lnTo>
                  <a:lnTo>
                    <a:pt x="3287" y="721"/>
                  </a:lnTo>
                  <a:lnTo>
                    <a:pt x="3296" y="721"/>
                  </a:lnTo>
                  <a:lnTo>
                    <a:pt x="3296" y="721"/>
                  </a:lnTo>
                  <a:lnTo>
                    <a:pt x="3303" y="721"/>
                  </a:lnTo>
                  <a:lnTo>
                    <a:pt x="3314" y="721"/>
                  </a:lnTo>
                  <a:lnTo>
                    <a:pt x="3314" y="721"/>
                  </a:lnTo>
                  <a:lnTo>
                    <a:pt x="3314" y="721"/>
                  </a:lnTo>
                  <a:lnTo>
                    <a:pt x="3318" y="721"/>
                  </a:lnTo>
                  <a:lnTo>
                    <a:pt x="3318" y="733"/>
                  </a:lnTo>
                  <a:lnTo>
                    <a:pt x="3318" y="733"/>
                  </a:lnTo>
                  <a:lnTo>
                    <a:pt x="3327" y="733"/>
                  </a:lnTo>
                  <a:lnTo>
                    <a:pt x="3327" y="733"/>
                  </a:lnTo>
                  <a:lnTo>
                    <a:pt x="3333" y="733"/>
                  </a:lnTo>
                  <a:lnTo>
                    <a:pt x="3338" y="733"/>
                  </a:lnTo>
                  <a:lnTo>
                    <a:pt x="3338" y="744"/>
                  </a:lnTo>
                  <a:lnTo>
                    <a:pt x="3338" y="744"/>
                  </a:lnTo>
                  <a:lnTo>
                    <a:pt x="3349" y="744"/>
                  </a:lnTo>
                  <a:lnTo>
                    <a:pt x="3349" y="744"/>
                  </a:lnTo>
                  <a:lnTo>
                    <a:pt x="3360" y="744"/>
                  </a:lnTo>
                  <a:lnTo>
                    <a:pt x="3360" y="744"/>
                  </a:lnTo>
                  <a:lnTo>
                    <a:pt x="3360" y="759"/>
                  </a:lnTo>
                  <a:lnTo>
                    <a:pt x="3360" y="759"/>
                  </a:lnTo>
                  <a:lnTo>
                    <a:pt x="3362" y="759"/>
                  </a:lnTo>
                  <a:lnTo>
                    <a:pt x="3362" y="771"/>
                  </a:lnTo>
                  <a:lnTo>
                    <a:pt x="3371" y="771"/>
                  </a:lnTo>
                  <a:lnTo>
                    <a:pt x="3380" y="771"/>
                  </a:lnTo>
                  <a:lnTo>
                    <a:pt x="3380" y="771"/>
                  </a:lnTo>
                  <a:lnTo>
                    <a:pt x="3384" y="771"/>
                  </a:lnTo>
                  <a:lnTo>
                    <a:pt x="3384" y="771"/>
                  </a:lnTo>
                  <a:lnTo>
                    <a:pt x="3384" y="786"/>
                  </a:lnTo>
                  <a:lnTo>
                    <a:pt x="3384" y="786"/>
                  </a:lnTo>
                  <a:lnTo>
                    <a:pt x="3393" y="786"/>
                  </a:lnTo>
                  <a:lnTo>
                    <a:pt x="3393" y="786"/>
                  </a:lnTo>
                  <a:lnTo>
                    <a:pt x="3400" y="786"/>
                  </a:lnTo>
                  <a:lnTo>
                    <a:pt x="3408" y="786"/>
                  </a:lnTo>
                  <a:lnTo>
                    <a:pt x="3408" y="786"/>
                  </a:lnTo>
                  <a:lnTo>
                    <a:pt x="3408" y="786"/>
                  </a:lnTo>
                  <a:lnTo>
                    <a:pt x="3408" y="786"/>
                  </a:lnTo>
                  <a:lnTo>
                    <a:pt x="3408" y="801"/>
                  </a:lnTo>
                  <a:lnTo>
                    <a:pt x="3411" y="801"/>
                  </a:lnTo>
                  <a:lnTo>
                    <a:pt x="3415" y="801"/>
                  </a:lnTo>
                  <a:lnTo>
                    <a:pt x="3415" y="801"/>
                  </a:lnTo>
                  <a:lnTo>
                    <a:pt x="3415" y="801"/>
                  </a:lnTo>
                  <a:lnTo>
                    <a:pt x="3428" y="801"/>
                  </a:lnTo>
                  <a:lnTo>
                    <a:pt x="3428" y="801"/>
                  </a:lnTo>
                  <a:lnTo>
                    <a:pt x="3435" y="801"/>
                  </a:lnTo>
                  <a:lnTo>
                    <a:pt x="3444" y="801"/>
                  </a:lnTo>
                  <a:lnTo>
                    <a:pt x="3444" y="801"/>
                  </a:lnTo>
                  <a:lnTo>
                    <a:pt x="3450" y="801"/>
                  </a:lnTo>
                  <a:lnTo>
                    <a:pt x="3459" y="801"/>
                  </a:lnTo>
                  <a:lnTo>
                    <a:pt x="3459" y="801"/>
                  </a:lnTo>
                  <a:lnTo>
                    <a:pt x="3461" y="801"/>
                  </a:lnTo>
                  <a:lnTo>
                    <a:pt x="3468" y="801"/>
                  </a:lnTo>
                  <a:lnTo>
                    <a:pt x="3468" y="801"/>
                  </a:lnTo>
                  <a:lnTo>
                    <a:pt x="3468" y="801"/>
                  </a:lnTo>
                  <a:lnTo>
                    <a:pt x="3470" y="801"/>
                  </a:lnTo>
                  <a:lnTo>
                    <a:pt x="3470" y="821"/>
                  </a:lnTo>
                  <a:lnTo>
                    <a:pt x="3470" y="821"/>
                  </a:lnTo>
                  <a:lnTo>
                    <a:pt x="3481" y="821"/>
                  </a:lnTo>
                  <a:lnTo>
                    <a:pt x="3481" y="821"/>
                  </a:lnTo>
                  <a:lnTo>
                    <a:pt x="3483" y="821"/>
                  </a:lnTo>
                  <a:lnTo>
                    <a:pt x="3483" y="821"/>
                  </a:lnTo>
                  <a:lnTo>
                    <a:pt x="3483" y="842"/>
                  </a:lnTo>
                  <a:lnTo>
                    <a:pt x="3486" y="842"/>
                  </a:lnTo>
                  <a:lnTo>
                    <a:pt x="3497" y="842"/>
                  </a:lnTo>
                  <a:lnTo>
                    <a:pt x="3497" y="842"/>
                  </a:lnTo>
                  <a:lnTo>
                    <a:pt x="3505" y="842"/>
                  </a:lnTo>
                  <a:lnTo>
                    <a:pt x="3510" y="842"/>
                  </a:lnTo>
                  <a:lnTo>
                    <a:pt x="3510" y="842"/>
                  </a:lnTo>
                  <a:lnTo>
                    <a:pt x="3519" y="842"/>
                  </a:lnTo>
                  <a:lnTo>
                    <a:pt x="3525" y="842"/>
                  </a:lnTo>
                  <a:lnTo>
                    <a:pt x="3525" y="842"/>
                  </a:lnTo>
                  <a:lnTo>
                    <a:pt x="3530" y="842"/>
                  </a:lnTo>
                  <a:lnTo>
                    <a:pt x="3534" y="842"/>
                  </a:lnTo>
                  <a:lnTo>
                    <a:pt x="3534" y="842"/>
                  </a:lnTo>
                  <a:lnTo>
                    <a:pt x="3541" y="842"/>
                  </a:lnTo>
                  <a:lnTo>
                    <a:pt x="3552" y="842"/>
                  </a:lnTo>
                  <a:lnTo>
                    <a:pt x="3552" y="842"/>
                  </a:lnTo>
                  <a:lnTo>
                    <a:pt x="3552" y="842"/>
                  </a:lnTo>
                  <a:lnTo>
                    <a:pt x="3561" y="842"/>
                  </a:lnTo>
                  <a:lnTo>
                    <a:pt x="3561" y="842"/>
                  </a:lnTo>
                  <a:lnTo>
                    <a:pt x="3561" y="842"/>
                  </a:lnTo>
                  <a:lnTo>
                    <a:pt x="3574" y="842"/>
                  </a:lnTo>
                  <a:lnTo>
                    <a:pt x="3574" y="842"/>
                  </a:lnTo>
                  <a:lnTo>
                    <a:pt x="3585" y="842"/>
                  </a:lnTo>
                  <a:lnTo>
                    <a:pt x="3587" y="842"/>
                  </a:lnTo>
                  <a:lnTo>
                    <a:pt x="3587" y="842"/>
                  </a:lnTo>
                  <a:lnTo>
                    <a:pt x="3594" y="842"/>
                  </a:lnTo>
                  <a:lnTo>
                    <a:pt x="3614" y="842"/>
                  </a:lnTo>
                  <a:lnTo>
                    <a:pt x="3614" y="842"/>
                  </a:lnTo>
                  <a:lnTo>
                    <a:pt x="3618" y="842"/>
                  </a:lnTo>
                  <a:lnTo>
                    <a:pt x="3633" y="842"/>
                  </a:lnTo>
                  <a:lnTo>
                    <a:pt x="3633" y="842"/>
                  </a:lnTo>
                  <a:lnTo>
                    <a:pt x="3638" y="842"/>
                  </a:lnTo>
                  <a:lnTo>
                    <a:pt x="3653" y="842"/>
                  </a:lnTo>
                  <a:lnTo>
                    <a:pt x="3653" y="842"/>
                  </a:lnTo>
                </a:path>
              </a:pathLst>
            </a:custGeom>
            <a:noFill/>
            <a:ln w="20638"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dirty="0"/>
            </a:p>
          </p:txBody>
        </p:sp>
      </p:grpSp>
      <p:sp>
        <p:nvSpPr>
          <p:cNvPr id="863" name="TextBox 862">
            <a:extLst>
              <a:ext uri="{FF2B5EF4-FFF2-40B4-BE49-F238E27FC236}">
                <a16:creationId xmlns:a16="http://schemas.microsoft.com/office/drawing/2014/main" id="{1EEC3E23-D4E0-410F-9090-6CB96E4321DE}"/>
              </a:ext>
            </a:extLst>
          </p:cNvPr>
          <p:cNvSpPr txBox="1"/>
          <p:nvPr/>
        </p:nvSpPr>
        <p:spPr>
          <a:xfrm>
            <a:off x="4727559" y="5722905"/>
            <a:ext cx="2999936" cy="307777"/>
          </a:xfrm>
          <a:prstGeom prst="rect">
            <a:avLst/>
          </a:prstGeom>
          <a:noFill/>
        </p:spPr>
        <p:txBody>
          <a:bodyPr wrap="square" lIns="0" tIns="0" rIns="0" bIns="0" rtlCol="0" anchor="t" anchorCtr="0">
            <a:spAutoFit/>
          </a:bodyPr>
          <a:lstStyle/>
          <a:p>
            <a:pPr algn="ctr"/>
            <a:r>
              <a:rPr lang="en-US" sz="2000" b="1" kern="600" spc="40" dirty="0"/>
              <a:t>Months</a:t>
            </a:r>
          </a:p>
        </p:txBody>
      </p:sp>
      <p:sp>
        <p:nvSpPr>
          <p:cNvPr id="865" name="TextBox 864">
            <a:extLst>
              <a:ext uri="{FF2B5EF4-FFF2-40B4-BE49-F238E27FC236}">
                <a16:creationId xmlns:a16="http://schemas.microsoft.com/office/drawing/2014/main" id="{737BE074-D7B6-4261-B53E-B69F6AFB3C75}"/>
              </a:ext>
            </a:extLst>
          </p:cNvPr>
          <p:cNvSpPr txBox="1"/>
          <p:nvPr/>
        </p:nvSpPr>
        <p:spPr>
          <a:xfrm>
            <a:off x="4505242" y="1320616"/>
            <a:ext cx="798409" cy="748795"/>
          </a:xfrm>
          <a:prstGeom prst="rect">
            <a:avLst/>
          </a:prstGeom>
          <a:noFill/>
        </p:spPr>
        <p:txBody>
          <a:bodyPr wrap="square" rtlCol="0">
            <a:spAutoFit/>
          </a:bodyPr>
          <a:lstStyle/>
          <a:p>
            <a:r>
              <a:rPr lang="en-US" sz="2133" b="1" dirty="0">
                <a:solidFill>
                  <a:srgbClr val="00877C"/>
                </a:solidFill>
                <a:latin typeface="+mj-lt"/>
                <a:ea typeface="Times New Roman" panose="02020603050405020304" pitchFamily="18" charset="0"/>
                <a:cs typeface="Times New Roman" panose="02020603050405020304" pitchFamily="18" charset="0"/>
              </a:rPr>
              <a:t>81% </a:t>
            </a:r>
          </a:p>
          <a:p>
            <a:r>
              <a:rPr lang="en-US" sz="2133" b="1" dirty="0">
                <a:solidFill>
                  <a:srgbClr val="792B49"/>
                </a:solidFill>
                <a:latin typeface="+mj-lt"/>
                <a:ea typeface="Times New Roman" panose="02020603050405020304" pitchFamily="18" charset="0"/>
                <a:cs typeface="Times New Roman" panose="02020603050405020304" pitchFamily="18" charset="0"/>
              </a:rPr>
              <a:t>72% </a:t>
            </a:r>
            <a:endParaRPr lang="en-US" sz="4800" b="1" dirty="0">
              <a:latin typeface="+mj-lt"/>
              <a:ea typeface="Times New Roman" panose="02020603050405020304" pitchFamily="18" charset="0"/>
              <a:cs typeface="Times New Roman" panose="02020603050405020304" pitchFamily="18" charset="0"/>
            </a:endParaRPr>
          </a:p>
        </p:txBody>
      </p:sp>
      <p:sp>
        <p:nvSpPr>
          <p:cNvPr id="868" name="TextBox 867">
            <a:extLst>
              <a:ext uri="{FF2B5EF4-FFF2-40B4-BE49-F238E27FC236}">
                <a16:creationId xmlns:a16="http://schemas.microsoft.com/office/drawing/2014/main" id="{C6E3CC9B-B8CB-4178-BE35-BAF48DB38205}"/>
              </a:ext>
            </a:extLst>
          </p:cNvPr>
          <p:cNvSpPr txBox="1"/>
          <p:nvPr/>
        </p:nvSpPr>
        <p:spPr>
          <a:xfrm>
            <a:off x="6539794" y="1475512"/>
            <a:ext cx="798409" cy="748795"/>
          </a:xfrm>
          <a:prstGeom prst="rect">
            <a:avLst/>
          </a:prstGeom>
          <a:noFill/>
        </p:spPr>
        <p:txBody>
          <a:bodyPr wrap="square" rtlCol="0">
            <a:spAutoFit/>
          </a:bodyPr>
          <a:lstStyle/>
          <a:p>
            <a:r>
              <a:rPr lang="en-US" sz="2133" b="1" dirty="0">
                <a:solidFill>
                  <a:srgbClr val="00877C"/>
                </a:solidFill>
                <a:latin typeface="+mj-lt"/>
                <a:ea typeface="Times New Roman" panose="02020603050405020304" pitchFamily="18" charset="0"/>
                <a:cs typeface="Times New Roman" panose="02020603050405020304" pitchFamily="18" charset="0"/>
              </a:rPr>
              <a:t>67% </a:t>
            </a:r>
          </a:p>
          <a:p>
            <a:r>
              <a:rPr lang="en-US" sz="2133" b="1" dirty="0">
                <a:solidFill>
                  <a:srgbClr val="792B49"/>
                </a:solidFill>
                <a:latin typeface="+mj-lt"/>
                <a:ea typeface="Times New Roman" panose="02020603050405020304" pitchFamily="18" charset="0"/>
                <a:cs typeface="Times New Roman" panose="02020603050405020304" pitchFamily="18" charset="0"/>
              </a:rPr>
              <a:t>59% </a:t>
            </a:r>
            <a:endParaRPr lang="en-US" sz="4800" b="1"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417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CC7E131-7A21-4F39-90A9-86E62C1074DE}"/>
              </a:ext>
            </a:extLst>
          </p:cNvPr>
          <p:cNvSpPr>
            <a:spLocks noGrp="1"/>
          </p:cNvSpPr>
          <p:nvPr>
            <p:ph type="body" sz="quarter" idx="13"/>
          </p:nvPr>
        </p:nvSpPr>
        <p:spPr>
          <a:xfrm>
            <a:off x="90109" y="6556477"/>
            <a:ext cx="11663884" cy="253363"/>
          </a:xfrm>
        </p:spPr>
        <p:txBody>
          <a:bodyPr/>
          <a:lstStyle/>
          <a:p>
            <a:r>
              <a:rPr lang="en-GB" baseline="30000" dirty="0"/>
              <a:t>a</a:t>
            </a:r>
            <a:r>
              <a:rPr lang="en-GB" dirty="0"/>
              <a:t>Because superiority of pembrolizumab + axitinib was shown at the first interim analysis, no alpha was allocated to PFS; only nominal </a:t>
            </a:r>
            <a:r>
              <a:rPr lang="en-GB" i="1" dirty="0"/>
              <a:t>P </a:t>
            </a:r>
            <a:r>
              <a:rPr lang="en-GB" dirty="0"/>
              <a:t>values are reported. </a:t>
            </a:r>
            <a:r>
              <a:rPr lang="en-US" dirty="0"/>
              <a:t>Data cutoff: January 11, 2021.</a:t>
            </a:r>
          </a:p>
        </p:txBody>
      </p:sp>
      <p:graphicFrame>
        <p:nvGraphicFramePr>
          <p:cNvPr id="216" name="Table 215">
            <a:extLst>
              <a:ext uri="{FF2B5EF4-FFF2-40B4-BE49-F238E27FC236}">
                <a16:creationId xmlns:a16="http://schemas.microsoft.com/office/drawing/2014/main" id="{587DA782-FA39-4110-868A-0E7751CB3D7B}"/>
              </a:ext>
            </a:extLst>
          </p:cNvPr>
          <p:cNvGraphicFramePr>
            <a:graphicFrameLocks noGrp="1"/>
          </p:cNvGraphicFramePr>
          <p:nvPr/>
        </p:nvGraphicFramePr>
        <p:xfrm>
          <a:off x="1890740" y="3863477"/>
          <a:ext cx="3007851" cy="1464696"/>
        </p:xfrm>
        <a:graphic>
          <a:graphicData uri="http://schemas.openxmlformats.org/drawingml/2006/table">
            <a:tbl>
              <a:tblPr firstRow="1" bandRow="1"/>
              <a:tblGrid>
                <a:gridCol w="1128347">
                  <a:extLst>
                    <a:ext uri="{9D8B030D-6E8A-4147-A177-3AD203B41FA5}">
                      <a16:colId xmlns:a16="http://schemas.microsoft.com/office/drawing/2014/main" val="20000"/>
                    </a:ext>
                  </a:extLst>
                </a:gridCol>
                <a:gridCol w="1879504">
                  <a:extLst>
                    <a:ext uri="{9D8B030D-6E8A-4147-A177-3AD203B41FA5}">
                      <a16:colId xmlns:a16="http://schemas.microsoft.com/office/drawing/2014/main" val="2263025175"/>
                    </a:ext>
                  </a:extLst>
                </a:gridCol>
              </a:tblGrid>
              <a:tr h="5059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90000"/>
                        </a:lnSpc>
                      </a:pPr>
                      <a:endParaRPr lang="en-US" sz="1400" b="1" dirty="0">
                        <a:solidFill>
                          <a:schemeClr val="tx1"/>
                        </a:solidFill>
                        <a:latin typeface="Arial" panose="020B0604020202020204" pitchFamily="34" charset="0"/>
                        <a:cs typeface="Arial" panose="020B0604020202020204" pitchFamily="34" charset="0"/>
                      </a:endParaRPr>
                    </a:p>
                  </a:txBody>
                  <a:tcPr marL="121920" marR="121920" marT="60960" marB="60960" anchor="b">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b="1" i="0" dirty="0">
                          <a:solidFill>
                            <a:schemeClr val="tx1"/>
                          </a:solidFill>
                          <a:latin typeface="Arial" panose="020B0604020202020204" pitchFamily="34" charset="0"/>
                          <a:cs typeface="Arial" panose="020B0604020202020204" pitchFamily="34" charset="0"/>
                        </a:rPr>
                        <a:t>Median</a:t>
                      </a:r>
                    </a:p>
                    <a:p>
                      <a:pPr algn="ctr">
                        <a:lnSpc>
                          <a:spcPct val="90000"/>
                        </a:lnSpc>
                      </a:pPr>
                      <a:r>
                        <a:rPr lang="en-US" sz="1400" b="1" i="0" dirty="0">
                          <a:solidFill>
                            <a:schemeClr val="tx1"/>
                          </a:solidFill>
                          <a:latin typeface="Arial" panose="020B0604020202020204" pitchFamily="34" charset="0"/>
                          <a:cs typeface="Arial" panose="020B0604020202020204" pitchFamily="34" charset="0"/>
                        </a:rPr>
                        <a:t> (95% CI), months</a:t>
                      </a:r>
                    </a:p>
                  </a:txBody>
                  <a:tcPr marL="121920" marR="121920" marT="60960" marB="6096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59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90000"/>
                        </a:lnSpc>
                      </a:pPr>
                      <a:r>
                        <a:rPr lang="en-US" sz="1400" b="1" dirty="0">
                          <a:solidFill>
                            <a:srgbClr val="00877C"/>
                          </a:solidFill>
                          <a:latin typeface="Arial" panose="020B0604020202020204" pitchFamily="34" charset="0"/>
                          <a:cs typeface="Arial" panose="020B0604020202020204" pitchFamily="34" charset="0"/>
                        </a:rPr>
                        <a:t>Pembro + Axitinib</a:t>
                      </a:r>
                    </a:p>
                  </a:txBody>
                  <a:tcPr marL="121920" marR="121920" marT="60960" marB="60960">
                    <a:lnL w="12700" cmpd="sng">
                      <a:solidFill>
                        <a:sysClr val="window" lastClr="FFFFFF"/>
                      </a:solidFill>
                    </a:lnL>
                    <a:lnR w="12700" cmpd="sng">
                      <a:solidFill>
                        <a:sysClr val="window" lastClr="FFFFFF"/>
                      </a:solidFill>
                    </a:lnR>
                    <a:lnT w="28575" cap="flat" cmpd="sng" algn="ctr">
                      <a:solidFill>
                        <a:schemeClr val="accent1">
                          <a:lumMod val="75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p>
                      <a:pPr algn="ctr">
                        <a:lnSpc>
                          <a:spcPct val="90000"/>
                        </a:lnSpc>
                      </a:pPr>
                      <a:r>
                        <a:rPr lang="en-US" sz="1400" b="1" dirty="0">
                          <a:solidFill>
                            <a:srgbClr val="00877C"/>
                          </a:solidFill>
                          <a:latin typeface="Arial" panose="020B0604020202020204" pitchFamily="34" charset="0"/>
                          <a:cs typeface="Arial" panose="020B0604020202020204" pitchFamily="34" charset="0"/>
                        </a:rPr>
                        <a:t>15.7 (13.6-20.2)</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28575" cap="flat" cmpd="sng" algn="ctr">
                      <a:solidFill>
                        <a:schemeClr val="accent1">
                          <a:lumMod val="75000"/>
                        </a:scheme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2760">
                <a:tc>
                  <a:txBody>
                    <a:bodyPr/>
                    <a:lstStyle/>
                    <a:p>
                      <a:pPr algn="l">
                        <a:lnSpc>
                          <a:spcPct val="90000"/>
                        </a:lnSpc>
                      </a:pPr>
                      <a:r>
                        <a:rPr lang="en-US" sz="1400" b="1" dirty="0">
                          <a:solidFill>
                            <a:srgbClr val="66203A"/>
                          </a:solidFill>
                          <a:latin typeface="Arial" panose="020B0604020202020204" pitchFamily="34" charset="0"/>
                          <a:cs typeface="Arial" panose="020B0604020202020204" pitchFamily="34" charset="0"/>
                        </a:rPr>
                        <a:t>Sunitinib</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ctr">
                        <a:lnSpc>
                          <a:spcPct val="90000"/>
                        </a:lnSpc>
                      </a:pPr>
                      <a:r>
                        <a:rPr lang="en-US" sz="1400" b="1" dirty="0">
                          <a:solidFill>
                            <a:srgbClr val="66203A"/>
                          </a:solidFill>
                          <a:latin typeface="Arial" panose="020B0604020202020204" pitchFamily="34" charset="0"/>
                          <a:cs typeface="Arial" panose="020B0604020202020204" pitchFamily="34" charset="0"/>
                        </a:rPr>
                        <a:t>11.1 (8.9-12.5)</a:t>
                      </a:r>
                    </a:p>
                  </a:txBody>
                  <a:tcPr marL="121920" marR="121920" marT="60960" marB="6096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17" name="Rectangle: Rounded Corners 216">
            <a:extLst>
              <a:ext uri="{FF2B5EF4-FFF2-40B4-BE49-F238E27FC236}">
                <a16:creationId xmlns:a16="http://schemas.microsoft.com/office/drawing/2014/main" id="{34CE3FE5-5D1B-4F09-ADF2-7C366095E228}"/>
              </a:ext>
            </a:extLst>
          </p:cNvPr>
          <p:cNvSpPr/>
          <p:nvPr/>
        </p:nvSpPr>
        <p:spPr>
          <a:xfrm>
            <a:off x="8284939" y="3237028"/>
            <a:ext cx="3839948" cy="834457"/>
          </a:xfrm>
          <a:prstGeom prst="roundRect">
            <a:avLst/>
          </a:prstGeom>
          <a:noFill/>
          <a:ln w="381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50">
              <a:defRPr/>
            </a:pPr>
            <a:r>
              <a:rPr lang="it-IT" sz="2000" b="1" kern="600" spc="40" dirty="0">
                <a:solidFill>
                  <a:srgbClr val="000000"/>
                </a:solidFill>
                <a:latin typeface="Arial"/>
              </a:rPr>
              <a:t>HR, 0.68 (95% CI, 0.58-0.80)</a:t>
            </a:r>
          </a:p>
          <a:p>
            <a:pPr defTabSz="457250">
              <a:defRPr/>
            </a:pPr>
            <a:r>
              <a:rPr lang="it-IT" sz="2000" b="1" i="1" kern="600" spc="40" dirty="0">
                <a:solidFill>
                  <a:srgbClr val="000000"/>
                </a:solidFill>
                <a:latin typeface="Arial"/>
              </a:rPr>
              <a:t>P </a:t>
            </a:r>
            <a:r>
              <a:rPr lang="it-IT" sz="2000" b="1" kern="600" spc="40" dirty="0">
                <a:solidFill>
                  <a:srgbClr val="000000"/>
                </a:solidFill>
                <a:latin typeface="Arial"/>
              </a:rPr>
              <a:t>&lt; 0.0001</a:t>
            </a:r>
            <a:r>
              <a:rPr lang="it-IT" sz="2000" b="1" kern="600" spc="40" baseline="30000" dirty="0">
                <a:solidFill>
                  <a:srgbClr val="000000"/>
                </a:solidFill>
                <a:latin typeface="Arial"/>
              </a:rPr>
              <a:t>a</a:t>
            </a:r>
          </a:p>
        </p:txBody>
      </p:sp>
      <p:grpSp>
        <p:nvGrpSpPr>
          <p:cNvPr id="4" name="Group 3">
            <a:extLst>
              <a:ext uri="{FF2B5EF4-FFF2-40B4-BE49-F238E27FC236}">
                <a16:creationId xmlns:a16="http://schemas.microsoft.com/office/drawing/2014/main" id="{96E0656E-C846-4E1A-88AC-1A9E8D34DFBD}"/>
              </a:ext>
            </a:extLst>
          </p:cNvPr>
          <p:cNvGrpSpPr/>
          <p:nvPr/>
        </p:nvGrpSpPr>
        <p:grpSpPr>
          <a:xfrm>
            <a:off x="1667354" y="6020851"/>
            <a:ext cx="9168011" cy="516662"/>
            <a:chOff x="1037868" y="4529820"/>
            <a:chExt cx="8132057" cy="387497"/>
          </a:xfrm>
        </p:grpSpPr>
        <p:grpSp>
          <p:nvGrpSpPr>
            <p:cNvPr id="3" name="Group 2">
              <a:extLst>
                <a:ext uri="{FF2B5EF4-FFF2-40B4-BE49-F238E27FC236}">
                  <a16:creationId xmlns:a16="http://schemas.microsoft.com/office/drawing/2014/main" id="{7CF5DCFE-0FED-4C30-9388-FDBE4916E3E2}"/>
                </a:ext>
              </a:extLst>
            </p:cNvPr>
            <p:cNvGrpSpPr/>
            <p:nvPr/>
          </p:nvGrpSpPr>
          <p:grpSpPr>
            <a:xfrm>
              <a:off x="1037868" y="4535936"/>
              <a:ext cx="6390830" cy="381381"/>
              <a:chOff x="1801213" y="4535936"/>
              <a:chExt cx="5036275" cy="381381"/>
            </a:xfrm>
          </p:grpSpPr>
          <p:sp>
            <p:nvSpPr>
              <p:cNvPr id="16" name="Rectangle 204">
                <a:extLst>
                  <a:ext uri="{FF2B5EF4-FFF2-40B4-BE49-F238E27FC236}">
                    <a16:creationId xmlns:a16="http://schemas.microsoft.com/office/drawing/2014/main" id="{785FC24F-28B9-4AB1-B408-346D646513B8}"/>
                  </a:ext>
                </a:extLst>
              </p:cNvPr>
              <p:cNvSpPr>
                <a:spLocks noChangeArrowheads="1"/>
              </p:cNvSpPr>
              <p:nvPr/>
            </p:nvSpPr>
            <p:spPr bwMode="auto">
              <a:xfrm>
                <a:off x="1801213" y="4554539"/>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432</a:t>
                </a:r>
              </a:p>
            </p:txBody>
          </p:sp>
          <p:sp>
            <p:nvSpPr>
              <p:cNvPr id="18" name="Rectangle 206">
                <a:extLst>
                  <a:ext uri="{FF2B5EF4-FFF2-40B4-BE49-F238E27FC236}">
                    <a16:creationId xmlns:a16="http://schemas.microsoft.com/office/drawing/2014/main" id="{AD61BB04-A9D5-4E13-88D0-FC76E6B93B1D}"/>
                  </a:ext>
                </a:extLst>
              </p:cNvPr>
              <p:cNvSpPr>
                <a:spLocks noChangeArrowheads="1"/>
              </p:cNvSpPr>
              <p:nvPr/>
            </p:nvSpPr>
            <p:spPr bwMode="auto">
              <a:xfrm>
                <a:off x="2524345" y="4573824"/>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298</a:t>
                </a:r>
              </a:p>
            </p:txBody>
          </p:sp>
          <p:sp>
            <p:nvSpPr>
              <p:cNvPr id="19" name="Rectangle 218">
                <a:extLst>
                  <a:ext uri="{FF2B5EF4-FFF2-40B4-BE49-F238E27FC236}">
                    <a16:creationId xmlns:a16="http://schemas.microsoft.com/office/drawing/2014/main" id="{6ED7990C-E21C-4684-BBA2-20C103842D26}"/>
                  </a:ext>
                </a:extLst>
              </p:cNvPr>
              <p:cNvSpPr>
                <a:spLocks noChangeArrowheads="1"/>
              </p:cNvSpPr>
              <p:nvPr/>
            </p:nvSpPr>
            <p:spPr bwMode="auto">
              <a:xfrm>
                <a:off x="1808248" y="4781951"/>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429</a:t>
                </a:r>
              </a:p>
            </p:txBody>
          </p:sp>
          <p:sp>
            <p:nvSpPr>
              <p:cNvPr id="20" name="Rectangle 219">
                <a:extLst>
                  <a:ext uri="{FF2B5EF4-FFF2-40B4-BE49-F238E27FC236}">
                    <a16:creationId xmlns:a16="http://schemas.microsoft.com/office/drawing/2014/main" id="{8B21D958-6931-4A95-AE6E-C5ADA3BB86F0}"/>
                  </a:ext>
                </a:extLst>
              </p:cNvPr>
              <p:cNvSpPr>
                <a:spLocks noChangeArrowheads="1"/>
              </p:cNvSpPr>
              <p:nvPr/>
            </p:nvSpPr>
            <p:spPr bwMode="auto">
              <a:xfrm>
                <a:off x="2524345" y="4792544"/>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244</a:t>
                </a:r>
              </a:p>
            </p:txBody>
          </p:sp>
          <p:sp>
            <p:nvSpPr>
              <p:cNvPr id="24" name="Rectangle 206">
                <a:extLst>
                  <a:ext uri="{FF2B5EF4-FFF2-40B4-BE49-F238E27FC236}">
                    <a16:creationId xmlns:a16="http://schemas.microsoft.com/office/drawing/2014/main" id="{BB6A1BD3-E7B1-44EB-AA99-A9F0BE17697A}"/>
                  </a:ext>
                </a:extLst>
              </p:cNvPr>
              <p:cNvSpPr>
                <a:spLocks noChangeArrowheads="1"/>
              </p:cNvSpPr>
              <p:nvPr/>
            </p:nvSpPr>
            <p:spPr bwMode="auto">
              <a:xfrm>
                <a:off x="3206330" y="4575438"/>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233</a:t>
                </a:r>
              </a:p>
            </p:txBody>
          </p:sp>
          <p:sp>
            <p:nvSpPr>
              <p:cNvPr id="25" name="Rectangle 219">
                <a:extLst>
                  <a:ext uri="{FF2B5EF4-FFF2-40B4-BE49-F238E27FC236}">
                    <a16:creationId xmlns:a16="http://schemas.microsoft.com/office/drawing/2014/main" id="{28F5D967-45B5-4FAF-BB9B-416BC91BC8B3}"/>
                  </a:ext>
                </a:extLst>
              </p:cNvPr>
              <p:cNvSpPr>
                <a:spLocks noChangeArrowheads="1"/>
              </p:cNvSpPr>
              <p:nvPr/>
            </p:nvSpPr>
            <p:spPr bwMode="auto">
              <a:xfrm>
                <a:off x="3206330" y="4794158"/>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155</a:t>
                </a:r>
              </a:p>
            </p:txBody>
          </p:sp>
          <p:sp>
            <p:nvSpPr>
              <p:cNvPr id="26" name="Rectangle 206">
                <a:extLst>
                  <a:ext uri="{FF2B5EF4-FFF2-40B4-BE49-F238E27FC236}">
                    <a16:creationId xmlns:a16="http://schemas.microsoft.com/office/drawing/2014/main" id="{4A4AA2E8-EC0F-4590-B81A-F215A69EE061}"/>
                  </a:ext>
                </a:extLst>
              </p:cNvPr>
              <p:cNvSpPr>
                <a:spLocks noChangeArrowheads="1"/>
              </p:cNvSpPr>
              <p:nvPr/>
            </p:nvSpPr>
            <p:spPr bwMode="auto">
              <a:xfrm>
                <a:off x="3902972" y="4565701"/>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180</a:t>
                </a:r>
              </a:p>
            </p:txBody>
          </p:sp>
          <p:sp>
            <p:nvSpPr>
              <p:cNvPr id="27" name="Rectangle 219">
                <a:extLst>
                  <a:ext uri="{FF2B5EF4-FFF2-40B4-BE49-F238E27FC236}">
                    <a16:creationId xmlns:a16="http://schemas.microsoft.com/office/drawing/2014/main" id="{51B198B7-8A54-4A1E-A274-E311FDAE55EA}"/>
                  </a:ext>
                </a:extLst>
              </p:cNvPr>
              <p:cNvSpPr>
                <a:spLocks noChangeArrowheads="1"/>
              </p:cNvSpPr>
              <p:nvPr/>
            </p:nvSpPr>
            <p:spPr bwMode="auto">
              <a:xfrm>
                <a:off x="3902972" y="4784421"/>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107</a:t>
                </a:r>
              </a:p>
            </p:txBody>
          </p:sp>
          <p:sp>
            <p:nvSpPr>
              <p:cNvPr id="28" name="Rectangle 206">
                <a:extLst>
                  <a:ext uri="{FF2B5EF4-FFF2-40B4-BE49-F238E27FC236}">
                    <a16:creationId xmlns:a16="http://schemas.microsoft.com/office/drawing/2014/main" id="{705C5248-38D0-4264-8674-C7AC45386ABF}"/>
                  </a:ext>
                </a:extLst>
              </p:cNvPr>
              <p:cNvSpPr>
                <a:spLocks noChangeArrowheads="1"/>
              </p:cNvSpPr>
              <p:nvPr/>
            </p:nvSpPr>
            <p:spPr bwMode="auto">
              <a:xfrm>
                <a:off x="4601195" y="4565701"/>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136</a:t>
                </a:r>
              </a:p>
            </p:txBody>
          </p:sp>
          <p:sp>
            <p:nvSpPr>
              <p:cNvPr id="29" name="Rectangle 219">
                <a:extLst>
                  <a:ext uri="{FF2B5EF4-FFF2-40B4-BE49-F238E27FC236}">
                    <a16:creationId xmlns:a16="http://schemas.microsoft.com/office/drawing/2014/main" id="{827299E7-1138-4276-98DF-71BD860A2D2A}"/>
                  </a:ext>
                </a:extLst>
              </p:cNvPr>
              <p:cNvSpPr>
                <a:spLocks noChangeArrowheads="1"/>
              </p:cNvSpPr>
              <p:nvPr/>
            </p:nvSpPr>
            <p:spPr bwMode="auto">
              <a:xfrm>
                <a:off x="4620609" y="4784421"/>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72</a:t>
                </a:r>
              </a:p>
            </p:txBody>
          </p:sp>
          <p:sp>
            <p:nvSpPr>
              <p:cNvPr id="30" name="Rectangle 206">
                <a:extLst>
                  <a:ext uri="{FF2B5EF4-FFF2-40B4-BE49-F238E27FC236}">
                    <a16:creationId xmlns:a16="http://schemas.microsoft.com/office/drawing/2014/main" id="{6462A5BE-212C-49A6-9E73-8A193B013516}"/>
                  </a:ext>
                </a:extLst>
              </p:cNvPr>
              <p:cNvSpPr>
                <a:spLocks noChangeArrowheads="1"/>
              </p:cNvSpPr>
              <p:nvPr/>
            </p:nvSpPr>
            <p:spPr bwMode="auto">
              <a:xfrm>
                <a:off x="5323048" y="4540101"/>
                <a:ext cx="157991"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110</a:t>
                </a:r>
              </a:p>
            </p:txBody>
          </p:sp>
          <p:sp>
            <p:nvSpPr>
              <p:cNvPr id="31" name="Rectangle 219">
                <a:extLst>
                  <a:ext uri="{FF2B5EF4-FFF2-40B4-BE49-F238E27FC236}">
                    <a16:creationId xmlns:a16="http://schemas.microsoft.com/office/drawing/2014/main" id="{39F73B2D-DE0D-412F-86B5-31E986345B98}"/>
                  </a:ext>
                </a:extLst>
              </p:cNvPr>
              <p:cNvSpPr>
                <a:spLocks noChangeArrowheads="1"/>
              </p:cNvSpPr>
              <p:nvPr/>
            </p:nvSpPr>
            <p:spPr bwMode="auto">
              <a:xfrm>
                <a:off x="5323048" y="4758821"/>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47</a:t>
                </a:r>
              </a:p>
            </p:txBody>
          </p:sp>
          <p:sp>
            <p:nvSpPr>
              <p:cNvPr id="32" name="Rectangle 206">
                <a:extLst>
                  <a:ext uri="{FF2B5EF4-FFF2-40B4-BE49-F238E27FC236}">
                    <a16:creationId xmlns:a16="http://schemas.microsoft.com/office/drawing/2014/main" id="{5BACB7FF-B46D-4C4D-A9BC-CE8B12B48865}"/>
                  </a:ext>
                </a:extLst>
              </p:cNvPr>
              <p:cNvSpPr>
                <a:spLocks noChangeArrowheads="1"/>
              </p:cNvSpPr>
              <p:nvPr/>
            </p:nvSpPr>
            <p:spPr bwMode="auto">
              <a:xfrm>
                <a:off x="6017676" y="4544203"/>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80</a:t>
                </a:r>
              </a:p>
            </p:txBody>
          </p:sp>
          <p:sp>
            <p:nvSpPr>
              <p:cNvPr id="33" name="Rectangle 219">
                <a:extLst>
                  <a:ext uri="{FF2B5EF4-FFF2-40B4-BE49-F238E27FC236}">
                    <a16:creationId xmlns:a16="http://schemas.microsoft.com/office/drawing/2014/main" id="{EFE1B996-ACE1-4F83-B4F1-0F76F1054423}"/>
                  </a:ext>
                </a:extLst>
              </p:cNvPr>
              <p:cNvSpPr>
                <a:spLocks noChangeArrowheads="1"/>
              </p:cNvSpPr>
              <p:nvPr/>
            </p:nvSpPr>
            <p:spPr bwMode="auto">
              <a:xfrm>
                <a:off x="6017676" y="4762923"/>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28</a:t>
                </a:r>
              </a:p>
            </p:txBody>
          </p:sp>
          <p:sp>
            <p:nvSpPr>
              <p:cNvPr id="34" name="Rectangle 206">
                <a:extLst>
                  <a:ext uri="{FF2B5EF4-FFF2-40B4-BE49-F238E27FC236}">
                    <a16:creationId xmlns:a16="http://schemas.microsoft.com/office/drawing/2014/main" id="{BACA0375-25B7-4D4E-BF6C-20BDB9D86AB8}"/>
                  </a:ext>
                </a:extLst>
              </p:cNvPr>
              <p:cNvSpPr>
                <a:spLocks noChangeArrowheads="1"/>
              </p:cNvSpPr>
              <p:nvPr/>
            </p:nvSpPr>
            <p:spPr bwMode="auto">
              <a:xfrm>
                <a:off x="6732161" y="4535936"/>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28</a:t>
                </a:r>
              </a:p>
            </p:txBody>
          </p:sp>
          <p:sp>
            <p:nvSpPr>
              <p:cNvPr id="35" name="Rectangle 219">
                <a:extLst>
                  <a:ext uri="{FF2B5EF4-FFF2-40B4-BE49-F238E27FC236}">
                    <a16:creationId xmlns:a16="http://schemas.microsoft.com/office/drawing/2014/main" id="{2230453B-40A9-49DC-A201-75119CB95F36}"/>
                  </a:ext>
                </a:extLst>
              </p:cNvPr>
              <p:cNvSpPr>
                <a:spLocks noChangeArrowheads="1"/>
              </p:cNvSpPr>
              <p:nvPr/>
            </p:nvSpPr>
            <p:spPr bwMode="auto">
              <a:xfrm>
                <a:off x="6732161" y="4754656"/>
                <a:ext cx="105327"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10</a:t>
                </a:r>
              </a:p>
            </p:txBody>
          </p:sp>
        </p:grpSp>
        <p:sp>
          <p:nvSpPr>
            <p:cNvPr id="219" name="Rectangle 206">
              <a:extLst>
                <a:ext uri="{FF2B5EF4-FFF2-40B4-BE49-F238E27FC236}">
                  <a16:creationId xmlns:a16="http://schemas.microsoft.com/office/drawing/2014/main" id="{3F8AC306-36DB-45EF-A20E-EBC992F7605C}"/>
                </a:ext>
              </a:extLst>
            </p:cNvPr>
            <p:cNvSpPr>
              <a:spLocks noChangeArrowheads="1"/>
            </p:cNvSpPr>
            <p:nvPr/>
          </p:nvSpPr>
          <p:spPr bwMode="auto">
            <a:xfrm>
              <a:off x="8213284" y="4529820"/>
              <a:ext cx="66829"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0</a:t>
              </a:r>
            </a:p>
          </p:txBody>
        </p:sp>
        <p:sp>
          <p:nvSpPr>
            <p:cNvPr id="220" name="Rectangle 219">
              <a:extLst>
                <a:ext uri="{FF2B5EF4-FFF2-40B4-BE49-F238E27FC236}">
                  <a16:creationId xmlns:a16="http://schemas.microsoft.com/office/drawing/2014/main" id="{5B7B025F-78C0-4FC3-A2F7-137EDD3E99DD}"/>
                </a:ext>
              </a:extLst>
            </p:cNvPr>
            <p:cNvSpPr>
              <a:spLocks noChangeArrowheads="1"/>
            </p:cNvSpPr>
            <p:nvPr/>
          </p:nvSpPr>
          <p:spPr bwMode="auto">
            <a:xfrm>
              <a:off x="8213284" y="4748540"/>
              <a:ext cx="66829"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0</a:t>
              </a:r>
            </a:p>
          </p:txBody>
        </p:sp>
        <p:sp>
          <p:nvSpPr>
            <p:cNvPr id="221" name="Rectangle 206">
              <a:extLst>
                <a:ext uri="{FF2B5EF4-FFF2-40B4-BE49-F238E27FC236}">
                  <a16:creationId xmlns:a16="http://schemas.microsoft.com/office/drawing/2014/main" id="{CB610C57-21B7-46E2-B3F2-C0B0053155B9}"/>
                </a:ext>
              </a:extLst>
            </p:cNvPr>
            <p:cNvSpPr>
              <a:spLocks noChangeArrowheads="1"/>
            </p:cNvSpPr>
            <p:nvPr/>
          </p:nvSpPr>
          <p:spPr bwMode="auto">
            <a:xfrm>
              <a:off x="9103096" y="4547605"/>
              <a:ext cx="66829"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00877C"/>
                  </a:solidFill>
                </a:rPr>
                <a:t>0</a:t>
              </a:r>
            </a:p>
          </p:txBody>
        </p:sp>
        <p:sp>
          <p:nvSpPr>
            <p:cNvPr id="222" name="Rectangle 221">
              <a:extLst>
                <a:ext uri="{FF2B5EF4-FFF2-40B4-BE49-F238E27FC236}">
                  <a16:creationId xmlns:a16="http://schemas.microsoft.com/office/drawing/2014/main" id="{A98A72CD-79A8-4133-8E26-68E44794DBD5}"/>
                </a:ext>
              </a:extLst>
            </p:cNvPr>
            <p:cNvSpPr>
              <a:spLocks noChangeArrowheads="1"/>
            </p:cNvSpPr>
            <p:nvPr/>
          </p:nvSpPr>
          <p:spPr bwMode="auto">
            <a:xfrm>
              <a:off x="9103096" y="4766325"/>
              <a:ext cx="66829" cy="1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dirty="0">
                  <a:solidFill>
                    <a:srgbClr val="66203A"/>
                  </a:solidFill>
                </a:rPr>
                <a:t>0</a:t>
              </a:r>
            </a:p>
          </p:txBody>
        </p:sp>
      </p:grpSp>
      <p:cxnSp>
        <p:nvCxnSpPr>
          <p:cNvPr id="224" name="Straight Connector 223">
            <a:extLst>
              <a:ext uri="{FF2B5EF4-FFF2-40B4-BE49-F238E27FC236}">
                <a16:creationId xmlns:a16="http://schemas.microsoft.com/office/drawing/2014/main" id="{A021F4F2-4F51-42E6-B676-F2D8E40DC64F}"/>
              </a:ext>
            </a:extLst>
          </p:cNvPr>
          <p:cNvCxnSpPr>
            <a:cxnSpLocks/>
          </p:cNvCxnSpPr>
          <p:nvPr/>
        </p:nvCxnSpPr>
        <p:spPr>
          <a:xfrm>
            <a:off x="5822487" y="1885344"/>
            <a:ext cx="0" cy="3295160"/>
          </a:xfrm>
          <a:prstGeom prst="line">
            <a:avLst/>
          </a:prstGeom>
          <a:ln w="28575">
            <a:solidFill>
              <a:srgbClr val="00655D"/>
            </a:solidFill>
            <a:prstDash val="solid"/>
          </a:ln>
        </p:spPr>
        <p:style>
          <a:lnRef idx="1">
            <a:schemeClr val="accent1"/>
          </a:lnRef>
          <a:fillRef idx="0">
            <a:schemeClr val="accent1"/>
          </a:fillRef>
          <a:effectRef idx="0">
            <a:schemeClr val="accent1"/>
          </a:effectRef>
          <a:fontRef idx="minor">
            <a:schemeClr val="tx1"/>
          </a:fontRef>
        </p:style>
      </p:cxnSp>
      <p:sp>
        <p:nvSpPr>
          <p:cNvPr id="225" name="Rectangle 177">
            <a:extLst>
              <a:ext uri="{FF2B5EF4-FFF2-40B4-BE49-F238E27FC236}">
                <a16:creationId xmlns:a16="http://schemas.microsoft.com/office/drawing/2014/main" id="{BCF5701E-964D-4753-9EA8-384985A75222}"/>
              </a:ext>
            </a:extLst>
          </p:cNvPr>
          <p:cNvSpPr>
            <a:spLocks noChangeArrowheads="1"/>
          </p:cNvSpPr>
          <p:nvPr/>
        </p:nvSpPr>
        <p:spPr bwMode="auto">
          <a:xfrm rot="16200000">
            <a:off x="-881817" y="3104500"/>
            <a:ext cx="3319820" cy="287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b="1" dirty="0">
                <a:solidFill>
                  <a:srgbClr val="000000"/>
                </a:solidFill>
              </a:rPr>
              <a:t>Progression-Free Survival, %</a:t>
            </a:r>
          </a:p>
        </p:txBody>
      </p:sp>
      <p:sp>
        <p:nvSpPr>
          <p:cNvPr id="6" name="TextBox 5">
            <a:extLst>
              <a:ext uri="{FF2B5EF4-FFF2-40B4-BE49-F238E27FC236}">
                <a16:creationId xmlns:a16="http://schemas.microsoft.com/office/drawing/2014/main" id="{451F72E3-3DCA-48A3-8527-977AD417F4AB}"/>
              </a:ext>
            </a:extLst>
          </p:cNvPr>
          <p:cNvSpPr txBox="1"/>
          <p:nvPr/>
        </p:nvSpPr>
        <p:spPr>
          <a:xfrm>
            <a:off x="4732470" y="1468968"/>
            <a:ext cx="2123191" cy="410241"/>
          </a:xfrm>
          <a:prstGeom prst="rect">
            <a:avLst/>
          </a:prstGeom>
          <a:noFill/>
        </p:spPr>
        <p:txBody>
          <a:bodyPr wrap="square" lIns="0" tIns="0" rIns="0" bIns="0" rtlCol="0" anchor="t" anchorCtr="0">
            <a:spAutoFit/>
          </a:bodyPr>
          <a:lstStyle/>
          <a:p>
            <a:pPr algn="ctr" defTabSz="457250">
              <a:defRPr/>
            </a:pPr>
            <a:r>
              <a:rPr lang="en-US" sz="1333" b="1" kern="600" spc="40" dirty="0">
                <a:solidFill>
                  <a:srgbClr val="000000"/>
                </a:solidFill>
                <a:latin typeface="Arial"/>
              </a:rPr>
              <a:t>End of Pembrolizumab Treatment</a:t>
            </a:r>
          </a:p>
        </p:txBody>
      </p:sp>
      <p:sp>
        <p:nvSpPr>
          <p:cNvPr id="36" name="TextBox 35">
            <a:extLst>
              <a:ext uri="{FF2B5EF4-FFF2-40B4-BE49-F238E27FC236}">
                <a16:creationId xmlns:a16="http://schemas.microsoft.com/office/drawing/2014/main" id="{8E97DFBD-EEAB-48C9-9D34-68E9910EAA4D}"/>
              </a:ext>
            </a:extLst>
          </p:cNvPr>
          <p:cNvSpPr txBox="1"/>
          <p:nvPr/>
        </p:nvSpPr>
        <p:spPr>
          <a:xfrm>
            <a:off x="7443998" y="2973463"/>
            <a:ext cx="798409" cy="748795"/>
          </a:xfrm>
          <a:prstGeom prst="rect">
            <a:avLst/>
          </a:prstGeom>
          <a:noFill/>
        </p:spPr>
        <p:txBody>
          <a:bodyPr wrap="square" rtlCol="0">
            <a:spAutoFit/>
          </a:bodyPr>
          <a:lstStyle/>
          <a:p>
            <a:pPr defTabSz="457250">
              <a:defRPr/>
            </a:pPr>
            <a:r>
              <a:rPr lang="en-US" sz="2133" b="1" dirty="0">
                <a:solidFill>
                  <a:srgbClr val="00877C"/>
                </a:solidFill>
                <a:latin typeface="Arial"/>
                <a:ea typeface="Times New Roman" panose="02020603050405020304" pitchFamily="18" charset="0"/>
                <a:cs typeface="Times New Roman" panose="02020603050405020304" pitchFamily="18" charset="0"/>
              </a:rPr>
              <a:t>29% </a:t>
            </a:r>
          </a:p>
          <a:p>
            <a:pPr defTabSz="457250">
              <a:defRPr/>
            </a:pPr>
            <a:r>
              <a:rPr lang="en-US" sz="2133" b="1" dirty="0">
                <a:solidFill>
                  <a:srgbClr val="792B49"/>
                </a:solidFill>
                <a:latin typeface="Arial"/>
                <a:ea typeface="Times New Roman" panose="02020603050405020304" pitchFamily="18" charset="0"/>
                <a:cs typeface="Times New Roman" panose="02020603050405020304" pitchFamily="18" charset="0"/>
              </a:rPr>
              <a:t>15% </a:t>
            </a:r>
            <a:endParaRPr lang="en-US" sz="4800" b="1" dirty="0">
              <a:solidFill>
                <a:srgbClr val="000000"/>
              </a:solidFill>
              <a:latin typeface="Arial"/>
              <a:ea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FDF48C6D-6D6A-4A08-938E-B849549F43E9}"/>
              </a:ext>
            </a:extLst>
          </p:cNvPr>
          <p:cNvCxnSpPr>
            <a:cxnSpLocks/>
          </p:cNvCxnSpPr>
          <p:nvPr/>
        </p:nvCxnSpPr>
        <p:spPr>
          <a:xfrm>
            <a:off x="7799088" y="3715427"/>
            <a:ext cx="0" cy="1450392"/>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8C1CC5-1222-43BA-850E-73B2DC67CB7C}"/>
              </a:ext>
            </a:extLst>
          </p:cNvPr>
          <p:cNvCxnSpPr>
            <a:cxnSpLocks/>
          </p:cNvCxnSpPr>
          <p:nvPr/>
        </p:nvCxnSpPr>
        <p:spPr>
          <a:xfrm>
            <a:off x="6809657" y="3445721"/>
            <a:ext cx="0" cy="1708839"/>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F0C1FD0-92C9-4707-9644-D8B8DE034DA8}"/>
              </a:ext>
            </a:extLst>
          </p:cNvPr>
          <p:cNvCxnSpPr>
            <a:cxnSpLocks/>
          </p:cNvCxnSpPr>
          <p:nvPr/>
        </p:nvCxnSpPr>
        <p:spPr>
          <a:xfrm>
            <a:off x="4805116" y="2883317"/>
            <a:ext cx="10136" cy="2340849"/>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42" name="Group 230">
            <a:extLst>
              <a:ext uri="{FF2B5EF4-FFF2-40B4-BE49-F238E27FC236}">
                <a16:creationId xmlns:a16="http://schemas.microsoft.com/office/drawing/2014/main" id="{F2A92226-1F48-4A8D-B686-A2EF8BDB878D}"/>
              </a:ext>
            </a:extLst>
          </p:cNvPr>
          <p:cNvGrpSpPr>
            <a:grpSpLocks noChangeAspect="1"/>
          </p:cNvGrpSpPr>
          <p:nvPr/>
        </p:nvGrpSpPr>
        <p:grpSpPr bwMode="auto">
          <a:xfrm>
            <a:off x="404443" y="1011695"/>
            <a:ext cx="10496383" cy="4677148"/>
            <a:chOff x="273" y="606"/>
            <a:chExt cx="4573" cy="2107"/>
          </a:xfrm>
        </p:grpSpPr>
        <p:grpSp>
          <p:nvGrpSpPr>
            <p:cNvPr id="1043" name="Group 431">
              <a:extLst>
                <a:ext uri="{FF2B5EF4-FFF2-40B4-BE49-F238E27FC236}">
                  <a16:creationId xmlns:a16="http://schemas.microsoft.com/office/drawing/2014/main" id="{1791CE1A-205E-4BEE-9DAB-05E07B1950FF}"/>
                </a:ext>
              </a:extLst>
            </p:cNvPr>
            <p:cNvGrpSpPr>
              <a:grpSpLocks/>
            </p:cNvGrpSpPr>
            <p:nvPr/>
          </p:nvGrpSpPr>
          <p:grpSpPr bwMode="auto">
            <a:xfrm>
              <a:off x="273" y="606"/>
              <a:ext cx="4573" cy="2107"/>
              <a:chOff x="273" y="606"/>
              <a:chExt cx="4573" cy="2107"/>
            </a:xfrm>
          </p:grpSpPr>
          <p:sp>
            <p:nvSpPr>
              <p:cNvPr id="1066" name="Rectangle 231">
                <a:extLst>
                  <a:ext uri="{FF2B5EF4-FFF2-40B4-BE49-F238E27FC236}">
                    <a16:creationId xmlns:a16="http://schemas.microsoft.com/office/drawing/2014/main" id="{37CCA6A1-1B5E-4C30-AB39-D671B6C76D59}"/>
                  </a:ext>
                </a:extLst>
              </p:cNvPr>
              <p:cNvSpPr>
                <a:spLocks noChangeArrowheads="1"/>
              </p:cNvSpPr>
              <p:nvPr/>
            </p:nvSpPr>
            <p:spPr bwMode="auto">
              <a:xfrm>
                <a:off x="273" y="606"/>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7" name="Rectangle 233">
                <a:extLst>
                  <a:ext uri="{FF2B5EF4-FFF2-40B4-BE49-F238E27FC236}">
                    <a16:creationId xmlns:a16="http://schemas.microsoft.com/office/drawing/2014/main" id="{664F7753-2AD5-44BE-B324-9766FE1AD7A7}"/>
                  </a:ext>
                </a:extLst>
              </p:cNvPr>
              <p:cNvSpPr>
                <a:spLocks noChangeArrowheads="1"/>
              </p:cNvSpPr>
              <p:nvPr/>
            </p:nvSpPr>
            <p:spPr bwMode="auto">
              <a:xfrm>
                <a:off x="874" y="2582"/>
                <a:ext cx="5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0</a:t>
                </a:r>
              </a:p>
            </p:txBody>
          </p:sp>
          <p:sp>
            <p:nvSpPr>
              <p:cNvPr id="1068" name="Rectangle 234">
                <a:extLst>
                  <a:ext uri="{FF2B5EF4-FFF2-40B4-BE49-F238E27FC236}">
                    <a16:creationId xmlns:a16="http://schemas.microsoft.com/office/drawing/2014/main" id="{0DA8914D-2ECF-4214-A188-5AE4F859693D}"/>
                  </a:ext>
                </a:extLst>
              </p:cNvPr>
              <p:cNvSpPr>
                <a:spLocks noChangeArrowheads="1"/>
              </p:cNvSpPr>
              <p:nvPr/>
            </p:nvSpPr>
            <p:spPr bwMode="auto">
              <a:xfrm>
                <a:off x="1293" y="2584"/>
                <a:ext cx="5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6</a:t>
                </a:r>
              </a:p>
            </p:txBody>
          </p:sp>
          <p:sp>
            <p:nvSpPr>
              <p:cNvPr id="1069" name="Rectangle 235">
                <a:extLst>
                  <a:ext uri="{FF2B5EF4-FFF2-40B4-BE49-F238E27FC236}">
                    <a16:creationId xmlns:a16="http://schemas.microsoft.com/office/drawing/2014/main" id="{1C648758-543F-4F24-9E9F-7F8676BC0A5C}"/>
                  </a:ext>
                </a:extLst>
              </p:cNvPr>
              <p:cNvSpPr>
                <a:spLocks noChangeArrowheads="1"/>
              </p:cNvSpPr>
              <p:nvPr/>
            </p:nvSpPr>
            <p:spPr bwMode="auto">
              <a:xfrm>
                <a:off x="1691"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12</a:t>
                </a:r>
              </a:p>
            </p:txBody>
          </p:sp>
          <p:sp>
            <p:nvSpPr>
              <p:cNvPr id="1070" name="Rectangle 236">
                <a:extLst>
                  <a:ext uri="{FF2B5EF4-FFF2-40B4-BE49-F238E27FC236}">
                    <a16:creationId xmlns:a16="http://schemas.microsoft.com/office/drawing/2014/main" id="{EBE15A11-A8B4-4021-B698-639F8ACB838F}"/>
                  </a:ext>
                </a:extLst>
              </p:cNvPr>
              <p:cNvSpPr>
                <a:spLocks noChangeArrowheads="1"/>
              </p:cNvSpPr>
              <p:nvPr/>
            </p:nvSpPr>
            <p:spPr bwMode="auto">
              <a:xfrm>
                <a:off x="2125"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18</a:t>
                </a:r>
              </a:p>
            </p:txBody>
          </p:sp>
          <p:sp>
            <p:nvSpPr>
              <p:cNvPr id="1071" name="Rectangle 237">
                <a:extLst>
                  <a:ext uri="{FF2B5EF4-FFF2-40B4-BE49-F238E27FC236}">
                    <a16:creationId xmlns:a16="http://schemas.microsoft.com/office/drawing/2014/main" id="{17824D47-F5C7-4FA6-9779-51CAC2953AB7}"/>
                  </a:ext>
                </a:extLst>
              </p:cNvPr>
              <p:cNvSpPr>
                <a:spLocks noChangeArrowheads="1"/>
              </p:cNvSpPr>
              <p:nvPr/>
            </p:nvSpPr>
            <p:spPr bwMode="auto">
              <a:xfrm>
                <a:off x="2571"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24</a:t>
                </a:r>
              </a:p>
            </p:txBody>
          </p:sp>
          <p:sp>
            <p:nvSpPr>
              <p:cNvPr id="1072" name="Rectangle 238">
                <a:extLst>
                  <a:ext uri="{FF2B5EF4-FFF2-40B4-BE49-F238E27FC236}">
                    <a16:creationId xmlns:a16="http://schemas.microsoft.com/office/drawing/2014/main" id="{C3137446-B7EE-48F6-900D-8CBFD00C8897}"/>
                  </a:ext>
                </a:extLst>
              </p:cNvPr>
              <p:cNvSpPr>
                <a:spLocks noChangeArrowheads="1"/>
              </p:cNvSpPr>
              <p:nvPr/>
            </p:nvSpPr>
            <p:spPr bwMode="auto">
              <a:xfrm>
                <a:off x="3001" y="2576"/>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30</a:t>
                </a:r>
              </a:p>
            </p:txBody>
          </p:sp>
          <p:sp>
            <p:nvSpPr>
              <p:cNvPr id="1073" name="Rectangle 239">
                <a:extLst>
                  <a:ext uri="{FF2B5EF4-FFF2-40B4-BE49-F238E27FC236}">
                    <a16:creationId xmlns:a16="http://schemas.microsoft.com/office/drawing/2014/main" id="{0073904F-5788-45F2-A643-AC3269B4618E}"/>
                  </a:ext>
                </a:extLst>
              </p:cNvPr>
              <p:cNvSpPr>
                <a:spLocks noChangeArrowheads="1"/>
              </p:cNvSpPr>
              <p:nvPr/>
            </p:nvSpPr>
            <p:spPr bwMode="auto">
              <a:xfrm>
                <a:off x="3427"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36</a:t>
                </a:r>
              </a:p>
            </p:txBody>
          </p:sp>
          <p:sp>
            <p:nvSpPr>
              <p:cNvPr id="1074" name="Rectangle 240">
                <a:extLst>
                  <a:ext uri="{FF2B5EF4-FFF2-40B4-BE49-F238E27FC236}">
                    <a16:creationId xmlns:a16="http://schemas.microsoft.com/office/drawing/2014/main" id="{F3A58482-10F0-44E6-A7F0-37BC50C85D77}"/>
                  </a:ext>
                </a:extLst>
              </p:cNvPr>
              <p:cNvSpPr>
                <a:spLocks noChangeArrowheads="1"/>
              </p:cNvSpPr>
              <p:nvPr/>
            </p:nvSpPr>
            <p:spPr bwMode="auto">
              <a:xfrm>
                <a:off x="3869"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42</a:t>
                </a:r>
              </a:p>
            </p:txBody>
          </p:sp>
          <p:sp>
            <p:nvSpPr>
              <p:cNvPr id="1075" name="Rectangle 241">
                <a:extLst>
                  <a:ext uri="{FF2B5EF4-FFF2-40B4-BE49-F238E27FC236}">
                    <a16:creationId xmlns:a16="http://schemas.microsoft.com/office/drawing/2014/main" id="{BF9D6B52-FC10-4BA7-A873-550F27052EDE}"/>
                  </a:ext>
                </a:extLst>
              </p:cNvPr>
              <p:cNvSpPr>
                <a:spLocks noChangeArrowheads="1"/>
              </p:cNvSpPr>
              <p:nvPr/>
            </p:nvSpPr>
            <p:spPr bwMode="auto">
              <a:xfrm>
                <a:off x="4303"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48</a:t>
                </a:r>
              </a:p>
            </p:txBody>
          </p:sp>
          <p:sp>
            <p:nvSpPr>
              <p:cNvPr id="1076" name="Rectangle 242">
                <a:extLst>
                  <a:ext uri="{FF2B5EF4-FFF2-40B4-BE49-F238E27FC236}">
                    <a16:creationId xmlns:a16="http://schemas.microsoft.com/office/drawing/2014/main" id="{277D583F-0E0F-4278-B3FD-6399A4BA3BB6}"/>
                  </a:ext>
                </a:extLst>
              </p:cNvPr>
              <p:cNvSpPr>
                <a:spLocks noChangeArrowheads="1"/>
              </p:cNvSpPr>
              <p:nvPr/>
            </p:nvSpPr>
            <p:spPr bwMode="auto">
              <a:xfrm>
                <a:off x="4730" y="258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54</a:t>
                </a:r>
              </a:p>
            </p:txBody>
          </p:sp>
          <p:sp>
            <p:nvSpPr>
              <p:cNvPr id="1077" name="Freeform 243">
                <a:extLst>
                  <a:ext uri="{FF2B5EF4-FFF2-40B4-BE49-F238E27FC236}">
                    <a16:creationId xmlns:a16="http://schemas.microsoft.com/office/drawing/2014/main" id="{F4FBFAF3-AE2F-4826-81FC-6AB4A32378AE}"/>
                  </a:ext>
                </a:extLst>
              </p:cNvPr>
              <p:cNvSpPr>
                <a:spLocks noEditPoints="1"/>
              </p:cNvSpPr>
              <p:nvPr/>
            </p:nvSpPr>
            <p:spPr bwMode="auto">
              <a:xfrm>
                <a:off x="881" y="2487"/>
                <a:ext cx="3932" cy="70"/>
              </a:xfrm>
              <a:custGeom>
                <a:avLst/>
                <a:gdLst>
                  <a:gd name="T0" fmla="*/ 0 w 3932"/>
                  <a:gd name="T1" fmla="*/ 0 h 70"/>
                  <a:gd name="T2" fmla="*/ 3932 w 3932"/>
                  <a:gd name="T3" fmla="*/ 0 h 70"/>
                  <a:gd name="T4" fmla="*/ 13 w 3932"/>
                  <a:gd name="T5" fmla="*/ 0 h 70"/>
                  <a:gd name="T6" fmla="*/ 13 w 3932"/>
                  <a:gd name="T7" fmla="*/ 70 h 70"/>
                  <a:gd name="T8" fmla="*/ 447 w 3932"/>
                  <a:gd name="T9" fmla="*/ 0 h 70"/>
                  <a:gd name="T10" fmla="*/ 447 w 3932"/>
                  <a:gd name="T11" fmla="*/ 70 h 70"/>
                  <a:gd name="T12" fmla="*/ 881 w 3932"/>
                  <a:gd name="T13" fmla="*/ 0 h 70"/>
                  <a:gd name="T14" fmla="*/ 881 w 3932"/>
                  <a:gd name="T15" fmla="*/ 70 h 70"/>
                  <a:gd name="T16" fmla="*/ 1315 w 3932"/>
                  <a:gd name="T17" fmla="*/ 0 h 70"/>
                  <a:gd name="T18" fmla="*/ 1315 w 3932"/>
                  <a:gd name="T19" fmla="*/ 70 h 70"/>
                  <a:gd name="T20" fmla="*/ 1749 w 3932"/>
                  <a:gd name="T21" fmla="*/ 0 h 70"/>
                  <a:gd name="T22" fmla="*/ 1749 w 3932"/>
                  <a:gd name="T23" fmla="*/ 70 h 70"/>
                  <a:gd name="T24" fmla="*/ 2183 w 3932"/>
                  <a:gd name="T25" fmla="*/ 0 h 70"/>
                  <a:gd name="T26" fmla="*/ 2183 w 3932"/>
                  <a:gd name="T27" fmla="*/ 70 h 70"/>
                  <a:gd name="T28" fmla="*/ 2617 w 3932"/>
                  <a:gd name="T29" fmla="*/ 0 h 70"/>
                  <a:gd name="T30" fmla="*/ 2617 w 3932"/>
                  <a:gd name="T31" fmla="*/ 70 h 70"/>
                  <a:gd name="T32" fmla="*/ 3051 w 3932"/>
                  <a:gd name="T33" fmla="*/ 0 h 70"/>
                  <a:gd name="T34" fmla="*/ 3051 w 3932"/>
                  <a:gd name="T35" fmla="*/ 70 h 70"/>
                  <a:gd name="T36" fmla="*/ 3485 w 3932"/>
                  <a:gd name="T37" fmla="*/ 0 h 70"/>
                  <a:gd name="T38" fmla="*/ 3485 w 3932"/>
                  <a:gd name="T39" fmla="*/ 70 h 70"/>
                  <a:gd name="T40" fmla="*/ 3919 w 3932"/>
                  <a:gd name="T41" fmla="*/ 0 h 70"/>
                  <a:gd name="T42" fmla="*/ 3919 w 3932"/>
                  <a:gd name="T4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32" h="70">
                    <a:moveTo>
                      <a:pt x="0" y="0"/>
                    </a:moveTo>
                    <a:lnTo>
                      <a:pt x="3932" y="0"/>
                    </a:lnTo>
                    <a:moveTo>
                      <a:pt x="13" y="0"/>
                    </a:moveTo>
                    <a:lnTo>
                      <a:pt x="13" y="70"/>
                    </a:lnTo>
                    <a:moveTo>
                      <a:pt x="447" y="0"/>
                    </a:moveTo>
                    <a:lnTo>
                      <a:pt x="447" y="70"/>
                    </a:lnTo>
                    <a:moveTo>
                      <a:pt x="881" y="0"/>
                    </a:moveTo>
                    <a:lnTo>
                      <a:pt x="881" y="70"/>
                    </a:lnTo>
                    <a:moveTo>
                      <a:pt x="1315" y="0"/>
                    </a:moveTo>
                    <a:lnTo>
                      <a:pt x="1315" y="70"/>
                    </a:lnTo>
                    <a:moveTo>
                      <a:pt x="1749" y="0"/>
                    </a:moveTo>
                    <a:lnTo>
                      <a:pt x="1749" y="70"/>
                    </a:lnTo>
                    <a:moveTo>
                      <a:pt x="2183" y="0"/>
                    </a:moveTo>
                    <a:lnTo>
                      <a:pt x="2183" y="70"/>
                    </a:lnTo>
                    <a:moveTo>
                      <a:pt x="2617" y="0"/>
                    </a:moveTo>
                    <a:lnTo>
                      <a:pt x="2617" y="70"/>
                    </a:lnTo>
                    <a:moveTo>
                      <a:pt x="3051" y="0"/>
                    </a:moveTo>
                    <a:lnTo>
                      <a:pt x="3051" y="70"/>
                    </a:lnTo>
                    <a:moveTo>
                      <a:pt x="3485" y="0"/>
                    </a:moveTo>
                    <a:lnTo>
                      <a:pt x="3485" y="70"/>
                    </a:lnTo>
                    <a:moveTo>
                      <a:pt x="3919" y="0"/>
                    </a:moveTo>
                    <a:lnTo>
                      <a:pt x="3919" y="70"/>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78" name="Rectangle 244">
                <a:extLst>
                  <a:ext uri="{FF2B5EF4-FFF2-40B4-BE49-F238E27FC236}">
                    <a16:creationId xmlns:a16="http://schemas.microsoft.com/office/drawing/2014/main" id="{487C2EE4-6668-4C0B-87CA-17D0AEDC6596}"/>
                  </a:ext>
                </a:extLst>
              </p:cNvPr>
              <p:cNvSpPr>
                <a:spLocks noChangeArrowheads="1"/>
              </p:cNvSpPr>
              <p:nvPr/>
            </p:nvSpPr>
            <p:spPr bwMode="auto">
              <a:xfrm>
                <a:off x="646" y="2416"/>
                <a:ext cx="5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0</a:t>
                </a:r>
              </a:p>
            </p:txBody>
          </p:sp>
          <p:sp>
            <p:nvSpPr>
              <p:cNvPr id="1079" name="Rectangle 245">
                <a:extLst>
                  <a:ext uri="{FF2B5EF4-FFF2-40B4-BE49-F238E27FC236}">
                    <a16:creationId xmlns:a16="http://schemas.microsoft.com/office/drawing/2014/main" id="{646B7498-94F6-4559-AB38-4B6D9F075AC5}"/>
                  </a:ext>
                </a:extLst>
              </p:cNvPr>
              <p:cNvSpPr>
                <a:spLocks noChangeArrowheads="1"/>
              </p:cNvSpPr>
              <p:nvPr/>
            </p:nvSpPr>
            <p:spPr bwMode="auto">
              <a:xfrm>
                <a:off x="586" y="2251"/>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10</a:t>
                </a:r>
              </a:p>
            </p:txBody>
          </p:sp>
          <p:sp>
            <p:nvSpPr>
              <p:cNvPr id="1080" name="Rectangle 246">
                <a:extLst>
                  <a:ext uri="{FF2B5EF4-FFF2-40B4-BE49-F238E27FC236}">
                    <a16:creationId xmlns:a16="http://schemas.microsoft.com/office/drawing/2014/main" id="{282C71D9-12FC-4C28-8358-EDC0F5A53244}"/>
                  </a:ext>
                </a:extLst>
              </p:cNvPr>
              <p:cNvSpPr>
                <a:spLocks noChangeArrowheads="1"/>
              </p:cNvSpPr>
              <p:nvPr/>
            </p:nvSpPr>
            <p:spPr bwMode="auto">
              <a:xfrm>
                <a:off x="586" y="2086"/>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20</a:t>
                </a:r>
              </a:p>
            </p:txBody>
          </p:sp>
          <p:sp>
            <p:nvSpPr>
              <p:cNvPr id="1081" name="Rectangle 247">
                <a:extLst>
                  <a:ext uri="{FF2B5EF4-FFF2-40B4-BE49-F238E27FC236}">
                    <a16:creationId xmlns:a16="http://schemas.microsoft.com/office/drawing/2014/main" id="{8A68BAB8-A62C-491D-8AD6-AD44BAE2DAB4}"/>
                  </a:ext>
                </a:extLst>
              </p:cNvPr>
              <p:cNvSpPr>
                <a:spLocks noChangeArrowheads="1"/>
              </p:cNvSpPr>
              <p:nvPr/>
            </p:nvSpPr>
            <p:spPr bwMode="auto">
              <a:xfrm>
                <a:off x="586" y="192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30</a:t>
                </a:r>
              </a:p>
            </p:txBody>
          </p:sp>
          <p:sp>
            <p:nvSpPr>
              <p:cNvPr id="1082" name="Rectangle 248">
                <a:extLst>
                  <a:ext uri="{FF2B5EF4-FFF2-40B4-BE49-F238E27FC236}">
                    <a16:creationId xmlns:a16="http://schemas.microsoft.com/office/drawing/2014/main" id="{76874790-27FD-4485-901B-AEB313103F6E}"/>
                  </a:ext>
                </a:extLst>
              </p:cNvPr>
              <p:cNvSpPr>
                <a:spLocks noChangeArrowheads="1"/>
              </p:cNvSpPr>
              <p:nvPr/>
            </p:nvSpPr>
            <p:spPr bwMode="auto">
              <a:xfrm>
                <a:off x="586" y="1755"/>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40</a:t>
                </a:r>
              </a:p>
            </p:txBody>
          </p:sp>
          <p:sp>
            <p:nvSpPr>
              <p:cNvPr id="1083" name="Rectangle 249">
                <a:extLst>
                  <a:ext uri="{FF2B5EF4-FFF2-40B4-BE49-F238E27FC236}">
                    <a16:creationId xmlns:a16="http://schemas.microsoft.com/office/drawing/2014/main" id="{FB243FA6-48E6-4358-962A-53601CFE9A57}"/>
                  </a:ext>
                </a:extLst>
              </p:cNvPr>
              <p:cNvSpPr>
                <a:spLocks noChangeArrowheads="1"/>
              </p:cNvSpPr>
              <p:nvPr/>
            </p:nvSpPr>
            <p:spPr bwMode="auto">
              <a:xfrm>
                <a:off x="586" y="1590"/>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50</a:t>
                </a:r>
              </a:p>
            </p:txBody>
          </p:sp>
          <p:sp>
            <p:nvSpPr>
              <p:cNvPr id="1084" name="Rectangle 250">
                <a:extLst>
                  <a:ext uri="{FF2B5EF4-FFF2-40B4-BE49-F238E27FC236}">
                    <a16:creationId xmlns:a16="http://schemas.microsoft.com/office/drawing/2014/main" id="{7B4FFA93-5347-47B0-A8A7-4EE593378438}"/>
                  </a:ext>
                </a:extLst>
              </p:cNvPr>
              <p:cNvSpPr>
                <a:spLocks noChangeArrowheads="1"/>
              </p:cNvSpPr>
              <p:nvPr/>
            </p:nvSpPr>
            <p:spPr bwMode="auto">
              <a:xfrm>
                <a:off x="586" y="1424"/>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60</a:t>
                </a:r>
              </a:p>
            </p:txBody>
          </p:sp>
          <p:sp>
            <p:nvSpPr>
              <p:cNvPr id="1085" name="Rectangle 251">
                <a:extLst>
                  <a:ext uri="{FF2B5EF4-FFF2-40B4-BE49-F238E27FC236}">
                    <a16:creationId xmlns:a16="http://schemas.microsoft.com/office/drawing/2014/main" id="{D0AB6845-6ACF-446E-A92B-5A2B2567D765}"/>
                  </a:ext>
                </a:extLst>
              </p:cNvPr>
              <p:cNvSpPr>
                <a:spLocks noChangeArrowheads="1"/>
              </p:cNvSpPr>
              <p:nvPr/>
            </p:nvSpPr>
            <p:spPr bwMode="auto">
              <a:xfrm>
                <a:off x="586" y="1259"/>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70</a:t>
                </a:r>
              </a:p>
            </p:txBody>
          </p:sp>
          <p:sp>
            <p:nvSpPr>
              <p:cNvPr id="1086" name="Rectangle 252">
                <a:extLst>
                  <a:ext uri="{FF2B5EF4-FFF2-40B4-BE49-F238E27FC236}">
                    <a16:creationId xmlns:a16="http://schemas.microsoft.com/office/drawing/2014/main" id="{4433596F-3C81-43FA-9F3A-BBB054A398CC}"/>
                  </a:ext>
                </a:extLst>
              </p:cNvPr>
              <p:cNvSpPr>
                <a:spLocks noChangeArrowheads="1"/>
              </p:cNvSpPr>
              <p:nvPr/>
            </p:nvSpPr>
            <p:spPr bwMode="auto">
              <a:xfrm>
                <a:off x="586" y="1094"/>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80</a:t>
                </a:r>
              </a:p>
            </p:txBody>
          </p:sp>
          <p:sp>
            <p:nvSpPr>
              <p:cNvPr id="1087" name="Rectangle 253">
                <a:extLst>
                  <a:ext uri="{FF2B5EF4-FFF2-40B4-BE49-F238E27FC236}">
                    <a16:creationId xmlns:a16="http://schemas.microsoft.com/office/drawing/2014/main" id="{6865AE5A-3EB1-40C9-8C2A-A16DECD6DA45}"/>
                  </a:ext>
                </a:extLst>
              </p:cNvPr>
              <p:cNvSpPr>
                <a:spLocks noChangeArrowheads="1"/>
              </p:cNvSpPr>
              <p:nvPr/>
            </p:nvSpPr>
            <p:spPr bwMode="auto">
              <a:xfrm>
                <a:off x="586" y="928"/>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90</a:t>
                </a:r>
              </a:p>
            </p:txBody>
          </p:sp>
          <p:sp>
            <p:nvSpPr>
              <p:cNvPr id="1088" name="Rectangle 254">
                <a:extLst>
                  <a:ext uri="{FF2B5EF4-FFF2-40B4-BE49-F238E27FC236}">
                    <a16:creationId xmlns:a16="http://schemas.microsoft.com/office/drawing/2014/main" id="{B0E2709C-07CC-4328-8FC6-79C95A95BC7A}"/>
                  </a:ext>
                </a:extLst>
              </p:cNvPr>
              <p:cNvSpPr>
                <a:spLocks noChangeArrowheads="1"/>
              </p:cNvSpPr>
              <p:nvPr/>
            </p:nvSpPr>
            <p:spPr bwMode="auto">
              <a:xfrm>
                <a:off x="527" y="763"/>
                <a:ext cx="1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867" dirty="0">
                    <a:solidFill>
                      <a:srgbClr val="000000"/>
                    </a:solidFill>
                  </a:rPr>
                  <a:t>100</a:t>
                </a:r>
              </a:p>
            </p:txBody>
          </p:sp>
          <p:sp>
            <p:nvSpPr>
              <p:cNvPr id="1089" name="Freeform 255">
                <a:extLst>
                  <a:ext uri="{FF2B5EF4-FFF2-40B4-BE49-F238E27FC236}">
                    <a16:creationId xmlns:a16="http://schemas.microsoft.com/office/drawing/2014/main" id="{21F577E9-A5CE-4298-967D-ACA38ADCFBEF}"/>
                  </a:ext>
                </a:extLst>
              </p:cNvPr>
              <p:cNvSpPr>
                <a:spLocks noEditPoints="1"/>
              </p:cNvSpPr>
              <p:nvPr/>
            </p:nvSpPr>
            <p:spPr bwMode="auto">
              <a:xfrm>
                <a:off x="783" y="825"/>
                <a:ext cx="111" cy="1670"/>
              </a:xfrm>
              <a:custGeom>
                <a:avLst/>
                <a:gdLst>
                  <a:gd name="T0" fmla="*/ 111 w 111"/>
                  <a:gd name="T1" fmla="*/ 1670 h 1670"/>
                  <a:gd name="T2" fmla="*/ 111 w 111"/>
                  <a:gd name="T3" fmla="*/ 0 h 1670"/>
                  <a:gd name="T4" fmla="*/ 111 w 111"/>
                  <a:gd name="T5" fmla="*/ 1662 h 1670"/>
                  <a:gd name="T6" fmla="*/ 0 w 111"/>
                  <a:gd name="T7" fmla="*/ 1662 h 1670"/>
                  <a:gd name="T8" fmla="*/ 111 w 111"/>
                  <a:gd name="T9" fmla="*/ 1496 h 1670"/>
                  <a:gd name="T10" fmla="*/ 0 w 111"/>
                  <a:gd name="T11" fmla="*/ 1496 h 1670"/>
                  <a:gd name="T12" fmla="*/ 111 w 111"/>
                  <a:gd name="T13" fmla="*/ 1331 h 1670"/>
                  <a:gd name="T14" fmla="*/ 0 w 111"/>
                  <a:gd name="T15" fmla="*/ 1331 h 1670"/>
                  <a:gd name="T16" fmla="*/ 111 w 111"/>
                  <a:gd name="T17" fmla="*/ 1166 h 1670"/>
                  <a:gd name="T18" fmla="*/ 0 w 111"/>
                  <a:gd name="T19" fmla="*/ 1166 h 1670"/>
                  <a:gd name="T20" fmla="*/ 111 w 111"/>
                  <a:gd name="T21" fmla="*/ 1000 h 1670"/>
                  <a:gd name="T22" fmla="*/ 0 w 111"/>
                  <a:gd name="T23" fmla="*/ 1000 h 1670"/>
                  <a:gd name="T24" fmla="*/ 111 w 111"/>
                  <a:gd name="T25" fmla="*/ 835 h 1670"/>
                  <a:gd name="T26" fmla="*/ 0 w 111"/>
                  <a:gd name="T27" fmla="*/ 835 h 1670"/>
                  <a:gd name="T28" fmla="*/ 111 w 111"/>
                  <a:gd name="T29" fmla="*/ 670 h 1670"/>
                  <a:gd name="T30" fmla="*/ 0 w 111"/>
                  <a:gd name="T31" fmla="*/ 670 h 1670"/>
                  <a:gd name="T32" fmla="*/ 111 w 111"/>
                  <a:gd name="T33" fmla="*/ 504 h 1670"/>
                  <a:gd name="T34" fmla="*/ 0 w 111"/>
                  <a:gd name="T35" fmla="*/ 504 h 1670"/>
                  <a:gd name="T36" fmla="*/ 111 w 111"/>
                  <a:gd name="T37" fmla="*/ 339 h 1670"/>
                  <a:gd name="T38" fmla="*/ 0 w 111"/>
                  <a:gd name="T39" fmla="*/ 339 h 1670"/>
                  <a:gd name="T40" fmla="*/ 111 w 111"/>
                  <a:gd name="T41" fmla="*/ 174 h 1670"/>
                  <a:gd name="T42" fmla="*/ 0 w 111"/>
                  <a:gd name="T43" fmla="*/ 174 h 1670"/>
                  <a:gd name="T44" fmla="*/ 111 w 111"/>
                  <a:gd name="T45" fmla="*/ 8 h 1670"/>
                  <a:gd name="T46" fmla="*/ 0 w 111"/>
                  <a:gd name="T47" fmla="*/ 8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670">
                    <a:moveTo>
                      <a:pt x="111" y="1670"/>
                    </a:moveTo>
                    <a:lnTo>
                      <a:pt x="111" y="0"/>
                    </a:lnTo>
                    <a:moveTo>
                      <a:pt x="111" y="1662"/>
                    </a:moveTo>
                    <a:lnTo>
                      <a:pt x="0" y="1662"/>
                    </a:lnTo>
                    <a:moveTo>
                      <a:pt x="111" y="1496"/>
                    </a:moveTo>
                    <a:lnTo>
                      <a:pt x="0" y="1496"/>
                    </a:lnTo>
                    <a:moveTo>
                      <a:pt x="111" y="1331"/>
                    </a:moveTo>
                    <a:lnTo>
                      <a:pt x="0" y="1331"/>
                    </a:lnTo>
                    <a:moveTo>
                      <a:pt x="111" y="1166"/>
                    </a:moveTo>
                    <a:lnTo>
                      <a:pt x="0" y="1166"/>
                    </a:lnTo>
                    <a:moveTo>
                      <a:pt x="111" y="1000"/>
                    </a:moveTo>
                    <a:lnTo>
                      <a:pt x="0" y="1000"/>
                    </a:lnTo>
                    <a:moveTo>
                      <a:pt x="111" y="835"/>
                    </a:moveTo>
                    <a:lnTo>
                      <a:pt x="0" y="835"/>
                    </a:lnTo>
                    <a:moveTo>
                      <a:pt x="111" y="670"/>
                    </a:moveTo>
                    <a:lnTo>
                      <a:pt x="0" y="670"/>
                    </a:lnTo>
                    <a:moveTo>
                      <a:pt x="111" y="504"/>
                    </a:moveTo>
                    <a:lnTo>
                      <a:pt x="0" y="504"/>
                    </a:lnTo>
                    <a:moveTo>
                      <a:pt x="111" y="339"/>
                    </a:moveTo>
                    <a:lnTo>
                      <a:pt x="0" y="339"/>
                    </a:lnTo>
                    <a:moveTo>
                      <a:pt x="111" y="174"/>
                    </a:moveTo>
                    <a:lnTo>
                      <a:pt x="0" y="174"/>
                    </a:lnTo>
                    <a:moveTo>
                      <a:pt x="111" y="8"/>
                    </a:moveTo>
                    <a:lnTo>
                      <a:pt x="0" y="8"/>
                    </a:lnTo>
                  </a:path>
                </a:pathLst>
              </a:custGeom>
              <a:noFill/>
              <a:ln w="412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0" name="Line 256">
                <a:extLst>
                  <a:ext uri="{FF2B5EF4-FFF2-40B4-BE49-F238E27FC236}">
                    <a16:creationId xmlns:a16="http://schemas.microsoft.com/office/drawing/2014/main" id="{86C08B72-E654-4057-A45F-6050C8A52040}"/>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1" name="Line 257">
                <a:extLst>
                  <a:ext uri="{FF2B5EF4-FFF2-40B4-BE49-F238E27FC236}">
                    <a16:creationId xmlns:a16="http://schemas.microsoft.com/office/drawing/2014/main" id="{12F19156-E858-4B07-8BE2-06751EF7D857}"/>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2" name="Line 258">
                <a:extLst>
                  <a:ext uri="{FF2B5EF4-FFF2-40B4-BE49-F238E27FC236}">
                    <a16:creationId xmlns:a16="http://schemas.microsoft.com/office/drawing/2014/main" id="{370AAAD4-F1EA-4D40-843F-99A8A3D38364}"/>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3" name="Line 259">
                <a:extLst>
                  <a:ext uri="{FF2B5EF4-FFF2-40B4-BE49-F238E27FC236}">
                    <a16:creationId xmlns:a16="http://schemas.microsoft.com/office/drawing/2014/main" id="{C3E25B0E-3731-446C-B4C8-FEBE3C376CE8}"/>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4" name="Line 260">
                <a:extLst>
                  <a:ext uri="{FF2B5EF4-FFF2-40B4-BE49-F238E27FC236}">
                    <a16:creationId xmlns:a16="http://schemas.microsoft.com/office/drawing/2014/main" id="{A43138B7-28B5-490A-A8A6-B03F7B7D5CAD}"/>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5" name="Line 261">
                <a:extLst>
                  <a:ext uri="{FF2B5EF4-FFF2-40B4-BE49-F238E27FC236}">
                    <a16:creationId xmlns:a16="http://schemas.microsoft.com/office/drawing/2014/main" id="{D94DDEDC-50D0-4229-A370-0D3C380BDEA5}"/>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6" name="Line 262">
                <a:extLst>
                  <a:ext uri="{FF2B5EF4-FFF2-40B4-BE49-F238E27FC236}">
                    <a16:creationId xmlns:a16="http://schemas.microsoft.com/office/drawing/2014/main" id="{45529B0C-D26D-43FF-B63A-EFB60F9A8951}"/>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7" name="Line 263">
                <a:extLst>
                  <a:ext uri="{FF2B5EF4-FFF2-40B4-BE49-F238E27FC236}">
                    <a16:creationId xmlns:a16="http://schemas.microsoft.com/office/drawing/2014/main" id="{E91F0FA0-AA6F-4242-B97F-5995B87A9F2B}"/>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8" name="Line 264">
                <a:extLst>
                  <a:ext uri="{FF2B5EF4-FFF2-40B4-BE49-F238E27FC236}">
                    <a16:creationId xmlns:a16="http://schemas.microsoft.com/office/drawing/2014/main" id="{B1CEE326-A70E-44DB-970C-7527826E0E2D}"/>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99" name="Line 265">
                <a:extLst>
                  <a:ext uri="{FF2B5EF4-FFF2-40B4-BE49-F238E27FC236}">
                    <a16:creationId xmlns:a16="http://schemas.microsoft.com/office/drawing/2014/main" id="{166692A5-2767-4A89-8AF6-CFC65B5A5A8A}"/>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0" name="Line 266">
                <a:extLst>
                  <a:ext uri="{FF2B5EF4-FFF2-40B4-BE49-F238E27FC236}">
                    <a16:creationId xmlns:a16="http://schemas.microsoft.com/office/drawing/2014/main" id="{E254D8AA-2718-43B6-80A4-F8548CE452E6}"/>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1" name="Line 267">
                <a:extLst>
                  <a:ext uri="{FF2B5EF4-FFF2-40B4-BE49-F238E27FC236}">
                    <a16:creationId xmlns:a16="http://schemas.microsoft.com/office/drawing/2014/main" id="{71B38166-FB36-4D87-A20B-D2FFF299D7DA}"/>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2" name="Line 268">
                <a:extLst>
                  <a:ext uri="{FF2B5EF4-FFF2-40B4-BE49-F238E27FC236}">
                    <a16:creationId xmlns:a16="http://schemas.microsoft.com/office/drawing/2014/main" id="{9FEE9B36-9B88-49F3-B5C0-116FEF292F20}"/>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3" name="Line 269">
                <a:extLst>
                  <a:ext uri="{FF2B5EF4-FFF2-40B4-BE49-F238E27FC236}">
                    <a16:creationId xmlns:a16="http://schemas.microsoft.com/office/drawing/2014/main" id="{B3739538-771E-4BC2-9A75-197751C92B37}"/>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4" name="Line 270">
                <a:extLst>
                  <a:ext uri="{FF2B5EF4-FFF2-40B4-BE49-F238E27FC236}">
                    <a16:creationId xmlns:a16="http://schemas.microsoft.com/office/drawing/2014/main" id="{F33F7A46-F935-45A2-A0C5-CD96BCD3160D}"/>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5" name="Line 271">
                <a:extLst>
                  <a:ext uri="{FF2B5EF4-FFF2-40B4-BE49-F238E27FC236}">
                    <a16:creationId xmlns:a16="http://schemas.microsoft.com/office/drawing/2014/main" id="{6C873390-6D79-4ADB-AC81-16EF58F5D2A5}"/>
                  </a:ext>
                </a:extLst>
              </p:cNvPr>
              <p:cNvSpPr>
                <a:spLocks noChangeShapeType="1"/>
              </p:cNvSpPr>
              <p:nvPr/>
            </p:nvSpPr>
            <p:spPr bwMode="auto">
              <a:xfrm>
                <a:off x="896" y="8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6" name="Line 272">
                <a:extLst>
                  <a:ext uri="{FF2B5EF4-FFF2-40B4-BE49-F238E27FC236}">
                    <a16:creationId xmlns:a16="http://schemas.microsoft.com/office/drawing/2014/main" id="{64A15BCC-A82A-4459-AF2A-D2BE32C0DEF4}"/>
                  </a:ext>
                </a:extLst>
              </p:cNvPr>
              <p:cNvSpPr>
                <a:spLocks noChangeShapeType="1"/>
              </p:cNvSpPr>
              <p:nvPr/>
            </p:nvSpPr>
            <p:spPr bwMode="auto">
              <a:xfrm>
                <a:off x="961" y="82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7" name="Line 273">
                <a:extLst>
                  <a:ext uri="{FF2B5EF4-FFF2-40B4-BE49-F238E27FC236}">
                    <a16:creationId xmlns:a16="http://schemas.microsoft.com/office/drawing/2014/main" id="{247F9602-B64B-4B4E-89E6-B62E0761ADBF}"/>
                  </a:ext>
                </a:extLst>
              </p:cNvPr>
              <p:cNvSpPr>
                <a:spLocks noChangeShapeType="1"/>
              </p:cNvSpPr>
              <p:nvPr/>
            </p:nvSpPr>
            <p:spPr bwMode="auto">
              <a:xfrm>
                <a:off x="965" y="83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8" name="Line 274">
                <a:extLst>
                  <a:ext uri="{FF2B5EF4-FFF2-40B4-BE49-F238E27FC236}">
                    <a16:creationId xmlns:a16="http://schemas.microsoft.com/office/drawing/2014/main" id="{53703229-51AC-4070-9126-D1610ABB1F67}"/>
                  </a:ext>
                </a:extLst>
              </p:cNvPr>
              <p:cNvSpPr>
                <a:spLocks noChangeShapeType="1"/>
              </p:cNvSpPr>
              <p:nvPr/>
            </p:nvSpPr>
            <p:spPr bwMode="auto">
              <a:xfrm>
                <a:off x="978" y="84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09" name="Line 275">
                <a:extLst>
                  <a:ext uri="{FF2B5EF4-FFF2-40B4-BE49-F238E27FC236}">
                    <a16:creationId xmlns:a16="http://schemas.microsoft.com/office/drawing/2014/main" id="{67D2E2C5-82C7-46F6-A7AF-777D2C058988}"/>
                  </a:ext>
                </a:extLst>
              </p:cNvPr>
              <p:cNvSpPr>
                <a:spLocks noChangeShapeType="1"/>
              </p:cNvSpPr>
              <p:nvPr/>
            </p:nvSpPr>
            <p:spPr bwMode="auto">
              <a:xfrm>
                <a:off x="998" y="86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0" name="Line 276">
                <a:extLst>
                  <a:ext uri="{FF2B5EF4-FFF2-40B4-BE49-F238E27FC236}">
                    <a16:creationId xmlns:a16="http://schemas.microsoft.com/office/drawing/2014/main" id="{F28E2FEF-3D00-495B-9D34-E2E51DE1A8B5}"/>
                  </a:ext>
                </a:extLst>
              </p:cNvPr>
              <p:cNvSpPr>
                <a:spLocks noChangeShapeType="1"/>
              </p:cNvSpPr>
              <p:nvPr/>
            </p:nvSpPr>
            <p:spPr bwMode="auto">
              <a:xfrm>
                <a:off x="1061" y="92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1" name="Line 277">
                <a:extLst>
                  <a:ext uri="{FF2B5EF4-FFF2-40B4-BE49-F238E27FC236}">
                    <a16:creationId xmlns:a16="http://schemas.microsoft.com/office/drawing/2014/main" id="{521D5FDD-1710-4B76-A71D-A31616ED897C}"/>
                  </a:ext>
                </a:extLst>
              </p:cNvPr>
              <p:cNvSpPr>
                <a:spLocks noChangeShapeType="1"/>
              </p:cNvSpPr>
              <p:nvPr/>
            </p:nvSpPr>
            <p:spPr bwMode="auto">
              <a:xfrm>
                <a:off x="1085" y="96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2" name="Line 278">
                <a:extLst>
                  <a:ext uri="{FF2B5EF4-FFF2-40B4-BE49-F238E27FC236}">
                    <a16:creationId xmlns:a16="http://schemas.microsoft.com/office/drawing/2014/main" id="{C28883A5-9F15-4814-8CD1-9A942EE1B34D}"/>
                  </a:ext>
                </a:extLst>
              </p:cNvPr>
              <p:cNvSpPr>
                <a:spLocks noChangeShapeType="1"/>
              </p:cNvSpPr>
              <p:nvPr/>
            </p:nvSpPr>
            <p:spPr bwMode="auto">
              <a:xfrm>
                <a:off x="1087" y="97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3" name="Line 279">
                <a:extLst>
                  <a:ext uri="{FF2B5EF4-FFF2-40B4-BE49-F238E27FC236}">
                    <a16:creationId xmlns:a16="http://schemas.microsoft.com/office/drawing/2014/main" id="{F9A27AAB-4AF0-4561-934C-E706A7D056F4}"/>
                  </a:ext>
                </a:extLst>
              </p:cNvPr>
              <p:cNvSpPr>
                <a:spLocks noChangeShapeType="1"/>
              </p:cNvSpPr>
              <p:nvPr/>
            </p:nvSpPr>
            <p:spPr bwMode="auto">
              <a:xfrm>
                <a:off x="1087" y="97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4" name="Line 280">
                <a:extLst>
                  <a:ext uri="{FF2B5EF4-FFF2-40B4-BE49-F238E27FC236}">
                    <a16:creationId xmlns:a16="http://schemas.microsoft.com/office/drawing/2014/main" id="{6E11E5FB-D47C-4884-9E99-97073473B5FB}"/>
                  </a:ext>
                </a:extLst>
              </p:cNvPr>
              <p:cNvSpPr>
                <a:spLocks noChangeShapeType="1"/>
              </p:cNvSpPr>
              <p:nvPr/>
            </p:nvSpPr>
            <p:spPr bwMode="auto">
              <a:xfrm>
                <a:off x="1089" y="99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5" name="Line 281">
                <a:extLst>
                  <a:ext uri="{FF2B5EF4-FFF2-40B4-BE49-F238E27FC236}">
                    <a16:creationId xmlns:a16="http://schemas.microsoft.com/office/drawing/2014/main" id="{32B8AE5D-499B-42EE-B670-35FD27052EB9}"/>
                  </a:ext>
                </a:extLst>
              </p:cNvPr>
              <p:cNvSpPr>
                <a:spLocks noChangeShapeType="1"/>
              </p:cNvSpPr>
              <p:nvPr/>
            </p:nvSpPr>
            <p:spPr bwMode="auto">
              <a:xfrm>
                <a:off x="1089" y="1007"/>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6" name="Line 282">
                <a:extLst>
                  <a:ext uri="{FF2B5EF4-FFF2-40B4-BE49-F238E27FC236}">
                    <a16:creationId xmlns:a16="http://schemas.microsoft.com/office/drawing/2014/main" id="{3FC10081-3185-42CF-857F-B7F4529979B4}"/>
                  </a:ext>
                </a:extLst>
              </p:cNvPr>
              <p:cNvSpPr>
                <a:spLocks noChangeShapeType="1"/>
              </p:cNvSpPr>
              <p:nvPr/>
            </p:nvSpPr>
            <p:spPr bwMode="auto">
              <a:xfrm>
                <a:off x="1100" y="11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7" name="Line 283">
                <a:extLst>
                  <a:ext uri="{FF2B5EF4-FFF2-40B4-BE49-F238E27FC236}">
                    <a16:creationId xmlns:a16="http://schemas.microsoft.com/office/drawing/2014/main" id="{FA9FD48A-30C8-4293-B89B-7778CD9267B0}"/>
                  </a:ext>
                </a:extLst>
              </p:cNvPr>
              <p:cNvSpPr>
                <a:spLocks noChangeShapeType="1"/>
              </p:cNvSpPr>
              <p:nvPr/>
            </p:nvSpPr>
            <p:spPr bwMode="auto">
              <a:xfrm>
                <a:off x="1102" y="111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8" name="Line 284">
                <a:extLst>
                  <a:ext uri="{FF2B5EF4-FFF2-40B4-BE49-F238E27FC236}">
                    <a16:creationId xmlns:a16="http://schemas.microsoft.com/office/drawing/2014/main" id="{96520B2F-3F34-47B9-B319-8ED3A478CC85}"/>
                  </a:ext>
                </a:extLst>
              </p:cNvPr>
              <p:cNvSpPr>
                <a:spLocks noChangeShapeType="1"/>
              </p:cNvSpPr>
              <p:nvPr/>
            </p:nvSpPr>
            <p:spPr bwMode="auto">
              <a:xfrm>
                <a:off x="1109" y="114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19" name="Line 285">
                <a:extLst>
                  <a:ext uri="{FF2B5EF4-FFF2-40B4-BE49-F238E27FC236}">
                    <a16:creationId xmlns:a16="http://schemas.microsoft.com/office/drawing/2014/main" id="{7C54A2B2-5840-438F-8074-C10AA0F7FF62}"/>
                  </a:ext>
                </a:extLst>
              </p:cNvPr>
              <p:cNvSpPr>
                <a:spLocks noChangeShapeType="1"/>
              </p:cNvSpPr>
              <p:nvPr/>
            </p:nvSpPr>
            <p:spPr bwMode="auto">
              <a:xfrm>
                <a:off x="1130" y="116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0" name="Line 286">
                <a:extLst>
                  <a:ext uri="{FF2B5EF4-FFF2-40B4-BE49-F238E27FC236}">
                    <a16:creationId xmlns:a16="http://schemas.microsoft.com/office/drawing/2014/main" id="{D84B8422-3E77-4C77-8BD7-D0DB9BA317EB}"/>
                  </a:ext>
                </a:extLst>
              </p:cNvPr>
              <p:cNvSpPr>
                <a:spLocks noChangeShapeType="1"/>
              </p:cNvSpPr>
              <p:nvPr/>
            </p:nvSpPr>
            <p:spPr bwMode="auto">
              <a:xfrm>
                <a:off x="1178" y="118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1" name="Line 287">
                <a:extLst>
                  <a:ext uri="{FF2B5EF4-FFF2-40B4-BE49-F238E27FC236}">
                    <a16:creationId xmlns:a16="http://schemas.microsoft.com/office/drawing/2014/main" id="{0FEE0A98-1D7A-48D6-B720-FE69D35EF438}"/>
                  </a:ext>
                </a:extLst>
              </p:cNvPr>
              <p:cNvSpPr>
                <a:spLocks noChangeShapeType="1"/>
              </p:cNvSpPr>
              <p:nvPr/>
            </p:nvSpPr>
            <p:spPr bwMode="auto">
              <a:xfrm>
                <a:off x="1187" y="1197"/>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2" name="Line 288">
                <a:extLst>
                  <a:ext uri="{FF2B5EF4-FFF2-40B4-BE49-F238E27FC236}">
                    <a16:creationId xmlns:a16="http://schemas.microsoft.com/office/drawing/2014/main" id="{E3CC4411-2C55-4C9F-BF77-75B6108EE461}"/>
                  </a:ext>
                </a:extLst>
              </p:cNvPr>
              <p:cNvSpPr>
                <a:spLocks noChangeShapeType="1"/>
              </p:cNvSpPr>
              <p:nvPr/>
            </p:nvSpPr>
            <p:spPr bwMode="auto">
              <a:xfrm>
                <a:off x="1195" y="120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3" name="Line 289">
                <a:extLst>
                  <a:ext uri="{FF2B5EF4-FFF2-40B4-BE49-F238E27FC236}">
                    <a16:creationId xmlns:a16="http://schemas.microsoft.com/office/drawing/2014/main" id="{E3FD53E4-5A70-4DB9-A0F1-A8BFF39185F2}"/>
                  </a:ext>
                </a:extLst>
              </p:cNvPr>
              <p:cNvSpPr>
                <a:spLocks noChangeShapeType="1"/>
              </p:cNvSpPr>
              <p:nvPr/>
            </p:nvSpPr>
            <p:spPr bwMode="auto">
              <a:xfrm>
                <a:off x="1200" y="125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4" name="Line 290">
                <a:extLst>
                  <a:ext uri="{FF2B5EF4-FFF2-40B4-BE49-F238E27FC236}">
                    <a16:creationId xmlns:a16="http://schemas.microsoft.com/office/drawing/2014/main" id="{EA30F12F-31D6-43CA-AECB-42DAEE7AF16E}"/>
                  </a:ext>
                </a:extLst>
              </p:cNvPr>
              <p:cNvSpPr>
                <a:spLocks noChangeShapeType="1"/>
              </p:cNvSpPr>
              <p:nvPr/>
            </p:nvSpPr>
            <p:spPr bwMode="auto">
              <a:xfrm>
                <a:off x="1200" y="125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5" name="Line 291">
                <a:extLst>
                  <a:ext uri="{FF2B5EF4-FFF2-40B4-BE49-F238E27FC236}">
                    <a16:creationId xmlns:a16="http://schemas.microsoft.com/office/drawing/2014/main" id="{7CC80049-02AE-45C7-8D10-7E5E848FFC06}"/>
                  </a:ext>
                </a:extLst>
              </p:cNvPr>
              <p:cNvSpPr>
                <a:spLocks noChangeShapeType="1"/>
              </p:cNvSpPr>
              <p:nvPr/>
            </p:nvSpPr>
            <p:spPr bwMode="auto">
              <a:xfrm>
                <a:off x="1211" y="1269"/>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6" name="Line 292">
                <a:extLst>
                  <a:ext uri="{FF2B5EF4-FFF2-40B4-BE49-F238E27FC236}">
                    <a16:creationId xmlns:a16="http://schemas.microsoft.com/office/drawing/2014/main" id="{B439416B-6052-4631-9C6F-D4563E20C657}"/>
                  </a:ext>
                </a:extLst>
              </p:cNvPr>
              <p:cNvSpPr>
                <a:spLocks noChangeShapeType="1"/>
              </p:cNvSpPr>
              <p:nvPr/>
            </p:nvSpPr>
            <p:spPr bwMode="auto">
              <a:xfrm>
                <a:off x="1287" y="1289"/>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7" name="Line 293">
                <a:extLst>
                  <a:ext uri="{FF2B5EF4-FFF2-40B4-BE49-F238E27FC236}">
                    <a16:creationId xmlns:a16="http://schemas.microsoft.com/office/drawing/2014/main" id="{11E8F8B2-F146-4C19-B15E-1C964AC4BF82}"/>
                  </a:ext>
                </a:extLst>
              </p:cNvPr>
              <p:cNvSpPr>
                <a:spLocks noChangeShapeType="1"/>
              </p:cNvSpPr>
              <p:nvPr/>
            </p:nvSpPr>
            <p:spPr bwMode="auto">
              <a:xfrm>
                <a:off x="1295" y="130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8" name="Line 294">
                <a:extLst>
                  <a:ext uri="{FF2B5EF4-FFF2-40B4-BE49-F238E27FC236}">
                    <a16:creationId xmlns:a16="http://schemas.microsoft.com/office/drawing/2014/main" id="{88A79EE0-30B6-4502-B12D-0F50ECE5DFD2}"/>
                  </a:ext>
                </a:extLst>
              </p:cNvPr>
              <p:cNvSpPr>
                <a:spLocks noChangeShapeType="1"/>
              </p:cNvSpPr>
              <p:nvPr/>
            </p:nvSpPr>
            <p:spPr bwMode="auto">
              <a:xfrm>
                <a:off x="1297" y="133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29" name="Line 295">
                <a:extLst>
                  <a:ext uri="{FF2B5EF4-FFF2-40B4-BE49-F238E27FC236}">
                    <a16:creationId xmlns:a16="http://schemas.microsoft.com/office/drawing/2014/main" id="{F30C6268-71DC-4687-A140-EB109D3300F2}"/>
                  </a:ext>
                </a:extLst>
              </p:cNvPr>
              <p:cNvSpPr>
                <a:spLocks noChangeShapeType="1"/>
              </p:cNvSpPr>
              <p:nvPr/>
            </p:nvSpPr>
            <p:spPr bwMode="auto">
              <a:xfrm>
                <a:off x="1297" y="134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0" name="Line 296">
                <a:extLst>
                  <a:ext uri="{FF2B5EF4-FFF2-40B4-BE49-F238E27FC236}">
                    <a16:creationId xmlns:a16="http://schemas.microsoft.com/office/drawing/2014/main" id="{E3FC68FD-2797-4CE6-8831-7CBACA06CE34}"/>
                  </a:ext>
                </a:extLst>
              </p:cNvPr>
              <p:cNvSpPr>
                <a:spLocks noChangeShapeType="1"/>
              </p:cNvSpPr>
              <p:nvPr/>
            </p:nvSpPr>
            <p:spPr bwMode="auto">
              <a:xfrm>
                <a:off x="1302" y="136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1" name="Line 297">
                <a:extLst>
                  <a:ext uri="{FF2B5EF4-FFF2-40B4-BE49-F238E27FC236}">
                    <a16:creationId xmlns:a16="http://schemas.microsoft.com/office/drawing/2014/main" id="{2604E77D-A821-4AA1-8147-E340A2EE9F86}"/>
                  </a:ext>
                </a:extLst>
              </p:cNvPr>
              <p:cNvSpPr>
                <a:spLocks noChangeShapeType="1"/>
              </p:cNvSpPr>
              <p:nvPr/>
            </p:nvSpPr>
            <p:spPr bwMode="auto">
              <a:xfrm>
                <a:off x="1313" y="136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2" name="Line 298">
                <a:extLst>
                  <a:ext uri="{FF2B5EF4-FFF2-40B4-BE49-F238E27FC236}">
                    <a16:creationId xmlns:a16="http://schemas.microsoft.com/office/drawing/2014/main" id="{60BE69F1-9E7E-4027-854F-855487FF5772}"/>
                  </a:ext>
                </a:extLst>
              </p:cNvPr>
              <p:cNvSpPr>
                <a:spLocks noChangeShapeType="1"/>
              </p:cNvSpPr>
              <p:nvPr/>
            </p:nvSpPr>
            <p:spPr bwMode="auto">
              <a:xfrm>
                <a:off x="1332" y="136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3" name="Line 299">
                <a:extLst>
                  <a:ext uri="{FF2B5EF4-FFF2-40B4-BE49-F238E27FC236}">
                    <a16:creationId xmlns:a16="http://schemas.microsoft.com/office/drawing/2014/main" id="{4CB381C1-ECEB-4B90-842C-1CC056744709}"/>
                  </a:ext>
                </a:extLst>
              </p:cNvPr>
              <p:cNvSpPr>
                <a:spLocks noChangeShapeType="1"/>
              </p:cNvSpPr>
              <p:nvPr/>
            </p:nvSpPr>
            <p:spPr bwMode="auto">
              <a:xfrm>
                <a:off x="1382" y="139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4" name="Line 300">
                <a:extLst>
                  <a:ext uri="{FF2B5EF4-FFF2-40B4-BE49-F238E27FC236}">
                    <a16:creationId xmlns:a16="http://schemas.microsoft.com/office/drawing/2014/main" id="{F6CC9AFF-8F6A-4FD2-9305-82110ED14857}"/>
                  </a:ext>
                </a:extLst>
              </p:cNvPr>
              <p:cNvSpPr>
                <a:spLocks noChangeShapeType="1"/>
              </p:cNvSpPr>
              <p:nvPr/>
            </p:nvSpPr>
            <p:spPr bwMode="auto">
              <a:xfrm>
                <a:off x="1395" y="140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5" name="Line 301">
                <a:extLst>
                  <a:ext uri="{FF2B5EF4-FFF2-40B4-BE49-F238E27FC236}">
                    <a16:creationId xmlns:a16="http://schemas.microsoft.com/office/drawing/2014/main" id="{1EA79B22-A6CC-4399-9809-4453939BE4F5}"/>
                  </a:ext>
                </a:extLst>
              </p:cNvPr>
              <p:cNvSpPr>
                <a:spLocks noChangeShapeType="1"/>
              </p:cNvSpPr>
              <p:nvPr/>
            </p:nvSpPr>
            <p:spPr bwMode="auto">
              <a:xfrm>
                <a:off x="1410" y="1435"/>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6" name="Line 302">
                <a:extLst>
                  <a:ext uri="{FF2B5EF4-FFF2-40B4-BE49-F238E27FC236}">
                    <a16:creationId xmlns:a16="http://schemas.microsoft.com/office/drawing/2014/main" id="{C66BC2C8-EF34-466D-8451-8C1F4CAEFD3C}"/>
                  </a:ext>
                </a:extLst>
              </p:cNvPr>
              <p:cNvSpPr>
                <a:spLocks noChangeShapeType="1"/>
              </p:cNvSpPr>
              <p:nvPr/>
            </p:nvSpPr>
            <p:spPr bwMode="auto">
              <a:xfrm>
                <a:off x="1410" y="144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7" name="Line 303">
                <a:extLst>
                  <a:ext uri="{FF2B5EF4-FFF2-40B4-BE49-F238E27FC236}">
                    <a16:creationId xmlns:a16="http://schemas.microsoft.com/office/drawing/2014/main" id="{3E01730A-AAED-4AEC-8ECB-F71A043B90F7}"/>
                  </a:ext>
                </a:extLst>
              </p:cNvPr>
              <p:cNvSpPr>
                <a:spLocks noChangeShapeType="1"/>
              </p:cNvSpPr>
              <p:nvPr/>
            </p:nvSpPr>
            <p:spPr bwMode="auto">
              <a:xfrm>
                <a:off x="1445" y="144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8" name="Line 304">
                <a:extLst>
                  <a:ext uri="{FF2B5EF4-FFF2-40B4-BE49-F238E27FC236}">
                    <a16:creationId xmlns:a16="http://schemas.microsoft.com/office/drawing/2014/main" id="{4BA52B8B-41C3-4CCF-B4A3-50B1AABBF43D}"/>
                  </a:ext>
                </a:extLst>
              </p:cNvPr>
              <p:cNvSpPr>
                <a:spLocks noChangeShapeType="1"/>
              </p:cNvSpPr>
              <p:nvPr/>
            </p:nvSpPr>
            <p:spPr bwMode="auto">
              <a:xfrm>
                <a:off x="1491" y="148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39" name="Line 305">
                <a:extLst>
                  <a:ext uri="{FF2B5EF4-FFF2-40B4-BE49-F238E27FC236}">
                    <a16:creationId xmlns:a16="http://schemas.microsoft.com/office/drawing/2014/main" id="{40B41580-1771-4B2F-9EBC-986D6EC8B7B1}"/>
                  </a:ext>
                </a:extLst>
              </p:cNvPr>
              <p:cNvSpPr>
                <a:spLocks noChangeShapeType="1"/>
              </p:cNvSpPr>
              <p:nvPr/>
            </p:nvSpPr>
            <p:spPr bwMode="auto">
              <a:xfrm>
                <a:off x="1497" y="149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0" name="Line 306">
                <a:extLst>
                  <a:ext uri="{FF2B5EF4-FFF2-40B4-BE49-F238E27FC236}">
                    <a16:creationId xmlns:a16="http://schemas.microsoft.com/office/drawing/2014/main" id="{4AAB152E-9497-4EFF-B60C-240E5A4BABE4}"/>
                  </a:ext>
                </a:extLst>
              </p:cNvPr>
              <p:cNvSpPr>
                <a:spLocks noChangeShapeType="1"/>
              </p:cNvSpPr>
              <p:nvPr/>
            </p:nvSpPr>
            <p:spPr bwMode="auto">
              <a:xfrm>
                <a:off x="1523" y="1537"/>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1" name="Line 307">
                <a:extLst>
                  <a:ext uri="{FF2B5EF4-FFF2-40B4-BE49-F238E27FC236}">
                    <a16:creationId xmlns:a16="http://schemas.microsoft.com/office/drawing/2014/main" id="{2832A4B5-8D55-48A3-87D8-61972B5A789B}"/>
                  </a:ext>
                </a:extLst>
              </p:cNvPr>
              <p:cNvSpPr>
                <a:spLocks noChangeShapeType="1"/>
              </p:cNvSpPr>
              <p:nvPr/>
            </p:nvSpPr>
            <p:spPr bwMode="auto">
              <a:xfrm>
                <a:off x="1560" y="155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2" name="Line 308">
                <a:extLst>
                  <a:ext uri="{FF2B5EF4-FFF2-40B4-BE49-F238E27FC236}">
                    <a16:creationId xmlns:a16="http://schemas.microsoft.com/office/drawing/2014/main" id="{FCF6B6AC-FF18-4084-8C5B-37C2D9AC2FDF}"/>
                  </a:ext>
                </a:extLst>
              </p:cNvPr>
              <p:cNvSpPr>
                <a:spLocks noChangeShapeType="1"/>
              </p:cNvSpPr>
              <p:nvPr/>
            </p:nvSpPr>
            <p:spPr bwMode="auto">
              <a:xfrm>
                <a:off x="1575" y="155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3" name="Line 309">
                <a:extLst>
                  <a:ext uri="{FF2B5EF4-FFF2-40B4-BE49-F238E27FC236}">
                    <a16:creationId xmlns:a16="http://schemas.microsoft.com/office/drawing/2014/main" id="{5CD7037B-8056-482A-9A51-684CAB49088E}"/>
                  </a:ext>
                </a:extLst>
              </p:cNvPr>
              <p:cNvSpPr>
                <a:spLocks noChangeShapeType="1"/>
              </p:cNvSpPr>
              <p:nvPr/>
            </p:nvSpPr>
            <p:spPr bwMode="auto">
              <a:xfrm>
                <a:off x="1588" y="1570"/>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4" name="Line 310">
                <a:extLst>
                  <a:ext uri="{FF2B5EF4-FFF2-40B4-BE49-F238E27FC236}">
                    <a16:creationId xmlns:a16="http://schemas.microsoft.com/office/drawing/2014/main" id="{F870F3FA-EE7C-447E-9E54-5B6336AF4A0E}"/>
                  </a:ext>
                </a:extLst>
              </p:cNvPr>
              <p:cNvSpPr>
                <a:spLocks noChangeShapeType="1"/>
              </p:cNvSpPr>
              <p:nvPr/>
            </p:nvSpPr>
            <p:spPr bwMode="auto">
              <a:xfrm>
                <a:off x="1597" y="159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5" name="Line 311">
                <a:extLst>
                  <a:ext uri="{FF2B5EF4-FFF2-40B4-BE49-F238E27FC236}">
                    <a16:creationId xmlns:a16="http://schemas.microsoft.com/office/drawing/2014/main" id="{DAA60176-98F5-4891-9B8C-5083D42CB558}"/>
                  </a:ext>
                </a:extLst>
              </p:cNvPr>
              <p:cNvSpPr>
                <a:spLocks noChangeShapeType="1"/>
              </p:cNvSpPr>
              <p:nvPr/>
            </p:nvSpPr>
            <p:spPr bwMode="auto">
              <a:xfrm>
                <a:off x="1599" y="1599"/>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6" name="Line 312">
                <a:extLst>
                  <a:ext uri="{FF2B5EF4-FFF2-40B4-BE49-F238E27FC236}">
                    <a16:creationId xmlns:a16="http://schemas.microsoft.com/office/drawing/2014/main" id="{851465F9-2CB5-4ECE-BF3E-9D959C055EBB}"/>
                  </a:ext>
                </a:extLst>
              </p:cNvPr>
              <p:cNvSpPr>
                <a:spLocks noChangeShapeType="1"/>
              </p:cNvSpPr>
              <p:nvPr/>
            </p:nvSpPr>
            <p:spPr bwMode="auto">
              <a:xfrm>
                <a:off x="1612" y="1599"/>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7" name="Line 313">
                <a:extLst>
                  <a:ext uri="{FF2B5EF4-FFF2-40B4-BE49-F238E27FC236}">
                    <a16:creationId xmlns:a16="http://schemas.microsoft.com/office/drawing/2014/main" id="{A75D4587-1F2C-4DCD-A818-34563642A084}"/>
                  </a:ext>
                </a:extLst>
              </p:cNvPr>
              <p:cNvSpPr>
                <a:spLocks noChangeShapeType="1"/>
              </p:cNvSpPr>
              <p:nvPr/>
            </p:nvSpPr>
            <p:spPr bwMode="auto">
              <a:xfrm>
                <a:off x="1682" y="162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8" name="Line 314">
                <a:extLst>
                  <a:ext uri="{FF2B5EF4-FFF2-40B4-BE49-F238E27FC236}">
                    <a16:creationId xmlns:a16="http://schemas.microsoft.com/office/drawing/2014/main" id="{E32152FB-34B7-47AE-9755-6E0D0658D59A}"/>
                  </a:ext>
                </a:extLst>
              </p:cNvPr>
              <p:cNvSpPr>
                <a:spLocks noChangeShapeType="1"/>
              </p:cNvSpPr>
              <p:nvPr/>
            </p:nvSpPr>
            <p:spPr bwMode="auto">
              <a:xfrm>
                <a:off x="1697" y="1639"/>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49" name="Line 315">
                <a:extLst>
                  <a:ext uri="{FF2B5EF4-FFF2-40B4-BE49-F238E27FC236}">
                    <a16:creationId xmlns:a16="http://schemas.microsoft.com/office/drawing/2014/main" id="{BBB5B661-6E07-4305-A316-90DB524E831B}"/>
                  </a:ext>
                </a:extLst>
              </p:cNvPr>
              <p:cNvSpPr>
                <a:spLocks noChangeShapeType="1"/>
              </p:cNvSpPr>
              <p:nvPr/>
            </p:nvSpPr>
            <p:spPr bwMode="auto">
              <a:xfrm>
                <a:off x="1807" y="1734"/>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0" name="Line 316">
                <a:extLst>
                  <a:ext uri="{FF2B5EF4-FFF2-40B4-BE49-F238E27FC236}">
                    <a16:creationId xmlns:a16="http://schemas.microsoft.com/office/drawing/2014/main" id="{EBEEC74D-29E0-4771-8710-0D6B61F2EC38}"/>
                  </a:ext>
                </a:extLst>
              </p:cNvPr>
              <p:cNvSpPr>
                <a:spLocks noChangeShapeType="1"/>
              </p:cNvSpPr>
              <p:nvPr/>
            </p:nvSpPr>
            <p:spPr bwMode="auto">
              <a:xfrm>
                <a:off x="1844" y="175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1" name="Line 317">
                <a:extLst>
                  <a:ext uri="{FF2B5EF4-FFF2-40B4-BE49-F238E27FC236}">
                    <a16:creationId xmlns:a16="http://schemas.microsoft.com/office/drawing/2014/main" id="{9B820541-ABD9-4602-B7A0-E8631B90CC88}"/>
                  </a:ext>
                </a:extLst>
              </p:cNvPr>
              <p:cNvSpPr>
                <a:spLocks noChangeShapeType="1"/>
              </p:cNvSpPr>
              <p:nvPr/>
            </p:nvSpPr>
            <p:spPr bwMode="auto">
              <a:xfrm>
                <a:off x="1862" y="175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2" name="Line 318">
                <a:extLst>
                  <a:ext uri="{FF2B5EF4-FFF2-40B4-BE49-F238E27FC236}">
                    <a16:creationId xmlns:a16="http://schemas.microsoft.com/office/drawing/2014/main" id="{509FE7BA-139C-48C4-A7E1-B55B7F0C68B8}"/>
                  </a:ext>
                </a:extLst>
              </p:cNvPr>
              <p:cNvSpPr>
                <a:spLocks noChangeShapeType="1"/>
              </p:cNvSpPr>
              <p:nvPr/>
            </p:nvSpPr>
            <p:spPr bwMode="auto">
              <a:xfrm>
                <a:off x="1894" y="1750"/>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3" name="Line 319">
                <a:extLst>
                  <a:ext uri="{FF2B5EF4-FFF2-40B4-BE49-F238E27FC236}">
                    <a16:creationId xmlns:a16="http://schemas.microsoft.com/office/drawing/2014/main" id="{5231E041-5486-41D4-801D-459986AA654F}"/>
                  </a:ext>
                </a:extLst>
              </p:cNvPr>
              <p:cNvSpPr>
                <a:spLocks noChangeShapeType="1"/>
              </p:cNvSpPr>
              <p:nvPr/>
            </p:nvSpPr>
            <p:spPr bwMode="auto">
              <a:xfrm>
                <a:off x="1981" y="175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4" name="Line 320">
                <a:extLst>
                  <a:ext uri="{FF2B5EF4-FFF2-40B4-BE49-F238E27FC236}">
                    <a16:creationId xmlns:a16="http://schemas.microsoft.com/office/drawing/2014/main" id="{11D3D84F-AC34-4588-9FFF-D27ADCCF0117}"/>
                  </a:ext>
                </a:extLst>
              </p:cNvPr>
              <p:cNvSpPr>
                <a:spLocks noChangeShapeType="1"/>
              </p:cNvSpPr>
              <p:nvPr/>
            </p:nvSpPr>
            <p:spPr bwMode="auto">
              <a:xfrm>
                <a:off x="1990" y="176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5" name="Line 321">
                <a:extLst>
                  <a:ext uri="{FF2B5EF4-FFF2-40B4-BE49-F238E27FC236}">
                    <a16:creationId xmlns:a16="http://schemas.microsoft.com/office/drawing/2014/main" id="{2027DE12-D08F-4081-A13C-57C744C23E01}"/>
                  </a:ext>
                </a:extLst>
              </p:cNvPr>
              <p:cNvSpPr>
                <a:spLocks noChangeShapeType="1"/>
              </p:cNvSpPr>
              <p:nvPr/>
            </p:nvSpPr>
            <p:spPr bwMode="auto">
              <a:xfrm>
                <a:off x="1996" y="179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6" name="Line 322">
                <a:extLst>
                  <a:ext uri="{FF2B5EF4-FFF2-40B4-BE49-F238E27FC236}">
                    <a16:creationId xmlns:a16="http://schemas.microsoft.com/office/drawing/2014/main" id="{643915B3-9A85-493B-B7FD-C81D7D49E150}"/>
                  </a:ext>
                </a:extLst>
              </p:cNvPr>
              <p:cNvSpPr>
                <a:spLocks noChangeShapeType="1"/>
              </p:cNvSpPr>
              <p:nvPr/>
            </p:nvSpPr>
            <p:spPr bwMode="auto">
              <a:xfrm>
                <a:off x="2003" y="1807"/>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7" name="Line 323">
                <a:extLst>
                  <a:ext uri="{FF2B5EF4-FFF2-40B4-BE49-F238E27FC236}">
                    <a16:creationId xmlns:a16="http://schemas.microsoft.com/office/drawing/2014/main" id="{7363587C-5A45-4ECF-84AA-A18078191196}"/>
                  </a:ext>
                </a:extLst>
              </p:cNvPr>
              <p:cNvSpPr>
                <a:spLocks noChangeShapeType="1"/>
              </p:cNvSpPr>
              <p:nvPr/>
            </p:nvSpPr>
            <p:spPr bwMode="auto">
              <a:xfrm>
                <a:off x="2185" y="1835"/>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8" name="Line 324">
                <a:extLst>
                  <a:ext uri="{FF2B5EF4-FFF2-40B4-BE49-F238E27FC236}">
                    <a16:creationId xmlns:a16="http://schemas.microsoft.com/office/drawing/2014/main" id="{16AB5F4B-7771-4D49-90B2-9967F890C49F}"/>
                  </a:ext>
                </a:extLst>
              </p:cNvPr>
              <p:cNvSpPr>
                <a:spLocks noChangeShapeType="1"/>
              </p:cNvSpPr>
              <p:nvPr/>
            </p:nvSpPr>
            <p:spPr bwMode="auto">
              <a:xfrm>
                <a:off x="2200" y="1889"/>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59" name="Line 325">
                <a:extLst>
                  <a:ext uri="{FF2B5EF4-FFF2-40B4-BE49-F238E27FC236}">
                    <a16:creationId xmlns:a16="http://schemas.microsoft.com/office/drawing/2014/main" id="{82BE314F-342B-411C-9ACF-9B0EDCCD821D}"/>
                  </a:ext>
                </a:extLst>
              </p:cNvPr>
              <p:cNvSpPr>
                <a:spLocks noChangeShapeType="1"/>
              </p:cNvSpPr>
              <p:nvPr/>
            </p:nvSpPr>
            <p:spPr bwMode="auto">
              <a:xfrm>
                <a:off x="2380" y="193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0" name="Line 326">
                <a:extLst>
                  <a:ext uri="{FF2B5EF4-FFF2-40B4-BE49-F238E27FC236}">
                    <a16:creationId xmlns:a16="http://schemas.microsoft.com/office/drawing/2014/main" id="{8FFA9E55-FCBD-4813-9425-BCDE2E486B9B}"/>
                  </a:ext>
                </a:extLst>
              </p:cNvPr>
              <p:cNvSpPr>
                <a:spLocks noChangeShapeType="1"/>
              </p:cNvSpPr>
              <p:nvPr/>
            </p:nvSpPr>
            <p:spPr bwMode="auto">
              <a:xfrm>
                <a:off x="2387" y="1944"/>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1" name="Line 327">
                <a:extLst>
                  <a:ext uri="{FF2B5EF4-FFF2-40B4-BE49-F238E27FC236}">
                    <a16:creationId xmlns:a16="http://schemas.microsoft.com/office/drawing/2014/main" id="{FB3B4712-E78A-4AE8-AAB7-ED1B5E92628A}"/>
                  </a:ext>
                </a:extLst>
              </p:cNvPr>
              <p:cNvSpPr>
                <a:spLocks noChangeShapeType="1"/>
              </p:cNvSpPr>
              <p:nvPr/>
            </p:nvSpPr>
            <p:spPr bwMode="auto">
              <a:xfrm>
                <a:off x="2584" y="1989"/>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2" name="Line 328">
                <a:extLst>
                  <a:ext uri="{FF2B5EF4-FFF2-40B4-BE49-F238E27FC236}">
                    <a16:creationId xmlns:a16="http://schemas.microsoft.com/office/drawing/2014/main" id="{CC4CF1E8-31DF-4A43-B019-8E9E95E65110}"/>
                  </a:ext>
                </a:extLst>
              </p:cNvPr>
              <p:cNvSpPr>
                <a:spLocks noChangeShapeType="1"/>
              </p:cNvSpPr>
              <p:nvPr/>
            </p:nvSpPr>
            <p:spPr bwMode="auto">
              <a:xfrm>
                <a:off x="2587" y="200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3" name="Line 329">
                <a:extLst>
                  <a:ext uri="{FF2B5EF4-FFF2-40B4-BE49-F238E27FC236}">
                    <a16:creationId xmlns:a16="http://schemas.microsoft.com/office/drawing/2014/main" id="{BF1AC8D0-1B54-48EC-9835-478F2140927D}"/>
                  </a:ext>
                </a:extLst>
              </p:cNvPr>
              <p:cNvSpPr>
                <a:spLocks noChangeShapeType="1"/>
              </p:cNvSpPr>
              <p:nvPr/>
            </p:nvSpPr>
            <p:spPr bwMode="auto">
              <a:xfrm>
                <a:off x="2673" y="204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4" name="Line 330">
                <a:extLst>
                  <a:ext uri="{FF2B5EF4-FFF2-40B4-BE49-F238E27FC236}">
                    <a16:creationId xmlns:a16="http://schemas.microsoft.com/office/drawing/2014/main" id="{683CF072-317C-4219-BA90-F71284F589E7}"/>
                  </a:ext>
                </a:extLst>
              </p:cNvPr>
              <p:cNvSpPr>
                <a:spLocks noChangeShapeType="1"/>
              </p:cNvSpPr>
              <p:nvPr/>
            </p:nvSpPr>
            <p:spPr bwMode="auto">
              <a:xfrm>
                <a:off x="2695" y="204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5" name="Line 331">
                <a:extLst>
                  <a:ext uri="{FF2B5EF4-FFF2-40B4-BE49-F238E27FC236}">
                    <a16:creationId xmlns:a16="http://schemas.microsoft.com/office/drawing/2014/main" id="{853E4852-DEDD-48D4-B1FA-0803714E1080}"/>
                  </a:ext>
                </a:extLst>
              </p:cNvPr>
              <p:cNvSpPr>
                <a:spLocks noChangeShapeType="1"/>
              </p:cNvSpPr>
              <p:nvPr/>
            </p:nvSpPr>
            <p:spPr bwMode="auto">
              <a:xfrm>
                <a:off x="2793" y="206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6" name="Line 332">
                <a:extLst>
                  <a:ext uri="{FF2B5EF4-FFF2-40B4-BE49-F238E27FC236}">
                    <a16:creationId xmlns:a16="http://schemas.microsoft.com/office/drawing/2014/main" id="{C6BA0A65-7257-49E1-BEE9-C7BCA44E10C3}"/>
                  </a:ext>
                </a:extLst>
              </p:cNvPr>
              <p:cNvSpPr>
                <a:spLocks noChangeShapeType="1"/>
              </p:cNvSpPr>
              <p:nvPr/>
            </p:nvSpPr>
            <p:spPr bwMode="auto">
              <a:xfrm>
                <a:off x="2812" y="2072"/>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7" name="Line 333">
                <a:extLst>
                  <a:ext uri="{FF2B5EF4-FFF2-40B4-BE49-F238E27FC236}">
                    <a16:creationId xmlns:a16="http://schemas.microsoft.com/office/drawing/2014/main" id="{2CE2319A-7B75-42BD-B11F-36AEACD626A3}"/>
                  </a:ext>
                </a:extLst>
              </p:cNvPr>
              <p:cNvSpPr>
                <a:spLocks noChangeShapeType="1"/>
              </p:cNvSpPr>
              <p:nvPr/>
            </p:nvSpPr>
            <p:spPr bwMode="auto">
              <a:xfrm>
                <a:off x="2982" y="209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8" name="Line 334">
                <a:extLst>
                  <a:ext uri="{FF2B5EF4-FFF2-40B4-BE49-F238E27FC236}">
                    <a16:creationId xmlns:a16="http://schemas.microsoft.com/office/drawing/2014/main" id="{1B573C12-894F-41D3-96C4-B5C8269C64BE}"/>
                  </a:ext>
                </a:extLst>
              </p:cNvPr>
              <p:cNvSpPr>
                <a:spLocks noChangeShapeType="1"/>
              </p:cNvSpPr>
              <p:nvPr/>
            </p:nvSpPr>
            <p:spPr bwMode="auto">
              <a:xfrm>
                <a:off x="2992" y="2104"/>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69" name="Line 335">
                <a:extLst>
                  <a:ext uri="{FF2B5EF4-FFF2-40B4-BE49-F238E27FC236}">
                    <a16:creationId xmlns:a16="http://schemas.microsoft.com/office/drawing/2014/main" id="{AA53AA58-2F0D-40A4-8FDB-143BBD05BC31}"/>
                  </a:ext>
                </a:extLst>
              </p:cNvPr>
              <p:cNvSpPr>
                <a:spLocks noChangeShapeType="1"/>
              </p:cNvSpPr>
              <p:nvPr/>
            </p:nvSpPr>
            <p:spPr bwMode="auto">
              <a:xfrm>
                <a:off x="2995" y="211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0" name="Line 336">
                <a:extLst>
                  <a:ext uri="{FF2B5EF4-FFF2-40B4-BE49-F238E27FC236}">
                    <a16:creationId xmlns:a16="http://schemas.microsoft.com/office/drawing/2014/main" id="{B32B5D71-313F-4DC9-B77A-9E837EA8CEBF}"/>
                  </a:ext>
                </a:extLst>
              </p:cNvPr>
              <p:cNvSpPr>
                <a:spLocks noChangeShapeType="1"/>
              </p:cNvSpPr>
              <p:nvPr/>
            </p:nvSpPr>
            <p:spPr bwMode="auto">
              <a:xfrm>
                <a:off x="3010" y="2118"/>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1" name="Line 337">
                <a:extLst>
                  <a:ext uri="{FF2B5EF4-FFF2-40B4-BE49-F238E27FC236}">
                    <a16:creationId xmlns:a16="http://schemas.microsoft.com/office/drawing/2014/main" id="{2E5C2F2F-AADD-45F4-BAED-B408CC91B247}"/>
                  </a:ext>
                </a:extLst>
              </p:cNvPr>
              <p:cNvSpPr>
                <a:spLocks noChangeShapeType="1"/>
              </p:cNvSpPr>
              <p:nvPr/>
            </p:nvSpPr>
            <p:spPr bwMode="auto">
              <a:xfrm>
                <a:off x="3381" y="217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2" name="Line 338">
                <a:extLst>
                  <a:ext uri="{FF2B5EF4-FFF2-40B4-BE49-F238E27FC236}">
                    <a16:creationId xmlns:a16="http://schemas.microsoft.com/office/drawing/2014/main" id="{7CA170D7-8499-42DA-8AE1-8D52398EE6CD}"/>
                  </a:ext>
                </a:extLst>
              </p:cNvPr>
              <p:cNvSpPr>
                <a:spLocks noChangeShapeType="1"/>
              </p:cNvSpPr>
              <p:nvPr/>
            </p:nvSpPr>
            <p:spPr bwMode="auto">
              <a:xfrm>
                <a:off x="3392" y="218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3" name="Line 339">
                <a:extLst>
                  <a:ext uri="{FF2B5EF4-FFF2-40B4-BE49-F238E27FC236}">
                    <a16:creationId xmlns:a16="http://schemas.microsoft.com/office/drawing/2014/main" id="{2E955F3B-735B-40B5-AB76-870CDF7F3A03}"/>
                  </a:ext>
                </a:extLst>
              </p:cNvPr>
              <p:cNvSpPr>
                <a:spLocks noChangeShapeType="1"/>
              </p:cNvSpPr>
              <p:nvPr/>
            </p:nvSpPr>
            <p:spPr bwMode="auto">
              <a:xfrm>
                <a:off x="3394" y="218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4" name="Line 340">
                <a:extLst>
                  <a:ext uri="{FF2B5EF4-FFF2-40B4-BE49-F238E27FC236}">
                    <a16:creationId xmlns:a16="http://schemas.microsoft.com/office/drawing/2014/main" id="{177250E8-B9CD-4492-BA0D-0F85BB8C2821}"/>
                  </a:ext>
                </a:extLst>
              </p:cNvPr>
              <p:cNvSpPr>
                <a:spLocks noChangeShapeType="1"/>
              </p:cNvSpPr>
              <p:nvPr/>
            </p:nvSpPr>
            <p:spPr bwMode="auto">
              <a:xfrm>
                <a:off x="3422"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5" name="Line 341">
                <a:extLst>
                  <a:ext uri="{FF2B5EF4-FFF2-40B4-BE49-F238E27FC236}">
                    <a16:creationId xmlns:a16="http://schemas.microsoft.com/office/drawing/2014/main" id="{8F401DDA-9409-45AB-9EEB-97F26CFE9C0C}"/>
                  </a:ext>
                </a:extLst>
              </p:cNvPr>
              <p:cNvSpPr>
                <a:spLocks noChangeShapeType="1"/>
              </p:cNvSpPr>
              <p:nvPr/>
            </p:nvSpPr>
            <p:spPr bwMode="auto">
              <a:xfrm>
                <a:off x="3546"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6" name="Line 342">
                <a:extLst>
                  <a:ext uri="{FF2B5EF4-FFF2-40B4-BE49-F238E27FC236}">
                    <a16:creationId xmlns:a16="http://schemas.microsoft.com/office/drawing/2014/main" id="{48FBE950-6128-4510-A715-B884CC0033C5}"/>
                  </a:ext>
                </a:extLst>
              </p:cNvPr>
              <p:cNvSpPr>
                <a:spLocks noChangeShapeType="1"/>
              </p:cNvSpPr>
              <p:nvPr/>
            </p:nvSpPr>
            <p:spPr bwMode="auto">
              <a:xfrm>
                <a:off x="3576"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7" name="Line 343">
                <a:extLst>
                  <a:ext uri="{FF2B5EF4-FFF2-40B4-BE49-F238E27FC236}">
                    <a16:creationId xmlns:a16="http://schemas.microsoft.com/office/drawing/2014/main" id="{12AE109B-F134-4574-8522-9DA5C45113CB}"/>
                  </a:ext>
                </a:extLst>
              </p:cNvPr>
              <p:cNvSpPr>
                <a:spLocks noChangeShapeType="1"/>
              </p:cNvSpPr>
              <p:nvPr/>
            </p:nvSpPr>
            <p:spPr bwMode="auto">
              <a:xfrm>
                <a:off x="3591"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8" name="Line 344">
                <a:extLst>
                  <a:ext uri="{FF2B5EF4-FFF2-40B4-BE49-F238E27FC236}">
                    <a16:creationId xmlns:a16="http://schemas.microsoft.com/office/drawing/2014/main" id="{CEDC573C-02DA-4EF5-A372-D92B42D6A7F5}"/>
                  </a:ext>
                </a:extLst>
              </p:cNvPr>
              <p:cNvSpPr>
                <a:spLocks noChangeShapeType="1"/>
              </p:cNvSpPr>
              <p:nvPr/>
            </p:nvSpPr>
            <p:spPr bwMode="auto">
              <a:xfrm>
                <a:off x="3609"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79" name="Line 345">
                <a:extLst>
                  <a:ext uri="{FF2B5EF4-FFF2-40B4-BE49-F238E27FC236}">
                    <a16:creationId xmlns:a16="http://schemas.microsoft.com/office/drawing/2014/main" id="{E98AE487-F0A5-4A77-B89F-8630EFA898BB}"/>
                  </a:ext>
                </a:extLst>
              </p:cNvPr>
              <p:cNvSpPr>
                <a:spLocks noChangeShapeType="1"/>
              </p:cNvSpPr>
              <p:nvPr/>
            </p:nvSpPr>
            <p:spPr bwMode="auto">
              <a:xfrm>
                <a:off x="3774" y="2206"/>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0" name="Line 346">
                <a:extLst>
                  <a:ext uri="{FF2B5EF4-FFF2-40B4-BE49-F238E27FC236}">
                    <a16:creationId xmlns:a16="http://schemas.microsoft.com/office/drawing/2014/main" id="{6A824C33-2597-404D-99EF-160886507D50}"/>
                  </a:ext>
                </a:extLst>
              </p:cNvPr>
              <p:cNvSpPr>
                <a:spLocks noChangeShapeType="1"/>
              </p:cNvSpPr>
              <p:nvPr/>
            </p:nvSpPr>
            <p:spPr bwMode="auto">
              <a:xfrm>
                <a:off x="3787" y="2219"/>
                <a:ext cx="0" cy="34"/>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1" name="Line 347">
                <a:extLst>
                  <a:ext uri="{FF2B5EF4-FFF2-40B4-BE49-F238E27FC236}">
                    <a16:creationId xmlns:a16="http://schemas.microsoft.com/office/drawing/2014/main" id="{8E7C37F1-07A3-4DAE-BC02-168BA38FF116}"/>
                  </a:ext>
                </a:extLst>
              </p:cNvPr>
              <p:cNvSpPr>
                <a:spLocks noChangeShapeType="1"/>
              </p:cNvSpPr>
              <p:nvPr/>
            </p:nvSpPr>
            <p:spPr bwMode="auto">
              <a:xfrm>
                <a:off x="3800" y="226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2" name="Line 348">
                <a:extLst>
                  <a:ext uri="{FF2B5EF4-FFF2-40B4-BE49-F238E27FC236}">
                    <a16:creationId xmlns:a16="http://schemas.microsoft.com/office/drawing/2014/main" id="{43FD4E5A-2247-4E58-A4B4-9750138F945C}"/>
                  </a:ext>
                </a:extLst>
              </p:cNvPr>
              <p:cNvSpPr>
                <a:spLocks noChangeShapeType="1"/>
              </p:cNvSpPr>
              <p:nvPr/>
            </p:nvSpPr>
            <p:spPr bwMode="auto">
              <a:xfrm>
                <a:off x="3813" y="2261"/>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3" name="Line 349">
                <a:extLst>
                  <a:ext uri="{FF2B5EF4-FFF2-40B4-BE49-F238E27FC236}">
                    <a16:creationId xmlns:a16="http://schemas.microsoft.com/office/drawing/2014/main" id="{42AAFE62-9928-4C8B-8056-11E336A139D3}"/>
                  </a:ext>
                </a:extLst>
              </p:cNvPr>
              <p:cNvSpPr>
                <a:spLocks noChangeShapeType="1"/>
              </p:cNvSpPr>
              <p:nvPr/>
            </p:nvSpPr>
            <p:spPr bwMode="auto">
              <a:xfrm>
                <a:off x="3999"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4" name="Line 350">
                <a:extLst>
                  <a:ext uri="{FF2B5EF4-FFF2-40B4-BE49-F238E27FC236}">
                    <a16:creationId xmlns:a16="http://schemas.microsoft.com/office/drawing/2014/main" id="{28A7CFE4-A57A-4EDE-94DE-0DD5502E0A71}"/>
                  </a:ext>
                </a:extLst>
              </p:cNvPr>
              <p:cNvSpPr>
                <a:spLocks noChangeShapeType="1"/>
              </p:cNvSpPr>
              <p:nvPr/>
            </p:nvSpPr>
            <p:spPr bwMode="auto">
              <a:xfrm>
                <a:off x="4034"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5" name="Line 351">
                <a:extLst>
                  <a:ext uri="{FF2B5EF4-FFF2-40B4-BE49-F238E27FC236}">
                    <a16:creationId xmlns:a16="http://schemas.microsoft.com/office/drawing/2014/main" id="{720414FB-BC7C-4678-B53B-2F8BFA37F9F0}"/>
                  </a:ext>
                </a:extLst>
              </p:cNvPr>
              <p:cNvSpPr>
                <a:spLocks noChangeShapeType="1"/>
              </p:cNvSpPr>
              <p:nvPr/>
            </p:nvSpPr>
            <p:spPr bwMode="auto">
              <a:xfrm>
                <a:off x="4110"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6" name="Line 352">
                <a:extLst>
                  <a:ext uri="{FF2B5EF4-FFF2-40B4-BE49-F238E27FC236}">
                    <a16:creationId xmlns:a16="http://schemas.microsoft.com/office/drawing/2014/main" id="{39EC15E2-7A0B-40F2-AA7B-CF255F773117}"/>
                  </a:ext>
                </a:extLst>
              </p:cNvPr>
              <p:cNvSpPr>
                <a:spLocks noChangeShapeType="1"/>
              </p:cNvSpPr>
              <p:nvPr/>
            </p:nvSpPr>
            <p:spPr bwMode="auto">
              <a:xfrm>
                <a:off x="4186"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7" name="Line 353">
                <a:extLst>
                  <a:ext uri="{FF2B5EF4-FFF2-40B4-BE49-F238E27FC236}">
                    <a16:creationId xmlns:a16="http://schemas.microsoft.com/office/drawing/2014/main" id="{BC3BAB5A-9ED6-4DE8-8F7B-9445BC4AFAA9}"/>
                  </a:ext>
                </a:extLst>
              </p:cNvPr>
              <p:cNvSpPr>
                <a:spLocks noChangeShapeType="1"/>
              </p:cNvSpPr>
              <p:nvPr/>
            </p:nvSpPr>
            <p:spPr bwMode="auto">
              <a:xfrm>
                <a:off x="4188"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8" name="Line 354">
                <a:extLst>
                  <a:ext uri="{FF2B5EF4-FFF2-40B4-BE49-F238E27FC236}">
                    <a16:creationId xmlns:a16="http://schemas.microsoft.com/office/drawing/2014/main" id="{A4E3A855-61FB-49EA-B050-17F6C8F88C56}"/>
                  </a:ext>
                </a:extLst>
              </p:cNvPr>
              <p:cNvSpPr>
                <a:spLocks noChangeShapeType="1"/>
              </p:cNvSpPr>
              <p:nvPr/>
            </p:nvSpPr>
            <p:spPr bwMode="auto">
              <a:xfrm>
                <a:off x="4210" y="2313"/>
                <a:ext cx="0" cy="33"/>
              </a:xfrm>
              <a:prstGeom prst="line">
                <a:avLst/>
              </a:prstGeom>
              <a:noFill/>
              <a:ln w="412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89" name="Freeform 355">
                <a:extLst>
                  <a:ext uri="{FF2B5EF4-FFF2-40B4-BE49-F238E27FC236}">
                    <a16:creationId xmlns:a16="http://schemas.microsoft.com/office/drawing/2014/main" id="{6FEB2AB0-A92C-4B07-83F3-792758CA0085}"/>
                  </a:ext>
                </a:extLst>
              </p:cNvPr>
              <p:cNvSpPr>
                <a:spLocks/>
              </p:cNvSpPr>
              <p:nvPr/>
            </p:nvSpPr>
            <p:spPr bwMode="auto">
              <a:xfrm>
                <a:off x="894" y="833"/>
                <a:ext cx="3316" cy="1513"/>
              </a:xfrm>
              <a:custGeom>
                <a:avLst/>
                <a:gdLst>
                  <a:gd name="T0" fmla="*/ 47 w 3316"/>
                  <a:gd name="T1" fmla="*/ 13 h 1513"/>
                  <a:gd name="T2" fmla="*/ 76 w 3316"/>
                  <a:gd name="T3" fmla="*/ 38 h 1513"/>
                  <a:gd name="T4" fmla="*/ 97 w 3316"/>
                  <a:gd name="T5" fmla="*/ 53 h 1513"/>
                  <a:gd name="T6" fmla="*/ 110 w 3316"/>
                  <a:gd name="T7" fmla="*/ 73 h 1513"/>
                  <a:gd name="T8" fmla="*/ 126 w 3316"/>
                  <a:gd name="T9" fmla="*/ 90 h 1513"/>
                  <a:gd name="T10" fmla="*/ 145 w 3316"/>
                  <a:gd name="T11" fmla="*/ 109 h 1513"/>
                  <a:gd name="T12" fmla="*/ 180 w 3316"/>
                  <a:gd name="T13" fmla="*/ 134 h 1513"/>
                  <a:gd name="T14" fmla="*/ 191 w 3316"/>
                  <a:gd name="T15" fmla="*/ 163 h 1513"/>
                  <a:gd name="T16" fmla="*/ 195 w 3316"/>
                  <a:gd name="T17" fmla="*/ 207 h 1513"/>
                  <a:gd name="T18" fmla="*/ 206 w 3316"/>
                  <a:gd name="T19" fmla="*/ 310 h 1513"/>
                  <a:gd name="T20" fmla="*/ 215 w 3316"/>
                  <a:gd name="T21" fmla="*/ 343 h 1513"/>
                  <a:gd name="T22" fmla="*/ 236 w 3316"/>
                  <a:gd name="T23" fmla="*/ 368 h 1513"/>
                  <a:gd name="T24" fmla="*/ 267 w 3316"/>
                  <a:gd name="T25" fmla="*/ 381 h 1513"/>
                  <a:gd name="T26" fmla="*/ 297 w 3316"/>
                  <a:gd name="T27" fmla="*/ 397 h 1513"/>
                  <a:gd name="T28" fmla="*/ 304 w 3316"/>
                  <a:gd name="T29" fmla="*/ 452 h 1513"/>
                  <a:gd name="T30" fmla="*/ 317 w 3316"/>
                  <a:gd name="T31" fmla="*/ 469 h 1513"/>
                  <a:gd name="T32" fmla="*/ 388 w 3316"/>
                  <a:gd name="T33" fmla="*/ 477 h 1513"/>
                  <a:gd name="T34" fmla="*/ 401 w 3316"/>
                  <a:gd name="T35" fmla="*/ 538 h 1513"/>
                  <a:gd name="T36" fmla="*/ 408 w 3316"/>
                  <a:gd name="T37" fmla="*/ 560 h 1513"/>
                  <a:gd name="T38" fmla="*/ 445 w 3316"/>
                  <a:gd name="T39" fmla="*/ 568 h 1513"/>
                  <a:gd name="T40" fmla="*/ 486 w 3316"/>
                  <a:gd name="T41" fmla="*/ 591 h 1513"/>
                  <a:gd name="T42" fmla="*/ 503 w 3316"/>
                  <a:gd name="T43" fmla="*/ 604 h 1513"/>
                  <a:gd name="T44" fmla="*/ 512 w 3316"/>
                  <a:gd name="T45" fmla="*/ 627 h 1513"/>
                  <a:gd name="T46" fmla="*/ 551 w 3316"/>
                  <a:gd name="T47" fmla="*/ 645 h 1513"/>
                  <a:gd name="T48" fmla="*/ 584 w 3316"/>
                  <a:gd name="T49" fmla="*/ 663 h 1513"/>
                  <a:gd name="T50" fmla="*/ 597 w 3316"/>
                  <a:gd name="T51" fmla="*/ 682 h 1513"/>
                  <a:gd name="T52" fmla="*/ 605 w 3316"/>
                  <a:gd name="T53" fmla="*/ 720 h 1513"/>
                  <a:gd name="T54" fmla="*/ 631 w 3316"/>
                  <a:gd name="T55" fmla="*/ 743 h 1513"/>
                  <a:gd name="T56" fmla="*/ 681 w 3316"/>
                  <a:gd name="T57" fmla="*/ 753 h 1513"/>
                  <a:gd name="T58" fmla="*/ 694 w 3316"/>
                  <a:gd name="T59" fmla="*/ 771 h 1513"/>
                  <a:gd name="T60" fmla="*/ 707 w 3316"/>
                  <a:gd name="T61" fmla="*/ 800 h 1513"/>
                  <a:gd name="T62" fmla="*/ 735 w 3316"/>
                  <a:gd name="T63" fmla="*/ 809 h 1513"/>
                  <a:gd name="T64" fmla="*/ 796 w 3316"/>
                  <a:gd name="T65" fmla="*/ 824 h 1513"/>
                  <a:gd name="T66" fmla="*/ 814 w 3316"/>
                  <a:gd name="T67" fmla="*/ 855 h 1513"/>
                  <a:gd name="T68" fmla="*/ 879 w 3316"/>
                  <a:gd name="T69" fmla="*/ 874 h 1513"/>
                  <a:gd name="T70" fmla="*/ 900 w 3316"/>
                  <a:gd name="T71" fmla="*/ 900 h 1513"/>
                  <a:gd name="T72" fmla="*/ 916 w 3316"/>
                  <a:gd name="T73" fmla="*/ 935 h 1513"/>
                  <a:gd name="T74" fmla="*/ 1000 w 3316"/>
                  <a:gd name="T75" fmla="*/ 950 h 1513"/>
                  <a:gd name="T76" fmla="*/ 1087 w 3316"/>
                  <a:gd name="T77" fmla="*/ 961 h 1513"/>
                  <a:gd name="T78" fmla="*/ 1104 w 3316"/>
                  <a:gd name="T79" fmla="*/ 997 h 1513"/>
                  <a:gd name="T80" fmla="*/ 1180 w 3316"/>
                  <a:gd name="T81" fmla="*/ 1013 h 1513"/>
                  <a:gd name="T82" fmla="*/ 1289 w 3316"/>
                  <a:gd name="T83" fmla="*/ 1035 h 1513"/>
                  <a:gd name="T84" fmla="*/ 1302 w 3316"/>
                  <a:gd name="T85" fmla="*/ 1072 h 1513"/>
                  <a:gd name="T86" fmla="*/ 1315 w 3316"/>
                  <a:gd name="T87" fmla="*/ 1111 h 1513"/>
                  <a:gd name="T88" fmla="*/ 1484 w 3316"/>
                  <a:gd name="T89" fmla="*/ 1138 h 1513"/>
                  <a:gd name="T90" fmla="*/ 1499 w 3316"/>
                  <a:gd name="T91" fmla="*/ 1149 h 1513"/>
                  <a:gd name="T92" fmla="*/ 1682 w 3316"/>
                  <a:gd name="T93" fmla="*/ 1184 h 1513"/>
                  <a:gd name="T94" fmla="*/ 1693 w 3316"/>
                  <a:gd name="T95" fmla="*/ 1207 h 1513"/>
                  <a:gd name="T96" fmla="*/ 1736 w 3316"/>
                  <a:gd name="T97" fmla="*/ 1231 h 1513"/>
                  <a:gd name="T98" fmla="*/ 1816 w 3316"/>
                  <a:gd name="T99" fmla="*/ 1242 h 1513"/>
                  <a:gd name="T100" fmla="*/ 1901 w 3316"/>
                  <a:gd name="T101" fmla="*/ 1267 h 1513"/>
                  <a:gd name="T102" fmla="*/ 2031 w 3316"/>
                  <a:gd name="T103" fmla="*/ 1286 h 1513"/>
                  <a:gd name="T104" fmla="*/ 2098 w 3316"/>
                  <a:gd name="T105" fmla="*/ 1304 h 1513"/>
                  <a:gd name="T106" fmla="*/ 2207 w 3316"/>
                  <a:gd name="T107" fmla="*/ 1331 h 1513"/>
                  <a:gd name="T108" fmla="*/ 2298 w 3316"/>
                  <a:gd name="T109" fmla="*/ 1352 h 1513"/>
                  <a:gd name="T110" fmla="*/ 2487 w 3316"/>
                  <a:gd name="T111" fmla="*/ 1373 h 1513"/>
                  <a:gd name="T112" fmla="*/ 2506 w 3316"/>
                  <a:gd name="T113" fmla="*/ 1389 h 1513"/>
                  <a:gd name="T114" fmla="*/ 2604 w 3316"/>
                  <a:gd name="T115" fmla="*/ 1406 h 1513"/>
                  <a:gd name="T116" fmla="*/ 2715 w 3316"/>
                  <a:gd name="T117" fmla="*/ 1406 h 1513"/>
                  <a:gd name="T118" fmla="*/ 2893 w 3316"/>
                  <a:gd name="T119" fmla="*/ 1420 h 1513"/>
                  <a:gd name="T120" fmla="*/ 2906 w 3316"/>
                  <a:gd name="T121" fmla="*/ 1461 h 1513"/>
                  <a:gd name="T122" fmla="*/ 3051 w 3316"/>
                  <a:gd name="T123" fmla="*/ 1479 h 1513"/>
                  <a:gd name="T124" fmla="*/ 3216 w 3316"/>
                  <a:gd name="T125"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6" h="1513">
                    <a:moveTo>
                      <a:pt x="0" y="0"/>
                    </a:moveTo>
                    <a:lnTo>
                      <a:pt x="0" y="0"/>
                    </a:lnTo>
                    <a:lnTo>
                      <a:pt x="0" y="0"/>
                    </a:lnTo>
                    <a:lnTo>
                      <a:pt x="2" y="0"/>
                    </a:lnTo>
                    <a:lnTo>
                      <a:pt x="26" y="0"/>
                    </a:lnTo>
                    <a:lnTo>
                      <a:pt x="26" y="4"/>
                    </a:lnTo>
                    <a:lnTo>
                      <a:pt x="26" y="4"/>
                    </a:lnTo>
                    <a:lnTo>
                      <a:pt x="39" y="4"/>
                    </a:lnTo>
                    <a:lnTo>
                      <a:pt x="39" y="9"/>
                    </a:lnTo>
                    <a:lnTo>
                      <a:pt x="47" y="13"/>
                    </a:lnTo>
                    <a:lnTo>
                      <a:pt x="58" y="13"/>
                    </a:lnTo>
                    <a:lnTo>
                      <a:pt x="58" y="17"/>
                    </a:lnTo>
                    <a:lnTo>
                      <a:pt x="60" y="21"/>
                    </a:lnTo>
                    <a:lnTo>
                      <a:pt x="65" y="21"/>
                    </a:lnTo>
                    <a:lnTo>
                      <a:pt x="65" y="25"/>
                    </a:lnTo>
                    <a:lnTo>
                      <a:pt x="69" y="25"/>
                    </a:lnTo>
                    <a:lnTo>
                      <a:pt x="69" y="25"/>
                    </a:lnTo>
                    <a:lnTo>
                      <a:pt x="69" y="33"/>
                    </a:lnTo>
                    <a:lnTo>
                      <a:pt x="71" y="38"/>
                    </a:lnTo>
                    <a:lnTo>
                      <a:pt x="76" y="38"/>
                    </a:lnTo>
                    <a:lnTo>
                      <a:pt x="76" y="42"/>
                    </a:lnTo>
                    <a:lnTo>
                      <a:pt x="76" y="42"/>
                    </a:lnTo>
                    <a:lnTo>
                      <a:pt x="84" y="42"/>
                    </a:lnTo>
                    <a:lnTo>
                      <a:pt x="84" y="42"/>
                    </a:lnTo>
                    <a:lnTo>
                      <a:pt x="89" y="46"/>
                    </a:lnTo>
                    <a:lnTo>
                      <a:pt x="97" y="46"/>
                    </a:lnTo>
                    <a:lnTo>
                      <a:pt x="97" y="46"/>
                    </a:lnTo>
                    <a:lnTo>
                      <a:pt x="97" y="46"/>
                    </a:lnTo>
                    <a:lnTo>
                      <a:pt x="97" y="46"/>
                    </a:lnTo>
                    <a:lnTo>
                      <a:pt x="97" y="53"/>
                    </a:lnTo>
                    <a:lnTo>
                      <a:pt x="102" y="53"/>
                    </a:lnTo>
                    <a:lnTo>
                      <a:pt x="102" y="53"/>
                    </a:lnTo>
                    <a:lnTo>
                      <a:pt x="102" y="61"/>
                    </a:lnTo>
                    <a:lnTo>
                      <a:pt x="102" y="61"/>
                    </a:lnTo>
                    <a:lnTo>
                      <a:pt x="104" y="61"/>
                    </a:lnTo>
                    <a:lnTo>
                      <a:pt x="104" y="61"/>
                    </a:lnTo>
                    <a:lnTo>
                      <a:pt x="110" y="65"/>
                    </a:lnTo>
                    <a:lnTo>
                      <a:pt x="110" y="65"/>
                    </a:lnTo>
                    <a:lnTo>
                      <a:pt x="110" y="73"/>
                    </a:lnTo>
                    <a:lnTo>
                      <a:pt x="110" y="73"/>
                    </a:lnTo>
                    <a:lnTo>
                      <a:pt x="115" y="73"/>
                    </a:lnTo>
                    <a:lnTo>
                      <a:pt x="115" y="78"/>
                    </a:lnTo>
                    <a:lnTo>
                      <a:pt x="115" y="78"/>
                    </a:lnTo>
                    <a:lnTo>
                      <a:pt x="117" y="78"/>
                    </a:lnTo>
                    <a:lnTo>
                      <a:pt x="117" y="78"/>
                    </a:lnTo>
                    <a:lnTo>
                      <a:pt x="117" y="78"/>
                    </a:lnTo>
                    <a:lnTo>
                      <a:pt x="117" y="78"/>
                    </a:lnTo>
                    <a:lnTo>
                      <a:pt x="117" y="86"/>
                    </a:lnTo>
                    <a:lnTo>
                      <a:pt x="119" y="90"/>
                    </a:lnTo>
                    <a:lnTo>
                      <a:pt x="126" y="90"/>
                    </a:lnTo>
                    <a:lnTo>
                      <a:pt x="126" y="94"/>
                    </a:lnTo>
                    <a:lnTo>
                      <a:pt x="126" y="94"/>
                    </a:lnTo>
                    <a:lnTo>
                      <a:pt x="130" y="94"/>
                    </a:lnTo>
                    <a:lnTo>
                      <a:pt x="130" y="98"/>
                    </a:lnTo>
                    <a:lnTo>
                      <a:pt x="130" y="98"/>
                    </a:lnTo>
                    <a:lnTo>
                      <a:pt x="136" y="98"/>
                    </a:lnTo>
                    <a:lnTo>
                      <a:pt x="136" y="102"/>
                    </a:lnTo>
                    <a:lnTo>
                      <a:pt x="141" y="106"/>
                    </a:lnTo>
                    <a:lnTo>
                      <a:pt x="145" y="106"/>
                    </a:lnTo>
                    <a:lnTo>
                      <a:pt x="145" y="109"/>
                    </a:lnTo>
                    <a:lnTo>
                      <a:pt x="154" y="113"/>
                    </a:lnTo>
                    <a:lnTo>
                      <a:pt x="156" y="113"/>
                    </a:lnTo>
                    <a:lnTo>
                      <a:pt x="156" y="117"/>
                    </a:lnTo>
                    <a:lnTo>
                      <a:pt x="167" y="122"/>
                    </a:lnTo>
                    <a:lnTo>
                      <a:pt x="169" y="122"/>
                    </a:lnTo>
                    <a:lnTo>
                      <a:pt x="169" y="126"/>
                    </a:lnTo>
                    <a:lnTo>
                      <a:pt x="171" y="130"/>
                    </a:lnTo>
                    <a:lnTo>
                      <a:pt x="180" y="130"/>
                    </a:lnTo>
                    <a:lnTo>
                      <a:pt x="180" y="134"/>
                    </a:lnTo>
                    <a:lnTo>
                      <a:pt x="180" y="134"/>
                    </a:lnTo>
                    <a:lnTo>
                      <a:pt x="182" y="134"/>
                    </a:lnTo>
                    <a:lnTo>
                      <a:pt x="182" y="138"/>
                    </a:lnTo>
                    <a:lnTo>
                      <a:pt x="182" y="138"/>
                    </a:lnTo>
                    <a:lnTo>
                      <a:pt x="184" y="138"/>
                    </a:lnTo>
                    <a:lnTo>
                      <a:pt x="184" y="142"/>
                    </a:lnTo>
                    <a:lnTo>
                      <a:pt x="186" y="142"/>
                    </a:lnTo>
                    <a:lnTo>
                      <a:pt x="186" y="142"/>
                    </a:lnTo>
                    <a:lnTo>
                      <a:pt x="186" y="159"/>
                    </a:lnTo>
                    <a:lnTo>
                      <a:pt x="191" y="163"/>
                    </a:lnTo>
                    <a:lnTo>
                      <a:pt x="191" y="163"/>
                    </a:lnTo>
                    <a:lnTo>
                      <a:pt x="191" y="175"/>
                    </a:lnTo>
                    <a:lnTo>
                      <a:pt x="193" y="175"/>
                    </a:lnTo>
                    <a:lnTo>
                      <a:pt x="193" y="175"/>
                    </a:lnTo>
                    <a:lnTo>
                      <a:pt x="193" y="190"/>
                    </a:lnTo>
                    <a:lnTo>
                      <a:pt x="193" y="190"/>
                    </a:lnTo>
                    <a:lnTo>
                      <a:pt x="195" y="190"/>
                    </a:lnTo>
                    <a:lnTo>
                      <a:pt x="195" y="190"/>
                    </a:lnTo>
                    <a:lnTo>
                      <a:pt x="195" y="190"/>
                    </a:lnTo>
                    <a:lnTo>
                      <a:pt x="195" y="190"/>
                    </a:lnTo>
                    <a:lnTo>
                      <a:pt x="195" y="207"/>
                    </a:lnTo>
                    <a:lnTo>
                      <a:pt x="197" y="207"/>
                    </a:lnTo>
                    <a:lnTo>
                      <a:pt x="197" y="207"/>
                    </a:lnTo>
                    <a:lnTo>
                      <a:pt x="197" y="240"/>
                    </a:lnTo>
                    <a:lnTo>
                      <a:pt x="202" y="240"/>
                    </a:lnTo>
                    <a:lnTo>
                      <a:pt x="202" y="240"/>
                    </a:lnTo>
                    <a:lnTo>
                      <a:pt x="202" y="273"/>
                    </a:lnTo>
                    <a:lnTo>
                      <a:pt x="204" y="273"/>
                    </a:lnTo>
                    <a:lnTo>
                      <a:pt x="204" y="273"/>
                    </a:lnTo>
                    <a:lnTo>
                      <a:pt x="204" y="306"/>
                    </a:lnTo>
                    <a:lnTo>
                      <a:pt x="206" y="310"/>
                    </a:lnTo>
                    <a:lnTo>
                      <a:pt x="208" y="310"/>
                    </a:lnTo>
                    <a:lnTo>
                      <a:pt x="208" y="310"/>
                    </a:lnTo>
                    <a:lnTo>
                      <a:pt x="208" y="310"/>
                    </a:lnTo>
                    <a:lnTo>
                      <a:pt x="208" y="310"/>
                    </a:lnTo>
                    <a:lnTo>
                      <a:pt x="208" y="327"/>
                    </a:lnTo>
                    <a:lnTo>
                      <a:pt x="210" y="327"/>
                    </a:lnTo>
                    <a:lnTo>
                      <a:pt x="210" y="327"/>
                    </a:lnTo>
                    <a:lnTo>
                      <a:pt x="210" y="339"/>
                    </a:lnTo>
                    <a:lnTo>
                      <a:pt x="215" y="343"/>
                    </a:lnTo>
                    <a:lnTo>
                      <a:pt x="215" y="343"/>
                    </a:lnTo>
                    <a:lnTo>
                      <a:pt x="215" y="348"/>
                    </a:lnTo>
                    <a:lnTo>
                      <a:pt x="217" y="348"/>
                    </a:lnTo>
                    <a:lnTo>
                      <a:pt x="217" y="348"/>
                    </a:lnTo>
                    <a:lnTo>
                      <a:pt x="217" y="356"/>
                    </a:lnTo>
                    <a:lnTo>
                      <a:pt x="219" y="360"/>
                    </a:lnTo>
                    <a:lnTo>
                      <a:pt x="225" y="360"/>
                    </a:lnTo>
                    <a:lnTo>
                      <a:pt x="225" y="364"/>
                    </a:lnTo>
                    <a:lnTo>
                      <a:pt x="230" y="368"/>
                    </a:lnTo>
                    <a:lnTo>
                      <a:pt x="236" y="368"/>
                    </a:lnTo>
                    <a:lnTo>
                      <a:pt x="236" y="368"/>
                    </a:lnTo>
                    <a:lnTo>
                      <a:pt x="236" y="368"/>
                    </a:lnTo>
                    <a:lnTo>
                      <a:pt x="256" y="368"/>
                    </a:lnTo>
                    <a:lnTo>
                      <a:pt x="256" y="372"/>
                    </a:lnTo>
                    <a:lnTo>
                      <a:pt x="256" y="372"/>
                    </a:lnTo>
                    <a:lnTo>
                      <a:pt x="262" y="372"/>
                    </a:lnTo>
                    <a:lnTo>
                      <a:pt x="262" y="377"/>
                    </a:lnTo>
                    <a:lnTo>
                      <a:pt x="262" y="377"/>
                    </a:lnTo>
                    <a:lnTo>
                      <a:pt x="267" y="377"/>
                    </a:lnTo>
                    <a:lnTo>
                      <a:pt x="267" y="381"/>
                    </a:lnTo>
                    <a:lnTo>
                      <a:pt x="267" y="381"/>
                    </a:lnTo>
                    <a:lnTo>
                      <a:pt x="282" y="381"/>
                    </a:lnTo>
                    <a:lnTo>
                      <a:pt x="282" y="385"/>
                    </a:lnTo>
                    <a:lnTo>
                      <a:pt x="284" y="385"/>
                    </a:lnTo>
                    <a:lnTo>
                      <a:pt x="284" y="385"/>
                    </a:lnTo>
                    <a:lnTo>
                      <a:pt x="284" y="393"/>
                    </a:lnTo>
                    <a:lnTo>
                      <a:pt x="284" y="393"/>
                    </a:lnTo>
                    <a:lnTo>
                      <a:pt x="286" y="393"/>
                    </a:lnTo>
                    <a:lnTo>
                      <a:pt x="286" y="397"/>
                    </a:lnTo>
                    <a:lnTo>
                      <a:pt x="297" y="397"/>
                    </a:lnTo>
                    <a:lnTo>
                      <a:pt x="297" y="397"/>
                    </a:lnTo>
                    <a:lnTo>
                      <a:pt x="297" y="405"/>
                    </a:lnTo>
                    <a:lnTo>
                      <a:pt x="297" y="405"/>
                    </a:lnTo>
                    <a:lnTo>
                      <a:pt x="301" y="405"/>
                    </a:lnTo>
                    <a:lnTo>
                      <a:pt x="301" y="405"/>
                    </a:lnTo>
                    <a:lnTo>
                      <a:pt x="301" y="405"/>
                    </a:lnTo>
                    <a:lnTo>
                      <a:pt x="301" y="405"/>
                    </a:lnTo>
                    <a:lnTo>
                      <a:pt x="301" y="434"/>
                    </a:lnTo>
                    <a:lnTo>
                      <a:pt x="304" y="434"/>
                    </a:lnTo>
                    <a:lnTo>
                      <a:pt x="304" y="434"/>
                    </a:lnTo>
                    <a:lnTo>
                      <a:pt x="304" y="452"/>
                    </a:lnTo>
                    <a:lnTo>
                      <a:pt x="306" y="452"/>
                    </a:lnTo>
                    <a:lnTo>
                      <a:pt x="306" y="452"/>
                    </a:lnTo>
                    <a:lnTo>
                      <a:pt x="306" y="456"/>
                    </a:lnTo>
                    <a:lnTo>
                      <a:pt x="308" y="456"/>
                    </a:lnTo>
                    <a:lnTo>
                      <a:pt x="308" y="456"/>
                    </a:lnTo>
                    <a:lnTo>
                      <a:pt x="308" y="465"/>
                    </a:lnTo>
                    <a:lnTo>
                      <a:pt x="308" y="465"/>
                    </a:lnTo>
                    <a:lnTo>
                      <a:pt x="314" y="465"/>
                    </a:lnTo>
                    <a:lnTo>
                      <a:pt x="314" y="469"/>
                    </a:lnTo>
                    <a:lnTo>
                      <a:pt x="317" y="469"/>
                    </a:lnTo>
                    <a:lnTo>
                      <a:pt x="321" y="469"/>
                    </a:lnTo>
                    <a:lnTo>
                      <a:pt x="321" y="473"/>
                    </a:lnTo>
                    <a:lnTo>
                      <a:pt x="321" y="473"/>
                    </a:lnTo>
                    <a:lnTo>
                      <a:pt x="358" y="473"/>
                    </a:lnTo>
                    <a:lnTo>
                      <a:pt x="358" y="477"/>
                    </a:lnTo>
                    <a:lnTo>
                      <a:pt x="358" y="477"/>
                    </a:lnTo>
                    <a:lnTo>
                      <a:pt x="388" y="477"/>
                    </a:lnTo>
                    <a:lnTo>
                      <a:pt x="388" y="477"/>
                    </a:lnTo>
                    <a:lnTo>
                      <a:pt x="388" y="477"/>
                    </a:lnTo>
                    <a:lnTo>
                      <a:pt x="388" y="477"/>
                    </a:lnTo>
                    <a:lnTo>
                      <a:pt x="388" y="485"/>
                    </a:lnTo>
                    <a:lnTo>
                      <a:pt x="388" y="485"/>
                    </a:lnTo>
                    <a:lnTo>
                      <a:pt x="390" y="485"/>
                    </a:lnTo>
                    <a:lnTo>
                      <a:pt x="390" y="489"/>
                    </a:lnTo>
                    <a:lnTo>
                      <a:pt x="397" y="495"/>
                    </a:lnTo>
                    <a:lnTo>
                      <a:pt x="397" y="495"/>
                    </a:lnTo>
                    <a:lnTo>
                      <a:pt x="397" y="503"/>
                    </a:lnTo>
                    <a:lnTo>
                      <a:pt x="401" y="503"/>
                    </a:lnTo>
                    <a:lnTo>
                      <a:pt x="401" y="503"/>
                    </a:lnTo>
                    <a:lnTo>
                      <a:pt x="401" y="538"/>
                    </a:lnTo>
                    <a:lnTo>
                      <a:pt x="401" y="538"/>
                    </a:lnTo>
                    <a:lnTo>
                      <a:pt x="403" y="538"/>
                    </a:lnTo>
                    <a:lnTo>
                      <a:pt x="403" y="538"/>
                    </a:lnTo>
                    <a:lnTo>
                      <a:pt x="403" y="538"/>
                    </a:lnTo>
                    <a:lnTo>
                      <a:pt x="403" y="538"/>
                    </a:lnTo>
                    <a:lnTo>
                      <a:pt x="403" y="546"/>
                    </a:lnTo>
                    <a:lnTo>
                      <a:pt x="406" y="546"/>
                    </a:lnTo>
                    <a:lnTo>
                      <a:pt x="406" y="546"/>
                    </a:lnTo>
                    <a:lnTo>
                      <a:pt x="406" y="560"/>
                    </a:lnTo>
                    <a:lnTo>
                      <a:pt x="408" y="560"/>
                    </a:lnTo>
                    <a:lnTo>
                      <a:pt x="410" y="560"/>
                    </a:lnTo>
                    <a:lnTo>
                      <a:pt x="410" y="564"/>
                    </a:lnTo>
                    <a:lnTo>
                      <a:pt x="410" y="564"/>
                    </a:lnTo>
                    <a:lnTo>
                      <a:pt x="416" y="564"/>
                    </a:lnTo>
                    <a:lnTo>
                      <a:pt x="416" y="568"/>
                    </a:lnTo>
                    <a:lnTo>
                      <a:pt x="419" y="568"/>
                    </a:lnTo>
                    <a:lnTo>
                      <a:pt x="434" y="568"/>
                    </a:lnTo>
                    <a:lnTo>
                      <a:pt x="434" y="568"/>
                    </a:lnTo>
                    <a:lnTo>
                      <a:pt x="438" y="568"/>
                    </a:lnTo>
                    <a:lnTo>
                      <a:pt x="445" y="568"/>
                    </a:lnTo>
                    <a:lnTo>
                      <a:pt x="445" y="574"/>
                    </a:lnTo>
                    <a:lnTo>
                      <a:pt x="447" y="578"/>
                    </a:lnTo>
                    <a:lnTo>
                      <a:pt x="460" y="578"/>
                    </a:lnTo>
                    <a:lnTo>
                      <a:pt x="460" y="582"/>
                    </a:lnTo>
                    <a:lnTo>
                      <a:pt x="460" y="582"/>
                    </a:lnTo>
                    <a:lnTo>
                      <a:pt x="475" y="582"/>
                    </a:lnTo>
                    <a:lnTo>
                      <a:pt x="475" y="586"/>
                    </a:lnTo>
                    <a:lnTo>
                      <a:pt x="475" y="586"/>
                    </a:lnTo>
                    <a:lnTo>
                      <a:pt x="486" y="586"/>
                    </a:lnTo>
                    <a:lnTo>
                      <a:pt x="486" y="591"/>
                    </a:lnTo>
                    <a:lnTo>
                      <a:pt x="488" y="591"/>
                    </a:lnTo>
                    <a:lnTo>
                      <a:pt x="490" y="591"/>
                    </a:lnTo>
                    <a:lnTo>
                      <a:pt x="490" y="596"/>
                    </a:lnTo>
                    <a:lnTo>
                      <a:pt x="492" y="596"/>
                    </a:lnTo>
                    <a:lnTo>
                      <a:pt x="497" y="596"/>
                    </a:lnTo>
                    <a:lnTo>
                      <a:pt x="497" y="600"/>
                    </a:lnTo>
                    <a:lnTo>
                      <a:pt x="501" y="600"/>
                    </a:lnTo>
                    <a:lnTo>
                      <a:pt x="501" y="600"/>
                    </a:lnTo>
                    <a:lnTo>
                      <a:pt x="501" y="604"/>
                    </a:lnTo>
                    <a:lnTo>
                      <a:pt x="503" y="604"/>
                    </a:lnTo>
                    <a:lnTo>
                      <a:pt x="503" y="604"/>
                    </a:lnTo>
                    <a:lnTo>
                      <a:pt x="503" y="618"/>
                    </a:lnTo>
                    <a:lnTo>
                      <a:pt x="503" y="618"/>
                    </a:lnTo>
                    <a:lnTo>
                      <a:pt x="510" y="618"/>
                    </a:lnTo>
                    <a:lnTo>
                      <a:pt x="510" y="618"/>
                    </a:lnTo>
                    <a:lnTo>
                      <a:pt x="510" y="618"/>
                    </a:lnTo>
                    <a:lnTo>
                      <a:pt x="510" y="618"/>
                    </a:lnTo>
                    <a:lnTo>
                      <a:pt x="510" y="627"/>
                    </a:lnTo>
                    <a:lnTo>
                      <a:pt x="510" y="627"/>
                    </a:lnTo>
                    <a:lnTo>
                      <a:pt x="512" y="627"/>
                    </a:lnTo>
                    <a:lnTo>
                      <a:pt x="512" y="631"/>
                    </a:lnTo>
                    <a:lnTo>
                      <a:pt x="516" y="636"/>
                    </a:lnTo>
                    <a:lnTo>
                      <a:pt x="516" y="636"/>
                    </a:lnTo>
                    <a:lnTo>
                      <a:pt x="516" y="641"/>
                    </a:lnTo>
                    <a:lnTo>
                      <a:pt x="516" y="641"/>
                    </a:lnTo>
                    <a:lnTo>
                      <a:pt x="518" y="641"/>
                    </a:lnTo>
                    <a:lnTo>
                      <a:pt x="518" y="645"/>
                    </a:lnTo>
                    <a:lnTo>
                      <a:pt x="518" y="645"/>
                    </a:lnTo>
                    <a:lnTo>
                      <a:pt x="551" y="645"/>
                    </a:lnTo>
                    <a:lnTo>
                      <a:pt x="551" y="645"/>
                    </a:lnTo>
                    <a:lnTo>
                      <a:pt x="551" y="645"/>
                    </a:lnTo>
                    <a:lnTo>
                      <a:pt x="551" y="645"/>
                    </a:lnTo>
                    <a:lnTo>
                      <a:pt x="551" y="655"/>
                    </a:lnTo>
                    <a:lnTo>
                      <a:pt x="551" y="655"/>
                    </a:lnTo>
                    <a:lnTo>
                      <a:pt x="575" y="655"/>
                    </a:lnTo>
                    <a:lnTo>
                      <a:pt x="575" y="659"/>
                    </a:lnTo>
                    <a:lnTo>
                      <a:pt x="575" y="659"/>
                    </a:lnTo>
                    <a:lnTo>
                      <a:pt x="584" y="659"/>
                    </a:lnTo>
                    <a:lnTo>
                      <a:pt x="584" y="663"/>
                    </a:lnTo>
                    <a:lnTo>
                      <a:pt x="584" y="663"/>
                    </a:lnTo>
                    <a:lnTo>
                      <a:pt x="586" y="663"/>
                    </a:lnTo>
                    <a:lnTo>
                      <a:pt x="586" y="669"/>
                    </a:lnTo>
                    <a:lnTo>
                      <a:pt x="586" y="669"/>
                    </a:lnTo>
                    <a:lnTo>
                      <a:pt x="592" y="669"/>
                    </a:lnTo>
                    <a:lnTo>
                      <a:pt x="592" y="673"/>
                    </a:lnTo>
                    <a:lnTo>
                      <a:pt x="594" y="673"/>
                    </a:lnTo>
                    <a:lnTo>
                      <a:pt x="594" y="673"/>
                    </a:lnTo>
                    <a:lnTo>
                      <a:pt x="594" y="682"/>
                    </a:lnTo>
                    <a:lnTo>
                      <a:pt x="597" y="682"/>
                    </a:lnTo>
                    <a:lnTo>
                      <a:pt x="597" y="682"/>
                    </a:lnTo>
                    <a:lnTo>
                      <a:pt x="597" y="692"/>
                    </a:lnTo>
                    <a:lnTo>
                      <a:pt x="597" y="692"/>
                    </a:lnTo>
                    <a:lnTo>
                      <a:pt x="601" y="692"/>
                    </a:lnTo>
                    <a:lnTo>
                      <a:pt x="601" y="696"/>
                    </a:lnTo>
                    <a:lnTo>
                      <a:pt x="603" y="696"/>
                    </a:lnTo>
                    <a:lnTo>
                      <a:pt x="603" y="696"/>
                    </a:lnTo>
                    <a:lnTo>
                      <a:pt x="603" y="706"/>
                    </a:lnTo>
                    <a:lnTo>
                      <a:pt x="605" y="706"/>
                    </a:lnTo>
                    <a:lnTo>
                      <a:pt x="605" y="706"/>
                    </a:lnTo>
                    <a:lnTo>
                      <a:pt x="605" y="720"/>
                    </a:lnTo>
                    <a:lnTo>
                      <a:pt x="610" y="720"/>
                    </a:lnTo>
                    <a:lnTo>
                      <a:pt x="610" y="720"/>
                    </a:lnTo>
                    <a:lnTo>
                      <a:pt x="610" y="729"/>
                    </a:lnTo>
                    <a:lnTo>
                      <a:pt x="610" y="729"/>
                    </a:lnTo>
                    <a:lnTo>
                      <a:pt x="616" y="729"/>
                    </a:lnTo>
                    <a:lnTo>
                      <a:pt x="616" y="733"/>
                    </a:lnTo>
                    <a:lnTo>
                      <a:pt x="616" y="733"/>
                    </a:lnTo>
                    <a:lnTo>
                      <a:pt x="627" y="733"/>
                    </a:lnTo>
                    <a:lnTo>
                      <a:pt x="627" y="737"/>
                    </a:lnTo>
                    <a:lnTo>
                      <a:pt x="631" y="743"/>
                    </a:lnTo>
                    <a:lnTo>
                      <a:pt x="642" y="743"/>
                    </a:lnTo>
                    <a:lnTo>
                      <a:pt x="642" y="747"/>
                    </a:lnTo>
                    <a:lnTo>
                      <a:pt x="642" y="747"/>
                    </a:lnTo>
                    <a:lnTo>
                      <a:pt x="657" y="747"/>
                    </a:lnTo>
                    <a:lnTo>
                      <a:pt x="657" y="753"/>
                    </a:lnTo>
                    <a:lnTo>
                      <a:pt x="657" y="753"/>
                    </a:lnTo>
                    <a:lnTo>
                      <a:pt x="666" y="753"/>
                    </a:lnTo>
                    <a:lnTo>
                      <a:pt x="666" y="753"/>
                    </a:lnTo>
                    <a:lnTo>
                      <a:pt x="666" y="753"/>
                    </a:lnTo>
                    <a:lnTo>
                      <a:pt x="681" y="753"/>
                    </a:lnTo>
                    <a:lnTo>
                      <a:pt x="681" y="753"/>
                    </a:lnTo>
                    <a:lnTo>
                      <a:pt x="683" y="753"/>
                    </a:lnTo>
                    <a:lnTo>
                      <a:pt x="683" y="753"/>
                    </a:lnTo>
                    <a:lnTo>
                      <a:pt x="683" y="766"/>
                    </a:lnTo>
                    <a:lnTo>
                      <a:pt x="683" y="766"/>
                    </a:lnTo>
                    <a:lnTo>
                      <a:pt x="686" y="766"/>
                    </a:lnTo>
                    <a:lnTo>
                      <a:pt x="686" y="771"/>
                    </a:lnTo>
                    <a:lnTo>
                      <a:pt x="686" y="771"/>
                    </a:lnTo>
                    <a:lnTo>
                      <a:pt x="694" y="771"/>
                    </a:lnTo>
                    <a:lnTo>
                      <a:pt x="694" y="771"/>
                    </a:lnTo>
                    <a:lnTo>
                      <a:pt x="701" y="771"/>
                    </a:lnTo>
                    <a:lnTo>
                      <a:pt x="701" y="771"/>
                    </a:lnTo>
                    <a:lnTo>
                      <a:pt x="701" y="790"/>
                    </a:lnTo>
                    <a:lnTo>
                      <a:pt x="701" y="790"/>
                    </a:lnTo>
                    <a:lnTo>
                      <a:pt x="703" y="790"/>
                    </a:lnTo>
                    <a:lnTo>
                      <a:pt x="703" y="790"/>
                    </a:lnTo>
                    <a:lnTo>
                      <a:pt x="703" y="790"/>
                    </a:lnTo>
                    <a:lnTo>
                      <a:pt x="703" y="790"/>
                    </a:lnTo>
                    <a:lnTo>
                      <a:pt x="703" y="795"/>
                    </a:lnTo>
                    <a:lnTo>
                      <a:pt x="707" y="800"/>
                    </a:lnTo>
                    <a:lnTo>
                      <a:pt x="718" y="800"/>
                    </a:lnTo>
                    <a:lnTo>
                      <a:pt x="718" y="800"/>
                    </a:lnTo>
                    <a:lnTo>
                      <a:pt x="718" y="800"/>
                    </a:lnTo>
                    <a:lnTo>
                      <a:pt x="718" y="800"/>
                    </a:lnTo>
                    <a:lnTo>
                      <a:pt x="718" y="805"/>
                    </a:lnTo>
                    <a:lnTo>
                      <a:pt x="718" y="805"/>
                    </a:lnTo>
                    <a:lnTo>
                      <a:pt x="729" y="805"/>
                    </a:lnTo>
                    <a:lnTo>
                      <a:pt x="729" y="809"/>
                    </a:lnTo>
                    <a:lnTo>
                      <a:pt x="729" y="809"/>
                    </a:lnTo>
                    <a:lnTo>
                      <a:pt x="735" y="809"/>
                    </a:lnTo>
                    <a:lnTo>
                      <a:pt x="735" y="815"/>
                    </a:lnTo>
                    <a:lnTo>
                      <a:pt x="735" y="815"/>
                    </a:lnTo>
                    <a:lnTo>
                      <a:pt x="742" y="815"/>
                    </a:lnTo>
                    <a:lnTo>
                      <a:pt x="742" y="820"/>
                    </a:lnTo>
                    <a:lnTo>
                      <a:pt x="742" y="820"/>
                    </a:lnTo>
                    <a:lnTo>
                      <a:pt x="788" y="820"/>
                    </a:lnTo>
                    <a:lnTo>
                      <a:pt x="788" y="820"/>
                    </a:lnTo>
                    <a:lnTo>
                      <a:pt x="788" y="820"/>
                    </a:lnTo>
                    <a:lnTo>
                      <a:pt x="796" y="820"/>
                    </a:lnTo>
                    <a:lnTo>
                      <a:pt x="796" y="824"/>
                    </a:lnTo>
                    <a:lnTo>
                      <a:pt x="801" y="824"/>
                    </a:lnTo>
                    <a:lnTo>
                      <a:pt x="801" y="824"/>
                    </a:lnTo>
                    <a:lnTo>
                      <a:pt x="801" y="839"/>
                    </a:lnTo>
                    <a:lnTo>
                      <a:pt x="803" y="839"/>
                    </a:lnTo>
                    <a:lnTo>
                      <a:pt x="803" y="839"/>
                    </a:lnTo>
                    <a:lnTo>
                      <a:pt x="803" y="849"/>
                    </a:lnTo>
                    <a:lnTo>
                      <a:pt x="803" y="849"/>
                    </a:lnTo>
                    <a:lnTo>
                      <a:pt x="807" y="849"/>
                    </a:lnTo>
                    <a:lnTo>
                      <a:pt x="807" y="855"/>
                    </a:lnTo>
                    <a:lnTo>
                      <a:pt x="814" y="855"/>
                    </a:lnTo>
                    <a:lnTo>
                      <a:pt x="814" y="855"/>
                    </a:lnTo>
                    <a:lnTo>
                      <a:pt x="814" y="864"/>
                    </a:lnTo>
                    <a:lnTo>
                      <a:pt x="816" y="864"/>
                    </a:lnTo>
                    <a:lnTo>
                      <a:pt x="816" y="864"/>
                    </a:lnTo>
                    <a:lnTo>
                      <a:pt x="816" y="874"/>
                    </a:lnTo>
                    <a:lnTo>
                      <a:pt x="816" y="874"/>
                    </a:lnTo>
                    <a:lnTo>
                      <a:pt x="868" y="874"/>
                    </a:lnTo>
                    <a:lnTo>
                      <a:pt x="868" y="874"/>
                    </a:lnTo>
                    <a:lnTo>
                      <a:pt x="868" y="874"/>
                    </a:lnTo>
                    <a:lnTo>
                      <a:pt x="879" y="874"/>
                    </a:lnTo>
                    <a:lnTo>
                      <a:pt x="879" y="879"/>
                    </a:lnTo>
                    <a:lnTo>
                      <a:pt x="879" y="879"/>
                    </a:lnTo>
                    <a:lnTo>
                      <a:pt x="892" y="879"/>
                    </a:lnTo>
                    <a:lnTo>
                      <a:pt x="892" y="885"/>
                    </a:lnTo>
                    <a:lnTo>
                      <a:pt x="896" y="889"/>
                    </a:lnTo>
                    <a:lnTo>
                      <a:pt x="900" y="889"/>
                    </a:lnTo>
                    <a:lnTo>
                      <a:pt x="900" y="889"/>
                    </a:lnTo>
                    <a:lnTo>
                      <a:pt x="900" y="889"/>
                    </a:lnTo>
                    <a:lnTo>
                      <a:pt x="900" y="889"/>
                    </a:lnTo>
                    <a:lnTo>
                      <a:pt x="900" y="900"/>
                    </a:lnTo>
                    <a:lnTo>
                      <a:pt x="903" y="900"/>
                    </a:lnTo>
                    <a:lnTo>
                      <a:pt x="903" y="900"/>
                    </a:lnTo>
                    <a:lnTo>
                      <a:pt x="903" y="930"/>
                    </a:lnTo>
                    <a:lnTo>
                      <a:pt x="903" y="930"/>
                    </a:lnTo>
                    <a:lnTo>
                      <a:pt x="905" y="930"/>
                    </a:lnTo>
                    <a:lnTo>
                      <a:pt x="905" y="935"/>
                    </a:lnTo>
                    <a:lnTo>
                      <a:pt x="905" y="935"/>
                    </a:lnTo>
                    <a:lnTo>
                      <a:pt x="913" y="935"/>
                    </a:lnTo>
                    <a:lnTo>
                      <a:pt x="913" y="935"/>
                    </a:lnTo>
                    <a:lnTo>
                      <a:pt x="916" y="935"/>
                    </a:lnTo>
                    <a:lnTo>
                      <a:pt x="916" y="935"/>
                    </a:lnTo>
                    <a:lnTo>
                      <a:pt x="916" y="946"/>
                    </a:lnTo>
                    <a:lnTo>
                      <a:pt x="920" y="950"/>
                    </a:lnTo>
                    <a:lnTo>
                      <a:pt x="950" y="950"/>
                    </a:lnTo>
                    <a:lnTo>
                      <a:pt x="950" y="950"/>
                    </a:lnTo>
                    <a:lnTo>
                      <a:pt x="950" y="950"/>
                    </a:lnTo>
                    <a:lnTo>
                      <a:pt x="968" y="950"/>
                    </a:lnTo>
                    <a:lnTo>
                      <a:pt x="968" y="950"/>
                    </a:lnTo>
                    <a:lnTo>
                      <a:pt x="968" y="950"/>
                    </a:lnTo>
                    <a:lnTo>
                      <a:pt x="1000" y="950"/>
                    </a:lnTo>
                    <a:lnTo>
                      <a:pt x="1000" y="950"/>
                    </a:lnTo>
                    <a:lnTo>
                      <a:pt x="1000" y="950"/>
                    </a:lnTo>
                    <a:lnTo>
                      <a:pt x="1070" y="950"/>
                    </a:lnTo>
                    <a:lnTo>
                      <a:pt x="1070" y="955"/>
                    </a:lnTo>
                    <a:lnTo>
                      <a:pt x="1070" y="955"/>
                    </a:lnTo>
                    <a:lnTo>
                      <a:pt x="1087" y="955"/>
                    </a:lnTo>
                    <a:lnTo>
                      <a:pt x="1087" y="955"/>
                    </a:lnTo>
                    <a:lnTo>
                      <a:pt x="1087" y="955"/>
                    </a:lnTo>
                    <a:lnTo>
                      <a:pt x="1087" y="955"/>
                    </a:lnTo>
                    <a:lnTo>
                      <a:pt x="1087" y="961"/>
                    </a:lnTo>
                    <a:lnTo>
                      <a:pt x="1087" y="961"/>
                    </a:lnTo>
                    <a:lnTo>
                      <a:pt x="1094" y="961"/>
                    </a:lnTo>
                    <a:lnTo>
                      <a:pt x="1094" y="966"/>
                    </a:lnTo>
                    <a:lnTo>
                      <a:pt x="1096" y="966"/>
                    </a:lnTo>
                    <a:lnTo>
                      <a:pt x="1096" y="966"/>
                    </a:lnTo>
                    <a:lnTo>
                      <a:pt x="1096" y="981"/>
                    </a:lnTo>
                    <a:lnTo>
                      <a:pt x="1100" y="981"/>
                    </a:lnTo>
                    <a:lnTo>
                      <a:pt x="1100" y="981"/>
                    </a:lnTo>
                    <a:lnTo>
                      <a:pt x="1100" y="992"/>
                    </a:lnTo>
                    <a:lnTo>
                      <a:pt x="1104" y="997"/>
                    </a:lnTo>
                    <a:lnTo>
                      <a:pt x="1104" y="997"/>
                    </a:lnTo>
                    <a:lnTo>
                      <a:pt x="1104" y="1008"/>
                    </a:lnTo>
                    <a:lnTo>
                      <a:pt x="1104" y="1008"/>
                    </a:lnTo>
                    <a:lnTo>
                      <a:pt x="1109" y="1008"/>
                    </a:lnTo>
                    <a:lnTo>
                      <a:pt x="1109" y="1008"/>
                    </a:lnTo>
                    <a:lnTo>
                      <a:pt x="1111" y="1008"/>
                    </a:lnTo>
                    <a:lnTo>
                      <a:pt x="1126" y="1008"/>
                    </a:lnTo>
                    <a:lnTo>
                      <a:pt x="1126" y="1013"/>
                    </a:lnTo>
                    <a:lnTo>
                      <a:pt x="1126" y="1013"/>
                    </a:lnTo>
                    <a:lnTo>
                      <a:pt x="1180" y="1013"/>
                    </a:lnTo>
                    <a:lnTo>
                      <a:pt x="1180" y="1019"/>
                    </a:lnTo>
                    <a:lnTo>
                      <a:pt x="1180" y="1019"/>
                    </a:lnTo>
                    <a:lnTo>
                      <a:pt x="1282" y="1019"/>
                    </a:lnTo>
                    <a:lnTo>
                      <a:pt x="1282" y="1019"/>
                    </a:lnTo>
                    <a:lnTo>
                      <a:pt x="1282" y="1019"/>
                    </a:lnTo>
                    <a:lnTo>
                      <a:pt x="1282" y="1019"/>
                    </a:lnTo>
                    <a:lnTo>
                      <a:pt x="1282" y="1030"/>
                    </a:lnTo>
                    <a:lnTo>
                      <a:pt x="1282" y="1030"/>
                    </a:lnTo>
                    <a:lnTo>
                      <a:pt x="1289" y="1030"/>
                    </a:lnTo>
                    <a:lnTo>
                      <a:pt x="1289" y="1035"/>
                    </a:lnTo>
                    <a:lnTo>
                      <a:pt x="1293" y="1041"/>
                    </a:lnTo>
                    <a:lnTo>
                      <a:pt x="1295" y="1041"/>
                    </a:lnTo>
                    <a:lnTo>
                      <a:pt x="1295" y="1045"/>
                    </a:lnTo>
                    <a:lnTo>
                      <a:pt x="1300" y="1045"/>
                    </a:lnTo>
                    <a:lnTo>
                      <a:pt x="1300" y="1045"/>
                    </a:lnTo>
                    <a:lnTo>
                      <a:pt x="1300" y="1072"/>
                    </a:lnTo>
                    <a:lnTo>
                      <a:pt x="1300" y="1072"/>
                    </a:lnTo>
                    <a:lnTo>
                      <a:pt x="1302" y="1072"/>
                    </a:lnTo>
                    <a:lnTo>
                      <a:pt x="1302" y="1072"/>
                    </a:lnTo>
                    <a:lnTo>
                      <a:pt x="1302" y="1072"/>
                    </a:lnTo>
                    <a:lnTo>
                      <a:pt x="1302" y="1072"/>
                    </a:lnTo>
                    <a:lnTo>
                      <a:pt x="1302" y="1089"/>
                    </a:lnTo>
                    <a:lnTo>
                      <a:pt x="1308" y="1089"/>
                    </a:lnTo>
                    <a:lnTo>
                      <a:pt x="1308" y="1089"/>
                    </a:lnTo>
                    <a:lnTo>
                      <a:pt x="1308" y="1100"/>
                    </a:lnTo>
                    <a:lnTo>
                      <a:pt x="1313" y="1100"/>
                    </a:lnTo>
                    <a:lnTo>
                      <a:pt x="1313" y="1100"/>
                    </a:lnTo>
                    <a:lnTo>
                      <a:pt x="1313" y="1111"/>
                    </a:lnTo>
                    <a:lnTo>
                      <a:pt x="1313" y="1111"/>
                    </a:lnTo>
                    <a:lnTo>
                      <a:pt x="1315" y="1111"/>
                    </a:lnTo>
                    <a:lnTo>
                      <a:pt x="1315" y="1116"/>
                    </a:lnTo>
                    <a:lnTo>
                      <a:pt x="1317" y="1122"/>
                    </a:lnTo>
                    <a:lnTo>
                      <a:pt x="1439" y="1122"/>
                    </a:lnTo>
                    <a:lnTo>
                      <a:pt x="1439" y="1127"/>
                    </a:lnTo>
                    <a:lnTo>
                      <a:pt x="1439" y="1127"/>
                    </a:lnTo>
                    <a:lnTo>
                      <a:pt x="1482" y="1127"/>
                    </a:lnTo>
                    <a:lnTo>
                      <a:pt x="1482" y="1133"/>
                    </a:lnTo>
                    <a:lnTo>
                      <a:pt x="1482" y="1133"/>
                    </a:lnTo>
                    <a:lnTo>
                      <a:pt x="1484" y="1133"/>
                    </a:lnTo>
                    <a:lnTo>
                      <a:pt x="1484" y="1138"/>
                    </a:lnTo>
                    <a:lnTo>
                      <a:pt x="1486" y="1138"/>
                    </a:lnTo>
                    <a:lnTo>
                      <a:pt x="1491" y="1138"/>
                    </a:lnTo>
                    <a:lnTo>
                      <a:pt x="1491" y="1144"/>
                    </a:lnTo>
                    <a:lnTo>
                      <a:pt x="1495" y="1144"/>
                    </a:lnTo>
                    <a:lnTo>
                      <a:pt x="1495" y="1144"/>
                    </a:lnTo>
                    <a:lnTo>
                      <a:pt x="1495" y="1149"/>
                    </a:lnTo>
                    <a:lnTo>
                      <a:pt x="1495" y="1149"/>
                    </a:lnTo>
                    <a:lnTo>
                      <a:pt x="1499" y="1149"/>
                    </a:lnTo>
                    <a:lnTo>
                      <a:pt x="1499" y="1149"/>
                    </a:lnTo>
                    <a:lnTo>
                      <a:pt x="1499" y="1149"/>
                    </a:lnTo>
                    <a:lnTo>
                      <a:pt x="1499" y="1149"/>
                    </a:lnTo>
                    <a:lnTo>
                      <a:pt x="1499" y="1167"/>
                    </a:lnTo>
                    <a:lnTo>
                      <a:pt x="1502" y="1173"/>
                    </a:lnTo>
                    <a:lnTo>
                      <a:pt x="1508" y="1173"/>
                    </a:lnTo>
                    <a:lnTo>
                      <a:pt x="1508" y="1178"/>
                    </a:lnTo>
                    <a:lnTo>
                      <a:pt x="1508" y="1178"/>
                    </a:lnTo>
                    <a:lnTo>
                      <a:pt x="1567" y="1178"/>
                    </a:lnTo>
                    <a:lnTo>
                      <a:pt x="1567" y="1184"/>
                    </a:lnTo>
                    <a:lnTo>
                      <a:pt x="1567" y="1184"/>
                    </a:lnTo>
                    <a:lnTo>
                      <a:pt x="1682" y="1184"/>
                    </a:lnTo>
                    <a:lnTo>
                      <a:pt x="1682" y="1189"/>
                    </a:lnTo>
                    <a:lnTo>
                      <a:pt x="1690" y="1189"/>
                    </a:lnTo>
                    <a:lnTo>
                      <a:pt x="1690" y="1189"/>
                    </a:lnTo>
                    <a:lnTo>
                      <a:pt x="1690" y="1202"/>
                    </a:lnTo>
                    <a:lnTo>
                      <a:pt x="1690" y="1202"/>
                    </a:lnTo>
                    <a:lnTo>
                      <a:pt x="1693" y="1202"/>
                    </a:lnTo>
                    <a:lnTo>
                      <a:pt x="1693" y="1202"/>
                    </a:lnTo>
                    <a:lnTo>
                      <a:pt x="1693" y="1202"/>
                    </a:lnTo>
                    <a:lnTo>
                      <a:pt x="1693" y="1202"/>
                    </a:lnTo>
                    <a:lnTo>
                      <a:pt x="1693" y="1207"/>
                    </a:lnTo>
                    <a:lnTo>
                      <a:pt x="1701" y="1213"/>
                    </a:lnTo>
                    <a:lnTo>
                      <a:pt x="1701" y="1213"/>
                    </a:lnTo>
                    <a:lnTo>
                      <a:pt x="1701" y="1225"/>
                    </a:lnTo>
                    <a:lnTo>
                      <a:pt x="1701" y="1225"/>
                    </a:lnTo>
                    <a:lnTo>
                      <a:pt x="1725" y="1225"/>
                    </a:lnTo>
                    <a:lnTo>
                      <a:pt x="1725" y="1231"/>
                    </a:lnTo>
                    <a:lnTo>
                      <a:pt x="1725" y="1231"/>
                    </a:lnTo>
                    <a:lnTo>
                      <a:pt x="1736" y="1231"/>
                    </a:lnTo>
                    <a:lnTo>
                      <a:pt x="1736" y="1231"/>
                    </a:lnTo>
                    <a:lnTo>
                      <a:pt x="1736" y="1231"/>
                    </a:lnTo>
                    <a:lnTo>
                      <a:pt x="1771" y="1231"/>
                    </a:lnTo>
                    <a:lnTo>
                      <a:pt x="1771" y="1236"/>
                    </a:lnTo>
                    <a:lnTo>
                      <a:pt x="1771" y="1236"/>
                    </a:lnTo>
                    <a:lnTo>
                      <a:pt x="1775" y="1236"/>
                    </a:lnTo>
                    <a:lnTo>
                      <a:pt x="1775" y="1242"/>
                    </a:lnTo>
                    <a:lnTo>
                      <a:pt x="1779" y="1242"/>
                    </a:lnTo>
                    <a:lnTo>
                      <a:pt x="1801" y="1242"/>
                    </a:lnTo>
                    <a:lnTo>
                      <a:pt x="1801" y="1242"/>
                    </a:lnTo>
                    <a:lnTo>
                      <a:pt x="1801" y="1242"/>
                    </a:lnTo>
                    <a:lnTo>
                      <a:pt x="1816" y="1242"/>
                    </a:lnTo>
                    <a:lnTo>
                      <a:pt x="1816" y="1249"/>
                    </a:lnTo>
                    <a:lnTo>
                      <a:pt x="1816" y="1249"/>
                    </a:lnTo>
                    <a:lnTo>
                      <a:pt x="1888" y="1249"/>
                    </a:lnTo>
                    <a:lnTo>
                      <a:pt x="1888" y="1254"/>
                    </a:lnTo>
                    <a:lnTo>
                      <a:pt x="1888" y="1254"/>
                    </a:lnTo>
                    <a:lnTo>
                      <a:pt x="1899" y="1254"/>
                    </a:lnTo>
                    <a:lnTo>
                      <a:pt x="1899" y="1261"/>
                    </a:lnTo>
                    <a:lnTo>
                      <a:pt x="1899" y="1261"/>
                    </a:lnTo>
                    <a:lnTo>
                      <a:pt x="1901" y="1261"/>
                    </a:lnTo>
                    <a:lnTo>
                      <a:pt x="1901" y="1267"/>
                    </a:lnTo>
                    <a:lnTo>
                      <a:pt x="1903" y="1272"/>
                    </a:lnTo>
                    <a:lnTo>
                      <a:pt x="1918" y="1272"/>
                    </a:lnTo>
                    <a:lnTo>
                      <a:pt x="1918" y="1272"/>
                    </a:lnTo>
                    <a:lnTo>
                      <a:pt x="1918" y="1272"/>
                    </a:lnTo>
                    <a:lnTo>
                      <a:pt x="1949" y="1272"/>
                    </a:lnTo>
                    <a:lnTo>
                      <a:pt x="1949" y="1279"/>
                    </a:lnTo>
                    <a:lnTo>
                      <a:pt x="1949" y="1279"/>
                    </a:lnTo>
                    <a:lnTo>
                      <a:pt x="2031" y="1279"/>
                    </a:lnTo>
                    <a:lnTo>
                      <a:pt x="2031" y="1286"/>
                    </a:lnTo>
                    <a:lnTo>
                      <a:pt x="2031" y="1286"/>
                    </a:lnTo>
                    <a:lnTo>
                      <a:pt x="2070" y="1286"/>
                    </a:lnTo>
                    <a:lnTo>
                      <a:pt x="2070" y="1291"/>
                    </a:lnTo>
                    <a:lnTo>
                      <a:pt x="2070" y="1291"/>
                    </a:lnTo>
                    <a:lnTo>
                      <a:pt x="2083" y="1291"/>
                    </a:lnTo>
                    <a:lnTo>
                      <a:pt x="2083" y="1298"/>
                    </a:lnTo>
                    <a:lnTo>
                      <a:pt x="2094" y="1304"/>
                    </a:lnTo>
                    <a:lnTo>
                      <a:pt x="2098" y="1304"/>
                    </a:lnTo>
                    <a:lnTo>
                      <a:pt x="2098" y="1304"/>
                    </a:lnTo>
                    <a:lnTo>
                      <a:pt x="2098" y="1304"/>
                    </a:lnTo>
                    <a:lnTo>
                      <a:pt x="2098" y="1304"/>
                    </a:lnTo>
                    <a:lnTo>
                      <a:pt x="2098" y="1318"/>
                    </a:lnTo>
                    <a:lnTo>
                      <a:pt x="2101" y="1318"/>
                    </a:lnTo>
                    <a:lnTo>
                      <a:pt x="2116" y="1318"/>
                    </a:lnTo>
                    <a:lnTo>
                      <a:pt x="2116" y="1318"/>
                    </a:lnTo>
                    <a:lnTo>
                      <a:pt x="2116" y="1318"/>
                    </a:lnTo>
                    <a:lnTo>
                      <a:pt x="2161" y="1318"/>
                    </a:lnTo>
                    <a:lnTo>
                      <a:pt x="2161" y="1324"/>
                    </a:lnTo>
                    <a:lnTo>
                      <a:pt x="2170" y="1324"/>
                    </a:lnTo>
                    <a:lnTo>
                      <a:pt x="2207" y="1324"/>
                    </a:lnTo>
                    <a:lnTo>
                      <a:pt x="2207" y="1331"/>
                    </a:lnTo>
                    <a:lnTo>
                      <a:pt x="2207" y="1331"/>
                    </a:lnTo>
                    <a:lnTo>
                      <a:pt x="2292" y="1331"/>
                    </a:lnTo>
                    <a:lnTo>
                      <a:pt x="2292" y="1338"/>
                    </a:lnTo>
                    <a:lnTo>
                      <a:pt x="2292" y="1338"/>
                    </a:lnTo>
                    <a:lnTo>
                      <a:pt x="2294" y="1338"/>
                    </a:lnTo>
                    <a:lnTo>
                      <a:pt x="2294" y="1345"/>
                    </a:lnTo>
                    <a:lnTo>
                      <a:pt x="2294" y="1345"/>
                    </a:lnTo>
                    <a:lnTo>
                      <a:pt x="2298" y="1345"/>
                    </a:lnTo>
                    <a:lnTo>
                      <a:pt x="2298" y="1352"/>
                    </a:lnTo>
                    <a:lnTo>
                      <a:pt x="2298" y="1352"/>
                    </a:lnTo>
                    <a:lnTo>
                      <a:pt x="2300" y="1352"/>
                    </a:lnTo>
                    <a:lnTo>
                      <a:pt x="2300" y="1359"/>
                    </a:lnTo>
                    <a:lnTo>
                      <a:pt x="2300" y="1359"/>
                    </a:lnTo>
                    <a:lnTo>
                      <a:pt x="2344" y="1359"/>
                    </a:lnTo>
                    <a:lnTo>
                      <a:pt x="2344" y="1366"/>
                    </a:lnTo>
                    <a:lnTo>
                      <a:pt x="2344" y="1366"/>
                    </a:lnTo>
                    <a:lnTo>
                      <a:pt x="2409" y="1366"/>
                    </a:lnTo>
                    <a:lnTo>
                      <a:pt x="2409" y="1373"/>
                    </a:lnTo>
                    <a:lnTo>
                      <a:pt x="2409" y="1373"/>
                    </a:lnTo>
                    <a:lnTo>
                      <a:pt x="2487" y="1373"/>
                    </a:lnTo>
                    <a:lnTo>
                      <a:pt x="2487" y="1373"/>
                    </a:lnTo>
                    <a:lnTo>
                      <a:pt x="2489" y="1373"/>
                    </a:lnTo>
                    <a:lnTo>
                      <a:pt x="2493" y="1373"/>
                    </a:lnTo>
                    <a:lnTo>
                      <a:pt x="2493" y="1381"/>
                    </a:lnTo>
                    <a:lnTo>
                      <a:pt x="2498" y="1381"/>
                    </a:lnTo>
                    <a:lnTo>
                      <a:pt x="2500" y="1381"/>
                    </a:lnTo>
                    <a:lnTo>
                      <a:pt x="2500" y="1381"/>
                    </a:lnTo>
                    <a:lnTo>
                      <a:pt x="2504" y="1381"/>
                    </a:lnTo>
                    <a:lnTo>
                      <a:pt x="2506" y="1381"/>
                    </a:lnTo>
                    <a:lnTo>
                      <a:pt x="2506" y="1389"/>
                    </a:lnTo>
                    <a:lnTo>
                      <a:pt x="2506" y="1389"/>
                    </a:lnTo>
                    <a:lnTo>
                      <a:pt x="2519" y="1389"/>
                    </a:lnTo>
                    <a:lnTo>
                      <a:pt x="2519" y="1397"/>
                    </a:lnTo>
                    <a:lnTo>
                      <a:pt x="2519" y="1397"/>
                    </a:lnTo>
                    <a:lnTo>
                      <a:pt x="2528" y="1397"/>
                    </a:lnTo>
                    <a:lnTo>
                      <a:pt x="2528" y="1406"/>
                    </a:lnTo>
                    <a:lnTo>
                      <a:pt x="2528" y="1406"/>
                    </a:lnTo>
                    <a:lnTo>
                      <a:pt x="2604" y="1406"/>
                    </a:lnTo>
                    <a:lnTo>
                      <a:pt x="2604" y="1406"/>
                    </a:lnTo>
                    <a:lnTo>
                      <a:pt x="2604" y="1406"/>
                    </a:lnTo>
                    <a:lnTo>
                      <a:pt x="2652" y="1406"/>
                    </a:lnTo>
                    <a:lnTo>
                      <a:pt x="2652" y="1406"/>
                    </a:lnTo>
                    <a:lnTo>
                      <a:pt x="2652" y="1406"/>
                    </a:lnTo>
                    <a:lnTo>
                      <a:pt x="2682" y="1406"/>
                    </a:lnTo>
                    <a:lnTo>
                      <a:pt x="2682" y="1406"/>
                    </a:lnTo>
                    <a:lnTo>
                      <a:pt x="2684" y="1406"/>
                    </a:lnTo>
                    <a:lnTo>
                      <a:pt x="2697" y="1406"/>
                    </a:lnTo>
                    <a:lnTo>
                      <a:pt x="2697" y="1406"/>
                    </a:lnTo>
                    <a:lnTo>
                      <a:pt x="2704" y="1406"/>
                    </a:lnTo>
                    <a:lnTo>
                      <a:pt x="2715" y="1406"/>
                    </a:lnTo>
                    <a:lnTo>
                      <a:pt x="2715" y="1406"/>
                    </a:lnTo>
                    <a:lnTo>
                      <a:pt x="2715" y="1406"/>
                    </a:lnTo>
                    <a:lnTo>
                      <a:pt x="2880" y="1406"/>
                    </a:lnTo>
                    <a:lnTo>
                      <a:pt x="2880" y="1406"/>
                    </a:lnTo>
                    <a:lnTo>
                      <a:pt x="2880" y="1406"/>
                    </a:lnTo>
                    <a:lnTo>
                      <a:pt x="2882" y="1406"/>
                    </a:lnTo>
                    <a:lnTo>
                      <a:pt x="2882" y="1420"/>
                    </a:lnTo>
                    <a:lnTo>
                      <a:pt x="2882" y="1420"/>
                    </a:lnTo>
                    <a:lnTo>
                      <a:pt x="2893" y="1420"/>
                    </a:lnTo>
                    <a:lnTo>
                      <a:pt x="2893" y="1420"/>
                    </a:lnTo>
                    <a:lnTo>
                      <a:pt x="2897" y="1420"/>
                    </a:lnTo>
                    <a:lnTo>
                      <a:pt x="2897" y="1420"/>
                    </a:lnTo>
                    <a:lnTo>
                      <a:pt x="2897" y="1447"/>
                    </a:lnTo>
                    <a:lnTo>
                      <a:pt x="2897" y="1447"/>
                    </a:lnTo>
                    <a:lnTo>
                      <a:pt x="2901" y="1447"/>
                    </a:lnTo>
                    <a:lnTo>
                      <a:pt x="2901" y="1461"/>
                    </a:lnTo>
                    <a:lnTo>
                      <a:pt x="2901" y="1461"/>
                    </a:lnTo>
                    <a:lnTo>
                      <a:pt x="2906" y="1461"/>
                    </a:lnTo>
                    <a:lnTo>
                      <a:pt x="2906" y="1461"/>
                    </a:lnTo>
                    <a:lnTo>
                      <a:pt x="2906" y="1461"/>
                    </a:lnTo>
                    <a:lnTo>
                      <a:pt x="2919" y="1461"/>
                    </a:lnTo>
                    <a:lnTo>
                      <a:pt x="2919" y="1461"/>
                    </a:lnTo>
                    <a:lnTo>
                      <a:pt x="2923" y="1461"/>
                    </a:lnTo>
                    <a:lnTo>
                      <a:pt x="2988" y="1461"/>
                    </a:lnTo>
                    <a:lnTo>
                      <a:pt x="2988" y="1479"/>
                    </a:lnTo>
                    <a:lnTo>
                      <a:pt x="2988" y="1479"/>
                    </a:lnTo>
                    <a:lnTo>
                      <a:pt x="3038" y="1479"/>
                    </a:lnTo>
                    <a:lnTo>
                      <a:pt x="3038" y="1479"/>
                    </a:lnTo>
                    <a:lnTo>
                      <a:pt x="3038" y="1479"/>
                    </a:lnTo>
                    <a:lnTo>
                      <a:pt x="3051" y="1479"/>
                    </a:lnTo>
                    <a:lnTo>
                      <a:pt x="3051" y="1497"/>
                    </a:lnTo>
                    <a:lnTo>
                      <a:pt x="3051" y="1497"/>
                    </a:lnTo>
                    <a:lnTo>
                      <a:pt x="3099" y="1497"/>
                    </a:lnTo>
                    <a:lnTo>
                      <a:pt x="3099" y="1513"/>
                    </a:lnTo>
                    <a:lnTo>
                      <a:pt x="3105" y="1513"/>
                    </a:lnTo>
                    <a:lnTo>
                      <a:pt x="3140" y="1513"/>
                    </a:lnTo>
                    <a:lnTo>
                      <a:pt x="3140" y="1513"/>
                    </a:lnTo>
                    <a:lnTo>
                      <a:pt x="3140" y="1513"/>
                    </a:lnTo>
                    <a:lnTo>
                      <a:pt x="3216" y="1513"/>
                    </a:lnTo>
                    <a:lnTo>
                      <a:pt x="3216" y="1513"/>
                    </a:lnTo>
                    <a:lnTo>
                      <a:pt x="3216" y="1513"/>
                    </a:lnTo>
                    <a:lnTo>
                      <a:pt x="3292" y="1513"/>
                    </a:lnTo>
                    <a:lnTo>
                      <a:pt x="3292" y="1513"/>
                    </a:lnTo>
                    <a:lnTo>
                      <a:pt x="3292" y="1513"/>
                    </a:lnTo>
                    <a:lnTo>
                      <a:pt x="3294" y="1513"/>
                    </a:lnTo>
                    <a:lnTo>
                      <a:pt x="3294" y="1513"/>
                    </a:lnTo>
                    <a:lnTo>
                      <a:pt x="3294" y="1513"/>
                    </a:lnTo>
                    <a:lnTo>
                      <a:pt x="3316" y="1513"/>
                    </a:lnTo>
                    <a:lnTo>
                      <a:pt x="3316" y="1513"/>
                    </a:lnTo>
                  </a:path>
                </a:pathLst>
              </a:custGeom>
              <a:noFill/>
              <a:ln w="20638"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0" name="Line 356">
                <a:extLst>
                  <a:ext uri="{FF2B5EF4-FFF2-40B4-BE49-F238E27FC236}">
                    <a16:creationId xmlns:a16="http://schemas.microsoft.com/office/drawing/2014/main" id="{15A96F6C-891F-45B4-B62E-EA3B1ECA87CF}"/>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1" name="Line 357">
                <a:extLst>
                  <a:ext uri="{FF2B5EF4-FFF2-40B4-BE49-F238E27FC236}">
                    <a16:creationId xmlns:a16="http://schemas.microsoft.com/office/drawing/2014/main" id="{E5BF5F42-8930-4F97-8095-75C0F0156254}"/>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2" name="Line 358">
                <a:extLst>
                  <a:ext uri="{FF2B5EF4-FFF2-40B4-BE49-F238E27FC236}">
                    <a16:creationId xmlns:a16="http://schemas.microsoft.com/office/drawing/2014/main" id="{12A9B160-3D0B-4384-B953-122C7D2A093F}"/>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3" name="Line 359">
                <a:extLst>
                  <a:ext uri="{FF2B5EF4-FFF2-40B4-BE49-F238E27FC236}">
                    <a16:creationId xmlns:a16="http://schemas.microsoft.com/office/drawing/2014/main" id="{DEF20455-C9DE-4CCA-A3EB-1E6FFD6922DC}"/>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4" name="Line 360">
                <a:extLst>
                  <a:ext uri="{FF2B5EF4-FFF2-40B4-BE49-F238E27FC236}">
                    <a16:creationId xmlns:a16="http://schemas.microsoft.com/office/drawing/2014/main" id="{617DA106-5C66-4263-91B6-CB3E8445C2FA}"/>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5" name="Line 361">
                <a:extLst>
                  <a:ext uri="{FF2B5EF4-FFF2-40B4-BE49-F238E27FC236}">
                    <a16:creationId xmlns:a16="http://schemas.microsoft.com/office/drawing/2014/main" id="{98E948A4-76F2-4D7E-97FA-F5AE666F865D}"/>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6" name="Line 362">
                <a:extLst>
                  <a:ext uri="{FF2B5EF4-FFF2-40B4-BE49-F238E27FC236}">
                    <a16:creationId xmlns:a16="http://schemas.microsoft.com/office/drawing/2014/main" id="{012B0F05-78C3-4553-9C90-256093EC08DF}"/>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7" name="Line 363">
                <a:extLst>
                  <a:ext uri="{FF2B5EF4-FFF2-40B4-BE49-F238E27FC236}">
                    <a16:creationId xmlns:a16="http://schemas.microsoft.com/office/drawing/2014/main" id="{2B7CBC7F-4AA2-458F-8A53-3F877FF860FE}"/>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8" name="Line 364">
                <a:extLst>
                  <a:ext uri="{FF2B5EF4-FFF2-40B4-BE49-F238E27FC236}">
                    <a16:creationId xmlns:a16="http://schemas.microsoft.com/office/drawing/2014/main" id="{752B4269-9202-45E4-8D1D-90CF33FE1F2A}"/>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199" name="Line 365">
                <a:extLst>
                  <a:ext uri="{FF2B5EF4-FFF2-40B4-BE49-F238E27FC236}">
                    <a16:creationId xmlns:a16="http://schemas.microsoft.com/office/drawing/2014/main" id="{D74226AD-F4A4-4EE2-AF8A-43DAA29BB9B3}"/>
                  </a:ext>
                </a:extLst>
              </p:cNvPr>
              <p:cNvSpPr>
                <a:spLocks noChangeShapeType="1"/>
              </p:cNvSpPr>
              <p:nvPr/>
            </p:nvSpPr>
            <p:spPr bwMode="auto">
              <a:xfrm>
                <a:off x="896" y="8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0" name="Line 366">
                <a:extLst>
                  <a:ext uri="{FF2B5EF4-FFF2-40B4-BE49-F238E27FC236}">
                    <a16:creationId xmlns:a16="http://schemas.microsoft.com/office/drawing/2014/main" id="{2444D145-31A0-459E-B337-D0265F67ADA2}"/>
                  </a:ext>
                </a:extLst>
              </p:cNvPr>
              <p:cNvSpPr>
                <a:spLocks noChangeShapeType="1"/>
              </p:cNvSpPr>
              <p:nvPr/>
            </p:nvSpPr>
            <p:spPr bwMode="auto">
              <a:xfrm>
                <a:off x="981" y="821"/>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1" name="Line 367">
                <a:extLst>
                  <a:ext uri="{FF2B5EF4-FFF2-40B4-BE49-F238E27FC236}">
                    <a16:creationId xmlns:a16="http://schemas.microsoft.com/office/drawing/2014/main" id="{00E5E203-7935-4515-AAD5-443143D3CE49}"/>
                  </a:ext>
                </a:extLst>
              </p:cNvPr>
              <p:cNvSpPr>
                <a:spLocks noChangeShapeType="1"/>
              </p:cNvSpPr>
              <p:nvPr/>
            </p:nvSpPr>
            <p:spPr bwMode="auto">
              <a:xfrm>
                <a:off x="1007" y="82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2" name="Line 368">
                <a:extLst>
                  <a:ext uri="{FF2B5EF4-FFF2-40B4-BE49-F238E27FC236}">
                    <a16:creationId xmlns:a16="http://schemas.microsoft.com/office/drawing/2014/main" id="{E813E490-B508-40D7-AF45-64CA11665E3E}"/>
                  </a:ext>
                </a:extLst>
              </p:cNvPr>
              <p:cNvSpPr>
                <a:spLocks noChangeShapeType="1"/>
              </p:cNvSpPr>
              <p:nvPr/>
            </p:nvSpPr>
            <p:spPr bwMode="auto">
              <a:xfrm>
                <a:off x="1078" y="88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3" name="Line 369">
                <a:extLst>
                  <a:ext uri="{FF2B5EF4-FFF2-40B4-BE49-F238E27FC236}">
                    <a16:creationId xmlns:a16="http://schemas.microsoft.com/office/drawing/2014/main" id="{0D673836-5C41-458F-90C3-B698F4745F3A}"/>
                  </a:ext>
                </a:extLst>
              </p:cNvPr>
              <p:cNvSpPr>
                <a:spLocks noChangeShapeType="1"/>
              </p:cNvSpPr>
              <p:nvPr/>
            </p:nvSpPr>
            <p:spPr bwMode="auto">
              <a:xfrm>
                <a:off x="1085" y="90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4" name="Line 370">
                <a:extLst>
                  <a:ext uri="{FF2B5EF4-FFF2-40B4-BE49-F238E27FC236}">
                    <a16:creationId xmlns:a16="http://schemas.microsoft.com/office/drawing/2014/main" id="{ADAAC2DD-A21E-4E4F-8E0A-8ABE5B88ABBD}"/>
                  </a:ext>
                </a:extLst>
              </p:cNvPr>
              <p:cNvSpPr>
                <a:spLocks noChangeShapeType="1"/>
              </p:cNvSpPr>
              <p:nvPr/>
            </p:nvSpPr>
            <p:spPr bwMode="auto">
              <a:xfrm>
                <a:off x="1098" y="99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5" name="Line 371">
                <a:extLst>
                  <a:ext uri="{FF2B5EF4-FFF2-40B4-BE49-F238E27FC236}">
                    <a16:creationId xmlns:a16="http://schemas.microsoft.com/office/drawing/2014/main" id="{FFC97081-0174-480E-82A0-323A3FD06808}"/>
                  </a:ext>
                </a:extLst>
              </p:cNvPr>
              <p:cNvSpPr>
                <a:spLocks noChangeShapeType="1"/>
              </p:cNvSpPr>
              <p:nvPr/>
            </p:nvSpPr>
            <p:spPr bwMode="auto">
              <a:xfrm>
                <a:off x="1098" y="101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6" name="Line 372">
                <a:extLst>
                  <a:ext uri="{FF2B5EF4-FFF2-40B4-BE49-F238E27FC236}">
                    <a16:creationId xmlns:a16="http://schemas.microsoft.com/office/drawing/2014/main" id="{BB1D883E-1AAB-4C6D-A351-70D76A3494E1}"/>
                  </a:ext>
                </a:extLst>
              </p:cNvPr>
              <p:cNvSpPr>
                <a:spLocks noChangeShapeType="1"/>
              </p:cNvSpPr>
              <p:nvPr/>
            </p:nvSpPr>
            <p:spPr bwMode="auto">
              <a:xfrm>
                <a:off x="1137" y="1035"/>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7" name="Line 373">
                <a:extLst>
                  <a:ext uri="{FF2B5EF4-FFF2-40B4-BE49-F238E27FC236}">
                    <a16:creationId xmlns:a16="http://schemas.microsoft.com/office/drawing/2014/main" id="{1C737E0F-A90C-4C62-8536-5B5FD7B32C24}"/>
                  </a:ext>
                </a:extLst>
              </p:cNvPr>
              <p:cNvSpPr>
                <a:spLocks noChangeShapeType="1"/>
              </p:cNvSpPr>
              <p:nvPr/>
            </p:nvSpPr>
            <p:spPr bwMode="auto">
              <a:xfrm>
                <a:off x="1191" y="106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8" name="Line 374">
                <a:extLst>
                  <a:ext uri="{FF2B5EF4-FFF2-40B4-BE49-F238E27FC236}">
                    <a16:creationId xmlns:a16="http://schemas.microsoft.com/office/drawing/2014/main" id="{54737653-C8A9-4CCB-807A-2143CB4EB6F9}"/>
                  </a:ext>
                </a:extLst>
              </p:cNvPr>
              <p:cNvSpPr>
                <a:spLocks noChangeShapeType="1"/>
              </p:cNvSpPr>
              <p:nvPr/>
            </p:nvSpPr>
            <p:spPr bwMode="auto">
              <a:xfrm>
                <a:off x="1200" y="109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09" name="Line 375">
                <a:extLst>
                  <a:ext uri="{FF2B5EF4-FFF2-40B4-BE49-F238E27FC236}">
                    <a16:creationId xmlns:a16="http://schemas.microsoft.com/office/drawing/2014/main" id="{90272DBF-1633-468B-B3D5-A551F5F09539}"/>
                  </a:ext>
                </a:extLst>
              </p:cNvPr>
              <p:cNvSpPr>
                <a:spLocks noChangeShapeType="1"/>
              </p:cNvSpPr>
              <p:nvPr/>
            </p:nvSpPr>
            <p:spPr bwMode="auto">
              <a:xfrm>
                <a:off x="1202" y="110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0" name="Line 376">
                <a:extLst>
                  <a:ext uri="{FF2B5EF4-FFF2-40B4-BE49-F238E27FC236}">
                    <a16:creationId xmlns:a16="http://schemas.microsoft.com/office/drawing/2014/main" id="{EA228FC7-B73A-45BF-8DFA-04ABA4696B31}"/>
                  </a:ext>
                </a:extLst>
              </p:cNvPr>
              <p:cNvSpPr>
                <a:spLocks noChangeShapeType="1"/>
              </p:cNvSpPr>
              <p:nvPr/>
            </p:nvSpPr>
            <p:spPr bwMode="auto">
              <a:xfrm>
                <a:off x="1215" y="1125"/>
                <a:ext cx="0" cy="34"/>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1" name="Line 377">
                <a:extLst>
                  <a:ext uri="{FF2B5EF4-FFF2-40B4-BE49-F238E27FC236}">
                    <a16:creationId xmlns:a16="http://schemas.microsoft.com/office/drawing/2014/main" id="{C759C35E-236D-4C09-A6DF-B266D3430ED8}"/>
                  </a:ext>
                </a:extLst>
              </p:cNvPr>
              <p:cNvSpPr>
                <a:spLocks noChangeShapeType="1"/>
              </p:cNvSpPr>
              <p:nvPr/>
            </p:nvSpPr>
            <p:spPr bwMode="auto">
              <a:xfrm>
                <a:off x="1291" y="115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2" name="Line 378">
                <a:extLst>
                  <a:ext uri="{FF2B5EF4-FFF2-40B4-BE49-F238E27FC236}">
                    <a16:creationId xmlns:a16="http://schemas.microsoft.com/office/drawing/2014/main" id="{CE9EE911-9F26-4923-80B9-C9B877B08F17}"/>
                  </a:ext>
                </a:extLst>
              </p:cNvPr>
              <p:cNvSpPr>
                <a:spLocks noChangeShapeType="1"/>
              </p:cNvSpPr>
              <p:nvPr/>
            </p:nvSpPr>
            <p:spPr bwMode="auto">
              <a:xfrm>
                <a:off x="1291" y="115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3" name="Line 379">
                <a:extLst>
                  <a:ext uri="{FF2B5EF4-FFF2-40B4-BE49-F238E27FC236}">
                    <a16:creationId xmlns:a16="http://schemas.microsoft.com/office/drawing/2014/main" id="{781FDE50-A815-4F66-B4A4-09DDE2E32763}"/>
                  </a:ext>
                </a:extLst>
              </p:cNvPr>
              <p:cNvSpPr>
                <a:spLocks noChangeShapeType="1"/>
              </p:cNvSpPr>
              <p:nvPr/>
            </p:nvSpPr>
            <p:spPr bwMode="auto">
              <a:xfrm>
                <a:off x="1302" y="1198"/>
                <a:ext cx="0" cy="34"/>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4" name="Line 380">
                <a:extLst>
                  <a:ext uri="{FF2B5EF4-FFF2-40B4-BE49-F238E27FC236}">
                    <a16:creationId xmlns:a16="http://schemas.microsoft.com/office/drawing/2014/main" id="{13DC9941-7CFC-4C9C-8072-5DB0B7A4C8EB}"/>
                  </a:ext>
                </a:extLst>
              </p:cNvPr>
              <p:cNvSpPr>
                <a:spLocks noChangeShapeType="1"/>
              </p:cNvSpPr>
              <p:nvPr/>
            </p:nvSpPr>
            <p:spPr bwMode="auto">
              <a:xfrm>
                <a:off x="1310" y="121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5" name="Line 381">
                <a:extLst>
                  <a:ext uri="{FF2B5EF4-FFF2-40B4-BE49-F238E27FC236}">
                    <a16:creationId xmlns:a16="http://schemas.microsoft.com/office/drawing/2014/main" id="{D6DCDB8B-F1B4-43C5-862E-CCFFDC1D0BC4}"/>
                  </a:ext>
                </a:extLst>
              </p:cNvPr>
              <p:cNvSpPr>
                <a:spLocks noChangeShapeType="1"/>
              </p:cNvSpPr>
              <p:nvPr/>
            </p:nvSpPr>
            <p:spPr bwMode="auto">
              <a:xfrm>
                <a:off x="1315" y="1223"/>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6" name="Line 382">
                <a:extLst>
                  <a:ext uri="{FF2B5EF4-FFF2-40B4-BE49-F238E27FC236}">
                    <a16:creationId xmlns:a16="http://schemas.microsoft.com/office/drawing/2014/main" id="{FA952614-1858-426F-9074-C823A4AE6610}"/>
                  </a:ext>
                </a:extLst>
              </p:cNvPr>
              <p:cNvSpPr>
                <a:spLocks noChangeShapeType="1"/>
              </p:cNvSpPr>
              <p:nvPr/>
            </p:nvSpPr>
            <p:spPr bwMode="auto">
              <a:xfrm>
                <a:off x="1360" y="124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7" name="Line 383">
                <a:extLst>
                  <a:ext uri="{FF2B5EF4-FFF2-40B4-BE49-F238E27FC236}">
                    <a16:creationId xmlns:a16="http://schemas.microsoft.com/office/drawing/2014/main" id="{3C6205AF-E032-4644-805A-D4F2A296665B}"/>
                  </a:ext>
                </a:extLst>
              </p:cNvPr>
              <p:cNvSpPr>
                <a:spLocks noChangeShapeType="1"/>
              </p:cNvSpPr>
              <p:nvPr/>
            </p:nvSpPr>
            <p:spPr bwMode="auto">
              <a:xfrm>
                <a:off x="1391" y="125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8" name="Line 384">
                <a:extLst>
                  <a:ext uri="{FF2B5EF4-FFF2-40B4-BE49-F238E27FC236}">
                    <a16:creationId xmlns:a16="http://schemas.microsoft.com/office/drawing/2014/main" id="{6971029B-F5DC-4DB9-8A02-6927F2172ABC}"/>
                  </a:ext>
                </a:extLst>
              </p:cNvPr>
              <p:cNvSpPr>
                <a:spLocks noChangeShapeType="1"/>
              </p:cNvSpPr>
              <p:nvPr/>
            </p:nvSpPr>
            <p:spPr bwMode="auto">
              <a:xfrm>
                <a:off x="1408" y="131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19" name="Line 385">
                <a:extLst>
                  <a:ext uri="{FF2B5EF4-FFF2-40B4-BE49-F238E27FC236}">
                    <a16:creationId xmlns:a16="http://schemas.microsoft.com/office/drawing/2014/main" id="{E64E08BF-3D46-4424-AB99-29F7C903785A}"/>
                  </a:ext>
                </a:extLst>
              </p:cNvPr>
              <p:cNvSpPr>
                <a:spLocks noChangeShapeType="1"/>
              </p:cNvSpPr>
              <p:nvPr/>
            </p:nvSpPr>
            <p:spPr bwMode="auto">
              <a:xfrm>
                <a:off x="1410" y="131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0" name="Line 386">
                <a:extLst>
                  <a:ext uri="{FF2B5EF4-FFF2-40B4-BE49-F238E27FC236}">
                    <a16:creationId xmlns:a16="http://schemas.microsoft.com/office/drawing/2014/main" id="{18DEDBC7-19AF-4DFC-BEA9-3B8B72D3A91F}"/>
                  </a:ext>
                </a:extLst>
              </p:cNvPr>
              <p:cNvSpPr>
                <a:spLocks noChangeShapeType="1"/>
              </p:cNvSpPr>
              <p:nvPr/>
            </p:nvSpPr>
            <p:spPr bwMode="auto">
              <a:xfrm>
                <a:off x="1451" y="131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1" name="Line 387">
                <a:extLst>
                  <a:ext uri="{FF2B5EF4-FFF2-40B4-BE49-F238E27FC236}">
                    <a16:creationId xmlns:a16="http://schemas.microsoft.com/office/drawing/2014/main" id="{B3760555-89F2-4749-9147-2D1D132CEE36}"/>
                  </a:ext>
                </a:extLst>
              </p:cNvPr>
              <p:cNvSpPr>
                <a:spLocks noChangeShapeType="1"/>
              </p:cNvSpPr>
              <p:nvPr/>
            </p:nvSpPr>
            <p:spPr bwMode="auto">
              <a:xfrm>
                <a:off x="1497" y="13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2" name="Line 388">
                <a:extLst>
                  <a:ext uri="{FF2B5EF4-FFF2-40B4-BE49-F238E27FC236}">
                    <a16:creationId xmlns:a16="http://schemas.microsoft.com/office/drawing/2014/main" id="{B9FB8284-90ED-4CC7-A4DF-ED2A0E62F3D5}"/>
                  </a:ext>
                </a:extLst>
              </p:cNvPr>
              <p:cNvSpPr>
                <a:spLocks noChangeShapeType="1"/>
              </p:cNvSpPr>
              <p:nvPr/>
            </p:nvSpPr>
            <p:spPr bwMode="auto">
              <a:xfrm>
                <a:off x="1577" y="135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3" name="Line 389">
                <a:extLst>
                  <a:ext uri="{FF2B5EF4-FFF2-40B4-BE49-F238E27FC236}">
                    <a16:creationId xmlns:a16="http://schemas.microsoft.com/office/drawing/2014/main" id="{A7729E8B-19CA-4C06-9F53-23C415F3499E}"/>
                  </a:ext>
                </a:extLst>
              </p:cNvPr>
              <p:cNvSpPr>
                <a:spLocks noChangeShapeType="1"/>
              </p:cNvSpPr>
              <p:nvPr/>
            </p:nvSpPr>
            <p:spPr bwMode="auto">
              <a:xfrm>
                <a:off x="1621" y="1415"/>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4" name="Line 390">
                <a:extLst>
                  <a:ext uri="{FF2B5EF4-FFF2-40B4-BE49-F238E27FC236}">
                    <a16:creationId xmlns:a16="http://schemas.microsoft.com/office/drawing/2014/main" id="{6FC0C6BF-1C56-4962-8816-4BC9907CE77F}"/>
                  </a:ext>
                </a:extLst>
              </p:cNvPr>
              <p:cNvSpPr>
                <a:spLocks noChangeShapeType="1"/>
              </p:cNvSpPr>
              <p:nvPr/>
            </p:nvSpPr>
            <p:spPr bwMode="auto">
              <a:xfrm>
                <a:off x="1697" y="1445"/>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5" name="Line 391">
                <a:extLst>
                  <a:ext uri="{FF2B5EF4-FFF2-40B4-BE49-F238E27FC236}">
                    <a16:creationId xmlns:a16="http://schemas.microsoft.com/office/drawing/2014/main" id="{DB081403-8BC0-4E72-8A42-AE19307BCEB9}"/>
                  </a:ext>
                </a:extLst>
              </p:cNvPr>
              <p:cNvSpPr>
                <a:spLocks noChangeShapeType="1"/>
              </p:cNvSpPr>
              <p:nvPr/>
            </p:nvSpPr>
            <p:spPr bwMode="auto">
              <a:xfrm>
                <a:off x="1740" y="146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6" name="Line 392">
                <a:extLst>
                  <a:ext uri="{FF2B5EF4-FFF2-40B4-BE49-F238E27FC236}">
                    <a16:creationId xmlns:a16="http://schemas.microsoft.com/office/drawing/2014/main" id="{62B7E023-75E3-4B4B-9AF7-80D37B880652}"/>
                  </a:ext>
                </a:extLst>
              </p:cNvPr>
              <p:cNvSpPr>
                <a:spLocks noChangeShapeType="1"/>
              </p:cNvSpPr>
              <p:nvPr/>
            </p:nvSpPr>
            <p:spPr bwMode="auto">
              <a:xfrm>
                <a:off x="1814" y="15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7" name="Line 393">
                <a:extLst>
                  <a:ext uri="{FF2B5EF4-FFF2-40B4-BE49-F238E27FC236}">
                    <a16:creationId xmlns:a16="http://schemas.microsoft.com/office/drawing/2014/main" id="{76A1B1B9-D216-43D4-BC0B-029C0B4C546E}"/>
                  </a:ext>
                </a:extLst>
              </p:cNvPr>
              <p:cNvSpPr>
                <a:spLocks noChangeShapeType="1"/>
              </p:cNvSpPr>
              <p:nvPr/>
            </p:nvSpPr>
            <p:spPr bwMode="auto">
              <a:xfrm>
                <a:off x="1823" y="1543"/>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8" name="Line 394">
                <a:extLst>
                  <a:ext uri="{FF2B5EF4-FFF2-40B4-BE49-F238E27FC236}">
                    <a16:creationId xmlns:a16="http://schemas.microsoft.com/office/drawing/2014/main" id="{A17A467E-320E-4B68-AA68-07A15A6C597B}"/>
                  </a:ext>
                </a:extLst>
              </p:cNvPr>
              <p:cNvSpPr>
                <a:spLocks noChangeShapeType="1"/>
              </p:cNvSpPr>
              <p:nvPr/>
            </p:nvSpPr>
            <p:spPr bwMode="auto">
              <a:xfrm>
                <a:off x="1927" y="1555"/>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29" name="Line 395">
                <a:extLst>
                  <a:ext uri="{FF2B5EF4-FFF2-40B4-BE49-F238E27FC236}">
                    <a16:creationId xmlns:a16="http://schemas.microsoft.com/office/drawing/2014/main" id="{CE083950-87BB-404D-8730-69BF98CBEB06}"/>
                  </a:ext>
                </a:extLst>
              </p:cNvPr>
              <p:cNvSpPr>
                <a:spLocks noChangeShapeType="1"/>
              </p:cNvSpPr>
              <p:nvPr/>
            </p:nvSpPr>
            <p:spPr bwMode="auto">
              <a:xfrm>
                <a:off x="1975" y="157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0" name="Line 396">
                <a:extLst>
                  <a:ext uri="{FF2B5EF4-FFF2-40B4-BE49-F238E27FC236}">
                    <a16:creationId xmlns:a16="http://schemas.microsoft.com/office/drawing/2014/main" id="{7E34930A-6C4B-4A92-9AD7-B4859DC55E7D}"/>
                  </a:ext>
                </a:extLst>
              </p:cNvPr>
              <p:cNvSpPr>
                <a:spLocks noChangeShapeType="1"/>
              </p:cNvSpPr>
              <p:nvPr/>
            </p:nvSpPr>
            <p:spPr bwMode="auto">
              <a:xfrm>
                <a:off x="1994" y="161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1" name="Line 397">
                <a:extLst>
                  <a:ext uri="{FF2B5EF4-FFF2-40B4-BE49-F238E27FC236}">
                    <a16:creationId xmlns:a16="http://schemas.microsoft.com/office/drawing/2014/main" id="{AFBE2D40-C13F-4DE9-AB31-49CCA6994C0C}"/>
                  </a:ext>
                </a:extLst>
              </p:cNvPr>
              <p:cNvSpPr>
                <a:spLocks noChangeShapeType="1"/>
              </p:cNvSpPr>
              <p:nvPr/>
            </p:nvSpPr>
            <p:spPr bwMode="auto">
              <a:xfrm>
                <a:off x="2200" y="168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2" name="Line 398">
                <a:extLst>
                  <a:ext uri="{FF2B5EF4-FFF2-40B4-BE49-F238E27FC236}">
                    <a16:creationId xmlns:a16="http://schemas.microsoft.com/office/drawing/2014/main" id="{0614E09E-5640-458D-8351-2C000670A08C}"/>
                  </a:ext>
                </a:extLst>
              </p:cNvPr>
              <p:cNvSpPr>
                <a:spLocks noChangeShapeType="1"/>
              </p:cNvSpPr>
              <p:nvPr/>
            </p:nvSpPr>
            <p:spPr bwMode="auto">
              <a:xfrm>
                <a:off x="2393" y="173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3" name="Line 399">
                <a:extLst>
                  <a:ext uri="{FF2B5EF4-FFF2-40B4-BE49-F238E27FC236}">
                    <a16:creationId xmlns:a16="http://schemas.microsoft.com/office/drawing/2014/main" id="{BBC0BB28-A897-4F68-8C11-5BDE940EF36B}"/>
                  </a:ext>
                </a:extLst>
              </p:cNvPr>
              <p:cNvSpPr>
                <a:spLocks noChangeShapeType="1"/>
              </p:cNvSpPr>
              <p:nvPr/>
            </p:nvSpPr>
            <p:spPr bwMode="auto">
              <a:xfrm>
                <a:off x="2398" y="174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4" name="Line 400">
                <a:extLst>
                  <a:ext uri="{FF2B5EF4-FFF2-40B4-BE49-F238E27FC236}">
                    <a16:creationId xmlns:a16="http://schemas.microsoft.com/office/drawing/2014/main" id="{3E4F6078-035A-4C14-A53C-398384D3A970}"/>
                  </a:ext>
                </a:extLst>
              </p:cNvPr>
              <p:cNvSpPr>
                <a:spLocks noChangeShapeType="1"/>
              </p:cNvSpPr>
              <p:nvPr/>
            </p:nvSpPr>
            <p:spPr bwMode="auto">
              <a:xfrm>
                <a:off x="2478" y="176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5" name="Line 401">
                <a:extLst>
                  <a:ext uri="{FF2B5EF4-FFF2-40B4-BE49-F238E27FC236}">
                    <a16:creationId xmlns:a16="http://schemas.microsoft.com/office/drawing/2014/main" id="{F6EC5DB5-C50F-42A7-BFF9-3C03105D80A5}"/>
                  </a:ext>
                </a:extLst>
              </p:cNvPr>
              <p:cNvSpPr>
                <a:spLocks noChangeShapeType="1"/>
              </p:cNvSpPr>
              <p:nvPr/>
            </p:nvSpPr>
            <p:spPr bwMode="auto">
              <a:xfrm>
                <a:off x="2517" y="176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6" name="Line 402">
                <a:extLst>
                  <a:ext uri="{FF2B5EF4-FFF2-40B4-BE49-F238E27FC236}">
                    <a16:creationId xmlns:a16="http://schemas.microsoft.com/office/drawing/2014/main" id="{B998A1F8-171F-472A-9C82-47E6B4EFB92F}"/>
                  </a:ext>
                </a:extLst>
              </p:cNvPr>
              <p:cNvSpPr>
                <a:spLocks noChangeShapeType="1"/>
              </p:cNvSpPr>
              <p:nvPr/>
            </p:nvSpPr>
            <p:spPr bwMode="auto">
              <a:xfrm>
                <a:off x="2573" y="176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7" name="Line 403">
                <a:extLst>
                  <a:ext uri="{FF2B5EF4-FFF2-40B4-BE49-F238E27FC236}">
                    <a16:creationId xmlns:a16="http://schemas.microsoft.com/office/drawing/2014/main" id="{F04E5294-7F95-420E-A7D1-ADDA3BC2BBB8}"/>
                  </a:ext>
                </a:extLst>
              </p:cNvPr>
              <p:cNvSpPr>
                <a:spLocks noChangeShapeType="1"/>
              </p:cNvSpPr>
              <p:nvPr/>
            </p:nvSpPr>
            <p:spPr bwMode="auto">
              <a:xfrm>
                <a:off x="2595" y="178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8" name="Line 404">
                <a:extLst>
                  <a:ext uri="{FF2B5EF4-FFF2-40B4-BE49-F238E27FC236}">
                    <a16:creationId xmlns:a16="http://schemas.microsoft.com/office/drawing/2014/main" id="{93647C9A-CA01-479B-AE11-5D3971192708}"/>
                  </a:ext>
                </a:extLst>
              </p:cNvPr>
              <p:cNvSpPr>
                <a:spLocks noChangeShapeType="1"/>
              </p:cNvSpPr>
              <p:nvPr/>
            </p:nvSpPr>
            <p:spPr bwMode="auto">
              <a:xfrm>
                <a:off x="2595" y="179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39" name="Line 405">
                <a:extLst>
                  <a:ext uri="{FF2B5EF4-FFF2-40B4-BE49-F238E27FC236}">
                    <a16:creationId xmlns:a16="http://schemas.microsoft.com/office/drawing/2014/main" id="{0285926E-C8DA-4D80-88C7-0D34CAAA16C8}"/>
                  </a:ext>
                </a:extLst>
              </p:cNvPr>
              <p:cNvSpPr>
                <a:spLocks noChangeShapeType="1"/>
              </p:cNvSpPr>
              <p:nvPr/>
            </p:nvSpPr>
            <p:spPr bwMode="auto">
              <a:xfrm>
                <a:off x="2647" y="1813"/>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0" name="Line 406">
                <a:extLst>
                  <a:ext uri="{FF2B5EF4-FFF2-40B4-BE49-F238E27FC236}">
                    <a16:creationId xmlns:a16="http://schemas.microsoft.com/office/drawing/2014/main" id="{AD07131A-694F-4044-AE76-79F1CB52CACE}"/>
                  </a:ext>
                </a:extLst>
              </p:cNvPr>
              <p:cNvSpPr>
                <a:spLocks noChangeShapeType="1"/>
              </p:cNvSpPr>
              <p:nvPr/>
            </p:nvSpPr>
            <p:spPr bwMode="auto">
              <a:xfrm>
                <a:off x="2795" y="1841"/>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1" name="Line 407">
                <a:extLst>
                  <a:ext uri="{FF2B5EF4-FFF2-40B4-BE49-F238E27FC236}">
                    <a16:creationId xmlns:a16="http://schemas.microsoft.com/office/drawing/2014/main" id="{8FA42023-777C-43FD-8089-B9C1040D453E}"/>
                  </a:ext>
                </a:extLst>
              </p:cNvPr>
              <p:cNvSpPr>
                <a:spLocks noChangeShapeType="1"/>
              </p:cNvSpPr>
              <p:nvPr/>
            </p:nvSpPr>
            <p:spPr bwMode="auto">
              <a:xfrm>
                <a:off x="2845" y="1869"/>
                <a:ext cx="0" cy="34"/>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2" name="Line 408">
                <a:extLst>
                  <a:ext uri="{FF2B5EF4-FFF2-40B4-BE49-F238E27FC236}">
                    <a16:creationId xmlns:a16="http://schemas.microsoft.com/office/drawing/2014/main" id="{BA7ECDC0-95D2-4E00-BF5C-919C4B1EDB3C}"/>
                  </a:ext>
                </a:extLst>
              </p:cNvPr>
              <p:cNvSpPr>
                <a:spLocks noChangeShapeType="1"/>
              </p:cNvSpPr>
              <p:nvPr/>
            </p:nvSpPr>
            <p:spPr bwMode="auto">
              <a:xfrm>
                <a:off x="2992" y="19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3" name="Line 409">
                <a:extLst>
                  <a:ext uri="{FF2B5EF4-FFF2-40B4-BE49-F238E27FC236}">
                    <a16:creationId xmlns:a16="http://schemas.microsoft.com/office/drawing/2014/main" id="{79015A74-6D51-44A3-B813-4ED761595D3C}"/>
                  </a:ext>
                </a:extLst>
              </p:cNvPr>
              <p:cNvSpPr>
                <a:spLocks noChangeShapeType="1"/>
              </p:cNvSpPr>
              <p:nvPr/>
            </p:nvSpPr>
            <p:spPr bwMode="auto">
              <a:xfrm>
                <a:off x="3003" y="190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4" name="Line 410">
                <a:extLst>
                  <a:ext uri="{FF2B5EF4-FFF2-40B4-BE49-F238E27FC236}">
                    <a16:creationId xmlns:a16="http://schemas.microsoft.com/office/drawing/2014/main" id="{2F0AF45E-404A-467A-B5F7-7D8B901DF2ED}"/>
                  </a:ext>
                </a:extLst>
              </p:cNvPr>
              <p:cNvSpPr>
                <a:spLocks noChangeShapeType="1"/>
              </p:cNvSpPr>
              <p:nvPr/>
            </p:nvSpPr>
            <p:spPr bwMode="auto">
              <a:xfrm>
                <a:off x="3075" y="190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5" name="Line 411">
                <a:extLst>
                  <a:ext uri="{FF2B5EF4-FFF2-40B4-BE49-F238E27FC236}">
                    <a16:creationId xmlns:a16="http://schemas.microsoft.com/office/drawing/2014/main" id="{5045A378-C7B4-44C4-9647-D909490EC374}"/>
                  </a:ext>
                </a:extLst>
              </p:cNvPr>
              <p:cNvSpPr>
                <a:spLocks noChangeShapeType="1"/>
              </p:cNvSpPr>
              <p:nvPr/>
            </p:nvSpPr>
            <p:spPr bwMode="auto">
              <a:xfrm>
                <a:off x="3138" y="1904"/>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6" name="Line 412">
                <a:extLst>
                  <a:ext uri="{FF2B5EF4-FFF2-40B4-BE49-F238E27FC236}">
                    <a16:creationId xmlns:a16="http://schemas.microsoft.com/office/drawing/2014/main" id="{D955F3F4-63EC-485B-837F-317E1E33D799}"/>
                  </a:ext>
                </a:extLst>
              </p:cNvPr>
              <p:cNvSpPr>
                <a:spLocks noChangeShapeType="1"/>
              </p:cNvSpPr>
              <p:nvPr/>
            </p:nvSpPr>
            <p:spPr bwMode="auto">
              <a:xfrm>
                <a:off x="3203" y="193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7" name="Line 413">
                <a:extLst>
                  <a:ext uri="{FF2B5EF4-FFF2-40B4-BE49-F238E27FC236}">
                    <a16:creationId xmlns:a16="http://schemas.microsoft.com/office/drawing/2014/main" id="{C26C4A4B-EF0E-48C2-B6DD-79F5C271D6B6}"/>
                  </a:ext>
                </a:extLst>
              </p:cNvPr>
              <p:cNvSpPr>
                <a:spLocks noChangeShapeType="1"/>
              </p:cNvSpPr>
              <p:nvPr/>
            </p:nvSpPr>
            <p:spPr bwMode="auto">
              <a:xfrm>
                <a:off x="3257" y="193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8" name="Line 414">
                <a:extLst>
                  <a:ext uri="{FF2B5EF4-FFF2-40B4-BE49-F238E27FC236}">
                    <a16:creationId xmlns:a16="http://schemas.microsoft.com/office/drawing/2014/main" id="{0928ABAA-3A95-4A98-92BD-9C81EAB7EE5B}"/>
                  </a:ext>
                </a:extLst>
              </p:cNvPr>
              <p:cNvSpPr>
                <a:spLocks noChangeShapeType="1"/>
              </p:cNvSpPr>
              <p:nvPr/>
            </p:nvSpPr>
            <p:spPr bwMode="auto">
              <a:xfrm>
                <a:off x="3307" y="193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49" name="Line 415">
                <a:extLst>
                  <a:ext uri="{FF2B5EF4-FFF2-40B4-BE49-F238E27FC236}">
                    <a16:creationId xmlns:a16="http://schemas.microsoft.com/office/drawing/2014/main" id="{85212886-819F-45A2-8D76-6B1A5480FC49}"/>
                  </a:ext>
                </a:extLst>
              </p:cNvPr>
              <p:cNvSpPr>
                <a:spLocks noChangeShapeType="1"/>
              </p:cNvSpPr>
              <p:nvPr/>
            </p:nvSpPr>
            <p:spPr bwMode="auto">
              <a:xfrm>
                <a:off x="3370" y="193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0" name="Line 416">
                <a:extLst>
                  <a:ext uri="{FF2B5EF4-FFF2-40B4-BE49-F238E27FC236}">
                    <a16:creationId xmlns:a16="http://schemas.microsoft.com/office/drawing/2014/main" id="{72C960C7-C5ED-4A85-9422-1F8AD7018D08}"/>
                  </a:ext>
                </a:extLst>
              </p:cNvPr>
              <p:cNvSpPr>
                <a:spLocks noChangeShapeType="1"/>
              </p:cNvSpPr>
              <p:nvPr/>
            </p:nvSpPr>
            <p:spPr bwMode="auto">
              <a:xfrm>
                <a:off x="3383" y="194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1" name="Line 417">
                <a:extLst>
                  <a:ext uri="{FF2B5EF4-FFF2-40B4-BE49-F238E27FC236}">
                    <a16:creationId xmlns:a16="http://schemas.microsoft.com/office/drawing/2014/main" id="{9F1B24B5-AEF7-4DA5-B85C-42F78BAC85EE}"/>
                  </a:ext>
                </a:extLst>
              </p:cNvPr>
              <p:cNvSpPr>
                <a:spLocks noChangeShapeType="1"/>
              </p:cNvSpPr>
              <p:nvPr/>
            </p:nvSpPr>
            <p:spPr bwMode="auto">
              <a:xfrm>
                <a:off x="3396" y="194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2" name="Line 418">
                <a:extLst>
                  <a:ext uri="{FF2B5EF4-FFF2-40B4-BE49-F238E27FC236}">
                    <a16:creationId xmlns:a16="http://schemas.microsoft.com/office/drawing/2014/main" id="{22CFFD36-218E-4C29-A269-C2EC63513E0C}"/>
                  </a:ext>
                </a:extLst>
              </p:cNvPr>
              <p:cNvSpPr>
                <a:spLocks noChangeShapeType="1"/>
              </p:cNvSpPr>
              <p:nvPr/>
            </p:nvSpPr>
            <p:spPr bwMode="auto">
              <a:xfrm>
                <a:off x="3418" y="195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3" name="Line 419">
                <a:extLst>
                  <a:ext uri="{FF2B5EF4-FFF2-40B4-BE49-F238E27FC236}">
                    <a16:creationId xmlns:a16="http://schemas.microsoft.com/office/drawing/2014/main" id="{D213BB7B-D9FA-4C36-B79C-E3AFF987AAFF}"/>
                  </a:ext>
                </a:extLst>
              </p:cNvPr>
              <p:cNvSpPr>
                <a:spLocks noChangeShapeType="1"/>
              </p:cNvSpPr>
              <p:nvPr/>
            </p:nvSpPr>
            <p:spPr bwMode="auto">
              <a:xfrm>
                <a:off x="3424" y="195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4" name="Line 420">
                <a:extLst>
                  <a:ext uri="{FF2B5EF4-FFF2-40B4-BE49-F238E27FC236}">
                    <a16:creationId xmlns:a16="http://schemas.microsoft.com/office/drawing/2014/main" id="{F0CF9884-B3BC-4A9A-B359-3EF2FEFA29D8}"/>
                  </a:ext>
                </a:extLst>
              </p:cNvPr>
              <p:cNvSpPr>
                <a:spLocks noChangeShapeType="1"/>
              </p:cNvSpPr>
              <p:nvPr/>
            </p:nvSpPr>
            <p:spPr bwMode="auto">
              <a:xfrm>
                <a:off x="3442" y="1963"/>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5" name="Line 421">
                <a:extLst>
                  <a:ext uri="{FF2B5EF4-FFF2-40B4-BE49-F238E27FC236}">
                    <a16:creationId xmlns:a16="http://schemas.microsoft.com/office/drawing/2014/main" id="{B1B7F9F6-AD59-4F62-A6C6-AC7BC3D84691}"/>
                  </a:ext>
                </a:extLst>
              </p:cNvPr>
              <p:cNvSpPr>
                <a:spLocks noChangeShapeType="1"/>
              </p:cNvSpPr>
              <p:nvPr/>
            </p:nvSpPr>
            <p:spPr bwMode="auto">
              <a:xfrm>
                <a:off x="3505" y="197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6" name="Line 422">
                <a:extLst>
                  <a:ext uri="{FF2B5EF4-FFF2-40B4-BE49-F238E27FC236}">
                    <a16:creationId xmlns:a16="http://schemas.microsoft.com/office/drawing/2014/main" id="{C699C42A-FA69-42A7-A3FB-7E73AB88CD7D}"/>
                  </a:ext>
                </a:extLst>
              </p:cNvPr>
              <p:cNvSpPr>
                <a:spLocks noChangeShapeType="1"/>
              </p:cNvSpPr>
              <p:nvPr/>
            </p:nvSpPr>
            <p:spPr bwMode="auto">
              <a:xfrm>
                <a:off x="3550" y="197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7" name="Line 423">
                <a:extLst>
                  <a:ext uri="{FF2B5EF4-FFF2-40B4-BE49-F238E27FC236}">
                    <a16:creationId xmlns:a16="http://schemas.microsoft.com/office/drawing/2014/main" id="{721A0030-0E4C-4AAC-A5E2-88603520E809}"/>
                  </a:ext>
                </a:extLst>
              </p:cNvPr>
              <p:cNvSpPr>
                <a:spLocks noChangeShapeType="1"/>
              </p:cNvSpPr>
              <p:nvPr/>
            </p:nvSpPr>
            <p:spPr bwMode="auto">
              <a:xfrm>
                <a:off x="3570" y="1970"/>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8" name="Line 424">
                <a:extLst>
                  <a:ext uri="{FF2B5EF4-FFF2-40B4-BE49-F238E27FC236}">
                    <a16:creationId xmlns:a16="http://schemas.microsoft.com/office/drawing/2014/main" id="{B203E492-E3B4-426C-9829-F9B2B80D458B}"/>
                  </a:ext>
                </a:extLst>
              </p:cNvPr>
              <p:cNvSpPr>
                <a:spLocks noChangeShapeType="1"/>
              </p:cNvSpPr>
              <p:nvPr/>
            </p:nvSpPr>
            <p:spPr bwMode="auto">
              <a:xfrm>
                <a:off x="3576" y="197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59" name="Line 425">
                <a:extLst>
                  <a:ext uri="{FF2B5EF4-FFF2-40B4-BE49-F238E27FC236}">
                    <a16:creationId xmlns:a16="http://schemas.microsoft.com/office/drawing/2014/main" id="{C8E15873-5D3B-4465-8450-B3D594461C63}"/>
                  </a:ext>
                </a:extLst>
              </p:cNvPr>
              <p:cNvSpPr>
                <a:spLocks noChangeShapeType="1"/>
              </p:cNvSpPr>
              <p:nvPr/>
            </p:nvSpPr>
            <p:spPr bwMode="auto">
              <a:xfrm>
                <a:off x="3591" y="197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60" name="Line 426">
                <a:extLst>
                  <a:ext uri="{FF2B5EF4-FFF2-40B4-BE49-F238E27FC236}">
                    <a16:creationId xmlns:a16="http://schemas.microsoft.com/office/drawing/2014/main" id="{27FDED63-4314-4423-BB88-BEA4EE506B75}"/>
                  </a:ext>
                </a:extLst>
              </p:cNvPr>
              <p:cNvSpPr>
                <a:spLocks noChangeShapeType="1"/>
              </p:cNvSpPr>
              <p:nvPr/>
            </p:nvSpPr>
            <p:spPr bwMode="auto">
              <a:xfrm>
                <a:off x="3591" y="1991"/>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61" name="Line 427">
                <a:extLst>
                  <a:ext uri="{FF2B5EF4-FFF2-40B4-BE49-F238E27FC236}">
                    <a16:creationId xmlns:a16="http://schemas.microsoft.com/office/drawing/2014/main" id="{4532FE68-C93A-4A1E-9939-70B4B932C1AA}"/>
                  </a:ext>
                </a:extLst>
              </p:cNvPr>
              <p:cNvSpPr>
                <a:spLocks noChangeShapeType="1"/>
              </p:cNvSpPr>
              <p:nvPr/>
            </p:nvSpPr>
            <p:spPr bwMode="auto">
              <a:xfrm>
                <a:off x="3596" y="199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62" name="Line 428">
                <a:extLst>
                  <a:ext uri="{FF2B5EF4-FFF2-40B4-BE49-F238E27FC236}">
                    <a16:creationId xmlns:a16="http://schemas.microsoft.com/office/drawing/2014/main" id="{989DB610-7CE6-4851-917B-E1DD2F8A0765}"/>
                  </a:ext>
                </a:extLst>
              </p:cNvPr>
              <p:cNvSpPr>
                <a:spLocks noChangeShapeType="1"/>
              </p:cNvSpPr>
              <p:nvPr/>
            </p:nvSpPr>
            <p:spPr bwMode="auto">
              <a:xfrm>
                <a:off x="3602" y="199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63" name="Line 429">
                <a:extLst>
                  <a:ext uri="{FF2B5EF4-FFF2-40B4-BE49-F238E27FC236}">
                    <a16:creationId xmlns:a16="http://schemas.microsoft.com/office/drawing/2014/main" id="{9DC3E94A-0699-49F7-8078-249F02708975}"/>
                  </a:ext>
                </a:extLst>
              </p:cNvPr>
              <p:cNvSpPr>
                <a:spLocks noChangeShapeType="1"/>
              </p:cNvSpPr>
              <p:nvPr/>
            </p:nvSpPr>
            <p:spPr bwMode="auto">
              <a:xfrm>
                <a:off x="3624" y="200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264" name="Line 430">
                <a:extLst>
                  <a:ext uri="{FF2B5EF4-FFF2-40B4-BE49-F238E27FC236}">
                    <a16:creationId xmlns:a16="http://schemas.microsoft.com/office/drawing/2014/main" id="{D7D0F649-C3D5-4BBD-B5FB-3F30987D0199}"/>
                  </a:ext>
                </a:extLst>
              </p:cNvPr>
              <p:cNvSpPr>
                <a:spLocks noChangeShapeType="1"/>
              </p:cNvSpPr>
              <p:nvPr/>
            </p:nvSpPr>
            <p:spPr bwMode="auto">
              <a:xfrm>
                <a:off x="3693" y="201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grpSp>
        <p:sp>
          <p:nvSpPr>
            <p:cNvPr id="1044" name="Line 432">
              <a:extLst>
                <a:ext uri="{FF2B5EF4-FFF2-40B4-BE49-F238E27FC236}">
                  <a16:creationId xmlns:a16="http://schemas.microsoft.com/office/drawing/2014/main" id="{DAA966B7-FCDC-4E78-9F6D-749E3AD23A03}"/>
                </a:ext>
              </a:extLst>
            </p:cNvPr>
            <p:cNvSpPr>
              <a:spLocks noChangeShapeType="1"/>
            </p:cNvSpPr>
            <p:nvPr/>
          </p:nvSpPr>
          <p:spPr bwMode="auto">
            <a:xfrm>
              <a:off x="3728" y="201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45" name="Line 433">
              <a:extLst>
                <a:ext uri="{FF2B5EF4-FFF2-40B4-BE49-F238E27FC236}">
                  <a16:creationId xmlns:a16="http://schemas.microsoft.com/office/drawing/2014/main" id="{2C8EE5DB-D7AE-4589-9A4C-B5E28BD514A6}"/>
                </a:ext>
              </a:extLst>
            </p:cNvPr>
            <p:cNvSpPr>
              <a:spLocks noChangeShapeType="1"/>
            </p:cNvSpPr>
            <p:nvPr/>
          </p:nvSpPr>
          <p:spPr bwMode="auto">
            <a:xfrm>
              <a:off x="3776" y="202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46" name="Line 434">
              <a:extLst>
                <a:ext uri="{FF2B5EF4-FFF2-40B4-BE49-F238E27FC236}">
                  <a16:creationId xmlns:a16="http://schemas.microsoft.com/office/drawing/2014/main" id="{98CBE6A0-8C82-4691-B4CE-0E7428066587}"/>
                </a:ext>
              </a:extLst>
            </p:cNvPr>
            <p:cNvSpPr>
              <a:spLocks noChangeShapeType="1"/>
            </p:cNvSpPr>
            <p:nvPr/>
          </p:nvSpPr>
          <p:spPr bwMode="auto">
            <a:xfrm>
              <a:off x="3785" y="2028"/>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47" name="Line 435">
              <a:extLst>
                <a:ext uri="{FF2B5EF4-FFF2-40B4-BE49-F238E27FC236}">
                  <a16:creationId xmlns:a16="http://schemas.microsoft.com/office/drawing/2014/main" id="{B5F75948-B66A-4799-8ECC-CC04A2EC1633}"/>
                </a:ext>
              </a:extLst>
            </p:cNvPr>
            <p:cNvSpPr>
              <a:spLocks noChangeShapeType="1"/>
            </p:cNvSpPr>
            <p:nvPr/>
          </p:nvSpPr>
          <p:spPr bwMode="auto">
            <a:xfrm>
              <a:off x="3793"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48" name="Line 436">
              <a:extLst>
                <a:ext uri="{FF2B5EF4-FFF2-40B4-BE49-F238E27FC236}">
                  <a16:creationId xmlns:a16="http://schemas.microsoft.com/office/drawing/2014/main" id="{D50B7E81-66BD-40B4-9249-1DCF3CE36E2C}"/>
                </a:ext>
              </a:extLst>
            </p:cNvPr>
            <p:cNvSpPr>
              <a:spLocks noChangeShapeType="1"/>
            </p:cNvSpPr>
            <p:nvPr/>
          </p:nvSpPr>
          <p:spPr bwMode="auto">
            <a:xfrm>
              <a:off x="3802"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49" name="Line 437">
              <a:extLst>
                <a:ext uri="{FF2B5EF4-FFF2-40B4-BE49-F238E27FC236}">
                  <a16:creationId xmlns:a16="http://schemas.microsoft.com/office/drawing/2014/main" id="{05D67B84-8ECB-48EB-ACA5-DE6B38B6AF6A}"/>
                </a:ext>
              </a:extLst>
            </p:cNvPr>
            <p:cNvSpPr>
              <a:spLocks noChangeShapeType="1"/>
            </p:cNvSpPr>
            <p:nvPr/>
          </p:nvSpPr>
          <p:spPr bwMode="auto">
            <a:xfrm>
              <a:off x="3813"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0" name="Line 438">
              <a:extLst>
                <a:ext uri="{FF2B5EF4-FFF2-40B4-BE49-F238E27FC236}">
                  <a16:creationId xmlns:a16="http://schemas.microsoft.com/office/drawing/2014/main" id="{413E1226-7544-4082-95F5-A1CC9FB4AF02}"/>
                </a:ext>
              </a:extLst>
            </p:cNvPr>
            <p:cNvSpPr>
              <a:spLocks noChangeShapeType="1"/>
            </p:cNvSpPr>
            <p:nvPr/>
          </p:nvSpPr>
          <p:spPr bwMode="auto">
            <a:xfrm>
              <a:off x="3830"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1" name="Line 439">
              <a:extLst>
                <a:ext uri="{FF2B5EF4-FFF2-40B4-BE49-F238E27FC236}">
                  <a16:creationId xmlns:a16="http://schemas.microsoft.com/office/drawing/2014/main" id="{78287424-A65A-4826-A6CC-BD191EF77C8F}"/>
                </a:ext>
              </a:extLst>
            </p:cNvPr>
            <p:cNvSpPr>
              <a:spLocks noChangeShapeType="1"/>
            </p:cNvSpPr>
            <p:nvPr/>
          </p:nvSpPr>
          <p:spPr bwMode="auto">
            <a:xfrm>
              <a:off x="3904"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2" name="Line 440">
              <a:extLst>
                <a:ext uri="{FF2B5EF4-FFF2-40B4-BE49-F238E27FC236}">
                  <a16:creationId xmlns:a16="http://schemas.microsoft.com/office/drawing/2014/main" id="{9AAAD8D5-52A7-4F09-8EED-8AD01579EA31}"/>
                </a:ext>
              </a:extLst>
            </p:cNvPr>
            <p:cNvSpPr>
              <a:spLocks noChangeShapeType="1"/>
            </p:cNvSpPr>
            <p:nvPr/>
          </p:nvSpPr>
          <p:spPr bwMode="auto">
            <a:xfrm>
              <a:off x="3960"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3" name="Line 441">
              <a:extLst>
                <a:ext uri="{FF2B5EF4-FFF2-40B4-BE49-F238E27FC236}">
                  <a16:creationId xmlns:a16="http://schemas.microsoft.com/office/drawing/2014/main" id="{B3CC74A3-78E4-4B1D-9E4B-ACED5992F934}"/>
                </a:ext>
              </a:extLst>
            </p:cNvPr>
            <p:cNvSpPr>
              <a:spLocks noChangeShapeType="1"/>
            </p:cNvSpPr>
            <p:nvPr/>
          </p:nvSpPr>
          <p:spPr bwMode="auto">
            <a:xfrm>
              <a:off x="3975" y="2039"/>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4" name="Line 442">
              <a:extLst>
                <a:ext uri="{FF2B5EF4-FFF2-40B4-BE49-F238E27FC236}">
                  <a16:creationId xmlns:a16="http://schemas.microsoft.com/office/drawing/2014/main" id="{7370A267-7E9D-4D1E-9457-429050708BCE}"/>
                </a:ext>
              </a:extLst>
            </p:cNvPr>
            <p:cNvSpPr>
              <a:spLocks noChangeShapeType="1"/>
            </p:cNvSpPr>
            <p:nvPr/>
          </p:nvSpPr>
          <p:spPr bwMode="auto">
            <a:xfrm>
              <a:off x="3991" y="205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5" name="Line 443">
              <a:extLst>
                <a:ext uri="{FF2B5EF4-FFF2-40B4-BE49-F238E27FC236}">
                  <a16:creationId xmlns:a16="http://schemas.microsoft.com/office/drawing/2014/main" id="{2A558FC1-30EA-4714-BA57-8F20435FAF2F}"/>
                </a:ext>
              </a:extLst>
            </p:cNvPr>
            <p:cNvSpPr>
              <a:spLocks noChangeShapeType="1"/>
            </p:cNvSpPr>
            <p:nvPr/>
          </p:nvSpPr>
          <p:spPr bwMode="auto">
            <a:xfrm>
              <a:off x="3993" y="2056"/>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6" name="Line 444">
              <a:extLst>
                <a:ext uri="{FF2B5EF4-FFF2-40B4-BE49-F238E27FC236}">
                  <a16:creationId xmlns:a16="http://schemas.microsoft.com/office/drawing/2014/main" id="{2F43744D-749A-4CA0-A7D6-A19149B6BF47}"/>
                </a:ext>
              </a:extLst>
            </p:cNvPr>
            <p:cNvSpPr>
              <a:spLocks noChangeShapeType="1"/>
            </p:cNvSpPr>
            <p:nvPr/>
          </p:nvSpPr>
          <p:spPr bwMode="auto">
            <a:xfrm>
              <a:off x="4002" y="2075"/>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7" name="Line 445">
              <a:extLst>
                <a:ext uri="{FF2B5EF4-FFF2-40B4-BE49-F238E27FC236}">
                  <a16:creationId xmlns:a16="http://schemas.microsoft.com/office/drawing/2014/main" id="{858D93CC-B72D-49DF-AE0B-58547B3C792F}"/>
                </a:ext>
              </a:extLst>
            </p:cNvPr>
            <p:cNvSpPr>
              <a:spLocks noChangeShapeType="1"/>
            </p:cNvSpPr>
            <p:nvPr/>
          </p:nvSpPr>
          <p:spPr bwMode="auto">
            <a:xfrm>
              <a:off x="4023" y="209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8" name="Line 446">
              <a:extLst>
                <a:ext uri="{FF2B5EF4-FFF2-40B4-BE49-F238E27FC236}">
                  <a16:creationId xmlns:a16="http://schemas.microsoft.com/office/drawing/2014/main" id="{07728997-C5D9-4BF5-BEE5-C134BCFFA84C}"/>
                </a:ext>
              </a:extLst>
            </p:cNvPr>
            <p:cNvSpPr>
              <a:spLocks noChangeShapeType="1"/>
            </p:cNvSpPr>
            <p:nvPr/>
          </p:nvSpPr>
          <p:spPr bwMode="auto">
            <a:xfrm>
              <a:off x="4047" y="2097"/>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59" name="Line 447">
              <a:extLst>
                <a:ext uri="{FF2B5EF4-FFF2-40B4-BE49-F238E27FC236}">
                  <a16:creationId xmlns:a16="http://schemas.microsoft.com/office/drawing/2014/main" id="{EC733D67-1815-4D56-88A1-941BDA5BEB86}"/>
                </a:ext>
              </a:extLst>
            </p:cNvPr>
            <p:cNvSpPr>
              <a:spLocks noChangeShapeType="1"/>
            </p:cNvSpPr>
            <p:nvPr/>
          </p:nvSpPr>
          <p:spPr bwMode="auto">
            <a:xfrm>
              <a:off x="4110"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0" name="Line 448">
              <a:extLst>
                <a:ext uri="{FF2B5EF4-FFF2-40B4-BE49-F238E27FC236}">
                  <a16:creationId xmlns:a16="http://schemas.microsoft.com/office/drawing/2014/main" id="{FF18D146-60A8-440D-91BC-B5ED7066B3DC}"/>
                </a:ext>
              </a:extLst>
            </p:cNvPr>
            <p:cNvSpPr>
              <a:spLocks noChangeShapeType="1"/>
            </p:cNvSpPr>
            <p:nvPr/>
          </p:nvSpPr>
          <p:spPr bwMode="auto">
            <a:xfrm>
              <a:off x="4171"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1" name="Line 449">
              <a:extLst>
                <a:ext uri="{FF2B5EF4-FFF2-40B4-BE49-F238E27FC236}">
                  <a16:creationId xmlns:a16="http://schemas.microsoft.com/office/drawing/2014/main" id="{03BD1B77-0603-451A-9D39-DA7A6F705129}"/>
                </a:ext>
              </a:extLst>
            </p:cNvPr>
            <p:cNvSpPr>
              <a:spLocks noChangeShapeType="1"/>
            </p:cNvSpPr>
            <p:nvPr/>
          </p:nvSpPr>
          <p:spPr bwMode="auto">
            <a:xfrm>
              <a:off x="4177"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2" name="Line 450">
              <a:extLst>
                <a:ext uri="{FF2B5EF4-FFF2-40B4-BE49-F238E27FC236}">
                  <a16:creationId xmlns:a16="http://schemas.microsoft.com/office/drawing/2014/main" id="{7CB3F98F-D0DD-41A8-AC83-6CC5C7E8091A}"/>
                </a:ext>
              </a:extLst>
            </p:cNvPr>
            <p:cNvSpPr>
              <a:spLocks noChangeShapeType="1"/>
            </p:cNvSpPr>
            <p:nvPr/>
          </p:nvSpPr>
          <p:spPr bwMode="auto">
            <a:xfrm>
              <a:off x="4188"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3" name="Line 451">
              <a:extLst>
                <a:ext uri="{FF2B5EF4-FFF2-40B4-BE49-F238E27FC236}">
                  <a16:creationId xmlns:a16="http://schemas.microsoft.com/office/drawing/2014/main" id="{A5095EC7-838B-4A83-87BA-F619C9E10C38}"/>
                </a:ext>
              </a:extLst>
            </p:cNvPr>
            <p:cNvSpPr>
              <a:spLocks noChangeShapeType="1"/>
            </p:cNvSpPr>
            <p:nvPr/>
          </p:nvSpPr>
          <p:spPr bwMode="auto">
            <a:xfrm>
              <a:off x="4201"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4" name="Line 452">
              <a:extLst>
                <a:ext uri="{FF2B5EF4-FFF2-40B4-BE49-F238E27FC236}">
                  <a16:creationId xmlns:a16="http://schemas.microsoft.com/office/drawing/2014/main" id="{B75E3E96-38EA-4D03-9AD2-196ACAEF70F1}"/>
                </a:ext>
              </a:extLst>
            </p:cNvPr>
            <p:cNvSpPr>
              <a:spLocks noChangeShapeType="1"/>
            </p:cNvSpPr>
            <p:nvPr/>
          </p:nvSpPr>
          <p:spPr bwMode="auto">
            <a:xfrm>
              <a:off x="4229" y="2122"/>
              <a:ext cx="0" cy="33"/>
            </a:xfrm>
            <a:prstGeom prst="line">
              <a:avLst/>
            </a:prstGeom>
            <a:noFill/>
            <a:ln w="20638"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sp>
          <p:nvSpPr>
            <p:cNvPr id="1065" name="Freeform 453">
              <a:extLst>
                <a:ext uri="{FF2B5EF4-FFF2-40B4-BE49-F238E27FC236}">
                  <a16:creationId xmlns:a16="http://schemas.microsoft.com/office/drawing/2014/main" id="{88FD7CCF-C1FB-493E-A4DC-FA52E925821A}"/>
                </a:ext>
              </a:extLst>
            </p:cNvPr>
            <p:cNvSpPr>
              <a:spLocks/>
            </p:cNvSpPr>
            <p:nvPr/>
          </p:nvSpPr>
          <p:spPr bwMode="auto">
            <a:xfrm>
              <a:off x="894" y="833"/>
              <a:ext cx="3335" cy="1322"/>
            </a:xfrm>
            <a:custGeom>
              <a:avLst/>
              <a:gdLst>
                <a:gd name="T0" fmla="*/ 37 w 3335"/>
                <a:gd name="T1" fmla="*/ 13 h 1322"/>
                <a:gd name="T2" fmla="*/ 113 w 3335"/>
                <a:gd name="T3" fmla="*/ 32 h 1322"/>
                <a:gd name="T4" fmla="*/ 156 w 3335"/>
                <a:gd name="T5" fmla="*/ 55 h 1322"/>
                <a:gd name="T6" fmla="*/ 180 w 3335"/>
                <a:gd name="T7" fmla="*/ 72 h 1322"/>
                <a:gd name="T8" fmla="*/ 191 w 3335"/>
                <a:gd name="T9" fmla="*/ 104 h 1322"/>
                <a:gd name="T10" fmla="*/ 197 w 3335"/>
                <a:gd name="T11" fmla="*/ 142 h 1322"/>
                <a:gd name="T12" fmla="*/ 208 w 3335"/>
                <a:gd name="T13" fmla="*/ 222 h 1322"/>
                <a:gd name="T14" fmla="*/ 260 w 3335"/>
                <a:gd name="T15" fmla="*/ 241 h 1322"/>
                <a:gd name="T16" fmla="*/ 301 w 3335"/>
                <a:gd name="T17" fmla="*/ 266 h 1322"/>
                <a:gd name="T18" fmla="*/ 310 w 3335"/>
                <a:gd name="T19" fmla="*/ 310 h 1322"/>
                <a:gd name="T20" fmla="*/ 327 w 3335"/>
                <a:gd name="T21" fmla="*/ 330 h 1322"/>
                <a:gd name="T22" fmla="*/ 351 w 3335"/>
                <a:gd name="T23" fmla="*/ 342 h 1322"/>
                <a:gd name="T24" fmla="*/ 397 w 3335"/>
                <a:gd name="T25" fmla="*/ 359 h 1322"/>
                <a:gd name="T26" fmla="*/ 406 w 3335"/>
                <a:gd name="T27" fmla="*/ 390 h 1322"/>
                <a:gd name="T28" fmla="*/ 416 w 3335"/>
                <a:gd name="T29" fmla="*/ 419 h 1322"/>
                <a:gd name="T30" fmla="*/ 442 w 3335"/>
                <a:gd name="T31" fmla="*/ 432 h 1322"/>
                <a:gd name="T32" fmla="*/ 490 w 3335"/>
                <a:gd name="T33" fmla="*/ 448 h 1322"/>
                <a:gd name="T34" fmla="*/ 503 w 3335"/>
                <a:gd name="T35" fmla="*/ 473 h 1322"/>
                <a:gd name="T36" fmla="*/ 510 w 3335"/>
                <a:gd name="T37" fmla="*/ 489 h 1322"/>
                <a:gd name="T38" fmla="*/ 557 w 3335"/>
                <a:gd name="T39" fmla="*/ 514 h 1322"/>
                <a:gd name="T40" fmla="*/ 601 w 3335"/>
                <a:gd name="T41" fmla="*/ 539 h 1322"/>
                <a:gd name="T42" fmla="*/ 683 w 3335"/>
                <a:gd name="T43" fmla="*/ 556 h 1322"/>
                <a:gd name="T44" fmla="*/ 701 w 3335"/>
                <a:gd name="T45" fmla="*/ 582 h 1322"/>
                <a:gd name="T46" fmla="*/ 714 w 3335"/>
                <a:gd name="T47" fmla="*/ 615 h 1322"/>
                <a:gd name="T48" fmla="*/ 790 w 3335"/>
                <a:gd name="T49" fmla="*/ 623 h 1322"/>
                <a:gd name="T50" fmla="*/ 803 w 3335"/>
                <a:gd name="T51" fmla="*/ 645 h 1322"/>
                <a:gd name="T52" fmla="*/ 846 w 3335"/>
                <a:gd name="T53" fmla="*/ 662 h 1322"/>
                <a:gd name="T54" fmla="*/ 892 w 3335"/>
                <a:gd name="T55" fmla="*/ 670 h 1322"/>
                <a:gd name="T56" fmla="*/ 903 w 3335"/>
                <a:gd name="T57" fmla="*/ 696 h 1322"/>
                <a:gd name="T58" fmla="*/ 913 w 3335"/>
                <a:gd name="T59" fmla="*/ 729 h 1322"/>
                <a:gd name="T60" fmla="*/ 1000 w 3335"/>
                <a:gd name="T61" fmla="*/ 747 h 1322"/>
                <a:gd name="T62" fmla="*/ 1050 w 3335"/>
                <a:gd name="T63" fmla="*/ 764 h 1322"/>
                <a:gd name="T64" fmla="*/ 1081 w 3335"/>
                <a:gd name="T65" fmla="*/ 777 h 1322"/>
                <a:gd name="T66" fmla="*/ 1109 w 3335"/>
                <a:gd name="T67" fmla="*/ 816 h 1322"/>
                <a:gd name="T68" fmla="*/ 1237 w 3335"/>
                <a:gd name="T69" fmla="*/ 838 h 1322"/>
                <a:gd name="T70" fmla="*/ 1295 w 3335"/>
                <a:gd name="T71" fmla="*/ 856 h 1322"/>
                <a:gd name="T72" fmla="*/ 1304 w 3335"/>
                <a:gd name="T73" fmla="*/ 882 h 1322"/>
                <a:gd name="T74" fmla="*/ 1367 w 3335"/>
                <a:gd name="T75" fmla="*/ 904 h 1322"/>
                <a:gd name="T76" fmla="*/ 1495 w 3335"/>
                <a:gd name="T77" fmla="*/ 930 h 1322"/>
                <a:gd name="T78" fmla="*/ 1504 w 3335"/>
                <a:gd name="T79" fmla="*/ 944 h 1322"/>
                <a:gd name="T80" fmla="*/ 1623 w 3335"/>
                <a:gd name="T81" fmla="*/ 962 h 1322"/>
                <a:gd name="T82" fmla="*/ 1695 w 3335"/>
                <a:gd name="T83" fmla="*/ 976 h 1322"/>
                <a:gd name="T84" fmla="*/ 1714 w 3335"/>
                <a:gd name="T85" fmla="*/ 1008 h 1322"/>
                <a:gd name="T86" fmla="*/ 1753 w 3335"/>
                <a:gd name="T87" fmla="*/ 1017 h 1322"/>
                <a:gd name="T88" fmla="*/ 1899 w 3335"/>
                <a:gd name="T89" fmla="*/ 1041 h 1322"/>
                <a:gd name="T90" fmla="*/ 1931 w 3335"/>
                <a:gd name="T91" fmla="*/ 1060 h 1322"/>
                <a:gd name="T92" fmla="*/ 1964 w 3335"/>
                <a:gd name="T93" fmla="*/ 1075 h 1322"/>
                <a:gd name="T94" fmla="*/ 2088 w 3335"/>
                <a:gd name="T95" fmla="*/ 1094 h 1322"/>
                <a:gd name="T96" fmla="*/ 2170 w 3335"/>
                <a:gd name="T97" fmla="*/ 1104 h 1322"/>
                <a:gd name="T98" fmla="*/ 2274 w 3335"/>
                <a:gd name="T99" fmla="*/ 1110 h 1322"/>
                <a:gd name="T100" fmla="*/ 2305 w 3335"/>
                <a:gd name="T101" fmla="*/ 1130 h 1322"/>
                <a:gd name="T102" fmla="*/ 2476 w 3335"/>
                <a:gd name="T103" fmla="*/ 1136 h 1322"/>
                <a:gd name="T104" fmla="*/ 2506 w 3335"/>
                <a:gd name="T105" fmla="*/ 1147 h 1322"/>
                <a:gd name="T106" fmla="*/ 2543 w 3335"/>
                <a:gd name="T107" fmla="*/ 1163 h 1322"/>
                <a:gd name="T108" fmla="*/ 2676 w 3335"/>
                <a:gd name="T109" fmla="*/ 1170 h 1322"/>
                <a:gd name="T110" fmla="*/ 2706 w 3335"/>
                <a:gd name="T111" fmla="*/ 1198 h 1322"/>
                <a:gd name="T112" fmla="*/ 2799 w 3335"/>
                <a:gd name="T113" fmla="*/ 1217 h 1322"/>
                <a:gd name="T114" fmla="*/ 2891 w 3335"/>
                <a:gd name="T115" fmla="*/ 1228 h 1322"/>
                <a:gd name="T116" fmla="*/ 2919 w 3335"/>
                <a:gd name="T117" fmla="*/ 1239 h 1322"/>
                <a:gd name="T118" fmla="*/ 3066 w 3335"/>
                <a:gd name="T119" fmla="*/ 1239 h 1322"/>
                <a:gd name="T120" fmla="*/ 3105 w 3335"/>
                <a:gd name="T121" fmla="*/ 1256 h 1322"/>
                <a:gd name="T122" fmla="*/ 3162 w 3335"/>
                <a:gd name="T123" fmla="*/ 1297 h 1322"/>
                <a:gd name="T124" fmla="*/ 3283 w 3335"/>
                <a:gd name="T125" fmla="*/ 1322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5" h="1322">
                  <a:moveTo>
                    <a:pt x="0" y="0"/>
                  </a:moveTo>
                  <a:lnTo>
                    <a:pt x="0" y="0"/>
                  </a:lnTo>
                  <a:lnTo>
                    <a:pt x="0" y="0"/>
                  </a:lnTo>
                  <a:lnTo>
                    <a:pt x="6" y="4"/>
                  </a:lnTo>
                  <a:lnTo>
                    <a:pt x="11" y="4"/>
                  </a:lnTo>
                  <a:lnTo>
                    <a:pt x="11" y="9"/>
                  </a:lnTo>
                  <a:lnTo>
                    <a:pt x="11" y="9"/>
                  </a:lnTo>
                  <a:lnTo>
                    <a:pt x="21" y="9"/>
                  </a:lnTo>
                  <a:lnTo>
                    <a:pt x="21" y="13"/>
                  </a:lnTo>
                  <a:lnTo>
                    <a:pt x="21" y="13"/>
                  </a:lnTo>
                  <a:lnTo>
                    <a:pt x="37" y="13"/>
                  </a:lnTo>
                  <a:lnTo>
                    <a:pt x="37" y="17"/>
                  </a:lnTo>
                  <a:lnTo>
                    <a:pt x="37" y="17"/>
                  </a:lnTo>
                  <a:lnTo>
                    <a:pt x="45" y="17"/>
                  </a:lnTo>
                  <a:lnTo>
                    <a:pt x="45" y="21"/>
                  </a:lnTo>
                  <a:lnTo>
                    <a:pt x="45" y="21"/>
                  </a:lnTo>
                  <a:lnTo>
                    <a:pt x="87" y="21"/>
                  </a:lnTo>
                  <a:lnTo>
                    <a:pt x="87" y="21"/>
                  </a:lnTo>
                  <a:lnTo>
                    <a:pt x="87" y="21"/>
                  </a:lnTo>
                  <a:lnTo>
                    <a:pt x="104" y="21"/>
                  </a:lnTo>
                  <a:lnTo>
                    <a:pt x="104" y="25"/>
                  </a:lnTo>
                  <a:lnTo>
                    <a:pt x="113" y="32"/>
                  </a:lnTo>
                  <a:lnTo>
                    <a:pt x="130" y="32"/>
                  </a:lnTo>
                  <a:lnTo>
                    <a:pt x="130" y="36"/>
                  </a:lnTo>
                  <a:lnTo>
                    <a:pt x="132" y="40"/>
                  </a:lnTo>
                  <a:lnTo>
                    <a:pt x="143" y="40"/>
                  </a:lnTo>
                  <a:lnTo>
                    <a:pt x="143" y="44"/>
                  </a:lnTo>
                  <a:lnTo>
                    <a:pt x="147" y="49"/>
                  </a:lnTo>
                  <a:lnTo>
                    <a:pt x="156" y="49"/>
                  </a:lnTo>
                  <a:lnTo>
                    <a:pt x="156" y="49"/>
                  </a:lnTo>
                  <a:lnTo>
                    <a:pt x="156" y="49"/>
                  </a:lnTo>
                  <a:lnTo>
                    <a:pt x="156" y="49"/>
                  </a:lnTo>
                  <a:lnTo>
                    <a:pt x="156" y="55"/>
                  </a:lnTo>
                  <a:lnTo>
                    <a:pt x="156" y="55"/>
                  </a:lnTo>
                  <a:lnTo>
                    <a:pt x="162" y="55"/>
                  </a:lnTo>
                  <a:lnTo>
                    <a:pt x="162" y="60"/>
                  </a:lnTo>
                  <a:lnTo>
                    <a:pt x="167" y="60"/>
                  </a:lnTo>
                  <a:lnTo>
                    <a:pt x="167" y="60"/>
                  </a:lnTo>
                  <a:lnTo>
                    <a:pt x="167" y="68"/>
                  </a:lnTo>
                  <a:lnTo>
                    <a:pt x="167" y="68"/>
                  </a:lnTo>
                  <a:lnTo>
                    <a:pt x="178" y="68"/>
                  </a:lnTo>
                  <a:lnTo>
                    <a:pt x="178" y="72"/>
                  </a:lnTo>
                  <a:lnTo>
                    <a:pt x="180" y="72"/>
                  </a:lnTo>
                  <a:lnTo>
                    <a:pt x="180" y="72"/>
                  </a:lnTo>
                  <a:lnTo>
                    <a:pt x="180" y="80"/>
                  </a:lnTo>
                  <a:lnTo>
                    <a:pt x="180" y="80"/>
                  </a:lnTo>
                  <a:lnTo>
                    <a:pt x="184" y="80"/>
                  </a:lnTo>
                  <a:lnTo>
                    <a:pt x="184" y="80"/>
                  </a:lnTo>
                  <a:lnTo>
                    <a:pt x="184" y="80"/>
                  </a:lnTo>
                  <a:lnTo>
                    <a:pt x="184" y="80"/>
                  </a:lnTo>
                  <a:lnTo>
                    <a:pt x="184" y="83"/>
                  </a:lnTo>
                  <a:lnTo>
                    <a:pt x="186" y="83"/>
                  </a:lnTo>
                  <a:lnTo>
                    <a:pt x="186" y="83"/>
                  </a:lnTo>
                  <a:lnTo>
                    <a:pt x="186" y="100"/>
                  </a:lnTo>
                  <a:lnTo>
                    <a:pt x="191" y="104"/>
                  </a:lnTo>
                  <a:lnTo>
                    <a:pt x="191" y="104"/>
                  </a:lnTo>
                  <a:lnTo>
                    <a:pt x="191" y="108"/>
                  </a:lnTo>
                  <a:lnTo>
                    <a:pt x="193" y="111"/>
                  </a:lnTo>
                  <a:lnTo>
                    <a:pt x="195" y="111"/>
                  </a:lnTo>
                  <a:lnTo>
                    <a:pt x="195" y="111"/>
                  </a:lnTo>
                  <a:lnTo>
                    <a:pt x="195" y="111"/>
                  </a:lnTo>
                  <a:lnTo>
                    <a:pt x="195" y="111"/>
                  </a:lnTo>
                  <a:lnTo>
                    <a:pt x="195" y="123"/>
                  </a:lnTo>
                  <a:lnTo>
                    <a:pt x="197" y="123"/>
                  </a:lnTo>
                  <a:lnTo>
                    <a:pt x="197" y="123"/>
                  </a:lnTo>
                  <a:lnTo>
                    <a:pt x="197" y="142"/>
                  </a:lnTo>
                  <a:lnTo>
                    <a:pt x="202" y="142"/>
                  </a:lnTo>
                  <a:lnTo>
                    <a:pt x="202" y="142"/>
                  </a:lnTo>
                  <a:lnTo>
                    <a:pt x="202" y="190"/>
                  </a:lnTo>
                  <a:lnTo>
                    <a:pt x="204" y="190"/>
                  </a:lnTo>
                  <a:lnTo>
                    <a:pt x="204" y="190"/>
                  </a:lnTo>
                  <a:lnTo>
                    <a:pt x="204" y="210"/>
                  </a:lnTo>
                  <a:lnTo>
                    <a:pt x="206" y="210"/>
                  </a:lnTo>
                  <a:lnTo>
                    <a:pt x="206" y="210"/>
                  </a:lnTo>
                  <a:lnTo>
                    <a:pt x="206" y="222"/>
                  </a:lnTo>
                  <a:lnTo>
                    <a:pt x="206" y="222"/>
                  </a:lnTo>
                  <a:lnTo>
                    <a:pt x="208" y="222"/>
                  </a:lnTo>
                  <a:lnTo>
                    <a:pt x="208" y="226"/>
                  </a:lnTo>
                  <a:lnTo>
                    <a:pt x="212" y="230"/>
                  </a:lnTo>
                  <a:lnTo>
                    <a:pt x="241" y="230"/>
                  </a:lnTo>
                  <a:lnTo>
                    <a:pt x="241" y="235"/>
                  </a:lnTo>
                  <a:lnTo>
                    <a:pt x="243" y="235"/>
                  </a:lnTo>
                  <a:lnTo>
                    <a:pt x="254" y="235"/>
                  </a:lnTo>
                  <a:lnTo>
                    <a:pt x="254" y="237"/>
                  </a:lnTo>
                  <a:lnTo>
                    <a:pt x="254" y="237"/>
                  </a:lnTo>
                  <a:lnTo>
                    <a:pt x="260" y="237"/>
                  </a:lnTo>
                  <a:lnTo>
                    <a:pt x="260" y="241"/>
                  </a:lnTo>
                  <a:lnTo>
                    <a:pt x="260" y="241"/>
                  </a:lnTo>
                  <a:lnTo>
                    <a:pt x="291" y="241"/>
                  </a:lnTo>
                  <a:lnTo>
                    <a:pt x="291" y="246"/>
                  </a:lnTo>
                  <a:lnTo>
                    <a:pt x="293" y="246"/>
                  </a:lnTo>
                  <a:lnTo>
                    <a:pt x="293" y="246"/>
                  </a:lnTo>
                  <a:lnTo>
                    <a:pt x="293" y="258"/>
                  </a:lnTo>
                  <a:lnTo>
                    <a:pt x="297" y="262"/>
                  </a:lnTo>
                  <a:lnTo>
                    <a:pt x="297" y="262"/>
                  </a:lnTo>
                  <a:lnTo>
                    <a:pt x="297" y="266"/>
                  </a:lnTo>
                  <a:lnTo>
                    <a:pt x="297" y="266"/>
                  </a:lnTo>
                  <a:lnTo>
                    <a:pt x="301" y="266"/>
                  </a:lnTo>
                  <a:lnTo>
                    <a:pt x="301" y="266"/>
                  </a:lnTo>
                  <a:lnTo>
                    <a:pt x="301" y="266"/>
                  </a:lnTo>
                  <a:lnTo>
                    <a:pt x="301" y="266"/>
                  </a:lnTo>
                  <a:lnTo>
                    <a:pt x="301" y="286"/>
                  </a:lnTo>
                  <a:lnTo>
                    <a:pt x="304" y="286"/>
                  </a:lnTo>
                  <a:lnTo>
                    <a:pt x="304" y="286"/>
                  </a:lnTo>
                  <a:lnTo>
                    <a:pt x="304" y="298"/>
                  </a:lnTo>
                  <a:lnTo>
                    <a:pt x="308" y="302"/>
                  </a:lnTo>
                  <a:lnTo>
                    <a:pt x="308" y="302"/>
                  </a:lnTo>
                  <a:lnTo>
                    <a:pt x="308" y="310"/>
                  </a:lnTo>
                  <a:lnTo>
                    <a:pt x="308" y="310"/>
                  </a:lnTo>
                  <a:lnTo>
                    <a:pt x="310" y="310"/>
                  </a:lnTo>
                  <a:lnTo>
                    <a:pt x="310" y="314"/>
                  </a:lnTo>
                  <a:lnTo>
                    <a:pt x="310" y="314"/>
                  </a:lnTo>
                  <a:lnTo>
                    <a:pt x="314" y="314"/>
                  </a:lnTo>
                  <a:lnTo>
                    <a:pt x="314" y="319"/>
                  </a:lnTo>
                  <a:lnTo>
                    <a:pt x="317" y="319"/>
                  </a:lnTo>
                  <a:lnTo>
                    <a:pt x="317" y="319"/>
                  </a:lnTo>
                  <a:lnTo>
                    <a:pt x="317" y="326"/>
                  </a:lnTo>
                  <a:lnTo>
                    <a:pt x="321" y="326"/>
                  </a:lnTo>
                  <a:lnTo>
                    <a:pt x="327" y="326"/>
                  </a:lnTo>
                  <a:lnTo>
                    <a:pt x="327" y="330"/>
                  </a:lnTo>
                  <a:lnTo>
                    <a:pt x="327" y="330"/>
                  </a:lnTo>
                  <a:lnTo>
                    <a:pt x="343" y="330"/>
                  </a:lnTo>
                  <a:lnTo>
                    <a:pt x="343" y="330"/>
                  </a:lnTo>
                  <a:lnTo>
                    <a:pt x="343" y="330"/>
                  </a:lnTo>
                  <a:lnTo>
                    <a:pt x="343" y="330"/>
                  </a:lnTo>
                  <a:lnTo>
                    <a:pt x="343" y="338"/>
                  </a:lnTo>
                  <a:lnTo>
                    <a:pt x="343" y="338"/>
                  </a:lnTo>
                  <a:lnTo>
                    <a:pt x="347" y="338"/>
                  </a:lnTo>
                  <a:lnTo>
                    <a:pt x="347" y="342"/>
                  </a:lnTo>
                  <a:lnTo>
                    <a:pt x="347" y="342"/>
                  </a:lnTo>
                  <a:lnTo>
                    <a:pt x="351" y="342"/>
                  </a:lnTo>
                  <a:lnTo>
                    <a:pt x="351" y="342"/>
                  </a:lnTo>
                  <a:lnTo>
                    <a:pt x="351" y="342"/>
                  </a:lnTo>
                  <a:lnTo>
                    <a:pt x="351" y="342"/>
                  </a:lnTo>
                  <a:lnTo>
                    <a:pt x="351" y="350"/>
                  </a:lnTo>
                  <a:lnTo>
                    <a:pt x="351" y="350"/>
                  </a:lnTo>
                  <a:lnTo>
                    <a:pt x="366" y="350"/>
                  </a:lnTo>
                  <a:lnTo>
                    <a:pt x="366" y="354"/>
                  </a:lnTo>
                  <a:lnTo>
                    <a:pt x="366" y="354"/>
                  </a:lnTo>
                  <a:lnTo>
                    <a:pt x="371" y="354"/>
                  </a:lnTo>
                  <a:lnTo>
                    <a:pt x="371" y="359"/>
                  </a:lnTo>
                  <a:lnTo>
                    <a:pt x="371" y="359"/>
                  </a:lnTo>
                  <a:lnTo>
                    <a:pt x="397" y="359"/>
                  </a:lnTo>
                  <a:lnTo>
                    <a:pt x="397" y="359"/>
                  </a:lnTo>
                  <a:lnTo>
                    <a:pt x="401" y="359"/>
                  </a:lnTo>
                  <a:lnTo>
                    <a:pt x="401" y="359"/>
                  </a:lnTo>
                  <a:lnTo>
                    <a:pt x="401" y="379"/>
                  </a:lnTo>
                  <a:lnTo>
                    <a:pt x="401" y="379"/>
                  </a:lnTo>
                  <a:lnTo>
                    <a:pt x="403" y="379"/>
                  </a:lnTo>
                  <a:lnTo>
                    <a:pt x="403" y="379"/>
                  </a:lnTo>
                  <a:lnTo>
                    <a:pt x="403" y="379"/>
                  </a:lnTo>
                  <a:lnTo>
                    <a:pt x="403" y="379"/>
                  </a:lnTo>
                  <a:lnTo>
                    <a:pt x="403" y="390"/>
                  </a:lnTo>
                  <a:lnTo>
                    <a:pt x="406" y="390"/>
                  </a:lnTo>
                  <a:lnTo>
                    <a:pt x="406" y="390"/>
                  </a:lnTo>
                  <a:lnTo>
                    <a:pt x="406" y="399"/>
                  </a:lnTo>
                  <a:lnTo>
                    <a:pt x="408" y="399"/>
                  </a:lnTo>
                  <a:lnTo>
                    <a:pt x="408" y="399"/>
                  </a:lnTo>
                  <a:lnTo>
                    <a:pt x="408" y="407"/>
                  </a:lnTo>
                  <a:lnTo>
                    <a:pt x="412" y="411"/>
                  </a:lnTo>
                  <a:lnTo>
                    <a:pt x="414" y="411"/>
                  </a:lnTo>
                  <a:lnTo>
                    <a:pt x="414" y="415"/>
                  </a:lnTo>
                  <a:lnTo>
                    <a:pt x="414" y="415"/>
                  </a:lnTo>
                  <a:lnTo>
                    <a:pt x="416" y="415"/>
                  </a:lnTo>
                  <a:lnTo>
                    <a:pt x="416" y="419"/>
                  </a:lnTo>
                  <a:lnTo>
                    <a:pt x="416" y="419"/>
                  </a:lnTo>
                  <a:lnTo>
                    <a:pt x="419" y="419"/>
                  </a:lnTo>
                  <a:lnTo>
                    <a:pt x="419" y="423"/>
                  </a:lnTo>
                  <a:lnTo>
                    <a:pt x="425" y="427"/>
                  </a:lnTo>
                  <a:lnTo>
                    <a:pt x="427" y="427"/>
                  </a:lnTo>
                  <a:lnTo>
                    <a:pt x="427" y="432"/>
                  </a:lnTo>
                  <a:lnTo>
                    <a:pt x="427" y="432"/>
                  </a:lnTo>
                  <a:lnTo>
                    <a:pt x="434" y="432"/>
                  </a:lnTo>
                  <a:lnTo>
                    <a:pt x="434" y="432"/>
                  </a:lnTo>
                  <a:lnTo>
                    <a:pt x="434" y="432"/>
                  </a:lnTo>
                  <a:lnTo>
                    <a:pt x="442" y="432"/>
                  </a:lnTo>
                  <a:lnTo>
                    <a:pt x="442" y="436"/>
                  </a:lnTo>
                  <a:lnTo>
                    <a:pt x="442" y="436"/>
                  </a:lnTo>
                  <a:lnTo>
                    <a:pt x="445" y="436"/>
                  </a:lnTo>
                  <a:lnTo>
                    <a:pt x="445" y="440"/>
                  </a:lnTo>
                  <a:lnTo>
                    <a:pt x="453" y="444"/>
                  </a:lnTo>
                  <a:lnTo>
                    <a:pt x="466" y="444"/>
                  </a:lnTo>
                  <a:lnTo>
                    <a:pt x="466" y="444"/>
                  </a:lnTo>
                  <a:lnTo>
                    <a:pt x="466" y="444"/>
                  </a:lnTo>
                  <a:lnTo>
                    <a:pt x="490" y="444"/>
                  </a:lnTo>
                  <a:lnTo>
                    <a:pt x="490" y="448"/>
                  </a:lnTo>
                  <a:lnTo>
                    <a:pt x="490" y="448"/>
                  </a:lnTo>
                  <a:lnTo>
                    <a:pt x="495" y="448"/>
                  </a:lnTo>
                  <a:lnTo>
                    <a:pt x="495" y="452"/>
                  </a:lnTo>
                  <a:lnTo>
                    <a:pt x="497" y="452"/>
                  </a:lnTo>
                  <a:lnTo>
                    <a:pt x="497" y="452"/>
                  </a:lnTo>
                  <a:lnTo>
                    <a:pt x="497" y="456"/>
                  </a:lnTo>
                  <a:lnTo>
                    <a:pt x="501" y="456"/>
                  </a:lnTo>
                  <a:lnTo>
                    <a:pt x="501" y="456"/>
                  </a:lnTo>
                  <a:lnTo>
                    <a:pt x="501" y="465"/>
                  </a:lnTo>
                  <a:lnTo>
                    <a:pt x="503" y="465"/>
                  </a:lnTo>
                  <a:lnTo>
                    <a:pt x="503" y="465"/>
                  </a:lnTo>
                  <a:lnTo>
                    <a:pt x="503" y="473"/>
                  </a:lnTo>
                  <a:lnTo>
                    <a:pt x="505" y="473"/>
                  </a:lnTo>
                  <a:lnTo>
                    <a:pt x="505" y="473"/>
                  </a:lnTo>
                  <a:lnTo>
                    <a:pt x="505" y="481"/>
                  </a:lnTo>
                  <a:lnTo>
                    <a:pt x="505" y="481"/>
                  </a:lnTo>
                  <a:lnTo>
                    <a:pt x="508" y="481"/>
                  </a:lnTo>
                  <a:lnTo>
                    <a:pt x="508" y="481"/>
                  </a:lnTo>
                  <a:lnTo>
                    <a:pt x="508" y="481"/>
                  </a:lnTo>
                  <a:lnTo>
                    <a:pt x="508" y="481"/>
                  </a:lnTo>
                  <a:lnTo>
                    <a:pt x="508" y="489"/>
                  </a:lnTo>
                  <a:lnTo>
                    <a:pt x="510" y="489"/>
                  </a:lnTo>
                  <a:lnTo>
                    <a:pt x="510" y="489"/>
                  </a:lnTo>
                  <a:lnTo>
                    <a:pt x="510" y="498"/>
                  </a:lnTo>
                  <a:lnTo>
                    <a:pt x="514" y="502"/>
                  </a:lnTo>
                  <a:lnTo>
                    <a:pt x="514" y="502"/>
                  </a:lnTo>
                  <a:lnTo>
                    <a:pt x="514" y="510"/>
                  </a:lnTo>
                  <a:lnTo>
                    <a:pt x="516" y="510"/>
                  </a:lnTo>
                  <a:lnTo>
                    <a:pt x="516" y="510"/>
                  </a:lnTo>
                  <a:lnTo>
                    <a:pt x="516" y="514"/>
                  </a:lnTo>
                  <a:lnTo>
                    <a:pt x="516" y="514"/>
                  </a:lnTo>
                  <a:lnTo>
                    <a:pt x="557" y="514"/>
                  </a:lnTo>
                  <a:lnTo>
                    <a:pt x="557" y="514"/>
                  </a:lnTo>
                  <a:lnTo>
                    <a:pt x="557" y="514"/>
                  </a:lnTo>
                  <a:lnTo>
                    <a:pt x="584" y="514"/>
                  </a:lnTo>
                  <a:lnTo>
                    <a:pt x="584" y="518"/>
                  </a:lnTo>
                  <a:lnTo>
                    <a:pt x="584" y="518"/>
                  </a:lnTo>
                  <a:lnTo>
                    <a:pt x="590" y="518"/>
                  </a:lnTo>
                  <a:lnTo>
                    <a:pt x="590" y="523"/>
                  </a:lnTo>
                  <a:lnTo>
                    <a:pt x="597" y="523"/>
                  </a:lnTo>
                  <a:lnTo>
                    <a:pt x="597" y="523"/>
                  </a:lnTo>
                  <a:lnTo>
                    <a:pt x="597" y="535"/>
                  </a:lnTo>
                  <a:lnTo>
                    <a:pt x="597" y="535"/>
                  </a:lnTo>
                  <a:lnTo>
                    <a:pt x="601" y="535"/>
                  </a:lnTo>
                  <a:lnTo>
                    <a:pt x="601" y="539"/>
                  </a:lnTo>
                  <a:lnTo>
                    <a:pt x="603" y="543"/>
                  </a:lnTo>
                  <a:lnTo>
                    <a:pt x="605" y="543"/>
                  </a:lnTo>
                  <a:lnTo>
                    <a:pt x="605" y="547"/>
                  </a:lnTo>
                  <a:lnTo>
                    <a:pt x="605" y="547"/>
                  </a:lnTo>
                  <a:lnTo>
                    <a:pt x="616" y="547"/>
                  </a:lnTo>
                  <a:lnTo>
                    <a:pt x="616" y="551"/>
                  </a:lnTo>
                  <a:lnTo>
                    <a:pt x="616" y="551"/>
                  </a:lnTo>
                  <a:lnTo>
                    <a:pt x="618" y="551"/>
                  </a:lnTo>
                  <a:lnTo>
                    <a:pt x="618" y="556"/>
                  </a:lnTo>
                  <a:lnTo>
                    <a:pt x="618" y="556"/>
                  </a:lnTo>
                  <a:lnTo>
                    <a:pt x="683" y="556"/>
                  </a:lnTo>
                  <a:lnTo>
                    <a:pt x="683" y="556"/>
                  </a:lnTo>
                  <a:lnTo>
                    <a:pt x="688" y="556"/>
                  </a:lnTo>
                  <a:lnTo>
                    <a:pt x="688" y="556"/>
                  </a:lnTo>
                  <a:lnTo>
                    <a:pt x="688" y="564"/>
                  </a:lnTo>
                  <a:lnTo>
                    <a:pt x="688" y="564"/>
                  </a:lnTo>
                  <a:lnTo>
                    <a:pt x="692" y="564"/>
                  </a:lnTo>
                  <a:lnTo>
                    <a:pt x="692" y="568"/>
                  </a:lnTo>
                  <a:lnTo>
                    <a:pt x="696" y="568"/>
                  </a:lnTo>
                  <a:lnTo>
                    <a:pt x="696" y="568"/>
                  </a:lnTo>
                  <a:lnTo>
                    <a:pt x="696" y="582"/>
                  </a:lnTo>
                  <a:lnTo>
                    <a:pt x="701" y="582"/>
                  </a:lnTo>
                  <a:lnTo>
                    <a:pt x="701" y="582"/>
                  </a:lnTo>
                  <a:lnTo>
                    <a:pt x="701" y="598"/>
                  </a:lnTo>
                  <a:lnTo>
                    <a:pt x="701" y="598"/>
                  </a:lnTo>
                  <a:lnTo>
                    <a:pt x="705" y="598"/>
                  </a:lnTo>
                  <a:lnTo>
                    <a:pt x="705" y="598"/>
                  </a:lnTo>
                  <a:lnTo>
                    <a:pt x="705" y="598"/>
                  </a:lnTo>
                  <a:lnTo>
                    <a:pt x="705" y="598"/>
                  </a:lnTo>
                  <a:lnTo>
                    <a:pt x="705" y="607"/>
                  </a:lnTo>
                  <a:lnTo>
                    <a:pt x="707" y="611"/>
                  </a:lnTo>
                  <a:lnTo>
                    <a:pt x="714" y="611"/>
                  </a:lnTo>
                  <a:lnTo>
                    <a:pt x="714" y="615"/>
                  </a:lnTo>
                  <a:lnTo>
                    <a:pt x="714" y="615"/>
                  </a:lnTo>
                  <a:lnTo>
                    <a:pt x="727" y="615"/>
                  </a:lnTo>
                  <a:lnTo>
                    <a:pt x="727" y="615"/>
                  </a:lnTo>
                  <a:lnTo>
                    <a:pt x="727" y="615"/>
                  </a:lnTo>
                  <a:lnTo>
                    <a:pt x="770" y="615"/>
                  </a:lnTo>
                  <a:lnTo>
                    <a:pt x="770" y="619"/>
                  </a:lnTo>
                  <a:lnTo>
                    <a:pt x="770" y="619"/>
                  </a:lnTo>
                  <a:lnTo>
                    <a:pt x="777" y="619"/>
                  </a:lnTo>
                  <a:lnTo>
                    <a:pt x="777" y="623"/>
                  </a:lnTo>
                  <a:lnTo>
                    <a:pt x="777" y="623"/>
                  </a:lnTo>
                  <a:lnTo>
                    <a:pt x="790" y="623"/>
                  </a:lnTo>
                  <a:lnTo>
                    <a:pt x="790" y="627"/>
                  </a:lnTo>
                  <a:lnTo>
                    <a:pt x="790" y="627"/>
                  </a:lnTo>
                  <a:lnTo>
                    <a:pt x="796" y="627"/>
                  </a:lnTo>
                  <a:lnTo>
                    <a:pt x="796" y="631"/>
                  </a:lnTo>
                  <a:lnTo>
                    <a:pt x="801" y="631"/>
                  </a:lnTo>
                  <a:lnTo>
                    <a:pt x="801" y="631"/>
                  </a:lnTo>
                  <a:lnTo>
                    <a:pt x="801" y="640"/>
                  </a:lnTo>
                  <a:lnTo>
                    <a:pt x="801" y="640"/>
                  </a:lnTo>
                  <a:lnTo>
                    <a:pt x="803" y="640"/>
                  </a:lnTo>
                  <a:lnTo>
                    <a:pt x="803" y="645"/>
                  </a:lnTo>
                  <a:lnTo>
                    <a:pt x="803" y="645"/>
                  </a:lnTo>
                  <a:lnTo>
                    <a:pt x="807" y="645"/>
                  </a:lnTo>
                  <a:lnTo>
                    <a:pt x="807" y="645"/>
                  </a:lnTo>
                  <a:lnTo>
                    <a:pt x="807" y="645"/>
                  </a:lnTo>
                  <a:lnTo>
                    <a:pt x="807" y="645"/>
                  </a:lnTo>
                  <a:lnTo>
                    <a:pt x="807" y="653"/>
                  </a:lnTo>
                  <a:lnTo>
                    <a:pt x="816" y="658"/>
                  </a:lnTo>
                  <a:lnTo>
                    <a:pt x="833" y="658"/>
                  </a:lnTo>
                  <a:lnTo>
                    <a:pt x="833" y="662"/>
                  </a:lnTo>
                  <a:lnTo>
                    <a:pt x="833" y="662"/>
                  </a:lnTo>
                  <a:lnTo>
                    <a:pt x="846" y="662"/>
                  </a:lnTo>
                  <a:lnTo>
                    <a:pt x="846" y="662"/>
                  </a:lnTo>
                  <a:lnTo>
                    <a:pt x="846" y="662"/>
                  </a:lnTo>
                  <a:lnTo>
                    <a:pt x="868" y="662"/>
                  </a:lnTo>
                  <a:lnTo>
                    <a:pt x="868" y="662"/>
                  </a:lnTo>
                  <a:lnTo>
                    <a:pt x="868" y="662"/>
                  </a:lnTo>
                  <a:lnTo>
                    <a:pt x="885" y="662"/>
                  </a:lnTo>
                  <a:lnTo>
                    <a:pt x="885" y="666"/>
                  </a:lnTo>
                  <a:lnTo>
                    <a:pt x="885" y="666"/>
                  </a:lnTo>
                  <a:lnTo>
                    <a:pt x="890" y="666"/>
                  </a:lnTo>
                  <a:lnTo>
                    <a:pt x="890" y="670"/>
                  </a:lnTo>
                  <a:lnTo>
                    <a:pt x="892" y="670"/>
                  </a:lnTo>
                  <a:lnTo>
                    <a:pt x="892" y="670"/>
                  </a:lnTo>
                  <a:lnTo>
                    <a:pt x="892" y="678"/>
                  </a:lnTo>
                  <a:lnTo>
                    <a:pt x="896" y="678"/>
                  </a:lnTo>
                  <a:lnTo>
                    <a:pt x="896" y="678"/>
                  </a:lnTo>
                  <a:lnTo>
                    <a:pt x="896" y="687"/>
                  </a:lnTo>
                  <a:lnTo>
                    <a:pt x="896" y="687"/>
                  </a:lnTo>
                  <a:lnTo>
                    <a:pt x="900" y="687"/>
                  </a:lnTo>
                  <a:lnTo>
                    <a:pt x="900" y="687"/>
                  </a:lnTo>
                  <a:lnTo>
                    <a:pt x="900" y="687"/>
                  </a:lnTo>
                  <a:lnTo>
                    <a:pt x="900" y="687"/>
                  </a:lnTo>
                  <a:lnTo>
                    <a:pt x="900" y="696"/>
                  </a:lnTo>
                  <a:lnTo>
                    <a:pt x="903" y="696"/>
                  </a:lnTo>
                  <a:lnTo>
                    <a:pt x="903" y="696"/>
                  </a:lnTo>
                  <a:lnTo>
                    <a:pt x="903" y="704"/>
                  </a:lnTo>
                  <a:lnTo>
                    <a:pt x="905" y="709"/>
                  </a:lnTo>
                  <a:lnTo>
                    <a:pt x="907" y="709"/>
                  </a:lnTo>
                  <a:lnTo>
                    <a:pt x="907" y="713"/>
                  </a:lnTo>
                  <a:lnTo>
                    <a:pt x="909" y="717"/>
                  </a:lnTo>
                  <a:lnTo>
                    <a:pt x="913" y="717"/>
                  </a:lnTo>
                  <a:lnTo>
                    <a:pt x="913" y="717"/>
                  </a:lnTo>
                  <a:lnTo>
                    <a:pt x="913" y="717"/>
                  </a:lnTo>
                  <a:lnTo>
                    <a:pt x="913" y="717"/>
                  </a:lnTo>
                  <a:lnTo>
                    <a:pt x="913" y="729"/>
                  </a:lnTo>
                  <a:lnTo>
                    <a:pt x="916" y="733"/>
                  </a:lnTo>
                  <a:lnTo>
                    <a:pt x="918" y="733"/>
                  </a:lnTo>
                  <a:lnTo>
                    <a:pt x="918" y="739"/>
                  </a:lnTo>
                  <a:lnTo>
                    <a:pt x="920" y="739"/>
                  </a:lnTo>
                  <a:lnTo>
                    <a:pt x="924" y="739"/>
                  </a:lnTo>
                  <a:lnTo>
                    <a:pt x="924" y="743"/>
                  </a:lnTo>
                  <a:lnTo>
                    <a:pt x="929" y="743"/>
                  </a:lnTo>
                  <a:lnTo>
                    <a:pt x="985" y="743"/>
                  </a:lnTo>
                  <a:lnTo>
                    <a:pt x="985" y="747"/>
                  </a:lnTo>
                  <a:lnTo>
                    <a:pt x="985" y="747"/>
                  </a:lnTo>
                  <a:lnTo>
                    <a:pt x="1000" y="747"/>
                  </a:lnTo>
                  <a:lnTo>
                    <a:pt x="1000" y="751"/>
                  </a:lnTo>
                  <a:lnTo>
                    <a:pt x="1000" y="751"/>
                  </a:lnTo>
                  <a:lnTo>
                    <a:pt x="1018" y="751"/>
                  </a:lnTo>
                  <a:lnTo>
                    <a:pt x="1018" y="755"/>
                  </a:lnTo>
                  <a:lnTo>
                    <a:pt x="1018" y="755"/>
                  </a:lnTo>
                  <a:lnTo>
                    <a:pt x="1033" y="755"/>
                  </a:lnTo>
                  <a:lnTo>
                    <a:pt x="1033" y="755"/>
                  </a:lnTo>
                  <a:lnTo>
                    <a:pt x="1039" y="760"/>
                  </a:lnTo>
                  <a:lnTo>
                    <a:pt x="1050" y="760"/>
                  </a:lnTo>
                  <a:lnTo>
                    <a:pt x="1050" y="764"/>
                  </a:lnTo>
                  <a:lnTo>
                    <a:pt x="1050" y="764"/>
                  </a:lnTo>
                  <a:lnTo>
                    <a:pt x="1067" y="764"/>
                  </a:lnTo>
                  <a:lnTo>
                    <a:pt x="1067" y="764"/>
                  </a:lnTo>
                  <a:lnTo>
                    <a:pt x="1067" y="764"/>
                  </a:lnTo>
                  <a:lnTo>
                    <a:pt x="1067" y="764"/>
                  </a:lnTo>
                  <a:lnTo>
                    <a:pt x="1067" y="773"/>
                  </a:lnTo>
                  <a:lnTo>
                    <a:pt x="1067" y="773"/>
                  </a:lnTo>
                  <a:lnTo>
                    <a:pt x="1076" y="773"/>
                  </a:lnTo>
                  <a:lnTo>
                    <a:pt x="1076" y="777"/>
                  </a:lnTo>
                  <a:lnTo>
                    <a:pt x="1076" y="777"/>
                  </a:lnTo>
                  <a:lnTo>
                    <a:pt x="1081" y="777"/>
                  </a:lnTo>
                  <a:lnTo>
                    <a:pt x="1081" y="777"/>
                  </a:lnTo>
                  <a:lnTo>
                    <a:pt x="1085" y="777"/>
                  </a:lnTo>
                  <a:lnTo>
                    <a:pt x="1085" y="777"/>
                  </a:lnTo>
                  <a:lnTo>
                    <a:pt x="1085" y="786"/>
                  </a:lnTo>
                  <a:lnTo>
                    <a:pt x="1087" y="790"/>
                  </a:lnTo>
                  <a:lnTo>
                    <a:pt x="1094" y="790"/>
                  </a:lnTo>
                  <a:lnTo>
                    <a:pt x="1094" y="794"/>
                  </a:lnTo>
                  <a:lnTo>
                    <a:pt x="1100" y="794"/>
                  </a:lnTo>
                  <a:lnTo>
                    <a:pt x="1100" y="794"/>
                  </a:lnTo>
                  <a:lnTo>
                    <a:pt x="1100" y="816"/>
                  </a:lnTo>
                  <a:lnTo>
                    <a:pt x="1100" y="816"/>
                  </a:lnTo>
                  <a:lnTo>
                    <a:pt x="1109" y="816"/>
                  </a:lnTo>
                  <a:lnTo>
                    <a:pt x="1109" y="820"/>
                  </a:lnTo>
                  <a:lnTo>
                    <a:pt x="1113" y="826"/>
                  </a:lnTo>
                  <a:lnTo>
                    <a:pt x="1135" y="826"/>
                  </a:lnTo>
                  <a:lnTo>
                    <a:pt x="1135" y="830"/>
                  </a:lnTo>
                  <a:lnTo>
                    <a:pt x="1135" y="830"/>
                  </a:lnTo>
                  <a:lnTo>
                    <a:pt x="1178" y="830"/>
                  </a:lnTo>
                  <a:lnTo>
                    <a:pt x="1178" y="834"/>
                  </a:lnTo>
                  <a:lnTo>
                    <a:pt x="1178" y="834"/>
                  </a:lnTo>
                  <a:lnTo>
                    <a:pt x="1237" y="834"/>
                  </a:lnTo>
                  <a:lnTo>
                    <a:pt x="1237" y="838"/>
                  </a:lnTo>
                  <a:lnTo>
                    <a:pt x="1237" y="838"/>
                  </a:lnTo>
                  <a:lnTo>
                    <a:pt x="1282" y="838"/>
                  </a:lnTo>
                  <a:lnTo>
                    <a:pt x="1282" y="838"/>
                  </a:lnTo>
                  <a:lnTo>
                    <a:pt x="1282" y="838"/>
                  </a:lnTo>
                  <a:lnTo>
                    <a:pt x="1282" y="838"/>
                  </a:lnTo>
                  <a:lnTo>
                    <a:pt x="1282" y="848"/>
                  </a:lnTo>
                  <a:lnTo>
                    <a:pt x="1282" y="848"/>
                  </a:lnTo>
                  <a:lnTo>
                    <a:pt x="1285" y="848"/>
                  </a:lnTo>
                  <a:lnTo>
                    <a:pt x="1285" y="852"/>
                  </a:lnTo>
                  <a:lnTo>
                    <a:pt x="1285" y="852"/>
                  </a:lnTo>
                  <a:lnTo>
                    <a:pt x="1295" y="852"/>
                  </a:lnTo>
                  <a:lnTo>
                    <a:pt x="1295" y="856"/>
                  </a:lnTo>
                  <a:lnTo>
                    <a:pt x="1300" y="856"/>
                  </a:lnTo>
                  <a:lnTo>
                    <a:pt x="1300" y="856"/>
                  </a:lnTo>
                  <a:lnTo>
                    <a:pt x="1300" y="864"/>
                  </a:lnTo>
                  <a:lnTo>
                    <a:pt x="1300" y="864"/>
                  </a:lnTo>
                  <a:lnTo>
                    <a:pt x="1302" y="864"/>
                  </a:lnTo>
                  <a:lnTo>
                    <a:pt x="1302" y="864"/>
                  </a:lnTo>
                  <a:lnTo>
                    <a:pt x="1302" y="864"/>
                  </a:lnTo>
                  <a:lnTo>
                    <a:pt x="1302" y="864"/>
                  </a:lnTo>
                  <a:lnTo>
                    <a:pt x="1302" y="882"/>
                  </a:lnTo>
                  <a:lnTo>
                    <a:pt x="1302" y="882"/>
                  </a:lnTo>
                  <a:lnTo>
                    <a:pt x="1304" y="882"/>
                  </a:lnTo>
                  <a:lnTo>
                    <a:pt x="1304" y="886"/>
                  </a:lnTo>
                  <a:lnTo>
                    <a:pt x="1306" y="886"/>
                  </a:lnTo>
                  <a:lnTo>
                    <a:pt x="1315" y="886"/>
                  </a:lnTo>
                  <a:lnTo>
                    <a:pt x="1315" y="890"/>
                  </a:lnTo>
                  <a:lnTo>
                    <a:pt x="1315" y="890"/>
                  </a:lnTo>
                  <a:lnTo>
                    <a:pt x="1332" y="890"/>
                  </a:lnTo>
                  <a:lnTo>
                    <a:pt x="1332" y="896"/>
                  </a:lnTo>
                  <a:lnTo>
                    <a:pt x="1337" y="900"/>
                  </a:lnTo>
                  <a:lnTo>
                    <a:pt x="1367" y="900"/>
                  </a:lnTo>
                  <a:lnTo>
                    <a:pt x="1367" y="904"/>
                  </a:lnTo>
                  <a:lnTo>
                    <a:pt x="1367" y="904"/>
                  </a:lnTo>
                  <a:lnTo>
                    <a:pt x="1462" y="904"/>
                  </a:lnTo>
                  <a:lnTo>
                    <a:pt x="1462" y="908"/>
                  </a:lnTo>
                  <a:lnTo>
                    <a:pt x="1462" y="908"/>
                  </a:lnTo>
                  <a:lnTo>
                    <a:pt x="1486" y="908"/>
                  </a:lnTo>
                  <a:lnTo>
                    <a:pt x="1486" y="912"/>
                  </a:lnTo>
                  <a:lnTo>
                    <a:pt x="1489" y="912"/>
                  </a:lnTo>
                  <a:lnTo>
                    <a:pt x="1489" y="912"/>
                  </a:lnTo>
                  <a:lnTo>
                    <a:pt x="1489" y="922"/>
                  </a:lnTo>
                  <a:lnTo>
                    <a:pt x="1495" y="922"/>
                  </a:lnTo>
                  <a:lnTo>
                    <a:pt x="1495" y="922"/>
                  </a:lnTo>
                  <a:lnTo>
                    <a:pt x="1495" y="930"/>
                  </a:lnTo>
                  <a:lnTo>
                    <a:pt x="1495" y="930"/>
                  </a:lnTo>
                  <a:lnTo>
                    <a:pt x="1499" y="930"/>
                  </a:lnTo>
                  <a:lnTo>
                    <a:pt x="1499" y="930"/>
                  </a:lnTo>
                  <a:lnTo>
                    <a:pt x="1499" y="930"/>
                  </a:lnTo>
                  <a:lnTo>
                    <a:pt x="1499" y="930"/>
                  </a:lnTo>
                  <a:lnTo>
                    <a:pt x="1499" y="935"/>
                  </a:lnTo>
                  <a:lnTo>
                    <a:pt x="1502" y="935"/>
                  </a:lnTo>
                  <a:lnTo>
                    <a:pt x="1502" y="935"/>
                  </a:lnTo>
                  <a:lnTo>
                    <a:pt x="1502" y="944"/>
                  </a:lnTo>
                  <a:lnTo>
                    <a:pt x="1504" y="944"/>
                  </a:lnTo>
                  <a:lnTo>
                    <a:pt x="1504" y="944"/>
                  </a:lnTo>
                  <a:lnTo>
                    <a:pt x="1504" y="958"/>
                  </a:lnTo>
                  <a:lnTo>
                    <a:pt x="1504" y="958"/>
                  </a:lnTo>
                  <a:lnTo>
                    <a:pt x="1506" y="958"/>
                  </a:lnTo>
                  <a:lnTo>
                    <a:pt x="1506" y="962"/>
                  </a:lnTo>
                  <a:lnTo>
                    <a:pt x="1506" y="962"/>
                  </a:lnTo>
                  <a:lnTo>
                    <a:pt x="1584" y="962"/>
                  </a:lnTo>
                  <a:lnTo>
                    <a:pt x="1584" y="962"/>
                  </a:lnTo>
                  <a:lnTo>
                    <a:pt x="1584" y="962"/>
                  </a:lnTo>
                  <a:lnTo>
                    <a:pt x="1623" y="962"/>
                  </a:lnTo>
                  <a:lnTo>
                    <a:pt x="1623" y="962"/>
                  </a:lnTo>
                  <a:lnTo>
                    <a:pt x="1623" y="962"/>
                  </a:lnTo>
                  <a:lnTo>
                    <a:pt x="1675" y="962"/>
                  </a:lnTo>
                  <a:lnTo>
                    <a:pt x="1675" y="966"/>
                  </a:lnTo>
                  <a:lnTo>
                    <a:pt x="1675" y="966"/>
                  </a:lnTo>
                  <a:lnTo>
                    <a:pt x="1679" y="966"/>
                  </a:lnTo>
                  <a:lnTo>
                    <a:pt x="1679" y="966"/>
                  </a:lnTo>
                  <a:lnTo>
                    <a:pt x="1688" y="966"/>
                  </a:lnTo>
                  <a:lnTo>
                    <a:pt x="1693" y="966"/>
                  </a:lnTo>
                  <a:lnTo>
                    <a:pt x="1693" y="970"/>
                  </a:lnTo>
                  <a:lnTo>
                    <a:pt x="1693" y="970"/>
                  </a:lnTo>
                  <a:lnTo>
                    <a:pt x="1695" y="970"/>
                  </a:lnTo>
                  <a:lnTo>
                    <a:pt x="1695" y="976"/>
                  </a:lnTo>
                  <a:lnTo>
                    <a:pt x="1701" y="980"/>
                  </a:lnTo>
                  <a:lnTo>
                    <a:pt x="1701" y="980"/>
                  </a:lnTo>
                  <a:lnTo>
                    <a:pt x="1701" y="999"/>
                  </a:lnTo>
                  <a:lnTo>
                    <a:pt x="1701" y="999"/>
                  </a:lnTo>
                  <a:lnTo>
                    <a:pt x="1703" y="999"/>
                  </a:lnTo>
                  <a:lnTo>
                    <a:pt x="1703" y="1003"/>
                  </a:lnTo>
                  <a:lnTo>
                    <a:pt x="1703" y="1003"/>
                  </a:lnTo>
                  <a:lnTo>
                    <a:pt x="1706" y="1003"/>
                  </a:lnTo>
                  <a:lnTo>
                    <a:pt x="1706" y="1008"/>
                  </a:lnTo>
                  <a:lnTo>
                    <a:pt x="1706" y="1008"/>
                  </a:lnTo>
                  <a:lnTo>
                    <a:pt x="1714" y="1008"/>
                  </a:lnTo>
                  <a:lnTo>
                    <a:pt x="1714" y="1013"/>
                  </a:lnTo>
                  <a:lnTo>
                    <a:pt x="1714" y="1013"/>
                  </a:lnTo>
                  <a:lnTo>
                    <a:pt x="1736" y="1013"/>
                  </a:lnTo>
                  <a:lnTo>
                    <a:pt x="1736" y="1013"/>
                  </a:lnTo>
                  <a:lnTo>
                    <a:pt x="1736" y="1013"/>
                  </a:lnTo>
                  <a:lnTo>
                    <a:pt x="1753" y="1013"/>
                  </a:lnTo>
                  <a:lnTo>
                    <a:pt x="1753" y="1013"/>
                  </a:lnTo>
                  <a:lnTo>
                    <a:pt x="1753" y="1013"/>
                  </a:lnTo>
                  <a:lnTo>
                    <a:pt x="1753" y="1013"/>
                  </a:lnTo>
                  <a:lnTo>
                    <a:pt x="1753" y="1017"/>
                  </a:lnTo>
                  <a:lnTo>
                    <a:pt x="1753" y="1017"/>
                  </a:lnTo>
                  <a:lnTo>
                    <a:pt x="1881" y="1017"/>
                  </a:lnTo>
                  <a:lnTo>
                    <a:pt x="1881" y="1023"/>
                  </a:lnTo>
                  <a:lnTo>
                    <a:pt x="1881" y="1023"/>
                  </a:lnTo>
                  <a:lnTo>
                    <a:pt x="1886" y="1023"/>
                  </a:lnTo>
                  <a:lnTo>
                    <a:pt x="1886" y="1027"/>
                  </a:lnTo>
                  <a:lnTo>
                    <a:pt x="1886" y="1027"/>
                  </a:lnTo>
                  <a:lnTo>
                    <a:pt x="1894" y="1027"/>
                  </a:lnTo>
                  <a:lnTo>
                    <a:pt x="1894" y="1032"/>
                  </a:lnTo>
                  <a:lnTo>
                    <a:pt x="1899" y="1032"/>
                  </a:lnTo>
                  <a:lnTo>
                    <a:pt x="1899" y="1032"/>
                  </a:lnTo>
                  <a:lnTo>
                    <a:pt x="1899" y="1041"/>
                  </a:lnTo>
                  <a:lnTo>
                    <a:pt x="1899" y="1041"/>
                  </a:lnTo>
                  <a:lnTo>
                    <a:pt x="1901" y="1041"/>
                  </a:lnTo>
                  <a:lnTo>
                    <a:pt x="1901" y="1041"/>
                  </a:lnTo>
                  <a:lnTo>
                    <a:pt x="1905" y="1041"/>
                  </a:lnTo>
                  <a:lnTo>
                    <a:pt x="1905" y="1041"/>
                  </a:lnTo>
                  <a:lnTo>
                    <a:pt x="1905" y="1050"/>
                  </a:lnTo>
                  <a:lnTo>
                    <a:pt x="1912" y="1056"/>
                  </a:lnTo>
                  <a:lnTo>
                    <a:pt x="1914" y="1056"/>
                  </a:lnTo>
                  <a:lnTo>
                    <a:pt x="1914" y="1060"/>
                  </a:lnTo>
                  <a:lnTo>
                    <a:pt x="1914" y="1060"/>
                  </a:lnTo>
                  <a:lnTo>
                    <a:pt x="1931" y="1060"/>
                  </a:lnTo>
                  <a:lnTo>
                    <a:pt x="1931" y="1065"/>
                  </a:lnTo>
                  <a:lnTo>
                    <a:pt x="1931" y="1065"/>
                  </a:lnTo>
                  <a:lnTo>
                    <a:pt x="1933" y="1065"/>
                  </a:lnTo>
                  <a:lnTo>
                    <a:pt x="1933" y="1070"/>
                  </a:lnTo>
                  <a:lnTo>
                    <a:pt x="1933" y="1070"/>
                  </a:lnTo>
                  <a:lnTo>
                    <a:pt x="1951" y="1070"/>
                  </a:lnTo>
                  <a:lnTo>
                    <a:pt x="1951" y="1070"/>
                  </a:lnTo>
                  <a:lnTo>
                    <a:pt x="1951" y="1070"/>
                  </a:lnTo>
                  <a:lnTo>
                    <a:pt x="1964" y="1070"/>
                  </a:lnTo>
                  <a:lnTo>
                    <a:pt x="1964" y="1075"/>
                  </a:lnTo>
                  <a:lnTo>
                    <a:pt x="1964" y="1075"/>
                  </a:lnTo>
                  <a:lnTo>
                    <a:pt x="1977" y="1075"/>
                  </a:lnTo>
                  <a:lnTo>
                    <a:pt x="1977" y="1081"/>
                  </a:lnTo>
                  <a:lnTo>
                    <a:pt x="1977" y="1081"/>
                  </a:lnTo>
                  <a:lnTo>
                    <a:pt x="2038" y="1081"/>
                  </a:lnTo>
                  <a:lnTo>
                    <a:pt x="2038" y="1085"/>
                  </a:lnTo>
                  <a:lnTo>
                    <a:pt x="2038" y="1085"/>
                  </a:lnTo>
                  <a:lnTo>
                    <a:pt x="2083" y="1085"/>
                  </a:lnTo>
                  <a:lnTo>
                    <a:pt x="2083" y="1090"/>
                  </a:lnTo>
                  <a:lnTo>
                    <a:pt x="2083" y="1090"/>
                  </a:lnTo>
                  <a:lnTo>
                    <a:pt x="2088" y="1090"/>
                  </a:lnTo>
                  <a:lnTo>
                    <a:pt x="2088" y="1094"/>
                  </a:lnTo>
                  <a:lnTo>
                    <a:pt x="2088" y="1094"/>
                  </a:lnTo>
                  <a:lnTo>
                    <a:pt x="2092" y="1094"/>
                  </a:lnTo>
                  <a:lnTo>
                    <a:pt x="2092" y="1100"/>
                  </a:lnTo>
                  <a:lnTo>
                    <a:pt x="2092" y="1100"/>
                  </a:lnTo>
                  <a:lnTo>
                    <a:pt x="2098" y="1100"/>
                  </a:lnTo>
                  <a:lnTo>
                    <a:pt x="2098" y="1100"/>
                  </a:lnTo>
                  <a:lnTo>
                    <a:pt x="2101" y="1100"/>
                  </a:lnTo>
                  <a:lnTo>
                    <a:pt x="2109" y="1100"/>
                  </a:lnTo>
                  <a:lnTo>
                    <a:pt x="2109" y="1100"/>
                  </a:lnTo>
                  <a:lnTo>
                    <a:pt x="2111" y="1104"/>
                  </a:lnTo>
                  <a:lnTo>
                    <a:pt x="2170" y="1104"/>
                  </a:lnTo>
                  <a:lnTo>
                    <a:pt x="2170" y="1104"/>
                  </a:lnTo>
                  <a:lnTo>
                    <a:pt x="2170" y="1104"/>
                  </a:lnTo>
                  <a:lnTo>
                    <a:pt x="2181" y="1104"/>
                  </a:lnTo>
                  <a:lnTo>
                    <a:pt x="2181" y="1104"/>
                  </a:lnTo>
                  <a:lnTo>
                    <a:pt x="2181" y="1104"/>
                  </a:lnTo>
                  <a:lnTo>
                    <a:pt x="2244" y="1104"/>
                  </a:lnTo>
                  <a:lnTo>
                    <a:pt x="2244" y="1104"/>
                  </a:lnTo>
                  <a:lnTo>
                    <a:pt x="2244" y="1104"/>
                  </a:lnTo>
                  <a:lnTo>
                    <a:pt x="2274" y="1104"/>
                  </a:lnTo>
                  <a:lnTo>
                    <a:pt x="2274" y="1110"/>
                  </a:lnTo>
                  <a:lnTo>
                    <a:pt x="2274" y="1110"/>
                  </a:lnTo>
                  <a:lnTo>
                    <a:pt x="2285" y="1110"/>
                  </a:lnTo>
                  <a:lnTo>
                    <a:pt x="2285" y="1115"/>
                  </a:lnTo>
                  <a:lnTo>
                    <a:pt x="2285" y="1115"/>
                  </a:lnTo>
                  <a:lnTo>
                    <a:pt x="2292" y="1115"/>
                  </a:lnTo>
                  <a:lnTo>
                    <a:pt x="2292" y="1119"/>
                  </a:lnTo>
                  <a:lnTo>
                    <a:pt x="2292" y="1119"/>
                  </a:lnTo>
                  <a:lnTo>
                    <a:pt x="2302" y="1119"/>
                  </a:lnTo>
                  <a:lnTo>
                    <a:pt x="2302" y="1125"/>
                  </a:lnTo>
                  <a:lnTo>
                    <a:pt x="2302" y="1125"/>
                  </a:lnTo>
                  <a:lnTo>
                    <a:pt x="2305" y="1125"/>
                  </a:lnTo>
                  <a:lnTo>
                    <a:pt x="2305" y="1130"/>
                  </a:lnTo>
                  <a:lnTo>
                    <a:pt x="2309" y="1130"/>
                  </a:lnTo>
                  <a:lnTo>
                    <a:pt x="2333" y="1130"/>
                  </a:lnTo>
                  <a:lnTo>
                    <a:pt x="2333" y="1136"/>
                  </a:lnTo>
                  <a:lnTo>
                    <a:pt x="2333" y="1136"/>
                  </a:lnTo>
                  <a:lnTo>
                    <a:pt x="2363" y="1136"/>
                  </a:lnTo>
                  <a:lnTo>
                    <a:pt x="2363" y="1136"/>
                  </a:lnTo>
                  <a:lnTo>
                    <a:pt x="2363" y="1136"/>
                  </a:lnTo>
                  <a:lnTo>
                    <a:pt x="2413" y="1136"/>
                  </a:lnTo>
                  <a:lnTo>
                    <a:pt x="2413" y="1136"/>
                  </a:lnTo>
                  <a:lnTo>
                    <a:pt x="2413" y="1136"/>
                  </a:lnTo>
                  <a:lnTo>
                    <a:pt x="2476" y="1136"/>
                  </a:lnTo>
                  <a:lnTo>
                    <a:pt x="2476" y="1136"/>
                  </a:lnTo>
                  <a:lnTo>
                    <a:pt x="2483" y="1136"/>
                  </a:lnTo>
                  <a:lnTo>
                    <a:pt x="2487" y="1136"/>
                  </a:lnTo>
                  <a:lnTo>
                    <a:pt x="2487" y="1140"/>
                  </a:lnTo>
                  <a:lnTo>
                    <a:pt x="2498" y="1140"/>
                  </a:lnTo>
                  <a:lnTo>
                    <a:pt x="2502" y="1140"/>
                  </a:lnTo>
                  <a:lnTo>
                    <a:pt x="2502" y="1140"/>
                  </a:lnTo>
                  <a:lnTo>
                    <a:pt x="2506" y="1140"/>
                  </a:lnTo>
                  <a:lnTo>
                    <a:pt x="2506" y="1140"/>
                  </a:lnTo>
                  <a:lnTo>
                    <a:pt x="2506" y="1147"/>
                  </a:lnTo>
                  <a:lnTo>
                    <a:pt x="2506" y="1147"/>
                  </a:lnTo>
                  <a:lnTo>
                    <a:pt x="2519" y="1147"/>
                  </a:lnTo>
                  <a:lnTo>
                    <a:pt x="2519" y="1147"/>
                  </a:lnTo>
                  <a:lnTo>
                    <a:pt x="2519" y="1147"/>
                  </a:lnTo>
                  <a:lnTo>
                    <a:pt x="2519" y="1147"/>
                  </a:lnTo>
                  <a:lnTo>
                    <a:pt x="2519" y="1158"/>
                  </a:lnTo>
                  <a:lnTo>
                    <a:pt x="2524" y="1158"/>
                  </a:lnTo>
                  <a:lnTo>
                    <a:pt x="2530" y="1158"/>
                  </a:lnTo>
                  <a:lnTo>
                    <a:pt x="2530" y="1158"/>
                  </a:lnTo>
                  <a:lnTo>
                    <a:pt x="2532" y="1158"/>
                  </a:lnTo>
                  <a:lnTo>
                    <a:pt x="2543" y="1158"/>
                  </a:lnTo>
                  <a:lnTo>
                    <a:pt x="2543" y="1163"/>
                  </a:lnTo>
                  <a:lnTo>
                    <a:pt x="2548" y="1163"/>
                  </a:lnTo>
                  <a:lnTo>
                    <a:pt x="2569" y="1163"/>
                  </a:lnTo>
                  <a:lnTo>
                    <a:pt x="2569" y="1170"/>
                  </a:lnTo>
                  <a:lnTo>
                    <a:pt x="2569" y="1170"/>
                  </a:lnTo>
                  <a:lnTo>
                    <a:pt x="2604" y="1170"/>
                  </a:lnTo>
                  <a:lnTo>
                    <a:pt x="2604" y="1170"/>
                  </a:lnTo>
                  <a:lnTo>
                    <a:pt x="2611" y="1170"/>
                  </a:lnTo>
                  <a:lnTo>
                    <a:pt x="2656" y="1170"/>
                  </a:lnTo>
                  <a:lnTo>
                    <a:pt x="2656" y="1170"/>
                  </a:lnTo>
                  <a:lnTo>
                    <a:pt x="2656" y="1170"/>
                  </a:lnTo>
                  <a:lnTo>
                    <a:pt x="2676" y="1170"/>
                  </a:lnTo>
                  <a:lnTo>
                    <a:pt x="2676" y="1170"/>
                  </a:lnTo>
                  <a:lnTo>
                    <a:pt x="2680" y="1170"/>
                  </a:lnTo>
                  <a:lnTo>
                    <a:pt x="2682" y="1170"/>
                  </a:lnTo>
                  <a:lnTo>
                    <a:pt x="2682" y="1176"/>
                  </a:lnTo>
                  <a:lnTo>
                    <a:pt x="2693" y="1176"/>
                  </a:lnTo>
                  <a:lnTo>
                    <a:pt x="2697" y="1176"/>
                  </a:lnTo>
                  <a:lnTo>
                    <a:pt x="2697" y="1176"/>
                  </a:lnTo>
                  <a:lnTo>
                    <a:pt x="2697" y="1176"/>
                  </a:lnTo>
                  <a:lnTo>
                    <a:pt x="2697" y="1176"/>
                  </a:lnTo>
                  <a:lnTo>
                    <a:pt x="2697" y="1191"/>
                  </a:lnTo>
                  <a:lnTo>
                    <a:pt x="2706" y="1198"/>
                  </a:lnTo>
                  <a:lnTo>
                    <a:pt x="2708" y="1198"/>
                  </a:lnTo>
                  <a:lnTo>
                    <a:pt x="2708" y="1198"/>
                  </a:lnTo>
                  <a:lnTo>
                    <a:pt x="2719" y="1198"/>
                  </a:lnTo>
                  <a:lnTo>
                    <a:pt x="2728" y="1198"/>
                  </a:lnTo>
                  <a:lnTo>
                    <a:pt x="2728" y="1207"/>
                  </a:lnTo>
                  <a:lnTo>
                    <a:pt x="2730" y="1207"/>
                  </a:lnTo>
                  <a:lnTo>
                    <a:pt x="2762" y="1207"/>
                  </a:lnTo>
                  <a:lnTo>
                    <a:pt x="2762" y="1217"/>
                  </a:lnTo>
                  <a:lnTo>
                    <a:pt x="2762" y="1217"/>
                  </a:lnTo>
                  <a:lnTo>
                    <a:pt x="2799" y="1217"/>
                  </a:lnTo>
                  <a:lnTo>
                    <a:pt x="2799" y="1217"/>
                  </a:lnTo>
                  <a:lnTo>
                    <a:pt x="2802" y="1217"/>
                  </a:lnTo>
                  <a:lnTo>
                    <a:pt x="2834" y="1217"/>
                  </a:lnTo>
                  <a:lnTo>
                    <a:pt x="2834" y="1217"/>
                  </a:lnTo>
                  <a:lnTo>
                    <a:pt x="2834" y="1217"/>
                  </a:lnTo>
                  <a:lnTo>
                    <a:pt x="2869" y="1217"/>
                  </a:lnTo>
                  <a:lnTo>
                    <a:pt x="2869" y="1228"/>
                  </a:lnTo>
                  <a:lnTo>
                    <a:pt x="2869" y="1228"/>
                  </a:lnTo>
                  <a:lnTo>
                    <a:pt x="2882" y="1228"/>
                  </a:lnTo>
                  <a:lnTo>
                    <a:pt x="2882" y="1228"/>
                  </a:lnTo>
                  <a:lnTo>
                    <a:pt x="2886" y="1228"/>
                  </a:lnTo>
                  <a:lnTo>
                    <a:pt x="2891" y="1228"/>
                  </a:lnTo>
                  <a:lnTo>
                    <a:pt x="2891" y="1228"/>
                  </a:lnTo>
                  <a:lnTo>
                    <a:pt x="2893" y="1228"/>
                  </a:lnTo>
                  <a:lnTo>
                    <a:pt x="2897" y="1228"/>
                  </a:lnTo>
                  <a:lnTo>
                    <a:pt x="2897" y="1239"/>
                  </a:lnTo>
                  <a:lnTo>
                    <a:pt x="2899" y="1239"/>
                  </a:lnTo>
                  <a:lnTo>
                    <a:pt x="2908" y="1239"/>
                  </a:lnTo>
                  <a:lnTo>
                    <a:pt x="2908" y="1239"/>
                  </a:lnTo>
                  <a:lnTo>
                    <a:pt x="2914" y="1239"/>
                  </a:lnTo>
                  <a:lnTo>
                    <a:pt x="2919" y="1239"/>
                  </a:lnTo>
                  <a:lnTo>
                    <a:pt x="2919" y="1239"/>
                  </a:lnTo>
                  <a:lnTo>
                    <a:pt x="2919" y="1239"/>
                  </a:lnTo>
                  <a:lnTo>
                    <a:pt x="2936" y="1239"/>
                  </a:lnTo>
                  <a:lnTo>
                    <a:pt x="2936" y="1239"/>
                  </a:lnTo>
                  <a:lnTo>
                    <a:pt x="2936" y="1239"/>
                  </a:lnTo>
                  <a:lnTo>
                    <a:pt x="3010" y="1239"/>
                  </a:lnTo>
                  <a:lnTo>
                    <a:pt x="3010" y="1239"/>
                  </a:lnTo>
                  <a:lnTo>
                    <a:pt x="3010" y="1239"/>
                  </a:lnTo>
                  <a:lnTo>
                    <a:pt x="3038" y="1239"/>
                  </a:lnTo>
                  <a:lnTo>
                    <a:pt x="3038" y="1239"/>
                  </a:lnTo>
                  <a:lnTo>
                    <a:pt x="3038" y="1239"/>
                  </a:lnTo>
                  <a:lnTo>
                    <a:pt x="3066" y="1239"/>
                  </a:lnTo>
                  <a:lnTo>
                    <a:pt x="3066" y="1239"/>
                  </a:lnTo>
                  <a:lnTo>
                    <a:pt x="3066" y="1239"/>
                  </a:lnTo>
                  <a:lnTo>
                    <a:pt x="3081" y="1239"/>
                  </a:lnTo>
                  <a:lnTo>
                    <a:pt x="3081" y="1239"/>
                  </a:lnTo>
                  <a:lnTo>
                    <a:pt x="3081" y="1239"/>
                  </a:lnTo>
                  <a:lnTo>
                    <a:pt x="3092" y="1239"/>
                  </a:lnTo>
                  <a:lnTo>
                    <a:pt x="3092" y="1256"/>
                  </a:lnTo>
                  <a:lnTo>
                    <a:pt x="3097" y="1256"/>
                  </a:lnTo>
                  <a:lnTo>
                    <a:pt x="3099" y="1256"/>
                  </a:lnTo>
                  <a:lnTo>
                    <a:pt x="3099" y="1256"/>
                  </a:lnTo>
                  <a:lnTo>
                    <a:pt x="3099" y="1256"/>
                  </a:lnTo>
                  <a:lnTo>
                    <a:pt x="3105" y="1256"/>
                  </a:lnTo>
                  <a:lnTo>
                    <a:pt x="3105" y="1275"/>
                  </a:lnTo>
                  <a:lnTo>
                    <a:pt x="3108" y="1275"/>
                  </a:lnTo>
                  <a:lnTo>
                    <a:pt x="3114" y="1275"/>
                  </a:lnTo>
                  <a:lnTo>
                    <a:pt x="3114" y="1297"/>
                  </a:lnTo>
                  <a:lnTo>
                    <a:pt x="3114" y="1297"/>
                  </a:lnTo>
                  <a:lnTo>
                    <a:pt x="3129" y="1297"/>
                  </a:lnTo>
                  <a:lnTo>
                    <a:pt x="3129" y="1297"/>
                  </a:lnTo>
                  <a:lnTo>
                    <a:pt x="3129" y="1297"/>
                  </a:lnTo>
                  <a:lnTo>
                    <a:pt x="3153" y="1297"/>
                  </a:lnTo>
                  <a:lnTo>
                    <a:pt x="3153" y="1297"/>
                  </a:lnTo>
                  <a:lnTo>
                    <a:pt x="3162" y="1297"/>
                  </a:lnTo>
                  <a:lnTo>
                    <a:pt x="3212" y="1297"/>
                  </a:lnTo>
                  <a:lnTo>
                    <a:pt x="3212" y="1322"/>
                  </a:lnTo>
                  <a:lnTo>
                    <a:pt x="3212" y="1322"/>
                  </a:lnTo>
                  <a:lnTo>
                    <a:pt x="3216" y="1322"/>
                  </a:lnTo>
                  <a:lnTo>
                    <a:pt x="3216" y="1322"/>
                  </a:lnTo>
                  <a:lnTo>
                    <a:pt x="3216" y="1322"/>
                  </a:lnTo>
                  <a:lnTo>
                    <a:pt x="3277" y="1322"/>
                  </a:lnTo>
                  <a:lnTo>
                    <a:pt x="3277" y="1322"/>
                  </a:lnTo>
                  <a:lnTo>
                    <a:pt x="3277" y="1322"/>
                  </a:lnTo>
                  <a:lnTo>
                    <a:pt x="3283" y="1322"/>
                  </a:lnTo>
                  <a:lnTo>
                    <a:pt x="3283" y="1322"/>
                  </a:lnTo>
                  <a:lnTo>
                    <a:pt x="3288" y="1322"/>
                  </a:lnTo>
                  <a:lnTo>
                    <a:pt x="3294" y="1322"/>
                  </a:lnTo>
                  <a:lnTo>
                    <a:pt x="3294" y="1322"/>
                  </a:lnTo>
                  <a:lnTo>
                    <a:pt x="3301" y="1322"/>
                  </a:lnTo>
                  <a:lnTo>
                    <a:pt x="3307" y="1322"/>
                  </a:lnTo>
                  <a:lnTo>
                    <a:pt x="3307" y="1322"/>
                  </a:lnTo>
                  <a:lnTo>
                    <a:pt x="3318" y="1322"/>
                  </a:lnTo>
                  <a:lnTo>
                    <a:pt x="3335" y="1322"/>
                  </a:lnTo>
                  <a:lnTo>
                    <a:pt x="3335" y="1322"/>
                  </a:lnTo>
                </a:path>
              </a:pathLst>
            </a:custGeom>
            <a:noFill/>
            <a:ln w="20638"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50">
                <a:defRPr/>
              </a:pPr>
              <a:endParaRPr lang="en-US" sz="1867" dirty="0">
                <a:solidFill>
                  <a:srgbClr val="000000"/>
                </a:solidFill>
                <a:latin typeface="Arial"/>
              </a:endParaRPr>
            </a:p>
          </p:txBody>
        </p:sp>
      </p:grpSp>
      <p:sp>
        <p:nvSpPr>
          <p:cNvPr id="1265" name="Rectangle 231">
            <a:extLst>
              <a:ext uri="{FF2B5EF4-FFF2-40B4-BE49-F238E27FC236}">
                <a16:creationId xmlns:a16="http://schemas.microsoft.com/office/drawing/2014/main" id="{05ADEE20-14A0-43EA-BFC3-3E99A7275B4E}"/>
              </a:ext>
            </a:extLst>
          </p:cNvPr>
          <p:cNvSpPr>
            <a:spLocks noChangeArrowheads="1"/>
          </p:cNvSpPr>
          <p:nvPr/>
        </p:nvSpPr>
        <p:spPr bwMode="auto">
          <a:xfrm>
            <a:off x="891381" y="5803952"/>
            <a:ext cx="660437" cy="16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219170">
              <a:defRPr/>
            </a:pPr>
            <a:r>
              <a:rPr lang="en-US" altLang="en-US" sz="1067" b="1" dirty="0">
                <a:solidFill>
                  <a:srgbClr val="000000"/>
                </a:solidFill>
              </a:rPr>
              <a:t>No. at risk</a:t>
            </a:r>
            <a:endParaRPr lang="en-US" altLang="en-US" sz="1200" dirty="0">
              <a:solidFill>
                <a:srgbClr val="000000"/>
              </a:solidFill>
            </a:endParaRPr>
          </a:p>
        </p:txBody>
      </p:sp>
      <p:sp>
        <p:nvSpPr>
          <p:cNvPr id="1266" name="TextBox 1265">
            <a:extLst>
              <a:ext uri="{FF2B5EF4-FFF2-40B4-BE49-F238E27FC236}">
                <a16:creationId xmlns:a16="http://schemas.microsoft.com/office/drawing/2014/main" id="{1966A05C-3A62-42F5-84DA-A13ED2984B9B}"/>
              </a:ext>
            </a:extLst>
          </p:cNvPr>
          <p:cNvSpPr txBox="1"/>
          <p:nvPr/>
        </p:nvSpPr>
        <p:spPr>
          <a:xfrm>
            <a:off x="6542301" y="2711647"/>
            <a:ext cx="798409" cy="748795"/>
          </a:xfrm>
          <a:prstGeom prst="rect">
            <a:avLst/>
          </a:prstGeom>
          <a:noFill/>
        </p:spPr>
        <p:txBody>
          <a:bodyPr wrap="square" rtlCol="0">
            <a:spAutoFit/>
          </a:bodyPr>
          <a:lstStyle/>
          <a:p>
            <a:pPr defTabSz="457250">
              <a:defRPr/>
            </a:pPr>
            <a:r>
              <a:rPr lang="en-US" sz="2133" b="1" dirty="0">
                <a:solidFill>
                  <a:srgbClr val="00877C"/>
                </a:solidFill>
                <a:latin typeface="Arial"/>
                <a:ea typeface="Times New Roman" panose="02020603050405020304" pitchFamily="18" charset="0"/>
                <a:cs typeface="Times New Roman" panose="02020603050405020304" pitchFamily="18" charset="0"/>
              </a:rPr>
              <a:t>33% </a:t>
            </a:r>
          </a:p>
          <a:p>
            <a:pPr defTabSz="457250">
              <a:defRPr/>
            </a:pPr>
            <a:r>
              <a:rPr lang="en-US" sz="2133" b="1" dirty="0">
                <a:solidFill>
                  <a:srgbClr val="792B49"/>
                </a:solidFill>
                <a:latin typeface="Arial"/>
                <a:ea typeface="Times New Roman" panose="02020603050405020304" pitchFamily="18" charset="0"/>
                <a:cs typeface="Times New Roman" panose="02020603050405020304" pitchFamily="18" charset="0"/>
              </a:rPr>
              <a:t>20% </a:t>
            </a:r>
            <a:endParaRPr lang="en-US" sz="4800" b="1" dirty="0">
              <a:solidFill>
                <a:srgbClr val="000000"/>
              </a:solidFill>
              <a:latin typeface="Arial"/>
              <a:ea typeface="Times New Roman" panose="02020603050405020304" pitchFamily="18" charset="0"/>
              <a:cs typeface="Times New Roman" panose="02020603050405020304" pitchFamily="18" charset="0"/>
            </a:endParaRPr>
          </a:p>
        </p:txBody>
      </p:sp>
      <p:sp>
        <p:nvSpPr>
          <p:cNvPr id="1267" name="TextBox 1266">
            <a:extLst>
              <a:ext uri="{FF2B5EF4-FFF2-40B4-BE49-F238E27FC236}">
                <a16:creationId xmlns:a16="http://schemas.microsoft.com/office/drawing/2014/main" id="{17E224D2-BFD7-48B9-BFA5-3C9E8D4C5A20}"/>
              </a:ext>
            </a:extLst>
          </p:cNvPr>
          <p:cNvSpPr txBox="1"/>
          <p:nvPr/>
        </p:nvSpPr>
        <p:spPr>
          <a:xfrm>
            <a:off x="4516818" y="2139901"/>
            <a:ext cx="798409" cy="748795"/>
          </a:xfrm>
          <a:prstGeom prst="rect">
            <a:avLst/>
          </a:prstGeom>
          <a:noFill/>
        </p:spPr>
        <p:txBody>
          <a:bodyPr wrap="square" rtlCol="0">
            <a:spAutoFit/>
          </a:bodyPr>
          <a:lstStyle/>
          <a:p>
            <a:pPr defTabSz="457250">
              <a:defRPr/>
            </a:pPr>
            <a:r>
              <a:rPr lang="en-US" sz="2133" b="1" dirty="0">
                <a:solidFill>
                  <a:srgbClr val="00877C"/>
                </a:solidFill>
                <a:latin typeface="Arial"/>
                <a:ea typeface="Times New Roman" panose="02020603050405020304" pitchFamily="18" charset="0"/>
                <a:cs typeface="Times New Roman" panose="02020603050405020304" pitchFamily="18" charset="0"/>
              </a:rPr>
              <a:t>48% </a:t>
            </a:r>
          </a:p>
          <a:p>
            <a:pPr defTabSz="457250">
              <a:defRPr/>
            </a:pPr>
            <a:r>
              <a:rPr lang="en-US" sz="2133" b="1" dirty="0">
                <a:solidFill>
                  <a:srgbClr val="792B49"/>
                </a:solidFill>
                <a:latin typeface="Arial"/>
                <a:ea typeface="Times New Roman" panose="02020603050405020304" pitchFamily="18" charset="0"/>
                <a:cs typeface="Times New Roman" panose="02020603050405020304" pitchFamily="18" charset="0"/>
              </a:rPr>
              <a:t>35% </a:t>
            </a:r>
            <a:endParaRPr lang="en-US" sz="4800" b="1" dirty="0">
              <a:solidFill>
                <a:srgbClr val="000000"/>
              </a:solidFill>
              <a:latin typeface="Arial"/>
              <a:ea typeface="Times New Roman" panose="02020603050405020304" pitchFamily="18" charset="0"/>
              <a:cs typeface="Times New Roman" panose="02020603050405020304" pitchFamily="18" charset="0"/>
            </a:endParaRPr>
          </a:p>
        </p:txBody>
      </p:sp>
      <p:sp>
        <p:nvSpPr>
          <p:cNvPr id="1272" name="Title 1">
            <a:extLst>
              <a:ext uri="{FF2B5EF4-FFF2-40B4-BE49-F238E27FC236}">
                <a16:creationId xmlns:a16="http://schemas.microsoft.com/office/drawing/2014/main" id="{478A3718-6DBE-4F99-83C9-3CBD1971B23B}"/>
              </a:ext>
            </a:extLst>
          </p:cNvPr>
          <p:cNvSpPr txBox="1">
            <a:spLocks/>
          </p:cNvSpPr>
          <p:nvPr/>
        </p:nvSpPr>
        <p:spPr>
          <a:xfrm>
            <a:off x="631104" y="65514"/>
            <a:ext cx="10979149" cy="1155700"/>
          </a:xfrm>
          <a:prstGeom prst="rect">
            <a:avLst/>
          </a:prstGeom>
        </p:spPr>
        <p:txBody>
          <a:bodyPr vert="horz" lIns="121920" tIns="60960" rIns="121920" bIns="60960" rtlCol="0" anchor="ctr" anchorCtr="0">
            <a:normAutofit/>
          </a:bodyPr>
          <a:lstStyle>
            <a:lvl1pPr algn="l" defTabSz="342946" rtl="0" eaLnBrk="1" latinLnBrk="0" hangingPunct="1">
              <a:lnSpc>
                <a:spcPct val="90000"/>
              </a:lnSpc>
              <a:spcBef>
                <a:spcPct val="0"/>
              </a:spcBef>
              <a:buNone/>
              <a:defRPr sz="3200" b="1" kern="600" spc="38">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defTabSz="457250">
              <a:defRPr/>
            </a:pPr>
            <a:r>
              <a:rPr lang="en-US" sz="4267" spc="51" dirty="0">
                <a:solidFill>
                  <a:srgbClr val="00877C">
                    <a:lumMod val="75000"/>
                  </a:srgbClr>
                </a:solidFill>
                <a:effectLst/>
                <a:latin typeface="Arial"/>
              </a:rPr>
              <a:t>PFS </a:t>
            </a:r>
            <a:r>
              <a:rPr lang="en-US" sz="4267" spc="51" dirty="0">
                <a:solidFill>
                  <a:srgbClr val="00877C">
                    <a:lumMod val="75000"/>
                  </a:srgbClr>
                </a:solidFill>
                <a:effectLst/>
              </a:rPr>
              <a:t>in the ITT Population</a:t>
            </a:r>
            <a:endParaRPr lang="en-US" sz="4267" spc="51" dirty="0">
              <a:solidFill>
                <a:srgbClr val="00877C">
                  <a:lumMod val="75000"/>
                </a:srgbClr>
              </a:solidFill>
              <a:effectLst/>
              <a:latin typeface="Arial"/>
            </a:endParaRPr>
          </a:p>
        </p:txBody>
      </p:sp>
      <p:sp>
        <p:nvSpPr>
          <p:cNvPr id="261" name="TextBox 260">
            <a:extLst>
              <a:ext uri="{FF2B5EF4-FFF2-40B4-BE49-F238E27FC236}">
                <a16:creationId xmlns:a16="http://schemas.microsoft.com/office/drawing/2014/main" id="{191A04D0-D5C0-4C81-9DBC-CC8898DB9586}"/>
              </a:ext>
            </a:extLst>
          </p:cNvPr>
          <p:cNvSpPr txBox="1"/>
          <p:nvPr/>
        </p:nvSpPr>
        <p:spPr>
          <a:xfrm>
            <a:off x="4727559" y="5648324"/>
            <a:ext cx="2999936" cy="287323"/>
          </a:xfrm>
          <a:prstGeom prst="rect">
            <a:avLst/>
          </a:prstGeom>
          <a:noFill/>
        </p:spPr>
        <p:txBody>
          <a:bodyPr wrap="square" lIns="0" tIns="0" rIns="0" bIns="0" rtlCol="0" anchor="t" anchorCtr="0">
            <a:spAutoFit/>
          </a:bodyPr>
          <a:lstStyle/>
          <a:p>
            <a:pPr algn="ctr" defTabSz="457250">
              <a:defRPr/>
            </a:pPr>
            <a:r>
              <a:rPr lang="en-US" sz="1867" b="1" kern="600" spc="40" dirty="0">
                <a:solidFill>
                  <a:srgbClr val="000000"/>
                </a:solidFill>
                <a:latin typeface="Arial"/>
              </a:rPr>
              <a:t>Months</a:t>
            </a:r>
          </a:p>
        </p:txBody>
      </p:sp>
    </p:spTree>
    <p:extLst>
      <p:ext uri="{BB962C8B-B14F-4D97-AF65-F5344CB8AC3E}">
        <p14:creationId xmlns:p14="http://schemas.microsoft.com/office/powerpoint/2010/main" val="2542705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AF0D-8785-7847-9743-6803505E53EC}"/>
              </a:ext>
            </a:extLst>
          </p:cNvPr>
          <p:cNvSpPr>
            <a:spLocks noGrp="1"/>
          </p:cNvSpPr>
          <p:nvPr>
            <p:ph type="title"/>
          </p:nvPr>
        </p:nvSpPr>
        <p:spPr>
          <a:xfrm>
            <a:off x="611718" y="618067"/>
            <a:ext cx="10979149" cy="1155700"/>
          </a:xfrm>
        </p:spPr>
        <p:txBody>
          <a:bodyPr>
            <a:noAutofit/>
          </a:bodyPr>
          <a:lstStyle/>
          <a:p>
            <a:r>
              <a:rPr lang="en-US" sz="2800" dirty="0">
                <a:effectLst/>
              </a:rPr>
              <a:t>Health-related quality-of-life analysis from the phase III CLEAR trial of </a:t>
            </a:r>
            <a:r>
              <a:rPr lang="en-US" sz="2800" dirty="0" err="1">
                <a:effectLst/>
              </a:rPr>
              <a:t>lenvatinib</a:t>
            </a:r>
            <a:r>
              <a:rPr lang="en-US" sz="2800" dirty="0">
                <a:effectLst/>
              </a:rPr>
              <a:t> (LEN) plus pembrolizumab (PEMBRO) or </a:t>
            </a:r>
            <a:r>
              <a:rPr lang="en-US" sz="2800" dirty="0" err="1">
                <a:effectLst/>
              </a:rPr>
              <a:t>everolimus</a:t>
            </a:r>
            <a:r>
              <a:rPr lang="en-US" sz="2800" dirty="0">
                <a:effectLst/>
              </a:rPr>
              <a:t> (EVE) versus sunitinib (SUN) in advanced RCC</a:t>
            </a:r>
            <a:endParaRPr lang="en-US" sz="2800" dirty="0"/>
          </a:p>
        </p:txBody>
      </p:sp>
      <p:sp>
        <p:nvSpPr>
          <p:cNvPr id="3" name="Content Placeholder 2">
            <a:extLst>
              <a:ext uri="{FF2B5EF4-FFF2-40B4-BE49-F238E27FC236}">
                <a16:creationId xmlns:a16="http://schemas.microsoft.com/office/drawing/2014/main" id="{E6AF9A3A-9863-7748-AA17-52355826A362}"/>
              </a:ext>
            </a:extLst>
          </p:cNvPr>
          <p:cNvSpPr>
            <a:spLocks noGrp="1"/>
          </p:cNvSpPr>
          <p:nvPr>
            <p:ph idx="1"/>
          </p:nvPr>
        </p:nvSpPr>
        <p:spPr>
          <a:xfrm>
            <a:off x="611718" y="2362200"/>
            <a:ext cx="10979149" cy="3717928"/>
          </a:xfrm>
        </p:spPr>
        <p:txBody>
          <a:bodyPr>
            <a:normAutofit/>
          </a:bodyPr>
          <a:lstStyle/>
          <a:p>
            <a:pPr>
              <a:spcBef>
                <a:spcPts val="1800"/>
              </a:spcBef>
            </a:pPr>
            <a:r>
              <a:rPr lang="en-US" sz="2400" dirty="0"/>
              <a:t>LEN+PEMBRO demonstrated similar or improved </a:t>
            </a:r>
            <a:r>
              <a:rPr lang="en-US" sz="2400" dirty="0" err="1"/>
              <a:t>HRQoL</a:t>
            </a:r>
            <a:r>
              <a:rPr lang="en-US" sz="2400" dirty="0"/>
              <a:t> and disease-related symptom scores supporting its tolerability compared with SUN</a:t>
            </a:r>
          </a:p>
          <a:p>
            <a:pPr>
              <a:spcBef>
                <a:spcPts val="1800"/>
              </a:spcBef>
            </a:pPr>
            <a:r>
              <a:rPr lang="en-US" sz="2400" dirty="0"/>
              <a:t>LEN+EVE resulted in similar or worse </a:t>
            </a:r>
            <a:r>
              <a:rPr lang="en-US" sz="2400" dirty="0" err="1"/>
              <a:t>HRQoL</a:t>
            </a:r>
            <a:r>
              <a:rPr lang="en-US" sz="2400" dirty="0"/>
              <a:t> and symptom scores compared with patients treated with SUN</a:t>
            </a:r>
          </a:p>
        </p:txBody>
      </p:sp>
      <p:sp>
        <p:nvSpPr>
          <p:cNvPr id="6" name="TextBox 5">
            <a:extLst>
              <a:ext uri="{FF2B5EF4-FFF2-40B4-BE49-F238E27FC236}">
                <a16:creationId xmlns:a16="http://schemas.microsoft.com/office/drawing/2014/main" id="{3BDE666F-CDA6-2E40-8A64-9B743395A304}"/>
              </a:ext>
            </a:extLst>
          </p:cNvPr>
          <p:cNvSpPr txBox="1"/>
          <p:nvPr/>
        </p:nvSpPr>
        <p:spPr>
          <a:xfrm>
            <a:off x="242673" y="6421622"/>
            <a:ext cx="4018601" cy="246221"/>
          </a:xfrm>
          <a:prstGeom prst="rect">
            <a:avLst/>
          </a:prstGeom>
          <a:noFill/>
        </p:spPr>
        <p:txBody>
          <a:bodyPr wrap="none" lIns="0" tIns="0" rIns="0" bIns="0" rtlCol="0" anchor="t" anchorCtr="0">
            <a:spAutoFit/>
          </a:bodyPr>
          <a:lstStyle/>
          <a:p>
            <a:r>
              <a:rPr lang="en-US" sz="1600" dirty="0" err="1"/>
              <a:t>Motzer</a:t>
            </a:r>
            <a:r>
              <a:rPr lang="en-US" sz="1600" dirty="0"/>
              <a:t> RJ et al. ASCO 2021;Abstract 4502. </a:t>
            </a:r>
            <a:endParaRPr lang="en-US" sz="1600" kern="600" spc="30" dirty="0"/>
          </a:p>
        </p:txBody>
      </p:sp>
    </p:spTree>
    <p:extLst>
      <p:ext uri="{BB962C8B-B14F-4D97-AF65-F5344CB8AC3E}">
        <p14:creationId xmlns:p14="http://schemas.microsoft.com/office/powerpoint/2010/main" val="2395928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5D30-1106-384C-B3A8-834E0AFB7C1A}"/>
              </a:ext>
            </a:extLst>
          </p:cNvPr>
          <p:cNvSpPr>
            <a:spLocks noGrp="1"/>
          </p:cNvSpPr>
          <p:nvPr>
            <p:ph type="title"/>
          </p:nvPr>
        </p:nvSpPr>
        <p:spPr>
          <a:xfrm>
            <a:off x="611718" y="382405"/>
            <a:ext cx="10322982" cy="1155700"/>
          </a:xfrm>
        </p:spPr>
        <p:txBody>
          <a:bodyPr>
            <a:normAutofit/>
          </a:bodyPr>
          <a:lstStyle/>
          <a:p>
            <a:r>
              <a:rPr lang="en-US" sz="2800" dirty="0">
                <a:effectLst/>
              </a:rPr>
              <a:t>Nivolumab plus </a:t>
            </a:r>
            <a:r>
              <a:rPr lang="en-US" sz="2800" dirty="0" err="1">
                <a:effectLst/>
              </a:rPr>
              <a:t>cabozantinib</a:t>
            </a:r>
            <a:r>
              <a:rPr lang="en-US" sz="2800" dirty="0">
                <a:effectLst/>
              </a:rPr>
              <a:t> in patients with non-clear cell RCC</a:t>
            </a:r>
            <a:endParaRPr lang="en-US" sz="2800" dirty="0"/>
          </a:p>
        </p:txBody>
      </p:sp>
      <p:sp>
        <p:nvSpPr>
          <p:cNvPr id="3" name="Content Placeholder 2">
            <a:extLst>
              <a:ext uri="{FF2B5EF4-FFF2-40B4-BE49-F238E27FC236}">
                <a16:creationId xmlns:a16="http://schemas.microsoft.com/office/drawing/2014/main" id="{5EB8A2DB-5F13-3847-A743-852A5B580919}"/>
              </a:ext>
            </a:extLst>
          </p:cNvPr>
          <p:cNvSpPr>
            <a:spLocks noGrp="1"/>
          </p:cNvSpPr>
          <p:nvPr>
            <p:ph idx="1"/>
          </p:nvPr>
        </p:nvSpPr>
        <p:spPr>
          <a:xfrm>
            <a:off x="611718" y="1803399"/>
            <a:ext cx="10979149" cy="3997329"/>
          </a:xfrm>
        </p:spPr>
        <p:txBody>
          <a:bodyPr>
            <a:normAutofit/>
          </a:bodyPr>
          <a:lstStyle/>
          <a:p>
            <a:pPr>
              <a:spcBef>
                <a:spcPts val="1800"/>
              </a:spcBef>
            </a:pPr>
            <a:r>
              <a:rPr lang="en-US" sz="2400" dirty="0" err="1"/>
              <a:t>Cabozantinib</a:t>
            </a:r>
            <a:r>
              <a:rPr lang="en-US" sz="2400" dirty="0"/>
              <a:t> plus nivolumab had an acceptable safety profile and showed promising efficacy in metastatic non-clear cell RCC patients with papillary, unclassified, or translocation associated </a:t>
            </a:r>
            <a:r>
              <a:rPr lang="en-US" sz="2400" dirty="0" err="1"/>
              <a:t>histologies</a:t>
            </a:r>
            <a:endParaRPr lang="en-US" sz="2400" dirty="0"/>
          </a:p>
          <a:p>
            <a:pPr>
              <a:spcBef>
                <a:spcPts val="1800"/>
              </a:spcBef>
            </a:pPr>
            <a:r>
              <a:rPr lang="en-US" sz="2400" dirty="0"/>
              <a:t>Adverse evets were consistent with the profile of this combination in non-clear cell RCC </a:t>
            </a:r>
          </a:p>
          <a:p>
            <a:pPr>
              <a:spcBef>
                <a:spcPts val="1800"/>
              </a:spcBef>
            </a:pPr>
            <a:endParaRPr lang="en-US" sz="2400" dirty="0"/>
          </a:p>
        </p:txBody>
      </p:sp>
      <p:sp>
        <p:nvSpPr>
          <p:cNvPr id="6" name="TextBox 5">
            <a:extLst>
              <a:ext uri="{FF2B5EF4-FFF2-40B4-BE49-F238E27FC236}">
                <a16:creationId xmlns:a16="http://schemas.microsoft.com/office/drawing/2014/main" id="{4F72135E-402C-0749-B372-FC6EADF94874}"/>
              </a:ext>
            </a:extLst>
          </p:cNvPr>
          <p:cNvSpPr txBox="1"/>
          <p:nvPr/>
        </p:nvSpPr>
        <p:spPr>
          <a:xfrm>
            <a:off x="255373" y="6421622"/>
            <a:ext cx="3845476" cy="246221"/>
          </a:xfrm>
          <a:prstGeom prst="rect">
            <a:avLst/>
          </a:prstGeom>
          <a:noFill/>
        </p:spPr>
        <p:txBody>
          <a:bodyPr wrap="none" lIns="0" tIns="0" rIns="0" bIns="0" rtlCol="0" anchor="t" anchorCtr="0">
            <a:spAutoFit/>
          </a:bodyPr>
          <a:lstStyle/>
          <a:p>
            <a:r>
              <a:rPr lang="en-US" sz="1600" dirty="0"/>
              <a:t>Lee C-H et al. ASCO 2021;Abstract 4509. </a:t>
            </a:r>
            <a:endParaRPr lang="en-US" sz="1600" kern="600" spc="30" dirty="0"/>
          </a:p>
        </p:txBody>
      </p:sp>
    </p:spTree>
    <p:extLst>
      <p:ext uri="{BB962C8B-B14F-4D97-AF65-F5344CB8AC3E}">
        <p14:creationId xmlns:p14="http://schemas.microsoft.com/office/powerpoint/2010/main" val="52549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779E-2299-A742-AB77-8CCF3FF4A3A1}"/>
              </a:ext>
            </a:extLst>
          </p:cNvPr>
          <p:cNvSpPr>
            <a:spLocks noGrp="1"/>
          </p:cNvSpPr>
          <p:nvPr>
            <p:ph type="title"/>
          </p:nvPr>
        </p:nvSpPr>
        <p:spPr/>
        <p:txBody>
          <a:bodyPr>
            <a:normAutofit/>
          </a:bodyPr>
          <a:lstStyle/>
          <a:p>
            <a:r>
              <a:rPr lang="en-US" sz="2800" dirty="0">
                <a:effectLst/>
              </a:rPr>
              <a:t>Phase 2 study of </a:t>
            </a:r>
            <a:r>
              <a:rPr lang="en-US" sz="2800" dirty="0" err="1">
                <a:effectLst/>
              </a:rPr>
              <a:t>belzutifan</a:t>
            </a:r>
            <a:r>
              <a:rPr lang="en-US" sz="2800" dirty="0">
                <a:effectLst/>
              </a:rPr>
              <a:t> (MK-6482) for Von Hippel-Lindau (VHL) disease-associated </a:t>
            </a:r>
            <a:r>
              <a:rPr lang="en-US" sz="2800" dirty="0" err="1">
                <a:effectLst/>
              </a:rPr>
              <a:t>ccRCC</a:t>
            </a:r>
            <a:r>
              <a:rPr lang="en-US" sz="2800" dirty="0">
                <a:effectLst/>
              </a:rPr>
              <a:t> </a:t>
            </a:r>
            <a:endParaRPr lang="en-US" sz="2800" dirty="0"/>
          </a:p>
        </p:txBody>
      </p:sp>
      <p:sp>
        <p:nvSpPr>
          <p:cNvPr id="3" name="Content Placeholder 2">
            <a:extLst>
              <a:ext uri="{FF2B5EF4-FFF2-40B4-BE49-F238E27FC236}">
                <a16:creationId xmlns:a16="http://schemas.microsoft.com/office/drawing/2014/main" id="{E187A56A-C1C6-EA48-B45F-6396F5A7D5FC}"/>
              </a:ext>
            </a:extLst>
          </p:cNvPr>
          <p:cNvSpPr>
            <a:spLocks noGrp="1"/>
          </p:cNvSpPr>
          <p:nvPr>
            <p:ph idx="1"/>
          </p:nvPr>
        </p:nvSpPr>
        <p:spPr/>
        <p:txBody>
          <a:bodyPr>
            <a:normAutofit/>
          </a:bodyPr>
          <a:lstStyle/>
          <a:p>
            <a:pPr>
              <a:spcBef>
                <a:spcPts val="1200"/>
              </a:spcBef>
            </a:pPr>
            <a:r>
              <a:rPr lang="en-US" sz="2400" dirty="0" err="1"/>
              <a:t>Belzutifan</a:t>
            </a:r>
            <a:r>
              <a:rPr lang="en-US" sz="2400" dirty="0"/>
              <a:t> demonstrated clinical activity in treatment-naïve patients with VHL disease-associated RCC</a:t>
            </a:r>
          </a:p>
          <a:p>
            <a:pPr lvl="1">
              <a:spcBef>
                <a:spcPts val="600"/>
              </a:spcBef>
            </a:pPr>
            <a:r>
              <a:rPr lang="en-US" sz="2400" dirty="0"/>
              <a:t>Confirmed ORR 49.2%</a:t>
            </a:r>
          </a:p>
          <a:p>
            <a:pPr>
              <a:spcBef>
                <a:spcPts val="1200"/>
              </a:spcBef>
              <a:buFont typeface="Arial" panose="020B0604020202020204" pitchFamily="34" charset="0"/>
              <a:buChar char="•"/>
            </a:pPr>
            <a:r>
              <a:rPr lang="en-US" sz="2400" dirty="0"/>
              <a:t>Favorable safety profile was reported in patients with VHL disease-associated RCC</a:t>
            </a:r>
          </a:p>
          <a:p>
            <a:pPr marL="0" indent="0">
              <a:spcBef>
                <a:spcPts val="1200"/>
              </a:spcBef>
              <a:buNone/>
            </a:pPr>
            <a:endParaRPr lang="en-US" sz="2400" dirty="0"/>
          </a:p>
          <a:p>
            <a:pPr>
              <a:spcBef>
                <a:spcPts val="1200"/>
              </a:spcBef>
            </a:pPr>
            <a:endParaRPr lang="en-US" sz="2400" dirty="0"/>
          </a:p>
        </p:txBody>
      </p:sp>
      <p:sp>
        <p:nvSpPr>
          <p:cNvPr id="6" name="TextBox 5">
            <a:extLst>
              <a:ext uri="{FF2B5EF4-FFF2-40B4-BE49-F238E27FC236}">
                <a16:creationId xmlns:a16="http://schemas.microsoft.com/office/drawing/2014/main" id="{3361CB05-44B1-0B40-B222-0CBB57F145C5}"/>
              </a:ext>
            </a:extLst>
          </p:cNvPr>
          <p:cNvSpPr txBox="1"/>
          <p:nvPr/>
        </p:nvSpPr>
        <p:spPr>
          <a:xfrm>
            <a:off x="229973" y="6421622"/>
            <a:ext cx="4243021" cy="246221"/>
          </a:xfrm>
          <a:prstGeom prst="rect">
            <a:avLst/>
          </a:prstGeom>
          <a:noFill/>
        </p:spPr>
        <p:txBody>
          <a:bodyPr wrap="none" lIns="0" tIns="0" rIns="0" bIns="0" rtlCol="0" anchor="t" anchorCtr="0">
            <a:spAutoFit/>
          </a:bodyPr>
          <a:lstStyle/>
          <a:p>
            <a:r>
              <a:rPr lang="en-US" sz="1600" dirty="0"/>
              <a:t>Srinivasan R et al. ASCO 2021;Abstract 4555. </a:t>
            </a:r>
            <a:endParaRPr lang="en-US" sz="1600" kern="600" spc="30" dirty="0"/>
          </a:p>
        </p:txBody>
      </p:sp>
    </p:spTree>
    <p:extLst>
      <p:ext uri="{BB962C8B-B14F-4D97-AF65-F5344CB8AC3E}">
        <p14:creationId xmlns:p14="http://schemas.microsoft.com/office/powerpoint/2010/main" val="4235220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87C6-C088-6F43-8BF1-1B7CB7771163}"/>
              </a:ext>
            </a:extLst>
          </p:cNvPr>
          <p:cNvSpPr>
            <a:spLocks noGrp="1"/>
          </p:cNvSpPr>
          <p:nvPr>
            <p:ph type="title"/>
          </p:nvPr>
        </p:nvSpPr>
        <p:spPr>
          <a:xfrm>
            <a:off x="304799" y="400299"/>
            <a:ext cx="10972803" cy="418576"/>
          </a:xfrm>
        </p:spPr>
        <p:txBody>
          <a:bodyPr/>
          <a:lstStyle/>
          <a:p>
            <a:r>
              <a:rPr lang="en-US" dirty="0"/>
              <a:t>Conclusions</a:t>
            </a:r>
          </a:p>
        </p:txBody>
      </p:sp>
      <p:sp>
        <p:nvSpPr>
          <p:cNvPr id="3" name="Content Placeholder 2">
            <a:extLst>
              <a:ext uri="{FF2B5EF4-FFF2-40B4-BE49-F238E27FC236}">
                <a16:creationId xmlns:a16="http://schemas.microsoft.com/office/drawing/2014/main" id="{609CA024-6A19-E140-AE89-C166F3F44260}"/>
              </a:ext>
            </a:extLst>
          </p:cNvPr>
          <p:cNvSpPr>
            <a:spLocks noGrp="1"/>
          </p:cNvSpPr>
          <p:nvPr>
            <p:ph sz="quarter" idx="13"/>
          </p:nvPr>
        </p:nvSpPr>
        <p:spPr>
          <a:xfrm>
            <a:off x="304801" y="922576"/>
            <a:ext cx="10972801" cy="5535125"/>
          </a:xfrm>
        </p:spPr>
        <p:txBody>
          <a:bodyPr/>
          <a:lstStyle/>
          <a:p>
            <a:r>
              <a:rPr lang="en-US" sz="1867" dirty="0"/>
              <a:t>Prostate Cancer</a:t>
            </a:r>
          </a:p>
          <a:p>
            <a:pPr lvl="1"/>
            <a:r>
              <a:rPr lang="en-US" sz="1600" baseline="30000" dirty="0"/>
              <a:t>177</a:t>
            </a:r>
            <a:r>
              <a:rPr lang="en-US" sz="1600" dirty="0"/>
              <a:t>Lu-PSMA-617 in patients with metastatic castration-resistant prostate cancer likely a new standard of care</a:t>
            </a:r>
          </a:p>
          <a:p>
            <a:pPr lvl="1"/>
            <a:r>
              <a:rPr lang="en-US" sz="1600" dirty="0"/>
              <a:t>Bone protecting agents significantly reduce SRE when 2nd-generation AR-antagonists/Radium-223 combined</a:t>
            </a:r>
          </a:p>
          <a:p>
            <a:pPr lvl="1"/>
            <a:r>
              <a:rPr lang="en-US" sz="1600" dirty="0"/>
              <a:t>Up-front Multimodal therapy in advanced HSPC improves PFS. Impacts on OS unknown.</a:t>
            </a:r>
          </a:p>
          <a:p>
            <a:r>
              <a:rPr lang="en-US" sz="1867" dirty="0"/>
              <a:t>Bladder Cancer</a:t>
            </a:r>
          </a:p>
          <a:p>
            <a:pPr lvl="1"/>
            <a:r>
              <a:rPr lang="en-US" sz="1600" dirty="0"/>
              <a:t>Bladder Preservation therapy in MIBC gaining new ground, leveraging combination strategies with chemotherapy and chemoradiation. </a:t>
            </a:r>
          </a:p>
          <a:p>
            <a:pPr lvl="1"/>
            <a:r>
              <a:rPr lang="en-US" sz="1600" dirty="0"/>
              <a:t>Responses (especially CRs) to immunotherapy in first-line metastatic urothelial cancer are durable and lead to long-term survival</a:t>
            </a:r>
          </a:p>
          <a:p>
            <a:r>
              <a:rPr lang="en-US" sz="1867" dirty="0"/>
              <a:t>Renal Cell Carcinoma</a:t>
            </a:r>
          </a:p>
          <a:p>
            <a:pPr lvl="1"/>
            <a:r>
              <a:rPr lang="en-US" sz="1600" dirty="0"/>
              <a:t>Adjuvant Pembrolizumab improves DFS and trend towards OS benefit in high-risk RCC after surgery and could be a new standard of care</a:t>
            </a:r>
          </a:p>
          <a:p>
            <a:pPr lvl="1"/>
            <a:r>
              <a:rPr lang="en-US" sz="1600" dirty="0"/>
              <a:t>Subgroup analyses of CM—ER highlights the unique activity of </a:t>
            </a:r>
            <a:r>
              <a:rPr lang="en-US" sz="1600" dirty="0" err="1"/>
              <a:t>cabozanitib</a:t>
            </a:r>
            <a:r>
              <a:rPr lang="en-US" sz="1600" dirty="0"/>
              <a:t>/nivolumab in high-risk clinical subgroups over sunitinib (liver, bone and extensive disease).</a:t>
            </a:r>
          </a:p>
          <a:p>
            <a:pPr lvl="1"/>
            <a:r>
              <a:rPr lang="en-US" sz="1600" dirty="0"/>
              <a:t>Long-term follow up confirms benefit of 1</a:t>
            </a:r>
            <a:r>
              <a:rPr lang="en-US" sz="1600" baseline="30000" dirty="0"/>
              <a:t>st</a:t>
            </a:r>
            <a:r>
              <a:rPr lang="en-US" sz="1600" dirty="0"/>
              <a:t>-line </a:t>
            </a:r>
            <a:r>
              <a:rPr lang="en-US" sz="1600" dirty="0" err="1"/>
              <a:t>axitinib</a:t>
            </a:r>
            <a:r>
              <a:rPr lang="en-US" sz="1600" dirty="0"/>
              <a:t>/pembrolizumab over sunitinib but PFS durability likely not the same as </a:t>
            </a:r>
            <a:r>
              <a:rPr lang="en-US" sz="1600" dirty="0" err="1"/>
              <a:t>Ipi</a:t>
            </a:r>
            <a:r>
              <a:rPr lang="en-US" sz="1600" dirty="0"/>
              <a:t>/</a:t>
            </a:r>
            <a:r>
              <a:rPr lang="en-US" sz="1600" dirty="0" err="1"/>
              <a:t>nivo</a:t>
            </a:r>
            <a:r>
              <a:rPr lang="en-US" sz="1600" dirty="0"/>
              <a:t>.</a:t>
            </a:r>
          </a:p>
          <a:p>
            <a:pPr lvl="1"/>
            <a:endParaRPr lang="en-US" sz="1600" dirty="0"/>
          </a:p>
        </p:txBody>
      </p:sp>
    </p:spTree>
    <p:extLst>
      <p:ext uri="{BB962C8B-B14F-4D97-AF65-F5344CB8AC3E}">
        <p14:creationId xmlns:p14="http://schemas.microsoft.com/office/powerpoint/2010/main" val="152682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or: Elbow 15">
            <a:extLst>
              <a:ext uri="{FF2B5EF4-FFF2-40B4-BE49-F238E27FC236}">
                <a16:creationId xmlns:a16="http://schemas.microsoft.com/office/drawing/2014/main" id="{097325E0-BD05-43AA-8534-C955FD24CB29}"/>
              </a:ext>
            </a:extLst>
          </p:cNvPr>
          <p:cNvCxnSpPr>
            <a:cxnSpLocks/>
          </p:cNvCxnSpPr>
          <p:nvPr/>
        </p:nvCxnSpPr>
        <p:spPr>
          <a:xfrm>
            <a:off x="4582516" y="2552816"/>
            <a:ext cx="6770600" cy="678073"/>
          </a:xfrm>
          <a:prstGeom prst="bentConnector3">
            <a:avLst>
              <a:gd name="adj1" fmla="val 7520"/>
            </a:avLst>
          </a:prstGeom>
          <a:ln w="76200">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Connector: Elbow 7">
            <a:extLst>
              <a:ext uri="{FF2B5EF4-FFF2-40B4-BE49-F238E27FC236}">
                <a16:creationId xmlns:a16="http://schemas.microsoft.com/office/drawing/2014/main" id="{265C89BD-4646-40C2-B7AE-C99E409A4389}"/>
              </a:ext>
            </a:extLst>
          </p:cNvPr>
          <p:cNvCxnSpPr>
            <a:cxnSpLocks/>
          </p:cNvCxnSpPr>
          <p:nvPr/>
        </p:nvCxnSpPr>
        <p:spPr>
          <a:xfrm flipV="1">
            <a:off x="4582516" y="1943295"/>
            <a:ext cx="6628952" cy="606147"/>
          </a:xfrm>
          <a:prstGeom prst="bentConnector3">
            <a:avLst>
              <a:gd name="adj1" fmla="val 7762"/>
            </a:avLst>
          </a:prstGeom>
          <a:ln w="76200">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 name="Footer Placeholder 5">
            <a:extLst>
              <a:ext uri="{FF2B5EF4-FFF2-40B4-BE49-F238E27FC236}">
                <a16:creationId xmlns:a16="http://schemas.microsoft.com/office/drawing/2014/main" id="{80BCE4A4-3280-4E58-9B30-51156834C757}"/>
              </a:ext>
            </a:extLst>
          </p:cNvPr>
          <p:cNvSpPr>
            <a:spLocks noGrp="1"/>
          </p:cNvSpPr>
          <p:nvPr>
            <p:ph type="ftr" sz="quarter" idx="12"/>
          </p:nvPr>
        </p:nvSpPr>
        <p:spPr/>
        <p:txBody>
          <a:bodyPr/>
          <a:lstStyle/>
          <a:p>
            <a:r>
              <a:rPr lang="en-US"/>
              <a:t>Michael J. Morris</a:t>
            </a:r>
          </a:p>
        </p:txBody>
      </p:sp>
      <p:sp>
        <p:nvSpPr>
          <p:cNvPr id="7" name="Title 6">
            <a:extLst>
              <a:ext uri="{FF2B5EF4-FFF2-40B4-BE49-F238E27FC236}">
                <a16:creationId xmlns:a16="http://schemas.microsoft.com/office/drawing/2014/main" id="{0EDFC262-8C54-4B1F-A2C1-4F6AFD96FD75}"/>
              </a:ext>
            </a:extLst>
          </p:cNvPr>
          <p:cNvSpPr>
            <a:spLocks noGrp="1"/>
          </p:cNvSpPr>
          <p:nvPr>
            <p:ph type="title"/>
          </p:nvPr>
        </p:nvSpPr>
        <p:spPr/>
        <p:txBody>
          <a:bodyPr>
            <a:normAutofit fontScale="90000"/>
          </a:bodyPr>
          <a:lstStyle/>
          <a:p>
            <a:r>
              <a:rPr lang="en-US" sz="3800" dirty="0"/>
              <a:t>Open-label study of protocol-permitted standard of care ± </a:t>
            </a:r>
            <a:r>
              <a:rPr lang="en-US" sz="3800" baseline="30000" dirty="0"/>
              <a:t>177</a:t>
            </a:r>
            <a:r>
              <a:rPr lang="en-US" sz="3800" dirty="0"/>
              <a:t>Lu-PSMA-617 in adults with PSMA-positive </a:t>
            </a:r>
            <a:r>
              <a:rPr lang="en-US" sz="3800" dirty="0" err="1"/>
              <a:t>mCRPC</a:t>
            </a:r>
            <a:endParaRPr lang="en-US" sz="3800" dirty="0"/>
          </a:p>
        </p:txBody>
      </p:sp>
      <p:sp>
        <p:nvSpPr>
          <p:cNvPr id="25" name="Content Placeholder 5">
            <a:extLst>
              <a:ext uri="{FF2B5EF4-FFF2-40B4-BE49-F238E27FC236}">
                <a16:creationId xmlns:a16="http://schemas.microsoft.com/office/drawing/2014/main" id="{DCD5D1A3-85DB-472C-A58A-AC002540D409}"/>
              </a:ext>
            </a:extLst>
          </p:cNvPr>
          <p:cNvSpPr txBox="1">
            <a:spLocks/>
          </p:cNvSpPr>
          <p:nvPr/>
        </p:nvSpPr>
        <p:spPr>
          <a:xfrm>
            <a:off x="4844738" y="3815052"/>
            <a:ext cx="3580519" cy="1599992"/>
          </a:xfrm>
          <a:prstGeom prst="rect">
            <a:avLst/>
          </a:prstGeom>
        </p:spPr>
        <p:txBody>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mn-lt"/>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44" lvl="1" indent="-285744">
              <a:buFont typeface="Arial" panose="020B0604020202020204" pitchFamily="34" charset="0"/>
              <a:buChar char="•"/>
            </a:pPr>
            <a:r>
              <a:rPr lang="en-US" sz="1800" dirty="0"/>
              <a:t>Randomization stratified by</a:t>
            </a:r>
          </a:p>
          <a:p>
            <a:pPr marL="581011" lvl="2" indent="-314317"/>
            <a:r>
              <a:rPr lang="en-US" sz="1600" dirty="0"/>
              <a:t>ECOG status (0–1 or 2)</a:t>
            </a:r>
          </a:p>
          <a:p>
            <a:pPr marL="581011" lvl="2" indent="-314317"/>
            <a:r>
              <a:rPr lang="en-US" sz="1600" dirty="0"/>
              <a:t>LDH (high or low) </a:t>
            </a:r>
          </a:p>
          <a:p>
            <a:pPr marL="581011" lvl="2" indent="-314317"/>
            <a:r>
              <a:rPr lang="en-US" sz="1600" dirty="0"/>
              <a:t>Liver metastases (yes or no)</a:t>
            </a:r>
          </a:p>
          <a:p>
            <a:pPr marL="581011" lvl="2" indent="-314317"/>
            <a:r>
              <a:rPr lang="en-US" sz="1600" dirty="0"/>
              <a:t>Androgen receptor pathway inhibitors in SOC (yes or no)</a:t>
            </a:r>
          </a:p>
        </p:txBody>
      </p:sp>
      <p:sp>
        <p:nvSpPr>
          <p:cNvPr id="26" name="TextBox 25">
            <a:extLst>
              <a:ext uri="{FF2B5EF4-FFF2-40B4-BE49-F238E27FC236}">
                <a16:creationId xmlns:a16="http://schemas.microsoft.com/office/drawing/2014/main" id="{1331EA3E-DD0C-4DFD-9771-F582FF29249E}"/>
              </a:ext>
            </a:extLst>
          </p:cNvPr>
          <p:cNvSpPr txBox="1"/>
          <p:nvPr/>
        </p:nvSpPr>
        <p:spPr>
          <a:xfrm rot="5400000">
            <a:off x="4783929" y="2608641"/>
            <a:ext cx="999679" cy="430887"/>
          </a:xfrm>
          <a:prstGeom prst="rect">
            <a:avLst/>
          </a:prstGeom>
          <a:noFill/>
          <a:ln>
            <a:noFill/>
          </a:ln>
        </p:spPr>
        <p:txBody>
          <a:bodyPr wrap="square" rtlCol="0">
            <a:spAutoFit/>
          </a:bodyPr>
          <a:lstStyle/>
          <a:p>
            <a:r>
              <a:rPr lang="en-US" sz="2200"/>
              <a:t>2:1</a:t>
            </a:r>
          </a:p>
        </p:txBody>
      </p:sp>
      <p:sp>
        <p:nvSpPr>
          <p:cNvPr id="11" name="Rectangle 10">
            <a:extLst>
              <a:ext uri="{FF2B5EF4-FFF2-40B4-BE49-F238E27FC236}">
                <a16:creationId xmlns:a16="http://schemas.microsoft.com/office/drawing/2014/main" id="{51BE4A84-3DFE-49BB-9942-1C5E4E73957E}"/>
              </a:ext>
            </a:extLst>
          </p:cNvPr>
          <p:cNvSpPr/>
          <p:nvPr/>
        </p:nvSpPr>
        <p:spPr>
          <a:xfrm>
            <a:off x="310388" y="1518296"/>
            <a:ext cx="4261811" cy="4539261"/>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25984" rtlCol="0" anchor="ctr"/>
          <a:lstStyle/>
          <a:p>
            <a:pPr>
              <a:spcAft>
                <a:spcPts val="600"/>
              </a:spcAft>
            </a:pPr>
            <a:r>
              <a:rPr lang="en-US" sz="1600" b="1" dirty="0">
                <a:solidFill>
                  <a:schemeClr val="bg1"/>
                </a:solidFill>
              </a:rPr>
              <a:t>Eligible patients</a:t>
            </a:r>
            <a:endParaRPr lang="en-US" sz="1600" dirty="0">
              <a:solidFill>
                <a:schemeClr val="bg1"/>
              </a:solidFill>
            </a:endParaRPr>
          </a:p>
          <a:p>
            <a:pPr marL="285744" indent="-285744">
              <a:spcAft>
                <a:spcPts val="600"/>
              </a:spcAft>
              <a:buFont typeface="Arial" panose="020B0604020202020204" pitchFamily="34" charset="0"/>
              <a:buChar char="•"/>
            </a:pPr>
            <a:r>
              <a:rPr lang="en-US" sz="1600" dirty="0">
                <a:solidFill>
                  <a:schemeClr val="bg1"/>
                </a:solidFill>
              </a:rPr>
              <a:t>Previous treatment with </a:t>
            </a:r>
            <a:r>
              <a:rPr lang="en-US" sz="1600" u="sng" dirty="0">
                <a:solidFill>
                  <a:schemeClr val="bg1"/>
                </a:solidFill>
              </a:rPr>
              <a:t>both</a:t>
            </a:r>
          </a:p>
          <a:p>
            <a:pPr marL="742863" lvl="1" indent="-285744">
              <a:spcAft>
                <a:spcPts val="600"/>
              </a:spcAft>
              <a:buFont typeface="Arial" panose="020B0604020202020204" pitchFamily="34" charset="0"/>
              <a:buChar char="•"/>
            </a:pPr>
            <a:r>
              <a:rPr lang="en-US" sz="1600" dirty="0">
                <a:solidFill>
                  <a:schemeClr val="bg1"/>
                </a:solidFill>
              </a:rPr>
              <a:t>≥ 1 androgen receptor </a:t>
            </a:r>
            <a:br>
              <a:rPr lang="en-US" sz="1600" dirty="0">
                <a:solidFill>
                  <a:schemeClr val="bg1"/>
                </a:solidFill>
              </a:rPr>
            </a:br>
            <a:r>
              <a:rPr lang="en-US" sz="1600" dirty="0">
                <a:solidFill>
                  <a:schemeClr val="bg1"/>
                </a:solidFill>
              </a:rPr>
              <a:t>pathway inhibitor</a:t>
            </a:r>
          </a:p>
          <a:p>
            <a:pPr marL="742863" lvl="1" indent="-285744">
              <a:spcAft>
                <a:spcPts val="600"/>
              </a:spcAft>
              <a:buFont typeface="Arial" panose="020B0604020202020204" pitchFamily="34" charset="0"/>
              <a:buChar char="•"/>
            </a:pPr>
            <a:r>
              <a:rPr lang="en-US" sz="1600" dirty="0">
                <a:solidFill>
                  <a:schemeClr val="bg1"/>
                </a:solidFill>
              </a:rPr>
              <a:t>1 or 2 taxane regimens</a:t>
            </a:r>
          </a:p>
          <a:p>
            <a:pPr marL="285744" indent="-285744">
              <a:spcAft>
                <a:spcPts val="600"/>
              </a:spcAft>
              <a:buFont typeface="Arial" panose="020B0604020202020204" pitchFamily="34" charset="0"/>
              <a:buChar char="•"/>
            </a:pPr>
            <a:r>
              <a:rPr lang="en-US" sz="1600" dirty="0">
                <a:solidFill>
                  <a:schemeClr val="bg1"/>
                </a:solidFill>
              </a:rPr>
              <a:t>Protocol-permitted standard of care (SOC) planned before randomization</a:t>
            </a:r>
          </a:p>
          <a:p>
            <a:pPr marL="742863" lvl="1" indent="-285744">
              <a:spcAft>
                <a:spcPts val="600"/>
              </a:spcAft>
              <a:buFont typeface="Arial" panose="020B0604020202020204" pitchFamily="34" charset="0"/>
              <a:buChar char="•"/>
            </a:pPr>
            <a:r>
              <a:rPr lang="en-US" sz="1600" dirty="0">
                <a:solidFill>
                  <a:schemeClr val="bg1"/>
                </a:solidFill>
              </a:rPr>
              <a:t>Excluding chemotherapy immunotherapy, radium-223, investigational drugs</a:t>
            </a:r>
          </a:p>
          <a:p>
            <a:pPr marL="285744" indent="-285744">
              <a:spcAft>
                <a:spcPts val="600"/>
              </a:spcAft>
              <a:buFont typeface="Arial" panose="020B0604020202020204" pitchFamily="34" charset="0"/>
              <a:buChar char="•"/>
            </a:pPr>
            <a:r>
              <a:rPr lang="en-US" sz="1600" dirty="0">
                <a:solidFill>
                  <a:schemeClr val="bg1"/>
                </a:solidFill>
              </a:rPr>
              <a:t>ECOG performance status 0–2</a:t>
            </a:r>
          </a:p>
          <a:p>
            <a:pPr marL="285744" indent="-285744">
              <a:spcAft>
                <a:spcPts val="600"/>
              </a:spcAft>
              <a:buFont typeface="Arial" panose="020B0604020202020204" pitchFamily="34" charset="0"/>
              <a:buChar char="•"/>
            </a:pPr>
            <a:r>
              <a:rPr lang="en-US" sz="1600" dirty="0">
                <a:solidFill>
                  <a:schemeClr val="bg1"/>
                </a:solidFill>
              </a:rPr>
              <a:t>Life expectancy &gt; 6 months</a:t>
            </a:r>
          </a:p>
          <a:p>
            <a:pPr marL="285744" indent="-285744">
              <a:spcAft>
                <a:spcPts val="600"/>
              </a:spcAft>
              <a:buFont typeface="Arial" panose="020B0604020202020204" pitchFamily="34" charset="0"/>
              <a:buChar char="•"/>
            </a:pPr>
            <a:r>
              <a:rPr lang="en-US" sz="1600" dirty="0">
                <a:solidFill>
                  <a:schemeClr val="bg1"/>
                </a:solidFill>
              </a:rPr>
              <a:t>PSMA-positive mCRPC on PET/CT </a:t>
            </a:r>
            <a:br>
              <a:rPr lang="en-US" sz="1600" dirty="0">
                <a:solidFill>
                  <a:schemeClr val="bg1"/>
                </a:solidFill>
              </a:rPr>
            </a:br>
            <a:r>
              <a:rPr lang="en-US" sz="1600" dirty="0">
                <a:solidFill>
                  <a:schemeClr val="bg1"/>
                </a:solidFill>
              </a:rPr>
              <a:t>with </a:t>
            </a:r>
            <a:r>
              <a:rPr lang="en-US" sz="1600" baseline="30000" dirty="0">
                <a:solidFill>
                  <a:schemeClr val="bg1"/>
                </a:solidFill>
              </a:rPr>
              <a:t>68</a:t>
            </a:r>
            <a:r>
              <a:rPr lang="en-US" sz="1600" dirty="0">
                <a:solidFill>
                  <a:schemeClr val="bg1"/>
                </a:solidFill>
              </a:rPr>
              <a:t>Ga-PSMA-11</a:t>
            </a:r>
          </a:p>
        </p:txBody>
      </p:sp>
      <p:sp>
        <p:nvSpPr>
          <p:cNvPr id="27" name="Rectangle 26">
            <a:extLst>
              <a:ext uri="{FF2B5EF4-FFF2-40B4-BE49-F238E27FC236}">
                <a16:creationId xmlns:a16="http://schemas.microsoft.com/office/drawing/2014/main" id="{F1CF3FA8-5B9A-4E2A-9C29-65DAC7209A78}"/>
              </a:ext>
            </a:extLst>
          </p:cNvPr>
          <p:cNvSpPr/>
          <p:nvPr/>
        </p:nvSpPr>
        <p:spPr>
          <a:xfrm rot="5400000">
            <a:off x="10479721" y="2250046"/>
            <a:ext cx="2062284" cy="5987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000">
                <a:solidFill>
                  <a:schemeClr val="bg1"/>
                </a:solidFill>
              </a:rPr>
              <a:t>Final analysis</a:t>
            </a:r>
            <a:endParaRPr lang="en-US" sz="1600">
              <a:solidFill>
                <a:schemeClr val="bg1"/>
              </a:solidFill>
            </a:endParaRPr>
          </a:p>
        </p:txBody>
      </p:sp>
      <p:sp>
        <p:nvSpPr>
          <p:cNvPr id="40" name="Rectangle 39">
            <a:extLst>
              <a:ext uri="{FF2B5EF4-FFF2-40B4-BE49-F238E27FC236}">
                <a16:creationId xmlns:a16="http://schemas.microsoft.com/office/drawing/2014/main" id="{C796845F-5914-446C-BDFD-EE86324FD97A}"/>
              </a:ext>
            </a:extLst>
          </p:cNvPr>
          <p:cNvSpPr/>
          <p:nvPr/>
        </p:nvSpPr>
        <p:spPr>
          <a:xfrm>
            <a:off x="5621342" y="1518297"/>
            <a:ext cx="3342519" cy="1346105"/>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chemeClr val="tx1"/>
                </a:solidFill>
              </a:rPr>
              <a:t>Protocol-permitted SOC + </a:t>
            </a:r>
          </a:p>
          <a:p>
            <a:pPr algn="ctr"/>
            <a:r>
              <a:rPr lang="en-US" sz="1600" b="1" baseline="30000" dirty="0">
                <a:solidFill>
                  <a:schemeClr val="tx1"/>
                </a:solidFill>
              </a:rPr>
              <a:t>177</a:t>
            </a:r>
            <a:r>
              <a:rPr lang="en-US" sz="1600" b="1" dirty="0">
                <a:solidFill>
                  <a:schemeClr val="tx1"/>
                </a:solidFill>
              </a:rPr>
              <a:t>Lu-PSMA-617</a:t>
            </a:r>
          </a:p>
          <a:p>
            <a:pPr algn="ctr"/>
            <a:r>
              <a:rPr lang="en-US" sz="1600" dirty="0">
                <a:solidFill>
                  <a:schemeClr val="tx1"/>
                </a:solidFill>
              </a:rPr>
              <a:t>7.4 </a:t>
            </a:r>
            <a:r>
              <a:rPr lang="en-US" sz="1600" dirty="0" err="1">
                <a:solidFill>
                  <a:schemeClr val="tx1"/>
                </a:solidFill>
              </a:rPr>
              <a:t>GBq</a:t>
            </a:r>
            <a:r>
              <a:rPr lang="en-US" sz="1600" dirty="0">
                <a:solidFill>
                  <a:schemeClr val="tx1"/>
                </a:solidFill>
              </a:rPr>
              <a:t> (200 </a:t>
            </a:r>
            <a:r>
              <a:rPr lang="en-US" sz="1600" dirty="0" err="1">
                <a:solidFill>
                  <a:schemeClr val="tx1"/>
                </a:solidFill>
              </a:rPr>
              <a:t>mCi</a:t>
            </a:r>
            <a:r>
              <a:rPr lang="en-US" sz="1600" dirty="0">
                <a:solidFill>
                  <a:schemeClr val="tx1"/>
                </a:solidFill>
              </a:rPr>
              <a:t>) every 6 weeks</a:t>
            </a:r>
          </a:p>
          <a:p>
            <a:pPr algn="ctr"/>
            <a:r>
              <a:rPr lang="en-US" sz="1600" dirty="0">
                <a:solidFill>
                  <a:schemeClr val="tx1"/>
                </a:solidFill>
              </a:rPr>
              <a:t>4 cycles, increasable to 6</a:t>
            </a:r>
          </a:p>
        </p:txBody>
      </p:sp>
      <p:sp>
        <p:nvSpPr>
          <p:cNvPr id="41" name="Rectangle 40">
            <a:extLst>
              <a:ext uri="{FF2B5EF4-FFF2-40B4-BE49-F238E27FC236}">
                <a16:creationId xmlns:a16="http://schemas.microsoft.com/office/drawing/2014/main" id="{EDD2040D-68B5-44A4-84E8-A96164A94DA7}"/>
              </a:ext>
            </a:extLst>
          </p:cNvPr>
          <p:cNvSpPr/>
          <p:nvPr/>
        </p:nvSpPr>
        <p:spPr>
          <a:xfrm>
            <a:off x="5621342" y="2957439"/>
            <a:ext cx="3338945" cy="62314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solidFill>
                  <a:schemeClr val="tx1"/>
                </a:solidFill>
              </a:rPr>
              <a:t>Protocol-permitted SOC </a:t>
            </a:r>
          </a:p>
          <a:p>
            <a:pPr algn="ctr"/>
            <a:r>
              <a:rPr lang="en-US" sz="1600" b="1" dirty="0">
                <a:solidFill>
                  <a:schemeClr val="tx1"/>
                </a:solidFill>
              </a:rPr>
              <a:t>alone</a:t>
            </a:r>
          </a:p>
        </p:txBody>
      </p:sp>
      <p:sp>
        <p:nvSpPr>
          <p:cNvPr id="42" name="Rectangle 41">
            <a:extLst>
              <a:ext uri="{FF2B5EF4-FFF2-40B4-BE49-F238E27FC236}">
                <a16:creationId xmlns:a16="http://schemas.microsoft.com/office/drawing/2014/main" id="{BE7CF5E8-5618-45E7-A74C-E7C2477D620C}"/>
              </a:ext>
            </a:extLst>
          </p:cNvPr>
          <p:cNvSpPr/>
          <p:nvPr/>
        </p:nvSpPr>
        <p:spPr>
          <a:xfrm rot="5400000">
            <a:off x="8373760" y="2250046"/>
            <a:ext cx="2062285" cy="5987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000">
                <a:solidFill>
                  <a:schemeClr val="bg1"/>
                </a:solidFill>
              </a:rPr>
              <a:t>Treatment</a:t>
            </a:r>
            <a:endParaRPr lang="en-US" sz="1600">
              <a:solidFill>
                <a:schemeClr val="bg1"/>
              </a:solidFill>
            </a:endParaRPr>
          </a:p>
        </p:txBody>
      </p:sp>
      <p:sp>
        <p:nvSpPr>
          <p:cNvPr id="45" name="Rectangle 44">
            <a:extLst>
              <a:ext uri="{FF2B5EF4-FFF2-40B4-BE49-F238E27FC236}">
                <a16:creationId xmlns:a16="http://schemas.microsoft.com/office/drawing/2014/main" id="{F4609F1A-5316-40BF-9DC2-647EEB7F6FB7}"/>
              </a:ext>
            </a:extLst>
          </p:cNvPr>
          <p:cNvSpPr/>
          <p:nvPr/>
        </p:nvSpPr>
        <p:spPr>
          <a:xfrm rot="5400000">
            <a:off x="9451154" y="2250046"/>
            <a:ext cx="2062285" cy="5987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600"/>
              </a:spcAft>
            </a:pPr>
            <a:r>
              <a:rPr lang="en-US" sz="2000">
                <a:solidFill>
                  <a:schemeClr val="bg1"/>
                </a:solidFill>
              </a:rPr>
              <a:t>Follow-up</a:t>
            </a:r>
            <a:endParaRPr lang="en-US" sz="1600">
              <a:solidFill>
                <a:schemeClr val="bg1"/>
              </a:solidFill>
            </a:endParaRPr>
          </a:p>
        </p:txBody>
      </p:sp>
      <p:sp>
        <p:nvSpPr>
          <p:cNvPr id="46" name="Content Placeholder 5">
            <a:extLst>
              <a:ext uri="{FF2B5EF4-FFF2-40B4-BE49-F238E27FC236}">
                <a16:creationId xmlns:a16="http://schemas.microsoft.com/office/drawing/2014/main" id="{3E5D7DD8-A1BB-4B5B-BFD2-AF15F5E54101}"/>
              </a:ext>
            </a:extLst>
          </p:cNvPr>
          <p:cNvSpPr txBox="1">
            <a:spLocks/>
          </p:cNvSpPr>
          <p:nvPr/>
        </p:nvSpPr>
        <p:spPr>
          <a:xfrm>
            <a:off x="8481092" y="3833826"/>
            <a:ext cx="3338945" cy="1349397"/>
          </a:xfrm>
          <a:prstGeom prst="rect">
            <a:avLst/>
          </a:prstGeom>
        </p:spPr>
        <p:txBody>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mn-lt"/>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44" lvl="1" indent="-285744">
              <a:spcBef>
                <a:spcPts val="451"/>
              </a:spcBef>
              <a:buFont typeface="Arial" panose="020B0604020202020204" pitchFamily="34" charset="0"/>
              <a:buChar char="•"/>
            </a:pPr>
            <a:r>
              <a:rPr lang="en-US" sz="1800" dirty="0"/>
              <a:t>CT/MRI/bone scans</a:t>
            </a:r>
          </a:p>
          <a:p>
            <a:pPr marL="581011" lvl="2" indent="-314317">
              <a:spcBef>
                <a:spcPts val="451"/>
              </a:spcBef>
            </a:pPr>
            <a:r>
              <a:rPr lang="en-US" sz="1600" dirty="0"/>
              <a:t>Every 8 weeks (treatment)</a:t>
            </a:r>
          </a:p>
          <a:p>
            <a:pPr marL="581011" lvl="2" indent="-314317">
              <a:spcBef>
                <a:spcPts val="451"/>
              </a:spcBef>
            </a:pPr>
            <a:r>
              <a:rPr lang="en-US" sz="1600" dirty="0"/>
              <a:t>Every 12 weeks (follow-up)</a:t>
            </a:r>
          </a:p>
          <a:p>
            <a:pPr marL="581011" lvl="2" indent="-314317">
              <a:spcBef>
                <a:spcPts val="451"/>
              </a:spcBef>
            </a:pPr>
            <a:r>
              <a:rPr lang="en-US" sz="1600" dirty="0"/>
              <a:t>Blinded independent central review</a:t>
            </a:r>
          </a:p>
        </p:txBody>
      </p:sp>
    </p:spTree>
    <p:extLst>
      <p:ext uri="{BB962C8B-B14F-4D97-AF65-F5344CB8AC3E}">
        <p14:creationId xmlns:p14="http://schemas.microsoft.com/office/powerpoint/2010/main" val="330056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93A9A-703F-433A-B971-F9927C7EDAD9}"/>
              </a:ext>
            </a:extLst>
          </p:cNvPr>
          <p:cNvSpPr>
            <a:spLocks noGrp="1"/>
          </p:cNvSpPr>
          <p:nvPr>
            <p:ph type="title"/>
          </p:nvPr>
        </p:nvSpPr>
        <p:spPr/>
        <p:txBody>
          <a:bodyPr>
            <a:normAutofit/>
          </a:bodyPr>
          <a:lstStyle/>
          <a:p>
            <a:r>
              <a:rPr lang="en-US" dirty="0"/>
              <a:t>Primary endpoints: </a:t>
            </a:r>
            <a:r>
              <a:rPr lang="en-US" baseline="30000" dirty="0"/>
              <a:t>177</a:t>
            </a:r>
            <a:r>
              <a:rPr lang="en-US" dirty="0"/>
              <a:t>Lu-PSMA-617 prolonged OS</a:t>
            </a:r>
            <a:br>
              <a:rPr lang="en-US" dirty="0"/>
            </a:br>
            <a:endParaRPr lang="en-US" dirty="0"/>
          </a:p>
        </p:txBody>
      </p:sp>
      <p:sp>
        <p:nvSpPr>
          <p:cNvPr id="6" name="Content Placeholder 5">
            <a:extLst>
              <a:ext uri="{FF2B5EF4-FFF2-40B4-BE49-F238E27FC236}">
                <a16:creationId xmlns:a16="http://schemas.microsoft.com/office/drawing/2014/main" id="{CB87A2F2-92E3-471D-A082-971C7ADF693D}"/>
              </a:ext>
            </a:extLst>
          </p:cNvPr>
          <p:cNvSpPr>
            <a:spLocks noGrp="1"/>
          </p:cNvSpPr>
          <p:nvPr>
            <p:ph sz="half" idx="1"/>
          </p:nvPr>
        </p:nvSpPr>
        <p:spPr/>
        <p:txBody>
          <a:bodyPr/>
          <a:lstStyle/>
          <a:p>
            <a:r>
              <a:rPr lang="en-US" dirty="0"/>
              <a:t>Primary </a:t>
            </a:r>
            <a:br>
              <a:rPr lang="en-US" dirty="0"/>
            </a:br>
            <a:r>
              <a:rPr lang="en-US" dirty="0"/>
              <a:t>analysis</a:t>
            </a:r>
          </a:p>
          <a:p>
            <a:pPr lvl="1"/>
            <a:r>
              <a:rPr lang="en-US" dirty="0">
                <a:solidFill>
                  <a:schemeClr val="accent2"/>
                </a:solidFill>
              </a:rPr>
              <a:t>All randomized </a:t>
            </a:r>
            <a:br>
              <a:rPr lang="en-US" dirty="0">
                <a:solidFill>
                  <a:schemeClr val="accent2"/>
                </a:solidFill>
              </a:rPr>
            </a:br>
            <a:r>
              <a:rPr lang="en-US" dirty="0">
                <a:solidFill>
                  <a:schemeClr val="accent2"/>
                </a:solidFill>
              </a:rPr>
              <a:t>patients </a:t>
            </a:r>
          </a:p>
          <a:p>
            <a:pPr lvl="1"/>
            <a:r>
              <a:rPr lang="en-US" dirty="0">
                <a:solidFill>
                  <a:schemeClr val="accent2"/>
                </a:solidFill>
              </a:rPr>
              <a:t>(N = 831)</a:t>
            </a:r>
          </a:p>
        </p:txBody>
      </p:sp>
      <p:sp>
        <p:nvSpPr>
          <p:cNvPr id="5" name="Content Placeholder 4">
            <a:extLst>
              <a:ext uri="{FF2B5EF4-FFF2-40B4-BE49-F238E27FC236}">
                <a16:creationId xmlns:a16="http://schemas.microsoft.com/office/drawing/2014/main" id="{CD059C65-1D44-C440-8375-128737AA75E4}"/>
              </a:ext>
            </a:extLst>
          </p:cNvPr>
          <p:cNvSpPr>
            <a:spLocks noGrp="1"/>
          </p:cNvSpPr>
          <p:nvPr>
            <p:ph sz="half" idx="2"/>
          </p:nvPr>
        </p:nvSpPr>
        <p:spPr/>
        <p:txBody>
          <a:bodyPr/>
          <a:lstStyle/>
          <a:p>
            <a:endParaRPr lang="en-US"/>
          </a:p>
        </p:txBody>
      </p:sp>
      <p:sp>
        <p:nvSpPr>
          <p:cNvPr id="3" name="Footer Placeholder 2">
            <a:extLst>
              <a:ext uri="{FF2B5EF4-FFF2-40B4-BE49-F238E27FC236}">
                <a16:creationId xmlns:a16="http://schemas.microsoft.com/office/drawing/2014/main" id="{CE87247F-0569-4913-943B-8C2859FF8066}"/>
              </a:ext>
            </a:extLst>
          </p:cNvPr>
          <p:cNvSpPr>
            <a:spLocks noGrp="1"/>
          </p:cNvSpPr>
          <p:nvPr>
            <p:ph type="ftr" sz="quarter" idx="13"/>
          </p:nvPr>
        </p:nvSpPr>
        <p:spPr/>
        <p:txBody>
          <a:bodyPr/>
          <a:lstStyle/>
          <a:p>
            <a:r>
              <a:rPr lang="en-US" dirty="0"/>
              <a:t>Michael J. Morris</a:t>
            </a:r>
          </a:p>
        </p:txBody>
      </p:sp>
      <p:pic>
        <p:nvPicPr>
          <p:cNvPr id="8" name="Picture 7">
            <a:extLst>
              <a:ext uri="{FF2B5EF4-FFF2-40B4-BE49-F238E27FC236}">
                <a16:creationId xmlns:a16="http://schemas.microsoft.com/office/drawing/2014/main" id="{0470B1F6-5F62-45DF-B100-D16776E9CA83}"/>
              </a:ext>
            </a:extLst>
          </p:cNvPr>
          <p:cNvPicPr>
            <a:picLocks noChangeAspect="1"/>
          </p:cNvPicPr>
          <p:nvPr/>
        </p:nvPicPr>
        <p:blipFill>
          <a:blip r:embed="rId2"/>
          <a:stretch>
            <a:fillRect/>
          </a:stretch>
        </p:blipFill>
        <p:spPr>
          <a:xfrm>
            <a:off x="2424248" y="1067109"/>
            <a:ext cx="8550449" cy="5333316"/>
          </a:xfrm>
          <a:prstGeom prst="rect">
            <a:avLst/>
          </a:prstGeom>
        </p:spPr>
      </p:pic>
    </p:spTree>
    <p:extLst>
      <p:ext uri="{BB962C8B-B14F-4D97-AF65-F5344CB8AC3E}">
        <p14:creationId xmlns:p14="http://schemas.microsoft.com/office/powerpoint/2010/main" val="66942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82BBC9-0AE6-4CAE-9AE2-8E98F1A933CE}"/>
              </a:ext>
            </a:extLst>
          </p:cNvPr>
          <p:cNvPicPr>
            <a:picLocks noChangeAspect="1"/>
          </p:cNvPicPr>
          <p:nvPr/>
        </p:nvPicPr>
        <p:blipFill>
          <a:blip r:embed="rId2"/>
          <a:stretch>
            <a:fillRect/>
          </a:stretch>
        </p:blipFill>
        <p:spPr>
          <a:xfrm>
            <a:off x="854743" y="1852829"/>
            <a:ext cx="8784096" cy="3557113"/>
          </a:xfrm>
          <a:prstGeom prst="rect">
            <a:avLst/>
          </a:prstGeom>
        </p:spPr>
      </p:pic>
      <p:sp>
        <p:nvSpPr>
          <p:cNvPr id="2" name="Title 1">
            <a:extLst>
              <a:ext uri="{FF2B5EF4-FFF2-40B4-BE49-F238E27FC236}">
                <a16:creationId xmlns:a16="http://schemas.microsoft.com/office/drawing/2014/main" id="{108DB4BB-9E03-4E38-BEC4-A8FE9AE6D513}"/>
              </a:ext>
            </a:extLst>
          </p:cNvPr>
          <p:cNvSpPr>
            <a:spLocks noGrp="1"/>
          </p:cNvSpPr>
          <p:nvPr>
            <p:ph type="title"/>
          </p:nvPr>
        </p:nvSpPr>
        <p:spPr/>
        <p:txBody>
          <a:bodyPr>
            <a:normAutofit fontScale="90000"/>
          </a:bodyPr>
          <a:lstStyle/>
          <a:p>
            <a:r>
              <a:rPr lang="en-US" dirty="0"/>
              <a:t>Secondary endpoint: RECIST v1.1 responses favored the </a:t>
            </a:r>
            <a:r>
              <a:rPr lang="en-US" baseline="30000" dirty="0"/>
              <a:t>177</a:t>
            </a:r>
            <a:r>
              <a:rPr lang="en-US" dirty="0"/>
              <a:t>Lu-PSMA-617 arm in patients with measurable disease </a:t>
            </a:r>
            <a:endParaRPr lang="en-GB" b="0" dirty="0"/>
          </a:p>
        </p:txBody>
      </p:sp>
      <p:sp>
        <p:nvSpPr>
          <p:cNvPr id="6" name="Footer Placeholder 5">
            <a:extLst>
              <a:ext uri="{FF2B5EF4-FFF2-40B4-BE49-F238E27FC236}">
                <a16:creationId xmlns:a16="http://schemas.microsoft.com/office/drawing/2014/main" id="{D65223EF-BBF7-460A-B354-3EC15C445CFC}"/>
              </a:ext>
            </a:extLst>
          </p:cNvPr>
          <p:cNvSpPr>
            <a:spLocks noGrp="1"/>
          </p:cNvSpPr>
          <p:nvPr>
            <p:ph type="ftr" sz="quarter" idx="13"/>
          </p:nvPr>
        </p:nvSpPr>
        <p:spPr/>
        <p:txBody>
          <a:bodyPr/>
          <a:lstStyle/>
          <a:p>
            <a:r>
              <a:rPr lang="en-US"/>
              <a:t>Michael J. Morris</a:t>
            </a:r>
            <a:endParaRPr lang="en-US" dirty="0"/>
          </a:p>
        </p:txBody>
      </p:sp>
      <p:sp>
        <p:nvSpPr>
          <p:cNvPr id="9" name="TextBox 8">
            <a:extLst>
              <a:ext uri="{FF2B5EF4-FFF2-40B4-BE49-F238E27FC236}">
                <a16:creationId xmlns:a16="http://schemas.microsoft.com/office/drawing/2014/main" id="{54E9B0F8-FE4E-44BE-B734-37004B18F225}"/>
              </a:ext>
            </a:extLst>
          </p:cNvPr>
          <p:cNvSpPr txBox="1"/>
          <p:nvPr/>
        </p:nvSpPr>
        <p:spPr>
          <a:xfrm>
            <a:off x="1995465" y="5313902"/>
            <a:ext cx="1079643" cy="523220"/>
          </a:xfrm>
          <a:prstGeom prst="rect">
            <a:avLst/>
          </a:prstGeom>
          <a:noFill/>
        </p:spPr>
        <p:txBody>
          <a:bodyPr wrap="square" rtlCol="0">
            <a:spAutoFit/>
          </a:bodyPr>
          <a:lstStyle/>
          <a:p>
            <a:pPr algn="ctr"/>
            <a:r>
              <a:rPr lang="en-US" sz="1400" dirty="0">
                <a:solidFill>
                  <a:srgbClr val="000000"/>
                </a:solidFill>
              </a:rPr>
              <a:t>Complete</a:t>
            </a:r>
            <a:br>
              <a:rPr lang="en-US" sz="1400" dirty="0">
                <a:solidFill>
                  <a:srgbClr val="000000"/>
                </a:solidFill>
              </a:rPr>
            </a:br>
            <a:r>
              <a:rPr lang="en-US" sz="1400" dirty="0">
                <a:solidFill>
                  <a:srgbClr val="000000"/>
                </a:solidFill>
              </a:rPr>
              <a:t>response</a:t>
            </a:r>
            <a:endParaRPr lang="en-GB" sz="1400" dirty="0">
              <a:solidFill>
                <a:srgbClr val="000000"/>
              </a:solidFill>
            </a:endParaRPr>
          </a:p>
        </p:txBody>
      </p:sp>
      <p:sp>
        <p:nvSpPr>
          <p:cNvPr id="10" name="TextBox 9">
            <a:extLst>
              <a:ext uri="{FF2B5EF4-FFF2-40B4-BE49-F238E27FC236}">
                <a16:creationId xmlns:a16="http://schemas.microsoft.com/office/drawing/2014/main" id="{F1589B0C-37BC-4E06-B0FE-1311C2DE4026}"/>
              </a:ext>
            </a:extLst>
          </p:cNvPr>
          <p:cNvSpPr txBox="1"/>
          <p:nvPr/>
        </p:nvSpPr>
        <p:spPr>
          <a:xfrm>
            <a:off x="3544664" y="5313902"/>
            <a:ext cx="1079643" cy="523220"/>
          </a:xfrm>
          <a:prstGeom prst="rect">
            <a:avLst/>
          </a:prstGeom>
          <a:noFill/>
        </p:spPr>
        <p:txBody>
          <a:bodyPr wrap="square" rtlCol="0">
            <a:spAutoFit/>
          </a:bodyPr>
          <a:lstStyle/>
          <a:p>
            <a:pPr algn="ctr"/>
            <a:r>
              <a:rPr lang="en-US" sz="1400" dirty="0">
                <a:solidFill>
                  <a:srgbClr val="000000"/>
                </a:solidFill>
              </a:rPr>
              <a:t>Partial</a:t>
            </a:r>
            <a:br>
              <a:rPr lang="en-US" sz="1400" dirty="0">
                <a:solidFill>
                  <a:srgbClr val="000000"/>
                </a:solidFill>
              </a:rPr>
            </a:br>
            <a:r>
              <a:rPr lang="en-US" sz="1400" dirty="0">
                <a:solidFill>
                  <a:srgbClr val="000000"/>
                </a:solidFill>
              </a:rPr>
              <a:t>response</a:t>
            </a:r>
            <a:endParaRPr lang="en-GB" sz="1400" dirty="0">
              <a:solidFill>
                <a:srgbClr val="000000"/>
              </a:solidFill>
            </a:endParaRPr>
          </a:p>
        </p:txBody>
      </p:sp>
      <p:sp>
        <p:nvSpPr>
          <p:cNvPr id="11" name="TextBox 10">
            <a:extLst>
              <a:ext uri="{FF2B5EF4-FFF2-40B4-BE49-F238E27FC236}">
                <a16:creationId xmlns:a16="http://schemas.microsoft.com/office/drawing/2014/main" id="{9C8185DC-D707-4C23-806E-0BE1DE3DB062}"/>
              </a:ext>
            </a:extLst>
          </p:cNvPr>
          <p:cNvSpPr txBox="1"/>
          <p:nvPr/>
        </p:nvSpPr>
        <p:spPr>
          <a:xfrm>
            <a:off x="5093861" y="5313901"/>
            <a:ext cx="1079643" cy="523220"/>
          </a:xfrm>
          <a:prstGeom prst="rect">
            <a:avLst/>
          </a:prstGeom>
          <a:noFill/>
        </p:spPr>
        <p:txBody>
          <a:bodyPr wrap="square" rtlCol="0">
            <a:spAutoFit/>
          </a:bodyPr>
          <a:lstStyle/>
          <a:p>
            <a:pPr algn="ctr"/>
            <a:r>
              <a:rPr lang="en-US" sz="1400" dirty="0">
                <a:solidFill>
                  <a:srgbClr val="000000"/>
                </a:solidFill>
              </a:rPr>
              <a:t>Stable</a:t>
            </a:r>
            <a:br>
              <a:rPr lang="en-US" sz="1400" dirty="0">
                <a:solidFill>
                  <a:srgbClr val="000000"/>
                </a:solidFill>
              </a:rPr>
            </a:br>
            <a:r>
              <a:rPr lang="en-US" sz="1400" dirty="0">
                <a:solidFill>
                  <a:srgbClr val="000000"/>
                </a:solidFill>
              </a:rPr>
              <a:t>disease</a:t>
            </a:r>
            <a:endParaRPr lang="en-GB" sz="1400" dirty="0">
              <a:solidFill>
                <a:srgbClr val="000000"/>
              </a:solidFill>
            </a:endParaRPr>
          </a:p>
        </p:txBody>
      </p:sp>
      <p:sp>
        <p:nvSpPr>
          <p:cNvPr id="12" name="TextBox 11">
            <a:extLst>
              <a:ext uri="{FF2B5EF4-FFF2-40B4-BE49-F238E27FC236}">
                <a16:creationId xmlns:a16="http://schemas.microsoft.com/office/drawing/2014/main" id="{D74DA673-129D-4320-B650-770B3D1E1EDE}"/>
              </a:ext>
            </a:extLst>
          </p:cNvPr>
          <p:cNvSpPr txBox="1"/>
          <p:nvPr/>
        </p:nvSpPr>
        <p:spPr>
          <a:xfrm>
            <a:off x="6483675" y="5313902"/>
            <a:ext cx="1398415" cy="523220"/>
          </a:xfrm>
          <a:prstGeom prst="rect">
            <a:avLst/>
          </a:prstGeom>
          <a:noFill/>
        </p:spPr>
        <p:txBody>
          <a:bodyPr wrap="square" rtlCol="0">
            <a:spAutoFit/>
          </a:bodyPr>
          <a:lstStyle/>
          <a:p>
            <a:pPr algn="ctr"/>
            <a:r>
              <a:rPr lang="en-US" sz="1400" dirty="0">
                <a:solidFill>
                  <a:srgbClr val="000000"/>
                </a:solidFill>
              </a:rPr>
              <a:t>Progressive</a:t>
            </a:r>
            <a:br>
              <a:rPr lang="en-US" sz="1400" dirty="0">
                <a:solidFill>
                  <a:srgbClr val="000000"/>
                </a:solidFill>
              </a:rPr>
            </a:br>
            <a:r>
              <a:rPr lang="en-US" sz="1400" dirty="0">
                <a:solidFill>
                  <a:srgbClr val="000000"/>
                </a:solidFill>
              </a:rPr>
              <a:t>disease</a:t>
            </a:r>
            <a:endParaRPr lang="en-GB" sz="1400" dirty="0">
              <a:solidFill>
                <a:srgbClr val="000000"/>
              </a:solidFill>
            </a:endParaRPr>
          </a:p>
        </p:txBody>
      </p:sp>
      <p:sp>
        <p:nvSpPr>
          <p:cNvPr id="22" name="Rectangle 21">
            <a:extLst>
              <a:ext uri="{FF2B5EF4-FFF2-40B4-BE49-F238E27FC236}">
                <a16:creationId xmlns:a16="http://schemas.microsoft.com/office/drawing/2014/main" id="{979B0FC8-4E01-4FC3-8DDA-22592348C1CD}"/>
              </a:ext>
            </a:extLst>
          </p:cNvPr>
          <p:cNvSpPr/>
          <p:nvPr/>
        </p:nvSpPr>
        <p:spPr>
          <a:xfrm>
            <a:off x="8592313" y="2656629"/>
            <a:ext cx="495236" cy="2666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900"/>
          </a:p>
        </p:txBody>
      </p:sp>
      <p:sp>
        <p:nvSpPr>
          <p:cNvPr id="23" name="Rectangle 22">
            <a:extLst>
              <a:ext uri="{FF2B5EF4-FFF2-40B4-BE49-F238E27FC236}">
                <a16:creationId xmlns:a16="http://schemas.microsoft.com/office/drawing/2014/main" id="{BF707FE4-708D-4F70-916A-0946855EDCC3}"/>
              </a:ext>
            </a:extLst>
          </p:cNvPr>
          <p:cNvSpPr/>
          <p:nvPr/>
        </p:nvSpPr>
        <p:spPr>
          <a:xfrm>
            <a:off x="8592313" y="3072014"/>
            <a:ext cx="495236" cy="2666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900"/>
          </a:p>
        </p:txBody>
      </p:sp>
      <p:sp>
        <p:nvSpPr>
          <p:cNvPr id="24" name="TextBox 23">
            <a:extLst>
              <a:ext uri="{FF2B5EF4-FFF2-40B4-BE49-F238E27FC236}">
                <a16:creationId xmlns:a16="http://schemas.microsoft.com/office/drawing/2014/main" id="{6A71BB1D-0DD0-4E64-886B-C0A8C80BD21B}"/>
              </a:ext>
            </a:extLst>
          </p:cNvPr>
          <p:cNvSpPr txBox="1"/>
          <p:nvPr/>
        </p:nvSpPr>
        <p:spPr>
          <a:xfrm>
            <a:off x="9097133" y="2656628"/>
            <a:ext cx="2941695" cy="307777"/>
          </a:xfrm>
          <a:prstGeom prst="rect">
            <a:avLst/>
          </a:prstGeom>
          <a:noFill/>
        </p:spPr>
        <p:txBody>
          <a:bodyPr wrap="square" rtlCol="0">
            <a:spAutoFit/>
          </a:bodyPr>
          <a:lstStyle/>
          <a:p>
            <a:r>
              <a:rPr lang="en-US" sz="1400" baseline="30000" dirty="0">
                <a:solidFill>
                  <a:srgbClr val="000000"/>
                </a:solidFill>
              </a:rPr>
              <a:t>177</a:t>
            </a:r>
            <a:r>
              <a:rPr lang="en-US" sz="1400" dirty="0">
                <a:solidFill>
                  <a:srgbClr val="000000"/>
                </a:solidFill>
              </a:rPr>
              <a:t>Lu-PSMA-617 + SOC (n = 184)</a:t>
            </a:r>
            <a:endParaRPr lang="en-GB" sz="1400" dirty="0">
              <a:solidFill>
                <a:srgbClr val="000000"/>
              </a:solidFill>
            </a:endParaRPr>
          </a:p>
        </p:txBody>
      </p:sp>
      <p:sp>
        <p:nvSpPr>
          <p:cNvPr id="25" name="TextBox 24">
            <a:extLst>
              <a:ext uri="{FF2B5EF4-FFF2-40B4-BE49-F238E27FC236}">
                <a16:creationId xmlns:a16="http://schemas.microsoft.com/office/drawing/2014/main" id="{6394656A-234D-472C-B31B-A8FBFAA6F4EE}"/>
              </a:ext>
            </a:extLst>
          </p:cNvPr>
          <p:cNvSpPr txBox="1"/>
          <p:nvPr/>
        </p:nvSpPr>
        <p:spPr>
          <a:xfrm>
            <a:off x="9097134" y="3079236"/>
            <a:ext cx="2552367" cy="307777"/>
          </a:xfrm>
          <a:prstGeom prst="rect">
            <a:avLst/>
          </a:prstGeom>
          <a:noFill/>
        </p:spPr>
        <p:txBody>
          <a:bodyPr wrap="square" rtlCol="0">
            <a:spAutoFit/>
          </a:bodyPr>
          <a:lstStyle/>
          <a:p>
            <a:r>
              <a:rPr lang="en-US" sz="1400" dirty="0">
                <a:solidFill>
                  <a:srgbClr val="000000"/>
                </a:solidFill>
              </a:rPr>
              <a:t>SOC alone (n = 64)</a:t>
            </a:r>
            <a:endParaRPr lang="en-GB" sz="1400" dirty="0">
              <a:solidFill>
                <a:srgbClr val="000000"/>
              </a:solidFill>
            </a:endParaRPr>
          </a:p>
        </p:txBody>
      </p:sp>
      <p:sp>
        <p:nvSpPr>
          <p:cNvPr id="29" name="TextBox 28">
            <a:extLst>
              <a:ext uri="{FF2B5EF4-FFF2-40B4-BE49-F238E27FC236}">
                <a16:creationId xmlns:a16="http://schemas.microsoft.com/office/drawing/2014/main" id="{563425BD-0922-4F25-BA22-14C96674833B}"/>
              </a:ext>
            </a:extLst>
          </p:cNvPr>
          <p:cNvSpPr txBox="1"/>
          <p:nvPr/>
        </p:nvSpPr>
        <p:spPr>
          <a:xfrm>
            <a:off x="8234119" y="5313901"/>
            <a:ext cx="1079643" cy="307777"/>
          </a:xfrm>
          <a:prstGeom prst="rect">
            <a:avLst/>
          </a:prstGeom>
          <a:noFill/>
        </p:spPr>
        <p:txBody>
          <a:bodyPr wrap="square" rtlCol="0">
            <a:spAutoFit/>
          </a:bodyPr>
          <a:lstStyle/>
          <a:p>
            <a:pPr algn="ctr"/>
            <a:r>
              <a:rPr lang="en-US" sz="1400" dirty="0">
                <a:solidFill>
                  <a:srgbClr val="000000"/>
                </a:solidFill>
              </a:rPr>
              <a:t>Unknown</a:t>
            </a:r>
            <a:endParaRPr lang="en-GB" sz="1400" dirty="0">
              <a:solidFill>
                <a:srgbClr val="000000"/>
              </a:solidFill>
            </a:endParaRPr>
          </a:p>
        </p:txBody>
      </p:sp>
      <p:sp>
        <p:nvSpPr>
          <p:cNvPr id="31" name="TextBox 30">
            <a:extLst>
              <a:ext uri="{FF2B5EF4-FFF2-40B4-BE49-F238E27FC236}">
                <a16:creationId xmlns:a16="http://schemas.microsoft.com/office/drawing/2014/main" id="{7D585FA5-250D-4336-B2AA-5F565930BD4E}"/>
              </a:ext>
            </a:extLst>
          </p:cNvPr>
          <p:cNvSpPr txBox="1"/>
          <p:nvPr/>
        </p:nvSpPr>
        <p:spPr>
          <a:xfrm>
            <a:off x="1758469" y="4457566"/>
            <a:ext cx="1079643" cy="276999"/>
          </a:xfrm>
          <a:prstGeom prst="rect">
            <a:avLst/>
          </a:prstGeom>
          <a:noFill/>
        </p:spPr>
        <p:txBody>
          <a:bodyPr wrap="square" rtlCol="0">
            <a:spAutoFit/>
          </a:bodyPr>
          <a:lstStyle/>
          <a:p>
            <a:pPr algn="ctr"/>
            <a:r>
              <a:rPr lang="en-US" sz="1200" dirty="0">
                <a:solidFill>
                  <a:schemeClr val="tx2"/>
                </a:solidFill>
              </a:rPr>
              <a:t>9.2%</a:t>
            </a:r>
            <a:endParaRPr lang="en-GB" sz="1200" dirty="0">
              <a:solidFill>
                <a:schemeClr val="tx2"/>
              </a:solidFill>
            </a:endParaRPr>
          </a:p>
        </p:txBody>
      </p:sp>
      <p:sp>
        <p:nvSpPr>
          <p:cNvPr id="34" name="TextBox 33">
            <a:extLst>
              <a:ext uri="{FF2B5EF4-FFF2-40B4-BE49-F238E27FC236}">
                <a16:creationId xmlns:a16="http://schemas.microsoft.com/office/drawing/2014/main" id="{8B638FFF-43AA-4A81-84F2-9D124577298B}"/>
              </a:ext>
            </a:extLst>
          </p:cNvPr>
          <p:cNvSpPr txBox="1"/>
          <p:nvPr/>
        </p:nvSpPr>
        <p:spPr>
          <a:xfrm>
            <a:off x="3312747" y="2455291"/>
            <a:ext cx="1079643" cy="276999"/>
          </a:xfrm>
          <a:prstGeom prst="rect">
            <a:avLst/>
          </a:prstGeom>
          <a:noFill/>
        </p:spPr>
        <p:txBody>
          <a:bodyPr wrap="square" rtlCol="0">
            <a:spAutoFit/>
          </a:bodyPr>
          <a:lstStyle/>
          <a:p>
            <a:pPr algn="ctr"/>
            <a:r>
              <a:rPr lang="en-US" sz="1200" dirty="0">
                <a:solidFill>
                  <a:schemeClr val="tx2"/>
                </a:solidFill>
              </a:rPr>
              <a:t>41.8%</a:t>
            </a:r>
            <a:endParaRPr lang="en-GB" sz="1200" dirty="0">
              <a:solidFill>
                <a:schemeClr val="tx2"/>
              </a:solidFill>
            </a:endParaRPr>
          </a:p>
        </p:txBody>
      </p:sp>
      <p:sp>
        <p:nvSpPr>
          <p:cNvPr id="35" name="TextBox 34">
            <a:extLst>
              <a:ext uri="{FF2B5EF4-FFF2-40B4-BE49-F238E27FC236}">
                <a16:creationId xmlns:a16="http://schemas.microsoft.com/office/drawing/2014/main" id="{8592CCF4-7B53-4209-9DCE-59363C74725A}"/>
              </a:ext>
            </a:extLst>
          </p:cNvPr>
          <p:cNvSpPr txBox="1"/>
          <p:nvPr/>
        </p:nvSpPr>
        <p:spPr>
          <a:xfrm>
            <a:off x="4838864" y="2848433"/>
            <a:ext cx="1079643" cy="276999"/>
          </a:xfrm>
          <a:prstGeom prst="rect">
            <a:avLst/>
          </a:prstGeom>
          <a:noFill/>
        </p:spPr>
        <p:txBody>
          <a:bodyPr wrap="square" rtlCol="0">
            <a:spAutoFit/>
          </a:bodyPr>
          <a:lstStyle/>
          <a:p>
            <a:pPr algn="ctr"/>
            <a:r>
              <a:rPr lang="en-US" sz="1200" dirty="0">
                <a:solidFill>
                  <a:schemeClr val="tx2"/>
                </a:solidFill>
              </a:rPr>
              <a:t>35.3%</a:t>
            </a:r>
            <a:endParaRPr lang="en-GB" sz="1200" dirty="0">
              <a:solidFill>
                <a:schemeClr val="tx2"/>
              </a:solidFill>
            </a:endParaRPr>
          </a:p>
        </p:txBody>
      </p:sp>
      <p:sp>
        <p:nvSpPr>
          <p:cNvPr id="36" name="TextBox 35">
            <a:extLst>
              <a:ext uri="{FF2B5EF4-FFF2-40B4-BE49-F238E27FC236}">
                <a16:creationId xmlns:a16="http://schemas.microsoft.com/office/drawing/2014/main" id="{3A563145-7730-4201-8EA2-F5F113C196E1}"/>
              </a:ext>
            </a:extLst>
          </p:cNvPr>
          <p:cNvSpPr txBox="1"/>
          <p:nvPr/>
        </p:nvSpPr>
        <p:spPr>
          <a:xfrm>
            <a:off x="6400760" y="4225949"/>
            <a:ext cx="1079643" cy="276999"/>
          </a:xfrm>
          <a:prstGeom prst="rect">
            <a:avLst/>
          </a:prstGeom>
          <a:noFill/>
        </p:spPr>
        <p:txBody>
          <a:bodyPr wrap="square" rtlCol="0">
            <a:spAutoFit/>
          </a:bodyPr>
          <a:lstStyle/>
          <a:p>
            <a:pPr algn="ctr"/>
            <a:r>
              <a:rPr lang="en-US" sz="1200" dirty="0">
                <a:solidFill>
                  <a:schemeClr val="tx2"/>
                </a:solidFill>
              </a:rPr>
              <a:t>13.0%</a:t>
            </a:r>
            <a:endParaRPr lang="en-GB" sz="1200" dirty="0">
              <a:solidFill>
                <a:schemeClr val="tx2"/>
              </a:solidFill>
            </a:endParaRPr>
          </a:p>
        </p:txBody>
      </p:sp>
      <p:sp>
        <p:nvSpPr>
          <p:cNvPr id="37" name="TextBox 36">
            <a:extLst>
              <a:ext uri="{FF2B5EF4-FFF2-40B4-BE49-F238E27FC236}">
                <a16:creationId xmlns:a16="http://schemas.microsoft.com/office/drawing/2014/main" id="{757E4A11-859B-49E3-8F25-EE214EF44C2E}"/>
              </a:ext>
            </a:extLst>
          </p:cNvPr>
          <p:cNvSpPr txBox="1"/>
          <p:nvPr/>
        </p:nvSpPr>
        <p:spPr>
          <a:xfrm>
            <a:off x="3810297" y="4836285"/>
            <a:ext cx="1079643" cy="276999"/>
          </a:xfrm>
          <a:prstGeom prst="rect">
            <a:avLst/>
          </a:prstGeom>
          <a:noFill/>
        </p:spPr>
        <p:txBody>
          <a:bodyPr wrap="square" rtlCol="0">
            <a:spAutoFit/>
          </a:bodyPr>
          <a:lstStyle/>
          <a:p>
            <a:pPr algn="ctr"/>
            <a:r>
              <a:rPr lang="en-US" sz="1200" dirty="0">
                <a:solidFill>
                  <a:schemeClr val="accent3">
                    <a:lumMod val="75000"/>
                  </a:schemeClr>
                </a:solidFill>
              </a:rPr>
              <a:t>3.1%</a:t>
            </a:r>
            <a:endParaRPr lang="en-GB" sz="1200" dirty="0">
              <a:solidFill>
                <a:schemeClr val="accent3">
                  <a:lumMod val="75000"/>
                </a:schemeClr>
              </a:solidFill>
            </a:endParaRPr>
          </a:p>
        </p:txBody>
      </p:sp>
      <p:sp>
        <p:nvSpPr>
          <p:cNvPr id="38" name="TextBox 37">
            <a:extLst>
              <a:ext uri="{FF2B5EF4-FFF2-40B4-BE49-F238E27FC236}">
                <a16:creationId xmlns:a16="http://schemas.microsoft.com/office/drawing/2014/main" id="{342F75EB-A200-4B74-966B-78436FD55467}"/>
              </a:ext>
            </a:extLst>
          </p:cNvPr>
          <p:cNvSpPr txBox="1"/>
          <p:nvPr/>
        </p:nvSpPr>
        <p:spPr>
          <a:xfrm>
            <a:off x="3621492" y="5886892"/>
            <a:ext cx="4024381" cy="323165"/>
          </a:xfrm>
          <a:prstGeom prst="rect">
            <a:avLst/>
          </a:prstGeom>
          <a:noFill/>
        </p:spPr>
        <p:txBody>
          <a:bodyPr wrap="square" rtlCol="0">
            <a:spAutoFit/>
          </a:bodyPr>
          <a:lstStyle/>
          <a:p>
            <a:pPr algn="ctr"/>
            <a:r>
              <a:rPr lang="en-US" sz="1500" dirty="0">
                <a:solidFill>
                  <a:srgbClr val="000000"/>
                </a:solidFill>
              </a:rPr>
              <a:t>Best overall response per RECIST v1.1</a:t>
            </a:r>
            <a:endParaRPr lang="en-GB" sz="1500" dirty="0">
              <a:solidFill>
                <a:srgbClr val="000000"/>
              </a:solidFill>
            </a:endParaRPr>
          </a:p>
        </p:txBody>
      </p:sp>
      <p:sp>
        <p:nvSpPr>
          <p:cNvPr id="39" name="TextBox 38">
            <a:extLst>
              <a:ext uri="{FF2B5EF4-FFF2-40B4-BE49-F238E27FC236}">
                <a16:creationId xmlns:a16="http://schemas.microsoft.com/office/drawing/2014/main" id="{E1D828F1-9E8D-49A4-9DDC-FCCB987295EA}"/>
              </a:ext>
            </a:extLst>
          </p:cNvPr>
          <p:cNvSpPr txBox="1"/>
          <p:nvPr/>
        </p:nvSpPr>
        <p:spPr>
          <a:xfrm>
            <a:off x="5374019" y="2131537"/>
            <a:ext cx="1079643" cy="276999"/>
          </a:xfrm>
          <a:prstGeom prst="rect">
            <a:avLst/>
          </a:prstGeom>
          <a:noFill/>
        </p:spPr>
        <p:txBody>
          <a:bodyPr wrap="square" rtlCol="0">
            <a:spAutoFit/>
          </a:bodyPr>
          <a:lstStyle/>
          <a:p>
            <a:pPr algn="ctr"/>
            <a:r>
              <a:rPr lang="en-US" sz="1200" dirty="0">
                <a:solidFill>
                  <a:schemeClr val="accent3">
                    <a:lumMod val="75000"/>
                  </a:schemeClr>
                </a:solidFill>
              </a:rPr>
              <a:t>46.9%</a:t>
            </a:r>
            <a:endParaRPr lang="en-GB" sz="1200" dirty="0">
              <a:solidFill>
                <a:schemeClr val="accent3">
                  <a:lumMod val="75000"/>
                </a:schemeClr>
              </a:solidFill>
            </a:endParaRPr>
          </a:p>
        </p:txBody>
      </p:sp>
      <p:sp>
        <p:nvSpPr>
          <p:cNvPr id="40" name="TextBox 39">
            <a:extLst>
              <a:ext uri="{FF2B5EF4-FFF2-40B4-BE49-F238E27FC236}">
                <a16:creationId xmlns:a16="http://schemas.microsoft.com/office/drawing/2014/main" id="{A1ED7387-BA2B-4DC5-940C-19BCBEE416BB}"/>
              </a:ext>
            </a:extLst>
          </p:cNvPr>
          <p:cNvSpPr txBox="1"/>
          <p:nvPr/>
        </p:nvSpPr>
        <p:spPr>
          <a:xfrm>
            <a:off x="6940581" y="2218353"/>
            <a:ext cx="1079643" cy="276999"/>
          </a:xfrm>
          <a:prstGeom prst="rect">
            <a:avLst/>
          </a:prstGeom>
          <a:noFill/>
        </p:spPr>
        <p:txBody>
          <a:bodyPr wrap="square" rtlCol="0">
            <a:spAutoFit/>
          </a:bodyPr>
          <a:lstStyle/>
          <a:p>
            <a:pPr algn="ctr"/>
            <a:r>
              <a:rPr lang="en-US" sz="1200" dirty="0">
                <a:solidFill>
                  <a:schemeClr val="accent3">
                    <a:lumMod val="75000"/>
                  </a:schemeClr>
                </a:solidFill>
              </a:rPr>
              <a:t>45.3%</a:t>
            </a:r>
            <a:endParaRPr lang="en-GB" sz="1200" dirty="0">
              <a:solidFill>
                <a:schemeClr val="accent3">
                  <a:lumMod val="75000"/>
                </a:schemeClr>
              </a:solidFill>
            </a:endParaRPr>
          </a:p>
        </p:txBody>
      </p:sp>
      <p:sp>
        <p:nvSpPr>
          <p:cNvPr id="41" name="TextBox 40">
            <a:extLst>
              <a:ext uri="{FF2B5EF4-FFF2-40B4-BE49-F238E27FC236}">
                <a16:creationId xmlns:a16="http://schemas.microsoft.com/office/drawing/2014/main" id="{FCC1116E-B4F8-4969-9793-CFE365A2224C}"/>
              </a:ext>
            </a:extLst>
          </p:cNvPr>
          <p:cNvSpPr txBox="1"/>
          <p:nvPr/>
        </p:nvSpPr>
        <p:spPr>
          <a:xfrm>
            <a:off x="8457892" y="4748931"/>
            <a:ext cx="1079643" cy="276999"/>
          </a:xfrm>
          <a:prstGeom prst="rect">
            <a:avLst/>
          </a:prstGeom>
          <a:noFill/>
        </p:spPr>
        <p:txBody>
          <a:bodyPr wrap="square" rtlCol="0">
            <a:spAutoFit/>
          </a:bodyPr>
          <a:lstStyle/>
          <a:p>
            <a:pPr algn="ctr"/>
            <a:r>
              <a:rPr lang="en-US" sz="1200" dirty="0">
                <a:solidFill>
                  <a:schemeClr val="accent3">
                    <a:lumMod val="75000"/>
                  </a:schemeClr>
                </a:solidFill>
              </a:rPr>
              <a:t>4.7%</a:t>
            </a:r>
            <a:endParaRPr lang="en-GB" sz="1200" dirty="0">
              <a:solidFill>
                <a:schemeClr val="accent3">
                  <a:lumMod val="75000"/>
                </a:schemeClr>
              </a:solidFill>
            </a:endParaRPr>
          </a:p>
        </p:txBody>
      </p:sp>
      <p:sp>
        <p:nvSpPr>
          <p:cNvPr id="42" name="TextBox 41">
            <a:extLst>
              <a:ext uri="{FF2B5EF4-FFF2-40B4-BE49-F238E27FC236}">
                <a16:creationId xmlns:a16="http://schemas.microsoft.com/office/drawing/2014/main" id="{CD043AF4-C400-4645-9BE2-3B0644EED7CC}"/>
              </a:ext>
            </a:extLst>
          </p:cNvPr>
          <p:cNvSpPr txBox="1"/>
          <p:nvPr/>
        </p:nvSpPr>
        <p:spPr>
          <a:xfrm>
            <a:off x="7949676" y="4994973"/>
            <a:ext cx="1079643" cy="276999"/>
          </a:xfrm>
          <a:prstGeom prst="rect">
            <a:avLst/>
          </a:prstGeom>
          <a:noFill/>
        </p:spPr>
        <p:txBody>
          <a:bodyPr wrap="square" rtlCol="0">
            <a:spAutoFit/>
          </a:bodyPr>
          <a:lstStyle/>
          <a:p>
            <a:pPr algn="ctr"/>
            <a:r>
              <a:rPr lang="en-US" sz="1200" dirty="0">
                <a:solidFill>
                  <a:schemeClr val="tx2"/>
                </a:solidFill>
              </a:rPr>
              <a:t>0.5%</a:t>
            </a:r>
            <a:endParaRPr lang="en-GB" sz="1200" dirty="0">
              <a:solidFill>
                <a:schemeClr val="tx2"/>
              </a:solidFill>
            </a:endParaRPr>
          </a:p>
        </p:txBody>
      </p:sp>
      <p:sp>
        <p:nvSpPr>
          <p:cNvPr id="43" name="TextBox 42">
            <a:extLst>
              <a:ext uri="{FF2B5EF4-FFF2-40B4-BE49-F238E27FC236}">
                <a16:creationId xmlns:a16="http://schemas.microsoft.com/office/drawing/2014/main" id="{D3A10E88-5145-44D2-8C6B-AD6BF6BA3399}"/>
              </a:ext>
            </a:extLst>
          </p:cNvPr>
          <p:cNvSpPr txBox="1"/>
          <p:nvPr/>
        </p:nvSpPr>
        <p:spPr>
          <a:xfrm>
            <a:off x="2295149" y="5034395"/>
            <a:ext cx="1079643" cy="276999"/>
          </a:xfrm>
          <a:prstGeom prst="rect">
            <a:avLst/>
          </a:prstGeom>
          <a:noFill/>
        </p:spPr>
        <p:txBody>
          <a:bodyPr wrap="square" rtlCol="0">
            <a:spAutoFit/>
          </a:bodyPr>
          <a:lstStyle/>
          <a:p>
            <a:pPr algn="ctr"/>
            <a:r>
              <a:rPr lang="en-US" sz="1200" dirty="0">
                <a:solidFill>
                  <a:schemeClr val="accent3">
                    <a:lumMod val="75000"/>
                  </a:schemeClr>
                </a:solidFill>
              </a:rPr>
              <a:t>0.0%</a:t>
            </a:r>
            <a:endParaRPr lang="en-GB" sz="1200" dirty="0">
              <a:solidFill>
                <a:schemeClr val="accent3">
                  <a:lumMod val="75000"/>
                </a:schemeClr>
              </a:solidFill>
            </a:endParaRPr>
          </a:p>
        </p:txBody>
      </p:sp>
    </p:spTree>
    <p:extLst>
      <p:ext uri="{BB962C8B-B14F-4D97-AF65-F5344CB8AC3E}">
        <p14:creationId xmlns:p14="http://schemas.microsoft.com/office/powerpoint/2010/main" val="252363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B9DBFB5-755D-4C44-A088-0CF691085205}"/>
              </a:ext>
            </a:extLst>
          </p:cNvPr>
          <p:cNvSpPr>
            <a:spLocks noGrp="1"/>
          </p:cNvSpPr>
          <p:nvPr>
            <p:ph type="ftr" sz="quarter" idx="12"/>
          </p:nvPr>
        </p:nvSpPr>
        <p:spPr/>
        <p:txBody>
          <a:bodyPr/>
          <a:lstStyle/>
          <a:p>
            <a:r>
              <a:rPr lang="en-US"/>
              <a:t>Michael J. Morris</a:t>
            </a:r>
            <a:endParaRPr lang="en-US" dirty="0"/>
          </a:p>
        </p:txBody>
      </p:sp>
      <p:sp>
        <p:nvSpPr>
          <p:cNvPr id="2" name="Title 1">
            <a:extLst>
              <a:ext uri="{FF2B5EF4-FFF2-40B4-BE49-F238E27FC236}">
                <a16:creationId xmlns:a16="http://schemas.microsoft.com/office/drawing/2014/main" id="{7D1999B8-93B2-491E-A7A8-D4BE0E5A3DEF}"/>
              </a:ext>
            </a:extLst>
          </p:cNvPr>
          <p:cNvSpPr>
            <a:spLocks noGrp="1"/>
          </p:cNvSpPr>
          <p:nvPr>
            <p:ph type="title"/>
          </p:nvPr>
        </p:nvSpPr>
        <p:spPr/>
        <p:txBody>
          <a:bodyPr>
            <a:normAutofit/>
          </a:bodyPr>
          <a:lstStyle/>
          <a:p>
            <a:r>
              <a:rPr lang="en-US" dirty="0"/>
              <a:t>Secondary endpoint: PSA responses favored the</a:t>
            </a:r>
            <a:br>
              <a:rPr lang="en-US" dirty="0"/>
            </a:br>
            <a:r>
              <a:rPr lang="en-US" baseline="30000" dirty="0"/>
              <a:t>177</a:t>
            </a:r>
            <a:r>
              <a:rPr lang="en-US" dirty="0"/>
              <a:t>Lu-PSMA-617 arm among evaluable patients</a:t>
            </a:r>
          </a:p>
        </p:txBody>
      </p:sp>
      <p:sp>
        <p:nvSpPr>
          <p:cNvPr id="3" name="Rectangle 2">
            <a:extLst>
              <a:ext uri="{FF2B5EF4-FFF2-40B4-BE49-F238E27FC236}">
                <a16:creationId xmlns:a16="http://schemas.microsoft.com/office/drawing/2014/main" id="{1E043942-3344-4EB0-AFD5-F4447E95F649}"/>
              </a:ext>
            </a:extLst>
          </p:cNvPr>
          <p:cNvSpPr/>
          <p:nvPr/>
        </p:nvSpPr>
        <p:spPr>
          <a:xfrm>
            <a:off x="5219814" y="4228996"/>
            <a:ext cx="1866657" cy="17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14" name="Picture 13">
            <a:extLst>
              <a:ext uri="{FF2B5EF4-FFF2-40B4-BE49-F238E27FC236}">
                <a16:creationId xmlns:a16="http://schemas.microsoft.com/office/drawing/2014/main" id="{E402EF76-CED9-405E-B31E-183DC354483B}"/>
              </a:ext>
            </a:extLst>
          </p:cNvPr>
          <p:cNvPicPr>
            <a:picLocks noChangeAspect="1"/>
          </p:cNvPicPr>
          <p:nvPr/>
        </p:nvPicPr>
        <p:blipFill>
          <a:blip r:embed="rId2"/>
          <a:stretch>
            <a:fillRect/>
          </a:stretch>
        </p:blipFill>
        <p:spPr>
          <a:xfrm>
            <a:off x="535638" y="1424439"/>
            <a:ext cx="11120727" cy="4745128"/>
          </a:xfrm>
          <a:prstGeom prst="rect">
            <a:avLst/>
          </a:prstGeom>
        </p:spPr>
      </p:pic>
    </p:spTree>
    <p:extLst>
      <p:ext uri="{BB962C8B-B14F-4D97-AF65-F5344CB8AC3E}">
        <p14:creationId xmlns:p14="http://schemas.microsoft.com/office/powerpoint/2010/main" val="357364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03F1B-5334-458E-B24D-CCAC91735B80}"/>
              </a:ext>
            </a:extLst>
          </p:cNvPr>
          <p:cNvSpPr>
            <a:spLocks noGrp="1"/>
          </p:cNvSpPr>
          <p:nvPr>
            <p:ph type="title"/>
          </p:nvPr>
        </p:nvSpPr>
        <p:spPr/>
        <p:txBody>
          <a:bodyPr>
            <a:normAutofit/>
          </a:bodyPr>
          <a:lstStyle/>
          <a:p>
            <a:r>
              <a:rPr lang="en-US" sz="3200" dirty="0"/>
              <a:t>Treatment-emergent adverse events grouped as topics of interest: no unexpected or concerning safety signals</a:t>
            </a:r>
          </a:p>
        </p:txBody>
      </p:sp>
      <p:graphicFrame>
        <p:nvGraphicFramePr>
          <p:cNvPr id="11" name="Table 7">
            <a:extLst>
              <a:ext uri="{FF2B5EF4-FFF2-40B4-BE49-F238E27FC236}">
                <a16:creationId xmlns:a16="http://schemas.microsoft.com/office/drawing/2014/main" id="{DB5CBBA3-6FFF-4294-AF8B-EE9D43D454C9}"/>
              </a:ext>
            </a:extLst>
          </p:cNvPr>
          <p:cNvGraphicFramePr>
            <a:graphicFrameLocks noGrp="1"/>
          </p:cNvGraphicFramePr>
          <p:nvPr>
            <p:ph sz="half" idx="1"/>
            <p:extLst>
              <p:ext uri="{D42A27DB-BD31-4B8C-83A1-F6EECF244321}">
                <p14:modId xmlns:p14="http://schemas.microsoft.com/office/powerpoint/2010/main" val="2959132115"/>
              </p:ext>
            </p:extLst>
          </p:nvPr>
        </p:nvGraphicFramePr>
        <p:xfrm>
          <a:off x="304799" y="1597025"/>
          <a:ext cx="11265200" cy="4631919"/>
        </p:xfrm>
        <a:graphic>
          <a:graphicData uri="http://schemas.openxmlformats.org/drawingml/2006/table">
            <a:tbl>
              <a:tblPr firstRow="1" bandRow="1">
                <a:tableStyleId>{5C22544A-7EE6-4342-B048-85BDC9FD1C3A}</a:tableStyleId>
              </a:tblPr>
              <a:tblGrid>
                <a:gridCol w="3301070">
                  <a:extLst>
                    <a:ext uri="{9D8B030D-6E8A-4147-A177-3AD203B41FA5}">
                      <a16:colId xmlns:a16="http://schemas.microsoft.com/office/drawing/2014/main" val="1174569226"/>
                    </a:ext>
                  </a:extLst>
                </a:gridCol>
                <a:gridCol w="1931406">
                  <a:extLst>
                    <a:ext uri="{9D8B030D-6E8A-4147-A177-3AD203B41FA5}">
                      <a16:colId xmlns:a16="http://schemas.microsoft.com/office/drawing/2014/main" val="4192188846"/>
                    </a:ext>
                  </a:extLst>
                </a:gridCol>
                <a:gridCol w="1931406">
                  <a:extLst>
                    <a:ext uri="{9D8B030D-6E8A-4147-A177-3AD203B41FA5}">
                      <a16:colId xmlns:a16="http://schemas.microsoft.com/office/drawing/2014/main" val="551447594"/>
                    </a:ext>
                  </a:extLst>
                </a:gridCol>
                <a:gridCol w="238506">
                  <a:extLst>
                    <a:ext uri="{9D8B030D-6E8A-4147-A177-3AD203B41FA5}">
                      <a16:colId xmlns:a16="http://schemas.microsoft.com/office/drawing/2014/main" val="1980760540"/>
                    </a:ext>
                  </a:extLst>
                </a:gridCol>
                <a:gridCol w="1931406">
                  <a:extLst>
                    <a:ext uri="{9D8B030D-6E8A-4147-A177-3AD203B41FA5}">
                      <a16:colId xmlns:a16="http://schemas.microsoft.com/office/drawing/2014/main" val="493405416"/>
                    </a:ext>
                  </a:extLst>
                </a:gridCol>
                <a:gridCol w="1931406">
                  <a:extLst>
                    <a:ext uri="{9D8B030D-6E8A-4147-A177-3AD203B41FA5}">
                      <a16:colId xmlns:a16="http://schemas.microsoft.com/office/drawing/2014/main" val="1565638963"/>
                    </a:ext>
                  </a:extLst>
                </a:gridCol>
              </a:tblGrid>
              <a:tr h="215079">
                <a:tc rowSpan="2">
                  <a:txBody>
                    <a:bodyPr/>
                    <a:lstStyle/>
                    <a:p>
                      <a:r>
                        <a:rPr lang="en-GB" sz="1600" dirty="0">
                          <a:solidFill>
                            <a:schemeClr val="tx1"/>
                          </a:solidFill>
                        </a:rPr>
                        <a:t>Patients, n (%)</a:t>
                      </a:r>
                    </a:p>
                  </a:txBody>
                  <a:tcPr marL="45715" marR="45715" marT="53993" marB="53993" anchor="ctr">
                    <a:solidFill>
                      <a:srgbClr val="D1ECF6"/>
                    </a:solidFill>
                  </a:tcPr>
                </a:tc>
                <a:tc gridSpan="2">
                  <a:txBody>
                    <a:bodyPr/>
                    <a:lstStyle/>
                    <a:p>
                      <a:pPr algn="ctr"/>
                      <a:r>
                        <a:rPr lang="en-GB" sz="1600" dirty="0">
                          <a:solidFill>
                            <a:schemeClr val="tx1"/>
                          </a:solidFill>
                        </a:rPr>
                        <a:t>All grades</a:t>
                      </a:r>
                    </a:p>
                  </a:txBody>
                  <a:tcPr marL="45715" marR="45715" marT="53993" marB="53993" anchor="ctr"/>
                </a:tc>
                <a:tc hMerge="1">
                  <a:txBody>
                    <a:bodyPr/>
                    <a:lstStyle/>
                    <a:p>
                      <a:pPr algn="ctr"/>
                      <a:endParaRPr lang="en-GB" dirty="0"/>
                    </a:p>
                  </a:txBody>
                  <a:tcPr anchor="ctr"/>
                </a:tc>
                <a:tc>
                  <a:txBody>
                    <a:bodyPr/>
                    <a:lstStyle/>
                    <a:p>
                      <a:pPr algn="ctr"/>
                      <a:endParaRPr lang="en-GB" sz="1600" dirty="0">
                        <a:solidFill>
                          <a:schemeClr val="tx1"/>
                        </a:solidFill>
                      </a:endParaRPr>
                    </a:p>
                  </a:txBody>
                  <a:tcPr marL="45715" marR="45715" marT="53993" marB="53993" anchor="ctr">
                    <a:solidFill>
                      <a:srgbClr val="D1ECF6"/>
                    </a:solidFill>
                  </a:tcPr>
                </a:tc>
                <a:tc gridSpan="2">
                  <a:txBody>
                    <a:bodyPr/>
                    <a:lstStyle/>
                    <a:p>
                      <a:pPr algn="ctr"/>
                      <a:r>
                        <a:rPr lang="en-GB" sz="1600" dirty="0">
                          <a:solidFill>
                            <a:schemeClr val="tx1"/>
                          </a:solidFill>
                        </a:rPr>
                        <a:t>Grade 3–5</a:t>
                      </a:r>
                    </a:p>
                  </a:txBody>
                  <a:tcPr marL="45715" marR="45715" marT="53993" marB="53993" anchor="ctr"/>
                </a:tc>
                <a:tc hMerge="1">
                  <a:txBody>
                    <a:bodyPr/>
                    <a:lstStyle/>
                    <a:p>
                      <a:pPr algn="ctr"/>
                      <a:endParaRPr lang="en-GB" dirty="0"/>
                    </a:p>
                  </a:txBody>
                  <a:tcPr anchor="ctr"/>
                </a:tc>
                <a:extLst>
                  <a:ext uri="{0D108BD9-81ED-4DB2-BD59-A6C34878D82A}">
                    <a16:rowId xmlns:a16="http://schemas.microsoft.com/office/drawing/2014/main" val="3948425924"/>
                  </a:ext>
                </a:extLst>
              </a:tr>
              <a:tr h="712341">
                <a:tc vMerge="1">
                  <a:txBody>
                    <a:bodyPr/>
                    <a:lstStyle/>
                    <a:p>
                      <a:endParaRPr lang="en-GB" sz="3200" dirty="0"/>
                    </a:p>
                  </a:txBody>
                  <a:tcPr marT="108000" marB="108000" anchor="ctr">
                    <a:solidFill>
                      <a:srgbClr val="D1ECF6"/>
                    </a:solidFill>
                  </a:tcPr>
                </a:tc>
                <a:tc>
                  <a:txBody>
                    <a:bodyPr/>
                    <a:lstStyle/>
                    <a:p>
                      <a:pPr algn="ctr"/>
                      <a:r>
                        <a:rPr lang="en-GB" sz="1600" b="1" baseline="30000" dirty="0">
                          <a:solidFill>
                            <a:schemeClr val="tx1"/>
                          </a:solidFill>
                        </a:rPr>
                        <a:t>177</a:t>
                      </a:r>
                      <a:r>
                        <a:rPr lang="en-GB" sz="1600" b="1" dirty="0">
                          <a:solidFill>
                            <a:schemeClr val="tx1"/>
                          </a:solidFill>
                        </a:rPr>
                        <a:t>Lu-PSMA-617 </a:t>
                      </a:r>
                      <a:br>
                        <a:rPr lang="en-GB" sz="1600" b="1" dirty="0">
                          <a:solidFill>
                            <a:schemeClr val="tx1"/>
                          </a:solidFill>
                        </a:rPr>
                      </a:br>
                      <a:r>
                        <a:rPr lang="en-GB" sz="1600" b="1" dirty="0">
                          <a:solidFill>
                            <a:schemeClr val="tx1"/>
                          </a:solidFill>
                        </a:rPr>
                        <a:t>+ SOC (n = 529)</a:t>
                      </a:r>
                    </a:p>
                  </a:txBody>
                  <a:tcPr marL="45715" marR="45715" marT="53993" marB="53993"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GB" sz="1600" b="1" dirty="0">
                          <a:solidFill>
                            <a:schemeClr val="tx1"/>
                          </a:solidFill>
                        </a:rPr>
                        <a:t>SOC alone</a:t>
                      </a:r>
                      <a:br>
                        <a:rPr lang="en-GB" sz="1600" b="1" dirty="0">
                          <a:solidFill>
                            <a:schemeClr val="tx1"/>
                          </a:solidFill>
                        </a:rPr>
                      </a:br>
                      <a:r>
                        <a:rPr lang="en-GB" sz="1600" b="1" dirty="0">
                          <a:solidFill>
                            <a:schemeClr val="tx1"/>
                          </a:solidFill>
                        </a:rPr>
                        <a:t>(n = 205)</a:t>
                      </a:r>
                    </a:p>
                  </a:txBody>
                  <a:tcPr marL="45715" marR="45715" marT="53993" marB="53993" anchor="ctr">
                    <a:lnB w="38100" cap="flat" cmpd="sng" algn="ctr">
                      <a:solidFill>
                        <a:schemeClr val="bg1"/>
                      </a:solidFill>
                      <a:prstDash val="solid"/>
                      <a:round/>
                      <a:headEnd type="none" w="med" len="med"/>
                      <a:tailEnd type="none" w="med" len="med"/>
                    </a:lnB>
                    <a:solidFill>
                      <a:schemeClr val="accent3"/>
                    </a:solidFill>
                  </a:tcPr>
                </a:tc>
                <a:tc>
                  <a:txBody>
                    <a:bodyPr/>
                    <a:lstStyle/>
                    <a:p>
                      <a:pPr algn="ctr"/>
                      <a:endParaRPr lang="en-GB" sz="1600" b="1" dirty="0">
                        <a:solidFill>
                          <a:schemeClr val="tx1"/>
                        </a:solidFill>
                      </a:endParaRPr>
                    </a:p>
                  </a:txBody>
                  <a:tcPr marL="45715" marR="45715" marT="53993" marB="53993" anchor="ctr">
                    <a:lnB w="38100" cap="flat" cmpd="sng" algn="ctr">
                      <a:solidFill>
                        <a:schemeClr val="bg1"/>
                      </a:solidFill>
                      <a:prstDash val="solid"/>
                      <a:round/>
                      <a:headEnd type="none" w="med" len="med"/>
                      <a:tailEnd type="none" w="med" len="med"/>
                    </a:lnB>
                    <a:solidFill>
                      <a:srgbClr val="D1ECF6"/>
                    </a:solidFill>
                  </a:tcPr>
                </a:tc>
                <a:tc>
                  <a:txBody>
                    <a:bodyPr/>
                    <a:lstStyle/>
                    <a:p>
                      <a:pPr algn="ctr"/>
                      <a:r>
                        <a:rPr lang="en-GB" sz="1600" b="1" baseline="30000" dirty="0">
                          <a:solidFill>
                            <a:schemeClr val="tx1"/>
                          </a:solidFill>
                        </a:rPr>
                        <a:t>177</a:t>
                      </a:r>
                      <a:r>
                        <a:rPr lang="en-GB" sz="1600" b="1" dirty="0">
                          <a:solidFill>
                            <a:schemeClr val="tx1"/>
                          </a:solidFill>
                        </a:rPr>
                        <a:t>Lu-PSMA-617 </a:t>
                      </a:r>
                      <a:br>
                        <a:rPr lang="en-GB" sz="1600" b="1" dirty="0">
                          <a:solidFill>
                            <a:schemeClr val="tx1"/>
                          </a:solidFill>
                        </a:rPr>
                      </a:br>
                      <a:r>
                        <a:rPr lang="en-GB" sz="1600" b="1" dirty="0">
                          <a:solidFill>
                            <a:schemeClr val="tx1"/>
                          </a:solidFill>
                        </a:rPr>
                        <a:t>+ SOC (n = 529)</a:t>
                      </a:r>
                    </a:p>
                  </a:txBody>
                  <a:tcPr marL="45715" marR="45715" marT="53993" marB="53993" anchor="ctr">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GB" sz="1600" b="1" dirty="0">
                          <a:solidFill>
                            <a:schemeClr val="tx1"/>
                          </a:solidFill>
                        </a:rPr>
                        <a:t>SOC alone</a:t>
                      </a:r>
                      <a:br>
                        <a:rPr lang="en-GB" sz="1600" b="1" dirty="0">
                          <a:solidFill>
                            <a:schemeClr val="tx1"/>
                          </a:solidFill>
                        </a:rPr>
                      </a:br>
                      <a:r>
                        <a:rPr lang="en-GB" sz="1600" b="1" dirty="0">
                          <a:solidFill>
                            <a:schemeClr val="tx1"/>
                          </a:solidFill>
                        </a:rPr>
                        <a:t>(n = 205)</a:t>
                      </a:r>
                    </a:p>
                  </a:txBody>
                  <a:tcPr marL="45715" marR="45715" marT="53993" marB="53993" anchor="ctr">
                    <a:lnB w="381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22717420"/>
                  </a:ext>
                </a:extLst>
              </a:tr>
              <a:tr h="319712">
                <a:tc>
                  <a:txBody>
                    <a:bodyPr/>
                    <a:lstStyle/>
                    <a:p>
                      <a:pPr algn="l" fontAlgn="ctr"/>
                      <a:r>
                        <a:rPr lang="en-US" sz="1600" b="0" u="none" strike="noStrike" dirty="0">
                          <a:solidFill>
                            <a:schemeClr val="tx1"/>
                          </a:solidFill>
                          <a:effectLst/>
                        </a:rPr>
                        <a:t>Fatigue</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US" sz="1600" b="0" u="none" strike="noStrike" dirty="0">
                          <a:solidFill>
                            <a:schemeClr val="tx1"/>
                          </a:solidFill>
                          <a:effectLst/>
                        </a:rPr>
                        <a:t>260 (49.1)</a:t>
                      </a:r>
                      <a:endParaRPr lang="en-GB" sz="1600" b="0" i="0" u="none" strike="noStrike" dirty="0">
                        <a:solidFill>
                          <a:schemeClr val="tx1"/>
                        </a:solidFill>
                        <a:effectLst/>
                        <a:latin typeface="+mj-lt"/>
                      </a:endParaRPr>
                    </a:p>
                  </a:txBody>
                  <a:tcPr marL="45715" marR="45715" marT="53993" marB="53993" anchor="ctr">
                    <a:lnT w="38100" cap="flat" cmpd="sng" algn="ctr">
                      <a:solidFill>
                        <a:schemeClr val="bg1"/>
                      </a:solidFill>
                      <a:prstDash val="solid"/>
                      <a:round/>
                      <a:headEnd type="none" w="med" len="med"/>
                      <a:tailEnd type="none" w="med" len="med"/>
                    </a:lnT>
                  </a:tcPr>
                </a:tc>
                <a:tc>
                  <a:txBody>
                    <a:bodyPr/>
                    <a:lstStyle/>
                    <a:p>
                      <a:pPr algn="ctr" fontAlgn="ctr"/>
                      <a:r>
                        <a:rPr lang="en-GB" sz="1600" dirty="0">
                          <a:solidFill>
                            <a:schemeClr val="tx1"/>
                          </a:solidFill>
                        </a:rPr>
                        <a:t> </a:t>
                      </a:r>
                      <a:r>
                        <a:rPr lang="en-US" sz="1600" b="0" u="none" strike="noStrike" dirty="0">
                          <a:solidFill>
                            <a:schemeClr val="tx1"/>
                          </a:solidFill>
                          <a:effectLst/>
                        </a:rPr>
                        <a:t>60 (29.3)</a:t>
                      </a:r>
                      <a:endParaRPr lang="en-GB" sz="1600" b="0" i="0" u="none" strike="noStrike" dirty="0">
                        <a:solidFill>
                          <a:schemeClr val="tx1"/>
                        </a:solidFill>
                        <a:effectLst/>
                        <a:latin typeface="+mj-lt"/>
                      </a:endParaRPr>
                    </a:p>
                  </a:txBody>
                  <a:tcPr marL="45715" marR="45715" marT="53993" marB="53993" anchor="ctr">
                    <a:lnT w="38100" cap="flat" cmpd="sng" algn="ctr">
                      <a:solidFill>
                        <a:schemeClr val="bg1"/>
                      </a:solidFill>
                      <a:prstDash val="solid"/>
                      <a:round/>
                      <a:headEnd type="none" w="med" len="med"/>
                      <a:tailEnd type="none" w="med" len="med"/>
                    </a:lnT>
                  </a:tcPr>
                </a:tc>
                <a:tc>
                  <a:txBody>
                    <a:bodyPr/>
                    <a:lstStyle/>
                    <a:p>
                      <a:pPr algn="ctr" fontAlgn="ctr"/>
                      <a:endParaRPr lang="en-GB" sz="1600" b="0" i="0" u="none" strike="noStrike" dirty="0">
                        <a:solidFill>
                          <a:schemeClr val="tx1"/>
                        </a:solidFill>
                        <a:effectLst/>
                        <a:latin typeface="+mj-lt"/>
                      </a:endParaRPr>
                    </a:p>
                  </a:txBody>
                  <a:tcPr marL="45715" marR="45715" marT="53993" marB="53993" anchor="ctr">
                    <a:lnT w="38100" cap="flat" cmpd="sng" algn="ctr">
                      <a:solidFill>
                        <a:schemeClr val="bg1"/>
                      </a:solidFill>
                      <a:prstDash val="solid"/>
                      <a:round/>
                      <a:headEnd type="none" w="med" len="med"/>
                      <a:tailEnd type="none" w="med" len="med"/>
                    </a:lnT>
                  </a:tcPr>
                </a:tc>
                <a:tc>
                  <a:txBody>
                    <a:bodyPr/>
                    <a:lstStyle/>
                    <a:p>
                      <a:pPr algn="ctr" fontAlgn="ctr"/>
                      <a:r>
                        <a:rPr lang="en-GB" sz="1600" dirty="0">
                          <a:solidFill>
                            <a:schemeClr val="tx1"/>
                          </a:solidFill>
                        </a:rPr>
                        <a:t> </a:t>
                      </a:r>
                      <a:r>
                        <a:rPr lang="en-US" sz="1600" b="0" u="none" strike="noStrike" dirty="0">
                          <a:solidFill>
                            <a:schemeClr val="tx1"/>
                          </a:solidFill>
                          <a:effectLst/>
                        </a:rPr>
                        <a:t>37 </a:t>
                      </a:r>
                      <a:r>
                        <a:rPr lang="en-GB" sz="1600" dirty="0">
                          <a:solidFill>
                            <a:schemeClr val="tx1"/>
                          </a:solidFill>
                        </a:rPr>
                        <a:t> </a:t>
                      </a:r>
                      <a:r>
                        <a:rPr lang="en-US" sz="1600" b="0" u="none" strike="noStrike" dirty="0">
                          <a:solidFill>
                            <a:schemeClr val="tx1"/>
                          </a:solidFill>
                          <a:effectLst/>
                        </a:rPr>
                        <a:t>(7.0)</a:t>
                      </a:r>
                      <a:endParaRPr lang="en-GB" sz="1600" b="0" i="0" u="none" strike="noStrike" dirty="0">
                        <a:solidFill>
                          <a:schemeClr val="tx1"/>
                        </a:solidFill>
                        <a:effectLst/>
                        <a:latin typeface="+mj-lt"/>
                      </a:endParaRPr>
                    </a:p>
                  </a:txBody>
                  <a:tcPr marL="45715" marR="45715" marT="53993" marB="53993" anchor="ctr">
                    <a:lnT w="38100" cap="flat" cmpd="sng" algn="ctr">
                      <a:solidFill>
                        <a:schemeClr val="bg1"/>
                      </a:solidFill>
                      <a:prstDash val="solid"/>
                      <a:round/>
                      <a:headEnd type="none" w="med" len="med"/>
                      <a:tailEnd type="none" w="med" len="med"/>
                    </a:lnT>
                  </a:tcPr>
                </a:tc>
                <a:tc>
                  <a:txBody>
                    <a:bodyPr/>
                    <a:lstStyle/>
                    <a:p>
                      <a:pPr algn="ctr" fontAlgn="ctr"/>
                      <a:r>
                        <a:rPr lang="en-GB" sz="1600" dirty="0">
                          <a:solidFill>
                            <a:schemeClr val="tx1"/>
                          </a:solidFill>
                        </a:rPr>
                        <a:t>  </a:t>
                      </a:r>
                      <a:r>
                        <a:rPr lang="en-US" sz="1600" b="0" u="none" strike="noStrike" dirty="0">
                          <a:solidFill>
                            <a:schemeClr val="tx1"/>
                          </a:solidFill>
                          <a:effectLst/>
                        </a:rPr>
                        <a:t>5 </a:t>
                      </a:r>
                      <a:r>
                        <a:rPr lang="en-GB" sz="1600" dirty="0">
                          <a:solidFill>
                            <a:schemeClr val="tx1"/>
                          </a:solidFill>
                        </a:rPr>
                        <a:t> </a:t>
                      </a:r>
                      <a:r>
                        <a:rPr lang="en-US" sz="1600" b="0" u="none" strike="noStrike" dirty="0">
                          <a:solidFill>
                            <a:schemeClr val="tx1"/>
                          </a:solidFill>
                          <a:effectLst/>
                        </a:rPr>
                        <a:t>(2.4)</a:t>
                      </a:r>
                      <a:endParaRPr lang="en-GB" sz="1600" b="0" i="0" u="none" strike="noStrike" dirty="0">
                        <a:solidFill>
                          <a:schemeClr val="tx1"/>
                        </a:solidFill>
                        <a:effectLst/>
                        <a:latin typeface="+mj-lt"/>
                      </a:endParaRPr>
                    </a:p>
                  </a:txBody>
                  <a:tcPr marL="45715" marR="45715" marT="53993" marB="5399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38839411"/>
                  </a:ext>
                </a:extLst>
              </a:tr>
              <a:tr h="319712">
                <a:tc>
                  <a:txBody>
                    <a:bodyPr/>
                    <a:lstStyle/>
                    <a:p>
                      <a:pPr marL="0" marR="0" lvl="0" indent="0" algn="l" defTabSz="18288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j-lt"/>
                        </a:rPr>
                        <a:t>Bone marrow suppression</a:t>
                      </a:r>
                      <a:endParaRPr lang="en-GB" sz="1600" b="0" i="0" u="none" strike="noStrike" dirty="0">
                        <a:solidFill>
                          <a:schemeClr val="tx1"/>
                        </a:solidFill>
                        <a:effectLst/>
                        <a:latin typeface="+mj-lt"/>
                      </a:endParaRPr>
                    </a:p>
                  </a:txBody>
                  <a:tcPr marL="45715" marR="45715" marT="53993" marB="53993"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600" b="0" u="none" strike="noStrike" dirty="0">
                          <a:solidFill>
                            <a:schemeClr val="tx1"/>
                          </a:solidFill>
                          <a:effectLst/>
                        </a:rPr>
                        <a:t>251 (47.4)</a:t>
                      </a: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36 (17.6)</a:t>
                      </a:r>
                      <a:endParaRPr lang="en-GB" sz="1600" b="0" i="0" u="none" strike="noStrike" dirty="0">
                        <a:solidFill>
                          <a:schemeClr val="tx1"/>
                        </a:solidFill>
                        <a:effectLst/>
                        <a:latin typeface="+mj-lt"/>
                      </a:endParaRPr>
                    </a:p>
                  </a:txBody>
                  <a:tcPr marL="45715" marR="45715" marT="53993" marB="53993"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endParaRPr lang="en-GB" sz="1600" b="0" i="0" u="none" strike="noStrike" dirty="0">
                        <a:solidFill>
                          <a:schemeClr val="tx1"/>
                        </a:solidFill>
                        <a:effectLst/>
                        <a:latin typeface="+mj-lt"/>
                      </a:endParaRPr>
                    </a:p>
                  </a:txBody>
                  <a:tcPr marL="45715" marR="45715" marT="53993" marB="53993"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US" sz="1600" b="0" u="none" strike="noStrike" dirty="0">
                          <a:solidFill>
                            <a:schemeClr val="tx1"/>
                          </a:solidFill>
                          <a:effectLst/>
                        </a:rPr>
                        <a:t>124 (23.4)</a:t>
                      </a:r>
                      <a:endParaRPr lang="en-GB" sz="1600" b="0" i="0" u="none" strike="noStrike" dirty="0">
                        <a:solidFill>
                          <a:schemeClr val="tx1"/>
                        </a:solidFill>
                        <a:effectLst/>
                        <a:latin typeface="+mj-lt"/>
                      </a:endParaRPr>
                    </a:p>
                  </a:txBody>
                  <a:tcPr marL="45715" marR="45715" marT="53993" marB="53993" anchor="ctr"/>
                </a:tc>
                <a:tc>
                  <a:txBody>
                    <a:bodyPr/>
                    <a:lstStyle/>
                    <a:p>
                      <a:pPr marL="0" marR="0" lvl="0" indent="0" algn="ctr" defTabSz="1828800" rtl="0" eaLnBrk="1" fontAlgn="ctr" latinLnBrk="0" hangingPunct="1">
                        <a:lnSpc>
                          <a:spcPct val="100000"/>
                        </a:lnSpc>
                        <a:spcBef>
                          <a:spcPts val="0"/>
                        </a:spcBef>
                        <a:spcAft>
                          <a:spcPts val="0"/>
                        </a:spcAft>
                        <a:buClrTx/>
                        <a:buSzTx/>
                        <a:buFontTx/>
                        <a:buNone/>
                        <a:tabLst/>
                        <a:defRPr/>
                      </a:pPr>
                      <a:r>
                        <a:rPr lang="en-GB" sz="1600" dirty="0">
                          <a:solidFill>
                            <a:schemeClr val="tx1"/>
                          </a:solidFill>
                        </a:rPr>
                        <a:t> </a:t>
                      </a:r>
                      <a:r>
                        <a:rPr lang="en-US" sz="1600" b="0" u="none" strike="noStrike" dirty="0">
                          <a:solidFill>
                            <a:schemeClr val="tx1"/>
                          </a:solidFill>
                          <a:effectLst/>
                        </a:rPr>
                        <a:t>14 </a:t>
                      </a:r>
                      <a:r>
                        <a:rPr lang="en-GB" sz="1600" dirty="0">
                          <a:solidFill>
                            <a:schemeClr val="tx1"/>
                          </a:solidFill>
                        </a:rPr>
                        <a:t> </a:t>
                      </a:r>
                      <a:r>
                        <a:rPr lang="en-US" sz="1600" b="0" u="none" strike="noStrike" dirty="0">
                          <a:solidFill>
                            <a:schemeClr val="tx1"/>
                          </a:solidFill>
                          <a:effectLst/>
                        </a:rPr>
                        <a:t>(6.8)</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982490972"/>
                  </a:ext>
                </a:extLst>
              </a:tr>
              <a:tr h="1104970">
                <a:tc>
                  <a:txBody>
                    <a:bodyPr/>
                    <a:lstStyle/>
                    <a:p>
                      <a:pPr algn="l" fontAlgn="ctr"/>
                      <a:r>
                        <a:rPr lang="en-US" sz="1600" b="0" i="0" u="none" strike="noStrike" dirty="0">
                          <a:solidFill>
                            <a:schemeClr val="tx1"/>
                          </a:solidFill>
                          <a:effectLst/>
                          <a:latin typeface="+mj-lt"/>
                        </a:rPr>
                        <a:t>     Leukopenia</a:t>
                      </a:r>
                    </a:p>
                    <a:p>
                      <a:pPr algn="l" fontAlgn="ctr"/>
                      <a:r>
                        <a:rPr lang="en-US" sz="1600" b="0" i="0" u="none" strike="noStrike" dirty="0">
                          <a:solidFill>
                            <a:schemeClr val="tx1"/>
                          </a:solidFill>
                          <a:effectLst/>
                          <a:latin typeface="+mj-lt"/>
                        </a:rPr>
                        <a:t>     Lymphopenia</a:t>
                      </a:r>
                    </a:p>
                    <a:p>
                      <a:pPr algn="l" fontAlgn="ctr"/>
                      <a:r>
                        <a:rPr lang="en-US" sz="1600" b="0" i="0" u="none" strike="noStrike" dirty="0">
                          <a:solidFill>
                            <a:schemeClr val="tx1"/>
                          </a:solidFill>
                          <a:effectLst/>
                          <a:latin typeface="+mj-lt"/>
                        </a:rPr>
                        <a:t>     Anemia</a:t>
                      </a:r>
                    </a:p>
                    <a:p>
                      <a:pPr algn="l" fontAlgn="ctr"/>
                      <a:r>
                        <a:rPr lang="en-US" sz="1600" b="0" i="0" u="none" strike="noStrike" dirty="0">
                          <a:solidFill>
                            <a:schemeClr val="tx1"/>
                          </a:solidFill>
                          <a:effectLst/>
                          <a:latin typeface="+mj-lt"/>
                        </a:rPr>
                        <a:t>     Thrombocytopenia</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GB" sz="1600" b="0" i="0" u="none" strike="noStrike" dirty="0">
                          <a:solidFill>
                            <a:schemeClr val="tx1"/>
                          </a:solidFill>
                          <a:effectLst/>
                          <a:latin typeface="+mj-lt"/>
                        </a:rPr>
                        <a:t>66 (12.5)</a:t>
                      </a:r>
                    </a:p>
                    <a:p>
                      <a:pPr algn="ctr" fontAlgn="ctr"/>
                      <a:r>
                        <a:rPr lang="en-GB" sz="1600" dirty="0">
                          <a:solidFill>
                            <a:schemeClr val="tx1"/>
                          </a:solidFill>
                        </a:rPr>
                        <a:t> </a:t>
                      </a:r>
                      <a:r>
                        <a:rPr lang="en-GB" sz="1600" b="0" i="0" u="none" strike="noStrike" dirty="0">
                          <a:solidFill>
                            <a:schemeClr val="tx1"/>
                          </a:solidFill>
                          <a:effectLst/>
                          <a:latin typeface="+mj-lt"/>
                        </a:rPr>
                        <a:t>75 (14.2)</a:t>
                      </a:r>
                    </a:p>
                    <a:p>
                      <a:pPr algn="ctr" fontAlgn="ctr"/>
                      <a:r>
                        <a:rPr lang="en-GB" sz="1600" b="0" i="0" u="none" strike="noStrike" dirty="0">
                          <a:solidFill>
                            <a:schemeClr val="tx1"/>
                          </a:solidFill>
                          <a:effectLst/>
                          <a:latin typeface="+mj-lt"/>
                        </a:rPr>
                        <a:t>168 (31.8)</a:t>
                      </a:r>
                    </a:p>
                    <a:p>
                      <a:pPr algn="ctr" fontAlgn="ctr"/>
                      <a:r>
                        <a:rPr lang="en-GB" sz="1600" dirty="0">
                          <a:solidFill>
                            <a:schemeClr val="tx1"/>
                          </a:solidFill>
                        </a:rPr>
                        <a:t> </a:t>
                      </a:r>
                      <a:r>
                        <a:rPr lang="en-GB" sz="1600" b="0" i="0" u="none" strike="noStrike" dirty="0">
                          <a:solidFill>
                            <a:schemeClr val="tx1"/>
                          </a:solidFill>
                          <a:effectLst/>
                          <a:latin typeface="+mj-lt"/>
                        </a:rPr>
                        <a:t>91 (17.2)</a:t>
                      </a:r>
                    </a:p>
                  </a:txBody>
                  <a:tcPr marL="45715" marR="45715" marT="53993" marB="53993" anchor="ctr"/>
                </a:tc>
                <a:tc>
                  <a:txBody>
                    <a:bodyPr/>
                    <a:lstStyle/>
                    <a:p>
                      <a:pPr algn="ctr" fontAlgn="ctr"/>
                      <a:r>
                        <a:rPr lang="en-GB" sz="1600" dirty="0">
                          <a:solidFill>
                            <a:schemeClr val="tx1"/>
                          </a:solidFill>
                        </a:rPr>
                        <a:t>  4  (2.0)</a:t>
                      </a:r>
                    </a:p>
                    <a:p>
                      <a:pPr algn="ctr" fontAlgn="ctr"/>
                      <a:r>
                        <a:rPr lang="en-GB" sz="1600" dirty="0">
                          <a:solidFill>
                            <a:schemeClr val="tx1"/>
                          </a:solidFill>
                        </a:rPr>
                        <a:t>  8  (3.9)</a:t>
                      </a:r>
                    </a:p>
                    <a:p>
                      <a:pPr algn="ctr" fontAlgn="ctr"/>
                      <a:r>
                        <a:rPr lang="en-GB" sz="1600" dirty="0">
                          <a:solidFill>
                            <a:schemeClr val="tx1"/>
                          </a:solidFill>
                        </a:rPr>
                        <a:t> </a:t>
                      </a:r>
                      <a:r>
                        <a:rPr lang="en-US" sz="1600" b="0" u="none" strike="noStrike" dirty="0">
                          <a:solidFill>
                            <a:schemeClr val="tx1"/>
                          </a:solidFill>
                          <a:effectLst/>
                        </a:rPr>
                        <a:t>27 (13.2)</a:t>
                      </a:r>
                      <a:endParaRPr lang="en-GB" sz="1600" dirty="0">
                        <a:solidFill>
                          <a:schemeClr val="tx1"/>
                        </a:solidFill>
                      </a:endParaRPr>
                    </a:p>
                    <a:p>
                      <a:pPr algn="ctr" fontAlgn="ctr"/>
                      <a:r>
                        <a:rPr lang="en-GB" sz="1600" dirty="0">
                          <a:solidFill>
                            <a:schemeClr val="tx1"/>
                          </a:solidFill>
                        </a:rPr>
                        <a:t>  </a:t>
                      </a:r>
                      <a:r>
                        <a:rPr lang="en-GB" sz="1600" b="0" i="0" u="none" strike="noStrike" dirty="0">
                          <a:solidFill>
                            <a:schemeClr val="tx1"/>
                          </a:solidFill>
                          <a:effectLst/>
                          <a:latin typeface="+mj-lt"/>
                        </a:rPr>
                        <a:t>9 </a:t>
                      </a:r>
                      <a:r>
                        <a:rPr lang="en-GB" sz="1600" dirty="0">
                          <a:solidFill>
                            <a:schemeClr val="tx1"/>
                          </a:solidFill>
                        </a:rPr>
                        <a:t> </a:t>
                      </a:r>
                      <a:r>
                        <a:rPr lang="en-GB" sz="1600" b="0" i="0" u="none" strike="noStrike" dirty="0">
                          <a:solidFill>
                            <a:schemeClr val="tx1"/>
                          </a:solidFill>
                          <a:effectLst/>
                          <a:latin typeface="+mj-lt"/>
                        </a:rPr>
                        <a:t>(4.4)</a:t>
                      </a: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 13  (2.5)</a:t>
                      </a:r>
                    </a:p>
                    <a:p>
                      <a:pPr algn="ctr" fontAlgn="ctr"/>
                      <a:r>
                        <a:rPr lang="en-GB" sz="1600" dirty="0">
                          <a:solidFill>
                            <a:schemeClr val="tx1"/>
                          </a:solidFill>
                        </a:rPr>
                        <a:t> 41  (7.8)</a:t>
                      </a:r>
                    </a:p>
                    <a:p>
                      <a:pPr marL="0" marR="0" lvl="0" indent="0" algn="ctr" defTabSz="1828800" rtl="0" eaLnBrk="1" fontAlgn="ctr" latinLnBrk="0" hangingPunct="1">
                        <a:lnSpc>
                          <a:spcPct val="100000"/>
                        </a:lnSpc>
                        <a:spcBef>
                          <a:spcPts val="0"/>
                        </a:spcBef>
                        <a:spcAft>
                          <a:spcPts val="0"/>
                        </a:spcAft>
                        <a:buClrTx/>
                        <a:buSzTx/>
                        <a:buFontTx/>
                        <a:buNone/>
                        <a:tabLst/>
                        <a:defRPr/>
                      </a:pPr>
                      <a:r>
                        <a:rPr lang="en-GB" sz="1600" dirty="0">
                          <a:solidFill>
                            <a:schemeClr val="tx1"/>
                          </a:solidFill>
                        </a:rPr>
                        <a:t> 68 (12.9)</a:t>
                      </a:r>
                      <a:endParaRPr lang="en-US" sz="1600" b="0" u="none" strike="noStrike" dirty="0">
                        <a:solidFill>
                          <a:schemeClr val="tx1"/>
                        </a:solidFill>
                        <a:effectLst/>
                      </a:endParaRPr>
                    </a:p>
                    <a:p>
                      <a:pPr algn="ctr" fontAlgn="ctr"/>
                      <a:r>
                        <a:rPr lang="en-GB" sz="1600" dirty="0">
                          <a:solidFill>
                            <a:schemeClr val="tx1"/>
                          </a:solidFill>
                        </a:rPr>
                        <a:t> </a:t>
                      </a:r>
                      <a:r>
                        <a:rPr lang="en-GB" sz="1600" b="0" i="0" u="none" strike="noStrike" dirty="0">
                          <a:solidFill>
                            <a:schemeClr val="tx1"/>
                          </a:solidFill>
                          <a:effectLst/>
                          <a:latin typeface="+mj-lt"/>
                        </a:rPr>
                        <a:t>42 </a:t>
                      </a:r>
                      <a:r>
                        <a:rPr lang="en-GB" sz="1600" dirty="0">
                          <a:solidFill>
                            <a:schemeClr val="tx1"/>
                          </a:solidFill>
                        </a:rPr>
                        <a:t> </a:t>
                      </a:r>
                      <a:r>
                        <a:rPr lang="en-GB" sz="1600" b="0" i="0" u="none" strike="noStrike" dirty="0">
                          <a:solidFill>
                            <a:schemeClr val="tx1"/>
                          </a:solidFill>
                          <a:effectLst/>
                          <a:latin typeface="+mj-lt"/>
                        </a:rPr>
                        <a:t>(7.9)</a:t>
                      </a:r>
                    </a:p>
                  </a:txBody>
                  <a:tcPr marL="45715" marR="45715" marT="53993" marB="53993" anchor="ctr"/>
                </a:tc>
                <a:tc>
                  <a:txBody>
                    <a:bodyPr/>
                    <a:lstStyle/>
                    <a:p>
                      <a:pPr algn="ctr" fontAlgn="ctr"/>
                      <a:r>
                        <a:rPr lang="en-GB" sz="1600" dirty="0">
                          <a:solidFill>
                            <a:schemeClr val="tx1"/>
                          </a:solidFill>
                        </a:rPr>
                        <a:t>  1  (0.5)</a:t>
                      </a:r>
                    </a:p>
                    <a:p>
                      <a:pPr algn="ctr" fontAlgn="ctr"/>
                      <a:r>
                        <a:rPr lang="en-GB" sz="1600" dirty="0">
                          <a:solidFill>
                            <a:schemeClr val="tx1"/>
                          </a:solidFill>
                        </a:rPr>
                        <a:t>  1  (0.5)</a:t>
                      </a:r>
                    </a:p>
                    <a:p>
                      <a:pPr algn="ctr" fontAlgn="ctr"/>
                      <a:r>
                        <a:rPr lang="en-GB" sz="1600" dirty="0">
                          <a:solidFill>
                            <a:schemeClr val="tx1"/>
                          </a:solidFill>
                        </a:rPr>
                        <a:t> 10  (4.9)</a:t>
                      </a:r>
                    </a:p>
                    <a:p>
                      <a:pPr algn="ctr" fontAlgn="ctr"/>
                      <a:r>
                        <a:rPr lang="en-GB" sz="1600" dirty="0">
                          <a:solidFill>
                            <a:schemeClr val="tx1"/>
                          </a:solidFill>
                        </a:rPr>
                        <a:t>  </a:t>
                      </a:r>
                      <a:r>
                        <a:rPr lang="en-GB" sz="1600" b="0" i="0" u="none" strike="noStrike" dirty="0">
                          <a:solidFill>
                            <a:schemeClr val="tx1"/>
                          </a:solidFill>
                          <a:effectLst/>
                          <a:latin typeface="+mj-lt"/>
                        </a:rPr>
                        <a:t>2 </a:t>
                      </a:r>
                      <a:r>
                        <a:rPr lang="en-GB" sz="1600" dirty="0">
                          <a:solidFill>
                            <a:schemeClr val="tx1"/>
                          </a:solidFill>
                        </a:rPr>
                        <a:t> </a:t>
                      </a:r>
                      <a:r>
                        <a:rPr lang="en-GB" sz="1600" b="0" i="0" u="none" strike="noStrike" dirty="0">
                          <a:solidFill>
                            <a:schemeClr val="tx1"/>
                          </a:solidFill>
                          <a:effectLst/>
                          <a:latin typeface="+mj-lt"/>
                        </a:rPr>
                        <a:t>(1.0)</a:t>
                      </a:r>
                    </a:p>
                  </a:txBody>
                  <a:tcPr marL="45715" marR="45715" marT="53993" marB="53993" anchor="ctr"/>
                </a:tc>
                <a:extLst>
                  <a:ext uri="{0D108BD9-81ED-4DB2-BD59-A6C34878D82A}">
                    <a16:rowId xmlns:a16="http://schemas.microsoft.com/office/drawing/2014/main" val="1286101066"/>
                  </a:ext>
                </a:extLst>
              </a:tr>
              <a:tr h="319712">
                <a:tc>
                  <a:txBody>
                    <a:bodyPr/>
                    <a:lstStyle/>
                    <a:p>
                      <a:pPr algn="l" fontAlgn="ctr"/>
                      <a:r>
                        <a:rPr lang="en-US" sz="1600" b="0" u="none" strike="noStrike" dirty="0">
                          <a:solidFill>
                            <a:schemeClr val="tx1"/>
                          </a:solidFill>
                          <a:effectLst/>
                        </a:rPr>
                        <a:t>Dry mouth</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US" sz="1600" b="0" u="none" strike="noStrike" dirty="0">
                          <a:solidFill>
                            <a:schemeClr val="tx1"/>
                          </a:solidFill>
                          <a:effectLst/>
                        </a:rPr>
                        <a:t>208 (39.3)</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2 </a:t>
                      </a:r>
                      <a:r>
                        <a:rPr lang="en-GB" sz="1600" dirty="0">
                          <a:solidFill>
                            <a:schemeClr val="tx1"/>
                          </a:solidFill>
                        </a:rPr>
                        <a:t> </a:t>
                      </a:r>
                      <a:r>
                        <a:rPr lang="en-US" sz="1600" b="0" u="none" strike="noStrike" dirty="0">
                          <a:solidFill>
                            <a:schemeClr val="tx1"/>
                          </a:solidFill>
                          <a:effectLst/>
                        </a:rPr>
                        <a:t>(1.0)</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0 </a:t>
                      </a:r>
                      <a:r>
                        <a:rPr lang="en-GB" sz="1600" dirty="0">
                          <a:solidFill>
                            <a:schemeClr val="tx1"/>
                          </a:solidFill>
                        </a:rPr>
                        <a:t> </a:t>
                      </a:r>
                      <a:r>
                        <a:rPr lang="en-US" sz="1600" b="0" u="none" strike="noStrike" dirty="0">
                          <a:solidFill>
                            <a:schemeClr val="tx1"/>
                          </a:solidFill>
                          <a:effectLst/>
                        </a:rPr>
                        <a:t>(0.0)</a:t>
                      </a:r>
                      <a:r>
                        <a:rPr lang="en-GB" sz="1600" dirty="0">
                          <a:solidFill>
                            <a:schemeClr val="tx1"/>
                          </a:solidFill>
                        </a:rPr>
                        <a:t> </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kern="1200" dirty="0">
                          <a:solidFill>
                            <a:schemeClr val="tx1"/>
                          </a:solidFill>
                          <a:effectLst/>
                        </a:rPr>
                        <a:t>0 </a:t>
                      </a:r>
                      <a:r>
                        <a:rPr lang="en-GB" sz="1600" dirty="0">
                          <a:solidFill>
                            <a:schemeClr val="tx1"/>
                          </a:solidFill>
                        </a:rPr>
                        <a:t> </a:t>
                      </a:r>
                      <a:r>
                        <a:rPr lang="en-US" sz="1600" b="0" u="none" strike="noStrike" kern="1200" dirty="0">
                          <a:solidFill>
                            <a:schemeClr val="tx1"/>
                          </a:solidFill>
                          <a:effectLst/>
                        </a:rPr>
                        <a:t>(0.0)</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2796416012"/>
                  </a:ext>
                </a:extLst>
              </a:tr>
              <a:tr h="319712">
                <a:tc>
                  <a:txBody>
                    <a:bodyPr/>
                    <a:lstStyle/>
                    <a:p>
                      <a:pPr algn="l" fontAlgn="ctr"/>
                      <a:r>
                        <a:rPr lang="en-US" sz="1600" b="0" u="none" strike="noStrike" dirty="0">
                          <a:solidFill>
                            <a:schemeClr val="tx1"/>
                          </a:solidFill>
                          <a:effectLst/>
                        </a:rPr>
                        <a:t>Nausea and vomiting</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US" sz="1600" b="0" u="none" strike="noStrike" dirty="0">
                          <a:solidFill>
                            <a:schemeClr val="tx1"/>
                          </a:solidFill>
                          <a:effectLst/>
                        </a:rPr>
                        <a:t>208 (39.3)</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35 (17.1)</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8 </a:t>
                      </a:r>
                      <a:r>
                        <a:rPr lang="en-GB" sz="1600" dirty="0">
                          <a:solidFill>
                            <a:schemeClr val="tx1"/>
                          </a:solidFill>
                        </a:rPr>
                        <a:t> </a:t>
                      </a:r>
                      <a:r>
                        <a:rPr lang="en-US" sz="1600" b="0" u="none" strike="noStrike" dirty="0">
                          <a:solidFill>
                            <a:schemeClr val="tx1"/>
                          </a:solidFill>
                          <a:effectLst/>
                        </a:rPr>
                        <a:t>(1.5)</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1 </a:t>
                      </a:r>
                      <a:r>
                        <a:rPr lang="en-GB" sz="1600" dirty="0">
                          <a:solidFill>
                            <a:schemeClr val="tx1"/>
                          </a:solidFill>
                        </a:rPr>
                        <a:t> </a:t>
                      </a:r>
                      <a:r>
                        <a:rPr lang="en-US" sz="1600" b="0" u="none" strike="noStrike" dirty="0">
                          <a:solidFill>
                            <a:schemeClr val="tx1"/>
                          </a:solidFill>
                          <a:effectLst/>
                        </a:rPr>
                        <a:t>(0.5)</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2509119168"/>
                  </a:ext>
                </a:extLst>
              </a:tr>
              <a:tr h="319712">
                <a:tc>
                  <a:txBody>
                    <a:bodyPr/>
                    <a:lstStyle/>
                    <a:p>
                      <a:pPr algn="l" fontAlgn="ctr"/>
                      <a:r>
                        <a:rPr lang="en-US" sz="1600" b="0" u="none" strike="noStrike" dirty="0">
                          <a:solidFill>
                            <a:schemeClr val="tx1"/>
                          </a:solidFill>
                          <a:effectLst/>
                        </a:rPr>
                        <a:t>Renal effects</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46 </a:t>
                      </a:r>
                      <a:r>
                        <a:rPr lang="en-GB" sz="1600" dirty="0">
                          <a:solidFill>
                            <a:schemeClr val="tx1"/>
                          </a:solidFill>
                        </a:rPr>
                        <a:t> </a:t>
                      </a:r>
                      <a:r>
                        <a:rPr lang="en-US" sz="1600" b="0" u="none" strike="noStrike" dirty="0">
                          <a:solidFill>
                            <a:schemeClr val="tx1"/>
                          </a:solidFill>
                          <a:effectLst/>
                        </a:rPr>
                        <a:t>(8.7)</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12 </a:t>
                      </a:r>
                      <a:r>
                        <a:rPr lang="en-GB" sz="1600" dirty="0">
                          <a:solidFill>
                            <a:schemeClr val="tx1"/>
                          </a:solidFill>
                        </a:rPr>
                        <a:t> </a:t>
                      </a:r>
                      <a:r>
                        <a:rPr lang="en-US" sz="1600" b="0" u="none" strike="noStrike" dirty="0">
                          <a:solidFill>
                            <a:schemeClr val="tx1"/>
                          </a:solidFill>
                          <a:effectLst/>
                        </a:rPr>
                        <a:t>(5.9)</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18 </a:t>
                      </a:r>
                      <a:r>
                        <a:rPr lang="en-GB" sz="1600" dirty="0">
                          <a:solidFill>
                            <a:schemeClr val="tx1"/>
                          </a:solidFill>
                        </a:rPr>
                        <a:t> </a:t>
                      </a:r>
                      <a:r>
                        <a:rPr lang="en-US" sz="1600" b="0" u="none" strike="noStrike" dirty="0">
                          <a:solidFill>
                            <a:schemeClr val="tx1"/>
                          </a:solidFill>
                          <a:effectLst/>
                        </a:rPr>
                        <a:t>(3.4)</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6 </a:t>
                      </a:r>
                      <a:r>
                        <a:rPr lang="en-GB" sz="1600" dirty="0">
                          <a:solidFill>
                            <a:schemeClr val="tx1"/>
                          </a:solidFill>
                        </a:rPr>
                        <a:t> </a:t>
                      </a:r>
                      <a:r>
                        <a:rPr lang="en-US" sz="1600" b="0" u="none" strike="noStrike" dirty="0">
                          <a:solidFill>
                            <a:schemeClr val="tx1"/>
                          </a:solidFill>
                          <a:effectLst/>
                        </a:rPr>
                        <a:t>(2.9)</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1067445720"/>
                  </a:ext>
                </a:extLst>
              </a:tr>
              <a:tr h="319712">
                <a:tc>
                  <a:txBody>
                    <a:bodyPr/>
                    <a:lstStyle/>
                    <a:p>
                      <a:pPr algn="l" fontAlgn="ctr"/>
                      <a:r>
                        <a:rPr lang="en-US" sz="1600" b="0" u="none" strike="noStrike" dirty="0">
                          <a:solidFill>
                            <a:schemeClr val="tx1"/>
                          </a:solidFill>
                          <a:effectLst/>
                        </a:rPr>
                        <a:t>Second primary malignancies</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11 </a:t>
                      </a:r>
                      <a:r>
                        <a:rPr lang="en-GB" sz="1600" dirty="0">
                          <a:solidFill>
                            <a:schemeClr val="tx1"/>
                          </a:solidFill>
                        </a:rPr>
                        <a:t> </a:t>
                      </a:r>
                      <a:r>
                        <a:rPr lang="en-US" sz="1600" b="0" u="none" strike="noStrike" dirty="0">
                          <a:solidFill>
                            <a:schemeClr val="tx1"/>
                          </a:solidFill>
                          <a:effectLst/>
                        </a:rPr>
                        <a:t>(2.1)</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2 </a:t>
                      </a:r>
                      <a:r>
                        <a:rPr lang="en-GB" sz="1600" dirty="0">
                          <a:solidFill>
                            <a:schemeClr val="tx1"/>
                          </a:solidFill>
                        </a:rPr>
                        <a:t> </a:t>
                      </a:r>
                      <a:r>
                        <a:rPr lang="en-US" sz="1600" b="0" u="none" strike="noStrike" dirty="0">
                          <a:solidFill>
                            <a:schemeClr val="tx1"/>
                          </a:solidFill>
                          <a:effectLst/>
                        </a:rPr>
                        <a:t>(1.0)</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4 </a:t>
                      </a:r>
                      <a:r>
                        <a:rPr lang="en-GB" sz="1600" dirty="0">
                          <a:solidFill>
                            <a:schemeClr val="tx1"/>
                          </a:solidFill>
                        </a:rPr>
                        <a:t> </a:t>
                      </a:r>
                      <a:r>
                        <a:rPr lang="en-US" sz="1600" b="0" u="none" strike="noStrike" dirty="0">
                          <a:solidFill>
                            <a:schemeClr val="tx1"/>
                          </a:solidFill>
                          <a:effectLst/>
                        </a:rPr>
                        <a:t>(0.8)</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1 </a:t>
                      </a:r>
                      <a:r>
                        <a:rPr lang="en-GB" sz="1600" dirty="0">
                          <a:solidFill>
                            <a:schemeClr val="tx1"/>
                          </a:solidFill>
                        </a:rPr>
                        <a:t> </a:t>
                      </a:r>
                      <a:r>
                        <a:rPr lang="en-US" sz="1600" b="0" u="none" strike="noStrike" dirty="0">
                          <a:solidFill>
                            <a:schemeClr val="tx1"/>
                          </a:solidFill>
                          <a:effectLst/>
                        </a:rPr>
                        <a:t>(0.5)</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2141775351"/>
                  </a:ext>
                </a:extLst>
              </a:tr>
              <a:tr h="319712">
                <a:tc>
                  <a:txBody>
                    <a:bodyPr/>
                    <a:lstStyle/>
                    <a:p>
                      <a:pPr marL="0" indent="0" algn="l" fontAlgn="ctr"/>
                      <a:r>
                        <a:rPr lang="en-US" sz="1600" b="0" u="none" strike="noStrike" dirty="0">
                          <a:solidFill>
                            <a:schemeClr val="tx1"/>
                          </a:solidFill>
                          <a:effectLst/>
                        </a:rPr>
                        <a:t>Intracranial hemorrhage</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7 </a:t>
                      </a:r>
                      <a:r>
                        <a:rPr lang="en-GB" sz="1600" dirty="0">
                          <a:solidFill>
                            <a:schemeClr val="tx1"/>
                          </a:solidFill>
                        </a:rPr>
                        <a:t> </a:t>
                      </a:r>
                      <a:r>
                        <a:rPr lang="en-US" sz="1600" b="0" u="none" strike="noStrike" dirty="0">
                          <a:solidFill>
                            <a:schemeClr val="tx1"/>
                          </a:solidFill>
                          <a:effectLst/>
                        </a:rPr>
                        <a:t>(1.3)</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3 </a:t>
                      </a:r>
                      <a:r>
                        <a:rPr lang="en-GB" sz="1600" dirty="0">
                          <a:solidFill>
                            <a:schemeClr val="tx1"/>
                          </a:solidFill>
                        </a:rPr>
                        <a:t> </a:t>
                      </a:r>
                      <a:r>
                        <a:rPr lang="en-US" sz="1600" b="0" u="none" strike="noStrike" dirty="0">
                          <a:solidFill>
                            <a:schemeClr val="tx1"/>
                          </a:solidFill>
                          <a:effectLst/>
                        </a:rPr>
                        <a:t>(1.5)</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5 </a:t>
                      </a:r>
                      <a:r>
                        <a:rPr lang="en-GB" sz="1600" dirty="0">
                          <a:solidFill>
                            <a:schemeClr val="tx1"/>
                          </a:solidFill>
                        </a:rPr>
                        <a:t> </a:t>
                      </a:r>
                      <a:r>
                        <a:rPr lang="en-US" sz="1600" b="0" u="none" strike="noStrike" dirty="0">
                          <a:solidFill>
                            <a:schemeClr val="tx1"/>
                          </a:solidFill>
                          <a:effectLst/>
                        </a:rPr>
                        <a:t>(0.9) </a:t>
                      </a:r>
                      <a:endParaRPr lang="en-GB" sz="1600" b="0" i="0" u="none" strike="noStrike" dirty="0">
                        <a:solidFill>
                          <a:schemeClr val="tx1"/>
                        </a:solidFill>
                        <a:effectLst/>
                        <a:latin typeface="+mj-lt"/>
                      </a:endParaRPr>
                    </a:p>
                  </a:txBody>
                  <a:tcPr marL="45715" marR="45715" marT="53993" marB="53993" anchor="ctr"/>
                </a:tc>
                <a:tc>
                  <a:txBody>
                    <a:bodyPr/>
                    <a:lstStyle/>
                    <a:p>
                      <a:pPr algn="ctr" fontAlgn="ctr"/>
                      <a:r>
                        <a:rPr lang="en-GB" sz="1600" dirty="0">
                          <a:solidFill>
                            <a:schemeClr val="tx1"/>
                          </a:solidFill>
                        </a:rPr>
                        <a:t>  </a:t>
                      </a:r>
                      <a:r>
                        <a:rPr lang="en-US" sz="1600" b="0" u="none" strike="noStrike" dirty="0">
                          <a:solidFill>
                            <a:schemeClr val="tx1"/>
                          </a:solidFill>
                          <a:effectLst/>
                        </a:rPr>
                        <a:t>2 </a:t>
                      </a:r>
                      <a:r>
                        <a:rPr lang="en-GB" sz="1600" dirty="0">
                          <a:solidFill>
                            <a:schemeClr val="tx1"/>
                          </a:solidFill>
                        </a:rPr>
                        <a:t> </a:t>
                      </a:r>
                      <a:r>
                        <a:rPr lang="en-US" sz="1600" b="0" u="none" strike="noStrike" dirty="0">
                          <a:solidFill>
                            <a:schemeClr val="tx1"/>
                          </a:solidFill>
                          <a:effectLst/>
                        </a:rPr>
                        <a:t>(1.0)</a:t>
                      </a:r>
                      <a:endParaRPr lang="en-GB" sz="1600" b="0" i="0" u="none" strike="noStrike" dirty="0">
                        <a:solidFill>
                          <a:schemeClr val="tx1"/>
                        </a:solidFill>
                        <a:effectLst/>
                        <a:latin typeface="+mj-lt"/>
                      </a:endParaRPr>
                    </a:p>
                  </a:txBody>
                  <a:tcPr marL="45715" marR="45715" marT="53993" marB="53993" anchor="ctr"/>
                </a:tc>
                <a:extLst>
                  <a:ext uri="{0D108BD9-81ED-4DB2-BD59-A6C34878D82A}">
                    <a16:rowId xmlns:a16="http://schemas.microsoft.com/office/drawing/2014/main" val="3752685024"/>
                  </a:ext>
                </a:extLst>
              </a:tr>
            </a:tbl>
          </a:graphicData>
        </a:graphic>
      </p:graphicFrame>
      <p:sp>
        <p:nvSpPr>
          <p:cNvPr id="6" name="Footer Placeholder 5">
            <a:extLst>
              <a:ext uri="{FF2B5EF4-FFF2-40B4-BE49-F238E27FC236}">
                <a16:creationId xmlns:a16="http://schemas.microsoft.com/office/drawing/2014/main" id="{A331908A-B90E-4BF8-B698-56F76F1BB223}"/>
              </a:ext>
            </a:extLst>
          </p:cNvPr>
          <p:cNvSpPr>
            <a:spLocks noGrp="1"/>
          </p:cNvSpPr>
          <p:nvPr>
            <p:ph type="ftr" sz="quarter" idx="13"/>
          </p:nvPr>
        </p:nvSpPr>
        <p:spPr/>
        <p:txBody>
          <a:bodyPr/>
          <a:lstStyle/>
          <a:p>
            <a:r>
              <a:rPr lang="en-US"/>
              <a:t>Michael J. Morris</a:t>
            </a:r>
            <a:endParaRPr lang="en-US" dirty="0"/>
          </a:p>
        </p:txBody>
      </p:sp>
    </p:spTree>
    <p:extLst>
      <p:ext uri="{BB962C8B-B14F-4D97-AF65-F5344CB8AC3E}">
        <p14:creationId xmlns:p14="http://schemas.microsoft.com/office/powerpoint/2010/main" val="2268478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theme1.xml><?xml version="1.0" encoding="utf-8"?>
<a:theme xmlns:a="http://schemas.openxmlformats.org/drawingml/2006/main" name="NYU Langone Health Theme 1 Purple Cover White Interior">
  <a:themeElements>
    <a:clrScheme name="NYU Langone Vibrant Office Colors">
      <a:dk1>
        <a:srgbClr val="53565A"/>
      </a:dk1>
      <a:lt1>
        <a:srgbClr val="FFFFFF"/>
      </a:lt1>
      <a:dk2>
        <a:srgbClr val="580F8B"/>
      </a:dk2>
      <a:lt2>
        <a:srgbClr val="D9D9D6"/>
      </a:lt2>
      <a:accent1>
        <a:srgbClr val="580F8B"/>
      </a:accent1>
      <a:accent2>
        <a:srgbClr val="E0A526"/>
      </a:accent2>
      <a:accent3>
        <a:srgbClr val="489FDF"/>
      </a:accent3>
      <a:accent4>
        <a:srgbClr val="E5554F"/>
      </a:accent4>
      <a:accent5>
        <a:srgbClr val="40C1AC"/>
      </a:accent5>
      <a:accent6>
        <a:srgbClr val="9BB8D3"/>
      </a:accent6>
      <a:hlink>
        <a:srgbClr val="0000FF"/>
      </a:hlink>
      <a:folHlink>
        <a:srgbClr val="00EBFF"/>
      </a:folHlink>
    </a:clrScheme>
    <a:fontScheme name="NYU Langone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ln>
              <a:noFill/>
            </a:ln>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defPPr>
      </a:lstStyle>
    </a:txDef>
  </a:objectDefaults>
  <a:extraClrSchemeLst/>
  <a:extLst>
    <a:ext uri="{05A4C25C-085E-4340-85A3-A5531E510DB2}">
      <thm15:themeFamily xmlns:thm15="http://schemas.microsoft.com/office/thememl/2012/main" name="Presentation69" id="{603220F1-3477-264D-A5C4-944B6C8361D1}" vid="{D3FEF756-BC4C-EF42-A084-459B398DACEE}"/>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theme>
</file>

<file path=ppt/theme/theme12.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GO feedback on HRD-HRR Data gap- final">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efing on the 18th May" id="{CFAA903D-2245-4B23-8AAC-DD3AD2976083}" vid="{5E16D483-5817-489B-9CCA-9936998C672E}"/>
    </a:ext>
  </a:extLst>
</a:theme>
</file>

<file path=ppt/theme/theme3.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efing on the 18th May" id="{CFAA903D-2245-4B23-8AAC-DD3AD2976083}" vid="{72BA12D6-5A52-44AD-B02C-BF407AB8F324}"/>
    </a:ext>
  </a:extLst>
</a:theme>
</file>

<file path=ppt/theme/theme4.xml><?xml version="1.0" encoding="utf-8"?>
<a:theme xmlns:a="http://schemas.openxmlformats.org/drawingml/2006/main" name="8_Default Theme">
  <a:themeElements>
    <a:clrScheme name="BRCA 3">
      <a:dk1>
        <a:sysClr val="windowText" lastClr="000000"/>
      </a:dk1>
      <a:lt1>
        <a:sysClr val="window" lastClr="FFFFFF"/>
      </a:lt1>
      <a:dk2>
        <a:srgbClr val="F0AB00"/>
      </a:dk2>
      <a:lt2>
        <a:srgbClr val="808080"/>
      </a:lt2>
      <a:accent1>
        <a:srgbClr val="F0AB00"/>
      </a:accent1>
      <a:accent2>
        <a:srgbClr val="830051"/>
      </a:accent2>
      <a:accent3>
        <a:srgbClr val="A19688"/>
      </a:accent3>
      <a:accent4>
        <a:srgbClr val="9BBB59"/>
      </a:accent4>
      <a:accent5>
        <a:srgbClr val="B3A2C7"/>
      </a:accent5>
      <a:accent6>
        <a:srgbClr val="95B3D7"/>
      </a:accent6>
      <a:hlink>
        <a:srgbClr val="808080"/>
      </a:hlink>
      <a:folHlink>
        <a:srgbClr val="808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lumMod val="85000"/>
          </a:srgbClr>
        </a:solidFill>
      </a:spPr>
      <a:bodyPr wrap="none">
        <a:spAutoFit/>
      </a:bodyPr>
      <a:lstStyle>
        <a:defPPr marL="0" marR="0" indent="0" defTabSz="914400" eaLnBrk="1" fontAlgn="auto" latinLnBrk="0" hangingPunct="1">
          <a:lnSpc>
            <a:spcPct val="100000"/>
          </a:lnSpc>
          <a:spcBef>
            <a:spcPts val="0"/>
          </a:spcBef>
          <a:spcAft>
            <a:spcPts val="0"/>
          </a:spcAft>
          <a:buClrTx/>
          <a:buSzTx/>
          <a:buFontTx/>
          <a:buNone/>
          <a:tabLst/>
          <a:defRPr kumimoji="0" sz="1000" b="1" i="0" u="none" strike="noStrike" kern="0" cap="none" spc="0" normalizeH="0" baseline="0" noProof="0" dirty="0">
            <a:ln>
              <a:noFill/>
            </a:ln>
            <a:solidFill>
              <a:srgbClr val="830051"/>
            </a:solidFill>
            <a:effectLst/>
            <a:uLnTx/>
            <a:uFillTx/>
          </a:defRPr>
        </a:defPPr>
      </a:lst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defPPr>
      </a:lstStyle>
    </a:txDef>
  </a:objectDefaults>
  <a:extraClrSchemeLst/>
</a:theme>
</file>

<file path=ppt/theme/theme5.xml><?xml version="1.0" encoding="utf-8"?>
<a:theme xmlns:a="http://schemas.openxmlformats.org/drawingml/2006/main" name="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theme>
</file>

<file path=ppt/theme/theme6.xml><?xml version="1.0" encoding="utf-8"?>
<a:theme xmlns:a="http://schemas.openxmlformats.org/drawingml/2006/main" name="Bristol Myers Squibb">
  <a:themeElements>
    <a:clrScheme name="BMS Color Palette">
      <a:dk1>
        <a:srgbClr val="595454"/>
      </a:dk1>
      <a:lt1>
        <a:srgbClr val="FFFFFF"/>
      </a:lt1>
      <a:dk2>
        <a:srgbClr val="A69F9F"/>
      </a:dk2>
      <a:lt2>
        <a:srgbClr val="EEE7E7"/>
      </a:lt2>
      <a:accent1>
        <a:srgbClr val="AF3DB5"/>
      </a:accent1>
      <a:accent2>
        <a:srgbClr val="33D6F1"/>
      </a:accent2>
      <a:accent3>
        <a:srgbClr val="59FFB9"/>
      </a:accent3>
      <a:accent4>
        <a:srgbClr val="FDA97D"/>
      </a:accent4>
      <a:accent5>
        <a:srgbClr val="FFD186"/>
      </a:accent5>
      <a:accent6>
        <a:srgbClr val="A67C6A"/>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PowerPoint Template 28Feb2020" id="{0895FA39-87D9-4FFB-AE45-CFAF2734F0F6}" vid="{A72F8218-4743-4B1B-A885-BA1DCF34E058}"/>
    </a:ext>
  </a:extLst>
</a:theme>
</file>

<file path=ppt/theme/theme7.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Pembro 16x9 Slide Template_Mar 2019.potx" id="{A41A8791-DC26-43AF-9E6A-B8528E7E3127}" vid="{934EA7BF-E296-43EA-A451-45829B67DC1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1C666A01-26A9-41D5-AF36-B37655A2FAD1}"/>
</file>

<file path=customXml/itemProps2.xml><?xml version="1.0" encoding="utf-8"?>
<ds:datastoreItem xmlns:ds="http://schemas.openxmlformats.org/officeDocument/2006/customXml" ds:itemID="{7D64093D-BB5A-4AE9-9A55-DF542FAB7415}"/>
</file>

<file path=customXml/itemProps3.xml><?xml version="1.0" encoding="utf-8"?>
<ds:datastoreItem xmlns:ds="http://schemas.openxmlformats.org/officeDocument/2006/customXml" ds:itemID="{7DE1614F-E8C6-4D14-9C38-70F756C7A7B6}"/>
</file>

<file path=docProps/app.xml><?xml version="1.0" encoding="utf-8"?>
<Properties xmlns="http://schemas.openxmlformats.org/officeDocument/2006/extended-properties" xmlns:vt="http://schemas.openxmlformats.org/officeDocument/2006/docPropsVTypes">
  <Template>NYULH_Theme1_PurpleCoverWhiteInterior_16x9</Template>
  <TotalTime>4042</TotalTime>
  <Words>4234</Words>
  <Application>Microsoft Macintosh PowerPoint</Application>
  <PresentationFormat>Widescreen</PresentationFormat>
  <Paragraphs>809</Paragraphs>
  <Slides>46</Slides>
  <Notes>16</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46</vt:i4>
      </vt:variant>
    </vt:vector>
  </HeadingPairs>
  <TitlesOfParts>
    <vt:vector size="71" baseType="lpstr">
      <vt:lpstr>Arial</vt:lpstr>
      <vt:lpstr>Arial Black</vt:lpstr>
      <vt:lpstr>Arial Narrow</vt:lpstr>
      <vt:lpstr>Calibri</vt:lpstr>
      <vt:lpstr>Calibri Light</vt:lpstr>
      <vt:lpstr>Courier New</vt:lpstr>
      <vt:lpstr>Georgia</vt:lpstr>
      <vt:lpstr>Lucida Grande</vt:lpstr>
      <vt:lpstr>StarSymbol</vt:lpstr>
      <vt:lpstr>Times New Roman</vt:lpstr>
      <vt:lpstr>Trebuchet MS</vt:lpstr>
      <vt:lpstr>Wingdings</vt:lpstr>
      <vt:lpstr>NYU Langone Health Theme 1 Purple Cover White Interior</vt:lpstr>
      <vt:lpstr>SGO feedback on HRD-HRR Data gap- final</vt:lpstr>
      <vt:lpstr>AZ General Master Slide Options</vt:lpstr>
      <vt:lpstr>8_Default Theme</vt:lpstr>
      <vt:lpstr>Pembro 16x9 Slide Template</vt:lpstr>
      <vt:lpstr>Bristol Myers Squibb</vt:lpstr>
      <vt:lpstr>1_Custom Design</vt:lpstr>
      <vt:lpstr>2_Custom Design</vt:lpstr>
      <vt:lpstr>1_Pembro 16x9 Slide Template</vt:lpstr>
      <vt:lpstr>Default Design</vt:lpstr>
      <vt:lpstr>2_Pembro 16x9 Slide Template</vt:lpstr>
      <vt:lpstr>3_Custom Design</vt:lpstr>
      <vt:lpstr>4_Custom Design</vt:lpstr>
      <vt:lpstr>Asco 2021 updates - gu cancers</vt:lpstr>
      <vt:lpstr>Prostate cancer updates</vt:lpstr>
      <vt:lpstr>Phase 3 study of 177Lu-PSMA-617 in patients with metastatic castration-resistant prostate cancer (VISION)</vt:lpstr>
      <vt:lpstr>177Lu-PSMA-617 targeted radioligand therapy </vt:lpstr>
      <vt:lpstr>Open-label study of protocol-permitted standard of care ± 177Lu-PSMA-617 in adults with PSMA-positive mCRPC</vt:lpstr>
      <vt:lpstr>Primary endpoints: 177Lu-PSMA-617 prolonged OS </vt:lpstr>
      <vt:lpstr>Secondary endpoint: RECIST v1.1 responses favored the 177Lu-PSMA-617 arm in patients with measurable disease </vt:lpstr>
      <vt:lpstr>Secondary endpoint: PSA responses favored the 177Lu-PSMA-617 arm among evaluable patients</vt:lpstr>
      <vt:lpstr>Treatment-emergent adverse events grouped as topics of interest: no unexpected or concerning safety signals</vt:lpstr>
      <vt:lpstr>VISION study conclusions</vt:lpstr>
      <vt:lpstr>EORTC GUCG 1333 (PEACE-3) original design </vt:lpstr>
      <vt:lpstr>Bone fractures and cumulative incidence - safety population</vt:lpstr>
      <vt:lpstr>Design of PEACE-1</vt:lpstr>
      <vt:lpstr>PowerPoint Presentation</vt:lpstr>
      <vt:lpstr>Conclusion</vt:lpstr>
      <vt:lpstr>Darolutamide (DARO) tolerability from extended follow up and treatment response in the phase 3 ARAMIS trial </vt:lpstr>
      <vt:lpstr>Interim results of AASUR: apalutamide (A)+ abiraterone acetate + prednisone (AA+P) + leuprolide with stereotactic ultrahypofractionated radiation (UHRT) in very high risk, node negative prostate cancer (PCa).</vt:lpstr>
      <vt:lpstr>Bladder cancer updates</vt:lpstr>
      <vt:lpstr>Pembrolizumab in combination with gemcitabine and concurrent hypofractionated radiation therapy as bladder sparing treatment for muscle-invasive urothelial cancer of the bladder: A multicenter phase 2 trial</vt:lpstr>
      <vt:lpstr>PowerPoint Presentation</vt:lpstr>
      <vt:lpstr>Bladder-Intact Disease-Free Survival All Patients (N=54)</vt:lpstr>
      <vt:lpstr>Safety</vt:lpstr>
      <vt:lpstr>Slide 12</vt:lpstr>
      <vt:lpstr>Slide 21</vt:lpstr>
      <vt:lpstr>Outcomes of patients with clinical CR</vt:lpstr>
      <vt:lpstr>Genomic alterations and clinical CR (n=63)</vt:lpstr>
      <vt:lpstr>KEYNOTE-052 Study Design</vt:lpstr>
      <vt:lpstr>Kaplan-Meier Estimates of OS</vt:lpstr>
      <vt:lpstr>Kaplan-Meier Estimates of OS by Best Response: Overall Population</vt:lpstr>
      <vt:lpstr>Kaplan-Meier Estimates of OS by Best Response and CPS Status</vt:lpstr>
      <vt:lpstr>Avelumab first-line (1L) maintenance for advanced urothelial carcinoma (UC): clinical and genomic subgroups from the JAVELIN Bladder 100 trial</vt:lpstr>
      <vt:lpstr>Renal cell carcinoma updates</vt:lpstr>
      <vt:lpstr>CheckMate 9ER: Study design </vt:lpstr>
      <vt:lpstr>PowerPoint Presentation</vt:lpstr>
      <vt:lpstr>PowerPoint Presentation</vt:lpstr>
      <vt:lpstr>PowerPoint Presentation</vt:lpstr>
      <vt:lpstr>PowerPoint Presentation</vt:lpstr>
      <vt:lpstr>PowerPoint Presentation</vt:lpstr>
      <vt:lpstr>PowerPoint Presentation</vt:lpstr>
      <vt:lpstr>KEYNOTE-426 Study Design </vt:lpstr>
      <vt:lpstr>OS in the ITT Population</vt:lpstr>
      <vt:lpstr>PowerPoint Presentation</vt:lpstr>
      <vt:lpstr>Health-related quality-of-life analysis from the phase III CLEAR trial of lenvatinib (LEN) plus pembrolizumab (PEMBRO) or everolimus (EVE) versus sunitinib (SUN) in advanced RCC</vt:lpstr>
      <vt:lpstr>Nivolumab plus cabozantinib in patients with non-clear cell RCC</vt:lpstr>
      <vt:lpstr>Phase 2 study of belzutifan (MK-6482) for Von Hippel-Lindau (VHL) disease-associated ccRCC </vt:lpstr>
      <vt:lpstr>Conclusions</vt:lpstr>
    </vt:vector>
  </TitlesOfParts>
  <Company>NYU Langone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area</dc:title>
  <dc:creator>Windows User</dc:creator>
  <cp:lastModifiedBy>Aarati Ranganathan</cp:lastModifiedBy>
  <cp:revision>205</cp:revision>
  <dcterms:created xsi:type="dcterms:W3CDTF">2018-07-10T20:09:04Z</dcterms:created>
  <dcterms:modified xsi:type="dcterms:W3CDTF">2021-07-04T14:52:01Z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