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92064" r:id="rId1"/>
  </p:sldMasterIdLst>
  <p:notesMasterIdLst>
    <p:notesMasterId r:id="rId21"/>
  </p:notesMasterIdLst>
  <p:handoutMasterIdLst>
    <p:handoutMasterId r:id="rId22"/>
  </p:handoutMasterIdLst>
  <p:sldIdLst>
    <p:sldId id="838" r:id="rId2"/>
    <p:sldId id="844" r:id="rId3"/>
    <p:sldId id="859" r:id="rId4"/>
    <p:sldId id="861" r:id="rId5"/>
    <p:sldId id="860" r:id="rId6"/>
    <p:sldId id="862" r:id="rId7"/>
    <p:sldId id="863" r:id="rId8"/>
    <p:sldId id="864" r:id="rId9"/>
    <p:sldId id="866" r:id="rId10"/>
    <p:sldId id="865" r:id="rId11"/>
    <p:sldId id="875" r:id="rId12"/>
    <p:sldId id="867" r:id="rId13"/>
    <p:sldId id="868" r:id="rId14"/>
    <p:sldId id="869" r:id="rId15"/>
    <p:sldId id="870" r:id="rId16"/>
    <p:sldId id="871" r:id="rId17"/>
    <p:sldId id="872" r:id="rId18"/>
    <p:sldId id="873" r:id="rId19"/>
    <p:sldId id="8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ac WQ02392KD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F0A"/>
    <a:srgbClr val="175895"/>
    <a:srgbClr val="326CA8"/>
    <a:srgbClr val="062B4F"/>
    <a:srgbClr val="EABB30"/>
    <a:srgbClr val="0E4571"/>
    <a:srgbClr val="012A50"/>
    <a:srgbClr val="005796"/>
    <a:srgbClr val="FE1DFF"/>
    <a:srgbClr val="C30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32" autoAdjust="0"/>
  </p:normalViewPr>
  <p:slideViewPr>
    <p:cSldViewPr snapToGrid="0">
      <p:cViewPr>
        <p:scale>
          <a:sx n="85" d="100"/>
          <a:sy n="85" d="100"/>
        </p:scale>
        <p:origin x="-728" y="-520"/>
      </p:cViewPr>
      <p:guideLst>
        <p:guide orient="horz" pos="2032"/>
        <p:guide pos="215"/>
        <p:guide pos="5545"/>
        <p:guide pos="2880"/>
      </p:guideLst>
    </p:cSldViewPr>
  </p:slideViewPr>
  <p:outlineViewPr>
    <p:cViewPr>
      <p:scale>
        <a:sx n="33" d="100"/>
        <a:sy n="33" d="100"/>
      </p:scale>
      <p:origin x="296" y="68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493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881CB3-A4B3-774C-8834-9AA7B33D60A8}" type="datetimeFigureOut">
              <a:rPr lang="en-US"/>
              <a:pPr>
                <a:defRPr/>
              </a:pPr>
              <a:t>8/2/16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80E6B0-18AE-5B44-A1EA-AC7BB0376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8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3AA6AD-4C6C-F54A-83AF-EE84ACA82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7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2362200"/>
            <a:ext cx="7086600" cy="1143000"/>
          </a:xfrm>
        </p:spPr>
        <p:txBody>
          <a:bodyPr anchor="t"/>
          <a:lstStyle>
            <a:lvl1pPr>
              <a:defRPr sz="3600" b="1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657600"/>
            <a:ext cx="5791200" cy="2362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435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67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5113" y="6629983"/>
            <a:ext cx="1391407" cy="156966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54164"/>
      </p:ext>
    </p:extLst>
  </p:cSld>
  <p:clrMapOvr>
    <a:masterClrMapping/>
  </p:clrMapOvr>
  <p:transition xmlns:p14="http://schemas.microsoft.com/office/powerpoint/2010/main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6700" y="6569020"/>
            <a:ext cx="2034211" cy="175433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2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754189" y="5989233"/>
            <a:ext cx="2034211" cy="175433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5000"/>
              </a:lnSpc>
              <a:spcBef>
                <a:spcPts val="0"/>
              </a:spcBef>
              <a:buFontTx/>
              <a:buNone/>
              <a:defRPr sz="12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075873"/>
      </p:ext>
    </p:extLst>
  </p:cSld>
  <p:clrMapOvr>
    <a:masterClrMapping/>
  </p:clrMapOvr>
  <p:transition xmlns:p14="http://schemas.microsoft.com/office/powerpoint/2010/main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9822" y="6090444"/>
            <a:ext cx="4112177" cy="541338"/>
          </a:xfrm>
        </p:spPr>
        <p:txBody>
          <a:bodyPr tIns="0" rIns="0" bIns="0"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0" y="6090444"/>
            <a:ext cx="4112433" cy="541338"/>
          </a:xfrm>
        </p:spPr>
        <p:txBody>
          <a:bodyPr tIns="0" rIns="0" bIns="0" anchor="b"/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63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920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1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0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754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4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4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69225" cy="12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65" r:id="rId1"/>
    <p:sldLayoutId id="2147492066" r:id="rId2"/>
    <p:sldLayoutId id="2147492067" r:id="rId3"/>
    <p:sldLayoutId id="2147492068" r:id="rId4"/>
    <p:sldLayoutId id="2147492069" r:id="rId5"/>
    <p:sldLayoutId id="2147492070" r:id="rId6"/>
    <p:sldLayoutId id="2147492071" r:id="rId7"/>
    <p:sldLayoutId id="2147492072" r:id="rId8"/>
    <p:sldLayoutId id="2147492073" r:id="rId9"/>
    <p:sldLayoutId id="2147492074" r:id="rId10"/>
    <p:sldLayoutId id="2147492075" r:id="rId11"/>
    <p:sldLayoutId id="2147492076" r:id="rId12"/>
    <p:sldLayoutId id="2147492077" r:id="rId13"/>
    <p:sldLayoutId id="2147492078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18"/>
          <p:cNvSpPr>
            <a:spLocks noChangeShapeType="1"/>
          </p:cNvSpPr>
          <p:nvPr/>
        </p:nvSpPr>
        <p:spPr bwMode="auto">
          <a:xfrm rot="10800000" flipH="1">
            <a:off x="4240540" y="2667741"/>
            <a:ext cx="54757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529" y="6029752"/>
            <a:ext cx="8784694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ASCT = autologous stem cell transplant; PFS = progression-free survival; HR = hazard </a:t>
            </a:r>
            <a:r>
              <a:rPr lang="en-US" sz="1600" dirty="0" smtClean="0">
                <a:solidFill>
                  <a:schemeClr val="bg1"/>
                </a:solidFill>
              </a:rPr>
              <a:t>ratio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Moskowitz</a:t>
            </a:r>
            <a:r>
              <a:rPr lang="en-US" sz="1600" dirty="0" smtClean="0">
                <a:solidFill>
                  <a:schemeClr val="bg1"/>
                </a:solidFill>
              </a:rPr>
              <a:t> CH et al. </a:t>
            </a:r>
            <a:r>
              <a:rPr lang="en-US" sz="1600" i="1" dirty="0" smtClean="0">
                <a:solidFill>
                  <a:schemeClr val="bg1"/>
                </a:solidFill>
              </a:rPr>
              <a:t>Lancet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2015;385(9980):</a:t>
            </a:r>
            <a:r>
              <a:rPr lang="en-US" sz="1600" dirty="0" smtClean="0">
                <a:solidFill>
                  <a:schemeClr val="bg1"/>
                </a:solidFill>
              </a:rPr>
              <a:t>1853-62.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AETHERA: A Phase III Trial of Brentuximab Vedotin (BV) </a:t>
            </a:r>
            <a:r>
              <a:rPr lang="en-US" dirty="0"/>
              <a:t>as Consolidation </a:t>
            </a:r>
            <a:r>
              <a:rPr lang="en-US" dirty="0" smtClean="0"/>
              <a:t>Therapy for HL </a:t>
            </a:r>
            <a:br>
              <a:rPr lang="en-US" dirty="0" smtClean="0"/>
            </a:br>
            <a:r>
              <a:rPr lang="en-US" dirty="0" smtClean="0"/>
              <a:t>at Risk of Relapse or Progression After ASCT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94560" y="4202207"/>
            <a:ext cx="74616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0" indent="-95250" defTabSz="457200">
              <a:defRPr/>
            </a:pPr>
            <a:r>
              <a:rPr lang="en-US" altLang="en-US" sz="20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Primary endpoint: PFS per independent review (IRF) </a:t>
            </a:r>
            <a:endParaRPr lang="en-US" altLang="en-US" sz="1800" dirty="0">
              <a:solidFill>
                <a:prstClr val="white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34" name="Line 2"/>
          <p:cNvSpPr>
            <a:spLocks noChangeShapeType="1"/>
          </p:cNvSpPr>
          <p:nvPr/>
        </p:nvSpPr>
        <p:spPr bwMode="auto">
          <a:xfrm>
            <a:off x="3943593" y="2757087"/>
            <a:ext cx="24492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49673" y="1535839"/>
            <a:ext cx="3998122" cy="2383018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rIns="182880" bIns="182880" anchor="ctr" anchorCtr="0">
            <a:prstTxWarp prst="textNoShape">
              <a:avLst/>
            </a:prstTxWarp>
            <a:noAutofit/>
          </a:bodyPr>
          <a:lstStyle/>
          <a:p>
            <a:pPr defTabSz="457200">
              <a:spcBef>
                <a:spcPts val="600"/>
              </a:spcBef>
              <a:spcAft>
                <a:spcPts val="0"/>
              </a:spcAft>
              <a:buFont typeface="Arial" pitchFamily="-104" charset="0"/>
              <a:buNone/>
            </a:pPr>
            <a:r>
              <a:rPr lang="en-US" sz="18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329)</a:t>
            </a:r>
            <a:endParaRPr lang="en-US" sz="1800" b="1" dirty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  <a:p>
            <a:pPr defTabSz="457200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At least </a:t>
            </a: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1 </a:t>
            </a: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of the following</a:t>
            </a: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:</a:t>
            </a:r>
          </a:p>
          <a:p>
            <a:pPr marL="173038" indent="-173038" defTabSz="457200">
              <a:spcBef>
                <a:spcPts val="600"/>
              </a:spcBef>
              <a:spcAft>
                <a:spcPts val="0"/>
              </a:spcAft>
              <a:buFont typeface="Arial" pitchFamily="-104" charset="0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Primary refractory HL (failure to achieve a </a:t>
            </a: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complete response)</a:t>
            </a:r>
            <a:endParaRPr lang="en-US" sz="1800" dirty="0" smtClean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  <a:p>
            <a:pPr marL="173038" indent="-173038" defTabSz="457200">
              <a:spcBef>
                <a:spcPts val="600"/>
              </a:spcBef>
              <a:spcAft>
                <a:spcPts val="0"/>
              </a:spcAft>
              <a:buFont typeface="Arial" pitchFamily="-104" charset="0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Relapse &lt;12 mo after front-line </a:t>
            </a:r>
            <a:r>
              <a:rPr lang="en-US" sz="1800" dirty="0" err="1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Tx</a:t>
            </a:r>
            <a:endParaRPr lang="en-US" sz="1800" dirty="0" smtClean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  <a:p>
            <a:pPr marL="173038" indent="-173038" defTabSz="457200">
              <a:spcBef>
                <a:spcPts val="600"/>
              </a:spcBef>
              <a:spcAft>
                <a:spcPts val="0"/>
              </a:spcAft>
              <a:buFont typeface="Arial" pitchFamily="-104" charset="0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Relapse ≥12 mo after front-line </a:t>
            </a:r>
            <a:r>
              <a:rPr lang="en-US" sz="1800" dirty="0" err="1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Tx</a:t>
            </a: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 with </a:t>
            </a:r>
            <a:r>
              <a:rPr lang="en-US" sz="1800" dirty="0" err="1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extranodal</a:t>
            </a: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 disease </a:t>
            </a:r>
            <a:endParaRPr lang="en-US" sz="1800" dirty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19708"/>
              </p:ext>
            </p:extLst>
          </p:nvPr>
        </p:nvGraphicFramePr>
        <p:xfrm>
          <a:off x="801038" y="4788837"/>
          <a:ext cx="7422444" cy="109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111"/>
                <a:gridCol w="1728303"/>
                <a:gridCol w="1305586"/>
                <a:gridCol w="2088444"/>
              </a:tblGrid>
              <a:tr h="545631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BV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HR (</a:t>
                      </a:r>
                      <a:r>
                        <a:rPr lang="en-US" sz="2000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-value)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54563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PFS per IRF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42.9 mo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24.1 mo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0.57 (0.0013)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24841"/>
            <a:ext cx="1062604" cy="685800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ASCT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10800000" flipH="1">
            <a:off x="5634229" y="2667742"/>
            <a:ext cx="54757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n>
                <a:solidFill>
                  <a:srgbClr val="000000"/>
                </a:solidFill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6262727" y="1850897"/>
            <a:ext cx="0" cy="821976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6254175" y="1850897"/>
            <a:ext cx="584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 rot="10800000" flipH="1" flipV="1">
            <a:off x="6281976" y="2490296"/>
            <a:ext cx="0" cy="9989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rot="10800000" flipH="1">
            <a:off x="6281976" y="3498327"/>
            <a:ext cx="54757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5839237" y="2210541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928907" y="1478692"/>
            <a:ext cx="1873781" cy="685800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BV (16 cycles)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928907" y="3073273"/>
            <a:ext cx="1873781" cy="685800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Placebo</a:t>
            </a:r>
          </a:p>
        </p:txBody>
      </p:sp>
    </p:spTree>
    <p:extLst>
      <p:ext uri="{BB962C8B-B14F-4D97-AF65-F5344CB8AC3E}">
        <p14:creationId xmlns:p14="http://schemas.microsoft.com/office/powerpoint/2010/main" val="10134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736" y="6408941"/>
            <a:ext cx="8910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Smith D et al. </a:t>
            </a:r>
            <a:r>
              <a:rPr lang="en-US" sz="1600" i="1" dirty="0" err="1" smtClean="0">
                <a:solidFill>
                  <a:srgbClr val="FFFFFF"/>
                </a:solidFill>
                <a:latin typeface="Arial"/>
                <a:cs typeface="Arial"/>
              </a:rPr>
              <a:t>Curr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 Med Res Opinion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2016;[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Epub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ahead of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print].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6736"/>
            <a:ext cx="8026400" cy="1143000"/>
          </a:xfrm>
        </p:spPr>
        <p:txBody>
          <a:bodyPr/>
          <a:lstStyle/>
          <a:p>
            <a:r>
              <a:rPr lang="en-US" dirty="0" smtClean="0"/>
              <a:t>Treatment Patterns and Outcomes </a:t>
            </a:r>
            <a:r>
              <a:rPr lang="en-US" dirty="0"/>
              <a:t>among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Elderly Patients with CML Receiving Second-Generation TKIs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66119"/>
              </p:ext>
            </p:extLst>
          </p:nvPr>
        </p:nvGraphicFramePr>
        <p:xfrm>
          <a:off x="341313" y="2170895"/>
          <a:ext cx="8461375" cy="3610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300"/>
                <a:gridCol w="1634903"/>
                <a:gridCol w="1359254"/>
                <a:gridCol w="1590918"/>
              </a:tblGrid>
              <a:tr h="953305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Dasatinib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(n = 379)</a:t>
                      </a: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Nilotinib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(n = 280)</a:t>
                      </a: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HR, </a:t>
                      </a:r>
                      <a:b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b="1" i="1" u="none" dirty="0" smtClean="0">
                          <a:solidFill>
                            <a:srgbClr val="FFFFFF"/>
                          </a:solidFill>
                        </a:rPr>
                        <a:t>p</a:t>
                      </a: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-value</a:t>
                      </a: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</a:tr>
              <a:tr h="5314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Started at recommended dose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74%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53%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—, &lt;0.001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  <a:tr h="5314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Dose reductions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21%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11%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1.94, 0.002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  <a:tr h="5314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Dose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increases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9%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7%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1.81, 0.048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  <a:tr h="5314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Rate of discontinuation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67%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59%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0.80, 0.026</a:t>
                      </a: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  <a:tr h="5314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OS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4.0 y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&gt;4.9 y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—, 0.032</a:t>
                      </a: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313" y="1396018"/>
            <a:ext cx="7491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Retrospective study of elderly Medicare patients who started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nilotinib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or dasatinib after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imatinib</a:t>
            </a:r>
            <a:endParaRPr lang="en-US" sz="18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736" y="6408941"/>
            <a:ext cx="8910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Berenson J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Proc ASH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2015;Abstract 373.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CHAMPION-1: Weekly Carfilzomib with Dexamethasone for Relapsed/Refractory MM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27657"/>
              </p:ext>
            </p:extLst>
          </p:nvPr>
        </p:nvGraphicFramePr>
        <p:xfrm>
          <a:off x="682180" y="1583875"/>
          <a:ext cx="7779640" cy="255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866"/>
                <a:gridCol w="2288774"/>
              </a:tblGrid>
              <a:tr h="7611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Carfilzomib 70 mg/m</a:t>
                      </a:r>
                      <a:r>
                        <a:rPr lang="en-US" sz="2000" b="1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000" b="1" baseline="30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 104</a:t>
                      </a:r>
                      <a:endParaRPr lang="en-US" sz="2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179518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Objective response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Stringent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complete response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Complete response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Very good partial response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77%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13%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30%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7001" y="4365227"/>
            <a:ext cx="8131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Weekly carfilzomib with dexamethasone demonstrated promising efficacy and acceptable safety and tolerability.</a:t>
            </a:r>
          </a:p>
          <a:p>
            <a:pPr marL="285750" indent="-285750">
              <a:buFont typeface="Arial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Rates of Grade ≥3 adverse events and therapy discontinuation are similar to or lower than </a:t>
            </a:r>
            <a:r>
              <a:rPr lang="en-US" sz="1800" dirty="0">
                <a:solidFill>
                  <a:schemeClr val="bg1"/>
                </a:solidFill>
              </a:rPr>
              <a:t>those with </a:t>
            </a:r>
            <a:r>
              <a:rPr lang="en-US" sz="1800" dirty="0" smtClean="0">
                <a:solidFill>
                  <a:schemeClr val="bg1"/>
                </a:solidFill>
              </a:rPr>
              <a:t>twice-weekly dosing.</a:t>
            </a:r>
          </a:p>
        </p:txBody>
      </p:sp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902" y="6408941"/>
            <a:ext cx="8879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Moreau P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N Engl J Med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2016;374(17):1621-34.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TOURMALINE-MM1: </a:t>
            </a:r>
            <a:r>
              <a:rPr lang="en-US" dirty="0"/>
              <a:t>A Phase </a:t>
            </a:r>
            <a:r>
              <a:rPr lang="en-US" dirty="0" smtClean="0"/>
              <a:t>III Trial of Oral </a:t>
            </a:r>
            <a:r>
              <a:rPr lang="en-US" dirty="0"/>
              <a:t>Ixazomib/</a:t>
            </a:r>
            <a:r>
              <a:rPr lang="en-US" dirty="0" smtClean="0"/>
              <a:t>Lenalidomide</a:t>
            </a:r>
            <a:r>
              <a:rPr lang="en-US" dirty="0"/>
              <a:t>/Dexamethasone </a:t>
            </a:r>
            <a:r>
              <a:rPr lang="en-US" dirty="0" smtClean="0"/>
              <a:t>(</a:t>
            </a:r>
            <a:r>
              <a:rPr lang="en-US" dirty="0" err="1" smtClean="0"/>
              <a:t>IRd</a:t>
            </a:r>
            <a:r>
              <a:rPr lang="en-US" dirty="0" smtClean="0"/>
              <a:t>) for Relapsed/Refractory MM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721097"/>
              </p:ext>
            </p:extLst>
          </p:nvPr>
        </p:nvGraphicFramePr>
        <p:xfrm>
          <a:off x="341314" y="1612900"/>
          <a:ext cx="8461374" cy="405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853"/>
                <a:gridCol w="1435049"/>
                <a:gridCol w="1543354"/>
                <a:gridCol w="1814118"/>
              </a:tblGrid>
              <a:tr h="978713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rgbClr val="FFFFFF"/>
                          </a:solidFill>
                        </a:rPr>
                        <a:t>IRd</a:t>
                      </a:r>
                      <a:endParaRPr lang="en-US" sz="20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(n = 360)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Rd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(n = 362)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HR, </a:t>
                      </a:r>
                      <a:r>
                        <a:rPr lang="en-US" sz="2000" b="1" i="1" u="none" dirty="0" smtClean="0">
                          <a:solidFill>
                            <a:srgbClr val="FFFFFF"/>
                          </a:solidFill>
                        </a:rPr>
                        <a:t>p</a:t>
                      </a: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-value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67991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PFS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20.6 mo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14.7 mo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0.74, 0.01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17127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Overall response rate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Complete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response (CR)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Stringent CR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Partial response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78.3%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12%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67%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71.5%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&lt;1%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65%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—, 0.04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679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duration of response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20.5 mo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15.0 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mo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—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694" y="6408941"/>
            <a:ext cx="8871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San-Miguel JF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Lancet </a:t>
            </a:r>
            <a:r>
              <a:rPr lang="en-US" sz="1600" i="1" dirty="0" err="1" smtClean="0">
                <a:solidFill>
                  <a:srgbClr val="FFFFFF"/>
                </a:solidFill>
                <a:latin typeface="Arial"/>
                <a:cs typeface="Arial"/>
              </a:rPr>
              <a:t>Oncol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2014;15(11):1195-206.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PANORAMA 1: A Phase III Trial of </a:t>
            </a:r>
            <a:r>
              <a:rPr lang="en-US" dirty="0" err="1" smtClean="0"/>
              <a:t>Panobinostat</a:t>
            </a:r>
            <a:r>
              <a:rPr lang="en-US" dirty="0" smtClean="0"/>
              <a:t> and </a:t>
            </a:r>
            <a:r>
              <a:rPr lang="en-US" dirty="0" err="1" smtClean="0"/>
              <a:t>Bortezomib</a:t>
            </a:r>
            <a:r>
              <a:rPr lang="en-US" dirty="0" smtClean="0"/>
              <a:t>/Dexamethasone (</a:t>
            </a:r>
            <a:r>
              <a:rPr lang="en-US" dirty="0" err="1"/>
              <a:t>PanoVd</a:t>
            </a:r>
            <a:r>
              <a:rPr lang="en-US" dirty="0" smtClean="0"/>
              <a:t>) for Relapsed/Refractory MM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44824"/>
              </p:ext>
            </p:extLst>
          </p:nvPr>
        </p:nvGraphicFramePr>
        <p:xfrm>
          <a:off x="341313" y="1516290"/>
          <a:ext cx="8461375" cy="4541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599"/>
                <a:gridCol w="1428671"/>
                <a:gridCol w="1362530"/>
                <a:gridCol w="1031818"/>
                <a:gridCol w="1375757"/>
              </a:tblGrid>
              <a:tr h="855666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rgbClr val="FFFFFF"/>
                          </a:solidFill>
                        </a:rPr>
                        <a:t>PanoVd</a:t>
                      </a:r>
                      <a:endParaRPr lang="en-US" sz="20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(n = 387)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err="1" smtClean="0">
                          <a:solidFill>
                            <a:srgbClr val="FFFFFF"/>
                          </a:solidFill>
                        </a:rPr>
                        <a:t>Vd</a:t>
                      </a:r>
                      <a:endParaRPr lang="en-US" sz="2000" b="1" u="none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(n = 381)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HR 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u="none" dirty="0" smtClean="0">
                          <a:solidFill>
                            <a:srgbClr val="FFFFFF"/>
                          </a:solidFill>
                        </a:rPr>
                        <a:t>p</a:t>
                      </a: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-value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52656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PFS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11.99 mo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8.08 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mo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0.63 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&lt;0.0001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526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Overall response rate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60.7%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54.6%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—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0.09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52656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Select adverse events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rgbClr val="FFFFFF"/>
                          </a:solidFill>
                        </a:rPr>
                        <a:t>PanoVd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 (n = 381)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FFFF"/>
                          </a:solidFill>
                        </a:rPr>
                        <a:t>Vd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 (n = 377)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526563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Grade </a:t>
                      </a: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≥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Grade </a:t>
                      </a: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≥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/>
                </a:tc>
              </a:tr>
              <a:tr h="526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Thrombocytopenia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67%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31%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526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Diarrhea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26%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526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Peripheral neuropathy</a:t>
                      </a:r>
                    </a:p>
                  </a:txBody>
                  <a:tcPr marT="91440" marB="91440">
                    <a:solidFill>
                      <a:srgbClr val="326CA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18%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15%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IMWG </a:t>
            </a:r>
            <a:r>
              <a:rPr lang="en-US" dirty="0"/>
              <a:t>D</a:t>
            </a:r>
            <a:r>
              <a:rPr lang="en-US" dirty="0" smtClean="0"/>
              <a:t>iagnostic Criteria for MM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108248"/>
            <a:ext cx="8064500" cy="5348288"/>
          </a:xfrm>
        </p:spPr>
        <p:txBody>
          <a:bodyPr>
            <a:noAutofit/>
          </a:bodyPr>
          <a:lstStyle/>
          <a:p>
            <a:r>
              <a:rPr lang="en-US" sz="1900" dirty="0" smtClean="0"/>
              <a:t>Clonal bone marrow plasma cells ≥10% or biopsy-proven bony or </a:t>
            </a:r>
            <a:r>
              <a:rPr lang="en-US" sz="1900" dirty="0" err="1" smtClean="0"/>
              <a:t>extramedullary</a:t>
            </a:r>
            <a:r>
              <a:rPr lang="en-US" sz="1900" dirty="0" smtClean="0"/>
              <a:t> </a:t>
            </a:r>
            <a:r>
              <a:rPr lang="en-US" sz="1900" dirty="0" err="1" smtClean="0"/>
              <a:t>plasmacytoma</a:t>
            </a:r>
            <a:r>
              <a:rPr lang="en-US" sz="1900" dirty="0" smtClean="0"/>
              <a:t> and any ≥</a:t>
            </a:r>
            <a:r>
              <a:rPr lang="en-US" sz="1900" dirty="0"/>
              <a:t>1 </a:t>
            </a:r>
            <a:r>
              <a:rPr lang="en-US" sz="1900" dirty="0" smtClean="0"/>
              <a:t>of the following myeloma defining events: </a:t>
            </a:r>
          </a:p>
          <a:p>
            <a:r>
              <a:rPr lang="en-US" sz="1900" dirty="0" smtClean="0"/>
              <a:t>Myeloma defining events: Evidence of end organ damage that can be attributed to the underlying plasma cell proliferative disorder, specifically:</a:t>
            </a:r>
          </a:p>
          <a:p>
            <a:pPr lvl="1"/>
            <a:r>
              <a:rPr lang="en-US" sz="1800" dirty="0" err="1" smtClean="0"/>
              <a:t>Hypercalcemia</a:t>
            </a:r>
            <a:r>
              <a:rPr lang="en-US" sz="1800" dirty="0" smtClean="0"/>
              <a:t>: Serum calcium &gt;</a:t>
            </a:r>
            <a:r>
              <a:rPr lang="en-US" sz="1800" dirty="0"/>
              <a:t>0.25 </a:t>
            </a:r>
            <a:r>
              <a:rPr lang="en-US" sz="1800" dirty="0" err="1" smtClean="0"/>
              <a:t>mmol</a:t>
            </a:r>
            <a:r>
              <a:rPr lang="en-US" sz="1800" dirty="0" smtClean="0"/>
              <a:t>/L higher than ULN or </a:t>
            </a:r>
            <a:br>
              <a:rPr lang="en-US" sz="1800" dirty="0" smtClean="0"/>
            </a:br>
            <a:r>
              <a:rPr lang="en-US" sz="1800" dirty="0" smtClean="0"/>
              <a:t>&gt;2.75 </a:t>
            </a:r>
            <a:r>
              <a:rPr lang="en-US" sz="1800" dirty="0" err="1" smtClean="0"/>
              <a:t>mmol</a:t>
            </a:r>
            <a:r>
              <a:rPr lang="en-US" sz="1800" dirty="0" smtClean="0"/>
              <a:t>/L</a:t>
            </a:r>
          </a:p>
          <a:p>
            <a:pPr lvl="1"/>
            <a:r>
              <a:rPr lang="en-US" sz="1800" dirty="0" smtClean="0"/>
              <a:t>Renal insufficiency: </a:t>
            </a:r>
            <a:r>
              <a:rPr lang="en-US" sz="1800" dirty="0"/>
              <a:t>C</a:t>
            </a:r>
            <a:r>
              <a:rPr lang="en-US" sz="1800" dirty="0" smtClean="0"/>
              <a:t>reatinine (Cr) clearance &lt;40 mL/min or serum </a:t>
            </a:r>
            <a:br>
              <a:rPr lang="en-US" sz="1800" dirty="0" smtClean="0"/>
            </a:br>
            <a:r>
              <a:rPr lang="en-US" sz="1800" dirty="0" smtClean="0"/>
              <a:t>Cr </a:t>
            </a:r>
            <a:r>
              <a:rPr lang="el-GR" sz="1800" dirty="0" smtClean="0"/>
              <a:t>&gt;177 μ</a:t>
            </a:r>
            <a:r>
              <a:rPr lang="en-US" sz="1800" dirty="0" err="1" smtClean="0"/>
              <a:t>mol</a:t>
            </a:r>
            <a:r>
              <a:rPr lang="en-US" sz="1800" dirty="0" smtClean="0"/>
              <a:t>/L (&gt;2 mg/</a:t>
            </a:r>
            <a:r>
              <a:rPr lang="en-US" sz="1800" dirty="0" err="1" smtClean="0"/>
              <a:t>dL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Anemia: </a:t>
            </a:r>
            <a:r>
              <a:rPr lang="en-US" sz="1800" dirty="0" err="1" smtClean="0"/>
              <a:t>Hb</a:t>
            </a:r>
            <a:r>
              <a:rPr lang="en-US" sz="1800" dirty="0" smtClean="0"/>
              <a:t> &gt;20 g/L below the lower limit of normal, or &lt;100 g/L</a:t>
            </a:r>
          </a:p>
          <a:p>
            <a:pPr lvl="1"/>
            <a:r>
              <a:rPr lang="en-US" sz="1800" dirty="0" smtClean="0"/>
              <a:t>Bone lesions: &gt;1 </a:t>
            </a:r>
            <a:r>
              <a:rPr lang="en-US" sz="1800" dirty="0" err="1" smtClean="0"/>
              <a:t>osteolytic</a:t>
            </a:r>
            <a:r>
              <a:rPr lang="en-US" sz="1800" dirty="0" smtClean="0"/>
              <a:t> lesions </a:t>
            </a:r>
          </a:p>
          <a:p>
            <a:r>
              <a:rPr lang="en-US" sz="1900" dirty="0"/>
              <a:t>More than 1 </a:t>
            </a:r>
            <a:r>
              <a:rPr lang="en-US" sz="1900" dirty="0" smtClean="0"/>
              <a:t>of the following biomarkers of malignancy:</a:t>
            </a:r>
          </a:p>
          <a:p>
            <a:pPr lvl="1"/>
            <a:r>
              <a:rPr lang="en-US" sz="1800" dirty="0" smtClean="0"/>
              <a:t>Clonal bone marrow plasma cell percentage ≥60%</a:t>
            </a:r>
          </a:p>
          <a:p>
            <a:pPr lvl="1"/>
            <a:r>
              <a:rPr lang="en-US" sz="1800" dirty="0"/>
              <a:t>Involved-to-uninvolved </a:t>
            </a:r>
            <a:r>
              <a:rPr lang="en-US" sz="1800" dirty="0" smtClean="0"/>
              <a:t>serum free light chain ratio ≥100</a:t>
            </a:r>
          </a:p>
          <a:p>
            <a:pPr lvl="1"/>
            <a:r>
              <a:rPr lang="en-US" sz="1800" dirty="0" smtClean="0"/>
              <a:t>&gt;1 focal lesions on MRI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272877" y="6287266"/>
            <a:ext cx="4690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600" dirty="0" smtClean="0">
                <a:solidFill>
                  <a:srgbClr val="FFFFFF"/>
                </a:solidFill>
              </a:rPr>
              <a:t>Rajkumar V </a:t>
            </a:r>
            <a:r>
              <a:rPr lang="de-DE" sz="1600" dirty="0">
                <a:solidFill>
                  <a:srgbClr val="FFFFFF"/>
                </a:solidFill>
              </a:rPr>
              <a:t>et al</a:t>
            </a:r>
            <a:r>
              <a:rPr lang="de-DE" sz="1600" dirty="0" smtClean="0">
                <a:solidFill>
                  <a:srgbClr val="FFFFFF"/>
                </a:solidFill>
              </a:rPr>
              <a:t>. </a:t>
            </a:r>
            <a:r>
              <a:rPr lang="de-DE" sz="1600" i="1" dirty="0" smtClean="0">
                <a:solidFill>
                  <a:srgbClr val="FFFFFF"/>
                </a:solidFill>
              </a:rPr>
              <a:t>Lancet </a:t>
            </a:r>
            <a:r>
              <a:rPr lang="de-DE" sz="1600" i="1" dirty="0" err="1" smtClean="0">
                <a:solidFill>
                  <a:srgbClr val="FFFFFF"/>
                </a:solidFill>
              </a:rPr>
              <a:t>Oncol</a:t>
            </a:r>
            <a:r>
              <a:rPr lang="de-DE" sz="1600" i="1" dirty="0" smtClean="0">
                <a:solidFill>
                  <a:srgbClr val="FFFFFF"/>
                </a:solidFill>
              </a:rPr>
              <a:t> </a:t>
            </a:r>
            <a:r>
              <a:rPr lang="de-DE" sz="1600" dirty="0" smtClean="0">
                <a:solidFill>
                  <a:srgbClr val="FFFFFF"/>
                </a:solidFill>
              </a:rPr>
              <a:t>2014;15:e538-48.</a:t>
            </a:r>
            <a:endParaRPr lang="de-DE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6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528" y="6400800"/>
            <a:ext cx="890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Roberts AW et </a:t>
            </a:r>
            <a:r>
              <a:rPr lang="en-US" sz="1600" dirty="0">
                <a:solidFill>
                  <a:schemeClr val="bg1"/>
                </a:solidFill>
              </a:rPr>
              <a:t>al. </a:t>
            </a:r>
            <a:r>
              <a:rPr lang="en-US" sz="1600" i="1" dirty="0" smtClean="0">
                <a:solidFill>
                  <a:schemeClr val="bg1"/>
                </a:solidFill>
              </a:rPr>
              <a:t>N </a:t>
            </a:r>
            <a:r>
              <a:rPr lang="en-US" sz="1600" i="1" dirty="0" err="1" smtClean="0">
                <a:solidFill>
                  <a:schemeClr val="bg1"/>
                </a:solidFill>
              </a:rPr>
              <a:t>Engl</a:t>
            </a:r>
            <a:r>
              <a:rPr lang="en-US" sz="1600" i="1" dirty="0" smtClean="0">
                <a:solidFill>
                  <a:schemeClr val="bg1"/>
                </a:solidFill>
              </a:rPr>
              <a:t> J Med </a:t>
            </a:r>
            <a:r>
              <a:rPr lang="en-US" sz="1600" dirty="0" smtClean="0">
                <a:solidFill>
                  <a:schemeClr val="bg1"/>
                </a:solidFill>
              </a:rPr>
              <a:t>2016;374(4):311-22. </a:t>
            </a:r>
            <a:endParaRPr lang="en-US" sz="160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 Dose-Escalation Study of Venetoclax in </a:t>
            </a:r>
            <a:r>
              <a:rPr lang="en-US" dirty="0"/>
              <a:t>Relapsed/Refractory CLL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768818"/>
              </p:ext>
            </p:extLst>
          </p:nvPr>
        </p:nvGraphicFramePr>
        <p:xfrm>
          <a:off x="341314" y="1511447"/>
          <a:ext cx="8461374" cy="445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1135"/>
                <a:gridCol w="1535249"/>
                <a:gridCol w="2134516"/>
                <a:gridCol w="1610474"/>
              </a:tblGrid>
              <a:tr h="14040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Efficacy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All patients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= 116)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Dose-escalation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cohort </a:t>
                      </a:r>
                      <a:b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(n = 56)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Expansion cohort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60)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50892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Overall response rate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79%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77%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82%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>
                    <a:solidFill>
                      <a:srgbClr val="175895"/>
                    </a:solidFill>
                  </a:tcPr>
                </a:tc>
              </a:tr>
              <a:tr h="50892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Complete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response rate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20%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10%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>
                    <a:solidFill>
                      <a:srgbClr val="326CA8"/>
                    </a:solidFill>
                  </a:tcPr>
                </a:tc>
              </a:tr>
              <a:tr h="508924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Select serious adverse events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N = 115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BBE0E3"/>
                    </a:solidFill>
                  </a:tcPr>
                </a:tc>
              </a:tr>
              <a:tr h="508924">
                <a:tc grid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Any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45%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08924">
                <a:tc grid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Febrile neutropenia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08924">
                <a:tc grid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Tumor 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lysis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syndrome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68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23" y="6400800"/>
            <a:ext cx="8903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Ruan</a:t>
            </a:r>
            <a:r>
              <a:rPr lang="en-US" sz="1600" dirty="0" smtClean="0">
                <a:solidFill>
                  <a:schemeClr val="bg1"/>
                </a:solidFill>
              </a:rPr>
              <a:t> J et </a:t>
            </a:r>
            <a:r>
              <a:rPr lang="en-US" sz="1600" dirty="0">
                <a:solidFill>
                  <a:schemeClr val="bg1"/>
                </a:solidFill>
              </a:rPr>
              <a:t>al. </a:t>
            </a:r>
            <a:r>
              <a:rPr lang="en-US" sz="1600" i="1" dirty="0" smtClean="0">
                <a:solidFill>
                  <a:schemeClr val="bg1"/>
                </a:solidFill>
              </a:rPr>
              <a:t>N </a:t>
            </a:r>
            <a:r>
              <a:rPr lang="en-US" sz="1600" i="1" dirty="0" err="1" smtClean="0">
                <a:solidFill>
                  <a:schemeClr val="bg1"/>
                </a:solidFill>
              </a:rPr>
              <a:t>Engl</a:t>
            </a:r>
            <a:r>
              <a:rPr lang="en-US" sz="1600" i="1" dirty="0" smtClean="0">
                <a:solidFill>
                  <a:schemeClr val="bg1"/>
                </a:solidFill>
              </a:rPr>
              <a:t> J Med </a:t>
            </a:r>
            <a:r>
              <a:rPr lang="en-US" sz="1600" dirty="0" smtClean="0">
                <a:solidFill>
                  <a:schemeClr val="bg1"/>
                </a:solidFill>
              </a:rPr>
              <a:t>2015;373(19):1835-44. </a:t>
            </a:r>
            <a:endParaRPr lang="en-US" sz="160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Study of Lenalidomide </a:t>
            </a:r>
            <a:r>
              <a:rPr lang="en-US" dirty="0"/>
              <a:t>and </a:t>
            </a:r>
            <a:r>
              <a:rPr lang="en-US" dirty="0" smtClean="0"/>
              <a:t>Rituximab (R</a:t>
            </a:r>
            <a:r>
              <a:rPr lang="en-US" baseline="30000" dirty="0" smtClean="0"/>
              <a:t>2</a:t>
            </a:r>
            <a:r>
              <a:rPr lang="en-US" dirty="0" smtClean="0"/>
              <a:t>) as Initial Treatment for MCL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5618"/>
              </p:ext>
            </p:extLst>
          </p:nvPr>
        </p:nvGraphicFramePr>
        <p:xfrm>
          <a:off x="341314" y="1460503"/>
          <a:ext cx="8461374" cy="459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790"/>
                <a:gridCol w="3765584"/>
              </a:tblGrid>
              <a:tr h="755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Efficacy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Intent-to-treat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population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(n = 38)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Overall response rate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87%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Complete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response rate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61%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PFS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Not reached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Two-year PFS rate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85%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Select adverse events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Grade ≥3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Neutropenia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50%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Thrombocytopenia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13%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Rash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29%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Tumor flare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11%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0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10" y="6392446"/>
            <a:ext cx="8886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FFFF"/>
                </a:solidFill>
              </a:rPr>
              <a:t>www.clinicaltrials.gov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. Accessed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August 2016.</a:t>
            </a:r>
            <a:endParaRPr lang="en-US" sz="16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222573" y="3050208"/>
            <a:ext cx="3200400" cy="992667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Ibrutinib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+ </a:t>
            </a:r>
            <a:r>
              <a:rPr lang="en-US" altLang="en-US" sz="18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palbociclib</a:t>
            </a:r>
            <a:endParaRPr lang="en-US" altLang="en-US" sz="1800" b="1" dirty="0" smtClean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88759" y="2487746"/>
            <a:ext cx="3434966" cy="2100404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600"/>
              </a:spcBef>
              <a:buFont typeface="Arial" pitchFamily="-104" charset="0"/>
              <a:buNone/>
            </a:pPr>
            <a:r>
              <a:rPr lang="en-US" sz="2000" b="1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</a:t>
            </a:r>
          </a:p>
          <a:p>
            <a:pPr marL="285750" indent="-285750" eaLnBrk="0" fontAlgn="base" hangingPunct="0">
              <a:spcBef>
                <a:spcPts val="600"/>
              </a:spcBef>
              <a:buFont typeface="Arial"/>
              <a:buChar char="•"/>
            </a:pPr>
            <a:r>
              <a:rPr 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MCL having progressed on at least 1 prior treatment</a:t>
            </a:r>
            <a:endParaRPr lang="en-US" sz="2000" dirty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I Study of Ibrutinib and Palbociclib for Previously Treated MCL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431" y="1601229"/>
            <a:ext cx="4089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Trial identifier: </a:t>
            </a:r>
            <a:r>
              <a:rPr lang="en-US" sz="2000" dirty="0">
                <a:solidFill>
                  <a:schemeClr val="bg1"/>
                </a:solidFill>
              </a:rPr>
              <a:t>NCT02159755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Estimated enrollment: 28 (open)</a:t>
            </a:r>
            <a:endParaRPr lang="en-US" sz="2000" b="1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3382" y="4902095"/>
            <a:ext cx="4431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Principal investigator: Peter Martin</a:t>
            </a:r>
            <a:endParaRPr lang="en-US" sz="2000" b="1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" name="Straight Arrow Connector 5"/>
          <p:cNvCxnSpPr>
            <a:stCxn id="21" idx="3"/>
            <a:endCxn id="16" idx="1"/>
          </p:cNvCxnSpPr>
          <p:nvPr/>
        </p:nvCxnSpPr>
        <p:spPr bwMode="auto">
          <a:xfrm>
            <a:off x="4223725" y="3537948"/>
            <a:ext cx="998848" cy="85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58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902" y="6400800"/>
            <a:ext cx="8879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Chen R </a:t>
            </a:r>
            <a:r>
              <a:rPr lang="en-US" sz="1600" dirty="0">
                <a:solidFill>
                  <a:schemeClr val="bg1"/>
                </a:solidFill>
              </a:rPr>
              <a:t>et al. </a:t>
            </a:r>
            <a:r>
              <a:rPr lang="en-US" sz="1600" i="1" dirty="0" err="1" smtClean="0">
                <a:solidFill>
                  <a:schemeClr val="bg1"/>
                </a:solidFill>
              </a:rPr>
              <a:t>Proc</a:t>
            </a:r>
            <a:r>
              <a:rPr lang="en-US" sz="1600" i="1" dirty="0" smtClean="0">
                <a:solidFill>
                  <a:schemeClr val="bg1"/>
                </a:solidFill>
              </a:rPr>
              <a:t> ASH </a:t>
            </a:r>
            <a:r>
              <a:rPr lang="en-US" sz="1600" dirty="0" smtClean="0">
                <a:solidFill>
                  <a:schemeClr val="bg1"/>
                </a:solidFill>
              </a:rPr>
              <a:t>2015;Abstract 518. </a:t>
            </a:r>
            <a:endParaRPr lang="en-US" sz="160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SWOG-S1106</a:t>
            </a:r>
            <a:r>
              <a:rPr lang="en-US" dirty="0" smtClean="0"/>
              <a:t>: A Phase II Trial of Bendamustine/Rituximab (BR) versus R-hyper-CVAD (RH) followed by ASCT for Patients with MCL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449754"/>
              </p:ext>
            </p:extLst>
          </p:nvPr>
        </p:nvGraphicFramePr>
        <p:xfrm>
          <a:off x="341313" y="1614138"/>
          <a:ext cx="8461374" cy="3956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5856"/>
                <a:gridCol w="1965856"/>
                <a:gridCol w="1559662"/>
              </a:tblGrid>
              <a:tr h="9814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Clinical parameter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BR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35)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RH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17)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b">
                    <a:solidFill>
                      <a:srgbClr val="062B4F"/>
                    </a:solidFill>
                  </a:tcPr>
                </a:tc>
              </a:tr>
              <a:tr h="5686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Two-year PFS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81%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82%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175895"/>
                    </a:solidFill>
                  </a:tcPr>
                </a:tc>
              </a:tr>
              <a:tr h="5686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Two-year OS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87%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88%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  <a:tr h="56861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Stem cell mobilization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62B4F"/>
                    </a:solidFill>
                  </a:tcPr>
                </a:tc>
              </a:tr>
              <a:tr h="7010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Failure to collect stem cells, (n)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56861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ASCT, (n)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326CA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707" y="6400800"/>
            <a:ext cx="8888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Chen R </a:t>
            </a:r>
            <a:r>
              <a:rPr lang="en-US" sz="1600" dirty="0">
                <a:solidFill>
                  <a:schemeClr val="bg1"/>
                </a:solidFill>
              </a:rPr>
              <a:t>et al. </a:t>
            </a:r>
            <a:r>
              <a:rPr lang="en-US" sz="1600" i="1" dirty="0" err="1" smtClean="0">
                <a:solidFill>
                  <a:schemeClr val="bg1"/>
                </a:solidFill>
              </a:rPr>
              <a:t>Proc</a:t>
            </a:r>
            <a:r>
              <a:rPr lang="en-US" sz="1600" i="1" dirty="0" smtClean="0">
                <a:solidFill>
                  <a:schemeClr val="bg1"/>
                </a:solidFill>
              </a:rPr>
              <a:t> ASH </a:t>
            </a:r>
            <a:r>
              <a:rPr lang="en-US" sz="1600" dirty="0" smtClean="0">
                <a:solidFill>
                  <a:schemeClr val="bg1"/>
                </a:solidFill>
              </a:rPr>
              <a:t>2015;Abstract 518. </a:t>
            </a:r>
            <a:endParaRPr lang="en-US" sz="160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SWOG-S1106: </a:t>
            </a:r>
            <a:r>
              <a:rPr lang="en-US" dirty="0" smtClean="0"/>
              <a:t>A Phase II </a:t>
            </a:r>
            <a:r>
              <a:rPr lang="en-US" dirty="0"/>
              <a:t>Trial </a:t>
            </a:r>
            <a:r>
              <a:rPr lang="en-US" dirty="0" smtClean="0"/>
              <a:t>of BR versus RH followed by ASCT for Patients with MCL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30533"/>
              </p:ext>
            </p:extLst>
          </p:nvPr>
        </p:nvGraphicFramePr>
        <p:xfrm>
          <a:off x="341313" y="1449039"/>
          <a:ext cx="8459787" cy="470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3601"/>
                <a:gridCol w="1244600"/>
                <a:gridCol w="1321586"/>
              </a:tblGrid>
              <a:tr h="7411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Clinical parameter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BR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35)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RH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17)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456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Two-year PFS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81%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82%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456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Two-year OS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87%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88%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4561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Stem cell mobilization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062B4F"/>
                    </a:solidFill>
                  </a:tcPr>
                </a:tc>
              </a:tr>
              <a:tr h="456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Failure to collect stem cells, (n)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456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ASCT, (n)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49562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Minimal residual disease (MRD) assessment 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  <a:tr h="456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MRD-positive at baseline, (n)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956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Achieved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MRD negativity before ASCT, (n)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7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10" y="6408941"/>
            <a:ext cx="8886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Younes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A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J Clin </a:t>
            </a:r>
            <a:r>
              <a:rPr lang="en-US" sz="1600" i="1" dirty="0" err="1" smtClean="0">
                <a:solidFill>
                  <a:srgbClr val="FFFFFF"/>
                </a:solidFill>
                <a:latin typeface="Arial"/>
                <a:cs typeface="Arial"/>
              </a:rPr>
              <a:t>Oncol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2012;30(18):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2183-9.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Phase II Trial of BV for Relapsed/Refractory HL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26208"/>
              </p:ext>
            </p:extLst>
          </p:nvPr>
        </p:nvGraphicFramePr>
        <p:xfrm>
          <a:off x="341313" y="1498601"/>
          <a:ext cx="8461375" cy="429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4860"/>
                <a:gridCol w="1896515"/>
              </a:tblGrid>
              <a:tr h="6901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Efficacy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n =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102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115334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Objective response rate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Complete remission (CR)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Partial remission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75%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34%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40%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5484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duration of objective response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6.7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80384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duration of response for those achieving a CR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20.5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5484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PFS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5.6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5484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overall survival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22.4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6"/>
          <p:cNvGrpSpPr>
            <a:grpSpLocks/>
          </p:cNvGrpSpPr>
          <p:nvPr/>
        </p:nvGrpSpPr>
        <p:grpSpPr bwMode="auto">
          <a:xfrm rot="5400000" flipH="1">
            <a:off x="5779389" y="3551455"/>
            <a:ext cx="502212" cy="854687"/>
            <a:chOff x="3540" y="1542"/>
            <a:chExt cx="911" cy="1248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3540" y="1542"/>
              <a:ext cx="11" cy="124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grpSp>
        <p:nvGrpSpPr>
          <p:cNvPr id="28" name="Group 16"/>
          <p:cNvGrpSpPr>
            <a:grpSpLocks/>
          </p:cNvGrpSpPr>
          <p:nvPr/>
        </p:nvGrpSpPr>
        <p:grpSpPr bwMode="auto">
          <a:xfrm rot="16200000" flipH="1" flipV="1">
            <a:off x="5711034" y="2279739"/>
            <a:ext cx="559838" cy="915997"/>
            <a:chOff x="3540" y="1542"/>
            <a:chExt cx="911" cy="1248"/>
          </a:xfrm>
        </p:grpSpPr>
        <p:sp>
          <p:nvSpPr>
            <p:cNvPr id="31" name="Line 17"/>
            <p:cNvSpPr>
              <a:spLocks noChangeShapeType="1"/>
            </p:cNvSpPr>
            <p:nvPr/>
          </p:nvSpPr>
          <p:spPr bwMode="auto">
            <a:xfrm flipV="1">
              <a:off x="3540" y="1542"/>
              <a:ext cx="11" cy="124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2931399" y="3273639"/>
            <a:ext cx="41157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320" y="6392446"/>
            <a:ext cx="879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FFFF"/>
                </a:solidFill>
              </a:rPr>
              <a:t>www.clinicaltrials.gov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. Accessed </a:t>
            </a:r>
            <a:r>
              <a:rPr lang="en-US" sz="1600" dirty="0" smtClean="0">
                <a:solidFill>
                  <a:srgbClr val="FFFFFF"/>
                </a:solidFill>
              </a:rPr>
              <a:t>August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2016.</a:t>
            </a:r>
            <a:endParaRPr lang="en-US" sz="16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H="1" flipV="1">
            <a:off x="3770160" y="2444188"/>
            <a:ext cx="15448" cy="738196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3764750" y="2448584"/>
            <a:ext cx="511248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 rot="10800000" flipH="1">
            <a:off x="3771912" y="3718386"/>
            <a:ext cx="536283" cy="513631"/>
            <a:chOff x="3540" y="1542"/>
            <a:chExt cx="911" cy="1248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3540" y="1542"/>
              <a:ext cx="11" cy="124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301097" y="1996481"/>
            <a:ext cx="1559057" cy="914400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AVD + </a:t>
            </a: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BV</a:t>
            </a:r>
            <a:endParaRPr lang="en-US" altLang="en-US" sz="1800" b="1" dirty="0" smtClean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(2 cycles)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301097" y="3762047"/>
            <a:ext cx="1559057" cy="914400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ABVD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(2 cycles)</a:t>
            </a:r>
            <a:endParaRPr lang="en-US" altLang="en-US" sz="1800" b="1" dirty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55787" y="2504558"/>
            <a:ext cx="2607647" cy="1715565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600"/>
              </a:spcBef>
              <a:buFont typeface="Arial" pitchFamily="-104" charset="0"/>
              <a:buNone/>
            </a:pPr>
            <a:r>
              <a:rPr lang="en-US" sz="2000" b="1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</a:t>
            </a:r>
          </a:p>
          <a:p>
            <a:pPr marL="285750" indent="-285750" eaLnBrk="0" fontAlgn="base" hangingPunct="0">
              <a:spcBef>
                <a:spcPts val="600"/>
              </a:spcBef>
              <a:buFont typeface="Arial"/>
              <a:buChar char="•"/>
            </a:pPr>
            <a:r>
              <a:rPr 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Newly diagnosed Stage III/IV classical HL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Phase III ECHELON-1 Front-Line Study of ABVD versus AVD + BV for Advanced HL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5787" y="1654988"/>
            <a:ext cx="3687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Trial identifier: </a:t>
            </a:r>
            <a:r>
              <a:rPr lang="en-US" sz="2000" dirty="0" smtClean="0">
                <a:solidFill>
                  <a:srgbClr val="FFFFFF"/>
                </a:solidFill>
              </a:rPr>
              <a:t>NCT01712490</a:t>
            </a:r>
            <a:endParaRPr lang="en-US" sz="20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Enrollment: 1,334 (closed)</a:t>
            </a:r>
            <a:endParaRPr lang="en-US" sz="2000" b="1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41312" y="4963643"/>
            <a:ext cx="8461375" cy="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0" indent="-95250" defTabSz="457200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altLang="en-US" sz="2000" dirty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 = doxorubicin; </a:t>
            </a:r>
            <a:r>
              <a:rPr lang="en-US" alt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B = </a:t>
            </a:r>
            <a:r>
              <a:rPr lang="en-US" altLang="en-US" sz="2000" dirty="0" err="1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bleomycin</a:t>
            </a:r>
            <a:r>
              <a:rPr lang="en-US" altLang="en-US" sz="2000" dirty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; </a:t>
            </a:r>
            <a:r>
              <a:rPr lang="en-US" alt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V = vinblastine</a:t>
            </a:r>
            <a:r>
              <a:rPr lang="en-US" altLang="en-US" sz="2000" dirty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; </a:t>
            </a:r>
            <a:r>
              <a:rPr lang="en-US" alt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D = </a:t>
            </a:r>
            <a:r>
              <a:rPr lang="en-US" altLang="en-US" sz="2000" dirty="0" err="1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dacarbazine</a:t>
            </a:r>
            <a:endParaRPr lang="en-US" altLang="en-US" sz="2000" dirty="0">
              <a:solidFill>
                <a:prstClr val="white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  <a:p>
            <a:pPr marL="95250" indent="-95250" defTabSz="457200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altLang="en-US" sz="20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Primary endpoint: </a:t>
            </a:r>
            <a:r>
              <a:rPr lang="en-US" altLang="en-US" sz="2000" b="1" dirty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modified PFS </a:t>
            </a:r>
            <a:r>
              <a:rPr lang="en-US" altLang="en-US" sz="20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per IRF</a:t>
            </a:r>
            <a:endParaRPr lang="en-US" altLang="en-US" sz="1800" dirty="0">
              <a:solidFill>
                <a:prstClr val="white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3319383" y="2868696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947550" y="3021228"/>
            <a:ext cx="1062604" cy="685800"/>
          </a:xfrm>
          <a:prstGeom prst="rect">
            <a:avLst/>
          </a:prstGeom>
          <a:solidFill>
            <a:srgbClr val="1B8EB1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chemeClr val="bg1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PET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960335" y="1934221"/>
            <a:ext cx="2029579" cy="914400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6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Same therapy as before to complete 6 cycles</a:t>
            </a:r>
            <a:endParaRPr lang="en-US" altLang="en-US" sz="1600" b="1" dirty="0" smtClean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6960335" y="3824307"/>
            <a:ext cx="2029579" cy="914400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6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Alternative </a:t>
            </a:r>
            <a:r>
              <a:rPr lang="en-US" altLang="en-US" sz="16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/>
            </a:r>
            <a:br>
              <a:rPr lang="en-US" altLang="en-US" sz="16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</a:br>
            <a:r>
              <a:rPr lang="en-US" altLang="en-US" sz="16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salvage </a:t>
            </a:r>
            <a:r>
              <a:rPr lang="en-US" altLang="en-US" sz="16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therapy</a:t>
            </a: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 flipV="1">
            <a:off x="7014566" y="2901342"/>
            <a:ext cx="593242" cy="42184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7014565" y="3410347"/>
            <a:ext cx="605694" cy="38754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8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528" y="6408941"/>
            <a:ext cx="890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Wilson WH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Nature Medicine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2015;21(8):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922-6.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I/II Trial of Ibrutinib in Relapsed/Refractory DLBCL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08452"/>
              </p:ext>
            </p:extLst>
          </p:nvPr>
        </p:nvGraphicFramePr>
        <p:xfrm>
          <a:off x="341312" y="1879600"/>
          <a:ext cx="8461374" cy="3361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378"/>
                <a:gridCol w="1586499"/>
                <a:gridCol w="1586499"/>
                <a:gridCol w="1586499"/>
                <a:gridCol w="1586499"/>
              </a:tblGrid>
              <a:tr h="10263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Efficacy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Overall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80)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ABC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38)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GCB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20)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rgbClr val="FFFFFF"/>
                          </a:solidFill>
                        </a:rPr>
                        <a:t>p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-value*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7712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Response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(CR or PR)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25%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37%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0.0106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771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PFS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1.64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2.02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1.31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0.0038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771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OS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6.41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10.32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3.35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0.056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1312" y="5308141"/>
            <a:ext cx="83622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FFFFFF"/>
                </a:solidFill>
                <a:latin typeface="Arial"/>
                <a:cs typeface="Arial"/>
              </a:rPr>
              <a:t>CR = complete response; PR = partial response; OS = overall </a:t>
            </a:r>
            <a:r>
              <a:rPr lang="en-US" sz="1800" dirty="0" smtClean="0">
                <a:solidFill>
                  <a:srgbClr val="FFFFFF"/>
                </a:solidFill>
                <a:latin typeface="Arial"/>
                <a:cs typeface="Arial"/>
              </a:rPr>
              <a:t>survival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srgbClr val="FFFFFF"/>
                </a:solidFill>
                <a:latin typeface="Arial"/>
                <a:cs typeface="Arial"/>
              </a:rPr>
              <a:t>* ABC versus GCB subtypes</a:t>
            </a:r>
            <a:endParaRPr lang="en-US" sz="18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10" y="6408941"/>
            <a:ext cx="8886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FFFFFF"/>
                </a:solidFill>
                <a:latin typeface="Arial"/>
                <a:cs typeface="Arial"/>
              </a:rPr>
              <a:t>Pro B et al. </a:t>
            </a:r>
            <a:r>
              <a:rPr lang="nb-NO" sz="1600" i="1" dirty="0">
                <a:solidFill>
                  <a:srgbClr val="FFFFFF"/>
                </a:solidFill>
                <a:latin typeface="Arial"/>
                <a:cs typeface="Arial"/>
              </a:rPr>
              <a:t>J </a:t>
            </a:r>
            <a:r>
              <a:rPr lang="nb-NO" sz="1600" i="1" dirty="0" err="1">
                <a:solidFill>
                  <a:srgbClr val="FFFFFF"/>
                </a:solidFill>
                <a:latin typeface="Arial"/>
                <a:cs typeface="Arial"/>
              </a:rPr>
              <a:t>Clin</a:t>
            </a:r>
            <a:r>
              <a:rPr lang="nb-NO" sz="16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nb-NO" sz="1600" i="1" dirty="0" err="1">
                <a:solidFill>
                  <a:srgbClr val="FFFFFF"/>
                </a:solidFill>
                <a:latin typeface="Arial"/>
                <a:cs typeface="Arial"/>
              </a:rPr>
              <a:t>Oncol</a:t>
            </a:r>
            <a:r>
              <a:rPr lang="nb-NO" sz="1600" dirty="0">
                <a:solidFill>
                  <a:srgbClr val="FFFFFF"/>
                </a:solidFill>
                <a:latin typeface="Arial"/>
                <a:cs typeface="Arial"/>
              </a:rPr>
              <a:t> 2012;30(18):2190-6.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Trial of BV in Relapsed/Refractory </a:t>
            </a:r>
            <a:r>
              <a:rPr lang="en-US" dirty="0"/>
              <a:t>Systemic ALCL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68969"/>
              </p:ext>
            </p:extLst>
          </p:nvPr>
        </p:nvGraphicFramePr>
        <p:xfrm>
          <a:off x="461629" y="1704930"/>
          <a:ext cx="7893633" cy="319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116"/>
                <a:gridCol w="3058517"/>
              </a:tblGrid>
              <a:tr h="8827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Response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n = 58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12223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Objective response rate (ORR)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 Complete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remission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  Partial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remission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86%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57%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29%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54326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PFS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13.3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54326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OS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Not reached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1313" y="4803302"/>
            <a:ext cx="8267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Patients with ALK-negative disease (n = 42):  ORR = 88%, CR rate = 52%.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Patients with ALK-positive disease (n = </a:t>
            </a:r>
            <a:r>
              <a:rPr lang="en-US" sz="1800" dirty="0">
                <a:solidFill>
                  <a:schemeClr val="bg1"/>
                </a:solidFill>
              </a:rPr>
              <a:t>16</a:t>
            </a:r>
            <a:r>
              <a:rPr lang="en-US" sz="1800" dirty="0" smtClean="0">
                <a:solidFill>
                  <a:schemeClr val="bg1"/>
                </a:solidFill>
              </a:rPr>
              <a:t>):  ORR = 81%, CR rate = 69%.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10" y="6408941"/>
            <a:ext cx="8886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Stone RM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Proc ASH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2015;Abstract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6 (Plenary).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8057147" cy="1293702"/>
          </a:xfrm>
        </p:spPr>
        <p:txBody>
          <a:bodyPr/>
          <a:lstStyle/>
          <a:p>
            <a:r>
              <a:rPr lang="en-US" sz="2400" dirty="0" smtClean="0"/>
              <a:t>Phase III CALGB-10603 (RATIFY): </a:t>
            </a:r>
            <a:r>
              <a:rPr lang="en-US" sz="2400" dirty="0" err="1" smtClean="0"/>
              <a:t>Midostaurin</a:t>
            </a:r>
            <a:r>
              <a:rPr lang="en-US" sz="2400" dirty="0" smtClean="0"/>
              <a:t> with Standard Induction </a:t>
            </a:r>
            <a:r>
              <a:rPr lang="en-US" sz="2400" dirty="0"/>
              <a:t>Therapy and as </a:t>
            </a:r>
            <a:r>
              <a:rPr lang="en-US" sz="2400" dirty="0" smtClean="0"/>
              <a:t>Maintenance </a:t>
            </a:r>
            <a:br>
              <a:rPr lang="en-US" sz="2400" dirty="0" smtClean="0"/>
            </a:br>
            <a:r>
              <a:rPr lang="en-US" sz="2400" dirty="0" smtClean="0"/>
              <a:t>for Newly Diagnosed AML with FLT3 Mutations 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37322"/>
              </p:ext>
            </p:extLst>
          </p:nvPr>
        </p:nvGraphicFramePr>
        <p:xfrm>
          <a:off x="341313" y="1727943"/>
          <a:ext cx="8461375" cy="3758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876"/>
                <a:gridCol w="1822607"/>
                <a:gridCol w="1478465"/>
                <a:gridCol w="1236994"/>
                <a:gridCol w="1240433"/>
              </a:tblGrid>
              <a:tr h="10838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Efficacy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Midostaurin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360)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Placebo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(n = 357)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HR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rgbClr val="FFFFFF"/>
                          </a:solidFill>
                        </a:rPr>
                        <a:t>p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value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13110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OS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Median OS (SCT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censored)*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74.7 mo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NR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26.0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mo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NR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0.77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0.77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0.007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0.047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136357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EFS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Median EFS (SCT </a:t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censored)*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8.0 mo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8.2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3.0 mo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3.0 mo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0.80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0.84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0.0044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0.025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1313" y="5618089"/>
            <a:ext cx="68562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EFS = event-free survival; NR = not reached</a:t>
            </a:r>
          </a:p>
          <a:p>
            <a:r>
              <a:rPr lang="en-US" sz="1500" dirty="0">
                <a:solidFill>
                  <a:srgbClr val="FFFFFF"/>
                </a:solidFill>
                <a:latin typeface="Arial"/>
                <a:cs typeface="Arial"/>
              </a:rPr>
              <a:t>* Censored for transplant </a:t>
            </a:r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analyses</a:t>
            </a:r>
            <a:endParaRPr lang="en-US" sz="15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20" y="6408941"/>
            <a:ext cx="8894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Levis MJ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Proc ASCO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2015;Abstract 7003.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8204200" cy="1143000"/>
          </a:xfrm>
        </p:spPr>
        <p:txBody>
          <a:bodyPr/>
          <a:lstStyle/>
          <a:p>
            <a:r>
              <a:rPr lang="en-US" dirty="0" smtClean="0"/>
              <a:t>Results of a Phase I/II Dose-Escalation Study of </a:t>
            </a:r>
            <a:r>
              <a:rPr lang="en-US" dirty="0" err="1" smtClean="0"/>
              <a:t>Gilteritinib</a:t>
            </a:r>
            <a:r>
              <a:rPr lang="en-US" dirty="0" smtClean="0"/>
              <a:t> (ASP2215) for Relapsed/Refractory AML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313" y="5239658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ORR = overall response rate; CR </a:t>
            </a:r>
            <a:r>
              <a:rPr lang="en-US" sz="1600" dirty="0" smtClean="0">
                <a:solidFill>
                  <a:schemeClr val="bg1"/>
                </a:solidFill>
              </a:rPr>
              <a:t>= complete remission; </a:t>
            </a:r>
            <a:r>
              <a:rPr lang="en-US" sz="1600" dirty="0" err="1" smtClean="0">
                <a:solidFill>
                  <a:schemeClr val="bg1"/>
                </a:solidFill>
              </a:rPr>
              <a:t>CRc</a:t>
            </a:r>
            <a:r>
              <a:rPr lang="en-US" sz="1600" dirty="0" smtClean="0">
                <a:solidFill>
                  <a:schemeClr val="bg1"/>
                </a:solidFill>
              </a:rPr>
              <a:t> = composite CR;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PR = partial remission; </a:t>
            </a:r>
            <a:r>
              <a:rPr lang="en-US" sz="1600" dirty="0" err="1" smtClean="0">
                <a:solidFill>
                  <a:schemeClr val="bg1"/>
                </a:solidFill>
              </a:rPr>
              <a:t>CRp</a:t>
            </a:r>
            <a:r>
              <a:rPr lang="en-US" sz="1600" dirty="0" smtClean="0">
                <a:solidFill>
                  <a:schemeClr val="bg1"/>
                </a:solidFill>
              </a:rPr>
              <a:t> = CR with incomplete platelet recovery; </a:t>
            </a:r>
            <a:r>
              <a:rPr lang="en-US" sz="1600" dirty="0" err="1" smtClean="0">
                <a:solidFill>
                  <a:schemeClr val="bg1"/>
                </a:solidFill>
              </a:rPr>
              <a:t>CRi</a:t>
            </a:r>
            <a:r>
              <a:rPr lang="en-US" sz="1600" dirty="0" smtClean="0">
                <a:solidFill>
                  <a:schemeClr val="bg1"/>
                </a:solidFill>
              </a:rPr>
              <a:t> = CR with incomplete hematologic recovery </a:t>
            </a:r>
            <a:endParaRPr lang="en-US" sz="15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99755"/>
              </p:ext>
            </p:extLst>
          </p:nvPr>
        </p:nvGraphicFramePr>
        <p:xfrm>
          <a:off x="341314" y="1346201"/>
          <a:ext cx="8461374" cy="369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063"/>
                <a:gridCol w="3136728"/>
                <a:gridCol w="2317583"/>
              </a:tblGrid>
              <a:tr h="521461"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Response by mutation status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FLT3 mutation-positive</a:t>
                      </a:r>
                    </a:p>
                  </a:txBody>
                  <a:tcPr marT="91440" marB="91440" anchor="ctr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FLT3 wild type</a:t>
                      </a:r>
                    </a:p>
                  </a:txBody>
                  <a:tcPr marT="91440" marB="91440" anchor="ctr">
                    <a:solidFill>
                      <a:srgbClr val="062B4F"/>
                    </a:solidFill>
                  </a:tcPr>
                </a:tc>
              </a:tr>
              <a:tr h="918398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20-450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 mg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(n = 127)</a:t>
                      </a:r>
                      <a:endParaRPr lang="en-US" sz="2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20-450 mg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(n = 57)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225584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ORR (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CRc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+ PR)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 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CRc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(CR + </a:t>
                      </a:r>
                      <a:r>
                        <a:rPr lang="en-US" sz="2000" baseline="0" dirty="0" err="1" smtClean="0">
                          <a:solidFill>
                            <a:srgbClr val="FFFFFF"/>
                          </a:solidFill>
                        </a:rPr>
                        <a:t>CRp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+ </a:t>
                      </a:r>
                      <a:r>
                        <a:rPr lang="en-US" sz="2000" baseline="0" dirty="0" err="1" smtClean="0">
                          <a:solidFill>
                            <a:srgbClr val="FFFFFF"/>
                          </a:solidFill>
                        </a:rPr>
                        <a:t>CRi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CR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</a:t>
                      </a:r>
                      <a:r>
                        <a:rPr lang="en-US" sz="2000" baseline="0" dirty="0" err="1" smtClean="0">
                          <a:solidFill>
                            <a:srgbClr val="FFFFFF"/>
                          </a:solidFill>
                        </a:rPr>
                        <a:t>CRp</a:t>
                      </a:r>
                      <a:endParaRPr lang="en-US" sz="20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</a:t>
                      </a:r>
                      <a:r>
                        <a:rPr lang="en-US" sz="2000" baseline="0" dirty="0" err="1" smtClean="0">
                          <a:solidFill>
                            <a:srgbClr val="FFFFFF"/>
                          </a:solidFill>
                        </a:rPr>
                        <a:t>CRi</a:t>
                      </a:r>
                      <a:endParaRPr lang="en-US" sz="20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   PR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52%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40.9%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6.3%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3.9%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30.7%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11.0%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8.8%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5.3%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1.8%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3.5%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3.5%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10" y="6085775"/>
            <a:ext cx="8886889" cy="6617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Ineligible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for or refractory to erythropoiesis-stimulating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Santini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V et al. </a:t>
            </a:r>
            <a:r>
              <a:rPr lang="en-US" sz="1600" i="1" dirty="0">
                <a:solidFill>
                  <a:srgbClr val="FFFFFF"/>
                </a:solidFill>
                <a:latin typeface="Arial"/>
                <a:cs typeface="Arial"/>
              </a:rPr>
              <a:t>J </a:t>
            </a:r>
            <a:r>
              <a:rPr lang="en-US" sz="1600" i="1" dirty="0" err="1">
                <a:solidFill>
                  <a:srgbClr val="FFFFFF"/>
                </a:solidFill>
                <a:latin typeface="Arial"/>
                <a:cs typeface="Arial"/>
              </a:rPr>
              <a:t>Clin</a:t>
            </a:r>
            <a:r>
              <a:rPr lang="en-US" sz="16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i="1" dirty="0" err="1">
                <a:solidFill>
                  <a:srgbClr val="FFFFFF"/>
                </a:solidFill>
                <a:latin typeface="Arial"/>
                <a:cs typeface="Arial"/>
              </a:rPr>
              <a:t>Oncol</a:t>
            </a:r>
            <a:r>
              <a:rPr lang="en-US" sz="16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2016;[</a:t>
            </a:r>
            <a:r>
              <a:rPr lang="en-US" sz="1600" dirty="0" err="1">
                <a:solidFill>
                  <a:srgbClr val="FFFFFF"/>
                </a:solidFill>
                <a:latin typeface="Arial"/>
                <a:cs typeface="Arial"/>
              </a:rPr>
              <a:t>Epub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 ahead of print]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 Study of Lenalidomide for RBC Transfusion-Dependent Patients with Lower-Risk Non-del(5q) MDS*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313" y="4490495"/>
            <a:ext cx="846137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RBC-TI = red blood cell transfusion independence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; NE = not 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estimable;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pRBC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= packed red blood cell</a:t>
            </a:r>
            <a:endParaRPr lang="en-US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20650" indent="-1206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Achievement of RBC-TI ≥8 weeks was associated with significant improvements in health-related quality of life (</a:t>
            </a:r>
            <a:r>
              <a:rPr lang="en-US" sz="1600" i="1" dirty="0" smtClean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 &lt; 0.01).</a:t>
            </a:r>
          </a:p>
          <a:p>
            <a:pPr marL="120650" indent="-1206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The most common treatment-emergent adverse events were neutropenia and thrombocytopenia.</a:t>
            </a:r>
            <a:endParaRPr lang="en-US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66456"/>
              </p:ext>
            </p:extLst>
          </p:nvPr>
        </p:nvGraphicFramePr>
        <p:xfrm>
          <a:off x="341313" y="1463395"/>
          <a:ext cx="8461375" cy="29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7285"/>
                <a:gridCol w="2076392"/>
                <a:gridCol w="1507698"/>
              </a:tblGrid>
              <a:tr h="57529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Response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Lenalidomide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(n = 160)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Placebo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FF"/>
                          </a:solidFill>
                        </a:rPr>
                        <a:t>(n = 79)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5269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RBC-TI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000" u="none" baseline="0" dirty="0" smtClean="0">
                          <a:solidFill>
                            <a:srgbClr val="FFFFFF"/>
                          </a:solidFill>
                        </a:rPr>
                        <a:t>≥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8 </a:t>
                      </a:r>
                      <a:r>
                        <a:rPr lang="en-US" sz="2000" baseline="0" dirty="0" err="1" smtClean="0">
                          <a:solidFill>
                            <a:srgbClr val="FFFFFF"/>
                          </a:solidFill>
                        </a:rPr>
                        <a:t>wk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26.9%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2.5%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5269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Median duration of RBC-TI </a:t>
                      </a:r>
                      <a:r>
                        <a:rPr lang="en-US" sz="2000" u="none" dirty="0" smtClean="0">
                          <a:solidFill>
                            <a:srgbClr val="FFFFFF"/>
                          </a:solidFill>
                        </a:rPr>
                        <a:t>≥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8 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wk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30.9 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wk</a:t>
                      </a:r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NE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5269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Erythroid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response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sz="2000" u="none" dirty="0" smtClean="0">
                          <a:solidFill>
                            <a:srgbClr val="FFFFFF"/>
                          </a:solidFill>
                        </a:rPr>
                        <a:t>≥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4 </a:t>
                      </a:r>
                      <a:r>
                        <a:rPr lang="en-US" sz="2000" dirty="0" err="1" smtClean="0">
                          <a:solidFill>
                            <a:srgbClr val="FFFFFF"/>
                          </a:solidFill>
                        </a:rPr>
                        <a:t>pRBC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unit transfusion reduction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  (112-day assessment period)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21.8%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0%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14" y="6408941"/>
            <a:ext cx="889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Hocchaus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A et al. 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Leukemia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2016;30:1044-54.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Front-Line </a:t>
            </a:r>
            <a:r>
              <a:rPr lang="en-US" dirty="0" err="1" smtClean="0"/>
              <a:t>Nilotinib</a:t>
            </a:r>
            <a:r>
              <a:rPr lang="en-US" dirty="0" smtClean="0"/>
              <a:t> versus </a:t>
            </a:r>
            <a:r>
              <a:rPr lang="en-US" dirty="0" err="1" smtClean="0"/>
              <a:t>Imatinib</a:t>
            </a:r>
            <a:r>
              <a:rPr lang="en-US" dirty="0" smtClean="0"/>
              <a:t> for </a:t>
            </a:r>
            <a:r>
              <a:rPr lang="en-US" dirty="0"/>
              <a:t>CML in Chronic Phase: 5-Year </a:t>
            </a:r>
            <a:r>
              <a:rPr lang="en-US" dirty="0" smtClean="0"/>
              <a:t>Update of the Phase III </a:t>
            </a:r>
            <a:r>
              <a:rPr lang="en-US" dirty="0" err="1" smtClean="0"/>
              <a:t>ENESTnd</a:t>
            </a:r>
            <a:r>
              <a:rPr lang="en-US" dirty="0" smtClean="0"/>
              <a:t> Trial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581" y="4315291"/>
            <a:ext cx="73595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en-US" sz="15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23564"/>
              </p:ext>
            </p:extLst>
          </p:nvPr>
        </p:nvGraphicFramePr>
        <p:xfrm>
          <a:off x="341313" y="1247495"/>
          <a:ext cx="84613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7488"/>
                <a:gridCol w="2232687"/>
                <a:gridCol w="2131200"/>
              </a:tblGrid>
              <a:tr h="67619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Outcomes by Sokal risk 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Nilotinib 300 mg BID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(n = 103)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>
                          <a:solidFill>
                            <a:srgbClr val="FFFFFF"/>
                          </a:solidFill>
                        </a:rPr>
                        <a:t>Imatinib</a:t>
                      </a:r>
                      <a:r>
                        <a:rPr lang="en-US" sz="1800" b="1" u="none" baseline="0" dirty="0" smtClean="0">
                          <a:solidFill>
                            <a:srgbClr val="FFFFFF"/>
                          </a:solidFill>
                        </a:rPr>
                        <a:t> 400 mg </a:t>
                      </a:r>
                      <a:r>
                        <a:rPr lang="en-US" sz="1800" b="1" u="none" baseline="0" dirty="0" err="1" smtClean="0">
                          <a:solidFill>
                            <a:srgbClr val="FFFFFF"/>
                          </a:solidFill>
                        </a:rPr>
                        <a:t>qd</a:t>
                      </a:r>
                      <a:r>
                        <a:rPr lang="en-US" sz="1800" b="1" u="none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800" b="1" u="none" dirty="0" smtClean="0">
                          <a:solidFill>
                            <a:srgbClr val="FFFFFF"/>
                          </a:solidFill>
                        </a:rPr>
                        <a:t>(n = 104)</a:t>
                      </a:r>
                    </a:p>
                  </a:txBody>
                  <a:tcPr marT="91440" marB="91440" anchor="b">
                    <a:solidFill>
                      <a:srgbClr val="062B4F"/>
                    </a:solidFill>
                  </a:tcPr>
                </a:tc>
              </a:tr>
              <a:tr h="11833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Low Sokal risk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MR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4.5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by 5 years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Progression to AP/BC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Estimated 5-year OS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53.4%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1.0%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97.0%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36.5%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0%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100%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  <a:tr h="11833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Intermediate Sokal risk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MR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4.5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by 5 years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Progression to AP/BC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Estimated 5-year OS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60.4%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2.0%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93.8%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32.7%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9.9%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88.5%</a:t>
                      </a:r>
                    </a:p>
                  </a:txBody>
                  <a:tcPr marT="91440" marB="91440" anchor="ctr">
                    <a:solidFill>
                      <a:srgbClr val="326CA8"/>
                    </a:solidFill>
                  </a:tcPr>
                </a:tc>
              </a:tr>
              <a:tr h="11833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High Sokal risk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MR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4.5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by 5 years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Progression to AP/BC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   Estimated 5-year OS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44.9%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9.0%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88.8%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23.1%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14.1%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84.2%</a:t>
                      </a:r>
                    </a:p>
                  </a:txBody>
                  <a:tcPr marT="91440" marB="91440" anchor="ctr">
                    <a:solidFill>
                      <a:srgbClr val="17589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7914" y="6018816"/>
            <a:ext cx="889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lang="en-US" sz="1600" baseline="30000" dirty="0" smtClean="0">
                <a:solidFill>
                  <a:srgbClr val="FFFFFF"/>
                </a:solidFill>
                <a:latin typeface="Arial"/>
                <a:cs typeface="Arial"/>
              </a:rPr>
              <a:t>4.5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=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molecular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response 4.5; AP/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BC = accelerated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phase/blast crisis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3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1965</Words>
  <Application>Microsoft Macintosh PowerPoint</Application>
  <PresentationFormat>On-screen Show (4:3)</PresentationFormat>
  <Paragraphs>454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8_Blank Presentation</vt:lpstr>
      <vt:lpstr>AETHERA: A Phase III Trial of Brentuximab Vedotin (BV) as Consolidation Therapy for HL  at Risk of Relapse or Progression After ASCT</vt:lpstr>
      <vt:lpstr>Pivotal Phase II Trial of BV for Relapsed/Refractory HL</vt:lpstr>
      <vt:lpstr>Ongoing Phase III ECHELON-1 Front-Line Study of ABVD versus AVD + BV for Advanced HL</vt:lpstr>
      <vt:lpstr>Phase I/II Trial of Ibrutinib in Relapsed/Refractory DLBCL</vt:lpstr>
      <vt:lpstr>Phase II Trial of BV in Relapsed/Refractory Systemic ALCL</vt:lpstr>
      <vt:lpstr>Phase III CALGB-10603 (RATIFY): Midostaurin with Standard Induction Therapy and as Maintenance  for Newly Diagnosed AML with FLT3 Mutations </vt:lpstr>
      <vt:lpstr>Results of a Phase I/II Dose-Escalation Study of Gilteritinib (ASP2215) for Relapsed/Refractory AML</vt:lpstr>
      <vt:lpstr>Phase III Study of Lenalidomide for RBC Transfusion-Dependent Patients with Lower-Risk Non-del(5q) MDS*</vt:lpstr>
      <vt:lpstr>Front-Line Nilotinib versus Imatinib for CML in Chronic Phase: 5-Year Update of the Phase III ENESTnd Trial</vt:lpstr>
      <vt:lpstr>Treatment Patterns and Outcomes among  Elderly Patients with CML Receiving Second-Generation TKIs</vt:lpstr>
      <vt:lpstr>CHAMPION-1: Weekly Carfilzomib with Dexamethasone for Relapsed/Refractory MM</vt:lpstr>
      <vt:lpstr>TOURMALINE-MM1: A Phase III Trial of Oral Ixazomib/Lenalidomide/Dexamethasone (IRd) for Relapsed/Refractory MM</vt:lpstr>
      <vt:lpstr>PANORAMA 1: A Phase III Trial of Panobinostat and Bortezomib/Dexamethasone (PanoVd) for Relapsed/Refractory MM</vt:lpstr>
      <vt:lpstr>Revised IMWG Diagnostic Criteria for MM</vt:lpstr>
      <vt:lpstr>Phase I Dose-Escalation Study of Venetoclax in Relapsed/Refractory CLL</vt:lpstr>
      <vt:lpstr>Phase II Study of Lenalidomide and Rituximab (R2) as Initial Treatment for MCL</vt:lpstr>
      <vt:lpstr>Phase I Study of Ibrutinib and Palbociclib for Previously Treated MCL</vt:lpstr>
      <vt:lpstr>SWOG-S1106: A Phase II Trial of Bendamustine/Rituximab (BR) versus R-hyper-CVAD (RH) followed by ASCT for Patients with MCL</vt:lpstr>
      <vt:lpstr>SWOG-S1106: A Phase II Trial of BR versus RH followed by ASCT for Patients with MCL</vt:lpstr>
    </vt:vector>
  </TitlesOfParts>
  <Manager/>
  <Company>Research To Practice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 Practice</dc:title>
  <dc:subject/>
  <dc:creator>Research To Practice</dc:creator>
  <cp:keywords/>
  <dc:description/>
  <cp:lastModifiedBy>Aura Herrmann</cp:lastModifiedBy>
  <cp:revision>1211</cp:revision>
  <cp:lastPrinted>2016-08-01T14:36:12Z</cp:lastPrinted>
  <dcterms:created xsi:type="dcterms:W3CDTF">2012-08-13T12:55:31Z</dcterms:created>
  <dcterms:modified xsi:type="dcterms:W3CDTF">2016-08-02T19:57:57Z</dcterms:modified>
  <cp:category/>
</cp:coreProperties>
</file>