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96" r:id="rId3"/>
  </p:sldMasterIdLst>
  <p:notesMasterIdLst>
    <p:notesMasterId r:id="rId63"/>
  </p:notesMasterIdLst>
  <p:sldIdLst>
    <p:sldId id="402" r:id="rId4"/>
    <p:sldId id="256" r:id="rId5"/>
    <p:sldId id="401" r:id="rId6"/>
    <p:sldId id="385" r:id="rId7"/>
    <p:sldId id="386" r:id="rId8"/>
    <p:sldId id="259" r:id="rId9"/>
    <p:sldId id="257" r:id="rId10"/>
    <p:sldId id="260" r:id="rId11"/>
    <p:sldId id="258" r:id="rId12"/>
    <p:sldId id="269" r:id="rId13"/>
    <p:sldId id="397" r:id="rId14"/>
    <p:sldId id="396" r:id="rId15"/>
    <p:sldId id="272" r:id="rId16"/>
    <p:sldId id="273" r:id="rId17"/>
    <p:sldId id="389" r:id="rId18"/>
    <p:sldId id="277" r:id="rId19"/>
    <p:sldId id="278" r:id="rId20"/>
    <p:sldId id="280" r:id="rId21"/>
    <p:sldId id="281" r:id="rId22"/>
    <p:sldId id="282" r:id="rId23"/>
    <p:sldId id="300" r:id="rId24"/>
    <p:sldId id="275" r:id="rId25"/>
    <p:sldId id="388" r:id="rId26"/>
    <p:sldId id="371" r:id="rId27"/>
    <p:sldId id="373" r:id="rId28"/>
    <p:sldId id="392" r:id="rId29"/>
    <p:sldId id="374" r:id="rId30"/>
    <p:sldId id="302" r:id="rId31"/>
    <p:sldId id="320" r:id="rId32"/>
    <p:sldId id="305" r:id="rId33"/>
    <p:sldId id="306" r:id="rId34"/>
    <p:sldId id="307" r:id="rId35"/>
    <p:sldId id="310" r:id="rId36"/>
    <p:sldId id="311" r:id="rId37"/>
    <p:sldId id="387" r:id="rId38"/>
    <p:sldId id="313" r:id="rId39"/>
    <p:sldId id="376" r:id="rId40"/>
    <p:sldId id="314" r:id="rId41"/>
    <p:sldId id="393" r:id="rId42"/>
    <p:sldId id="315" r:id="rId43"/>
    <p:sldId id="318" r:id="rId44"/>
    <p:sldId id="321" r:id="rId45"/>
    <p:sldId id="325" r:id="rId46"/>
    <p:sldId id="326" r:id="rId47"/>
    <p:sldId id="328" r:id="rId48"/>
    <p:sldId id="329" r:id="rId49"/>
    <p:sldId id="330" r:id="rId50"/>
    <p:sldId id="331" r:id="rId51"/>
    <p:sldId id="332" r:id="rId52"/>
    <p:sldId id="333" r:id="rId53"/>
    <p:sldId id="334" r:id="rId54"/>
    <p:sldId id="335" r:id="rId55"/>
    <p:sldId id="336" r:id="rId56"/>
    <p:sldId id="337" r:id="rId57"/>
    <p:sldId id="340" r:id="rId58"/>
    <p:sldId id="341" r:id="rId59"/>
    <p:sldId id="380" r:id="rId60"/>
    <p:sldId id="343" r:id="rId61"/>
    <p:sldId id="344"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BB33"/>
    <a:srgbClr val="00007C"/>
    <a:srgbClr val="005796"/>
    <a:srgbClr val="9966FF"/>
    <a:srgbClr val="58C4F3"/>
    <a:srgbClr val="F8951E"/>
    <a:srgbClr val="99CC00"/>
    <a:srgbClr val="003366"/>
    <a:srgbClr val="002B51"/>
    <a:srgbClr val="041F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966" autoAdjust="0"/>
  </p:normalViewPr>
  <p:slideViewPr>
    <p:cSldViewPr snapToGrid="0" snapToObjects="1">
      <p:cViewPr>
        <p:scale>
          <a:sx n="100" d="100"/>
          <a:sy n="100" d="100"/>
        </p:scale>
        <p:origin x="-1784" y="-16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78" d="100"/>
          <a:sy n="78" d="100"/>
        </p:scale>
        <p:origin x="-391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7A1132-EBDA-EE46-97FD-B21DF3B4A3E8}" type="datetimeFigureOut">
              <a:rPr lang="en-US" smtClean="0"/>
              <a:pPr/>
              <a:t>7/2/13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8F339-B662-2748-8E7F-9D236002948C}" type="slidenum">
              <a:rPr lang="en-US" smtClean="0"/>
              <a:pPr/>
              <a:t>‹#›</a:t>
            </a:fld>
            <a:endParaRPr lang="en-US"/>
          </a:p>
        </p:txBody>
      </p:sp>
    </p:spTree>
    <p:extLst>
      <p:ext uri="{BB962C8B-B14F-4D97-AF65-F5344CB8AC3E}">
        <p14:creationId xmlns:p14="http://schemas.microsoft.com/office/powerpoint/2010/main" val="12844108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1</a:t>
            </a:fld>
            <a:endParaRPr lang="en-US"/>
          </a:p>
        </p:txBody>
      </p:sp>
    </p:spTree>
    <p:extLst>
      <p:ext uri="{BB962C8B-B14F-4D97-AF65-F5344CB8AC3E}">
        <p14:creationId xmlns:p14="http://schemas.microsoft.com/office/powerpoint/2010/main" val="379371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10</a:t>
            </a:fld>
            <a:endParaRPr lang="en-US"/>
          </a:p>
        </p:txBody>
      </p:sp>
    </p:spTree>
    <p:extLst>
      <p:ext uri="{BB962C8B-B14F-4D97-AF65-F5344CB8AC3E}">
        <p14:creationId xmlns:p14="http://schemas.microsoft.com/office/powerpoint/2010/main" val="1195376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11</a:t>
            </a:fld>
            <a:endParaRPr lang="en-US"/>
          </a:p>
        </p:txBody>
      </p:sp>
    </p:spTree>
    <p:extLst>
      <p:ext uri="{BB962C8B-B14F-4D97-AF65-F5344CB8AC3E}">
        <p14:creationId xmlns:p14="http://schemas.microsoft.com/office/powerpoint/2010/main" val="1611099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12</a:t>
            </a:fld>
            <a:endParaRPr lang="en-US"/>
          </a:p>
        </p:txBody>
      </p:sp>
    </p:spTree>
    <p:extLst>
      <p:ext uri="{BB962C8B-B14F-4D97-AF65-F5344CB8AC3E}">
        <p14:creationId xmlns:p14="http://schemas.microsoft.com/office/powerpoint/2010/main" val="2989551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13</a:t>
            </a:fld>
            <a:endParaRPr lang="en-US"/>
          </a:p>
        </p:txBody>
      </p:sp>
    </p:spTree>
    <p:extLst>
      <p:ext uri="{BB962C8B-B14F-4D97-AF65-F5344CB8AC3E}">
        <p14:creationId xmlns:p14="http://schemas.microsoft.com/office/powerpoint/2010/main" val="2595475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4A1467-CE8A-AB49-A23F-2ED72C3515AF}" type="slidenum">
              <a:rPr lang="en-US" sz="1200">
                <a:latin typeface="Times" charset="0"/>
              </a:rPr>
              <a:pPr/>
              <a:t>14</a:t>
            </a:fld>
            <a:endParaRPr lang="en-US" sz="1200" dirty="0">
              <a:latin typeface="Times" charset="0"/>
            </a:endParaRPr>
          </a:p>
        </p:txBody>
      </p:sp>
      <p:sp>
        <p:nvSpPr>
          <p:cNvPr id="19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B4C5509-E021-5A4B-9523-C0E7A0A01F87}" type="slidenum">
              <a:rPr lang="en-US" sz="1200">
                <a:latin typeface="Times" charset="0"/>
              </a:rPr>
              <a:pPr algn="r"/>
              <a:t>14</a:t>
            </a:fld>
            <a:endParaRPr lang="en-US" sz="1200" dirty="0">
              <a:latin typeface="Times" charset="0"/>
            </a:endParaRPr>
          </a:p>
        </p:txBody>
      </p:sp>
      <p:sp>
        <p:nvSpPr>
          <p:cNvPr id="194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46FA76D-18CB-E74A-932A-6B11AC96631E}" type="slidenum">
              <a:rPr lang="en-US" sz="1200">
                <a:latin typeface="Times" charset="0"/>
              </a:rPr>
              <a:pPr algn="r"/>
              <a:t>14</a:t>
            </a:fld>
            <a:endParaRPr lang="en-US" sz="1200" dirty="0">
              <a:latin typeface="Times" charset="0"/>
            </a:endParaRPr>
          </a:p>
        </p:txBody>
      </p:sp>
      <p:sp>
        <p:nvSpPr>
          <p:cNvPr id="1946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FF1434C-7667-4242-9A1A-706CFE2CE408}" type="slidenum">
              <a:rPr lang="en-US" sz="1200">
                <a:latin typeface="Times" charset="0"/>
              </a:rPr>
              <a:pPr algn="r"/>
              <a:t>14</a:t>
            </a:fld>
            <a:endParaRPr lang="en-US" sz="1200" dirty="0">
              <a:latin typeface="Times" charset="0"/>
            </a:endParaRPr>
          </a:p>
        </p:txBody>
      </p:sp>
      <p:sp>
        <p:nvSpPr>
          <p:cNvPr id="19461" name="Rectangle 2"/>
          <p:cNvSpPr>
            <a:spLocks noGrp="1" noRot="1" noChangeAspect="1" noChangeArrowheads="1" noTextEdit="1"/>
          </p:cNvSpPr>
          <p:nvPr>
            <p:ph type="sldImg"/>
          </p:nvPr>
        </p:nvSpPr>
        <p:spPr>
          <a:xfrm>
            <a:off x="1131888" y="700088"/>
            <a:ext cx="4583112" cy="3438525"/>
          </a:xfrm>
          <a:solidFill>
            <a:srgbClr val="FFFFFF"/>
          </a:solidFill>
          <a:ln/>
        </p:spPr>
      </p:sp>
      <p:sp>
        <p:nvSpPr>
          <p:cNvPr id="19462" name="Rectangle 3"/>
          <p:cNvSpPr>
            <a:spLocks noGrp="1" noChangeArrowheads="1"/>
          </p:cNvSpPr>
          <p:nvPr>
            <p:ph type="body" idx="1"/>
          </p:nvPr>
        </p:nvSpPr>
        <p:spPr>
          <a:xfrm>
            <a:off x="922338" y="4349750"/>
            <a:ext cx="5000625" cy="4140200"/>
          </a:xfrm>
          <a:noFill/>
          <a:ln>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sz="2000" b="1" dirty="0">
              <a:ea typeface="ヒラギノ角ゴ Pro W3" charset="0"/>
              <a:cs typeface="ヒラギノ角ゴ Pro W3"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15</a:t>
            </a:fld>
            <a:endParaRPr lang="en-US"/>
          </a:p>
        </p:txBody>
      </p:sp>
    </p:spTree>
    <p:extLst>
      <p:ext uri="{BB962C8B-B14F-4D97-AF65-F5344CB8AC3E}">
        <p14:creationId xmlns:p14="http://schemas.microsoft.com/office/powerpoint/2010/main" val="26347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16</a:t>
            </a:fld>
            <a:endParaRPr lang="en-US"/>
          </a:p>
        </p:txBody>
      </p:sp>
    </p:spTree>
    <p:extLst>
      <p:ext uri="{BB962C8B-B14F-4D97-AF65-F5344CB8AC3E}">
        <p14:creationId xmlns:p14="http://schemas.microsoft.com/office/powerpoint/2010/main" val="3368664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17</a:t>
            </a:fld>
            <a:endParaRPr lang="en-US"/>
          </a:p>
        </p:txBody>
      </p:sp>
    </p:spTree>
    <p:extLst>
      <p:ext uri="{BB962C8B-B14F-4D97-AF65-F5344CB8AC3E}">
        <p14:creationId xmlns:p14="http://schemas.microsoft.com/office/powerpoint/2010/main" val="1249798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18</a:t>
            </a:fld>
            <a:endParaRPr lang="en-US"/>
          </a:p>
        </p:txBody>
      </p:sp>
    </p:spTree>
    <p:extLst>
      <p:ext uri="{BB962C8B-B14F-4D97-AF65-F5344CB8AC3E}">
        <p14:creationId xmlns:p14="http://schemas.microsoft.com/office/powerpoint/2010/main" val="1167458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a:xfrm>
            <a:off x="1131888" y="701675"/>
            <a:ext cx="4581525" cy="3436938"/>
          </a:xfrm>
          <a:no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a:xfrm>
            <a:off x="922338" y="4349750"/>
            <a:ext cx="5000625" cy="41402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2</a:t>
            </a:fld>
            <a:endParaRPr lang="en-US"/>
          </a:p>
        </p:txBody>
      </p:sp>
    </p:spTree>
    <p:extLst>
      <p:ext uri="{BB962C8B-B14F-4D97-AF65-F5344CB8AC3E}">
        <p14:creationId xmlns:p14="http://schemas.microsoft.com/office/powerpoint/2010/main" val="3809859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20</a:t>
            </a:fld>
            <a:endParaRPr lang="en-US"/>
          </a:p>
        </p:txBody>
      </p:sp>
    </p:spTree>
    <p:extLst>
      <p:ext uri="{BB962C8B-B14F-4D97-AF65-F5344CB8AC3E}">
        <p14:creationId xmlns:p14="http://schemas.microsoft.com/office/powerpoint/2010/main" val="3544913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BCF7099-673B-7847-8A37-0FAF34E3AE47}" type="slidenum">
              <a:rPr lang="en-US" sz="1200">
                <a:solidFill>
                  <a:srgbClr val="000000"/>
                </a:solidFill>
                <a:latin typeface="Times" charset="0"/>
              </a:rPr>
              <a:pPr/>
              <a:t>21</a:t>
            </a:fld>
            <a:endParaRPr lang="en-US" sz="1200" dirty="0">
              <a:solidFill>
                <a:srgbClr val="000000"/>
              </a:solidFill>
              <a:latin typeface="Times" charset="0"/>
            </a:endParaRPr>
          </a:p>
        </p:txBody>
      </p:sp>
      <p:sp>
        <p:nvSpPr>
          <p:cNvPr id="983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EA1C956-A16F-0045-9B63-88908A1CD79D}" type="slidenum">
              <a:rPr lang="en-US" sz="1200">
                <a:solidFill>
                  <a:srgbClr val="000000"/>
                </a:solidFill>
                <a:latin typeface="Times" charset="0"/>
                <a:ea typeface="ヒラギノ角ゴ Pro W3" charset="0"/>
                <a:cs typeface="ヒラギノ角ゴ Pro W3" charset="0"/>
              </a:rPr>
              <a:pPr algn="r" eaLnBrk="1" hangingPunct="1"/>
              <a:t>21</a:t>
            </a:fld>
            <a:endParaRPr lang="en-US" sz="1200" dirty="0">
              <a:solidFill>
                <a:srgbClr val="000000"/>
              </a:solidFill>
              <a:latin typeface="Times" charset="0"/>
              <a:ea typeface="ヒラギノ角ゴ Pro W3" charset="0"/>
              <a:cs typeface="ヒラギノ角ゴ Pro W3" charset="0"/>
            </a:endParaRPr>
          </a:p>
        </p:txBody>
      </p:sp>
      <p:sp>
        <p:nvSpPr>
          <p:cNvPr id="9830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1C0FE53-3A52-C84A-BB79-4F360EA635A6}" type="slidenum">
              <a:rPr lang="en-US" sz="1200">
                <a:solidFill>
                  <a:srgbClr val="000000"/>
                </a:solidFill>
                <a:latin typeface="Times" charset="0"/>
                <a:ea typeface="ヒラギノ角ゴ Pro W3" charset="0"/>
                <a:cs typeface="ヒラギノ角ゴ Pro W3" charset="0"/>
              </a:rPr>
              <a:pPr algn="r" eaLnBrk="1" hangingPunct="1"/>
              <a:t>21</a:t>
            </a:fld>
            <a:endParaRPr lang="en-US" sz="1200" dirty="0">
              <a:solidFill>
                <a:srgbClr val="000000"/>
              </a:solidFill>
              <a:latin typeface="Times" charset="0"/>
              <a:ea typeface="ヒラギノ角ゴ Pro W3" charset="0"/>
              <a:cs typeface="ヒラギノ角ゴ Pro W3" charset="0"/>
            </a:endParaRPr>
          </a:p>
        </p:txBody>
      </p:sp>
      <p:sp>
        <p:nvSpPr>
          <p:cNvPr id="98308" name="Rectangle 2"/>
          <p:cNvSpPr>
            <a:spLocks noGrp="1" noRot="1" noChangeAspect="1" noChangeArrowheads="1" noTextEdit="1"/>
          </p:cNvSpPr>
          <p:nvPr>
            <p:ph type="sldImg"/>
          </p:nvPr>
        </p:nvSpPr>
        <p:spPr>
          <a:solidFill>
            <a:srgbClr val="FFFFFF"/>
          </a:solidFill>
          <a:ln/>
        </p:spPr>
      </p:sp>
      <p:sp>
        <p:nvSpPr>
          <p:cNvPr id="98309"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EDEEB6A-BDCD-1048-B416-120D2343E5E0}" type="slidenum">
              <a:rPr lang="en-US" sz="1200">
                <a:latin typeface="Times" charset="0"/>
              </a:rPr>
              <a:pPr/>
              <a:t>22</a:t>
            </a:fld>
            <a:endParaRPr lang="en-US" sz="1200" dirty="0">
              <a:latin typeface="Times" charset="0"/>
            </a:endParaRPr>
          </a:p>
        </p:txBody>
      </p:sp>
      <p:sp>
        <p:nvSpPr>
          <p:cNvPr id="235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71FAE2E-64FB-EB42-8627-68CCFDBFA8DE}" type="slidenum">
              <a:rPr lang="en-US" sz="1200">
                <a:latin typeface="Times" charset="0"/>
              </a:rPr>
              <a:pPr algn="r"/>
              <a:t>22</a:t>
            </a:fld>
            <a:endParaRPr lang="en-US" sz="1200" dirty="0">
              <a:latin typeface="Times" charset="0"/>
            </a:endParaRPr>
          </a:p>
        </p:txBody>
      </p:sp>
      <p:sp>
        <p:nvSpPr>
          <p:cNvPr id="235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D087D14-577D-924D-8B0E-BC32C5088BE4}" type="slidenum">
              <a:rPr lang="en-US" sz="1200">
                <a:latin typeface="Times" charset="0"/>
              </a:rPr>
              <a:pPr algn="r"/>
              <a:t>22</a:t>
            </a:fld>
            <a:endParaRPr lang="en-US" sz="1200" dirty="0">
              <a:latin typeface="Times" charset="0"/>
            </a:endParaRPr>
          </a:p>
        </p:txBody>
      </p:sp>
      <p:sp>
        <p:nvSpPr>
          <p:cNvPr id="2355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F0E6708-61B0-2C4F-81AB-4319F21AED9A}" type="slidenum">
              <a:rPr lang="en-US" sz="1200">
                <a:latin typeface="Times" charset="0"/>
              </a:rPr>
              <a:pPr algn="r"/>
              <a:t>22</a:t>
            </a:fld>
            <a:endParaRPr lang="en-US" sz="1200" dirty="0">
              <a:latin typeface="Times" charset="0"/>
            </a:endParaRPr>
          </a:p>
        </p:txBody>
      </p:sp>
      <p:sp>
        <p:nvSpPr>
          <p:cNvPr id="23557" name="Rectangle 2"/>
          <p:cNvSpPr>
            <a:spLocks noGrp="1" noRot="1" noChangeAspect="1" noChangeArrowheads="1" noTextEdit="1"/>
          </p:cNvSpPr>
          <p:nvPr>
            <p:ph type="sldImg"/>
          </p:nvPr>
        </p:nvSpPr>
        <p:spPr>
          <a:xfrm>
            <a:off x="1131888" y="700088"/>
            <a:ext cx="4583112" cy="3438525"/>
          </a:xfrm>
          <a:solidFill>
            <a:srgbClr val="FFFFFF"/>
          </a:solidFill>
          <a:ln/>
        </p:spPr>
      </p:sp>
      <p:sp>
        <p:nvSpPr>
          <p:cNvPr id="23558" name="Rectangle 3"/>
          <p:cNvSpPr>
            <a:spLocks noGrp="1" noChangeArrowheads="1"/>
          </p:cNvSpPr>
          <p:nvPr>
            <p:ph type="body" idx="1"/>
          </p:nvPr>
        </p:nvSpPr>
        <p:spPr>
          <a:xfrm>
            <a:off x="922338" y="4349750"/>
            <a:ext cx="5000625" cy="4140200"/>
          </a:xfrm>
          <a:noFill/>
          <a:ln>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sz="2000" b="1" dirty="0">
              <a:ea typeface="ヒラギノ角ゴ Pro W3" charset="0"/>
              <a:cs typeface="ヒラギノ角ゴ Pro W3"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7FB691-4714-2E4D-BE63-FB4F4870989A}" type="slidenum">
              <a:rPr lang="en-US" sz="1200">
                <a:latin typeface="Times" charset="0"/>
              </a:rPr>
              <a:pPr/>
              <a:t>23</a:t>
            </a:fld>
            <a:endParaRPr lang="en-US" sz="1200" dirty="0">
              <a:latin typeface="Times" charset="0"/>
            </a:endParaRPr>
          </a:p>
        </p:txBody>
      </p:sp>
      <p:sp>
        <p:nvSpPr>
          <p:cNvPr id="1105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870445C-1BF0-814C-957D-C6279561EFC3}" type="slidenum">
              <a:rPr lang="en-US" sz="1200">
                <a:latin typeface="Times" charset="0"/>
                <a:ea typeface="ヒラギノ角ゴ Pro W3" charset="0"/>
                <a:cs typeface="ヒラギノ角ゴ Pro W3" charset="0"/>
              </a:rPr>
              <a:pPr algn="r"/>
              <a:t>23</a:t>
            </a:fld>
            <a:endParaRPr lang="en-US" sz="1200" dirty="0">
              <a:latin typeface="Times" charset="0"/>
              <a:ea typeface="ヒラギノ角ゴ Pro W3" charset="0"/>
              <a:cs typeface="ヒラギノ角ゴ Pro W3" charset="0"/>
            </a:endParaRPr>
          </a:p>
        </p:txBody>
      </p:sp>
      <p:sp>
        <p:nvSpPr>
          <p:cNvPr id="1105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49A10CE-3D81-8F4A-8511-55A528FF24AD}" type="slidenum">
              <a:rPr lang="en-US" sz="1200">
                <a:latin typeface="Times" charset="0"/>
                <a:ea typeface="ヒラギノ角ゴ Pro W3" charset="0"/>
                <a:cs typeface="ヒラギノ角ゴ Pro W3" charset="0"/>
              </a:rPr>
              <a:pPr algn="r"/>
              <a:t>23</a:t>
            </a:fld>
            <a:endParaRPr lang="en-US" sz="1200" dirty="0">
              <a:latin typeface="Times" charset="0"/>
              <a:ea typeface="ヒラギノ角ゴ Pro W3" charset="0"/>
              <a:cs typeface="ヒラギノ角ゴ Pro W3" charset="0"/>
            </a:endParaRPr>
          </a:p>
        </p:txBody>
      </p:sp>
      <p:sp>
        <p:nvSpPr>
          <p:cNvPr id="110596" name="Rectangle 2"/>
          <p:cNvSpPr>
            <a:spLocks noGrp="1" noRot="1" noChangeAspect="1" noChangeArrowheads="1" noTextEdit="1"/>
          </p:cNvSpPr>
          <p:nvPr>
            <p:ph type="sldImg"/>
          </p:nvPr>
        </p:nvSpPr>
        <p:spPr>
          <a:solidFill>
            <a:srgbClr val="FFFFFF"/>
          </a:solidFill>
          <a:ln/>
        </p:spPr>
      </p:sp>
      <p:sp>
        <p:nvSpPr>
          <p:cNvPr id="110597"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24</a:t>
            </a:fld>
            <a:endParaRPr lang="en-US"/>
          </a:p>
        </p:txBody>
      </p:sp>
    </p:spTree>
    <p:extLst>
      <p:ext uri="{BB962C8B-B14F-4D97-AF65-F5344CB8AC3E}">
        <p14:creationId xmlns:p14="http://schemas.microsoft.com/office/powerpoint/2010/main" val="2486119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a:xfrm>
            <a:off x="1131888" y="701675"/>
            <a:ext cx="4581525" cy="3436938"/>
          </a:xfrm>
          <a:no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a:xfrm>
            <a:off x="922338" y="4349750"/>
            <a:ext cx="5000625" cy="41402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32AAF9-281B-CA40-B30A-A9581638BA02}" type="slidenum">
              <a:rPr lang="en-US" smtClean="0">
                <a:solidFill>
                  <a:prstClr val="black"/>
                </a:solidFill>
                <a:latin typeface="Calibri"/>
              </a:rPr>
              <a:pPr/>
              <a:t>26</a:t>
            </a:fld>
            <a:endParaRPr lang="en-US">
              <a:solidFill>
                <a:prstClr val="black"/>
              </a:solidFill>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27</a:t>
            </a:fld>
            <a:endParaRPr lang="en-US"/>
          </a:p>
        </p:txBody>
      </p:sp>
    </p:spTree>
    <p:extLst>
      <p:ext uri="{BB962C8B-B14F-4D97-AF65-F5344CB8AC3E}">
        <p14:creationId xmlns:p14="http://schemas.microsoft.com/office/powerpoint/2010/main" val="1051125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28</a:t>
            </a:fld>
            <a:endParaRPr lang="en-US"/>
          </a:p>
        </p:txBody>
      </p:sp>
    </p:spTree>
    <p:extLst>
      <p:ext uri="{BB962C8B-B14F-4D97-AF65-F5344CB8AC3E}">
        <p14:creationId xmlns:p14="http://schemas.microsoft.com/office/powerpoint/2010/main" val="3920357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7FB691-4714-2E4D-BE63-FB4F4870989A}" type="slidenum">
              <a:rPr lang="en-US" sz="1200">
                <a:latin typeface="Times" charset="0"/>
              </a:rPr>
              <a:pPr/>
              <a:t>29</a:t>
            </a:fld>
            <a:endParaRPr lang="en-US" sz="1200" dirty="0">
              <a:latin typeface="Times" charset="0"/>
            </a:endParaRPr>
          </a:p>
        </p:txBody>
      </p:sp>
      <p:sp>
        <p:nvSpPr>
          <p:cNvPr id="1105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870445C-1BF0-814C-957D-C6279561EFC3}" type="slidenum">
              <a:rPr lang="en-US" sz="1200">
                <a:latin typeface="Times" charset="0"/>
                <a:ea typeface="ヒラギノ角ゴ Pro W3" charset="0"/>
                <a:cs typeface="ヒラギノ角ゴ Pro W3" charset="0"/>
              </a:rPr>
              <a:pPr algn="r"/>
              <a:t>29</a:t>
            </a:fld>
            <a:endParaRPr lang="en-US" sz="1200" dirty="0">
              <a:latin typeface="Times" charset="0"/>
              <a:ea typeface="ヒラギノ角ゴ Pro W3" charset="0"/>
              <a:cs typeface="ヒラギノ角ゴ Pro W3" charset="0"/>
            </a:endParaRPr>
          </a:p>
        </p:txBody>
      </p:sp>
      <p:sp>
        <p:nvSpPr>
          <p:cNvPr id="1105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49A10CE-3D81-8F4A-8511-55A528FF24AD}" type="slidenum">
              <a:rPr lang="en-US" sz="1200">
                <a:latin typeface="Times" charset="0"/>
                <a:ea typeface="ヒラギノ角ゴ Pro W3" charset="0"/>
                <a:cs typeface="ヒラギノ角ゴ Pro W3" charset="0"/>
              </a:rPr>
              <a:pPr algn="r"/>
              <a:t>29</a:t>
            </a:fld>
            <a:endParaRPr lang="en-US" sz="1200" dirty="0">
              <a:latin typeface="Times" charset="0"/>
              <a:ea typeface="ヒラギノ角ゴ Pro W3" charset="0"/>
              <a:cs typeface="ヒラギノ角ゴ Pro W3" charset="0"/>
            </a:endParaRPr>
          </a:p>
        </p:txBody>
      </p:sp>
      <p:sp>
        <p:nvSpPr>
          <p:cNvPr id="110596" name="Rectangle 2"/>
          <p:cNvSpPr>
            <a:spLocks noGrp="1" noRot="1" noChangeAspect="1" noChangeArrowheads="1" noTextEdit="1"/>
          </p:cNvSpPr>
          <p:nvPr>
            <p:ph type="sldImg"/>
          </p:nvPr>
        </p:nvSpPr>
        <p:spPr>
          <a:solidFill>
            <a:srgbClr val="FFFFFF"/>
          </a:solidFill>
          <a:ln/>
        </p:spPr>
      </p:sp>
      <p:sp>
        <p:nvSpPr>
          <p:cNvPr id="110597"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60B4AB-0B87-1F4E-BCD0-BE55905E9BAF}" type="slidenum">
              <a:rPr lang="en-US" sz="1200">
                <a:solidFill>
                  <a:srgbClr val="000000"/>
                </a:solidFill>
              </a:rPr>
              <a:pPr/>
              <a:t>3</a:t>
            </a:fld>
            <a:endParaRPr lang="en-US" sz="120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4E1291-9BC4-1040-84A2-5DB0BED4A523}" type="slidenum">
              <a:rPr lang="en-US" sz="1200">
                <a:solidFill>
                  <a:srgbClr val="000000"/>
                </a:solidFill>
                <a:latin typeface="Times" charset="0"/>
              </a:rPr>
              <a:pPr/>
              <a:t>30</a:t>
            </a:fld>
            <a:endParaRPr lang="en-US" sz="1200" dirty="0">
              <a:solidFill>
                <a:srgbClr val="000000"/>
              </a:solidFill>
              <a:latin typeface="Times" charset="0"/>
            </a:endParaRPr>
          </a:p>
        </p:txBody>
      </p:sp>
      <p:sp>
        <p:nvSpPr>
          <p:cNvPr id="1003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AA58BE7-F8BD-A840-98C6-80B0B1122A6B}" type="slidenum">
              <a:rPr lang="en-US" sz="1200">
                <a:solidFill>
                  <a:srgbClr val="000000"/>
                </a:solidFill>
                <a:latin typeface="Times" charset="0"/>
                <a:ea typeface="ヒラギノ角ゴ Pro W3" charset="0"/>
                <a:cs typeface="ヒラギノ角ゴ Pro W3" charset="0"/>
              </a:rPr>
              <a:pPr algn="r" eaLnBrk="1" hangingPunct="1"/>
              <a:t>30</a:t>
            </a:fld>
            <a:endParaRPr lang="en-US" sz="1200" dirty="0">
              <a:solidFill>
                <a:srgbClr val="000000"/>
              </a:solidFill>
              <a:latin typeface="Times" charset="0"/>
              <a:ea typeface="ヒラギノ角ゴ Pro W3" charset="0"/>
              <a:cs typeface="ヒラギノ角ゴ Pro W3" charset="0"/>
            </a:endParaRPr>
          </a:p>
        </p:txBody>
      </p:sp>
      <p:sp>
        <p:nvSpPr>
          <p:cNvPr id="1003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38AA6BC-EFA4-3D49-92A1-BFFFBCA9E9F7}" type="slidenum">
              <a:rPr lang="en-US" sz="1200">
                <a:solidFill>
                  <a:srgbClr val="000000"/>
                </a:solidFill>
                <a:latin typeface="Times" charset="0"/>
                <a:ea typeface="ヒラギノ角ゴ Pro W3" charset="0"/>
                <a:cs typeface="ヒラギノ角ゴ Pro W3" charset="0"/>
              </a:rPr>
              <a:pPr algn="r" eaLnBrk="1" hangingPunct="1"/>
              <a:t>30</a:t>
            </a:fld>
            <a:endParaRPr lang="en-US" sz="1200" dirty="0">
              <a:solidFill>
                <a:srgbClr val="000000"/>
              </a:solidFill>
              <a:latin typeface="Times" charset="0"/>
              <a:ea typeface="ヒラギノ角ゴ Pro W3" charset="0"/>
              <a:cs typeface="ヒラギノ角ゴ Pro W3" charset="0"/>
            </a:endParaRPr>
          </a:p>
        </p:txBody>
      </p:sp>
      <p:sp>
        <p:nvSpPr>
          <p:cNvPr id="100356" name="Rectangle 2"/>
          <p:cNvSpPr>
            <a:spLocks noGrp="1" noRot="1" noChangeAspect="1" noChangeArrowheads="1" noTextEdit="1"/>
          </p:cNvSpPr>
          <p:nvPr>
            <p:ph type="sldImg"/>
          </p:nvPr>
        </p:nvSpPr>
        <p:spPr>
          <a:solidFill>
            <a:srgbClr val="FFFFFF"/>
          </a:solidFill>
          <a:ln/>
        </p:spPr>
      </p:sp>
      <p:sp>
        <p:nvSpPr>
          <p:cNvPr id="100357"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31</a:t>
            </a:fld>
            <a:endParaRPr lang="en-US"/>
          </a:p>
        </p:txBody>
      </p:sp>
    </p:spTree>
    <p:extLst>
      <p:ext uri="{BB962C8B-B14F-4D97-AF65-F5344CB8AC3E}">
        <p14:creationId xmlns:p14="http://schemas.microsoft.com/office/powerpoint/2010/main" val="2390667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A4AD63-26DE-AB47-84DF-B5C6CDC9431A}" type="slidenum">
              <a:rPr lang="en-US" sz="1200">
                <a:solidFill>
                  <a:srgbClr val="000000"/>
                </a:solidFill>
                <a:latin typeface="Times" charset="0"/>
              </a:rPr>
              <a:pPr/>
              <a:t>32</a:t>
            </a:fld>
            <a:endParaRPr lang="en-US" sz="1200" dirty="0">
              <a:solidFill>
                <a:srgbClr val="000000"/>
              </a:solidFill>
              <a:latin typeface="Times" charset="0"/>
            </a:endParaRPr>
          </a:p>
        </p:txBody>
      </p:sp>
      <p:sp>
        <p:nvSpPr>
          <p:cNvPr id="993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8BF2C81-BC62-AC45-9602-651B9A9783F8}" type="slidenum">
              <a:rPr lang="en-US" sz="1200">
                <a:solidFill>
                  <a:srgbClr val="000000"/>
                </a:solidFill>
                <a:latin typeface="Times" charset="0"/>
                <a:ea typeface="ヒラギノ角ゴ Pro W3" charset="0"/>
                <a:cs typeface="ヒラギノ角ゴ Pro W3" charset="0"/>
              </a:rPr>
              <a:pPr algn="r" eaLnBrk="1" hangingPunct="1"/>
              <a:t>32</a:t>
            </a:fld>
            <a:endParaRPr lang="en-US" sz="1200" dirty="0">
              <a:solidFill>
                <a:srgbClr val="000000"/>
              </a:solidFill>
              <a:latin typeface="Times" charset="0"/>
              <a:ea typeface="ヒラギノ角ゴ Pro W3" charset="0"/>
              <a:cs typeface="ヒラギノ角ゴ Pro W3" charset="0"/>
            </a:endParaRPr>
          </a:p>
        </p:txBody>
      </p:sp>
      <p:sp>
        <p:nvSpPr>
          <p:cNvPr id="993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C0BA5A9-7459-8E44-AB5E-BD19A84FE074}" type="slidenum">
              <a:rPr lang="en-US" sz="1200">
                <a:solidFill>
                  <a:srgbClr val="000000"/>
                </a:solidFill>
                <a:latin typeface="Times" charset="0"/>
                <a:ea typeface="ヒラギノ角ゴ Pro W3" charset="0"/>
                <a:cs typeface="ヒラギノ角ゴ Pro W3" charset="0"/>
              </a:rPr>
              <a:pPr algn="r" eaLnBrk="1" hangingPunct="1"/>
              <a:t>32</a:t>
            </a:fld>
            <a:endParaRPr lang="en-US" sz="1200" dirty="0">
              <a:solidFill>
                <a:srgbClr val="000000"/>
              </a:solidFill>
              <a:latin typeface="Times" charset="0"/>
              <a:ea typeface="ヒラギノ角ゴ Pro W3" charset="0"/>
              <a:cs typeface="ヒラギノ角ゴ Pro W3" charset="0"/>
            </a:endParaRPr>
          </a:p>
        </p:txBody>
      </p:sp>
      <p:sp>
        <p:nvSpPr>
          <p:cNvPr id="99332" name="Rectangle 2"/>
          <p:cNvSpPr>
            <a:spLocks noGrp="1" noRot="1" noChangeAspect="1" noChangeArrowheads="1" noTextEdit="1"/>
          </p:cNvSpPr>
          <p:nvPr>
            <p:ph type="sldImg"/>
          </p:nvPr>
        </p:nvSpPr>
        <p:spPr>
          <a:solidFill>
            <a:srgbClr val="FFFFFF"/>
          </a:solidFill>
          <a:ln/>
        </p:spPr>
      </p:sp>
      <p:sp>
        <p:nvSpPr>
          <p:cNvPr id="9933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2C93878-86DB-104E-BF5F-4369BCA8D2A5}" type="slidenum">
              <a:rPr lang="en-US" sz="1200">
                <a:solidFill>
                  <a:srgbClr val="000000"/>
                </a:solidFill>
                <a:latin typeface="Times" charset="0"/>
              </a:rPr>
              <a:pPr/>
              <a:t>33</a:t>
            </a:fld>
            <a:endParaRPr lang="en-US" sz="1200" dirty="0">
              <a:solidFill>
                <a:srgbClr val="000000"/>
              </a:solidFill>
              <a:latin typeface="Times" charset="0"/>
            </a:endParaRPr>
          </a:p>
        </p:txBody>
      </p:sp>
      <p:sp>
        <p:nvSpPr>
          <p:cNvPr id="1013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E84C072-A73B-BD42-9E0D-57967EFCD7AE}" type="slidenum">
              <a:rPr lang="en-US" sz="1200">
                <a:solidFill>
                  <a:srgbClr val="000000"/>
                </a:solidFill>
                <a:latin typeface="Times" charset="0"/>
                <a:ea typeface="ヒラギノ角ゴ Pro W3" charset="0"/>
                <a:cs typeface="ヒラギノ角ゴ Pro W3" charset="0"/>
              </a:rPr>
              <a:pPr algn="r" eaLnBrk="1" hangingPunct="1"/>
              <a:t>33</a:t>
            </a:fld>
            <a:endParaRPr lang="en-US" sz="1200" dirty="0">
              <a:solidFill>
                <a:srgbClr val="000000"/>
              </a:solidFill>
              <a:latin typeface="Times" charset="0"/>
              <a:ea typeface="ヒラギノ角ゴ Pro W3" charset="0"/>
              <a:cs typeface="ヒラギノ角ゴ Pro W3" charset="0"/>
            </a:endParaRPr>
          </a:p>
        </p:txBody>
      </p:sp>
      <p:sp>
        <p:nvSpPr>
          <p:cNvPr id="1013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22B5258-47E7-9143-916F-C23C3E3C9EAE}" type="slidenum">
              <a:rPr lang="en-US" sz="1200">
                <a:solidFill>
                  <a:srgbClr val="000000"/>
                </a:solidFill>
                <a:latin typeface="Times" charset="0"/>
                <a:ea typeface="ヒラギノ角ゴ Pro W3" charset="0"/>
                <a:cs typeface="ヒラギノ角ゴ Pro W3" charset="0"/>
              </a:rPr>
              <a:pPr algn="r" eaLnBrk="1" hangingPunct="1"/>
              <a:t>33</a:t>
            </a:fld>
            <a:endParaRPr lang="en-US" sz="1200" dirty="0">
              <a:solidFill>
                <a:srgbClr val="000000"/>
              </a:solidFill>
              <a:latin typeface="Times" charset="0"/>
              <a:ea typeface="ヒラギノ角ゴ Pro W3" charset="0"/>
              <a:cs typeface="ヒラギノ角ゴ Pro W3" charset="0"/>
            </a:endParaRPr>
          </a:p>
        </p:txBody>
      </p:sp>
      <p:sp>
        <p:nvSpPr>
          <p:cNvPr id="101380" name="Rectangle 2"/>
          <p:cNvSpPr>
            <a:spLocks noGrp="1" noRot="1" noChangeAspect="1" noChangeArrowheads="1" noTextEdit="1"/>
          </p:cNvSpPr>
          <p:nvPr>
            <p:ph type="sldImg"/>
          </p:nvPr>
        </p:nvSpPr>
        <p:spPr>
          <a:solidFill>
            <a:srgbClr val="FFFFFF"/>
          </a:solidFill>
          <a:ln/>
        </p:spPr>
      </p:sp>
      <p:sp>
        <p:nvSpPr>
          <p:cNvPr id="101381"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BCE1B0E-0EFD-E24A-8CB6-847B4F923085}" type="slidenum">
              <a:rPr lang="en-US" sz="1200">
                <a:solidFill>
                  <a:srgbClr val="000000"/>
                </a:solidFill>
                <a:latin typeface="Times" charset="0"/>
              </a:rPr>
              <a:pPr/>
              <a:t>34</a:t>
            </a:fld>
            <a:endParaRPr lang="en-US" sz="1200" dirty="0">
              <a:solidFill>
                <a:srgbClr val="000000"/>
              </a:solidFill>
              <a:latin typeface="Times" charset="0"/>
            </a:endParaRPr>
          </a:p>
        </p:txBody>
      </p:sp>
      <p:sp>
        <p:nvSpPr>
          <p:cNvPr id="1044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32C3F08-6975-694D-AE2F-B5E4C9C828A7}" type="slidenum">
              <a:rPr lang="en-US" sz="1200">
                <a:solidFill>
                  <a:srgbClr val="000000"/>
                </a:solidFill>
                <a:latin typeface="Times" charset="0"/>
                <a:ea typeface="ヒラギノ角ゴ Pro W3" charset="0"/>
                <a:cs typeface="ヒラギノ角ゴ Pro W3" charset="0"/>
              </a:rPr>
              <a:pPr algn="r" eaLnBrk="1" hangingPunct="1"/>
              <a:t>34</a:t>
            </a:fld>
            <a:endParaRPr lang="en-US" sz="1200" dirty="0">
              <a:solidFill>
                <a:srgbClr val="000000"/>
              </a:solidFill>
              <a:latin typeface="Times" charset="0"/>
              <a:ea typeface="ヒラギノ角ゴ Pro W3" charset="0"/>
              <a:cs typeface="ヒラギノ角ゴ Pro W3" charset="0"/>
            </a:endParaRPr>
          </a:p>
        </p:txBody>
      </p:sp>
      <p:sp>
        <p:nvSpPr>
          <p:cNvPr id="1044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51B8B9F-98E7-4147-A0ED-5CF10C0AF882}" type="slidenum">
              <a:rPr lang="en-US" sz="1200">
                <a:solidFill>
                  <a:srgbClr val="000000"/>
                </a:solidFill>
                <a:latin typeface="Times" charset="0"/>
                <a:ea typeface="ヒラギノ角ゴ Pro W3" charset="0"/>
                <a:cs typeface="ヒラギノ角ゴ Pro W3" charset="0"/>
              </a:rPr>
              <a:pPr algn="r" eaLnBrk="1" hangingPunct="1"/>
              <a:t>34</a:t>
            </a:fld>
            <a:endParaRPr lang="en-US" sz="1200" dirty="0">
              <a:solidFill>
                <a:srgbClr val="000000"/>
              </a:solidFill>
              <a:latin typeface="Times" charset="0"/>
              <a:ea typeface="ヒラギノ角ゴ Pro W3" charset="0"/>
              <a:cs typeface="ヒラギノ角ゴ Pro W3" charset="0"/>
            </a:endParaRPr>
          </a:p>
        </p:txBody>
      </p:sp>
      <p:sp>
        <p:nvSpPr>
          <p:cNvPr id="104452" name="Rectangle 2"/>
          <p:cNvSpPr>
            <a:spLocks noGrp="1" noRot="1" noChangeAspect="1" noChangeArrowheads="1" noTextEdit="1"/>
          </p:cNvSpPr>
          <p:nvPr>
            <p:ph type="sldImg"/>
          </p:nvPr>
        </p:nvSpPr>
        <p:spPr>
          <a:solidFill>
            <a:srgbClr val="FFFFFF"/>
          </a:solidFill>
          <a:ln/>
        </p:spPr>
      </p:sp>
      <p:sp>
        <p:nvSpPr>
          <p:cNvPr id="10445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18DFC2D-78D6-5642-ACD1-68002F835486}" type="slidenum">
              <a:rPr lang="en-US" sz="1200">
                <a:solidFill>
                  <a:srgbClr val="000000"/>
                </a:solidFill>
                <a:latin typeface="Times" charset="0"/>
              </a:rPr>
              <a:pPr/>
              <a:t>35</a:t>
            </a:fld>
            <a:endParaRPr lang="en-US" sz="1200" dirty="0">
              <a:solidFill>
                <a:srgbClr val="000000"/>
              </a:solidFill>
              <a:latin typeface="Times" charset="0"/>
            </a:endParaRPr>
          </a:p>
        </p:txBody>
      </p:sp>
      <p:sp>
        <p:nvSpPr>
          <p:cNvPr id="1024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3D4423B-BE30-6F4F-A5C8-0584C1307FA2}" type="slidenum">
              <a:rPr lang="en-US" sz="1200">
                <a:solidFill>
                  <a:srgbClr val="000000"/>
                </a:solidFill>
                <a:latin typeface="Times" charset="0"/>
                <a:ea typeface="ヒラギノ角ゴ Pro W3" charset="0"/>
                <a:cs typeface="ヒラギノ角ゴ Pro W3" charset="0"/>
              </a:rPr>
              <a:pPr algn="r" eaLnBrk="1" hangingPunct="1"/>
              <a:t>35</a:t>
            </a:fld>
            <a:endParaRPr lang="en-US" sz="1200" dirty="0">
              <a:solidFill>
                <a:srgbClr val="000000"/>
              </a:solidFill>
              <a:latin typeface="Times" charset="0"/>
              <a:ea typeface="ヒラギノ角ゴ Pro W3" charset="0"/>
              <a:cs typeface="ヒラギノ角ゴ Pro W3" charset="0"/>
            </a:endParaRPr>
          </a:p>
        </p:txBody>
      </p:sp>
      <p:sp>
        <p:nvSpPr>
          <p:cNvPr id="10240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1962832-CEF6-5245-8D61-737DC5A14226}" type="slidenum">
              <a:rPr lang="en-US" sz="1200">
                <a:solidFill>
                  <a:srgbClr val="000000"/>
                </a:solidFill>
                <a:latin typeface="Times" charset="0"/>
                <a:ea typeface="ヒラギノ角ゴ Pro W3" charset="0"/>
                <a:cs typeface="ヒラギノ角ゴ Pro W3" charset="0"/>
              </a:rPr>
              <a:pPr algn="r" eaLnBrk="1" hangingPunct="1"/>
              <a:t>35</a:t>
            </a:fld>
            <a:endParaRPr lang="en-US" sz="1200" dirty="0">
              <a:solidFill>
                <a:srgbClr val="000000"/>
              </a:solidFill>
              <a:latin typeface="Times" charset="0"/>
              <a:ea typeface="ヒラギノ角ゴ Pro W3" charset="0"/>
              <a:cs typeface="ヒラギノ角ゴ Pro W3" charset="0"/>
            </a:endParaRPr>
          </a:p>
        </p:txBody>
      </p:sp>
      <p:sp>
        <p:nvSpPr>
          <p:cNvPr id="102404" name="Rectangle 2"/>
          <p:cNvSpPr>
            <a:spLocks noGrp="1" noRot="1" noChangeAspect="1" noChangeArrowheads="1" noTextEdit="1"/>
          </p:cNvSpPr>
          <p:nvPr>
            <p:ph type="sldImg"/>
          </p:nvPr>
        </p:nvSpPr>
        <p:spPr>
          <a:solidFill>
            <a:srgbClr val="FFFFFF"/>
          </a:solidFill>
          <a:ln/>
        </p:spPr>
      </p:sp>
      <p:sp>
        <p:nvSpPr>
          <p:cNvPr id="10240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36</a:t>
            </a:fld>
            <a:endParaRPr lang="en-US"/>
          </a:p>
        </p:txBody>
      </p:sp>
    </p:spTree>
    <p:extLst>
      <p:ext uri="{BB962C8B-B14F-4D97-AF65-F5344CB8AC3E}">
        <p14:creationId xmlns:p14="http://schemas.microsoft.com/office/powerpoint/2010/main" val="1541941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C56260-FFEF-CC40-80E6-BBF92DB4DE90}" type="slidenum">
              <a:rPr lang="en-US" sz="1200">
                <a:latin typeface="Times" charset="0"/>
              </a:rPr>
              <a:pPr/>
              <a:t>37</a:t>
            </a:fld>
            <a:endParaRPr lang="en-US" sz="1200" dirty="0">
              <a:latin typeface="Times" charset="0"/>
            </a:endParaRPr>
          </a:p>
        </p:txBody>
      </p:sp>
      <p:sp>
        <p:nvSpPr>
          <p:cNvPr id="1054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F5F38FE-993A-0540-8F3C-A3EFB6666A48}" type="slidenum">
              <a:rPr lang="en-US" sz="1200">
                <a:latin typeface="Times" charset="0"/>
                <a:ea typeface="ヒラギノ角ゴ Pro W3" charset="0"/>
                <a:cs typeface="ヒラギノ角ゴ Pro W3" charset="0"/>
              </a:rPr>
              <a:pPr algn="r"/>
              <a:t>37</a:t>
            </a:fld>
            <a:endParaRPr lang="en-US" sz="1200" dirty="0">
              <a:latin typeface="Times" charset="0"/>
              <a:ea typeface="ヒラギノ角ゴ Pro W3" charset="0"/>
              <a:cs typeface="ヒラギノ角ゴ Pro W3" charset="0"/>
            </a:endParaRPr>
          </a:p>
        </p:txBody>
      </p:sp>
      <p:sp>
        <p:nvSpPr>
          <p:cNvPr id="1054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65450A8-3651-3645-A19B-B9CE1E10130A}" type="slidenum">
              <a:rPr lang="en-US" sz="1200">
                <a:latin typeface="Times" charset="0"/>
                <a:ea typeface="ヒラギノ角ゴ Pro W3" charset="0"/>
                <a:cs typeface="ヒラギノ角ゴ Pro W3" charset="0"/>
              </a:rPr>
              <a:pPr algn="r"/>
              <a:t>37</a:t>
            </a:fld>
            <a:endParaRPr lang="en-US" sz="1200" dirty="0">
              <a:latin typeface="Times" charset="0"/>
              <a:ea typeface="ヒラギノ角ゴ Pro W3" charset="0"/>
              <a:cs typeface="ヒラギノ角ゴ Pro W3" charset="0"/>
            </a:endParaRPr>
          </a:p>
        </p:txBody>
      </p:sp>
      <p:sp>
        <p:nvSpPr>
          <p:cNvPr id="105476" name="Rectangle 2"/>
          <p:cNvSpPr>
            <a:spLocks noGrp="1" noRot="1" noChangeAspect="1" noChangeArrowheads="1" noTextEdit="1"/>
          </p:cNvSpPr>
          <p:nvPr>
            <p:ph type="sldImg"/>
          </p:nvPr>
        </p:nvSpPr>
        <p:spPr>
          <a:solidFill>
            <a:srgbClr val="FFFFFF"/>
          </a:solidFill>
          <a:ln/>
        </p:spPr>
      </p:sp>
      <p:sp>
        <p:nvSpPr>
          <p:cNvPr id="105477"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C56260-FFEF-CC40-80E6-BBF92DB4DE90}" type="slidenum">
              <a:rPr lang="en-US" sz="1200">
                <a:latin typeface="Times" charset="0"/>
              </a:rPr>
              <a:pPr/>
              <a:t>38</a:t>
            </a:fld>
            <a:endParaRPr lang="en-US" sz="1200" dirty="0">
              <a:latin typeface="Times" charset="0"/>
            </a:endParaRPr>
          </a:p>
        </p:txBody>
      </p:sp>
      <p:sp>
        <p:nvSpPr>
          <p:cNvPr id="1054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F5F38FE-993A-0540-8F3C-A3EFB6666A48}" type="slidenum">
              <a:rPr lang="en-US" sz="1200">
                <a:latin typeface="Times" charset="0"/>
                <a:ea typeface="ヒラギノ角ゴ Pro W3" charset="0"/>
                <a:cs typeface="ヒラギノ角ゴ Pro W3" charset="0"/>
              </a:rPr>
              <a:pPr algn="r"/>
              <a:t>38</a:t>
            </a:fld>
            <a:endParaRPr lang="en-US" sz="1200" dirty="0">
              <a:latin typeface="Times" charset="0"/>
              <a:ea typeface="ヒラギノ角ゴ Pro W3" charset="0"/>
              <a:cs typeface="ヒラギノ角ゴ Pro W3" charset="0"/>
            </a:endParaRPr>
          </a:p>
        </p:txBody>
      </p:sp>
      <p:sp>
        <p:nvSpPr>
          <p:cNvPr id="1054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65450A8-3651-3645-A19B-B9CE1E10130A}" type="slidenum">
              <a:rPr lang="en-US" sz="1200">
                <a:latin typeface="Times" charset="0"/>
                <a:ea typeface="ヒラギノ角ゴ Pro W3" charset="0"/>
                <a:cs typeface="ヒラギノ角ゴ Pro W3" charset="0"/>
              </a:rPr>
              <a:pPr algn="r"/>
              <a:t>38</a:t>
            </a:fld>
            <a:endParaRPr lang="en-US" sz="1200" dirty="0">
              <a:latin typeface="Times" charset="0"/>
              <a:ea typeface="ヒラギノ角ゴ Pro W3" charset="0"/>
              <a:cs typeface="ヒラギノ角ゴ Pro W3" charset="0"/>
            </a:endParaRPr>
          </a:p>
        </p:txBody>
      </p:sp>
      <p:sp>
        <p:nvSpPr>
          <p:cNvPr id="105476" name="Rectangle 2"/>
          <p:cNvSpPr>
            <a:spLocks noGrp="1" noRot="1" noChangeAspect="1" noChangeArrowheads="1" noTextEdit="1"/>
          </p:cNvSpPr>
          <p:nvPr>
            <p:ph type="sldImg"/>
          </p:nvPr>
        </p:nvSpPr>
        <p:spPr>
          <a:solidFill>
            <a:srgbClr val="FFFFFF"/>
          </a:solidFill>
          <a:ln/>
        </p:spPr>
      </p:sp>
      <p:sp>
        <p:nvSpPr>
          <p:cNvPr id="105477"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C56260-FFEF-CC40-80E6-BBF92DB4DE90}" type="slidenum">
              <a:rPr lang="en-US" sz="1200">
                <a:solidFill>
                  <a:prstClr val="black"/>
                </a:solidFill>
                <a:latin typeface="Times" charset="0"/>
              </a:rPr>
              <a:pPr/>
              <a:t>39</a:t>
            </a:fld>
            <a:endParaRPr lang="en-US" sz="1200" dirty="0">
              <a:solidFill>
                <a:prstClr val="black"/>
              </a:solidFill>
              <a:latin typeface="Times" charset="0"/>
            </a:endParaRPr>
          </a:p>
        </p:txBody>
      </p:sp>
      <p:sp>
        <p:nvSpPr>
          <p:cNvPr id="1054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F5F38FE-993A-0540-8F3C-A3EFB6666A48}" type="slidenum">
              <a:rPr lang="en-US" sz="1200">
                <a:solidFill>
                  <a:prstClr val="black"/>
                </a:solidFill>
                <a:latin typeface="Times" charset="0"/>
                <a:ea typeface="ヒラギノ角ゴ Pro W3" charset="0"/>
                <a:cs typeface="ヒラギノ角ゴ Pro W3" charset="0"/>
              </a:rPr>
              <a:pPr algn="r"/>
              <a:t>39</a:t>
            </a:fld>
            <a:endParaRPr lang="en-US" sz="1200" dirty="0">
              <a:solidFill>
                <a:prstClr val="black"/>
              </a:solidFill>
              <a:latin typeface="Times" charset="0"/>
              <a:ea typeface="ヒラギノ角ゴ Pro W3" charset="0"/>
              <a:cs typeface="ヒラギノ角ゴ Pro W3" charset="0"/>
            </a:endParaRPr>
          </a:p>
        </p:txBody>
      </p:sp>
      <p:sp>
        <p:nvSpPr>
          <p:cNvPr id="1054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65450A8-3651-3645-A19B-B9CE1E10130A}" type="slidenum">
              <a:rPr lang="en-US" sz="1200">
                <a:solidFill>
                  <a:prstClr val="black"/>
                </a:solidFill>
                <a:latin typeface="Times" charset="0"/>
                <a:ea typeface="ヒラギノ角ゴ Pro W3" charset="0"/>
                <a:cs typeface="ヒラギノ角ゴ Pro W3" charset="0"/>
              </a:rPr>
              <a:pPr algn="r"/>
              <a:t>39</a:t>
            </a:fld>
            <a:endParaRPr lang="en-US" sz="1200" dirty="0">
              <a:solidFill>
                <a:prstClr val="black"/>
              </a:solidFill>
              <a:latin typeface="Times" charset="0"/>
              <a:ea typeface="ヒラギノ角ゴ Pro W3" charset="0"/>
              <a:cs typeface="ヒラギノ角ゴ Pro W3" charset="0"/>
            </a:endParaRPr>
          </a:p>
        </p:txBody>
      </p:sp>
      <p:sp>
        <p:nvSpPr>
          <p:cNvPr id="105476" name="Rectangle 2"/>
          <p:cNvSpPr>
            <a:spLocks noGrp="1" noRot="1" noChangeAspect="1" noChangeArrowheads="1" noTextEdit="1"/>
          </p:cNvSpPr>
          <p:nvPr>
            <p:ph type="sldImg"/>
          </p:nvPr>
        </p:nvSpPr>
        <p:spPr>
          <a:solidFill>
            <a:srgbClr val="FFFFFF"/>
          </a:solidFill>
          <a:ln/>
        </p:spPr>
      </p:sp>
      <p:sp>
        <p:nvSpPr>
          <p:cNvPr id="105477"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4</a:t>
            </a:fld>
            <a:endParaRPr lang="en-US"/>
          </a:p>
        </p:txBody>
      </p:sp>
    </p:spTree>
    <p:extLst>
      <p:ext uri="{BB962C8B-B14F-4D97-AF65-F5344CB8AC3E}">
        <p14:creationId xmlns:p14="http://schemas.microsoft.com/office/powerpoint/2010/main" val="932561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40</a:t>
            </a:fld>
            <a:endParaRPr lang="en-US"/>
          </a:p>
        </p:txBody>
      </p:sp>
    </p:spTree>
    <p:extLst>
      <p:ext uri="{BB962C8B-B14F-4D97-AF65-F5344CB8AC3E}">
        <p14:creationId xmlns:p14="http://schemas.microsoft.com/office/powerpoint/2010/main" val="2768069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41</a:t>
            </a:fld>
            <a:endParaRPr lang="en-US"/>
          </a:p>
        </p:txBody>
      </p:sp>
    </p:spTree>
    <p:extLst>
      <p:ext uri="{BB962C8B-B14F-4D97-AF65-F5344CB8AC3E}">
        <p14:creationId xmlns:p14="http://schemas.microsoft.com/office/powerpoint/2010/main" val="3529219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42</a:t>
            </a:fld>
            <a:endParaRPr lang="en-US"/>
          </a:p>
        </p:txBody>
      </p:sp>
    </p:spTree>
    <p:extLst>
      <p:ext uri="{BB962C8B-B14F-4D97-AF65-F5344CB8AC3E}">
        <p14:creationId xmlns:p14="http://schemas.microsoft.com/office/powerpoint/2010/main" val="31353075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43</a:t>
            </a:fld>
            <a:endParaRPr lang="en-US"/>
          </a:p>
        </p:txBody>
      </p:sp>
    </p:spTree>
    <p:extLst>
      <p:ext uri="{BB962C8B-B14F-4D97-AF65-F5344CB8AC3E}">
        <p14:creationId xmlns:p14="http://schemas.microsoft.com/office/powerpoint/2010/main" val="846347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44</a:t>
            </a:fld>
            <a:endParaRPr lang="en-US"/>
          </a:p>
        </p:txBody>
      </p:sp>
    </p:spTree>
    <p:extLst>
      <p:ext uri="{BB962C8B-B14F-4D97-AF65-F5344CB8AC3E}">
        <p14:creationId xmlns:p14="http://schemas.microsoft.com/office/powerpoint/2010/main" val="34689943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45</a:t>
            </a:fld>
            <a:endParaRPr lang="en-US"/>
          </a:p>
        </p:txBody>
      </p:sp>
    </p:spTree>
    <p:extLst>
      <p:ext uri="{BB962C8B-B14F-4D97-AF65-F5344CB8AC3E}">
        <p14:creationId xmlns:p14="http://schemas.microsoft.com/office/powerpoint/2010/main" val="2255706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46</a:t>
            </a:fld>
            <a:endParaRPr lang="en-US"/>
          </a:p>
        </p:txBody>
      </p:sp>
    </p:spTree>
    <p:extLst>
      <p:ext uri="{BB962C8B-B14F-4D97-AF65-F5344CB8AC3E}">
        <p14:creationId xmlns:p14="http://schemas.microsoft.com/office/powerpoint/2010/main" val="280490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47</a:t>
            </a:fld>
            <a:endParaRPr lang="en-US"/>
          </a:p>
        </p:txBody>
      </p:sp>
    </p:spTree>
    <p:extLst>
      <p:ext uri="{BB962C8B-B14F-4D97-AF65-F5344CB8AC3E}">
        <p14:creationId xmlns:p14="http://schemas.microsoft.com/office/powerpoint/2010/main" val="8227362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48</a:t>
            </a:fld>
            <a:endParaRPr lang="en-US"/>
          </a:p>
        </p:txBody>
      </p:sp>
    </p:spTree>
    <p:extLst>
      <p:ext uri="{BB962C8B-B14F-4D97-AF65-F5344CB8AC3E}">
        <p14:creationId xmlns:p14="http://schemas.microsoft.com/office/powerpoint/2010/main" val="41474812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49</a:t>
            </a:fld>
            <a:endParaRPr lang="en-US"/>
          </a:p>
        </p:txBody>
      </p:sp>
    </p:spTree>
    <p:extLst>
      <p:ext uri="{BB962C8B-B14F-4D97-AF65-F5344CB8AC3E}">
        <p14:creationId xmlns:p14="http://schemas.microsoft.com/office/powerpoint/2010/main" val="415989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5</a:t>
            </a:fld>
            <a:endParaRPr lang="en-US"/>
          </a:p>
        </p:txBody>
      </p:sp>
    </p:spTree>
    <p:extLst>
      <p:ext uri="{BB962C8B-B14F-4D97-AF65-F5344CB8AC3E}">
        <p14:creationId xmlns:p14="http://schemas.microsoft.com/office/powerpoint/2010/main" val="15787980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21141B-0F0E-9744-A0F5-C6CD8F9B3886}" type="slidenum">
              <a:rPr lang="en-US" sz="1200">
                <a:solidFill>
                  <a:srgbClr val="000000"/>
                </a:solidFill>
                <a:latin typeface="Times" charset="0"/>
              </a:rPr>
              <a:pPr/>
              <a:t>50</a:t>
            </a:fld>
            <a:endParaRPr lang="en-US" sz="1200" dirty="0">
              <a:solidFill>
                <a:srgbClr val="000000"/>
              </a:solidFill>
              <a:latin typeface="Times" charset="0"/>
            </a:endParaRPr>
          </a:p>
        </p:txBody>
      </p:sp>
      <p:sp>
        <p:nvSpPr>
          <p:cNvPr id="972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32D85B7-B7EA-4842-B3C6-6E5B8F9F07C2}" type="slidenum">
              <a:rPr lang="en-US" sz="1200">
                <a:solidFill>
                  <a:srgbClr val="000000"/>
                </a:solidFill>
                <a:latin typeface="Times" charset="0"/>
                <a:ea typeface="ヒラギノ角ゴ Pro W3" charset="0"/>
                <a:cs typeface="ヒラギノ角ゴ Pro W3" charset="0"/>
              </a:rPr>
              <a:pPr algn="r" eaLnBrk="1" hangingPunct="1"/>
              <a:t>50</a:t>
            </a:fld>
            <a:endParaRPr lang="en-US" sz="1200" dirty="0">
              <a:solidFill>
                <a:srgbClr val="000000"/>
              </a:solidFill>
              <a:latin typeface="Times" charset="0"/>
              <a:ea typeface="ヒラギノ角ゴ Pro W3" charset="0"/>
              <a:cs typeface="ヒラギノ角ゴ Pro W3" charset="0"/>
            </a:endParaRPr>
          </a:p>
        </p:txBody>
      </p:sp>
      <p:sp>
        <p:nvSpPr>
          <p:cNvPr id="972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BA080CB-6F5F-E745-A5AE-C8F2E1D1BD8B}" type="slidenum">
              <a:rPr lang="en-US" sz="1200">
                <a:solidFill>
                  <a:srgbClr val="000000"/>
                </a:solidFill>
                <a:latin typeface="Times" charset="0"/>
                <a:ea typeface="ヒラギノ角ゴ Pro W3" charset="0"/>
                <a:cs typeface="ヒラギノ角ゴ Pro W3" charset="0"/>
              </a:rPr>
              <a:pPr algn="r" eaLnBrk="1" hangingPunct="1"/>
              <a:t>50</a:t>
            </a:fld>
            <a:endParaRPr lang="en-US" sz="1200" dirty="0">
              <a:solidFill>
                <a:srgbClr val="000000"/>
              </a:solidFill>
              <a:latin typeface="Times" charset="0"/>
              <a:ea typeface="ヒラギノ角ゴ Pro W3" charset="0"/>
              <a:cs typeface="ヒラギノ角ゴ Pro W3" charset="0"/>
            </a:endParaRPr>
          </a:p>
        </p:txBody>
      </p:sp>
      <p:sp>
        <p:nvSpPr>
          <p:cNvPr id="97284" name="Rectangle 2"/>
          <p:cNvSpPr>
            <a:spLocks noGrp="1" noRot="1" noChangeAspect="1" noChangeArrowheads="1" noTextEdit="1"/>
          </p:cNvSpPr>
          <p:nvPr>
            <p:ph type="sldImg"/>
          </p:nvPr>
        </p:nvSpPr>
        <p:spPr>
          <a:solidFill>
            <a:srgbClr val="FFFFFF"/>
          </a:solidFill>
          <a:ln/>
        </p:spPr>
      </p:sp>
      <p:sp>
        <p:nvSpPr>
          <p:cNvPr id="9728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51</a:t>
            </a:fld>
            <a:endParaRPr lang="en-US"/>
          </a:p>
        </p:txBody>
      </p:sp>
    </p:spTree>
    <p:extLst>
      <p:ext uri="{BB962C8B-B14F-4D97-AF65-F5344CB8AC3E}">
        <p14:creationId xmlns:p14="http://schemas.microsoft.com/office/powerpoint/2010/main" val="30739927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0F30EAE-0E44-5242-BBD3-700BFBBE4320}" type="slidenum">
              <a:rPr lang="en-US" sz="1200">
                <a:latin typeface="Times" charset="0"/>
              </a:rPr>
              <a:pPr/>
              <a:t>52</a:t>
            </a:fld>
            <a:endParaRPr lang="en-US" sz="1200" dirty="0">
              <a:latin typeface="Times" charset="0"/>
            </a:endParaRPr>
          </a:p>
        </p:txBody>
      </p:sp>
      <p:sp>
        <p:nvSpPr>
          <p:cNvPr id="1116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AC58380-729F-5E45-907A-D19D36545202}" type="slidenum">
              <a:rPr lang="en-US" sz="1200">
                <a:latin typeface="Times" charset="0"/>
                <a:ea typeface="ヒラギノ角ゴ Pro W3" charset="0"/>
                <a:cs typeface="ヒラギノ角ゴ Pro W3" charset="0"/>
              </a:rPr>
              <a:pPr algn="r"/>
              <a:t>52</a:t>
            </a:fld>
            <a:endParaRPr lang="en-US" sz="1200" dirty="0">
              <a:latin typeface="Times" charset="0"/>
              <a:ea typeface="ヒラギノ角ゴ Pro W3" charset="0"/>
              <a:cs typeface="ヒラギノ角ゴ Pro W3" charset="0"/>
            </a:endParaRPr>
          </a:p>
        </p:txBody>
      </p:sp>
      <p:sp>
        <p:nvSpPr>
          <p:cNvPr id="11161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9C21DA1-8F69-7844-B3C7-8F192B806CAD}" type="slidenum">
              <a:rPr lang="en-US" sz="1200">
                <a:latin typeface="Times" charset="0"/>
                <a:ea typeface="ヒラギノ角ゴ Pro W3" charset="0"/>
                <a:cs typeface="ヒラギノ角ゴ Pro W3" charset="0"/>
              </a:rPr>
              <a:pPr algn="r"/>
              <a:t>52</a:t>
            </a:fld>
            <a:endParaRPr lang="en-US" sz="1200" dirty="0">
              <a:latin typeface="Times" charset="0"/>
              <a:ea typeface="ヒラギノ角ゴ Pro W3" charset="0"/>
              <a:cs typeface="ヒラギノ角ゴ Pro W3" charset="0"/>
            </a:endParaRPr>
          </a:p>
        </p:txBody>
      </p:sp>
      <p:sp>
        <p:nvSpPr>
          <p:cNvPr id="111620" name="Rectangle 2"/>
          <p:cNvSpPr>
            <a:spLocks noGrp="1" noRot="1" noChangeAspect="1" noChangeArrowheads="1" noTextEdit="1"/>
          </p:cNvSpPr>
          <p:nvPr>
            <p:ph type="sldImg"/>
          </p:nvPr>
        </p:nvSpPr>
        <p:spPr>
          <a:solidFill>
            <a:srgbClr val="FFFFFF"/>
          </a:solidFill>
          <a:ln/>
        </p:spPr>
      </p:sp>
      <p:sp>
        <p:nvSpPr>
          <p:cNvPr id="111621"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53</a:t>
            </a:fld>
            <a:endParaRPr lang="en-US"/>
          </a:p>
        </p:txBody>
      </p:sp>
    </p:spTree>
    <p:extLst>
      <p:ext uri="{BB962C8B-B14F-4D97-AF65-F5344CB8AC3E}">
        <p14:creationId xmlns:p14="http://schemas.microsoft.com/office/powerpoint/2010/main" val="17535269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54</a:t>
            </a:fld>
            <a:endParaRPr lang="en-US"/>
          </a:p>
        </p:txBody>
      </p:sp>
    </p:spTree>
    <p:extLst>
      <p:ext uri="{BB962C8B-B14F-4D97-AF65-F5344CB8AC3E}">
        <p14:creationId xmlns:p14="http://schemas.microsoft.com/office/powerpoint/2010/main" val="3395308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55</a:t>
            </a:fld>
            <a:endParaRPr lang="en-US"/>
          </a:p>
        </p:txBody>
      </p:sp>
    </p:spTree>
    <p:extLst>
      <p:ext uri="{BB962C8B-B14F-4D97-AF65-F5344CB8AC3E}">
        <p14:creationId xmlns:p14="http://schemas.microsoft.com/office/powerpoint/2010/main" val="33933953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56</a:t>
            </a:fld>
            <a:endParaRPr lang="en-US"/>
          </a:p>
        </p:txBody>
      </p:sp>
    </p:spTree>
    <p:extLst>
      <p:ext uri="{BB962C8B-B14F-4D97-AF65-F5344CB8AC3E}">
        <p14:creationId xmlns:p14="http://schemas.microsoft.com/office/powerpoint/2010/main" val="23530658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57</a:t>
            </a:fld>
            <a:endParaRPr lang="en-US"/>
          </a:p>
        </p:txBody>
      </p:sp>
    </p:spTree>
    <p:extLst>
      <p:ext uri="{BB962C8B-B14F-4D97-AF65-F5344CB8AC3E}">
        <p14:creationId xmlns:p14="http://schemas.microsoft.com/office/powerpoint/2010/main" val="15034330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58</a:t>
            </a:fld>
            <a:endParaRPr lang="en-US"/>
          </a:p>
        </p:txBody>
      </p:sp>
    </p:spTree>
    <p:extLst>
      <p:ext uri="{BB962C8B-B14F-4D97-AF65-F5344CB8AC3E}">
        <p14:creationId xmlns:p14="http://schemas.microsoft.com/office/powerpoint/2010/main" val="35568644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C56260-FFEF-CC40-80E6-BBF92DB4DE90}" type="slidenum">
              <a:rPr lang="en-US" sz="1200">
                <a:latin typeface="Times" charset="0"/>
              </a:rPr>
              <a:pPr/>
              <a:t>59</a:t>
            </a:fld>
            <a:endParaRPr lang="en-US" sz="1200" dirty="0">
              <a:latin typeface="Times" charset="0"/>
            </a:endParaRPr>
          </a:p>
        </p:txBody>
      </p:sp>
      <p:sp>
        <p:nvSpPr>
          <p:cNvPr id="1054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F5F38FE-993A-0540-8F3C-A3EFB6666A48}" type="slidenum">
              <a:rPr lang="en-US" sz="1200">
                <a:latin typeface="Times" charset="0"/>
                <a:ea typeface="ヒラギノ角ゴ Pro W3" charset="0"/>
                <a:cs typeface="ヒラギノ角ゴ Pro W3" charset="0"/>
              </a:rPr>
              <a:pPr algn="r"/>
              <a:t>59</a:t>
            </a:fld>
            <a:endParaRPr lang="en-US" sz="1200" dirty="0">
              <a:latin typeface="Times" charset="0"/>
              <a:ea typeface="ヒラギノ角ゴ Pro W3" charset="0"/>
              <a:cs typeface="ヒラギノ角ゴ Pro W3" charset="0"/>
            </a:endParaRPr>
          </a:p>
        </p:txBody>
      </p:sp>
      <p:sp>
        <p:nvSpPr>
          <p:cNvPr id="1054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65450A8-3651-3645-A19B-B9CE1E10130A}" type="slidenum">
              <a:rPr lang="en-US" sz="1200">
                <a:latin typeface="Times" charset="0"/>
                <a:ea typeface="ヒラギノ角ゴ Pro W3" charset="0"/>
                <a:cs typeface="ヒラギノ角ゴ Pro W3" charset="0"/>
              </a:rPr>
              <a:pPr algn="r"/>
              <a:t>59</a:t>
            </a:fld>
            <a:endParaRPr lang="en-US" sz="1200" dirty="0">
              <a:latin typeface="Times" charset="0"/>
              <a:ea typeface="ヒラギノ角ゴ Pro W3" charset="0"/>
              <a:cs typeface="ヒラギノ角ゴ Pro W3" charset="0"/>
            </a:endParaRPr>
          </a:p>
        </p:txBody>
      </p:sp>
      <p:sp>
        <p:nvSpPr>
          <p:cNvPr id="105476" name="Rectangle 2"/>
          <p:cNvSpPr>
            <a:spLocks noGrp="1" noRot="1" noChangeAspect="1" noChangeArrowheads="1" noTextEdit="1"/>
          </p:cNvSpPr>
          <p:nvPr>
            <p:ph type="sldImg"/>
          </p:nvPr>
        </p:nvSpPr>
        <p:spPr>
          <a:solidFill>
            <a:srgbClr val="FFFFFF"/>
          </a:solidFill>
          <a:ln/>
        </p:spPr>
      </p:sp>
      <p:sp>
        <p:nvSpPr>
          <p:cNvPr id="105477"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C58F339-B662-2748-8E7F-9D236002948C}" type="slidenum">
              <a:rPr lang="en-US" smtClean="0"/>
              <a:pPr/>
              <a:t>6</a:t>
            </a:fld>
            <a:endParaRPr lang="en-US"/>
          </a:p>
        </p:txBody>
      </p:sp>
    </p:spTree>
    <p:extLst>
      <p:ext uri="{BB962C8B-B14F-4D97-AF65-F5344CB8AC3E}">
        <p14:creationId xmlns:p14="http://schemas.microsoft.com/office/powerpoint/2010/main" val="3851414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7</a:t>
            </a:fld>
            <a:endParaRPr lang="en-US"/>
          </a:p>
        </p:txBody>
      </p:sp>
    </p:spTree>
    <p:extLst>
      <p:ext uri="{BB962C8B-B14F-4D97-AF65-F5344CB8AC3E}">
        <p14:creationId xmlns:p14="http://schemas.microsoft.com/office/powerpoint/2010/main" val="368383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8</a:t>
            </a:fld>
            <a:endParaRPr lang="en-US"/>
          </a:p>
        </p:txBody>
      </p:sp>
    </p:spTree>
    <p:extLst>
      <p:ext uri="{BB962C8B-B14F-4D97-AF65-F5344CB8AC3E}">
        <p14:creationId xmlns:p14="http://schemas.microsoft.com/office/powerpoint/2010/main" val="1158851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8F339-B662-2748-8E7F-9D236002948C}" type="slidenum">
              <a:rPr lang="en-US" smtClean="0"/>
              <a:pPr/>
              <a:t>9</a:t>
            </a:fld>
            <a:endParaRPr lang="en-US"/>
          </a:p>
        </p:txBody>
      </p:sp>
    </p:spTree>
    <p:extLst>
      <p:ext uri="{BB962C8B-B14F-4D97-AF65-F5344CB8AC3E}">
        <p14:creationId xmlns:p14="http://schemas.microsoft.com/office/powerpoint/2010/main" val="3525190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76326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7/2/13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394738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7/2/13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4225261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38996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915502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973436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623267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4607584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8585344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691218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272467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7/2/13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1036834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602338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87407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346685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640657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2507873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40439126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7308005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3205483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3493473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5897651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25675"/>
            <a:ext cx="7772400" cy="1362075"/>
          </a:xfrm>
        </p:spPr>
        <p:txBody>
          <a:bodyPr anchor="t">
            <a:normAutofit/>
          </a:bodyPr>
          <a:lstStyle>
            <a:lvl1pPr algn="ctr">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171065"/>
            <a:ext cx="7772400" cy="1500187"/>
          </a:xfrm>
        </p:spPr>
        <p:txBody>
          <a:bodyPr anchor="t">
            <a:normAutofit/>
          </a:bodyPr>
          <a:lstStyle>
            <a:lvl1pPr marL="0" indent="0" algn="ctr">
              <a:buNone/>
              <a:defRPr sz="3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056168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419839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9055774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2002035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7627973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7/2/13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3076168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7/2/13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2102836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7/2/13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1846141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7/2/13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372786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7/2/13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479147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7/2/13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4237997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36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l" defTabSz="457200" rtl="0" eaLnBrk="1" latinLnBrk="0" hangingPunct="1">
        <a:spcBef>
          <a:spcPct val="0"/>
        </a:spcBef>
        <a:buNone/>
        <a:defRPr sz="2800" b="1" kern="1200">
          <a:solidFill>
            <a:srgbClr val="ECBB3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87726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l" defTabSz="457200" rtl="0" eaLnBrk="1" latinLnBrk="0" hangingPunct="1">
        <a:spcBef>
          <a:spcPct val="0"/>
        </a:spcBef>
        <a:buNone/>
        <a:defRPr sz="2800" b="1" kern="1200">
          <a:solidFill>
            <a:srgbClr val="ECBB3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5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5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5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5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12600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800" b="1" kern="1200">
          <a:solidFill>
            <a:srgbClr val="ECBB3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5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5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5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5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81125" y="1900899"/>
            <a:ext cx="7155078" cy="3810000"/>
          </a:xfrm>
        </p:spPr>
        <p:txBody>
          <a:bodyPr>
            <a:normAutofit lnSpcReduction="10000"/>
          </a:bodyPr>
          <a:lstStyle/>
          <a:p>
            <a:pPr marL="0" indent="0" algn="ctr">
              <a:buFontTx/>
              <a:buNone/>
              <a:defRPr/>
            </a:pPr>
            <a:r>
              <a:rPr lang="en-US" b="1" dirty="0" smtClean="0"/>
              <a:t>Please note, these are the actual video-recorded proceedings from the live CME event and may include the use of trade names and other raw, unedited content. Select slides from the original presentation are omitted where Research To Practice was unable to obtain permission from the publication source and/or author. Links to view the actual reference materials have been provided for your use in place of any omitted slides.</a:t>
            </a:r>
          </a:p>
          <a:p>
            <a:pPr>
              <a:defRPr/>
            </a:pPr>
            <a:endParaRPr lang="en-US" dirty="0"/>
          </a:p>
        </p:txBody>
      </p:sp>
    </p:spTree>
    <p:extLst>
      <p:ext uri="{BB962C8B-B14F-4D97-AF65-F5344CB8AC3E}">
        <p14:creationId xmlns:p14="http://schemas.microsoft.com/office/powerpoint/2010/main" val="23929452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a:latin typeface="Arial" charset="0"/>
                <a:ea typeface="ヒラギノ角ゴ Pro W3" charset="0"/>
                <a:cs typeface="ヒラギノ角ゴ Pro W3" charset="0"/>
              </a:rPr>
              <a:t>Agenda</a:t>
            </a:r>
            <a:endParaRPr lang="en-US" dirty="0">
              <a:latin typeface="Arial" charset="0"/>
              <a:ea typeface="ＭＳ Ｐゴシック" charset="0"/>
              <a:cs typeface="ＭＳ Ｐゴシック"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31728128"/>
              </p:ext>
            </p:extLst>
          </p:nvPr>
        </p:nvGraphicFramePr>
        <p:xfrm>
          <a:off x="381000" y="1345700"/>
          <a:ext cx="8382000" cy="3695438"/>
        </p:xfrm>
        <a:graphic>
          <a:graphicData uri="http://schemas.openxmlformats.org/drawingml/2006/table">
            <a:tbl>
              <a:tblPr/>
              <a:tblGrid>
                <a:gridCol w="8382000"/>
              </a:tblGrid>
              <a:tr h="3695438">
                <a:tc>
                  <a:txBody>
                    <a:bodyPr/>
                    <a:lstStyle/>
                    <a:p>
                      <a:pPr marL="0" marR="0" indent="0" algn="l" defTabSz="457200" rtl="0" eaLnBrk="1" fontAlgn="auto" latinLnBrk="0" hangingPunct="1">
                        <a:lnSpc>
                          <a:spcPct val="100000"/>
                        </a:lnSpc>
                        <a:spcBef>
                          <a:spcPts val="600"/>
                        </a:spcBef>
                        <a:spcAft>
                          <a:spcPts val="0"/>
                        </a:spcAft>
                        <a:buClrTx/>
                        <a:buSzTx/>
                        <a:buFontTx/>
                        <a:buNone/>
                        <a:tabLst/>
                        <a:defRPr/>
                      </a:pPr>
                      <a:r>
                        <a:rPr kumimoji="0" lang="en-US" sz="2400" b="1" i="0" u="none" strike="noStrike" cap="none" normalizeH="0" baseline="0" dirty="0">
                          <a:ln>
                            <a:noFill/>
                          </a:ln>
                          <a:solidFill>
                            <a:srgbClr val="EFC53D"/>
                          </a:solidFill>
                          <a:effectLst/>
                          <a:latin typeface="Arial" charset="0"/>
                          <a:ea typeface="ヒラギノ角ゴ Pro W3" charset="0"/>
                          <a:cs typeface="ヒラギノ角ゴ Pro W3" charset="0"/>
                        </a:rPr>
                        <a:t>Module </a:t>
                      </a: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1: </a:t>
                      </a:r>
                      <a:r>
                        <a:rPr lang="en-US" sz="2400" b="1" i="0" dirty="0" smtClean="0">
                          <a:solidFill>
                            <a:srgbClr val="FFFFFF"/>
                          </a:solidFill>
                          <a:latin typeface="Arial" charset="0"/>
                          <a:ea typeface="ヒラギノ角ゴ Pro W3" charset="0"/>
                          <a:cs typeface="ヒラギノ角ゴ Pro W3" charset="0"/>
                        </a:rPr>
                        <a:t>Sequencing systemic therapy for patients with castration-resistant prostate cancer (CRPC)</a:t>
                      </a:r>
                    </a:p>
                    <a:p>
                      <a:pPr marL="282575" lvl="1" indent="-169863">
                        <a:lnSpc>
                          <a:spcPct val="100000"/>
                        </a:lnSpc>
                        <a:spcBef>
                          <a:spcPts val="600"/>
                        </a:spcBef>
                        <a:spcAft>
                          <a:spcPts val="0"/>
                        </a:spcAft>
                        <a:buFont typeface="Arial"/>
                        <a:buChar char="•"/>
                        <a:defRPr/>
                      </a:pPr>
                      <a:r>
                        <a:rPr lang="en-US" sz="2400" i="1" dirty="0" smtClean="0">
                          <a:solidFill>
                            <a:srgbClr val="FFFFFF"/>
                          </a:solidFill>
                          <a:latin typeface="Arial" charset="0"/>
                          <a:ea typeface="ヒラギノ角ゴ Pro W3" charset="0"/>
                          <a:cs typeface="ヒラギノ角ゴ Pro W3" charset="0"/>
                        </a:rPr>
                        <a:t>48 </a:t>
                      </a:r>
                      <a:r>
                        <a:rPr lang="en-US" sz="2400" i="1" dirty="0" err="1" smtClean="0">
                          <a:solidFill>
                            <a:srgbClr val="FFFFFF"/>
                          </a:solidFill>
                          <a:latin typeface="Arial" charset="0"/>
                          <a:ea typeface="ヒラギノ角ゴ Pro W3" charset="0"/>
                          <a:cs typeface="ヒラギノ角ゴ Pro W3" charset="0"/>
                        </a:rPr>
                        <a:t>yo</a:t>
                      </a:r>
                      <a:r>
                        <a:rPr lang="en-US" sz="2400" i="1" dirty="0" smtClean="0">
                          <a:solidFill>
                            <a:srgbClr val="FFFFFF"/>
                          </a:solidFill>
                          <a:latin typeface="Arial" charset="0"/>
                          <a:ea typeface="ヒラギノ角ゴ Pro W3" charset="0"/>
                          <a:cs typeface="ヒラギノ角ゴ Pro W3" charset="0"/>
                        </a:rPr>
                        <a:t> man with metastatic PC (</a:t>
                      </a:r>
                      <a:r>
                        <a:rPr lang="en-US" sz="2400" i="1" dirty="0" err="1" smtClean="0">
                          <a:solidFill>
                            <a:srgbClr val="FFFFFF"/>
                          </a:solidFill>
                          <a:latin typeface="Arial" charset="0"/>
                          <a:ea typeface="ヒラギノ角ゴ Pro W3" charset="0"/>
                          <a:cs typeface="ヒラギノ角ゴ Pro W3" charset="0"/>
                        </a:rPr>
                        <a:t>mPC</a:t>
                      </a:r>
                      <a:r>
                        <a:rPr lang="en-US" sz="2400" i="1" dirty="0" smtClean="0">
                          <a:solidFill>
                            <a:srgbClr val="FFFFFF"/>
                          </a:solidFill>
                          <a:latin typeface="Arial" charset="0"/>
                          <a:ea typeface="ヒラギノ角ゴ Pro W3" charset="0"/>
                          <a:cs typeface="ヒラギノ角ゴ Pro W3" charset="0"/>
                        </a:rPr>
                        <a:t>) treated with </a:t>
                      </a:r>
                      <a:r>
                        <a:rPr lang="en-US" sz="2400" i="1" dirty="0" err="1" smtClean="0">
                          <a:solidFill>
                            <a:srgbClr val="FFFFFF"/>
                          </a:solidFill>
                          <a:latin typeface="Arial" charset="0"/>
                          <a:ea typeface="ヒラギノ角ゴ Pro W3" charset="0"/>
                          <a:cs typeface="ヒラギノ角ゴ Pro W3" charset="0"/>
                        </a:rPr>
                        <a:t>docetaxel</a:t>
                      </a:r>
                      <a:r>
                        <a:rPr lang="en-US" sz="2400" i="1" dirty="0" smtClean="0">
                          <a:solidFill>
                            <a:srgbClr val="FFFFFF"/>
                          </a:solidFill>
                          <a:latin typeface="Arial" charset="0"/>
                          <a:ea typeface="ヒラギノ角ゴ Pro W3" charset="0"/>
                          <a:cs typeface="ヒラギノ角ゴ Pro W3" charset="0"/>
                        </a:rPr>
                        <a:t>, </a:t>
                      </a:r>
                      <a:r>
                        <a:rPr lang="en-US" sz="2400" i="1" dirty="0" err="1" smtClean="0">
                          <a:solidFill>
                            <a:srgbClr val="FFFFFF"/>
                          </a:solidFill>
                          <a:latin typeface="Arial" charset="0"/>
                          <a:ea typeface="ヒラギノ角ゴ Pro W3" charset="0"/>
                          <a:cs typeface="ヒラギノ角ゴ Pro W3" charset="0"/>
                        </a:rPr>
                        <a:t>sipuleucel</a:t>
                      </a:r>
                      <a:r>
                        <a:rPr lang="en-US" sz="2400" i="1" dirty="0" smtClean="0">
                          <a:solidFill>
                            <a:srgbClr val="FFFFFF"/>
                          </a:solidFill>
                          <a:latin typeface="Arial" charset="0"/>
                          <a:ea typeface="ヒラギノ角ゴ Pro W3" charset="0"/>
                          <a:cs typeface="ヒラギノ角ゴ Pro W3" charset="0"/>
                        </a:rPr>
                        <a:t>-T and is currently receiving </a:t>
                      </a:r>
                      <a:r>
                        <a:rPr lang="en-US" sz="2400" b="0" i="1" dirty="0" err="1" smtClean="0">
                          <a:solidFill>
                            <a:srgbClr val="FFFFFF"/>
                          </a:solidFill>
                          <a:latin typeface="Arial" charset="0"/>
                          <a:ea typeface="ヒラギノ角ゴ Pro W3" charset="0"/>
                          <a:cs typeface="ヒラギノ角ゴ Pro W3" charset="0"/>
                        </a:rPr>
                        <a:t>abiraterone</a:t>
                      </a:r>
                      <a:r>
                        <a:rPr lang="en-US" sz="2400" b="0" i="0" dirty="0" smtClean="0">
                          <a:solidFill>
                            <a:srgbClr val="FFFFFF"/>
                          </a:solidFill>
                          <a:latin typeface="Arial" charset="0"/>
                          <a:ea typeface="ヒラギノ角ゴ Pro W3" charset="0"/>
                          <a:cs typeface="ヒラギノ角ゴ Pro W3" charset="0"/>
                        </a:rPr>
                        <a:t> </a:t>
                      </a:r>
                      <a:r>
                        <a:rPr lang="en-US" sz="2400" b="0" i="0" dirty="0" smtClean="0">
                          <a:solidFill>
                            <a:srgbClr val="ECBB33"/>
                          </a:solidFill>
                          <a:latin typeface="Arial" charset="0"/>
                          <a:ea typeface="ヒラギノ角ゴ Pro W3" charset="0"/>
                          <a:cs typeface="ヒラギノ角ゴ Pro W3" charset="0"/>
                        </a:rPr>
                        <a:t>— </a:t>
                      </a:r>
                      <a:r>
                        <a:rPr lang="en-US" sz="2400" b="1" i="0" dirty="0" err="1" smtClean="0">
                          <a:solidFill>
                            <a:srgbClr val="ECBB33"/>
                          </a:solidFill>
                          <a:latin typeface="Arial" charset="0"/>
                          <a:ea typeface="ヒラギノ角ゴ Pro W3" charset="0"/>
                          <a:cs typeface="ヒラギノ角ゴ Pro W3" charset="0"/>
                        </a:rPr>
                        <a:t>Ms</a:t>
                      </a:r>
                      <a:r>
                        <a:rPr lang="en-US" sz="2400" b="1" i="0" dirty="0" smtClean="0">
                          <a:solidFill>
                            <a:srgbClr val="ECBB33"/>
                          </a:solidFill>
                          <a:latin typeface="Arial" charset="0"/>
                          <a:ea typeface="ヒラギノ角ゴ Pro W3" charset="0"/>
                          <a:cs typeface="ヒラギノ角ゴ Pro W3" charset="0"/>
                        </a:rPr>
                        <a:t> </a:t>
                      </a:r>
                      <a:r>
                        <a:rPr lang="en-US" sz="2400" b="1" i="0" dirty="0" err="1" smtClean="0">
                          <a:solidFill>
                            <a:srgbClr val="ECBB33"/>
                          </a:solidFill>
                          <a:latin typeface="Arial" charset="0"/>
                          <a:ea typeface="ヒラギノ角ゴ Pro W3" charset="0"/>
                          <a:cs typeface="ヒラギノ角ゴ Pro W3" charset="0"/>
                        </a:rPr>
                        <a:t>Pindilli</a:t>
                      </a:r>
                      <a:endParaRPr lang="en-US" sz="2400" b="1" i="0" dirty="0" smtClean="0">
                        <a:solidFill>
                          <a:srgbClr val="ECBB33"/>
                        </a:solidFill>
                        <a:latin typeface="Arial" charset="0"/>
                        <a:ea typeface="ヒラギノ角ゴ Pro W3" charset="0"/>
                        <a:cs typeface="ヒラギノ角ゴ Pro W3" charset="0"/>
                      </a:endParaRPr>
                    </a:p>
                    <a:p>
                      <a:pPr marL="282575" lvl="1" indent="-169863">
                        <a:lnSpc>
                          <a:spcPct val="100000"/>
                        </a:lnSpc>
                        <a:spcBef>
                          <a:spcPts val="600"/>
                        </a:spcBef>
                        <a:spcAft>
                          <a:spcPts val="0"/>
                        </a:spcAft>
                        <a:buFont typeface="Arial"/>
                        <a:buChar char="•"/>
                        <a:defRPr/>
                      </a:pPr>
                      <a:r>
                        <a:rPr lang="en-US" sz="2400" i="1" dirty="0" smtClean="0">
                          <a:solidFill>
                            <a:srgbClr val="FFFFFF"/>
                          </a:solidFill>
                          <a:latin typeface="Arial" charset="0"/>
                          <a:ea typeface="ヒラギノ角ゴ Pro W3" charset="0"/>
                          <a:cs typeface="ヒラギノ角ゴ Pro W3" charset="0"/>
                        </a:rPr>
                        <a:t>79 </a:t>
                      </a:r>
                      <a:r>
                        <a:rPr lang="en-US" sz="2400" i="1" dirty="0" err="1" smtClean="0">
                          <a:solidFill>
                            <a:srgbClr val="FFFFFF"/>
                          </a:solidFill>
                          <a:latin typeface="Arial" charset="0"/>
                          <a:ea typeface="ヒラギノ角ゴ Pro W3" charset="0"/>
                          <a:cs typeface="ヒラギノ角ゴ Pro W3" charset="0"/>
                        </a:rPr>
                        <a:t>yo</a:t>
                      </a:r>
                      <a:r>
                        <a:rPr lang="en-US" sz="2400" i="1" dirty="0" smtClean="0">
                          <a:solidFill>
                            <a:srgbClr val="FFFFFF"/>
                          </a:solidFill>
                          <a:latin typeface="Arial" charset="0"/>
                          <a:ea typeface="ヒラギノ角ゴ Pro W3" charset="0"/>
                          <a:cs typeface="ヒラギノ角ゴ Pro W3" charset="0"/>
                        </a:rPr>
                        <a:t> man who underwent radical prostatectomy 20 years ago with positive margins and </a:t>
                      </a:r>
                      <a:r>
                        <a:rPr lang="en-US" sz="2400" b="0" i="1" dirty="0" smtClean="0">
                          <a:solidFill>
                            <a:srgbClr val="FFFFFF"/>
                          </a:solidFill>
                          <a:latin typeface="Arial" charset="0"/>
                          <a:ea typeface="ヒラギノ角ゴ Pro W3" charset="0"/>
                          <a:cs typeface="ヒラギノ角ゴ Pro W3" charset="0"/>
                        </a:rPr>
                        <a:t>develops bone metastases 16 years later</a:t>
                      </a:r>
                      <a:r>
                        <a:rPr lang="en-US" sz="2400" b="0" i="0" dirty="0" smtClean="0">
                          <a:solidFill>
                            <a:srgbClr val="F8951E"/>
                          </a:solidFill>
                          <a:latin typeface="Arial" charset="0"/>
                          <a:ea typeface="ヒラギノ角ゴ Pro W3" charset="0"/>
                          <a:cs typeface="ヒラギノ角ゴ Pro W3" charset="0"/>
                        </a:rPr>
                        <a:t> </a:t>
                      </a:r>
                      <a:r>
                        <a:rPr lang="en-US" sz="2400" b="0" i="0" dirty="0" smtClean="0">
                          <a:solidFill>
                            <a:srgbClr val="ECBB33"/>
                          </a:solidFill>
                          <a:latin typeface="Arial" charset="0"/>
                          <a:ea typeface="ヒラギノ角ゴ Pro W3" charset="0"/>
                          <a:cs typeface="ヒラギノ角ゴ Pro W3" charset="0"/>
                        </a:rPr>
                        <a:t>—</a:t>
                      </a:r>
                      <a:r>
                        <a:rPr lang="en-US" sz="2400" b="0" i="0" baseline="0" dirty="0" smtClean="0">
                          <a:solidFill>
                            <a:srgbClr val="ECBB33"/>
                          </a:solidFill>
                          <a:latin typeface="Arial" charset="0"/>
                          <a:ea typeface="ヒラギノ角ゴ Pro W3" charset="0"/>
                          <a:cs typeface="ヒラギノ角ゴ Pro W3" charset="0"/>
                        </a:rPr>
                        <a:t> </a:t>
                      </a:r>
                      <a:r>
                        <a:rPr lang="en-US" sz="2400" b="1" i="0" dirty="0" err="1" smtClean="0">
                          <a:solidFill>
                            <a:srgbClr val="ECBB33"/>
                          </a:solidFill>
                          <a:latin typeface="Arial" charset="0"/>
                          <a:ea typeface="ヒラギノ角ゴ Pro W3" charset="0"/>
                          <a:cs typeface="ヒラギノ角ゴ Pro W3" charset="0"/>
                        </a:rPr>
                        <a:t>Ms</a:t>
                      </a:r>
                      <a:r>
                        <a:rPr lang="en-US" sz="2400" b="1" i="0" dirty="0" smtClean="0">
                          <a:solidFill>
                            <a:srgbClr val="ECBB33"/>
                          </a:solidFill>
                          <a:latin typeface="Arial" charset="0"/>
                          <a:ea typeface="ヒラギノ角ゴ Pro W3" charset="0"/>
                          <a:cs typeface="ヒラギノ角ゴ Pro W3" charset="0"/>
                        </a:rPr>
                        <a:t> </a:t>
                      </a:r>
                      <a:r>
                        <a:rPr lang="en-US" sz="2400" b="1" i="0" dirty="0" err="1" smtClean="0">
                          <a:solidFill>
                            <a:srgbClr val="ECBB33"/>
                          </a:solidFill>
                          <a:latin typeface="Arial" charset="0"/>
                          <a:ea typeface="ヒラギノ角ゴ Pro W3" charset="0"/>
                          <a:cs typeface="ヒラギノ角ゴ Pro W3" charset="0"/>
                        </a:rPr>
                        <a:t>Sinibaldi</a:t>
                      </a:r>
                      <a:endParaRPr lang="en-US" sz="2400" b="1" i="0" dirty="0" smtClean="0">
                        <a:solidFill>
                          <a:srgbClr val="ECBB33"/>
                        </a:solidFill>
                        <a:latin typeface="Arial" charset="0"/>
                        <a:ea typeface="ヒラギノ角ゴ Pro W3" charset="0"/>
                        <a:cs typeface="ヒラギノ角ゴ Pro W3" charset="0"/>
                      </a:endParaRPr>
                    </a:p>
                  </a:txBody>
                  <a:tcPr marT="45715" marB="45715"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1849135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a:latin typeface="Arial" charset="0"/>
                <a:ea typeface="ヒラギノ角ゴ Pro W3" charset="0"/>
                <a:cs typeface="ヒラギノ角ゴ Pro W3" charset="0"/>
              </a:rPr>
              <a:t>Agenda</a:t>
            </a:r>
            <a:endParaRPr lang="en-US">
              <a:latin typeface="Arial" charset="0"/>
              <a:ea typeface="ＭＳ Ｐゴシック" charset="0"/>
              <a:cs typeface="ＭＳ Ｐゴシック"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03483112"/>
              </p:ext>
            </p:extLst>
          </p:nvPr>
        </p:nvGraphicFramePr>
        <p:xfrm>
          <a:off x="381000" y="1345700"/>
          <a:ext cx="8382000" cy="4318782"/>
        </p:xfrm>
        <a:graphic>
          <a:graphicData uri="http://schemas.openxmlformats.org/drawingml/2006/table">
            <a:tbl>
              <a:tblPr/>
              <a:tblGrid>
                <a:gridCol w="8382000"/>
              </a:tblGrid>
              <a:tr h="2278344">
                <a:tc>
                  <a:txBody>
                    <a:bodyPr/>
                    <a:lstStyle/>
                    <a:p>
                      <a:pPr>
                        <a:lnSpc>
                          <a:spcPct val="100000"/>
                        </a:lnSpc>
                        <a:spcBef>
                          <a:spcPts val="600"/>
                        </a:spcBef>
                        <a:spcAft>
                          <a:spcPts val="0"/>
                        </a:spcAft>
                        <a:defRPr/>
                      </a:pPr>
                      <a:r>
                        <a:rPr kumimoji="0" lang="en-US" sz="2400" b="1" i="0" u="none" strike="noStrike" cap="none" normalizeH="0" baseline="0" dirty="0">
                          <a:ln>
                            <a:noFill/>
                          </a:ln>
                          <a:solidFill>
                            <a:srgbClr val="EFC53D"/>
                          </a:solidFill>
                          <a:effectLst/>
                          <a:latin typeface="Arial" charset="0"/>
                          <a:ea typeface="ヒラギノ角ゴ Pro W3" charset="0"/>
                          <a:cs typeface="ヒラギノ角ゴ Pro W3" charset="0"/>
                        </a:rPr>
                        <a:t>Module </a:t>
                      </a: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2: </a:t>
                      </a:r>
                      <a:r>
                        <a:rPr lang="en-US" sz="2400" b="1" i="0" dirty="0" smtClean="0">
                          <a:solidFill>
                            <a:srgbClr val="FFFFFF"/>
                          </a:solidFill>
                          <a:latin typeface="Arial" charset="0"/>
                          <a:ea typeface="ヒラギノ角ゴ Pro W3" charset="0"/>
                          <a:cs typeface="ヒラギノ角ゴ Pro W3" charset="0"/>
                        </a:rPr>
                        <a:t>Novel bone-directed strategies – Radium-223</a:t>
                      </a:r>
                    </a:p>
                    <a:p>
                      <a:pPr marL="282575" lvl="1" indent="-169863">
                        <a:lnSpc>
                          <a:spcPct val="100000"/>
                        </a:lnSpc>
                        <a:spcBef>
                          <a:spcPts val="600"/>
                        </a:spcBef>
                        <a:spcAft>
                          <a:spcPts val="0"/>
                        </a:spcAft>
                        <a:buFont typeface="Arial"/>
                        <a:buChar char="•"/>
                        <a:defRPr/>
                      </a:pPr>
                      <a:r>
                        <a:rPr lang="en-US" sz="2400" i="1" dirty="0" smtClean="0">
                          <a:solidFill>
                            <a:srgbClr val="FFFFFF"/>
                          </a:solidFill>
                          <a:latin typeface="Arial" charset="0"/>
                          <a:ea typeface="ヒラギノ角ゴ Pro W3" charset="0"/>
                          <a:cs typeface="ヒラギノ角ゴ Pro W3" charset="0"/>
                        </a:rPr>
                        <a:t>65 </a:t>
                      </a:r>
                      <a:r>
                        <a:rPr lang="en-US" sz="2400" i="1" dirty="0" err="1" smtClean="0">
                          <a:solidFill>
                            <a:srgbClr val="FFFFFF"/>
                          </a:solidFill>
                          <a:latin typeface="Arial" charset="0"/>
                          <a:ea typeface="ヒラギノ角ゴ Pro W3" charset="0"/>
                          <a:cs typeface="ヒラギノ角ゴ Pro W3" charset="0"/>
                        </a:rPr>
                        <a:t>yo</a:t>
                      </a:r>
                      <a:r>
                        <a:rPr lang="en-US" sz="2400" i="1" dirty="0" smtClean="0">
                          <a:solidFill>
                            <a:srgbClr val="FFFFFF"/>
                          </a:solidFill>
                          <a:latin typeface="Arial" charset="0"/>
                          <a:ea typeface="ヒラギノ角ゴ Pro W3" charset="0"/>
                          <a:cs typeface="ヒラギノ角ゴ Pro W3" charset="0"/>
                        </a:rPr>
                        <a:t> man initially diagnosed with </a:t>
                      </a:r>
                      <a:r>
                        <a:rPr lang="en-US" sz="2400" i="1" dirty="0" err="1" smtClean="0">
                          <a:solidFill>
                            <a:srgbClr val="FFFFFF"/>
                          </a:solidFill>
                          <a:latin typeface="Arial" charset="0"/>
                          <a:ea typeface="ヒラギノ角ゴ Pro W3" charset="0"/>
                          <a:cs typeface="ヒラギノ角ゴ Pro W3" charset="0"/>
                        </a:rPr>
                        <a:t>mPC</a:t>
                      </a:r>
                      <a:r>
                        <a:rPr lang="en-US" sz="2400" i="1" dirty="0" smtClean="0">
                          <a:solidFill>
                            <a:srgbClr val="FFFFFF"/>
                          </a:solidFill>
                          <a:latin typeface="Arial" charset="0"/>
                          <a:ea typeface="ヒラギノ角ゴ Pro W3" charset="0"/>
                          <a:cs typeface="ヒラギノ角ゴ Pro W3" charset="0"/>
                        </a:rPr>
                        <a:t> and nodal involvement who received </a:t>
                      </a:r>
                      <a:r>
                        <a:rPr lang="en-US" sz="2400" i="1" dirty="0" smtClean="0">
                          <a:solidFill>
                            <a:srgbClr val="FFFFFF"/>
                          </a:solidFill>
                        </a:rPr>
                        <a:t>radium-</a:t>
                      </a:r>
                      <a:r>
                        <a:rPr lang="en-US" sz="2400" b="0" i="1" dirty="0" smtClean="0">
                          <a:solidFill>
                            <a:srgbClr val="FFFFFF"/>
                          </a:solidFill>
                        </a:rPr>
                        <a:t>223/docetaxel</a:t>
                      </a:r>
                      <a:r>
                        <a:rPr lang="en-US" sz="2400" b="0" i="1" baseline="0" dirty="0" smtClean="0">
                          <a:solidFill>
                            <a:srgbClr val="FFFFFF"/>
                          </a:solidFill>
                        </a:rPr>
                        <a:t> </a:t>
                      </a:r>
                      <a:r>
                        <a:rPr lang="en-US" sz="2400" b="0" i="1" dirty="0" smtClean="0">
                          <a:solidFill>
                            <a:srgbClr val="FFFFFF"/>
                          </a:solidFill>
                        </a:rPr>
                        <a:t>on a clinical trial</a:t>
                      </a:r>
                      <a:r>
                        <a:rPr lang="en-US" sz="2400" b="0" i="0" dirty="0" smtClean="0">
                          <a:solidFill>
                            <a:srgbClr val="F8951E"/>
                          </a:solidFill>
                        </a:rPr>
                        <a:t> </a:t>
                      </a:r>
                      <a:r>
                        <a:rPr lang="en-US" sz="2400" b="0" i="0" dirty="0" smtClean="0">
                          <a:solidFill>
                            <a:srgbClr val="ECBB33"/>
                          </a:solidFill>
                          <a:latin typeface="Arial" charset="0"/>
                          <a:ea typeface="ヒラギノ角ゴ Pro W3" charset="0"/>
                          <a:cs typeface="ヒラギノ角ゴ Pro W3" charset="0"/>
                        </a:rPr>
                        <a:t>—</a:t>
                      </a:r>
                      <a:r>
                        <a:rPr lang="en-US" sz="2400" b="0" i="0" baseline="0" dirty="0" smtClean="0">
                          <a:solidFill>
                            <a:srgbClr val="ECBB33"/>
                          </a:solidFill>
                          <a:latin typeface="Arial" charset="0"/>
                          <a:ea typeface="ヒラギノ角ゴ Pro W3" charset="0"/>
                          <a:cs typeface="ヒラギノ角ゴ Pro W3" charset="0"/>
                        </a:rPr>
                        <a:t> </a:t>
                      </a:r>
                      <a:r>
                        <a:rPr lang="en-US" sz="2400" b="1" i="0" dirty="0" err="1" smtClean="0">
                          <a:solidFill>
                            <a:srgbClr val="ECBB33"/>
                          </a:solidFill>
                          <a:latin typeface="Arial" charset="0"/>
                          <a:ea typeface="ヒラギノ角ゴ Pro W3" charset="0"/>
                          <a:cs typeface="ヒラギノ角ゴ Pro W3" charset="0"/>
                        </a:rPr>
                        <a:t>Ms</a:t>
                      </a:r>
                      <a:r>
                        <a:rPr lang="en-US" sz="2400" b="1" i="0" dirty="0" smtClean="0">
                          <a:solidFill>
                            <a:srgbClr val="ECBB33"/>
                          </a:solidFill>
                          <a:latin typeface="Arial" charset="0"/>
                          <a:ea typeface="ヒラギノ角ゴ Pro W3" charset="0"/>
                          <a:cs typeface="ヒラギノ角ゴ Pro W3" charset="0"/>
                        </a:rPr>
                        <a:t> </a:t>
                      </a:r>
                      <a:r>
                        <a:rPr lang="en-US" sz="2400" b="1" i="0" dirty="0" err="1" smtClean="0">
                          <a:solidFill>
                            <a:srgbClr val="ECBB33"/>
                          </a:solidFill>
                          <a:latin typeface="Arial" charset="0"/>
                          <a:ea typeface="ヒラギノ角ゴ Pro W3" charset="0"/>
                          <a:cs typeface="ヒラギノ角ゴ Pro W3" charset="0"/>
                        </a:rPr>
                        <a:t>Sinibaldi</a:t>
                      </a:r>
                      <a:endParaRPr lang="en-US" sz="2400" b="1" i="0" dirty="0" smtClean="0">
                        <a:solidFill>
                          <a:srgbClr val="ECBB33"/>
                        </a:solidFill>
                        <a:latin typeface="Arial" charset="0"/>
                        <a:ea typeface="ヒラギノ角ゴ Pro W3" charset="0"/>
                        <a:cs typeface="ヒラギノ角ゴ Pro W3" charset="0"/>
                      </a:endParaRPr>
                    </a:p>
                  </a:txBody>
                  <a:tcPr marT="45715" marB="45715" anchor="ctr" horzOverflow="overflow">
                    <a:lnL>
                      <a:noFill/>
                    </a:lnL>
                    <a:lnR>
                      <a:noFill/>
                    </a:lnR>
                    <a:lnT>
                      <a:noFill/>
                    </a:lnT>
                    <a:lnB>
                      <a:noFill/>
                    </a:lnB>
                    <a:lnTlToBr>
                      <a:noFill/>
                    </a:lnTlToBr>
                    <a:lnBlToTr>
                      <a:noFill/>
                    </a:lnBlToTr>
                    <a:noFill/>
                  </a:tcPr>
                </a:tc>
              </a:tr>
              <a:tr h="2040438">
                <a:tc>
                  <a:txBody>
                    <a:bodyPr/>
                    <a:lstStyle/>
                    <a:p>
                      <a:pPr>
                        <a:lnSpc>
                          <a:spcPct val="100000"/>
                        </a:lnSpc>
                        <a:spcBef>
                          <a:spcPts val="600"/>
                        </a:spcBef>
                        <a:spcAft>
                          <a:spcPts val="0"/>
                        </a:spcAft>
                        <a:defRPr/>
                      </a:pPr>
                      <a:r>
                        <a:rPr kumimoji="0" lang="en-US" sz="2400" b="1" i="0" u="none" strike="noStrike" cap="none" normalizeH="0" baseline="0" dirty="0">
                          <a:ln>
                            <a:noFill/>
                          </a:ln>
                          <a:solidFill>
                            <a:srgbClr val="EFC53D"/>
                          </a:solidFill>
                          <a:effectLst/>
                          <a:latin typeface="Arial" charset="0"/>
                          <a:ea typeface="ヒラギノ角ゴ Pro W3" charset="0"/>
                          <a:cs typeface="ヒラギノ角ゴ Pro W3" charset="0"/>
                        </a:rPr>
                        <a:t>Module </a:t>
                      </a: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3: </a:t>
                      </a:r>
                      <a:r>
                        <a:rPr lang="en-US" sz="2400" b="1" i="0" dirty="0" smtClean="0">
                          <a:solidFill>
                            <a:srgbClr val="FFFFFF"/>
                          </a:solidFill>
                          <a:latin typeface="Arial" charset="0"/>
                          <a:ea typeface="ヒラギノ角ゴ Pro W3" charset="0"/>
                          <a:cs typeface="ヒラギノ角ゴ Pro W3" charset="0"/>
                        </a:rPr>
                        <a:t>Role of chemotherapy in the </a:t>
                      </a:r>
                      <a:br>
                        <a:rPr lang="en-US" sz="2400" b="1" i="0" dirty="0" smtClean="0">
                          <a:solidFill>
                            <a:srgbClr val="FFFFFF"/>
                          </a:solidFill>
                          <a:latin typeface="Arial" charset="0"/>
                          <a:ea typeface="ヒラギノ角ゴ Pro W3" charset="0"/>
                          <a:cs typeface="ヒラギノ角ゴ Pro W3" charset="0"/>
                        </a:rPr>
                      </a:br>
                      <a:r>
                        <a:rPr lang="en-US" sz="2400" b="1" i="0" dirty="0" smtClean="0">
                          <a:solidFill>
                            <a:srgbClr val="FFFFFF"/>
                          </a:solidFill>
                          <a:latin typeface="Arial" charset="0"/>
                          <a:ea typeface="ヒラギノ角ゴ Pro W3" charset="0"/>
                          <a:cs typeface="ヒラギノ角ゴ Pro W3" charset="0"/>
                        </a:rPr>
                        <a:t>management of </a:t>
                      </a:r>
                      <a:r>
                        <a:rPr lang="en-US" sz="2400" b="1" i="0" dirty="0" err="1" smtClean="0">
                          <a:solidFill>
                            <a:srgbClr val="FFFFFF"/>
                          </a:solidFill>
                          <a:latin typeface="Arial" charset="0"/>
                          <a:ea typeface="ヒラギノ角ゴ Pro W3" charset="0"/>
                          <a:cs typeface="ヒラギノ角ゴ Pro W3" charset="0"/>
                        </a:rPr>
                        <a:t>mPC</a:t>
                      </a:r>
                      <a:endParaRPr lang="en-US" sz="2400" b="1" i="0" dirty="0" smtClean="0">
                        <a:solidFill>
                          <a:srgbClr val="FFFFFF"/>
                        </a:solidFill>
                        <a:latin typeface="Arial" charset="0"/>
                        <a:ea typeface="ヒラギノ角ゴ Pro W3" charset="0"/>
                        <a:cs typeface="ヒラギノ角ゴ Pro W3" charset="0"/>
                      </a:endParaRPr>
                    </a:p>
                    <a:p>
                      <a:pPr marL="282575" lvl="1" indent="-169863">
                        <a:lnSpc>
                          <a:spcPct val="100000"/>
                        </a:lnSpc>
                        <a:spcBef>
                          <a:spcPts val="600"/>
                        </a:spcBef>
                        <a:spcAft>
                          <a:spcPts val="0"/>
                        </a:spcAft>
                        <a:buFont typeface="Arial"/>
                        <a:buChar char="•"/>
                        <a:defRPr/>
                      </a:pPr>
                      <a:r>
                        <a:rPr lang="en-US" sz="2400" i="1" dirty="0" smtClean="0">
                          <a:solidFill>
                            <a:srgbClr val="FFFFFF"/>
                          </a:solidFill>
                          <a:latin typeface="Arial" charset="0"/>
                          <a:ea typeface="ヒラギノ角ゴ Pro W3" charset="0"/>
                          <a:cs typeface="ヒラギノ角ゴ Pro W3" charset="0"/>
                        </a:rPr>
                        <a:t>79 </a:t>
                      </a:r>
                      <a:r>
                        <a:rPr lang="en-US" sz="2400" i="1" dirty="0" err="1" smtClean="0">
                          <a:solidFill>
                            <a:srgbClr val="FFFFFF"/>
                          </a:solidFill>
                          <a:latin typeface="Arial" charset="0"/>
                          <a:ea typeface="ヒラギノ角ゴ Pro W3" charset="0"/>
                          <a:cs typeface="ヒラギノ角ゴ Pro W3" charset="0"/>
                        </a:rPr>
                        <a:t>yo</a:t>
                      </a:r>
                      <a:r>
                        <a:rPr lang="en-US" sz="2400" i="1" dirty="0" smtClean="0">
                          <a:solidFill>
                            <a:srgbClr val="FFFFFF"/>
                          </a:solidFill>
                          <a:latin typeface="Arial" charset="0"/>
                          <a:ea typeface="ヒラギノ角ゴ Pro W3" charset="0"/>
                          <a:cs typeface="ヒラギノ角ゴ Pro W3" charset="0"/>
                        </a:rPr>
                        <a:t> man diagnosed with </a:t>
                      </a:r>
                      <a:r>
                        <a:rPr lang="en-US" sz="2400" i="1" dirty="0" err="1" smtClean="0">
                          <a:solidFill>
                            <a:srgbClr val="FFFFFF"/>
                          </a:solidFill>
                          <a:latin typeface="Arial" charset="0"/>
                          <a:ea typeface="ヒラギノ角ゴ Pro W3" charset="0"/>
                          <a:cs typeface="ヒラギノ角ゴ Pro W3" charset="0"/>
                        </a:rPr>
                        <a:t>mPC</a:t>
                      </a:r>
                      <a:r>
                        <a:rPr lang="en-US" sz="2400" i="1" dirty="0" smtClean="0">
                          <a:solidFill>
                            <a:srgbClr val="FFFFFF"/>
                          </a:solidFill>
                          <a:latin typeface="Arial" charset="0"/>
                          <a:ea typeface="ヒラギノ角ゴ Pro W3" charset="0"/>
                          <a:cs typeface="ヒラギノ角ゴ Pro W3" charset="0"/>
                        </a:rPr>
                        <a:t> 12 years ago </a:t>
                      </a:r>
                      <a:br>
                        <a:rPr lang="en-US" sz="2400" i="1" dirty="0" smtClean="0">
                          <a:solidFill>
                            <a:srgbClr val="FFFFFF"/>
                          </a:solidFill>
                          <a:latin typeface="Arial" charset="0"/>
                          <a:ea typeface="ヒラギノ角ゴ Pro W3" charset="0"/>
                          <a:cs typeface="ヒラギノ角ゴ Pro W3" charset="0"/>
                        </a:rPr>
                      </a:br>
                      <a:r>
                        <a:rPr lang="en-US" sz="2400" b="0" i="1" dirty="0" smtClean="0">
                          <a:solidFill>
                            <a:srgbClr val="FFFFFF"/>
                          </a:solidFill>
                          <a:latin typeface="Arial" charset="0"/>
                          <a:ea typeface="ヒラギノ角ゴ Pro W3" charset="0"/>
                          <a:cs typeface="ヒラギノ角ゴ Pro W3" charset="0"/>
                        </a:rPr>
                        <a:t>treated with </a:t>
                      </a:r>
                      <a:r>
                        <a:rPr lang="en-US" sz="2400" b="0" i="1" dirty="0" err="1" smtClean="0">
                          <a:solidFill>
                            <a:srgbClr val="FFFFFF"/>
                          </a:solidFill>
                          <a:latin typeface="Arial" charset="0"/>
                          <a:ea typeface="ヒラギノ角ゴ Pro W3" charset="0"/>
                          <a:cs typeface="ヒラギノ角ゴ Pro W3" charset="0"/>
                        </a:rPr>
                        <a:t>abiraterone</a:t>
                      </a:r>
                      <a:r>
                        <a:rPr lang="en-US" sz="2400" b="0" i="1" dirty="0" smtClean="0">
                          <a:solidFill>
                            <a:srgbClr val="FFFFFF"/>
                          </a:solidFill>
                          <a:latin typeface="Arial" charset="0"/>
                          <a:ea typeface="ヒラギノ角ゴ Pro W3" charset="0"/>
                          <a:cs typeface="ヒラギノ角ゴ Pro W3" charset="0"/>
                        </a:rPr>
                        <a:t> and is currently </a:t>
                      </a:r>
                      <a:br>
                        <a:rPr lang="en-US" sz="2400" b="0" i="1" dirty="0" smtClean="0">
                          <a:solidFill>
                            <a:srgbClr val="FFFFFF"/>
                          </a:solidFill>
                          <a:latin typeface="Arial" charset="0"/>
                          <a:ea typeface="ヒラギノ角ゴ Pro W3" charset="0"/>
                          <a:cs typeface="ヒラギノ角ゴ Pro W3" charset="0"/>
                        </a:rPr>
                      </a:br>
                      <a:r>
                        <a:rPr lang="en-US" sz="2400" b="0" i="1" dirty="0" smtClean="0">
                          <a:solidFill>
                            <a:srgbClr val="FFFFFF"/>
                          </a:solidFill>
                          <a:latin typeface="Arial" charset="0"/>
                          <a:ea typeface="ヒラギノ角ゴ Pro W3" charset="0"/>
                          <a:cs typeface="ヒラギノ角ゴ Pro W3" charset="0"/>
                        </a:rPr>
                        <a:t>receiving </a:t>
                      </a:r>
                      <a:r>
                        <a:rPr lang="en-US" sz="2400" b="0" i="1" dirty="0" err="1" smtClean="0">
                          <a:solidFill>
                            <a:srgbClr val="FFFFFF"/>
                          </a:solidFill>
                          <a:latin typeface="Arial" charset="0"/>
                          <a:ea typeface="ヒラギノ角ゴ Pro W3" charset="0"/>
                          <a:cs typeface="ヒラギノ角ゴ Pro W3" charset="0"/>
                        </a:rPr>
                        <a:t>enzalutamide</a:t>
                      </a:r>
                      <a:r>
                        <a:rPr lang="en-US" sz="2400" b="0" i="0" dirty="0" smtClean="0">
                          <a:solidFill>
                            <a:srgbClr val="FFFFFF"/>
                          </a:solidFill>
                          <a:latin typeface="Arial" charset="0"/>
                          <a:ea typeface="ヒラギノ角ゴ Pro W3" charset="0"/>
                          <a:cs typeface="ヒラギノ角ゴ Pro W3" charset="0"/>
                        </a:rPr>
                        <a:t> </a:t>
                      </a:r>
                      <a:r>
                        <a:rPr lang="en-US" sz="2400" b="0" i="0" dirty="0" smtClean="0">
                          <a:solidFill>
                            <a:srgbClr val="ECBB33"/>
                          </a:solidFill>
                          <a:latin typeface="Arial" charset="0"/>
                          <a:ea typeface="ヒラギノ角ゴ Pro W3" charset="0"/>
                          <a:cs typeface="ヒラギノ角ゴ Pro W3" charset="0"/>
                        </a:rPr>
                        <a:t>—</a:t>
                      </a:r>
                      <a:r>
                        <a:rPr lang="en-US" sz="2400" b="0" i="0" baseline="0" dirty="0" smtClean="0">
                          <a:solidFill>
                            <a:srgbClr val="ECBB33"/>
                          </a:solidFill>
                          <a:latin typeface="Arial" charset="0"/>
                          <a:ea typeface="ヒラギノ角ゴ Pro W3" charset="0"/>
                          <a:cs typeface="ヒラギノ角ゴ Pro W3" charset="0"/>
                        </a:rPr>
                        <a:t> </a:t>
                      </a:r>
                      <a:r>
                        <a:rPr lang="en-US" sz="2400" b="1" i="0" dirty="0" err="1" smtClean="0">
                          <a:solidFill>
                            <a:srgbClr val="ECBB33"/>
                          </a:solidFill>
                          <a:latin typeface="Arial" charset="0"/>
                          <a:ea typeface="ヒラギノ角ゴ Pro W3" charset="0"/>
                          <a:cs typeface="ヒラギノ角ゴ Pro W3" charset="0"/>
                        </a:rPr>
                        <a:t>Ms</a:t>
                      </a:r>
                      <a:r>
                        <a:rPr lang="en-US" sz="2400" b="1" i="0" dirty="0" smtClean="0">
                          <a:solidFill>
                            <a:srgbClr val="ECBB33"/>
                          </a:solidFill>
                          <a:latin typeface="Arial" charset="0"/>
                          <a:ea typeface="ヒラギノ角ゴ Pro W3" charset="0"/>
                          <a:cs typeface="ヒラギノ角ゴ Pro W3" charset="0"/>
                        </a:rPr>
                        <a:t> </a:t>
                      </a:r>
                      <a:r>
                        <a:rPr lang="en-US" sz="2400" b="1" i="0" dirty="0" err="1" smtClean="0">
                          <a:solidFill>
                            <a:srgbClr val="ECBB33"/>
                          </a:solidFill>
                          <a:latin typeface="Arial" charset="0"/>
                          <a:ea typeface="ヒラギノ角ゴ Pro W3" charset="0"/>
                          <a:cs typeface="ヒラギノ角ゴ Pro W3" charset="0"/>
                        </a:rPr>
                        <a:t>Pindilli</a:t>
                      </a:r>
                      <a:endParaRPr lang="en-US" sz="2400" b="1" i="0" dirty="0" smtClean="0">
                        <a:solidFill>
                          <a:srgbClr val="ECBB33"/>
                        </a:solidFill>
                        <a:latin typeface="Arial" charset="0"/>
                        <a:ea typeface="ヒラギノ角ゴ Pro W3" charset="0"/>
                        <a:cs typeface="ヒラギノ角ゴ Pro W3" charset="0"/>
                      </a:endParaRPr>
                    </a:p>
                  </a:txBody>
                  <a:tcPr marT="45715" marB="45715"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5179182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p:cNvSpPr>
            <a:spLocks noChangeArrowheads="1"/>
          </p:cNvSpPr>
          <p:nvPr/>
        </p:nvSpPr>
        <p:spPr bwMode="auto">
          <a:xfrm>
            <a:off x="4800600" y="1333500"/>
            <a:ext cx="4152900" cy="424180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sp>
        <p:nvSpPr>
          <p:cNvPr id="7" name="Rectangle 33"/>
          <p:cNvSpPr>
            <a:spLocks noChangeArrowheads="1"/>
          </p:cNvSpPr>
          <p:nvPr/>
        </p:nvSpPr>
        <p:spPr bwMode="auto">
          <a:xfrm>
            <a:off x="457200" y="1333500"/>
            <a:ext cx="4152900" cy="519430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sp>
        <p:nvSpPr>
          <p:cNvPr id="12289" name="Title 1"/>
          <p:cNvSpPr>
            <a:spLocks noGrp="1"/>
          </p:cNvSpPr>
          <p:nvPr>
            <p:ph type="title"/>
          </p:nvPr>
        </p:nvSpPr>
        <p:spPr/>
        <p:txBody>
          <a:bodyPr/>
          <a:lstStyle/>
          <a:p>
            <a:r>
              <a:rPr lang="en-US" dirty="0">
                <a:latin typeface="Arial" charset="0"/>
                <a:ea typeface="ヒラギノ角ゴ Pro W3" charset="0"/>
                <a:cs typeface="ヒラギノ角ゴ Pro W3" charset="0"/>
              </a:rPr>
              <a:t>New Agents/Regimens Recently Approved </a:t>
            </a:r>
            <a:br>
              <a:rPr lang="en-US" dirty="0">
                <a:latin typeface="Arial" charset="0"/>
                <a:ea typeface="ヒラギノ角ゴ Pro W3" charset="0"/>
                <a:cs typeface="ヒラギノ角ゴ Pro W3" charset="0"/>
              </a:rPr>
            </a:br>
            <a:r>
              <a:rPr lang="en-US" dirty="0">
                <a:latin typeface="Arial" charset="0"/>
                <a:ea typeface="ヒラギノ角ゴ Pro W3" charset="0"/>
                <a:cs typeface="ヒラギノ角ゴ Pro W3" charset="0"/>
              </a:rPr>
              <a:t>by </a:t>
            </a:r>
            <a:r>
              <a:rPr lang="en-US" dirty="0" smtClean="0">
                <a:latin typeface="Arial" charset="0"/>
                <a:ea typeface="ヒラギノ角ゴ Pro W3" charset="0"/>
                <a:cs typeface="ヒラギノ角ゴ Pro W3" charset="0"/>
              </a:rPr>
              <a:t>the FDA</a:t>
            </a:r>
            <a:endParaRPr lang="en-US" b="1" dirty="0">
              <a:latin typeface="Arial" charset="0"/>
              <a:ea typeface="ＭＳ Ｐゴシック" charset="0"/>
              <a:cs typeface="ＭＳ Ｐゴシック" charset="0"/>
            </a:endParaRPr>
          </a:p>
        </p:txBody>
      </p:sp>
      <p:sp>
        <p:nvSpPr>
          <p:cNvPr id="12290" name="TextBox 2"/>
          <p:cNvSpPr txBox="1">
            <a:spLocks noChangeArrowheads="1"/>
          </p:cNvSpPr>
          <p:nvPr/>
        </p:nvSpPr>
        <p:spPr bwMode="auto">
          <a:xfrm>
            <a:off x="7397750" y="6342856"/>
            <a:ext cx="151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err="1">
                <a:solidFill>
                  <a:schemeClr val="bg1"/>
                </a:solidFill>
              </a:rPr>
              <a:t>www.fda.gov</a:t>
            </a:r>
            <a:endParaRPr lang="en-US" sz="18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14798624"/>
              </p:ext>
            </p:extLst>
          </p:nvPr>
        </p:nvGraphicFramePr>
        <p:xfrm>
          <a:off x="596900" y="1447800"/>
          <a:ext cx="3886200" cy="4968687"/>
        </p:xfrm>
        <a:graphic>
          <a:graphicData uri="http://schemas.openxmlformats.org/drawingml/2006/table">
            <a:tbl>
              <a:tblPr firstRow="1" bandRow="1">
                <a:tableStyleId>{5C22544A-7EE6-4342-B048-85BDC9FD1C3A}</a:tableStyleId>
              </a:tblPr>
              <a:tblGrid>
                <a:gridCol w="1295400"/>
                <a:gridCol w="1600200"/>
                <a:gridCol w="990600"/>
              </a:tblGrid>
              <a:tr h="536383">
                <a:tc>
                  <a:txBody>
                    <a:bodyPr/>
                    <a:lstStyle/>
                    <a:p>
                      <a:pPr marL="0" marR="0">
                        <a:spcBef>
                          <a:spcPts val="0"/>
                        </a:spcBef>
                        <a:spcAft>
                          <a:spcPts val="0"/>
                        </a:spcAft>
                      </a:pPr>
                      <a:r>
                        <a:rPr lang="en-US" sz="1500" b="1" dirty="0" smtClean="0">
                          <a:solidFill>
                            <a:srgbClr val="ECBB33"/>
                          </a:solidFill>
                          <a:effectLst/>
                          <a:latin typeface="Arial"/>
                          <a:ea typeface="Calibri"/>
                          <a:cs typeface="Arial"/>
                        </a:rPr>
                        <a:t>Cancer </a:t>
                      </a:r>
                      <a:r>
                        <a:rPr lang="en-US" sz="1500" b="1" dirty="0">
                          <a:solidFill>
                            <a:srgbClr val="ECBB33"/>
                          </a:solidFill>
                          <a:effectLst/>
                          <a:latin typeface="Arial"/>
                          <a:ea typeface="Calibri"/>
                          <a:cs typeface="Arial"/>
                        </a:rPr>
                        <a:t>Type</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c>
                  <a:txBody>
                    <a:bodyPr/>
                    <a:lstStyle/>
                    <a:p>
                      <a:pPr marL="0" marR="0" algn="ctr">
                        <a:spcBef>
                          <a:spcPts val="0"/>
                        </a:spcBef>
                        <a:spcAft>
                          <a:spcPts val="0"/>
                        </a:spcAft>
                      </a:pPr>
                      <a:r>
                        <a:rPr lang="en-US" sz="1500" b="1" dirty="0">
                          <a:solidFill>
                            <a:srgbClr val="ECBB33"/>
                          </a:solidFill>
                          <a:effectLst/>
                          <a:latin typeface="Arial"/>
                          <a:ea typeface="Calibri"/>
                          <a:cs typeface="Arial"/>
                        </a:rPr>
                        <a:t> </a:t>
                      </a:r>
                      <a:r>
                        <a:rPr lang="en-US" sz="1500" b="1" dirty="0" smtClean="0">
                          <a:solidFill>
                            <a:srgbClr val="ECBB33"/>
                          </a:solidFill>
                          <a:effectLst/>
                          <a:latin typeface="Arial"/>
                          <a:ea typeface="Calibri"/>
                          <a:cs typeface="Arial"/>
                        </a:rPr>
                        <a:t>Agent</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c>
                  <a:txBody>
                    <a:bodyPr/>
                    <a:lstStyle/>
                    <a:p>
                      <a:pPr marL="0" marR="0" algn="ctr">
                        <a:spcBef>
                          <a:spcPts val="0"/>
                        </a:spcBef>
                        <a:spcAft>
                          <a:spcPts val="0"/>
                        </a:spcAft>
                      </a:pPr>
                      <a:r>
                        <a:rPr lang="en-US" sz="1500" b="1" dirty="0" smtClean="0">
                          <a:solidFill>
                            <a:srgbClr val="ECBB33"/>
                          </a:solidFill>
                          <a:effectLst/>
                          <a:latin typeface="Arial"/>
                          <a:ea typeface="Calibri"/>
                          <a:cs typeface="Arial"/>
                        </a:rPr>
                        <a:t>Approval </a:t>
                      </a:r>
                      <a:r>
                        <a:rPr lang="en-US" sz="1500" b="1" dirty="0">
                          <a:solidFill>
                            <a:srgbClr val="ECBB33"/>
                          </a:solidFill>
                          <a:effectLst/>
                          <a:latin typeface="Arial"/>
                          <a:ea typeface="Calibri"/>
                          <a:cs typeface="Arial"/>
                        </a:rPr>
                        <a:t>Date</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r>
              <a:tr h="581094">
                <a:tc rowSpan="3">
                  <a:txBody>
                    <a:bodyPr/>
                    <a:lstStyle/>
                    <a:p>
                      <a:pPr marL="0" marR="0">
                        <a:lnSpc>
                          <a:spcPct val="90000"/>
                        </a:lnSpc>
                        <a:spcBef>
                          <a:spcPts val="0"/>
                        </a:spcBef>
                        <a:spcAft>
                          <a:spcPts val="0"/>
                        </a:spcAft>
                      </a:pPr>
                      <a:r>
                        <a:rPr lang="en-US" sz="1500" b="1" dirty="0" smtClean="0">
                          <a:solidFill>
                            <a:schemeClr val="bg1"/>
                          </a:solidFill>
                          <a:effectLst/>
                          <a:latin typeface="Arial"/>
                          <a:ea typeface="Times New Roman"/>
                          <a:cs typeface="Arial"/>
                        </a:rPr>
                        <a:t>Colorectal</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smtClean="0">
                          <a:solidFill>
                            <a:schemeClr val="bg1"/>
                          </a:solidFill>
                          <a:effectLst/>
                          <a:latin typeface="Arial"/>
                          <a:ea typeface="Times New Roman"/>
                          <a:cs typeface="Arial"/>
                        </a:rPr>
                        <a:t>Bev on progression</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smtClean="0">
                          <a:solidFill>
                            <a:schemeClr val="bg1"/>
                          </a:solidFill>
                          <a:effectLst/>
                          <a:latin typeface="Arial"/>
                          <a:ea typeface="Times New Roman"/>
                          <a:cs typeface="Arial"/>
                        </a:rPr>
                        <a:t>1/13</a:t>
                      </a:r>
                      <a:endParaRPr lang="en-US" sz="1500" dirty="0">
                        <a:solidFill>
                          <a:schemeClr val="bg1"/>
                        </a:solidFill>
                        <a:effectLst/>
                        <a:latin typeface="Arial"/>
                        <a:ea typeface="Times New Roman"/>
                        <a:cs typeface="Arial"/>
                      </a:endParaRPr>
                    </a:p>
                  </a:txBody>
                  <a:tcPr marL="68580" marR="68580" marT="91454" marB="91454" anchor="ctr">
                    <a:solidFill>
                      <a:srgbClr val="005796"/>
                    </a:solidFill>
                  </a:tcPr>
                </a:tc>
              </a:tr>
              <a:tr h="379956">
                <a:tc vMerge="1">
                  <a:txBody>
                    <a:bodyPr/>
                    <a:lstStyle/>
                    <a:p>
                      <a:pPr marL="0" marR="0">
                        <a:spcBef>
                          <a:spcPts val="0"/>
                        </a:spcBef>
                        <a:spcAft>
                          <a:spcPts val="0"/>
                        </a:spcAft>
                      </a:pPr>
                      <a:endParaRPr lang="en-US" sz="1500" b="1" dirty="0">
                        <a:solidFill>
                          <a:schemeClr val="bg1"/>
                        </a:solidFill>
                        <a:effectLst/>
                        <a:latin typeface="Arial"/>
                        <a:ea typeface="Times New Roman"/>
                        <a:cs typeface="Arial"/>
                      </a:endParaRPr>
                    </a:p>
                  </a:txBody>
                  <a:tcPr marL="68580" marR="68580" marT="91454" marB="91454" anchor="ctr">
                    <a:noFill/>
                  </a:tcPr>
                </a:tc>
                <a:tc>
                  <a:txBody>
                    <a:bodyPr/>
                    <a:lstStyle/>
                    <a:p>
                      <a:pPr marL="0" marR="0" algn="ctr">
                        <a:lnSpc>
                          <a:spcPct val="90000"/>
                        </a:lnSpc>
                        <a:spcBef>
                          <a:spcPts val="0"/>
                        </a:spcBef>
                        <a:spcAft>
                          <a:spcPts val="0"/>
                        </a:spcAft>
                      </a:pPr>
                      <a:r>
                        <a:rPr lang="en-US" sz="1500" b="1" dirty="0" err="1">
                          <a:solidFill>
                            <a:schemeClr val="bg1"/>
                          </a:solidFill>
                          <a:effectLst/>
                          <a:latin typeface="Arial"/>
                          <a:ea typeface="Calibri"/>
                          <a:cs typeface="Arial"/>
                        </a:rPr>
                        <a:t>Regorafenib</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a:solidFill>
                            <a:schemeClr val="bg1"/>
                          </a:solidFill>
                          <a:effectLst/>
                          <a:latin typeface="Arial"/>
                          <a:ea typeface="Calibri"/>
                          <a:cs typeface="Arial"/>
                        </a:rPr>
                        <a:t>9/12</a:t>
                      </a:r>
                      <a:endParaRPr lang="en-US" sz="1500" dirty="0">
                        <a:solidFill>
                          <a:schemeClr val="bg1"/>
                        </a:solidFill>
                        <a:effectLst/>
                        <a:latin typeface="Arial"/>
                        <a:ea typeface="Times New Roman"/>
                        <a:cs typeface="Arial"/>
                      </a:endParaRPr>
                    </a:p>
                  </a:txBody>
                  <a:tcPr marL="68580" marR="68580" marT="91454" marB="91454" anchor="ctr">
                    <a:solidFill>
                      <a:srgbClr val="005796"/>
                    </a:solidFill>
                  </a:tcPr>
                </a:tc>
              </a:tr>
              <a:tr h="510783">
                <a:tc vMerge="1">
                  <a:txBody>
                    <a:bodyPr/>
                    <a:lstStyle/>
                    <a:p>
                      <a:pPr marL="0" marR="0">
                        <a:lnSpc>
                          <a:spcPct val="90000"/>
                        </a:lnSpc>
                        <a:spcBef>
                          <a:spcPts val="0"/>
                        </a:spcBef>
                        <a:spcAft>
                          <a:spcPts val="0"/>
                        </a:spcAft>
                      </a:pPr>
                      <a:endParaRPr lang="en-US" sz="1500" b="1" dirty="0">
                        <a:solidFill>
                          <a:srgbClr val="FFFF00"/>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err="1">
                          <a:solidFill>
                            <a:schemeClr val="bg1"/>
                          </a:solidFill>
                          <a:effectLst/>
                          <a:latin typeface="Arial"/>
                          <a:ea typeface="Calibri"/>
                          <a:cs typeface="Arial"/>
                        </a:rPr>
                        <a:t>Aflibercept</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a:solidFill>
                            <a:schemeClr val="bg1"/>
                          </a:solidFill>
                          <a:effectLst/>
                          <a:latin typeface="Arial"/>
                          <a:ea typeface="Calibri"/>
                          <a:cs typeface="Arial"/>
                        </a:rPr>
                        <a:t>8/12</a:t>
                      </a:r>
                      <a:endParaRPr lang="en-US" sz="1500" dirty="0">
                        <a:solidFill>
                          <a:schemeClr val="bg1"/>
                        </a:solidFill>
                        <a:effectLst/>
                        <a:latin typeface="Arial"/>
                        <a:ea typeface="Times New Roman"/>
                        <a:cs typeface="Arial"/>
                      </a:endParaRPr>
                    </a:p>
                  </a:txBody>
                  <a:tcPr marL="68580" marR="68580" marT="91454" marB="91454" anchor="ctr">
                    <a:solidFill>
                      <a:srgbClr val="005796"/>
                    </a:solidFill>
                  </a:tcPr>
                </a:tc>
              </a:tr>
              <a:tr h="379956">
                <a:tc rowSpan="4">
                  <a:txBody>
                    <a:bodyPr/>
                    <a:lstStyle/>
                    <a:p>
                      <a:pPr marL="0" marR="0">
                        <a:lnSpc>
                          <a:spcPct val="90000"/>
                        </a:lnSpc>
                        <a:spcBef>
                          <a:spcPts val="0"/>
                        </a:spcBef>
                        <a:spcAft>
                          <a:spcPts val="0"/>
                        </a:spcAft>
                      </a:pPr>
                      <a:r>
                        <a:rPr lang="en-US" sz="1500" b="1" dirty="0">
                          <a:solidFill>
                            <a:srgbClr val="FFFF00"/>
                          </a:solidFill>
                          <a:effectLst/>
                          <a:latin typeface="Arial"/>
                          <a:ea typeface="Calibri"/>
                          <a:cs typeface="Arial"/>
                        </a:rPr>
                        <a:t>Prostate</a:t>
                      </a:r>
                      <a:endParaRPr lang="en-US" sz="1500" b="1" dirty="0">
                        <a:solidFill>
                          <a:srgbClr val="FFFF00"/>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00"/>
                          </a:solidFill>
                          <a:effectLst/>
                          <a:latin typeface="Arial"/>
                          <a:ea typeface="Calibri"/>
                          <a:cs typeface="Arial"/>
                        </a:rPr>
                        <a:t>Enzalutamide</a:t>
                      </a:r>
                      <a:endParaRPr lang="en-US" sz="1500" b="1" dirty="0">
                        <a:solidFill>
                          <a:srgbClr val="FFFF00"/>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00"/>
                          </a:solidFill>
                          <a:effectLst/>
                          <a:latin typeface="Arial"/>
                          <a:ea typeface="Calibri"/>
                          <a:cs typeface="Arial"/>
                        </a:rPr>
                        <a:t>8/12</a:t>
                      </a:r>
                      <a:endParaRPr lang="en-US" sz="1500" b="0" dirty="0">
                        <a:solidFill>
                          <a:srgbClr val="FFFF00"/>
                        </a:solidFill>
                        <a:effectLst/>
                        <a:latin typeface="Arial"/>
                        <a:ea typeface="Times New Roman"/>
                        <a:cs typeface="Arial"/>
                      </a:endParaRPr>
                    </a:p>
                  </a:txBody>
                  <a:tcPr marL="68580" marR="68580" marT="91454" marB="91454" anchor="ctr">
                    <a:solidFill>
                      <a:srgbClr val="005796"/>
                    </a:solidFill>
                  </a:tcPr>
                </a:tc>
              </a:tr>
              <a:tr h="379956">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00"/>
                          </a:solidFill>
                          <a:effectLst/>
                          <a:latin typeface="Arial"/>
                          <a:ea typeface="Calibri"/>
                          <a:cs typeface="Arial"/>
                        </a:rPr>
                        <a:t>Abiraterone</a:t>
                      </a:r>
                      <a:r>
                        <a:rPr lang="en-US" sz="1500" b="1" dirty="0">
                          <a:solidFill>
                            <a:srgbClr val="FFFF00"/>
                          </a:solidFill>
                          <a:effectLst/>
                          <a:latin typeface="Arial"/>
                          <a:ea typeface="Calibri"/>
                          <a:cs typeface="Arial"/>
                        </a:rPr>
                        <a:t> </a:t>
                      </a:r>
                      <a:endParaRPr lang="en-US" sz="1500" b="1" dirty="0">
                        <a:solidFill>
                          <a:srgbClr val="FFFF00"/>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00"/>
                          </a:solidFill>
                          <a:effectLst/>
                          <a:latin typeface="Arial"/>
                          <a:ea typeface="Calibri"/>
                          <a:cs typeface="Arial"/>
                        </a:rPr>
                        <a:t>4/11</a:t>
                      </a:r>
                      <a:endParaRPr lang="en-US" sz="1500" b="0" dirty="0">
                        <a:solidFill>
                          <a:srgbClr val="FFFF00"/>
                        </a:solidFill>
                        <a:effectLst/>
                        <a:latin typeface="Arial"/>
                        <a:ea typeface="Times New Roman"/>
                        <a:cs typeface="Arial"/>
                      </a:endParaRPr>
                    </a:p>
                  </a:txBody>
                  <a:tcPr marL="68580" marR="68580" marT="91454" marB="91454" anchor="ctr">
                    <a:solidFill>
                      <a:srgbClr val="005796"/>
                    </a:solidFill>
                  </a:tcPr>
                </a:tc>
              </a:tr>
              <a:tr h="379956">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00"/>
                          </a:solidFill>
                          <a:effectLst/>
                          <a:latin typeface="Arial"/>
                          <a:ea typeface="Calibri"/>
                          <a:cs typeface="Arial"/>
                        </a:rPr>
                        <a:t>Cabazitaxel</a:t>
                      </a:r>
                      <a:endParaRPr lang="en-US" sz="1500" b="1" dirty="0">
                        <a:solidFill>
                          <a:srgbClr val="FFFF00"/>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00"/>
                          </a:solidFill>
                          <a:effectLst/>
                          <a:latin typeface="Arial"/>
                          <a:ea typeface="Calibri"/>
                          <a:cs typeface="Arial"/>
                        </a:rPr>
                        <a:t>6/10</a:t>
                      </a:r>
                      <a:endParaRPr lang="en-US" sz="1500" b="0" dirty="0">
                        <a:solidFill>
                          <a:srgbClr val="FFFF00"/>
                        </a:solidFill>
                        <a:effectLst/>
                        <a:latin typeface="Arial"/>
                        <a:ea typeface="Times New Roman"/>
                        <a:cs typeface="Arial"/>
                      </a:endParaRPr>
                    </a:p>
                  </a:txBody>
                  <a:tcPr marL="68580" marR="68580" marT="91454" marB="91454" anchor="ctr">
                    <a:solidFill>
                      <a:srgbClr val="005796"/>
                    </a:solidFill>
                  </a:tcPr>
                </a:tc>
              </a:tr>
              <a:tr h="388645">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00"/>
                          </a:solidFill>
                          <a:effectLst/>
                          <a:latin typeface="Arial"/>
                          <a:ea typeface="Calibri"/>
                          <a:cs typeface="Arial"/>
                        </a:rPr>
                        <a:t>Sipuleucel</a:t>
                      </a:r>
                      <a:r>
                        <a:rPr lang="en-US" sz="1500" b="1" dirty="0">
                          <a:solidFill>
                            <a:srgbClr val="FFFF00"/>
                          </a:solidFill>
                          <a:effectLst/>
                          <a:latin typeface="Arial"/>
                          <a:ea typeface="Calibri"/>
                          <a:cs typeface="Arial"/>
                        </a:rPr>
                        <a:t>-T</a:t>
                      </a:r>
                      <a:endParaRPr lang="en-US" sz="1500" b="1" dirty="0">
                        <a:solidFill>
                          <a:srgbClr val="FFFF00"/>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00"/>
                          </a:solidFill>
                          <a:effectLst/>
                          <a:latin typeface="Arial"/>
                          <a:ea typeface="Calibri"/>
                          <a:cs typeface="Arial"/>
                        </a:rPr>
                        <a:t>4/10</a:t>
                      </a:r>
                      <a:endParaRPr lang="en-US" sz="1500" b="0" dirty="0">
                        <a:solidFill>
                          <a:srgbClr val="FFFF00"/>
                        </a:solidFill>
                        <a:effectLst/>
                        <a:latin typeface="Arial"/>
                        <a:ea typeface="Times New Roman"/>
                        <a:cs typeface="Arial"/>
                      </a:endParaRPr>
                    </a:p>
                  </a:txBody>
                  <a:tcPr marL="68580" marR="68580" marT="91454" marB="91454" anchor="ctr">
                    <a:solidFill>
                      <a:srgbClr val="005796"/>
                    </a:solidFill>
                  </a:tcPr>
                </a:tc>
              </a:tr>
              <a:tr h="581039">
                <a:tc>
                  <a:txBody>
                    <a:bodyPr/>
                    <a:lstStyle/>
                    <a:p>
                      <a:pPr marL="0" marR="0">
                        <a:lnSpc>
                          <a:spcPct val="90000"/>
                        </a:lnSpc>
                        <a:spcBef>
                          <a:spcPts val="0"/>
                        </a:spcBef>
                        <a:spcAft>
                          <a:spcPts val="0"/>
                        </a:spcAft>
                      </a:pPr>
                      <a:r>
                        <a:rPr lang="en-US" sz="1500" b="1" dirty="0" smtClean="0">
                          <a:solidFill>
                            <a:srgbClr val="FFFFFF"/>
                          </a:solidFill>
                          <a:effectLst/>
                          <a:latin typeface="Arial"/>
                          <a:ea typeface="Calibri"/>
                          <a:cs typeface="Arial"/>
                        </a:rPr>
                        <a:t>NHL: ALCL</a:t>
                      </a:r>
                      <a:endParaRPr lang="en-US" sz="1500" dirty="0">
                        <a:solidFill>
                          <a:srgbClr val="FFFFFF"/>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Brentuximab</a:t>
                      </a:r>
                      <a:r>
                        <a:rPr lang="en-US" sz="1500" b="1" dirty="0">
                          <a:solidFill>
                            <a:srgbClr val="FFFFFF"/>
                          </a:solidFill>
                          <a:effectLst/>
                          <a:latin typeface="Arial"/>
                          <a:ea typeface="Calibri"/>
                          <a:cs typeface="Arial"/>
                        </a:rPr>
                        <a:t> </a:t>
                      </a:r>
                      <a:r>
                        <a:rPr lang="en-US" sz="1500" b="1" dirty="0" err="1">
                          <a:solidFill>
                            <a:srgbClr val="FFFFFF"/>
                          </a:solidFill>
                          <a:effectLst/>
                          <a:latin typeface="Arial"/>
                          <a:ea typeface="Calibri"/>
                          <a:cs typeface="Arial"/>
                        </a:rPr>
                        <a:t>vedotin</a:t>
                      </a:r>
                      <a:endParaRPr lang="en-US" sz="1500" b="1" dirty="0">
                        <a:solidFill>
                          <a:srgbClr val="FFFFFF"/>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8/11</a:t>
                      </a:r>
                      <a:endParaRPr lang="en-US" sz="1500" dirty="0">
                        <a:solidFill>
                          <a:srgbClr val="FFFFFF"/>
                        </a:solidFill>
                        <a:effectLst/>
                        <a:latin typeface="Arial"/>
                        <a:ea typeface="Times New Roman"/>
                        <a:cs typeface="Arial"/>
                      </a:endParaRPr>
                    </a:p>
                  </a:txBody>
                  <a:tcPr marL="68580" marR="68580" marT="91426" marB="91426" anchor="ctr">
                    <a:solidFill>
                      <a:srgbClr val="005796"/>
                    </a:solidFill>
                  </a:tcPr>
                </a:tc>
              </a:tr>
              <a:tr h="388645">
                <a:tc rowSpan="2">
                  <a:txBody>
                    <a:bodyPr/>
                    <a:lstStyle/>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NHL:</a:t>
                      </a:r>
                      <a:r>
                        <a:rPr lang="en-US" sz="1500" b="1" baseline="0" dirty="0" smtClean="0">
                          <a:solidFill>
                            <a:srgbClr val="FFFFFF"/>
                          </a:solidFill>
                          <a:effectLst/>
                          <a:latin typeface="Arial"/>
                          <a:ea typeface="Times New Roman"/>
                          <a:cs typeface="Arial"/>
                        </a:rPr>
                        <a:t> </a:t>
                      </a:r>
                      <a:r>
                        <a:rPr lang="en-US" sz="1500" b="1" dirty="0" smtClean="0">
                          <a:solidFill>
                            <a:srgbClr val="FFFFFF"/>
                          </a:solidFill>
                          <a:effectLst/>
                          <a:latin typeface="Arial"/>
                          <a:ea typeface="Times New Roman"/>
                          <a:cs typeface="Arial"/>
                        </a:rPr>
                        <a:t>T-cell lymphoma</a:t>
                      </a:r>
                      <a:endParaRPr lang="en-US" sz="1500" b="1" dirty="0">
                        <a:solidFill>
                          <a:srgbClr val="FFFFFF"/>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Romidepsin</a:t>
                      </a:r>
                      <a:endParaRPr lang="en-US" sz="1500" b="1" dirty="0">
                        <a:solidFill>
                          <a:srgbClr val="FFFFFF"/>
                        </a:solidFill>
                        <a:effectLst/>
                        <a:latin typeface="Arial"/>
                        <a:ea typeface="Times New Roman"/>
                        <a:cs typeface="Arial"/>
                      </a:endParaRPr>
                    </a:p>
                  </a:txBody>
                  <a:tcPr marL="68580" marR="68580" marT="91424" marB="91424"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11/09</a:t>
                      </a:r>
                      <a:endParaRPr lang="en-US" sz="1500" dirty="0">
                        <a:solidFill>
                          <a:srgbClr val="FFFFFF"/>
                        </a:solidFill>
                        <a:effectLst/>
                        <a:latin typeface="Arial"/>
                        <a:ea typeface="Times New Roman"/>
                        <a:cs typeface="Arial"/>
                      </a:endParaRPr>
                    </a:p>
                  </a:txBody>
                  <a:tcPr marL="68580" marR="68580" marT="91424" marB="91424" anchor="ctr">
                    <a:solidFill>
                      <a:srgbClr val="005796"/>
                    </a:solidFill>
                  </a:tcPr>
                </a:tc>
              </a:tr>
              <a:tr h="388645">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Pralatrexate</a:t>
                      </a:r>
                      <a:endParaRPr lang="en-US" sz="1500" b="1" dirty="0">
                        <a:solidFill>
                          <a:srgbClr val="FFFFFF"/>
                        </a:solidFill>
                        <a:effectLst/>
                        <a:latin typeface="Arial"/>
                        <a:ea typeface="Times New Roman"/>
                        <a:cs typeface="Arial"/>
                      </a:endParaRPr>
                    </a:p>
                  </a:txBody>
                  <a:tcPr marL="68580" marR="68580" marT="91424" marB="91424"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9/09</a:t>
                      </a:r>
                      <a:endParaRPr lang="en-US" sz="1500" dirty="0">
                        <a:solidFill>
                          <a:srgbClr val="FFFFFF"/>
                        </a:solidFill>
                        <a:effectLst/>
                        <a:latin typeface="Arial"/>
                        <a:ea typeface="Times New Roman"/>
                        <a:cs typeface="Arial"/>
                      </a:endParaRPr>
                    </a:p>
                  </a:txBody>
                  <a:tcPr marL="68580" marR="68580" marT="91424" marB="91424" anchor="ctr">
                    <a:solidFill>
                      <a:srgbClr val="005796"/>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57573672"/>
              </p:ext>
            </p:extLst>
          </p:nvPr>
        </p:nvGraphicFramePr>
        <p:xfrm>
          <a:off x="4927600" y="1447800"/>
          <a:ext cx="3898900" cy="3994432"/>
        </p:xfrm>
        <a:graphic>
          <a:graphicData uri="http://schemas.openxmlformats.org/drawingml/2006/table">
            <a:tbl>
              <a:tblPr firstRow="1" bandRow="1">
                <a:tableStyleId>{5C22544A-7EE6-4342-B048-85BDC9FD1C3A}</a:tableStyleId>
              </a:tblPr>
              <a:tblGrid>
                <a:gridCol w="1295400"/>
                <a:gridCol w="1600200"/>
                <a:gridCol w="1003300"/>
              </a:tblGrid>
              <a:tr h="546100">
                <a:tc>
                  <a:txBody>
                    <a:bodyPr/>
                    <a:lstStyle/>
                    <a:p>
                      <a:pPr marL="0" marR="0">
                        <a:spcBef>
                          <a:spcPts val="0"/>
                        </a:spcBef>
                        <a:spcAft>
                          <a:spcPts val="0"/>
                        </a:spcAft>
                      </a:pPr>
                      <a:r>
                        <a:rPr lang="en-US" sz="1500" b="1" dirty="0" smtClean="0">
                          <a:solidFill>
                            <a:srgbClr val="ECBB33"/>
                          </a:solidFill>
                          <a:effectLst/>
                          <a:latin typeface="Arial"/>
                          <a:ea typeface="Calibri"/>
                          <a:cs typeface="Arial"/>
                        </a:rPr>
                        <a:t>Cancer Type</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c>
                  <a:txBody>
                    <a:bodyPr/>
                    <a:lstStyle/>
                    <a:p>
                      <a:pPr marL="0" marR="0" algn="ctr">
                        <a:spcBef>
                          <a:spcPts val="0"/>
                        </a:spcBef>
                        <a:spcAft>
                          <a:spcPts val="0"/>
                        </a:spcAft>
                      </a:pPr>
                      <a:r>
                        <a:rPr lang="en-US" sz="1500" b="1" dirty="0">
                          <a:solidFill>
                            <a:srgbClr val="ECBB33"/>
                          </a:solidFill>
                          <a:effectLst/>
                          <a:latin typeface="Arial"/>
                          <a:ea typeface="Calibri"/>
                          <a:cs typeface="Arial"/>
                        </a:rPr>
                        <a:t> </a:t>
                      </a:r>
                      <a:r>
                        <a:rPr lang="en-US" sz="1500" b="1" dirty="0" smtClean="0">
                          <a:solidFill>
                            <a:srgbClr val="ECBB33"/>
                          </a:solidFill>
                          <a:effectLst/>
                          <a:latin typeface="Arial"/>
                          <a:ea typeface="Calibri"/>
                          <a:cs typeface="Arial"/>
                        </a:rPr>
                        <a:t>Agent</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c>
                  <a:txBody>
                    <a:bodyPr/>
                    <a:lstStyle/>
                    <a:p>
                      <a:pPr marL="0" marR="0" algn="ctr">
                        <a:spcBef>
                          <a:spcPts val="0"/>
                        </a:spcBef>
                        <a:spcAft>
                          <a:spcPts val="0"/>
                        </a:spcAft>
                      </a:pPr>
                      <a:r>
                        <a:rPr lang="en-US" sz="1500" b="1" dirty="0" smtClean="0">
                          <a:solidFill>
                            <a:srgbClr val="ECBB33"/>
                          </a:solidFill>
                          <a:effectLst/>
                          <a:latin typeface="Arial"/>
                          <a:ea typeface="Calibri"/>
                          <a:cs typeface="Arial"/>
                        </a:rPr>
                        <a:t>Approval </a:t>
                      </a:r>
                      <a:r>
                        <a:rPr lang="en-US" sz="1500" b="1" dirty="0">
                          <a:solidFill>
                            <a:srgbClr val="ECBB33"/>
                          </a:solidFill>
                          <a:effectLst/>
                          <a:latin typeface="Arial"/>
                          <a:ea typeface="Calibri"/>
                          <a:cs typeface="Arial"/>
                        </a:rPr>
                        <a:t>Date</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r>
              <a:tr h="444748">
                <a:tc rowSpan="2">
                  <a:txBody>
                    <a:bodyPr/>
                    <a:lstStyle/>
                    <a:p>
                      <a:pPr marL="0" marR="0">
                        <a:lnSpc>
                          <a:spcPct val="90000"/>
                        </a:lnSpc>
                        <a:spcBef>
                          <a:spcPts val="0"/>
                        </a:spcBef>
                        <a:spcAft>
                          <a:spcPts val="0"/>
                        </a:spcAft>
                      </a:pPr>
                      <a:r>
                        <a:rPr lang="en-US" sz="1500" b="1" dirty="0">
                          <a:solidFill>
                            <a:srgbClr val="FFFFFF"/>
                          </a:solidFill>
                          <a:effectLst/>
                          <a:latin typeface="Arial"/>
                          <a:ea typeface="Calibri"/>
                          <a:cs typeface="Arial"/>
                        </a:rPr>
                        <a:t>Lung</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b="1" i="1" dirty="0" smtClean="0">
                          <a:solidFill>
                            <a:srgbClr val="FFFFFF"/>
                          </a:solidFill>
                          <a:effectLst/>
                          <a:latin typeface="Arial"/>
                          <a:ea typeface="Times New Roman"/>
                          <a:cs typeface="Arial"/>
                        </a:rPr>
                        <a:t>Nab</a:t>
                      </a:r>
                      <a:r>
                        <a:rPr lang="en-US" sz="1500" b="1" dirty="0" smtClean="0">
                          <a:solidFill>
                            <a:srgbClr val="FFFFFF"/>
                          </a:solidFill>
                          <a:effectLst/>
                          <a:latin typeface="Arial"/>
                          <a:ea typeface="Times New Roman"/>
                          <a:cs typeface="Arial"/>
                        </a:rPr>
                        <a:t> paclitaxel</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10/12</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378224">
                <a:tc vMerge="1">
                  <a:txBody>
                    <a:bodyPr/>
                    <a:lstStyle/>
                    <a:p>
                      <a:pPr marL="0" marR="0">
                        <a:spcBef>
                          <a:spcPts val="0"/>
                        </a:spcBef>
                        <a:spcAft>
                          <a:spcPts val="0"/>
                        </a:spcAft>
                      </a:pPr>
                      <a:endParaRPr lang="en-US" sz="1500" dirty="0">
                        <a:effectLst/>
                        <a:latin typeface="Arial"/>
                        <a:ea typeface="Times New Roman"/>
                        <a:cs typeface="Arial"/>
                      </a:endParaRPr>
                    </a:p>
                  </a:txBody>
                  <a:tcPr marL="68580" marR="68580" marT="91463" marB="91463"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Crizotinib</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8/11</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352576">
                <a:tc rowSpan="4">
                  <a:txBody>
                    <a:bodyPr/>
                    <a:lstStyle/>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Breast</a:t>
                      </a:r>
                      <a:endParaRPr lang="en-US" sz="1500" b="1"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b="1" dirty="0" smtClean="0">
                          <a:solidFill>
                            <a:srgbClr val="FFFFFF"/>
                          </a:solidFill>
                          <a:effectLst/>
                          <a:latin typeface="Arial"/>
                          <a:ea typeface="Times New Roman"/>
                          <a:cs typeface="Arial"/>
                        </a:rPr>
                        <a:t>T-DM1</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2/13</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smtClean="0">
                          <a:solidFill>
                            <a:srgbClr val="FFFFFF"/>
                          </a:solidFill>
                          <a:effectLst/>
                          <a:latin typeface="Arial"/>
                          <a:ea typeface="Times New Roman"/>
                          <a:cs typeface="Arial"/>
                        </a:rPr>
                        <a:t>Everolimus</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7/12</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Pertuzumab</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6/12</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smtClean="0">
                          <a:solidFill>
                            <a:srgbClr val="FFFFFF"/>
                          </a:solidFill>
                          <a:effectLst/>
                          <a:latin typeface="Arial"/>
                          <a:ea typeface="Times New Roman"/>
                          <a:cs typeface="Arial"/>
                        </a:rPr>
                        <a:t>Eribulin</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11/10</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rowSpan="2">
                  <a:txBody>
                    <a:bodyPr/>
                    <a:lstStyle/>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Multiple</a:t>
                      </a:r>
                    </a:p>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myeloma</a:t>
                      </a:r>
                      <a:endParaRPr lang="en-US" sz="1500"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b="1" dirty="0" smtClean="0">
                          <a:solidFill>
                            <a:srgbClr val="FFFFFF"/>
                          </a:solidFill>
                          <a:effectLst/>
                          <a:latin typeface="Arial"/>
                          <a:ea typeface="Times New Roman"/>
                          <a:cs typeface="Arial"/>
                        </a:rPr>
                        <a:t>Pomalidomide</a:t>
                      </a:r>
                      <a:endParaRPr lang="en-US" sz="1500" b="1"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2/13</a:t>
                      </a:r>
                      <a:endParaRPr lang="en-US" sz="1500" dirty="0">
                        <a:solidFill>
                          <a:srgbClr val="FFFFFF"/>
                        </a:solidFill>
                        <a:effectLst/>
                        <a:latin typeface="Arial"/>
                        <a:ea typeface="Times New Roman"/>
                        <a:cs typeface="Arial"/>
                      </a:endParaRPr>
                    </a:p>
                  </a:txBody>
                  <a:tcPr marL="68580" marR="68580" marT="91429" marB="91429" anchor="ctr">
                    <a:solidFill>
                      <a:srgbClr val="005796"/>
                    </a:solidFill>
                  </a:tcPr>
                </a:tc>
              </a:tr>
              <a:tr h="444748">
                <a:tc vMerge="1">
                  <a:txBody>
                    <a:bodyPr/>
                    <a:lstStyle/>
                    <a:p>
                      <a:pPr marL="0" marR="0">
                        <a:spcBef>
                          <a:spcPts val="0"/>
                        </a:spcBef>
                        <a:spcAft>
                          <a:spcPts val="0"/>
                        </a:spcAft>
                      </a:pPr>
                      <a:endParaRPr lang="en-US" sz="1500" dirty="0">
                        <a:effectLst/>
                        <a:latin typeface="Arial"/>
                        <a:ea typeface="Times New Roman"/>
                        <a:cs typeface="Arial"/>
                      </a:endParaRPr>
                    </a:p>
                  </a:txBody>
                  <a:tcPr marL="68580" marR="68580" marT="91448" marB="91448"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Carfilzomib</a:t>
                      </a:r>
                      <a:endParaRPr lang="en-US" sz="1500" b="1"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7/12</a:t>
                      </a:r>
                      <a:endParaRPr lang="en-US" sz="1500" dirty="0">
                        <a:solidFill>
                          <a:srgbClr val="FFFFFF"/>
                        </a:solidFill>
                        <a:effectLst/>
                        <a:latin typeface="Arial"/>
                        <a:ea typeface="Times New Roman"/>
                        <a:cs typeface="Arial"/>
                      </a:endParaRPr>
                    </a:p>
                  </a:txBody>
                  <a:tcPr marL="68580" marR="68580" marT="91429" marB="91429" anchor="ctr">
                    <a:solidFill>
                      <a:srgbClr val="005796"/>
                    </a:solidFill>
                  </a:tcPr>
                </a:tc>
              </a:tr>
            </a:tbl>
          </a:graphicData>
        </a:graphic>
      </p:graphicFrame>
    </p:spTree>
    <p:extLst>
      <p:ext uri="{BB962C8B-B14F-4D97-AF65-F5344CB8AC3E}">
        <p14:creationId xmlns:p14="http://schemas.microsoft.com/office/powerpoint/2010/main" val="25102577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828800"/>
            <a:ext cx="7772400" cy="3048000"/>
          </a:xfrm>
          <a:prstGeom prst="rect">
            <a:avLst/>
          </a:prstGeom>
        </p:spPr>
        <p:txBody>
          <a:bodyPr anchor="ctr" anchorCtr="0">
            <a:normAutofit/>
          </a:bodyPr>
          <a:lstStyle>
            <a:lvl1pPr algn="l" defTabSz="457200" rtl="0" eaLnBrk="1" latinLnBrk="0" hangingPunct="1">
              <a:spcBef>
                <a:spcPct val="0"/>
              </a:spcBef>
              <a:buNone/>
              <a:defRPr sz="2800" b="1" kern="1200">
                <a:solidFill>
                  <a:srgbClr val="ECBB33"/>
                </a:solidFill>
                <a:latin typeface="+mj-lt"/>
                <a:ea typeface="+mj-ea"/>
                <a:cs typeface="+mj-cs"/>
              </a:defRPr>
            </a:lvl1pPr>
          </a:lstStyle>
          <a:p>
            <a:pPr algn="ctr">
              <a:lnSpc>
                <a:spcPct val="120000"/>
              </a:lnSpc>
            </a:pPr>
            <a:r>
              <a:rPr lang="en-US" dirty="0">
                <a:solidFill>
                  <a:srgbClr val="FFFFFF"/>
                </a:solidFill>
                <a:latin typeface="Arial" charset="0"/>
                <a:ea typeface="ＭＳ Ｐゴシック" charset="0"/>
                <a:cs typeface="ＭＳ Ｐゴシック" charset="0"/>
              </a:rPr>
              <a:t>MODULE 1: SEQUENCING SYSTEMIC THERAPY FOR PATIENTS WITH CASTRATION-RESISTANT PROSTATE CANCER (CRPC)</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(from the practice of Ms </a:t>
            </a:r>
            <a:r>
              <a:rPr lang="en-US" dirty="0" err="1" smtClean="0"/>
              <a:t>Pindilli</a:t>
            </a:r>
            <a:r>
              <a:rPr lang="en-US" dirty="0" smtClean="0"/>
              <a:t>)</a:t>
            </a:r>
            <a:endParaRPr lang="en-US" dirty="0"/>
          </a:p>
        </p:txBody>
      </p:sp>
      <p:sp>
        <p:nvSpPr>
          <p:cNvPr id="17410" name="Rectangle 6"/>
          <p:cNvSpPr>
            <a:spLocks noGrp="1" noChangeArrowheads="1"/>
          </p:cNvSpPr>
          <p:nvPr>
            <p:ph idx="1"/>
          </p:nvPr>
        </p:nvSpPr>
        <p:spPr/>
        <p:txBody>
          <a:bodyPr>
            <a:normAutofit/>
          </a:bodyPr>
          <a:lstStyle/>
          <a:p>
            <a:pPr>
              <a:spcBef>
                <a:spcPts val="1128"/>
              </a:spcBef>
            </a:pPr>
            <a:r>
              <a:rPr lang="en-US" sz="2200" dirty="0" smtClean="0"/>
              <a:t>48 </a:t>
            </a:r>
            <a:r>
              <a:rPr lang="en-US" sz="2200" dirty="0" err="1" smtClean="0"/>
              <a:t>yo</a:t>
            </a:r>
            <a:r>
              <a:rPr lang="en-US" sz="2200" dirty="0" smtClean="0"/>
              <a:t> computer engineer with </a:t>
            </a:r>
            <a:r>
              <a:rPr lang="en-US" sz="2200" dirty="0" err="1" smtClean="0"/>
              <a:t>mPC</a:t>
            </a:r>
            <a:r>
              <a:rPr lang="en-US" sz="2200" dirty="0" smtClean="0"/>
              <a:t> received </a:t>
            </a:r>
            <a:r>
              <a:rPr lang="en-US" sz="2200" dirty="0" err="1" smtClean="0"/>
              <a:t>docetaxel</a:t>
            </a:r>
            <a:r>
              <a:rPr lang="en-US" sz="2200" dirty="0" smtClean="0"/>
              <a:t> and then </a:t>
            </a:r>
            <a:r>
              <a:rPr lang="en-US" sz="2200" dirty="0" err="1" smtClean="0"/>
              <a:t>sipuleucel</a:t>
            </a:r>
            <a:r>
              <a:rPr lang="en-US" sz="2200" dirty="0" smtClean="0"/>
              <a:t>-T (sip-T)</a:t>
            </a:r>
          </a:p>
          <a:p>
            <a:pPr lvl="1">
              <a:spcBef>
                <a:spcPts val="1128"/>
              </a:spcBef>
            </a:pPr>
            <a:r>
              <a:rPr lang="en-US" sz="2200" dirty="0" smtClean="0"/>
              <a:t>Develops rigors and pains with each dose of sip-T</a:t>
            </a:r>
          </a:p>
          <a:p>
            <a:pPr lvl="1">
              <a:spcBef>
                <a:spcPts val="1128"/>
              </a:spcBef>
            </a:pPr>
            <a:r>
              <a:rPr lang="en-US" sz="2200" dirty="0" smtClean="0"/>
              <a:t>Significant decline in PSA </a:t>
            </a:r>
          </a:p>
          <a:p>
            <a:pPr>
              <a:spcBef>
                <a:spcPts val="1128"/>
              </a:spcBef>
            </a:pPr>
            <a:r>
              <a:rPr lang="en-US" sz="2200" dirty="0" smtClean="0"/>
              <a:t>Currently receiving </a:t>
            </a:r>
            <a:r>
              <a:rPr lang="en-US" sz="2200" dirty="0" err="1" smtClean="0"/>
              <a:t>abiraterone</a:t>
            </a:r>
            <a:endParaRPr lang="en-US" sz="2200" dirty="0" smtClean="0"/>
          </a:p>
          <a:p>
            <a:pPr lvl="1">
              <a:spcBef>
                <a:spcPts val="1128"/>
              </a:spcBef>
            </a:pPr>
            <a:r>
              <a:rPr lang="en-US" sz="2200" dirty="0" smtClean="0"/>
              <a:t>Experienced problems with corticosteroids including weight gain and increased abdominal girth with moon face</a:t>
            </a:r>
          </a:p>
          <a:p>
            <a:pPr>
              <a:spcBef>
                <a:spcPts val="1128"/>
              </a:spcBef>
            </a:pPr>
            <a:r>
              <a:rPr lang="en-US" sz="2200" dirty="0" smtClean="0"/>
              <a:t>During treatment, he went on a spiritual pilgrimage with his brother to India</a:t>
            </a:r>
          </a:p>
          <a:p>
            <a:pPr lvl="1">
              <a:spcBef>
                <a:spcPts val="1128"/>
              </a:spcBef>
            </a:pPr>
            <a:r>
              <a:rPr lang="en-US" sz="2200" dirty="0" smtClean="0"/>
              <a:t>Likes to see his scans and practices meditation, visualizing the disappearance of the tumors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1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6"/>
          <p:cNvSpPr>
            <a:spLocks noGrp="1" noChangeArrowheads="1"/>
          </p:cNvSpPr>
          <p:nvPr>
            <p:ph type="title"/>
          </p:nvPr>
        </p:nvSpPr>
        <p:spPr/>
        <p:txBody>
          <a:bodyPr/>
          <a:lstStyle/>
          <a:p>
            <a:r>
              <a:rPr lang="en-US" dirty="0"/>
              <a:t>Prostate Cancer Progression</a:t>
            </a:r>
          </a:p>
        </p:txBody>
      </p:sp>
      <p:cxnSp>
        <p:nvCxnSpPr>
          <p:cNvPr id="7" name="AutoShape 5"/>
          <p:cNvCxnSpPr>
            <a:cxnSpLocks noChangeShapeType="1"/>
          </p:cNvCxnSpPr>
          <p:nvPr/>
        </p:nvCxnSpPr>
        <p:spPr bwMode="auto">
          <a:xfrm>
            <a:off x="4500563" y="1984175"/>
            <a:ext cx="1" cy="945761"/>
          </a:xfrm>
          <a:prstGeom prst="straightConnector1">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cxnSp>
      <p:sp>
        <p:nvSpPr>
          <p:cNvPr id="8" name="AutoShape 9"/>
          <p:cNvSpPr>
            <a:spLocks noChangeArrowheads="1"/>
          </p:cNvSpPr>
          <p:nvPr/>
        </p:nvSpPr>
        <p:spPr bwMode="auto">
          <a:xfrm>
            <a:off x="2990850" y="1532214"/>
            <a:ext cx="3111500" cy="783193"/>
          </a:xfrm>
          <a:prstGeom prst="roundRect">
            <a:avLst>
              <a:gd name="adj" fmla="val 16667"/>
            </a:avLst>
          </a:prstGeom>
          <a:solidFill>
            <a:srgbClr val="F8951E"/>
          </a:solidFill>
          <a:ln>
            <a:solidFill>
              <a:srgbClr val="FFFFFF"/>
            </a:solidFill>
          </a:ln>
          <a:effectLst>
            <a:outerShdw blurRad="40000" dist="23000" dir="5400000" rotWithShape="0">
              <a:srgbClr val="000000">
                <a:alpha val="34999"/>
              </a:srgbClr>
            </a:outerShdw>
          </a:effectLst>
          <a:extLst/>
        </p:spPr>
        <p:txBody>
          <a:bodyPr wrap="square" tIns="45720" anchor="ctr" anchorCtr="0">
            <a:spAutoFit/>
          </a:bodyPr>
          <a:lstStyle/>
          <a:p>
            <a:pPr algn="ctr" defTabSz="892175">
              <a:spcBef>
                <a:spcPct val="20000"/>
              </a:spcBef>
              <a:defRPr/>
            </a:pPr>
            <a:r>
              <a:rPr lang="en-GB" sz="2000" b="1" dirty="0">
                <a:solidFill>
                  <a:srgbClr val="000090"/>
                </a:solidFill>
                <a:ea typeface="MS PGothic" pitchFamily="34" charset="-128"/>
                <a:cs typeface="Arial"/>
              </a:rPr>
              <a:t>Primary localized disease</a:t>
            </a:r>
          </a:p>
        </p:txBody>
      </p:sp>
      <p:cxnSp>
        <p:nvCxnSpPr>
          <p:cNvPr id="10" name="AutoShape 5"/>
          <p:cNvCxnSpPr>
            <a:cxnSpLocks noChangeShapeType="1"/>
          </p:cNvCxnSpPr>
          <p:nvPr/>
        </p:nvCxnSpPr>
        <p:spPr bwMode="auto">
          <a:xfrm flipH="1">
            <a:off x="4500563" y="3153275"/>
            <a:ext cx="12700" cy="1046719"/>
          </a:xfrm>
          <a:prstGeom prst="straightConnector1">
            <a:avLst/>
          </a:prstGeom>
          <a:noFill/>
          <a:ln w="28575">
            <a:solidFill>
              <a:srgbClr val="FFFFFF"/>
            </a:solidFill>
            <a:round/>
            <a:headEnd/>
            <a:tailEnd type="triangle" w="lg" len="lg"/>
          </a:ln>
          <a:extLst>
            <a:ext uri="{909E8E84-426E-40dd-AFC4-6F175D3DCCD1}">
              <a14:hiddenFill xmlns:a14="http://schemas.microsoft.com/office/drawing/2010/main">
                <a:noFill/>
              </a14:hiddenFill>
            </a:ext>
          </a:extLst>
        </p:spPr>
      </p:cxnSp>
      <p:sp>
        <p:nvSpPr>
          <p:cNvPr id="12" name="AutoShape 10"/>
          <p:cNvSpPr>
            <a:spLocks noChangeArrowheads="1"/>
          </p:cNvSpPr>
          <p:nvPr/>
        </p:nvSpPr>
        <p:spPr bwMode="auto">
          <a:xfrm>
            <a:off x="3003550" y="3021725"/>
            <a:ext cx="3111500" cy="442674"/>
          </a:xfrm>
          <a:prstGeom prst="roundRect">
            <a:avLst>
              <a:gd name="adj" fmla="val 16667"/>
            </a:avLst>
          </a:prstGeom>
          <a:solidFill>
            <a:srgbClr val="99CC00"/>
          </a:solidFill>
          <a:ln>
            <a:solidFill>
              <a:srgbClr val="FFFFFF"/>
            </a:solidFill>
          </a:ln>
          <a:effectLst>
            <a:outerShdw blurRad="40000" dist="23000" dir="5400000" rotWithShape="0">
              <a:srgbClr val="000000">
                <a:alpha val="34999"/>
              </a:srgbClr>
            </a:outerShdw>
          </a:effectLst>
          <a:extLst/>
        </p:spPr>
        <p:txBody>
          <a:bodyPr wrap="square">
            <a:spAutoFit/>
          </a:bodyPr>
          <a:lstStyle/>
          <a:p>
            <a:pPr algn="ctr" defTabSz="892175">
              <a:spcBef>
                <a:spcPct val="20000"/>
              </a:spcBef>
              <a:defRPr/>
            </a:pPr>
            <a:r>
              <a:rPr lang="en-GB" sz="2000" b="1" dirty="0" smtClean="0">
                <a:solidFill>
                  <a:srgbClr val="000090"/>
                </a:solidFill>
                <a:ea typeface="MS PGothic" pitchFamily="34" charset="-128"/>
                <a:cs typeface="Arial"/>
              </a:rPr>
              <a:t>PSA-only </a:t>
            </a:r>
            <a:r>
              <a:rPr lang="en-GB" sz="2000" b="1" dirty="0">
                <a:solidFill>
                  <a:srgbClr val="000090"/>
                </a:solidFill>
                <a:ea typeface="MS PGothic" pitchFamily="34" charset="-128"/>
                <a:cs typeface="Arial"/>
              </a:rPr>
              <a:t>relapse</a:t>
            </a:r>
          </a:p>
        </p:txBody>
      </p:sp>
      <p:cxnSp>
        <p:nvCxnSpPr>
          <p:cNvPr id="15" name="AutoShape 5"/>
          <p:cNvCxnSpPr>
            <a:cxnSpLocks noChangeShapeType="1"/>
          </p:cNvCxnSpPr>
          <p:nvPr/>
        </p:nvCxnSpPr>
        <p:spPr bwMode="auto">
          <a:xfrm>
            <a:off x="4500563" y="4650287"/>
            <a:ext cx="0" cy="920364"/>
          </a:xfrm>
          <a:prstGeom prst="straightConnector1">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cxnSp>
      <p:sp>
        <p:nvSpPr>
          <p:cNvPr id="16" name="AutoShape 10"/>
          <p:cNvSpPr>
            <a:spLocks noChangeArrowheads="1"/>
          </p:cNvSpPr>
          <p:nvPr/>
        </p:nvSpPr>
        <p:spPr bwMode="auto">
          <a:xfrm>
            <a:off x="3003550" y="4325742"/>
            <a:ext cx="3111500" cy="595313"/>
          </a:xfrm>
          <a:prstGeom prst="roundRect">
            <a:avLst>
              <a:gd name="adj" fmla="val 16667"/>
            </a:avLst>
          </a:prstGeom>
          <a:solidFill>
            <a:srgbClr val="58C4F3"/>
          </a:solidFill>
          <a:ln>
            <a:solidFill>
              <a:srgbClr val="FFFFFF"/>
            </a:solidFill>
          </a:ln>
        </p:spPr>
        <p:txBody>
          <a:bodyPr lIns="0" tIns="0" rIns="0" bIns="0" anchor="ctr"/>
          <a:lstStyle/>
          <a:p>
            <a:pPr algn="ctr">
              <a:lnSpc>
                <a:spcPct val="90000"/>
              </a:lnSpc>
              <a:defRPr/>
            </a:pPr>
            <a:r>
              <a:rPr lang="en-GB" sz="2000" b="1" dirty="0">
                <a:solidFill>
                  <a:srgbClr val="000090"/>
                </a:solidFill>
                <a:cs typeface="Arial"/>
              </a:rPr>
              <a:t>Metastatic disease</a:t>
            </a:r>
          </a:p>
        </p:txBody>
      </p:sp>
      <p:sp>
        <p:nvSpPr>
          <p:cNvPr id="18" name="AutoShape 10"/>
          <p:cNvSpPr>
            <a:spLocks noChangeArrowheads="1"/>
          </p:cNvSpPr>
          <p:nvPr/>
        </p:nvSpPr>
        <p:spPr bwMode="auto">
          <a:xfrm>
            <a:off x="3024187" y="5686133"/>
            <a:ext cx="3111499" cy="395287"/>
          </a:xfrm>
          <a:prstGeom prst="roundRect">
            <a:avLst>
              <a:gd name="adj" fmla="val 16667"/>
            </a:avLst>
          </a:prstGeom>
          <a:solidFill>
            <a:srgbClr val="9966FF"/>
          </a:solidFill>
          <a:ln w="9525">
            <a:solidFill>
              <a:srgbClr val="FFFFFF"/>
            </a:solidFill>
            <a:round/>
            <a:headEnd/>
            <a:tailEnd/>
          </a:ln>
        </p:spPr>
        <p:txBody>
          <a:bodyPr lIns="0" tIns="0" rIns="0" bIns="0" anchor="ctr"/>
          <a:lstStyle/>
          <a:p>
            <a:pPr algn="ctr" eaLnBrk="1" hangingPunct="1">
              <a:lnSpc>
                <a:spcPct val="90000"/>
              </a:lnSpc>
            </a:pPr>
            <a:r>
              <a:rPr lang="en-GB" sz="2000" b="1" dirty="0" smtClean="0">
                <a:solidFill>
                  <a:srgbClr val="000090"/>
                </a:solidFill>
                <a:latin typeface="Arial"/>
                <a:cs typeface="Arial"/>
              </a:rPr>
              <a:t>Death </a:t>
            </a:r>
            <a:endParaRPr lang="en-GB" sz="2000" b="1" dirty="0">
              <a:solidFill>
                <a:srgbClr val="000090"/>
              </a:solidFill>
              <a:latin typeface="Arial"/>
              <a:cs typeface="Arial"/>
            </a:endParaRPr>
          </a:p>
        </p:txBody>
      </p:sp>
    </p:spTree>
    <p:extLst>
      <p:ext uri="{BB962C8B-B14F-4D97-AF65-F5344CB8AC3E}">
        <p14:creationId xmlns:p14="http://schemas.microsoft.com/office/powerpoint/2010/main" val="350631621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85800" y="1828800"/>
            <a:ext cx="7772400" cy="30480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Mechanism of action and available</a:t>
            </a:r>
            <a:r>
              <a:rPr lang="en-US" sz="3200" dirty="0" smtClean="0">
                <a:solidFill>
                  <a:schemeClr val="bg1"/>
                </a:solidFill>
                <a:latin typeface="Arial" charset="0"/>
                <a:ea typeface="ＭＳ Ｐゴシック" charset="0"/>
                <a:cs typeface="ＭＳ Ｐゴシック" charset="0"/>
              </a:rPr>
              <a:t> </a:t>
            </a:r>
            <a:br>
              <a:rPr lang="en-US" sz="3200" dirty="0" smtClean="0">
                <a:solidFill>
                  <a:schemeClr val="bg1"/>
                </a:solidFill>
                <a:latin typeface="Arial" charset="0"/>
                <a:ea typeface="ＭＳ Ｐゴシック" charset="0"/>
                <a:cs typeface="ＭＳ Ｐゴシック" charset="0"/>
              </a:rPr>
            </a:br>
            <a:r>
              <a:rPr lang="en-US" sz="3200" dirty="0" smtClean="0">
                <a:solidFill>
                  <a:schemeClr val="bg1"/>
                </a:solidFill>
                <a:latin typeface="Arial" charset="0"/>
                <a:ea typeface="ＭＳ Ｐゴシック" charset="0"/>
                <a:cs typeface="ＭＳ Ｐゴシック" charset="0"/>
              </a:rPr>
              <a:t>clinical </a:t>
            </a:r>
            <a:r>
              <a:rPr lang="en-US" sz="3200" dirty="0">
                <a:solidFill>
                  <a:schemeClr val="bg1"/>
                </a:solidFill>
                <a:latin typeface="Arial" charset="0"/>
                <a:ea typeface="ＭＳ Ｐゴシック" charset="0"/>
                <a:cs typeface="ＭＳ Ｐゴシック" charset="0"/>
              </a:rPr>
              <a:t>trial data for sipuleucel-T</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p:txBody>
          <a:bodyPr/>
          <a:lstStyle/>
          <a:p>
            <a:r>
              <a:rPr lang="en-US" dirty="0" smtClean="0"/>
              <a:t>Mechanism of Action for </a:t>
            </a:r>
            <a:r>
              <a:rPr lang="en-US" dirty="0" err="1" smtClean="0"/>
              <a:t>Sipuleucel</a:t>
            </a:r>
            <a:r>
              <a:rPr lang="en-US" dirty="0" smtClean="0"/>
              <a:t>-T</a:t>
            </a:r>
            <a:endParaRPr lang="en-US" dirty="0"/>
          </a:p>
        </p:txBody>
      </p:sp>
      <p:grpSp>
        <p:nvGrpSpPr>
          <p:cNvPr id="2" name="Group 3"/>
          <p:cNvGrpSpPr>
            <a:grpSpLocks/>
          </p:cNvGrpSpPr>
          <p:nvPr/>
        </p:nvGrpSpPr>
        <p:grpSpPr bwMode="auto">
          <a:xfrm>
            <a:off x="635508" y="1865775"/>
            <a:ext cx="7924800" cy="3505200"/>
            <a:chOff x="762000" y="3327400"/>
            <a:chExt cx="7759700" cy="3225800"/>
          </a:xfrm>
        </p:grpSpPr>
        <p:pic>
          <p:nvPicPr>
            <p:cNvPr id="27652" name="Picture 1" descr="Screen shot 2013-04-15 at 1.43.2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27400"/>
              <a:ext cx="77597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2"/>
            <p:cNvSpPr txBox="1">
              <a:spLocks noChangeArrowheads="1"/>
            </p:cNvSpPr>
            <p:nvPr/>
          </p:nvSpPr>
          <p:spPr bwMode="auto">
            <a:xfrm>
              <a:off x="4267200" y="4597916"/>
              <a:ext cx="685800" cy="46166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dirty="0"/>
            </a:p>
          </p:txBody>
        </p:sp>
        <p:sp>
          <p:nvSpPr>
            <p:cNvPr id="27654" name="TextBox 5"/>
            <p:cNvSpPr txBox="1">
              <a:spLocks noChangeArrowheads="1"/>
            </p:cNvSpPr>
            <p:nvPr/>
          </p:nvSpPr>
          <p:spPr bwMode="auto">
            <a:xfrm>
              <a:off x="3733800" y="3776246"/>
              <a:ext cx="1447800" cy="338554"/>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solidFill>
                    <a:srgbClr val="0061A7"/>
                  </a:solidFill>
                </a:rPr>
                <a:t>Sipuleucel-T</a:t>
              </a:r>
            </a:p>
          </p:txBody>
        </p:sp>
        <p:sp>
          <p:nvSpPr>
            <p:cNvPr id="27655" name="TextBox 6"/>
            <p:cNvSpPr txBox="1">
              <a:spLocks noChangeArrowheads="1"/>
            </p:cNvSpPr>
            <p:nvPr/>
          </p:nvSpPr>
          <p:spPr bwMode="auto">
            <a:xfrm>
              <a:off x="990600" y="4477435"/>
              <a:ext cx="1371600" cy="32316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500" b="1" dirty="0">
                  <a:solidFill>
                    <a:srgbClr val="0061A7"/>
                  </a:solidFill>
                </a:rPr>
                <a:t>Sipuleucel-T</a:t>
              </a:r>
            </a:p>
          </p:txBody>
        </p:sp>
      </p:grpSp>
      <p:sp>
        <p:nvSpPr>
          <p:cNvPr id="11" name="Rectangle 14"/>
          <p:cNvSpPr>
            <a:spLocks noChangeArrowheads="1"/>
          </p:cNvSpPr>
          <p:nvPr/>
        </p:nvSpPr>
        <p:spPr bwMode="auto">
          <a:xfrm>
            <a:off x="0" y="6380795"/>
            <a:ext cx="6172200" cy="47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lstStyle/>
          <a:p>
            <a:pPr>
              <a:defRPr/>
            </a:pPr>
            <a:r>
              <a:rPr lang="en-US" sz="1600" dirty="0" err="1" smtClean="0">
                <a:solidFill>
                  <a:srgbClr val="FFFFFF"/>
                </a:solidFill>
              </a:rPr>
              <a:t>www.provengehcp.com</a:t>
            </a:r>
            <a:endParaRPr lang="en-US" sz="1600" dirty="0">
              <a:solidFill>
                <a:srgbClr val="FFFFFF"/>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8" descr="Screen shot 2013-04-15 at 2.44.19 PM.png"/>
          <p:cNvPicPr>
            <a:picLocks noChangeAspect="1"/>
          </p:cNvPicPr>
          <p:nvPr/>
        </p:nvPicPr>
        <p:blipFill rotWithShape="1">
          <a:blip r:embed="rId3">
            <a:extLst>
              <a:ext uri="{28A0092B-C50C-407E-A947-70E740481C1C}">
                <a14:useLocalDpi xmlns:a14="http://schemas.microsoft.com/office/drawing/2010/main" val="0"/>
              </a:ext>
            </a:extLst>
          </a:blip>
          <a:srcRect l="4234" t="1256" r="1419" b="1455"/>
          <a:stretch/>
        </p:blipFill>
        <p:spPr bwMode="auto">
          <a:xfrm>
            <a:off x="348493" y="1014423"/>
            <a:ext cx="8423395" cy="42132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title"/>
          </p:nvPr>
        </p:nvSpPr>
        <p:spPr/>
        <p:txBody>
          <a:bodyPr/>
          <a:lstStyle/>
          <a:p>
            <a:r>
              <a:rPr lang="en-US" smtClean="0"/>
              <a:t>Updated Results of the Phase III IMPACT Trial of Sipuleucel-T for mCRPC</a:t>
            </a:r>
            <a:endParaRPr lang="en-GB" dirty="0"/>
          </a:p>
        </p:txBody>
      </p:sp>
      <p:sp>
        <p:nvSpPr>
          <p:cNvPr id="421905" name="Line 17"/>
          <p:cNvSpPr>
            <a:spLocks noChangeShapeType="1"/>
          </p:cNvSpPr>
          <p:nvPr/>
        </p:nvSpPr>
        <p:spPr bwMode="auto">
          <a:xfrm>
            <a:off x="5568569" y="3095425"/>
            <a:ext cx="47625" cy="23145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421906" name="Line 18"/>
          <p:cNvSpPr>
            <a:spLocks noChangeShapeType="1"/>
          </p:cNvSpPr>
          <p:nvPr/>
        </p:nvSpPr>
        <p:spPr bwMode="auto">
          <a:xfrm flipV="1">
            <a:off x="5441568" y="4479725"/>
            <a:ext cx="228600"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421953" name="Rectangle 65"/>
          <p:cNvSpPr>
            <a:spLocks noChangeArrowheads="1"/>
          </p:cNvSpPr>
          <p:nvPr/>
        </p:nvSpPr>
        <p:spPr bwMode="auto">
          <a:xfrm>
            <a:off x="381000" y="4561126"/>
            <a:ext cx="81534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30000"/>
              </a:spcBef>
              <a:spcAft>
                <a:spcPts val="600"/>
              </a:spcAft>
              <a:buClr>
                <a:schemeClr val="hlink"/>
              </a:buClr>
              <a:defRPr/>
            </a:pPr>
            <a:r>
              <a:rPr lang="en-US" sz="2000" b="1" dirty="0">
                <a:solidFill>
                  <a:srgbClr val="ECBB33"/>
                </a:solidFill>
                <a:latin typeface="+mn-lt"/>
                <a:cs typeface="Arial"/>
              </a:rPr>
              <a:t>Median time to objective progression: </a:t>
            </a:r>
            <a:endParaRPr lang="en-US" sz="2000" b="1" dirty="0" smtClean="0">
              <a:solidFill>
                <a:srgbClr val="ECBB33"/>
              </a:solidFill>
              <a:latin typeface="+mn-lt"/>
              <a:cs typeface="Arial"/>
            </a:endParaRPr>
          </a:p>
          <a:p>
            <a:pPr algn="ctr" eaLnBrk="1" hangingPunct="1">
              <a:spcBef>
                <a:spcPct val="30000"/>
              </a:spcBef>
              <a:spcAft>
                <a:spcPts val="600"/>
              </a:spcAft>
              <a:buClr>
                <a:schemeClr val="hlink"/>
              </a:buClr>
              <a:defRPr/>
            </a:pPr>
            <a:r>
              <a:rPr lang="en-US" sz="2000" b="1" dirty="0" smtClean="0">
                <a:solidFill>
                  <a:srgbClr val="ECBB33"/>
                </a:solidFill>
                <a:latin typeface="+mn-lt"/>
                <a:cs typeface="Arial"/>
              </a:rPr>
              <a:t>14.6 versus </a:t>
            </a:r>
            <a:r>
              <a:rPr lang="en-US" sz="2000" b="1" dirty="0">
                <a:solidFill>
                  <a:srgbClr val="ECBB33"/>
                </a:solidFill>
                <a:latin typeface="+mn-lt"/>
                <a:cs typeface="Arial"/>
              </a:rPr>
              <a:t>14.4 </a:t>
            </a:r>
            <a:r>
              <a:rPr lang="en-US" sz="2000" b="1" dirty="0" smtClean="0">
                <a:solidFill>
                  <a:srgbClr val="ECBB33"/>
                </a:solidFill>
                <a:latin typeface="+mn-lt"/>
                <a:cs typeface="Arial"/>
              </a:rPr>
              <a:t>weeks </a:t>
            </a:r>
          </a:p>
          <a:p>
            <a:pPr algn="ctr" eaLnBrk="1" hangingPunct="1">
              <a:spcBef>
                <a:spcPct val="30000"/>
              </a:spcBef>
              <a:spcAft>
                <a:spcPts val="600"/>
              </a:spcAft>
              <a:buClr>
                <a:schemeClr val="hlink"/>
              </a:buClr>
              <a:defRPr/>
            </a:pPr>
            <a:r>
              <a:rPr lang="en-US" sz="2000" b="1" dirty="0" smtClean="0">
                <a:solidFill>
                  <a:srgbClr val="ECBB33"/>
                </a:solidFill>
                <a:latin typeface="+mn-lt"/>
                <a:cs typeface="Arial"/>
              </a:rPr>
              <a:t>Median </a:t>
            </a:r>
            <a:r>
              <a:rPr lang="en-US" sz="2000" b="1" dirty="0">
                <a:solidFill>
                  <a:srgbClr val="ECBB33"/>
                </a:solidFill>
                <a:latin typeface="+mn-lt"/>
                <a:cs typeface="Arial"/>
              </a:rPr>
              <a:t>overall </a:t>
            </a:r>
            <a:r>
              <a:rPr lang="en-US" sz="2000" b="1" dirty="0" smtClean="0">
                <a:solidFill>
                  <a:srgbClr val="ECBB33"/>
                </a:solidFill>
                <a:latin typeface="+mn-lt"/>
                <a:cs typeface="Arial"/>
              </a:rPr>
              <a:t>survival: 25.8 versus </a:t>
            </a:r>
            <a:r>
              <a:rPr lang="en-US" sz="2000" b="1" dirty="0">
                <a:solidFill>
                  <a:srgbClr val="ECBB33"/>
                </a:solidFill>
                <a:latin typeface="+mn-lt"/>
                <a:cs typeface="Arial"/>
              </a:rPr>
              <a:t>21.7 </a:t>
            </a:r>
            <a:r>
              <a:rPr lang="en-US" sz="2000" b="1" dirty="0" smtClean="0">
                <a:solidFill>
                  <a:srgbClr val="ECBB33"/>
                </a:solidFill>
                <a:latin typeface="+mn-lt"/>
                <a:cs typeface="Arial"/>
              </a:rPr>
              <a:t>months</a:t>
            </a:r>
            <a:endParaRPr lang="en-US" sz="2000" b="1" dirty="0">
              <a:solidFill>
                <a:srgbClr val="ECBB33"/>
              </a:solidFill>
              <a:latin typeface="+mn-lt"/>
              <a:cs typeface="Arial"/>
            </a:endParaRPr>
          </a:p>
        </p:txBody>
      </p:sp>
      <p:sp>
        <p:nvSpPr>
          <p:cNvPr id="25" name="Rectangle 14"/>
          <p:cNvSpPr>
            <a:spLocks noChangeArrowheads="1"/>
          </p:cNvSpPr>
          <p:nvPr/>
        </p:nvSpPr>
        <p:spPr bwMode="auto">
          <a:xfrm>
            <a:off x="0" y="6210435"/>
            <a:ext cx="9144000" cy="64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pPr>
              <a:defRPr/>
            </a:pPr>
            <a:r>
              <a:rPr lang="en-US" sz="1600" dirty="0" err="1" smtClean="0">
                <a:solidFill>
                  <a:srgbClr val="FFFFFF"/>
                </a:solidFill>
              </a:rPr>
              <a:t>Kantoff</a:t>
            </a:r>
            <a:r>
              <a:rPr lang="en-US" sz="1600" dirty="0" smtClean="0">
                <a:solidFill>
                  <a:srgbClr val="FFFFFF"/>
                </a:solidFill>
              </a:rPr>
              <a:t> P et al. </a:t>
            </a:r>
            <a:r>
              <a:rPr lang="en-US" sz="1600" i="1" dirty="0" smtClean="0">
                <a:solidFill>
                  <a:srgbClr val="FFFFFF"/>
                </a:solidFill>
              </a:rPr>
              <a:t>ASCO GU Symposium</a:t>
            </a:r>
            <a:r>
              <a:rPr lang="en-US" sz="1600" dirty="0" smtClean="0">
                <a:solidFill>
                  <a:srgbClr val="FFFFFF"/>
                </a:solidFill>
              </a:rPr>
              <a:t> 2010;Abstract 8; </a:t>
            </a:r>
            <a:r>
              <a:rPr lang="en-US" sz="1600" dirty="0" err="1" smtClean="0">
                <a:solidFill>
                  <a:srgbClr val="FFFFFF"/>
                </a:solidFill>
              </a:rPr>
              <a:t>Kantoff</a:t>
            </a:r>
            <a:r>
              <a:rPr lang="en-US" sz="1600" dirty="0" smtClean="0">
                <a:solidFill>
                  <a:srgbClr val="FFFFFF"/>
                </a:solidFill>
              </a:rPr>
              <a:t> P et al. </a:t>
            </a:r>
            <a:br>
              <a:rPr lang="en-US" sz="1600" dirty="0" smtClean="0">
                <a:solidFill>
                  <a:srgbClr val="FFFFFF"/>
                </a:solidFill>
              </a:rPr>
            </a:br>
            <a:r>
              <a:rPr lang="en-US" sz="1600" i="1" dirty="0" smtClean="0">
                <a:solidFill>
                  <a:srgbClr val="FFFFFF"/>
                </a:solidFill>
              </a:rPr>
              <a:t>N </a:t>
            </a:r>
            <a:r>
              <a:rPr lang="en-US" sz="1600" i="1" dirty="0" err="1" smtClean="0">
                <a:solidFill>
                  <a:srgbClr val="FFFFFF"/>
                </a:solidFill>
              </a:rPr>
              <a:t>Engl</a:t>
            </a:r>
            <a:r>
              <a:rPr lang="en-US" sz="1600" i="1" dirty="0" smtClean="0">
                <a:solidFill>
                  <a:srgbClr val="FFFFFF"/>
                </a:solidFill>
              </a:rPr>
              <a:t> J Med </a:t>
            </a:r>
            <a:r>
              <a:rPr lang="en-US" sz="1600" dirty="0" smtClean="0">
                <a:solidFill>
                  <a:srgbClr val="FFFFFF"/>
                </a:solidFill>
              </a:rPr>
              <a:t>2010;363(5):411-22.</a:t>
            </a:r>
            <a:endParaRPr lang="en-US" sz="1600" dirty="0">
              <a:solidFill>
                <a:srgbClr val="FFFFFF"/>
              </a:solidFill>
            </a:endParaRPr>
          </a:p>
        </p:txBody>
      </p:sp>
      <p:sp>
        <p:nvSpPr>
          <p:cNvPr id="27" name="Line 18"/>
          <p:cNvSpPr>
            <a:spLocks noChangeShapeType="1"/>
          </p:cNvSpPr>
          <p:nvPr/>
        </p:nvSpPr>
        <p:spPr bwMode="auto">
          <a:xfrm flipV="1">
            <a:off x="5441568" y="4682921"/>
            <a:ext cx="228600"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9" name="Rectangle 93"/>
          <p:cNvSpPr>
            <a:spLocks noChangeArrowheads="1"/>
          </p:cNvSpPr>
          <p:nvPr/>
        </p:nvSpPr>
        <p:spPr bwMode="auto">
          <a:xfrm>
            <a:off x="5670168" y="1533324"/>
            <a:ext cx="2438400" cy="1066800"/>
          </a:xfrm>
          <a:prstGeom prst="rect">
            <a:avLst/>
          </a:prstGeom>
          <a:solidFill>
            <a:srgbClr val="F8951E"/>
          </a:solidFill>
          <a:ln w="25400">
            <a:solidFill>
              <a:schemeClr val="bg2"/>
            </a:solidFill>
            <a:miter lim="800000"/>
            <a:headEnd/>
            <a:tailEnd/>
          </a:ln>
          <a:effectLst/>
          <a:extLst/>
        </p:spPr>
        <p:txBody>
          <a:bodyPr wrap="none" tIns="0" anchor="ctr"/>
          <a:lstStyle/>
          <a:p>
            <a:pPr algn="ctr" eaLnBrk="1" hangingPunct="1">
              <a:lnSpc>
                <a:spcPct val="120000"/>
              </a:lnSpc>
              <a:defRPr/>
            </a:pPr>
            <a:r>
              <a:rPr lang="en-US" sz="2000" b="1" dirty="0">
                <a:solidFill>
                  <a:srgbClr val="000090"/>
                </a:solidFill>
                <a:latin typeface="Arial"/>
              </a:rPr>
              <a:t>Sipuleucel-T</a:t>
            </a:r>
          </a:p>
          <a:p>
            <a:pPr algn="ctr" eaLnBrk="1" hangingPunct="1">
              <a:lnSpc>
                <a:spcPct val="120000"/>
              </a:lnSpc>
              <a:defRPr/>
            </a:pPr>
            <a:r>
              <a:rPr lang="en-US" sz="2000" b="1" dirty="0" smtClean="0">
                <a:solidFill>
                  <a:srgbClr val="000090"/>
                </a:solidFill>
                <a:latin typeface="Arial"/>
              </a:rPr>
              <a:t>(</a:t>
            </a:r>
            <a:r>
              <a:rPr lang="en-US" sz="2000" b="1" dirty="0">
                <a:solidFill>
                  <a:srgbClr val="000090"/>
                </a:solidFill>
                <a:latin typeface="Arial"/>
              </a:rPr>
              <a:t>n = 341)</a:t>
            </a:r>
            <a:endParaRPr lang="en-US" sz="2000" dirty="0">
              <a:solidFill>
                <a:srgbClr val="000090"/>
              </a:solidFill>
              <a:latin typeface="Arial"/>
            </a:endParaRPr>
          </a:p>
        </p:txBody>
      </p:sp>
      <p:grpSp>
        <p:nvGrpSpPr>
          <p:cNvPr id="30" name="Group 13"/>
          <p:cNvGrpSpPr>
            <a:grpSpLocks/>
          </p:cNvGrpSpPr>
          <p:nvPr/>
        </p:nvGrpSpPr>
        <p:grpSpPr bwMode="auto">
          <a:xfrm>
            <a:off x="4690681" y="2066721"/>
            <a:ext cx="979487" cy="533400"/>
            <a:chOff x="3551" y="1542"/>
            <a:chExt cx="203" cy="547"/>
          </a:xfrm>
        </p:grpSpPr>
        <p:sp>
          <p:nvSpPr>
            <p:cNvPr id="31" name="Line 14"/>
            <p:cNvSpPr>
              <a:spLocks noChangeShapeType="1"/>
            </p:cNvSpPr>
            <p:nvPr/>
          </p:nvSpPr>
          <p:spPr bwMode="auto">
            <a:xfrm flipV="1">
              <a:off x="3551" y="1542"/>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32" name="Line 15"/>
            <p:cNvSpPr>
              <a:spLocks noChangeShapeType="1"/>
            </p:cNvSpPr>
            <p:nvPr/>
          </p:nvSpPr>
          <p:spPr bwMode="auto">
            <a:xfrm>
              <a:off x="3551"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grpSp>
        <p:nvGrpSpPr>
          <p:cNvPr id="33" name="Group 16"/>
          <p:cNvGrpSpPr>
            <a:grpSpLocks/>
          </p:cNvGrpSpPr>
          <p:nvPr/>
        </p:nvGrpSpPr>
        <p:grpSpPr bwMode="auto">
          <a:xfrm rot="10800000" flipH="1">
            <a:off x="4692268" y="2925558"/>
            <a:ext cx="977900" cy="841375"/>
            <a:chOff x="3551" y="1542"/>
            <a:chExt cx="203" cy="547"/>
          </a:xfrm>
        </p:grpSpPr>
        <p:sp>
          <p:nvSpPr>
            <p:cNvPr id="34" name="Line 17"/>
            <p:cNvSpPr>
              <a:spLocks noChangeShapeType="1"/>
            </p:cNvSpPr>
            <p:nvPr/>
          </p:nvSpPr>
          <p:spPr bwMode="auto">
            <a:xfrm flipV="1">
              <a:off x="3551" y="1544"/>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35" name="Line 18"/>
            <p:cNvSpPr>
              <a:spLocks noChangeShapeType="1"/>
            </p:cNvSpPr>
            <p:nvPr/>
          </p:nvSpPr>
          <p:spPr bwMode="auto">
            <a:xfrm>
              <a:off x="3549"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sp>
        <p:nvSpPr>
          <p:cNvPr id="37" name="Line 2"/>
          <p:cNvSpPr>
            <a:spLocks noChangeShapeType="1"/>
          </p:cNvSpPr>
          <p:nvPr/>
        </p:nvSpPr>
        <p:spPr bwMode="auto">
          <a:xfrm>
            <a:off x="3677086" y="2927146"/>
            <a:ext cx="51829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38" name="TextBox 1"/>
          <p:cNvSpPr txBox="1">
            <a:spLocks noChangeArrowheads="1"/>
          </p:cNvSpPr>
          <p:nvPr/>
        </p:nvSpPr>
        <p:spPr bwMode="auto">
          <a:xfrm>
            <a:off x="4060443" y="2215946"/>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dirty="0">
                <a:solidFill>
                  <a:schemeClr val="bg1"/>
                </a:solidFill>
              </a:rPr>
              <a:t>2:1</a:t>
            </a:r>
          </a:p>
        </p:txBody>
      </p:sp>
      <p:sp>
        <p:nvSpPr>
          <p:cNvPr id="39" name="Rectangle 93"/>
          <p:cNvSpPr>
            <a:spLocks noChangeArrowheads="1"/>
          </p:cNvSpPr>
          <p:nvPr/>
        </p:nvSpPr>
        <p:spPr bwMode="auto">
          <a:xfrm>
            <a:off x="5670168" y="3218186"/>
            <a:ext cx="2438400" cy="1054100"/>
          </a:xfrm>
          <a:prstGeom prst="rect">
            <a:avLst/>
          </a:prstGeom>
          <a:solidFill>
            <a:srgbClr val="99CC00"/>
          </a:solidFill>
          <a:ln w="25400">
            <a:solidFill>
              <a:schemeClr val="bg2"/>
            </a:solidFill>
            <a:miter lim="800000"/>
            <a:headEnd/>
            <a:tailEnd/>
          </a:ln>
          <a:effectLst/>
          <a:extLst/>
        </p:spPr>
        <p:txBody>
          <a:bodyPr wrap="none" tIns="0" anchor="ctr"/>
          <a:lstStyle/>
          <a:p>
            <a:pPr algn="ctr" eaLnBrk="1" hangingPunct="1">
              <a:lnSpc>
                <a:spcPct val="120000"/>
              </a:lnSpc>
              <a:defRPr/>
            </a:pPr>
            <a:r>
              <a:rPr lang="en-US" sz="2000" b="1" dirty="0">
                <a:solidFill>
                  <a:srgbClr val="000090"/>
                </a:solidFill>
                <a:latin typeface="Arial"/>
              </a:rPr>
              <a:t>Placebo</a:t>
            </a:r>
          </a:p>
          <a:p>
            <a:pPr algn="ctr" eaLnBrk="1" hangingPunct="1">
              <a:lnSpc>
                <a:spcPct val="120000"/>
              </a:lnSpc>
              <a:defRPr/>
            </a:pPr>
            <a:r>
              <a:rPr lang="en-US" sz="2000" b="1" dirty="0" smtClean="0">
                <a:solidFill>
                  <a:srgbClr val="000090"/>
                </a:solidFill>
                <a:latin typeface="Arial"/>
              </a:rPr>
              <a:t>(</a:t>
            </a:r>
            <a:r>
              <a:rPr lang="en-US" sz="2000" b="1" dirty="0">
                <a:solidFill>
                  <a:srgbClr val="000090"/>
                </a:solidFill>
                <a:latin typeface="Arial"/>
              </a:rPr>
              <a:t>n = 171)</a:t>
            </a:r>
            <a:endParaRPr lang="en-US" sz="2000" dirty="0">
              <a:solidFill>
                <a:srgbClr val="000090"/>
              </a:solidFill>
              <a:latin typeface="Arial"/>
            </a:endParaRPr>
          </a:p>
        </p:txBody>
      </p:sp>
      <p:graphicFrame>
        <p:nvGraphicFramePr>
          <p:cNvPr id="20" name="Group 104"/>
          <p:cNvGraphicFramePr>
            <a:graphicFrameLocks noGrp="1"/>
          </p:cNvGraphicFramePr>
          <p:nvPr>
            <p:extLst>
              <p:ext uri="{D42A27DB-BD31-4B8C-83A1-F6EECF244321}">
                <p14:modId xmlns:p14="http://schemas.microsoft.com/office/powerpoint/2010/main" val="4174246931"/>
              </p:ext>
            </p:extLst>
          </p:nvPr>
        </p:nvGraphicFramePr>
        <p:xfrm>
          <a:off x="761817" y="2093179"/>
          <a:ext cx="2915269" cy="1831800"/>
        </p:xfrm>
        <a:graphic>
          <a:graphicData uri="http://schemas.openxmlformats.org/drawingml/2006/table">
            <a:tbl>
              <a:tblPr/>
              <a:tblGrid>
                <a:gridCol w="2915269"/>
              </a:tblGrid>
              <a:tr h="310345">
                <a:tc>
                  <a:txBody>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ea typeface="ＭＳ Ｐゴシック" charset="0"/>
                          <a:cs typeface="Arial"/>
                        </a:rPr>
                        <a:t>Eligibility (n = 512)</a:t>
                      </a: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1435560">
                <a:tc>
                  <a:txBody>
                    <a:bodyPr/>
                    <a:lstStyle/>
                    <a:p>
                      <a:pPr marL="283464" marR="0" lvl="0" indent="-285750" algn="l" defTabSz="914400" rtl="0" eaLnBrk="1" fontAlgn="base" latinLnBrk="0" hangingPunct="1">
                        <a:lnSpc>
                          <a:spcPct val="120000"/>
                        </a:lnSpc>
                        <a:spcBef>
                          <a:spcPts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Asymptomatic or minimally symptomatic </a:t>
                      </a:r>
                      <a:r>
                        <a:rPr kumimoji="0" lang="en-US" sz="2000" b="0" i="0" u="none" strike="noStrike" cap="none" normalizeH="0" baseline="0" dirty="0" err="1" smtClean="0">
                          <a:ln>
                            <a:noFill/>
                          </a:ln>
                          <a:solidFill>
                            <a:schemeClr val="bg1"/>
                          </a:solidFill>
                          <a:effectLst/>
                          <a:latin typeface="+mn-lt"/>
                          <a:ea typeface="ＭＳ Ｐゴシック" charset="0"/>
                          <a:cs typeface="Arial"/>
                        </a:rPr>
                        <a:t>mCRPC</a:t>
                      </a:r>
                      <a:endParaRPr kumimoji="0" lang="en-US" sz="2000" b="0" i="0" u="none" strike="noStrike" cap="none" normalizeH="0" baseline="0" dirty="0" smtClean="0">
                        <a:ln>
                          <a:noFill/>
                        </a:ln>
                        <a:solidFill>
                          <a:schemeClr val="bg1"/>
                        </a:solidFill>
                        <a:effectLst/>
                        <a:latin typeface="+mn-lt"/>
                        <a:ea typeface="ＭＳ Ｐゴシック" charset="0"/>
                        <a:cs typeface="Arial"/>
                      </a:endParaRPr>
                    </a:p>
                  </a:txBody>
                  <a:tcPr marT="0" anchor="ctr" anchorCtr="1"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
        <p:nvSpPr>
          <p:cNvPr id="21" name="Oval 25"/>
          <p:cNvSpPr>
            <a:spLocks noChangeArrowheads="1"/>
          </p:cNvSpPr>
          <p:nvPr/>
        </p:nvSpPr>
        <p:spPr bwMode="auto">
          <a:xfrm>
            <a:off x="4209952" y="2563573"/>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sz="3000" b="1" dirty="0">
                <a:solidFill>
                  <a:schemeClr val="bg1"/>
                </a:solidFill>
                <a:latin typeface="Arial" charset="0"/>
              </a:rPr>
              <a:t>R</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103563" y="5597251"/>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5" name="Text Box 4"/>
          <p:cNvSpPr txBox="1">
            <a:spLocks noChangeArrowheads="1"/>
          </p:cNvSpPr>
          <p:nvPr/>
        </p:nvSpPr>
        <p:spPr bwMode="auto">
          <a:xfrm>
            <a:off x="4962070" y="4572000"/>
            <a:ext cx="3877129"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A Oliver Sartor, MD</a:t>
            </a:r>
          </a:p>
          <a:p>
            <a:r>
              <a:rPr lang="en-US" sz="1800" b="1" dirty="0">
                <a:solidFill>
                  <a:srgbClr val="FFFFFF"/>
                </a:solidFill>
                <a:latin typeface="Arial" charset="0"/>
                <a:ea typeface="ヒラギノ角ゴ Pro W3" charset="0"/>
                <a:cs typeface="ヒラギノ角ゴ Pro W3" charset="0"/>
              </a:rPr>
              <a:t>Victoria </a:t>
            </a:r>
            <a:r>
              <a:rPr lang="en-US" sz="1800" b="1" dirty="0" err="1">
                <a:solidFill>
                  <a:srgbClr val="FFFFFF"/>
                </a:solidFill>
                <a:latin typeface="Arial" charset="0"/>
                <a:ea typeface="ヒラギノ角ゴ Pro W3" charset="0"/>
                <a:cs typeface="ヒラギノ角ゴ Pro W3" charset="0"/>
              </a:rPr>
              <a:t>Sinibaldi</a:t>
            </a:r>
            <a:r>
              <a:rPr lang="en-US" sz="1800" b="1" dirty="0">
                <a:solidFill>
                  <a:srgbClr val="FFFFFF"/>
                </a:solidFill>
                <a:latin typeface="Arial" charset="0"/>
                <a:ea typeface="ヒラギノ角ゴ Pro W3" charset="0"/>
                <a:cs typeface="ヒラギノ角ゴ Pro W3" charset="0"/>
              </a:rPr>
              <a:t>, MS, CRNP</a:t>
            </a:r>
          </a:p>
        </p:txBody>
      </p:sp>
      <p:sp>
        <p:nvSpPr>
          <p:cNvPr id="6" name="Text Box 6"/>
          <p:cNvSpPr txBox="1">
            <a:spLocks noChangeArrowheads="1"/>
          </p:cNvSpPr>
          <p:nvPr/>
        </p:nvSpPr>
        <p:spPr bwMode="auto">
          <a:xfrm>
            <a:off x="914400" y="4572000"/>
            <a:ext cx="3924300"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pitchFamily="1" charset="0"/>
                <a:ea typeface="ヒラギノ角ゴ Pro W3" pitchFamily="1" charset="-128"/>
                <a:cs typeface="ヒラギノ角ゴ Pro W3" pitchFamily="1" charset="-128"/>
              </a:rPr>
              <a:t>William K Oh, MD</a:t>
            </a:r>
          </a:p>
          <a:p>
            <a:pPr>
              <a:defRPr/>
            </a:pPr>
            <a:r>
              <a:rPr lang="en-US" b="1" dirty="0">
                <a:solidFill>
                  <a:srgbClr val="FFFFFF"/>
                </a:solidFill>
                <a:latin typeface="Arial" pitchFamily="1" charset="0"/>
                <a:ea typeface="ヒラギノ角ゴ Pro W3" pitchFamily="1" charset="-128"/>
                <a:cs typeface="ヒラギノ角ゴ Pro W3" pitchFamily="1" charset="-128"/>
              </a:rPr>
              <a:t>Doris </a:t>
            </a:r>
            <a:r>
              <a:rPr lang="en-US" b="1" dirty="0" err="1">
                <a:solidFill>
                  <a:srgbClr val="FFFFFF"/>
                </a:solidFill>
                <a:latin typeface="Arial" pitchFamily="1" charset="0"/>
                <a:ea typeface="ヒラギノ角ゴ Pro W3" pitchFamily="1" charset="-128"/>
                <a:cs typeface="ヒラギノ角ゴ Pro W3" pitchFamily="1" charset="-128"/>
              </a:rPr>
              <a:t>Pindilli</a:t>
            </a:r>
            <a:r>
              <a:rPr lang="en-US" b="1" dirty="0">
                <a:solidFill>
                  <a:srgbClr val="FFFFFF"/>
                </a:solidFill>
                <a:latin typeface="Arial" pitchFamily="1" charset="0"/>
                <a:ea typeface="ヒラギノ角ゴ Pro W3" pitchFamily="1" charset="-128"/>
                <a:cs typeface="ヒラギノ角ゴ Pro W3" pitchFamily="1" charset="-128"/>
              </a:rPr>
              <a:t>, MS, APN-C, AOCNP</a:t>
            </a:r>
            <a:endParaRPr lang="en-US" sz="1800" b="1" dirty="0">
              <a:solidFill>
                <a:srgbClr val="FFFFFF"/>
              </a:solidFill>
              <a:latin typeface="Arial" pitchFamily="1" charset="0"/>
              <a:ea typeface="ヒラギノ角ゴ Pro W3" pitchFamily="1" charset="-128"/>
              <a:cs typeface="ヒラギノ角ゴ Pro W3" pitchFamily="1" charset="-128"/>
            </a:endParaRPr>
          </a:p>
        </p:txBody>
      </p:sp>
      <p:sp>
        <p:nvSpPr>
          <p:cNvPr id="7" name="Text Box 7"/>
          <p:cNvSpPr txBox="1">
            <a:spLocks noChangeArrowheads="1"/>
          </p:cNvSpPr>
          <p:nvPr/>
        </p:nvSpPr>
        <p:spPr bwMode="auto">
          <a:xfrm>
            <a:off x="3694113" y="413226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a:solidFill>
                  <a:srgbClr val="EFC53D"/>
                </a:solidFill>
                <a:latin typeface="Arial" pitchFamily="1" charset="0"/>
                <a:ea typeface="ＭＳ Ｐゴシック" pitchFamily="1" charset="-128"/>
                <a:cs typeface="ＭＳ Ｐゴシック" pitchFamily="1" charset="-128"/>
              </a:rPr>
              <a:t>Faculty</a:t>
            </a:r>
            <a:r>
              <a:rPr lang="en-US" sz="2000" b="1">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Challenging Cases </a:t>
            </a:r>
            <a:r>
              <a:rPr lang="en-US" sz="3200" b="1" dirty="0" smtClean="0">
                <a:solidFill>
                  <a:srgbClr val="FFFFFF"/>
                </a:solidFill>
                <a:latin typeface="Arial" pitchFamily="1" charset="0"/>
                <a:ea typeface="ヒラギノ角ゴ Pro W3" pitchFamily="1" charset="-128"/>
                <a:cs typeface="ヒラギノ角ゴ Pro W3" pitchFamily="1" charset="-128"/>
              </a:rPr>
              <a:t>in </a:t>
            </a:r>
            <a:br>
              <a:rPr lang="en-US" sz="3200" b="1" dirty="0" smtClean="0">
                <a:solidFill>
                  <a:srgbClr val="FFFFFF"/>
                </a:solidFill>
                <a:latin typeface="Arial" pitchFamily="1" charset="0"/>
                <a:ea typeface="ヒラギノ角ゴ Pro W3" pitchFamily="1" charset="-128"/>
                <a:cs typeface="ヒラギノ角ゴ Pro W3" pitchFamily="1" charset="-128"/>
              </a:rPr>
            </a:br>
            <a:r>
              <a:rPr lang="en-US" sz="3200" b="1" dirty="0" smtClean="0">
                <a:solidFill>
                  <a:srgbClr val="FFFFFF"/>
                </a:solidFill>
                <a:latin typeface="Arial" pitchFamily="1" charset="0"/>
                <a:ea typeface="ヒラギノ角ゴ Pro W3" pitchFamily="1" charset="-128"/>
                <a:cs typeface="ヒラギノ角ゴ Pro W3" pitchFamily="1" charset="-128"/>
              </a:rPr>
              <a:t>Prostate </a:t>
            </a:r>
            <a:r>
              <a:rPr lang="en-US" sz="3200" b="1" dirty="0">
                <a:solidFill>
                  <a:srgbClr val="FFFFFF"/>
                </a:solidFill>
                <a:latin typeface="Arial" pitchFamily="1" charset="0"/>
                <a:ea typeface="ヒラギノ角ゴ Pro W3" pitchFamily="1" charset="-128"/>
                <a:cs typeface="ヒラギノ角ゴ Pro W3" pitchFamily="1" charset="-128"/>
              </a:rPr>
              <a:t>Cancer</a:t>
            </a:r>
          </a:p>
          <a:p>
            <a:pPr algn="ctr">
              <a:defRPr/>
            </a:pPr>
            <a:r>
              <a:rPr lang="en-US" sz="2800" b="1" dirty="0" smtClean="0">
                <a:solidFill>
                  <a:srgbClr val="EFC53D"/>
                </a:solidFill>
                <a:latin typeface="Arial" pitchFamily="1" charset="0"/>
                <a:ea typeface="ヒラギノ角ゴ Pro W3" pitchFamily="1" charset="-128"/>
                <a:cs typeface="ヒラギノ角ゴ Pro W3" pitchFamily="1" charset="-128"/>
              </a:rPr>
              <a:t>Oncologist and Nurse Investigators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Consult on Actual Patients from the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Practices of the Invited Faculty</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ro-RO" sz="2000" b="1" dirty="0">
                <a:solidFill>
                  <a:srgbClr val="FFFFFF"/>
                </a:solidFill>
                <a:latin typeface="Arial" pitchFamily="1" charset="0"/>
                <a:ea typeface="ヒラギノ角ゴ Pro W3" pitchFamily="1" charset="-128"/>
                <a:cs typeface="ヒラギノ角ゴ Pro W3" pitchFamily="1" charset="-128"/>
              </a:rPr>
              <a:t>Thursday, April 25, 2013</a:t>
            </a:r>
          </a:p>
          <a:p>
            <a:pPr algn="ctr">
              <a:defRPr/>
            </a:pPr>
            <a:r>
              <a:rPr lang="ro-RO" sz="2000" b="1" dirty="0">
                <a:solidFill>
                  <a:srgbClr val="FFFFFF"/>
                </a:solidFill>
                <a:latin typeface="Arial" pitchFamily="1" charset="0"/>
                <a:ea typeface="ヒラギノ角ゴ Pro W3" pitchFamily="1" charset="-128"/>
                <a:cs typeface="ヒラギノ角ゴ Pro W3" pitchFamily="1" charset="-128"/>
              </a:rPr>
              <a:t>6:30 AM – 8:00 AM</a:t>
            </a:r>
            <a:endParaRPr lang="en-US" sz="2000" b="1" dirty="0">
              <a:solidFill>
                <a:srgbClr val="FFFFFF"/>
              </a:solidFill>
              <a:latin typeface="Arial" pitchFamily="1" charset="0"/>
              <a:ea typeface="ヒラギノ角ゴ Pro W3" pitchFamily="1" charset="-128"/>
              <a:cs typeface="ヒラギノ角ゴ Pro W3" pitchFamily="1" charset="-128"/>
            </a:endParaRP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Washington, DC</a:t>
            </a:r>
          </a:p>
        </p:txBody>
      </p:sp>
    </p:spTree>
    <p:extLst>
      <p:ext uri="{BB962C8B-B14F-4D97-AF65-F5344CB8AC3E}">
        <p14:creationId xmlns:p14="http://schemas.microsoft.com/office/powerpoint/2010/main" val="3958196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p:txBody>
          <a:bodyPr/>
          <a:lstStyle/>
          <a:p>
            <a:r>
              <a:rPr lang="en-US" smtClean="0"/>
              <a:t>Possible Side Effects Associated with Sipuleucel-T</a:t>
            </a:r>
            <a:endParaRPr lang="en-US" dirty="0"/>
          </a:p>
        </p:txBody>
      </p:sp>
      <p:sp>
        <p:nvSpPr>
          <p:cNvPr id="31748" name="Content Placeholder 1"/>
          <p:cNvSpPr>
            <a:spLocks noGrp="1"/>
          </p:cNvSpPr>
          <p:nvPr>
            <p:ph idx="1"/>
          </p:nvPr>
        </p:nvSpPr>
        <p:spPr>
          <a:xfrm>
            <a:off x="570089" y="1456259"/>
            <a:ext cx="3790244" cy="2664187"/>
          </a:xfrm>
        </p:spPr>
        <p:txBody>
          <a:bodyPr/>
          <a:lstStyle/>
          <a:p>
            <a:pPr>
              <a:lnSpc>
                <a:spcPct val="130000"/>
              </a:lnSpc>
            </a:pPr>
            <a:r>
              <a:rPr lang="en-US" dirty="0" smtClean="0"/>
              <a:t>Chills</a:t>
            </a:r>
          </a:p>
          <a:p>
            <a:pPr>
              <a:lnSpc>
                <a:spcPct val="130000"/>
              </a:lnSpc>
            </a:pPr>
            <a:r>
              <a:rPr lang="en-US" dirty="0" smtClean="0"/>
              <a:t>Pyrexia</a:t>
            </a:r>
          </a:p>
          <a:p>
            <a:pPr>
              <a:lnSpc>
                <a:spcPct val="130000"/>
              </a:lnSpc>
            </a:pPr>
            <a:r>
              <a:rPr lang="en-US" dirty="0" smtClean="0"/>
              <a:t>Headaches</a:t>
            </a:r>
          </a:p>
          <a:p>
            <a:pPr>
              <a:lnSpc>
                <a:spcPct val="130000"/>
              </a:lnSpc>
            </a:pPr>
            <a:r>
              <a:rPr lang="en-US" dirty="0" smtClean="0"/>
              <a:t>Influenza-like illness</a:t>
            </a:r>
          </a:p>
          <a:p>
            <a:pPr marL="0" indent="0">
              <a:lnSpc>
                <a:spcPct val="130000"/>
              </a:lnSpc>
              <a:buNone/>
            </a:pPr>
            <a:endParaRPr lang="en-US" dirty="0" smtClean="0"/>
          </a:p>
        </p:txBody>
      </p:sp>
      <p:sp>
        <p:nvSpPr>
          <p:cNvPr id="10" name="Rectangle 14"/>
          <p:cNvSpPr>
            <a:spLocks noChangeArrowheads="1"/>
          </p:cNvSpPr>
          <p:nvPr/>
        </p:nvSpPr>
        <p:spPr bwMode="auto">
          <a:xfrm>
            <a:off x="0" y="6435001"/>
            <a:ext cx="9144000" cy="42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pPr>
              <a:defRPr/>
            </a:pPr>
            <a:r>
              <a:rPr lang="en-US" sz="1600" dirty="0" err="1" smtClean="0">
                <a:solidFill>
                  <a:srgbClr val="FFFFFF"/>
                </a:solidFill>
              </a:rPr>
              <a:t>Kantoff</a:t>
            </a:r>
            <a:r>
              <a:rPr lang="en-US" sz="1600" dirty="0" smtClean="0">
                <a:solidFill>
                  <a:srgbClr val="FFFFFF"/>
                </a:solidFill>
              </a:rPr>
              <a:t> P et al. </a:t>
            </a:r>
            <a:r>
              <a:rPr lang="en-US" sz="1600" i="1" dirty="0" smtClean="0">
                <a:solidFill>
                  <a:srgbClr val="FFFFFF"/>
                </a:solidFill>
              </a:rPr>
              <a:t>ASCO GU Symposium</a:t>
            </a:r>
            <a:r>
              <a:rPr lang="en-US" sz="1600" dirty="0" smtClean="0">
                <a:solidFill>
                  <a:srgbClr val="FFFFFF"/>
                </a:solidFill>
              </a:rPr>
              <a:t> 2010;Abstract 8.</a:t>
            </a:r>
            <a:endParaRPr lang="en-US" sz="1600" dirty="0">
              <a:solidFill>
                <a:srgbClr val="FFFFFF"/>
              </a:solidFill>
            </a:endParaRPr>
          </a:p>
        </p:txBody>
      </p:sp>
      <p:sp>
        <p:nvSpPr>
          <p:cNvPr id="7" name="Content Placeholder 1"/>
          <p:cNvSpPr txBox="1">
            <a:spLocks/>
          </p:cNvSpPr>
          <p:nvPr/>
        </p:nvSpPr>
        <p:spPr>
          <a:xfrm>
            <a:off x="4761089" y="1456259"/>
            <a:ext cx="3790244" cy="24807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30000"/>
              </a:lnSpc>
            </a:pPr>
            <a:r>
              <a:rPr lang="en-US" dirty="0"/>
              <a:t>Myalgia</a:t>
            </a:r>
          </a:p>
          <a:p>
            <a:pPr>
              <a:lnSpc>
                <a:spcPct val="130000"/>
              </a:lnSpc>
            </a:pPr>
            <a:r>
              <a:rPr lang="en-US" dirty="0"/>
              <a:t>Hypertension</a:t>
            </a:r>
          </a:p>
          <a:p>
            <a:pPr>
              <a:lnSpc>
                <a:spcPct val="130000"/>
              </a:lnSpc>
            </a:pPr>
            <a:r>
              <a:rPr lang="en-US" dirty="0"/>
              <a:t>Hyperhidrosis</a:t>
            </a:r>
          </a:p>
          <a:p>
            <a:pPr>
              <a:lnSpc>
                <a:spcPct val="130000"/>
              </a:lnSpc>
            </a:pPr>
            <a:r>
              <a:rPr lang="en-US" dirty="0"/>
              <a:t>Groin pain</a:t>
            </a:r>
          </a:p>
        </p:txBody>
      </p:sp>
      <p:sp>
        <p:nvSpPr>
          <p:cNvPr id="2" name="Rectangle 1"/>
          <p:cNvSpPr/>
          <p:nvPr/>
        </p:nvSpPr>
        <p:spPr>
          <a:xfrm>
            <a:off x="570089" y="5518835"/>
            <a:ext cx="7981244" cy="400110"/>
          </a:xfrm>
          <a:prstGeom prst="rect">
            <a:avLst/>
          </a:prstGeom>
        </p:spPr>
        <p:txBody>
          <a:bodyPr wrap="square">
            <a:spAutoFit/>
          </a:bodyPr>
          <a:lstStyle/>
          <a:p>
            <a:pPr marL="342900" lvl="0" indent="-342900">
              <a:spcBef>
                <a:spcPct val="20000"/>
              </a:spcBef>
            </a:pPr>
            <a:r>
              <a:rPr lang="en-US" sz="2000" dirty="0">
                <a:solidFill>
                  <a:prstClr val="white"/>
                </a:solidFill>
              </a:rPr>
              <a:t>Serious AEs ≥Grade 4 were well balanced between both arms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txBox="1">
            <a:spLocks/>
          </p:cNvSpPr>
          <p:nvPr/>
        </p:nvSpPr>
        <p:spPr bwMode="auto">
          <a:xfrm>
            <a:off x="685800" y="1905000"/>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120000"/>
              </a:lnSpc>
            </a:pPr>
            <a:r>
              <a:rPr lang="en-US" sz="3200" b="1" dirty="0" smtClean="0">
                <a:solidFill>
                  <a:schemeClr val="bg1"/>
                </a:solidFill>
              </a:rPr>
              <a:t>Response assessment in patients </a:t>
            </a:r>
            <a:br>
              <a:rPr lang="en-US" sz="3200" b="1" dirty="0" smtClean="0">
                <a:solidFill>
                  <a:schemeClr val="bg1"/>
                </a:solidFill>
              </a:rPr>
            </a:br>
            <a:r>
              <a:rPr lang="en-US" sz="3200" b="1" dirty="0" smtClean="0">
                <a:solidFill>
                  <a:schemeClr val="bg1"/>
                </a:solidFill>
              </a:rPr>
              <a:t>receiving immunotherapy</a:t>
            </a:r>
            <a:endParaRPr lang="en-US" sz="3200" b="1" dirty="0">
              <a:solidFill>
                <a:schemeClr val="bg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title"/>
          </p:nvPr>
        </p:nvSpPr>
        <p:spPr/>
        <p:txBody>
          <a:bodyPr/>
          <a:lstStyle/>
          <a:p>
            <a:r>
              <a:rPr lang="en-US" dirty="0" smtClean="0"/>
              <a:t>Case (from the practice of </a:t>
            </a:r>
            <a:r>
              <a:rPr lang="en-US" dirty="0" err="1" smtClean="0"/>
              <a:t>Ms</a:t>
            </a:r>
            <a:r>
              <a:rPr lang="en-US" dirty="0" smtClean="0"/>
              <a:t> </a:t>
            </a:r>
            <a:r>
              <a:rPr lang="en-US" dirty="0" err="1" smtClean="0"/>
              <a:t>Sinibaldi</a:t>
            </a:r>
            <a:r>
              <a:rPr lang="en-US" dirty="0" smtClean="0"/>
              <a:t>)</a:t>
            </a:r>
            <a:endParaRPr lang="en-US" dirty="0"/>
          </a:p>
        </p:txBody>
      </p:sp>
      <p:sp>
        <p:nvSpPr>
          <p:cNvPr id="22530" name="Rectangle 6"/>
          <p:cNvSpPr>
            <a:spLocks noGrp="1" noChangeArrowheads="1"/>
          </p:cNvSpPr>
          <p:nvPr>
            <p:ph idx="1"/>
          </p:nvPr>
        </p:nvSpPr>
        <p:spPr/>
        <p:txBody>
          <a:bodyPr>
            <a:noAutofit/>
          </a:bodyPr>
          <a:lstStyle/>
          <a:p>
            <a:pPr>
              <a:lnSpc>
                <a:spcPct val="90000"/>
              </a:lnSpc>
              <a:spcBef>
                <a:spcPts val="1080"/>
              </a:spcBef>
            </a:pPr>
            <a:r>
              <a:rPr lang="en-US" sz="2100" dirty="0" smtClean="0"/>
              <a:t>79 </a:t>
            </a:r>
            <a:r>
              <a:rPr lang="en-US" sz="2100" dirty="0" err="1" smtClean="0"/>
              <a:t>yo</a:t>
            </a:r>
            <a:r>
              <a:rPr lang="en-US" sz="2100" dirty="0" smtClean="0"/>
              <a:t> man who underwent radical prostatectomy in 1993 at age 59, with positive margins</a:t>
            </a:r>
          </a:p>
          <a:p>
            <a:pPr marL="692150" lvl="1" indent="-290513">
              <a:lnSpc>
                <a:spcPct val="90000"/>
              </a:lnSpc>
              <a:spcBef>
                <a:spcPts val="1080"/>
              </a:spcBef>
            </a:pPr>
            <a:r>
              <a:rPr lang="en-US" sz="2100" dirty="0" smtClean="0"/>
              <a:t>PSA rising, 3 years later</a:t>
            </a:r>
          </a:p>
          <a:p>
            <a:pPr>
              <a:lnSpc>
                <a:spcPct val="90000"/>
              </a:lnSpc>
              <a:spcBef>
                <a:spcPts val="1080"/>
              </a:spcBef>
            </a:pPr>
            <a:r>
              <a:rPr lang="en-US" sz="2100" dirty="0" smtClean="0"/>
              <a:t>Received salvage radiation therapy</a:t>
            </a:r>
          </a:p>
          <a:p>
            <a:pPr marL="628650" lvl="1" indent="-227013">
              <a:lnSpc>
                <a:spcPct val="90000"/>
              </a:lnSpc>
              <a:spcBef>
                <a:spcPts val="1080"/>
              </a:spcBef>
            </a:pPr>
            <a:r>
              <a:rPr lang="en-US" sz="2100" dirty="0" smtClean="0"/>
              <a:t>PSA rising</a:t>
            </a:r>
          </a:p>
          <a:p>
            <a:pPr>
              <a:lnSpc>
                <a:spcPct val="90000"/>
              </a:lnSpc>
              <a:spcBef>
                <a:spcPts val="1080"/>
              </a:spcBef>
            </a:pPr>
            <a:r>
              <a:rPr lang="en-US" sz="2100" dirty="0" smtClean="0"/>
              <a:t>Received a series of endocrine therapies including intermittent androgen deprivation</a:t>
            </a:r>
          </a:p>
          <a:p>
            <a:pPr>
              <a:lnSpc>
                <a:spcPct val="90000"/>
              </a:lnSpc>
              <a:spcBef>
                <a:spcPts val="1080"/>
              </a:spcBef>
            </a:pPr>
            <a:r>
              <a:rPr lang="en-US" sz="2100" dirty="0" smtClean="0"/>
              <a:t>2009: Developed bone metastases</a:t>
            </a:r>
          </a:p>
          <a:p>
            <a:pPr marL="628650" lvl="1" indent="-227013">
              <a:lnSpc>
                <a:spcPct val="90000"/>
              </a:lnSpc>
              <a:spcBef>
                <a:spcPts val="1080"/>
              </a:spcBef>
            </a:pPr>
            <a:r>
              <a:rPr lang="en-US" sz="2100" dirty="0" smtClean="0"/>
              <a:t>Received additional lines of hormonal therapy</a:t>
            </a:r>
          </a:p>
          <a:p>
            <a:pPr marL="628650" lvl="1" indent="-227013">
              <a:lnSpc>
                <a:spcPct val="90000"/>
              </a:lnSpc>
              <a:spcBef>
                <a:spcPts val="1080"/>
              </a:spcBef>
            </a:pPr>
            <a:r>
              <a:rPr lang="en-US" sz="2100" dirty="0" smtClean="0"/>
              <a:t>PSA rising 4 months ago</a:t>
            </a:r>
          </a:p>
          <a:p>
            <a:pPr>
              <a:lnSpc>
                <a:spcPct val="90000"/>
              </a:lnSpc>
              <a:spcBef>
                <a:spcPts val="1080"/>
              </a:spcBef>
            </a:pPr>
            <a:r>
              <a:rPr lang="en-US" sz="2100" dirty="0" smtClean="0"/>
              <a:t>Treated with </a:t>
            </a:r>
            <a:r>
              <a:rPr lang="en-US" sz="2100" dirty="0" err="1" smtClean="0"/>
              <a:t>enzalutamide</a:t>
            </a:r>
            <a:r>
              <a:rPr lang="en-US" sz="2100" dirty="0" smtClean="0"/>
              <a:t> rather than </a:t>
            </a:r>
            <a:r>
              <a:rPr lang="en-US" sz="2100" dirty="0" err="1" smtClean="0"/>
              <a:t>abiraterone</a:t>
            </a:r>
            <a:r>
              <a:rPr lang="en-US" sz="2100" dirty="0" smtClean="0"/>
              <a:t> due to concerns about the requirement for corticosteroid administration</a:t>
            </a:r>
          </a:p>
          <a:p>
            <a:pPr marL="628650" lvl="1" indent="-227013">
              <a:lnSpc>
                <a:spcPct val="90000"/>
              </a:lnSpc>
              <a:spcBef>
                <a:spcPts val="1080"/>
              </a:spcBef>
            </a:pPr>
            <a:r>
              <a:rPr lang="en-US" sz="2100" dirty="0" smtClean="0"/>
              <a:t>PSA declining; He is feeling relatively well</a:t>
            </a:r>
            <a:endParaRPr lang="en-US" sz="2100"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3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3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0">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5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The Endocrine Axis in Prostate Cancer</a:t>
            </a:r>
          </a:p>
        </p:txBody>
      </p:sp>
      <p:pic>
        <p:nvPicPr>
          <p:cNvPr id="8" name="Picture 7" descr="Screen shot 2013-04-19 at 10.30.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362" y="1244880"/>
            <a:ext cx="7104876" cy="5269940"/>
          </a:xfrm>
          <a:prstGeom prst="rect">
            <a:avLst/>
          </a:prstGeom>
        </p:spPr>
      </p:pic>
    </p:spTree>
    <p:extLst>
      <p:ext uri="{BB962C8B-B14F-4D97-AF65-F5344CB8AC3E}">
        <p14:creationId xmlns:p14="http://schemas.microsoft.com/office/powerpoint/2010/main" val="250544877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Endocrine Axis in Prostate Cancer</a:t>
            </a:r>
            <a:endParaRPr lang="en-US" dirty="0"/>
          </a:p>
        </p:txBody>
      </p:sp>
      <p:pic>
        <p:nvPicPr>
          <p:cNvPr id="4" name="Picture 3" descr="EndocrineAxis_v1ah.png"/>
          <p:cNvPicPr>
            <a:picLocks noChangeAspect="1"/>
          </p:cNvPicPr>
          <p:nvPr/>
        </p:nvPicPr>
        <p:blipFill rotWithShape="1">
          <a:blip r:embed="rId3">
            <a:extLst>
              <a:ext uri="{28A0092B-C50C-407E-A947-70E740481C1C}">
                <a14:useLocalDpi xmlns:a14="http://schemas.microsoft.com/office/drawing/2010/main" val="0"/>
              </a:ext>
            </a:extLst>
          </a:blip>
          <a:srcRect t="4327" b="3859"/>
          <a:stretch/>
        </p:blipFill>
        <p:spPr>
          <a:xfrm>
            <a:off x="711200" y="1316029"/>
            <a:ext cx="7665428" cy="5440372"/>
          </a:xfrm>
          <a:prstGeom prst="rect">
            <a:avLst/>
          </a:prstGeom>
        </p:spPr>
      </p:pic>
    </p:spTree>
    <p:extLst>
      <p:ext uri="{BB962C8B-B14F-4D97-AF65-F5344CB8AC3E}">
        <p14:creationId xmlns:p14="http://schemas.microsoft.com/office/powerpoint/2010/main" val="3569316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Line 2"/>
          <p:cNvSpPr>
            <a:spLocks noChangeShapeType="1"/>
          </p:cNvSpPr>
          <p:nvPr/>
        </p:nvSpPr>
        <p:spPr bwMode="auto">
          <a:xfrm>
            <a:off x="3781044" y="2499631"/>
            <a:ext cx="4664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9697" name="Rectangle 4"/>
          <p:cNvSpPr>
            <a:spLocks noGrp="1" noChangeArrowheads="1"/>
          </p:cNvSpPr>
          <p:nvPr>
            <p:ph type="title"/>
          </p:nvPr>
        </p:nvSpPr>
        <p:spPr/>
        <p:txBody>
          <a:bodyPr/>
          <a:lstStyle/>
          <a:p>
            <a:r>
              <a:rPr lang="en-US" dirty="0"/>
              <a:t>JPR7: Intermittent Androgen Suppression for Rising PSA After Radiotherapy</a:t>
            </a:r>
            <a:endParaRPr lang="en-GB" dirty="0"/>
          </a:p>
        </p:txBody>
      </p:sp>
      <p:sp>
        <p:nvSpPr>
          <p:cNvPr id="421905" name="Line 17"/>
          <p:cNvSpPr>
            <a:spLocks noChangeShapeType="1"/>
          </p:cNvSpPr>
          <p:nvPr/>
        </p:nvSpPr>
        <p:spPr bwMode="auto">
          <a:xfrm>
            <a:off x="5568569" y="3095425"/>
            <a:ext cx="47625" cy="23145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421906" name="Line 18"/>
          <p:cNvSpPr>
            <a:spLocks noChangeShapeType="1"/>
          </p:cNvSpPr>
          <p:nvPr/>
        </p:nvSpPr>
        <p:spPr bwMode="auto">
          <a:xfrm flipV="1">
            <a:off x="5304935" y="1032976"/>
            <a:ext cx="228600"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7" name="Line 18"/>
          <p:cNvSpPr>
            <a:spLocks noChangeShapeType="1"/>
          </p:cNvSpPr>
          <p:nvPr/>
        </p:nvSpPr>
        <p:spPr bwMode="auto">
          <a:xfrm flipV="1">
            <a:off x="5304935" y="1236172"/>
            <a:ext cx="228600"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0" name="Rectangle 93"/>
          <p:cNvSpPr>
            <a:spLocks noChangeArrowheads="1"/>
          </p:cNvSpPr>
          <p:nvPr/>
        </p:nvSpPr>
        <p:spPr bwMode="auto">
          <a:xfrm>
            <a:off x="5314570" y="1465212"/>
            <a:ext cx="3372230" cy="814004"/>
          </a:xfrm>
          <a:prstGeom prst="rect">
            <a:avLst/>
          </a:prstGeom>
          <a:solidFill>
            <a:srgbClr val="F8951E"/>
          </a:solidFill>
          <a:ln w="25400">
            <a:solidFill>
              <a:schemeClr val="bg2"/>
            </a:solidFill>
            <a:miter lim="800000"/>
            <a:headEnd/>
            <a:tailEnd/>
          </a:ln>
          <a:effectLst/>
          <a:extLst/>
        </p:spPr>
        <p:txBody>
          <a:bodyPr wrap="none" anchor="ctr"/>
          <a:lstStyle/>
          <a:p>
            <a:pPr algn="ctr"/>
            <a:r>
              <a:rPr lang="en-US" sz="2000" b="1" dirty="0">
                <a:solidFill>
                  <a:srgbClr val="000090"/>
                </a:solidFill>
              </a:rPr>
              <a:t>Continuous androgen </a:t>
            </a:r>
            <a:r>
              <a:rPr lang="en-US" sz="2000" b="1" dirty="0" smtClean="0">
                <a:solidFill>
                  <a:srgbClr val="000090"/>
                </a:solidFill>
              </a:rPr>
              <a:t/>
            </a:r>
            <a:br>
              <a:rPr lang="en-US" sz="2000" b="1" dirty="0" smtClean="0">
                <a:solidFill>
                  <a:srgbClr val="000090"/>
                </a:solidFill>
              </a:rPr>
            </a:br>
            <a:r>
              <a:rPr lang="en-US" sz="2000" b="1" dirty="0" smtClean="0">
                <a:solidFill>
                  <a:srgbClr val="000090"/>
                </a:solidFill>
              </a:rPr>
              <a:t>deprivation </a:t>
            </a:r>
            <a:r>
              <a:rPr lang="en-US" sz="2000" b="1" dirty="0">
                <a:solidFill>
                  <a:srgbClr val="000090"/>
                </a:solidFill>
              </a:rPr>
              <a:t>(CAD</a:t>
            </a:r>
            <a:r>
              <a:rPr lang="en-US" sz="2000" b="1" dirty="0" smtClean="0">
                <a:solidFill>
                  <a:srgbClr val="000090"/>
                </a:solidFill>
              </a:rPr>
              <a:t>)</a:t>
            </a:r>
            <a:endParaRPr lang="en-US" sz="2000" b="1" dirty="0">
              <a:solidFill>
                <a:srgbClr val="000090"/>
              </a:solidFill>
            </a:endParaRPr>
          </a:p>
        </p:txBody>
      </p:sp>
      <p:grpSp>
        <p:nvGrpSpPr>
          <p:cNvPr id="21" name="Group 13"/>
          <p:cNvGrpSpPr>
            <a:grpSpLocks/>
          </p:cNvGrpSpPr>
          <p:nvPr/>
        </p:nvGrpSpPr>
        <p:grpSpPr bwMode="auto">
          <a:xfrm>
            <a:off x="4563683" y="1902081"/>
            <a:ext cx="750888" cy="533400"/>
            <a:chOff x="3551" y="1542"/>
            <a:chExt cx="203" cy="547"/>
          </a:xfrm>
        </p:grpSpPr>
        <p:sp>
          <p:nvSpPr>
            <p:cNvPr id="22" name="Line 14"/>
            <p:cNvSpPr>
              <a:spLocks noChangeShapeType="1"/>
            </p:cNvSpPr>
            <p:nvPr/>
          </p:nvSpPr>
          <p:spPr bwMode="auto">
            <a:xfrm flipV="1">
              <a:off x="3551" y="1542"/>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3" name="Line 15"/>
            <p:cNvSpPr>
              <a:spLocks noChangeShapeType="1"/>
            </p:cNvSpPr>
            <p:nvPr/>
          </p:nvSpPr>
          <p:spPr bwMode="auto">
            <a:xfrm>
              <a:off x="3551"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grpSp>
        <p:nvGrpSpPr>
          <p:cNvPr id="24" name="Group 16"/>
          <p:cNvGrpSpPr>
            <a:grpSpLocks/>
          </p:cNvGrpSpPr>
          <p:nvPr/>
        </p:nvGrpSpPr>
        <p:grpSpPr bwMode="auto">
          <a:xfrm rot="10800000" flipH="1">
            <a:off x="4565269" y="2279216"/>
            <a:ext cx="749302" cy="841375"/>
            <a:chOff x="3551" y="1542"/>
            <a:chExt cx="203" cy="547"/>
          </a:xfrm>
        </p:grpSpPr>
        <p:sp>
          <p:nvSpPr>
            <p:cNvPr id="26" name="Line 17"/>
            <p:cNvSpPr>
              <a:spLocks noChangeShapeType="1"/>
            </p:cNvSpPr>
            <p:nvPr/>
          </p:nvSpPr>
          <p:spPr bwMode="auto">
            <a:xfrm flipV="1">
              <a:off x="3551" y="1544"/>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40" name="Line 18"/>
            <p:cNvSpPr>
              <a:spLocks noChangeShapeType="1"/>
            </p:cNvSpPr>
            <p:nvPr/>
          </p:nvSpPr>
          <p:spPr bwMode="auto">
            <a:xfrm>
              <a:off x="3549"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sp>
        <p:nvSpPr>
          <p:cNvPr id="41" name="Oval 4"/>
          <p:cNvSpPr>
            <a:spLocks noChangeArrowheads="1"/>
          </p:cNvSpPr>
          <p:nvPr/>
        </p:nvSpPr>
        <p:spPr bwMode="auto">
          <a:xfrm>
            <a:off x="4082669" y="2032596"/>
            <a:ext cx="914400" cy="914400"/>
          </a:xfrm>
          <a:prstGeom prst="ellipse">
            <a:avLst/>
          </a:prstGeom>
          <a:solidFill>
            <a:srgbClr val="FE701B"/>
          </a:solidFill>
          <a:ln>
            <a:noFill/>
          </a:ln>
          <a:extLst/>
        </p:spPr>
        <p:txBody>
          <a:bodyPr wrap="none" anchor="ctr"/>
          <a:lstStyle/>
          <a:p>
            <a:pPr algn="ctr"/>
            <a:r>
              <a:rPr lang="en-US" sz="3600" b="1" dirty="0">
                <a:solidFill>
                  <a:schemeClr val="bg1"/>
                </a:solidFill>
              </a:rPr>
              <a:t>R</a:t>
            </a:r>
          </a:p>
        </p:txBody>
      </p:sp>
      <p:sp>
        <p:nvSpPr>
          <p:cNvPr id="43" name="Rectangle 93"/>
          <p:cNvSpPr>
            <a:spLocks noChangeArrowheads="1"/>
          </p:cNvSpPr>
          <p:nvPr/>
        </p:nvSpPr>
        <p:spPr bwMode="auto">
          <a:xfrm>
            <a:off x="5314570" y="2643921"/>
            <a:ext cx="3372230" cy="813302"/>
          </a:xfrm>
          <a:prstGeom prst="rect">
            <a:avLst/>
          </a:prstGeom>
          <a:solidFill>
            <a:srgbClr val="99CC00"/>
          </a:solidFill>
          <a:ln w="25400">
            <a:solidFill>
              <a:schemeClr val="bg2"/>
            </a:solidFill>
            <a:miter lim="800000"/>
            <a:headEnd/>
            <a:tailEnd/>
          </a:ln>
          <a:effectLst/>
          <a:extLst/>
        </p:spPr>
        <p:txBody>
          <a:bodyPr wrap="none" anchor="ctr"/>
          <a:lstStyle/>
          <a:p>
            <a:pPr algn="ctr"/>
            <a:r>
              <a:rPr lang="cs-CZ" sz="2000" b="1" dirty="0" err="1">
                <a:solidFill>
                  <a:srgbClr val="000090"/>
                </a:solidFill>
              </a:rPr>
              <a:t>Intermittent</a:t>
            </a:r>
            <a:r>
              <a:rPr lang="cs-CZ" sz="2000" b="1" dirty="0">
                <a:solidFill>
                  <a:srgbClr val="000090"/>
                </a:solidFill>
              </a:rPr>
              <a:t> androgen </a:t>
            </a:r>
            <a:r>
              <a:rPr lang="cs-CZ" sz="2000" b="1" dirty="0" smtClean="0">
                <a:solidFill>
                  <a:srgbClr val="000090"/>
                </a:solidFill>
              </a:rPr>
              <a:t/>
            </a:r>
            <a:br>
              <a:rPr lang="cs-CZ" sz="2000" b="1" dirty="0" smtClean="0">
                <a:solidFill>
                  <a:srgbClr val="000090"/>
                </a:solidFill>
              </a:rPr>
            </a:br>
            <a:r>
              <a:rPr lang="cs-CZ" sz="2000" b="1" dirty="0" err="1" smtClean="0">
                <a:solidFill>
                  <a:srgbClr val="000090"/>
                </a:solidFill>
              </a:rPr>
              <a:t>suppression</a:t>
            </a:r>
            <a:r>
              <a:rPr lang="cs-CZ" sz="2000" b="1" dirty="0" smtClean="0">
                <a:solidFill>
                  <a:srgbClr val="000090"/>
                </a:solidFill>
              </a:rPr>
              <a:t> </a:t>
            </a:r>
            <a:r>
              <a:rPr lang="cs-CZ" sz="2000" b="1" dirty="0">
                <a:solidFill>
                  <a:srgbClr val="000090"/>
                </a:solidFill>
              </a:rPr>
              <a:t>(IAS)</a:t>
            </a:r>
          </a:p>
        </p:txBody>
      </p:sp>
      <p:sp>
        <p:nvSpPr>
          <p:cNvPr id="44" name="Rectangle 93"/>
          <p:cNvSpPr>
            <a:spLocks noChangeArrowheads="1"/>
          </p:cNvSpPr>
          <p:nvPr/>
        </p:nvSpPr>
        <p:spPr bwMode="auto">
          <a:xfrm>
            <a:off x="408814" y="1774927"/>
            <a:ext cx="3372230" cy="1507127"/>
          </a:xfrm>
          <a:prstGeom prst="rect">
            <a:avLst/>
          </a:prstGeom>
          <a:solidFill>
            <a:srgbClr val="012A50"/>
          </a:solidFill>
          <a:ln w="254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2880" anchor="ctr"/>
          <a:lstStyle/>
          <a:p>
            <a:pPr marL="225425" indent="-225425">
              <a:lnSpc>
                <a:spcPts val="2400"/>
              </a:lnSpc>
              <a:spcBef>
                <a:spcPts val="600"/>
              </a:spcBef>
              <a:buFont typeface="Arial"/>
              <a:buChar char="•"/>
            </a:pPr>
            <a:r>
              <a:rPr lang="en-US" sz="2000" dirty="0">
                <a:solidFill>
                  <a:schemeClr val="bg1"/>
                </a:solidFill>
              </a:rPr>
              <a:t>Pelvic RT completed </a:t>
            </a:r>
            <a:br>
              <a:rPr lang="en-US" sz="2000" dirty="0">
                <a:solidFill>
                  <a:schemeClr val="bg1"/>
                </a:solidFill>
              </a:rPr>
            </a:br>
            <a:r>
              <a:rPr lang="en-US" sz="2000" dirty="0" smtClean="0">
                <a:solidFill>
                  <a:schemeClr val="bg1"/>
                </a:solidFill>
              </a:rPr>
              <a:t>&gt;1 y prior</a:t>
            </a:r>
          </a:p>
          <a:p>
            <a:pPr marL="225425" indent="-225425">
              <a:lnSpc>
                <a:spcPts val="2400"/>
              </a:lnSpc>
              <a:spcBef>
                <a:spcPts val="600"/>
              </a:spcBef>
              <a:buFont typeface="Arial"/>
              <a:buChar char="•"/>
            </a:pPr>
            <a:r>
              <a:rPr lang="en-US" sz="2000" dirty="0" smtClean="0">
                <a:solidFill>
                  <a:schemeClr val="bg1"/>
                </a:solidFill>
              </a:rPr>
              <a:t>PSA &gt;3 </a:t>
            </a:r>
            <a:r>
              <a:rPr lang="en-US" sz="2000" dirty="0" err="1" smtClean="0">
                <a:solidFill>
                  <a:schemeClr val="bg1"/>
                </a:solidFill>
              </a:rPr>
              <a:t>ng</a:t>
            </a:r>
            <a:r>
              <a:rPr lang="en-US" sz="2000" dirty="0" smtClean="0">
                <a:solidFill>
                  <a:schemeClr val="bg1"/>
                </a:solidFill>
              </a:rPr>
              <a:t>/mL and </a:t>
            </a:r>
            <a:br>
              <a:rPr lang="en-US" sz="2000" dirty="0" smtClean="0">
                <a:solidFill>
                  <a:schemeClr val="bg1"/>
                </a:solidFill>
              </a:rPr>
            </a:br>
            <a:r>
              <a:rPr lang="en-US" sz="2000" dirty="0" smtClean="0">
                <a:solidFill>
                  <a:schemeClr val="bg1"/>
                </a:solidFill>
              </a:rPr>
              <a:t>&gt; post-RT nadir</a:t>
            </a:r>
            <a:endParaRPr lang="en-US" sz="2000" dirty="0">
              <a:solidFill>
                <a:schemeClr val="bg1"/>
              </a:solidFill>
            </a:endParaRPr>
          </a:p>
        </p:txBody>
      </p:sp>
      <p:sp>
        <p:nvSpPr>
          <p:cNvPr id="45" name="Rectangle 33"/>
          <p:cNvSpPr>
            <a:spLocks noChangeArrowheads="1"/>
          </p:cNvSpPr>
          <p:nvPr/>
        </p:nvSpPr>
        <p:spPr bwMode="auto">
          <a:xfrm>
            <a:off x="457200" y="3654537"/>
            <a:ext cx="8229600" cy="2066544"/>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graphicFrame>
        <p:nvGraphicFramePr>
          <p:cNvPr id="46" name="Table 45"/>
          <p:cNvGraphicFramePr>
            <a:graphicFrameLocks noGrp="1"/>
          </p:cNvGraphicFramePr>
          <p:nvPr>
            <p:extLst>
              <p:ext uri="{D42A27DB-BD31-4B8C-83A1-F6EECF244321}">
                <p14:modId xmlns:p14="http://schemas.microsoft.com/office/powerpoint/2010/main" val="3195591454"/>
              </p:ext>
            </p:extLst>
          </p:nvPr>
        </p:nvGraphicFramePr>
        <p:xfrm>
          <a:off x="538607" y="3766277"/>
          <a:ext cx="8042259" cy="1859322"/>
        </p:xfrm>
        <a:graphic>
          <a:graphicData uri="http://schemas.openxmlformats.org/drawingml/2006/table">
            <a:tbl>
              <a:tblPr firstRow="1" bandRow="1">
                <a:tableStyleId>{5C22544A-7EE6-4342-B048-85BDC9FD1C3A}</a:tableStyleId>
              </a:tblPr>
              <a:tblGrid>
                <a:gridCol w="4021129"/>
                <a:gridCol w="2010565"/>
                <a:gridCol w="2010565"/>
              </a:tblGrid>
              <a:tr h="614708">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EFC53D"/>
                        </a:solidFill>
                        <a:effectLst/>
                        <a:latin typeface="Arial" charset="0"/>
                        <a:ea typeface="ヒラギノ角ゴ Pro W3" charset="0"/>
                        <a:cs typeface="ヒラギノ角ゴ Pro W3" charset="0"/>
                      </a:endParaRPr>
                    </a:p>
                  </a:txBody>
                  <a:tcPr marT="45727" marB="45727" anchor="b" horzOverflow="overflow">
                    <a:solidFill>
                      <a:srgbClr val="012A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rgbClr val="EFC53D"/>
                          </a:solidFill>
                          <a:effectLst/>
                          <a:latin typeface="Arial" charset="0"/>
                          <a:ea typeface="ヒラギノ角ゴ Pro W3" charset="0"/>
                          <a:cs typeface="ヒラギノ角ゴ Pro W3" charset="0"/>
                        </a:rPr>
                        <a:t>CAD </a:t>
                      </a:r>
                      <a:br>
                        <a:rPr kumimoji="0" lang="en-US" sz="2000" b="1" i="0" u="none" strike="noStrike" cap="none" normalizeH="0" baseline="0" dirty="0" smtClean="0">
                          <a:ln>
                            <a:noFill/>
                          </a:ln>
                          <a:solidFill>
                            <a:srgbClr val="EFC53D"/>
                          </a:solidFill>
                          <a:effectLst/>
                          <a:latin typeface="Arial" charset="0"/>
                          <a:ea typeface="ヒラギノ角ゴ Pro W3" charset="0"/>
                          <a:cs typeface="ヒラギノ角ゴ Pro W3" charset="0"/>
                        </a:rPr>
                      </a:br>
                      <a:r>
                        <a:rPr kumimoji="0" lang="en-US" sz="2000" b="1" i="0" u="none" strike="noStrike" cap="none" normalizeH="0" baseline="0" dirty="0" smtClean="0">
                          <a:ln>
                            <a:noFill/>
                          </a:ln>
                          <a:solidFill>
                            <a:srgbClr val="EFC53D"/>
                          </a:solidFill>
                          <a:effectLst/>
                          <a:latin typeface="Arial" charset="0"/>
                          <a:ea typeface="ヒラギノ角ゴ Pro W3" charset="0"/>
                          <a:cs typeface="ヒラギノ角ゴ Pro W3" charset="0"/>
                        </a:rPr>
                        <a:t>(n = 696)</a:t>
                      </a:r>
                    </a:p>
                  </a:txBody>
                  <a:tcPr marT="45727" marB="45727" anchor="b" horzOverflow="overflow">
                    <a:solidFill>
                      <a:srgbClr val="012A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EFC53D"/>
                          </a:solidFill>
                          <a:effectLst/>
                          <a:latin typeface="Arial" charset="0"/>
                          <a:ea typeface="ヒラギノ角ゴ Pro W3" charset="0"/>
                          <a:cs typeface="ヒラギノ角ゴ Pro W3" charset="0"/>
                        </a:rPr>
                        <a:t>IAS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EFC53D"/>
                          </a:solidFill>
                          <a:effectLst/>
                          <a:latin typeface="Arial" charset="0"/>
                          <a:ea typeface="ヒラギノ角ゴ Pro W3" charset="0"/>
                          <a:cs typeface="ヒラギノ角ゴ Pro W3" charset="0"/>
                        </a:rPr>
                        <a:t>(n = 690)</a:t>
                      </a:r>
                    </a:p>
                  </a:txBody>
                  <a:tcPr marT="45727" marB="45727" anchor="b" horzOverflow="overflow">
                    <a:solidFill>
                      <a:srgbClr val="012A50"/>
                    </a:solidFill>
                  </a:tcPr>
                </a:tc>
              </a:tr>
              <a:tr h="3608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charset="0"/>
                          <a:cs typeface="ＭＳ Ｐゴシック" charset="0"/>
                        </a:rPr>
                        <a:t>Median OS</a:t>
                      </a:r>
                      <a:endParaRPr kumimoji="0" lang="en-US" sz="20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27" marB="45727" anchor="ctr" horzOverflow="overflow">
                    <a:solidFill>
                      <a:srgbClr val="00579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charset="0"/>
                          <a:cs typeface="ＭＳ Ｐゴシック" charset="0"/>
                        </a:rPr>
                        <a:t>9.1 y</a:t>
                      </a:r>
                      <a:endParaRPr kumimoji="0" lang="en-US" sz="20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27" marB="45727" anchor="ctr" horzOverflow="overflow">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charset="0"/>
                          <a:ea typeface="ヒラギノ角ゴ Pro W3" charset="0"/>
                          <a:cs typeface="ヒラギノ角ゴ Pro W3" charset="0"/>
                        </a:rPr>
                        <a:t>8.8 y</a:t>
                      </a:r>
                      <a:endParaRPr kumimoji="0" lang="en-US" sz="2000" b="0" i="0" u="none" strike="noStrike" cap="none" normalizeH="0" baseline="0" dirty="0">
                        <a:ln>
                          <a:noFill/>
                        </a:ln>
                        <a:solidFill>
                          <a:srgbClr val="FFFFFF"/>
                        </a:solidFill>
                        <a:effectLst/>
                        <a:latin typeface="Arial" charset="0"/>
                        <a:ea typeface="ヒラギノ角ゴ Pro W3" charset="0"/>
                        <a:cs typeface="ヒラギノ角ゴ Pro W3" charset="0"/>
                      </a:endParaRPr>
                    </a:p>
                  </a:txBody>
                  <a:tcPr marT="45727" marB="45727" anchor="ctr" horzOverflow="overflow">
                    <a:solidFill>
                      <a:srgbClr val="005796"/>
                    </a:solidFill>
                  </a:tcPr>
                </a:tc>
              </a:tr>
              <a:tr h="66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charset="0"/>
                          <a:cs typeface="ＭＳ Ｐゴシック" charset="0"/>
                        </a:rPr>
                        <a:t>7-y cumulative disease-related death rate</a:t>
                      </a:r>
                      <a:endParaRPr kumimoji="0" lang="en-US" sz="20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27" marB="45727" anchor="ctr" horzOverflow="overflow">
                    <a:solidFill>
                      <a:srgbClr val="00579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charset="0"/>
                          <a:cs typeface="ＭＳ Ｐゴシック" charset="0"/>
                        </a:rPr>
                        <a:t/>
                      </a:r>
                      <a:br>
                        <a:rPr kumimoji="0" lang="en-US" sz="2000" b="0" i="0" u="none" strike="noStrike" cap="none" normalizeH="0" baseline="0" dirty="0" smtClean="0">
                          <a:ln>
                            <a:noFill/>
                          </a:ln>
                          <a:solidFill>
                            <a:schemeClr val="bg1"/>
                          </a:solidFill>
                          <a:effectLst/>
                          <a:latin typeface="Arial" charset="0"/>
                          <a:ea typeface="ＭＳ Ｐゴシック" charset="0"/>
                          <a:cs typeface="ＭＳ Ｐゴシック" charset="0"/>
                        </a:rPr>
                      </a:br>
                      <a:r>
                        <a:rPr kumimoji="0" lang="en-US" sz="2000" b="0" i="0" u="none" strike="noStrike" cap="none" normalizeH="0" baseline="0" dirty="0" smtClean="0">
                          <a:ln>
                            <a:noFill/>
                          </a:ln>
                          <a:solidFill>
                            <a:schemeClr val="bg1"/>
                          </a:solidFill>
                          <a:effectLst/>
                          <a:latin typeface="Arial" charset="0"/>
                          <a:ea typeface="ＭＳ Ｐゴシック" charset="0"/>
                          <a:cs typeface="ＭＳ Ｐゴシック" charset="0"/>
                        </a:rPr>
                        <a:t>15%</a:t>
                      </a:r>
                      <a:endParaRPr kumimoji="0" lang="en-US" sz="20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27" marB="45727" anchor="ctr" horzOverflow="overflow">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FFFFFF"/>
                        </a:solidFill>
                        <a:effectLst/>
                        <a:latin typeface="Arial" charset="0"/>
                        <a:ea typeface="ヒラギノ角ゴ Pro W3" charset="0"/>
                        <a:cs typeface="ヒラギノ角ゴ Pro W3"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charset="0"/>
                          <a:ea typeface="ヒラギノ角ゴ Pro W3" charset="0"/>
                          <a:cs typeface="ヒラギノ角ゴ Pro W3" charset="0"/>
                        </a:rPr>
                        <a:t>18%</a:t>
                      </a:r>
                    </a:p>
                  </a:txBody>
                  <a:tcPr marT="45727" marB="45727" anchor="ctr" horzOverflow="overflow">
                    <a:solidFill>
                      <a:srgbClr val="005796"/>
                    </a:solidFill>
                  </a:tcPr>
                </a:tc>
              </a:tr>
            </a:tbl>
          </a:graphicData>
        </a:graphic>
      </p:graphicFrame>
      <p:sp>
        <p:nvSpPr>
          <p:cNvPr id="47" name="Rectangle 46"/>
          <p:cNvSpPr>
            <a:spLocks noChangeArrowheads="1"/>
          </p:cNvSpPr>
          <p:nvPr/>
        </p:nvSpPr>
        <p:spPr bwMode="auto">
          <a:xfrm>
            <a:off x="0" y="6396283"/>
            <a:ext cx="9144000" cy="46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smtClean="0">
                <a:solidFill>
                  <a:srgbClr val="FFFFFF"/>
                </a:solidFill>
              </a:rPr>
              <a:t>Crook </a:t>
            </a:r>
            <a:r>
              <a:rPr lang="en-US" sz="1600" dirty="0">
                <a:solidFill>
                  <a:srgbClr val="FFFFFF"/>
                </a:solidFill>
              </a:rPr>
              <a:t>JM et al. </a:t>
            </a:r>
            <a:r>
              <a:rPr lang="en-US" sz="1600" i="1" dirty="0">
                <a:solidFill>
                  <a:srgbClr val="FFFFFF"/>
                </a:solidFill>
              </a:rPr>
              <a:t>N </a:t>
            </a:r>
            <a:r>
              <a:rPr lang="en-US" sz="1600" i="1" dirty="0" err="1">
                <a:solidFill>
                  <a:srgbClr val="FFFFFF"/>
                </a:solidFill>
              </a:rPr>
              <a:t>Engl</a:t>
            </a:r>
            <a:r>
              <a:rPr lang="en-US" sz="1600" i="1" dirty="0">
                <a:solidFill>
                  <a:srgbClr val="FFFFFF"/>
                </a:solidFill>
              </a:rPr>
              <a:t> J Med </a:t>
            </a:r>
            <a:r>
              <a:rPr lang="en-US" sz="1600" dirty="0">
                <a:solidFill>
                  <a:srgbClr val="FFFFFF"/>
                </a:solidFill>
              </a:rPr>
              <a:t>2012;367(10):895-903.</a:t>
            </a:r>
            <a:endParaRPr lang="en-US" sz="1600" i="1" dirty="0">
              <a:solidFill>
                <a:srgbClr val="FFFFFF"/>
              </a:solidFill>
            </a:endParaRPr>
          </a:p>
        </p:txBody>
      </p:sp>
      <p:sp>
        <p:nvSpPr>
          <p:cNvPr id="2" name="Rectangle 1"/>
          <p:cNvSpPr/>
          <p:nvPr/>
        </p:nvSpPr>
        <p:spPr>
          <a:xfrm>
            <a:off x="100587" y="5898741"/>
            <a:ext cx="8839095" cy="400110"/>
          </a:xfrm>
          <a:prstGeom prst="rect">
            <a:avLst/>
          </a:prstGeom>
        </p:spPr>
        <p:txBody>
          <a:bodyPr wrap="square">
            <a:spAutoFit/>
          </a:bodyPr>
          <a:lstStyle/>
          <a:p>
            <a:r>
              <a:rPr lang="en-US" sz="2000" dirty="0">
                <a:solidFill>
                  <a:schemeClr val="bg1"/>
                </a:solidFill>
              </a:rPr>
              <a:t>Patients with IAS experienced better </a:t>
            </a:r>
            <a:r>
              <a:rPr lang="en-US" sz="2000" i="1" dirty="0">
                <a:solidFill>
                  <a:schemeClr val="bg1"/>
                </a:solidFill>
              </a:rPr>
              <a:t>global</a:t>
            </a:r>
            <a:r>
              <a:rPr lang="en-US" sz="2000" dirty="0">
                <a:solidFill>
                  <a:schemeClr val="bg1"/>
                </a:solidFill>
              </a:rPr>
              <a:t> </a:t>
            </a:r>
            <a:r>
              <a:rPr lang="en-US" sz="2000" dirty="0" err="1">
                <a:solidFill>
                  <a:schemeClr val="bg1"/>
                </a:solidFill>
              </a:rPr>
              <a:t>QoL</a:t>
            </a:r>
            <a:r>
              <a:rPr lang="en-US" sz="2000" dirty="0">
                <a:solidFill>
                  <a:schemeClr val="bg1"/>
                </a:solidFill>
              </a:rPr>
              <a:t>, but benefit not universal</a:t>
            </a:r>
          </a:p>
        </p:txBody>
      </p:sp>
    </p:spTree>
    <p:extLst>
      <p:ext uri="{BB962C8B-B14F-4D97-AF65-F5344CB8AC3E}">
        <p14:creationId xmlns:p14="http://schemas.microsoft.com/office/powerpoint/2010/main" val="218560590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2"/>
          <p:cNvSpPr>
            <a:spLocks noChangeArrowheads="1"/>
          </p:cNvSpPr>
          <p:nvPr/>
        </p:nvSpPr>
        <p:spPr bwMode="auto">
          <a:xfrm>
            <a:off x="279401" y="4470400"/>
            <a:ext cx="8355012" cy="1473200"/>
          </a:xfrm>
          <a:prstGeom prst="rect">
            <a:avLst/>
          </a:prstGeom>
          <a:solidFill>
            <a:srgbClr val="9CCBED"/>
          </a:solidFill>
          <a:ln w="9525">
            <a:solidFill>
              <a:schemeClr val="tx1">
                <a:alpha val="50195"/>
              </a:schemeClr>
            </a:solidFill>
            <a:miter lim="800000"/>
            <a:headEnd/>
            <a:tailEnd/>
          </a:ln>
        </p:spPr>
        <p:txBody>
          <a:bodyPr wrap="none" anchor="ctr"/>
          <a:lstStyle/>
          <a:p>
            <a:pPr algn="ctr"/>
            <a:r>
              <a:rPr lang="en-US" baseline="-25000" dirty="0">
                <a:solidFill>
                  <a:prstClr val="black"/>
                </a:solidFill>
                <a:latin typeface="Arial"/>
                <a:ea typeface="ＭＳ Ｐゴシック" charset="0"/>
                <a:cs typeface="ＭＳ Ｐゴシック" charset="0"/>
              </a:rPr>
              <a:t>g</a:t>
            </a:r>
          </a:p>
        </p:txBody>
      </p:sp>
      <p:graphicFrame>
        <p:nvGraphicFramePr>
          <p:cNvPr id="3" name="Group 134"/>
          <p:cNvGraphicFramePr>
            <a:graphicFrameLocks noGrp="1"/>
          </p:cNvGraphicFramePr>
          <p:nvPr>
            <p:extLst>
              <p:ext uri="{D42A27DB-BD31-4B8C-83A1-F6EECF244321}">
                <p14:modId xmlns:p14="http://schemas.microsoft.com/office/powerpoint/2010/main" val="1358994498"/>
              </p:ext>
            </p:extLst>
          </p:nvPr>
        </p:nvGraphicFramePr>
        <p:xfrm>
          <a:off x="381000" y="4559300"/>
          <a:ext cx="8153400" cy="1277938"/>
        </p:xfrm>
        <a:graphic>
          <a:graphicData uri="http://schemas.openxmlformats.org/drawingml/2006/table">
            <a:tbl>
              <a:tblPr/>
              <a:tblGrid>
                <a:gridCol w="3692879"/>
                <a:gridCol w="2228879"/>
                <a:gridCol w="2231642"/>
              </a:tblGrid>
              <a:tr h="642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0"/>
                          <a:cs typeface="ＭＳ Ｐゴシック" charset="0"/>
                        </a:rPr>
                        <a:t>CAD </a:t>
                      </a:r>
                      <a:br>
                        <a:rPr kumimoji="0" lang="en-US" sz="1800" b="1" i="0" u="none" strike="noStrike" cap="none" normalizeH="0" baseline="0" dirty="0" smtClean="0">
                          <a:ln>
                            <a:noFill/>
                          </a:ln>
                          <a:solidFill>
                            <a:schemeClr val="bg1"/>
                          </a:solidFill>
                          <a:effectLst/>
                          <a:latin typeface="Arial" charset="0"/>
                          <a:ea typeface="ＭＳ Ｐゴシック" charset="0"/>
                          <a:cs typeface="ＭＳ Ｐゴシック" charset="0"/>
                        </a:rPr>
                      </a:br>
                      <a:r>
                        <a:rPr kumimoji="0" lang="en-US" sz="1800" b="1" i="0" u="none" strike="noStrike" cap="none" normalizeH="0" baseline="0" dirty="0" smtClean="0">
                          <a:ln>
                            <a:noFill/>
                          </a:ln>
                          <a:solidFill>
                            <a:schemeClr val="bg1"/>
                          </a:solidFill>
                          <a:effectLst/>
                          <a:latin typeface="Arial" charset="0"/>
                          <a:ea typeface="ＭＳ Ｐゴシック" charset="0"/>
                          <a:cs typeface="ＭＳ Ｐゴシック" charset="0"/>
                        </a:rPr>
                        <a:t>(n = 765)</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0"/>
                          <a:cs typeface="ＭＳ Ｐゴシック" charset="0"/>
                        </a:rPr>
                        <a:t>IAD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0"/>
                          <a:cs typeface="ＭＳ Ｐゴシック" charset="0"/>
                        </a:rPr>
                        <a:t>(n = 770)</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B51"/>
                    </a:solidFill>
                  </a:tcPr>
                </a:tc>
              </a:tr>
              <a:tr h="63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rPr>
                        <a:t>Median </a:t>
                      </a: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OS</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5.8 y</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5.1 y</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r>
            </a:tbl>
          </a:graphicData>
        </a:graphic>
      </p:graphicFrame>
      <p:sp>
        <p:nvSpPr>
          <p:cNvPr id="6" name="Rectangle 51"/>
          <p:cNvSpPr>
            <a:spLocks noChangeArrowheads="1"/>
          </p:cNvSpPr>
          <p:nvPr/>
        </p:nvSpPr>
        <p:spPr bwMode="auto">
          <a:xfrm>
            <a:off x="508000" y="1778000"/>
            <a:ext cx="3276600" cy="1935000"/>
          </a:xfrm>
          <a:prstGeom prst="rect">
            <a:avLst/>
          </a:prstGeom>
          <a:solidFill>
            <a:srgbClr val="002B51"/>
          </a:solidFill>
          <a:ln w="12700">
            <a:solidFill>
              <a:schemeClr val="bg1"/>
            </a:solidFill>
            <a:miter lim="800000"/>
            <a:headEnd/>
            <a:tailEnd/>
          </a:ln>
          <a:effectLst>
            <a:outerShdw blurRad="63500" dist="38099" dir="2700000" algn="ctr" rotWithShape="0">
              <a:schemeClr val="tx1">
                <a:alpha val="39999"/>
              </a:schemeClr>
            </a:outerShdw>
          </a:effectLst>
        </p:spPr>
        <p:txBody>
          <a:bodyPr wrap="none" anchor="ctr"/>
          <a:lstStyle/>
          <a:p>
            <a:pPr>
              <a:defRPr/>
            </a:pPr>
            <a:endParaRPr lang="en-US">
              <a:solidFill>
                <a:prstClr val="black"/>
              </a:solidFill>
              <a:latin typeface="Arial"/>
              <a:ea typeface="ＭＳ Ｐゴシック" charset="0"/>
              <a:cs typeface="ＭＳ Ｐゴシック" charset="0"/>
            </a:endParaRPr>
          </a:p>
        </p:txBody>
      </p:sp>
      <p:sp>
        <p:nvSpPr>
          <p:cNvPr id="7" name="Rectangle 52"/>
          <p:cNvSpPr>
            <a:spLocks noChangeArrowheads="1"/>
          </p:cNvSpPr>
          <p:nvPr/>
        </p:nvSpPr>
        <p:spPr bwMode="auto">
          <a:xfrm>
            <a:off x="596900" y="1984375"/>
            <a:ext cx="2971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7800" indent="-177800">
              <a:spcBef>
                <a:spcPts val="600"/>
              </a:spcBef>
              <a:buFont typeface="Arial"/>
              <a:buChar char="•"/>
            </a:pPr>
            <a:r>
              <a:rPr lang="en-US" sz="2000" dirty="0" smtClean="0">
                <a:solidFill>
                  <a:srgbClr val="FFFFFF"/>
                </a:solidFill>
                <a:latin typeface="Arial" charset="0"/>
                <a:ea typeface="ＭＳ Ｐゴシック" charset="0"/>
                <a:cs typeface="Arial" charset="0"/>
              </a:rPr>
              <a:t>Newly diagnosed </a:t>
            </a:r>
            <a:r>
              <a:rPr lang="en-US" sz="2000" dirty="0" err="1" smtClean="0">
                <a:solidFill>
                  <a:srgbClr val="FFFFFF"/>
                </a:solidFill>
                <a:latin typeface="Arial" charset="0"/>
                <a:ea typeface="ＭＳ Ｐゴシック" charset="0"/>
                <a:cs typeface="Arial" charset="0"/>
              </a:rPr>
              <a:t>mPC</a:t>
            </a:r>
            <a:endParaRPr lang="en-US" sz="2000" dirty="0">
              <a:solidFill>
                <a:srgbClr val="FFFFFF"/>
              </a:solidFill>
              <a:latin typeface="Arial" charset="0"/>
              <a:ea typeface="ＭＳ Ｐゴシック" charset="0"/>
              <a:cs typeface="Arial" charset="0"/>
            </a:endParaRPr>
          </a:p>
          <a:p>
            <a:pPr marL="177800" indent="-177800">
              <a:spcBef>
                <a:spcPts val="600"/>
              </a:spcBef>
              <a:buFont typeface="Arial"/>
              <a:buChar char="•"/>
            </a:pPr>
            <a:r>
              <a:rPr lang="en-US" sz="2000" dirty="0">
                <a:solidFill>
                  <a:srgbClr val="FFFFFF"/>
                </a:solidFill>
                <a:latin typeface="Arial" charset="0"/>
                <a:ea typeface="ＭＳ Ｐゴシック" charset="0"/>
                <a:cs typeface="Arial" charset="0"/>
              </a:rPr>
              <a:t>PSA </a:t>
            </a:r>
            <a:r>
              <a:rPr lang="en-US" sz="2000" dirty="0" smtClean="0">
                <a:solidFill>
                  <a:srgbClr val="FFFFFF"/>
                </a:solidFill>
                <a:latin typeface="Arial" charset="0"/>
                <a:ea typeface="ＭＳ Ｐゴシック" charset="0"/>
                <a:cs typeface="Arial" charset="0"/>
              </a:rPr>
              <a:t>&gt;5 </a:t>
            </a:r>
            <a:r>
              <a:rPr lang="en-US" sz="2000" dirty="0" err="1">
                <a:solidFill>
                  <a:srgbClr val="FFFFFF"/>
                </a:solidFill>
                <a:latin typeface="Arial" charset="0"/>
                <a:ea typeface="ＭＳ Ｐゴシック" charset="0"/>
                <a:cs typeface="Arial" charset="0"/>
              </a:rPr>
              <a:t>ng</a:t>
            </a:r>
            <a:r>
              <a:rPr lang="en-US" sz="2000" dirty="0">
                <a:solidFill>
                  <a:srgbClr val="FFFFFF"/>
                </a:solidFill>
                <a:latin typeface="Arial" charset="0"/>
                <a:ea typeface="ＭＳ Ｐゴシック" charset="0"/>
                <a:cs typeface="Arial" charset="0"/>
              </a:rPr>
              <a:t>/mL </a:t>
            </a:r>
            <a:endParaRPr lang="en-US" sz="2000" dirty="0" smtClean="0">
              <a:solidFill>
                <a:srgbClr val="FFFFFF"/>
              </a:solidFill>
              <a:latin typeface="Arial" charset="0"/>
              <a:ea typeface="ＭＳ Ｐゴシック" charset="0"/>
              <a:cs typeface="Arial" charset="0"/>
            </a:endParaRPr>
          </a:p>
          <a:p>
            <a:pPr marL="177800" indent="-177800">
              <a:spcBef>
                <a:spcPts val="600"/>
              </a:spcBef>
              <a:buFont typeface="Arial"/>
              <a:buChar char="•"/>
            </a:pPr>
            <a:r>
              <a:rPr lang="en-US" sz="2000" dirty="0" smtClean="0">
                <a:solidFill>
                  <a:srgbClr val="FFFFFF"/>
                </a:solidFill>
                <a:latin typeface="Arial" charset="0"/>
                <a:ea typeface="ＭＳ Ｐゴシック" charset="0"/>
                <a:cs typeface="Arial" charset="0"/>
              </a:rPr>
              <a:t>Induction with </a:t>
            </a:r>
            <a:r>
              <a:rPr lang="en-US" sz="2000" dirty="0" err="1" smtClean="0">
                <a:solidFill>
                  <a:srgbClr val="FFFFFF"/>
                </a:solidFill>
                <a:latin typeface="Arial" charset="0"/>
                <a:ea typeface="ＭＳ Ｐゴシック" charset="0"/>
                <a:cs typeface="Arial" charset="0"/>
              </a:rPr>
              <a:t>goserelin</a:t>
            </a:r>
            <a:r>
              <a:rPr lang="en-US" sz="2000" dirty="0" smtClean="0">
                <a:solidFill>
                  <a:srgbClr val="FFFFFF"/>
                </a:solidFill>
                <a:latin typeface="Arial" charset="0"/>
                <a:ea typeface="ＭＳ Ｐゴシック" charset="0"/>
                <a:cs typeface="Arial" charset="0"/>
              </a:rPr>
              <a:t> + </a:t>
            </a:r>
            <a:r>
              <a:rPr lang="en-US" sz="2000" dirty="0" err="1" smtClean="0">
                <a:solidFill>
                  <a:srgbClr val="FFFFFF"/>
                </a:solidFill>
                <a:latin typeface="Arial" charset="0"/>
                <a:ea typeface="ＭＳ Ｐゴシック" charset="0"/>
                <a:cs typeface="Arial" charset="0"/>
              </a:rPr>
              <a:t>bicalutamide</a:t>
            </a:r>
            <a:r>
              <a:rPr lang="en-US" sz="2000" dirty="0" smtClean="0">
                <a:solidFill>
                  <a:srgbClr val="FFFFFF"/>
                </a:solidFill>
                <a:latin typeface="Arial" charset="0"/>
                <a:ea typeface="ＭＳ Ｐゴシック" charset="0"/>
                <a:cs typeface="Arial" charset="0"/>
              </a:rPr>
              <a:t> x 7 </a:t>
            </a:r>
            <a:r>
              <a:rPr lang="en-US" sz="2000" dirty="0" err="1" smtClean="0">
                <a:solidFill>
                  <a:srgbClr val="FFFFFF"/>
                </a:solidFill>
                <a:latin typeface="Arial" charset="0"/>
                <a:ea typeface="ＭＳ Ｐゴシック" charset="0"/>
                <a:cs typeface="Arial" charset="0"/>
              </a:rPr>
              <a:t>mos</a:t>
            </a:r>
            <a:endParaRPr lang="en-US" sz="2000" dirty="0" smtClean="0">
              <a:solidFill>
                <a:srgbClr val="FFFFFF"/>
              </a:solidFill>
              <a:latin typeface="Arial" charset="0"/>
              <a:ea typeface="ＭＳ Ｐゴシック" charset="0"/>
              <a:cs typeface="Arial" charset="0"/>
            </a:endParaRPr>
          </a:p>
        </p:txBody>
      </p:sp>
      <p:sp>
        <p:nvSpPr>
          <p:cNvPr id="8" name="Rectangle 53"/>
          <p:cNvSpPr>
            <a:spLocks noChangeArrowheads="1"/>
          </p:cNvSpPr>
          <p:nvPr/>
        </p:nvSpPr>
        <p:spPr bwMode="auto">
          <a:xfrm>
            <a:off x="5181600" y="1568331"/>
            <a:ext cx="3427413" cy="1066800"/>
          </a:xfrm>
          <a:prstGeom prst="rect">
            <a:avLst/>
          </a:prstGeom>
          <a:solidFill>
            <a:srgbClr val="F8951E"/>
          </a:solidFill>
          <a:ln w="12700">
            <a:solidFill>
              <a:schemeClr val="bg1"/>
            </a:solidFill>
            <a:miter lim="800000"/>
            <a:headEnd/>
            <a:tailEnd/>
          </a:ln>
          <a:effectLst>
            <a:outerShdw blurRad="63500" dist="38099" dir="2700000" algn="ctr" rotWithShape="0">
              <a:schemeClr val="tx1">
                <a:alpha val="39999"/>
              </a:schemeClr>
            </a:outerShdw>
          </a:effectLst>
        </p:spPr>
        <p:txBody>
          <a:bodyPr anchor="ctr"/>
          <a:lstStyle/>
          <a:p>
            <a:pPr algn="ctr"/>
            <a:r>
              <a:rPr lang="en-US" sz="2000" b="1" dirty="0">
                <a:solidFill>
                  <a:srgbClr val="002B51"/>
                </a:solidFill>
                <a:latin typeface="Arial" charset="0"/>
                <a:ea typeface="ＭＳ Ｐゴシック" charset="0"/>
                <a:cs typeface="Arial" charset="0"/>
              </a:rPr>
              <a:t>Continuous androgen deprivation (CAD)</a:t>
            </a:r>
            <a:endParaRPr lang="en-GB" sz="2000" b="1" dirty="0">
              <a:solidFill>
                <a:srgbClr val="002B51"/>
              </a:solidFill>
              <a:latin typeface="Arial" charset="0"/>
              <a:ea typeface="ＭＳ Ｐゴシック" charset="0"/>
              <a:cs typeface="Arial" charset="0"/>
            </a:endParaRPr>
          </a:p>
        </p:txBody>
      </p:sp>
      <p:sp>
        <p:nvSpPr>
          <p:cNvPr id="9" name="Line 54"/>
          <p:cNvSpPr>
            <a:spLocks noChangeShapeType="1"/>
          </p:cNvSpPr>
          <p:nvPr/>
        </p:nvSpPr>
        <p:spPr bwMode="auto">
          <a:xfrm>
            <a:off x="4038600" y="2819400"/>
            <a:ext cx="6858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Arial"/>
              <a:ea typeface="ＭＳ Ｐゴシック" charset="0"/>
              <a:cs typeface="ＭＳ Ｐゴシック" charset="0"/>
            </a:endParaRPr>
          </a:p>
        </p:txBody>
      </p:sp>
      <p:sp>
        <p:nvSpPr>
          <p:cNvPr id="10" name="Line 55"/>
          <p:cNvSpPr>
            <a:spLocks noChangeShapeType="1"/>
          </p:cNvSpPr>
          <p:nvPr/>
        </p:nvSpPr>
        <p:spPr bwMode="auto">
          <a:xfrm flipV="1">
            <a:off x="4724400" y="2120900"/>
            <a:ext cx="0" cy="137160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a:ea typeface="ＭＳ Ｐゴシック" charset="0"/>
              <a:cs typeface="ＭＳ Ｐゴシック" charset="0"/>
            </a:endParaRPr>
          </a:p>
        </p:txBody>
      </p:sp>
      <p:sp>
        <p:nvSpPr>
          <p:cNvPr id="11" name="Line 57"/>
          <p:cNvSpPr>
            <a:spLocks noChangeShapeType="1"/>
          </p:cNvSpPr>
          <p:nvPr/>
        </p:nvSpPr>
        <p:spPr bwMode="auto">
          <a:xfrm>
            <a:off x="4724400" y="2120900"/>
            <a:ext cx="381000" cy="0"/>
          </a:xfrm>
          <a:prstGeom prst="line">
            <a:avLst/>
          </a:prstGeom>
          <a:noFill/>
          <a:ln w="19050">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a:ea typeface="ＭＳ Ｐゴシック" charset="0"/>
              <a:cs typeface="ＭＳ Ｐゴシック" charset="0"/>
            </a:endParaRPr>
          </a:p>
        </p:txBody>
      </p:sp>
      <p:sp>
        <p:nvSpPr>
          <p:cNvPr id="12" name="Line 58"/>
          <p:cNvSpPr>
            <a:spLocks noChangeShapeType="1"/>
          </p:cNvSpPr>
          <p:nvPr/>
        </p:nvSpPr>
        <p:spPr bwMode="auto">
          <a:xfrm>
            <a:off x="4724400" y="3492500"/>
            <a:ext cx="381000" cy="0"/>
          </a:xfrm>
          <a:prstGeom prst="line">
            <a:avLst/>
          </a:prstGeom>
          <a:noFill/>
          <a:ln w="19050">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a:ea typeface="ＭＳ Ｐゴシック" charset="0"/>
              <a:cs typeface="ＭＳ Ｐゴシック" charset="0"/>
            </a:endParaRPr>
          </a:p>
        </p:txBody>
      </p:sp>
      <p:sp>
        <p:nvSpPr>
          <p:cNvPr id="13" name="Rectangle 59"/>
          <p:cNvSpPr>
            <a:spLocks noChangeArrowheads="1"/>
          </p:cNvSpPr>
          <p:nvPr/>
        </p:nvSpPr>
        <p:spPr bwMode="auto">
          <a:xfrm>
            <a:off x="5181600" y="3035300"/>
            <a:ext cx="3427413" cy="914400"/>
          </a:xfrm>
          <a:prstGeom prst="rect">
            <a:avLst/>
          </a:prstGeom>
          <a:solidFill>
            <a:srgbClr val="99CC00"/>
          </a:solidFill>
          <a:ln w="12700">
            <a:solidFill>
              <a:schemeClr val="bg1"/>
            </a:solidFill>
            <a:miter lim="800000"/>
            <a:headEnd/>
            <a:tailEnd/>
          </a:ln>
          <a:effectLst>
            <a:outerShdw blurRad="63500" dist="38099" dir="2700000" algn="ctr" rotWithShape="0">
              <a:schemeClr val="tx1">
                <a:alpha val="39999"/>
              </a:schemeClr>
            </a:outerShdw>
          </a:effectLst>
        </p:spPr>
        <p:txBody>
          <a:bodyPr wrap="none" anchor="ctr"/>
          <a:lstStyle/>
          <a:p>
            <a:pPr>
              <a:defRPr/>
            </a:pPr>
            <a:endParaRPr lang="en-US">
              <a:solidFill>
                <a:prstClr val="black"/>
              </a:solidFill>
              <a:latin typeface="Arial"/>
              <a:ea typeface="ＭＳ Ｐゴシック" charset="0"/>
              <a:cs typeface="ＭＳ Ｐゴシック" charset="0"/>
            </a:endParaRPr>
          </a:p>
        </p:txBody>
      </p:sp>
      <p:sp>
        <p:nvSpPr>
          <p:cNvPr id="14" name="Rectangle 60"/>
          <p:cNvSpPr>
            <a:spLocks noChangeArrowheads="1"/>
          </p:cNvSpPr>
          <p:nvPr/>
        </p:nvSpPr>
        <p:spPr bwMode="auto">
          <a:xfrm>
            <a:off x="5181600" y="3035300"/>
            <a:ext cx="34274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b="1" dirty="0">
                <a:solidFill>
                  <a:srgbClr val="002B51"/>
                </a:solidFill>
                <a:latin typeface="Arial" charset="0"/>
                <a:ea typeface="ＭＳ Ｐゴシック" charset="0"/>
                <a:cs typeface="Arial" charset="0"/>
              </a:rPr>
              <a:t>Intermittent androgen </a:t>
            </a:r>
            <a:r>
              <a:rPr lang="en-US" sz="2000" b="1" dirty="0" smtClean="0">
                <a:solidFill>
                  <a:srgbClr val="002B51"/>
                </a:solidFill>
                <a:latin typeface="Arial" charset="0"/>
                <a:ea typeface="ＭＳ Ｐゴシック" charset="0"/>
                <a:cs typeface="Arial" charset="0"/>
              </a:rPr>
              <a:t>deprivation </a:t>
            </a:r>
            <a:r>
              <a:rPr lang="en-US" sz="2000" b="1" dirty="0">
                <a:solidFill>
                  <a:srgbClr val="002B51"/>
                </a:solidFill>
                <a:latin typeface="Arial" charset="0"/>
                <a:ea typeface="ＭＳ Ｐゴシック" charset="0"/>
                <a:cs typeface="Arial" charset="0"/>
              </a:rPr>
              <a:t>(</a:t>
            </a:r>
            <a:r>
              <a:rPr lang="en-US" sz="2000" b="1" dirty="0" smtClean="0">
                <a:solidFill>
                  <a:srgbClr val="002B51"/>
                </a:solidFill>
                <a:latin typeface="Arial" charset="0"/>
                <a:ea typeface="ＭＳ Ｐゴシック" charset="0"/>
                <a:cs typeface="Arial" charset="0"/>
              </a:rPr>
              <a:t>IAD)</a:t>
            </a:r>
            <a:endParaRPr lang="en-GB" sz="2000" b="1" dirty="0">
              <a:solidFill>
                <a:srgbClr val="002B51"/>
              </a:solidFill>
              <a:latin typeface="Arial" charset="0"/>
              <a:ea typeface="ＭＳ Ｐゴシック" charset="0"/>
              <a:cs typeface="Arial" charset="0"/>
            </a:endParaRPr>
          </a:p>
        </p:txBody>
      </p:sp>
      <p:grpSp>
        <p:nvGrpSpPr>
          <p:cNvPr id="15" name="Group 62"/>
          <p:cNvGrpSpPr>
            <a:grpSpLocks/>
          </p:cNvGrpSpPr>
          <p:nvPr/>
        </p:nvGrpSpPr>
        <p:grpSpPr bwMode="auto">
          <a:xfrm>
            <a:off x="3352800" y="2362200"/>
            <a:ext cx="914400" cy="914400"/>
            <a:chOff x="1872" y="1584"/>
            <a:chExt cx="576" cy="576"/>
          </a:xfrm>
        </p:grpSpPr>
        <p:sp>
          <p:nvSpPr>
            <p:cNvPr id="16" name="Oval 63"/>
            <p:cNvSpPr>
              <a:spLocks noChangeArrowheads="1"/>
            </p:cNvSpPr>
            <p:nvPr/>
          </p:nvSpPr>
          <p:spPr bwMode="auto">
            <a:xfrm>
              <a:off x="1872" y="1584"/>
              <a:ext cx="576" cy="576"/>
            </a:xfrm>
            <a:prstGeom prst="ellipse">
              <a:avLst/>
            </a:prstGeom>
            <a:solidFill>
              <a:srgbClr val="FE701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latin typeface="Arial"/>
                <a:ea typeface="ＭＳ Ｐゴシック" charset="0"/>
                <a:cs typeface="ＭＳ Ｐゴシック" charset="0"/>
              </a:endParaRPr>
            </a:p>
          </p:txBody>
        </p:sp>
        <p:sp>
          <p:nvSpPr>
            <p:cNvPr id="17" name="Rectangle 13"/>
            <p:cNvSpPr>
              <a:spLocks noChangeArrowheads="1"/>
            </p:cNvSpPr>
            <p:nvPr/>
          </p:nvSpPr>
          <p:spPr bwMode="auto">
            <a:xfrm>
              <a:off x="1920" y="1632"/>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nchor="ctr"/>
            <a:lstStyle/>
            <a:p>
              <a:pPr algn="ctr"/>
              <a:r>
                <a:rPr lang="en-US" sz="3600" b="1" dirty="0" smtClean="0">
                  <a:solidFill>
                    <a:prstClr val="white"/>
                  </a:solidFill>
                  <a:latin typeface="Arial" charset="0"/>
                  <a:ea typeface="ＭＳ Ｐゴシック" charset="0"/>
                  <a:cs typeface="ＭＳ Ｐゴシック" charset="0"/>
                </a:rPr>
                <a:t>R*</a:t>
              </a:r>
              <a:endParaRPr lang="en-US" sz="3600" b="1" dirty="0">
                <a:solidFill>
                  <a:prstClr val="white"/>
                </a:solidFill>
                <a:latin typeface="Arial" charset="0"/>
                <a:ea typeface="ＭＳ Ｐゴシック" charset="0"/>
                <a:cs typeface="ＭＳ Ｐゴシック" charset="0"/>
              </a:endParaRPr>
            </a:p>
          </p:txBody>
        </p:sp>
      </p:grpSp>
      <p:sp>
        <p:nvSpPr>
          <p:cNvPr id="20" name="Title 19"/>
          <p:cNvSpPr>
            <a:spLocks noGrp="1"/>
          </p:cNvSpPr>
          <p:nvPr>
            <p:ph type="title"/>
          </p:nvPr>
        </p:nvSpPr>
        <p:spPr>
          <a:xfrm>
            <a:off x="417920" y="91658"/>
            <a:ext cx="8726080" cy="1143000"/>
          </a:xfrm>
        </p:spPr>
        <p:txBody>
          <a:bodyPr>
            <a:normAutofit fontScale="90000"/>
          </a:bodyPr>
          <a:lstStyle/>
          <a:p>
            <a:r>
              <a:rPr lang="en-US" dirty="0" smtClean="0"/>
              <a:t>SWOG-S9346 (INT-0162): Intermittent versus Continuous Androgen Deprivation in Hormone-Sensitive </a:t>
            </a:r>
            <a:r>
              <a:rPr lang="en-US" dirty="0" err="1" smtClean="0"/>
              <a:t>mPC</a:t>
            </a:r>
            <a:endParaRPr lang="en-US" dirty="0"/>
          </a:p>
        </p:txBody>
      </p:sp>
      <p:sp>
        <p:nvSpPr>
          <p:cNvPr id="19" name="Rectangle 18"/>
          <p:cNvSpPr/>
          <p:nvPr/>
        </p:nvSpPr>
        <p:spPr>
          <a:xfrm>
            <a:off x="0" y="6453901"/>
            <a:ext cx="6616700" cy="430887"/>
          </a:xfrm>
          <a:prstGeom prst="rect">
            <a:avLst/>
          </a:prstGeom>
        </p:spPr>
        <p:txBody>
          <a:bodyPr wrap="square" lIns="182880" tIns="91440" bIns="91440">
            <a:spAutoFit/>
          </a:bodyPr>
          <a:lstStyle/>
          <a:p>
            <a:r>
              <a:rPr lang="en-US" sz="1600" dirty="0" err="1" smtClean="0">
                <a:solidFill>
                  <a:srgbClr val="FFFFFF"/>
                </a:solidFill>
                <a:latin typeface="Arial" charset="0"/>
                <a:ea typeface="ＭＳ Ｐゴシック" charset="0"/>
                <a:cs typeface="ＭＳ Ｐゴシック" charset="0"/>
              </a:rPr>
              <a:t>Hussain</a:t>
            </a:r>
            <a:r>
              <a:rPr lang="en-US" sz="1600" dirty="0" smtClean="0">
                <a:solidFill>
                  <a:srgbClr val="FFFFFF"/>
                </a:solidFill>
                <a:latin typeface="Arial" charset="0"/>
                <a:ea typeface="ＭＳ Ｐゴシック" charset="0"/>
                <a:cs typeface="ＭＳ Ｐゴシック" charset="0"/>
              </a:rPr>
              <a:t> M et </a:t>
            </a:r>
            <a:r>
              <a:rPr lang="en-US" sz="1600" dirty="0">
                <a:solidFill>
                  <a:srgbClr val="FFFFFF"/>
                </a:solidFill>
                <a:latin typeface="Arial" charset="0"/>
                <a:ea typeface="ＭＳ Ｐゴシック" charset="0"/>
                <a:cs typeface="ＭＳ Ｐゴシック" charset="0"/>
              </a:rPr>
              <a:t>al. </a:t>
            </a:r>
            <a:r>
              <a:rPr lang="en-US" sz="1600" i="1" dirty="0">
                <a:solidFill>
                  <a:srgbClr val="FFFFFF"/>
                </a:solidFill>
                <a:latin typeface="Arial" charset="0"/>
                <a:ea typeface="ＭＳ Ｐゴシック" charset="0"/>
                <a:cs typeface="ＭＳ Ｐゴシック" charset="0"/>
              </a:rPr>
              <a:t>N </a:t>
            </a:r>
            <a:r>
              <a:rPr lang="en-US" sz="1600" i="1" dirty="0" err="1">
                <a:solidFill>
                  <a:srgbClr val="FFFFFF"/>
                </a:solidFill>
                <a:latin typeface="Arial" charset="0"/>
                <a:ea typeface="ＭＳ Ｐゴシック" charset="0"/>
                <a:cs typeface="ＭＳ Ｐゴシック" charset="0"/>
              </a:rPr>
              <a:t>Engl</a:t>
            </a:r>
            <a:r>
              <a:rPr lang="en-US" sz="1600" i="1" dirty="0">
                <a:solidFill>
                  <a:srgbClr val="FFFFFF"/>
                </a:solidFill>
                <a:latin typeface="Arial" charset="0"/>
                <a:ea typeface="ＭＳ Ｐゴシック" charset="0"/>
                <a:cs typeface="ＭＳ Ｐゴシック" charset="0"/>
              </a:rPr>
              <a:t> J Med </a:t>
            </a:r>
            <a:r>
              <a:rPr lang="en-US" sz="1600" dirty="0" smtClean="0">
                <a:solidFill>
                  <a:srgbClr val="FFFFFF"/>
                </a:solidFill>
                <a:latin typeface="Arial" charset="0"/>
                <a:ea typeface="ＭＳ Ｐゴシック" charset="0"/>
                <a:cs typeface="ＭＳ Ｐゴシック" charset="0"/>
              </a:rPr>
              <a:t>2013;368(14):1314-25.</a:t>
            </a:r>
            <a:endParaRPr lang="en-US" sz="1600" i="1" dirty="0">
              <a:solidFill>
                <a:srgbClr val="FFFFFF"/>
              </a:solidFill>
              <a:latin typeface="Arial" charset="0"/>
              <a:ea typeface="ＭＳ Ｐゴシック" charset="0"/>
              <a:cs typeface="ＭＳ Ｐゴシック" charset="0"/>
            </a:endParaRPr>
          </a:p>
        </p:txBody>
      </p:sp>
      <p:sp>
        <p:nvSpPr>
          <p:cNvPr id="5" name="TextBox 4"/>
          <p:cNvSpPr txBox="1"/>
          <p:nvPr/>
        </p:nvSpPr>
        <p:spPr>
          <a:xfrm>
            <a:off x="508000" y="3713000"/>
            <a:ext cx="3959512" cy="369332"/>
          </a:xfrm>
          <a:prstGeom prst="rect">
            <a:avLst/>
          </a:prstGeom>
          <a:noFill/>
        </p:spPr>
        <p:txBody>
          <a:bodyPr wrap="none" rtlCol="0">
            <a:spAutoFit/>
          </a:bodyPr>
          <a:lstStyle/>
          <a:p>
            <a:r>
              <a:rPr lang="en-US" dirty="0" smtClean="0">
                <a:solidFill>
                  <a:schemeClr val="bg1"/>
                </a:solidFill>
              </a:rPr>
              <a:t>*</a:t>
            </a:r>
            <a:r>
              <a:rPr lang="en-US" baseline="30000" dirty="0" smtClean="0">
                <a:solidFill>
                  <a:schemeClr val="bg1"/>
                </a:solidFill>
              </a:rPr>
              <a:t> </a:t>
            </a:r>
            <a:r>
              <a:rPr lang="en-US" dirty="0" smtClean="0">
                <a:solidFill>
                  <a:schemeClr val="bg1"/>
                </a:solidFill>
              </a:rPr>
              <a:t>If PSA &lt;4 </a:t>
            </a:r>
            <a:r>
              <a:rPr lang="en-US" dirty="0" err="1" smtClean="0">
                <a:solidFill>
                  <a:schemeClr val="bg1"/>
                </a:solidFill>
              </a:rPr>
              <a:t>ng</a:t>
            </a:r>
            <a:r>
              <a:rPr lang="en-US" dirty="0" smtClean="0">
                <a:solidFill>
                  <a:schemeClr val="bg1"/>
                </a:solidFill>
              </a:rPr>
              <a:t>/mL on months 6</a:t>
            </a:r>
            <a:r>
              <a:rPr lang="en-US" dirty="0">
                <a:solidFill>
                  <a:schemeClr val="bg1"/>
                </a:solidFill>
              </a:rPr>
              <a:t> </a:t>
            </a:r>
            <a:r>
              <a:rPr lang="en-US" dirty="0" smtClean="0">
                <a:solidFill>
                  <a:schemeClr val="bg1"/>
                </a:solidFill>
              </a:rPr>
              <a:t>and 7</a:t>
            </a:r>
            <a:endParaRPr lang="en-US" dirty="0">
              <a:solidFill>
                <a:schemeClr val="bg1"/>
              </a:solidFill>
            </a:endParaRPr>
          </a:p>
        </p:txBody>
      </p:sp>
    </p:spTree>
    <p:extLst>
      <p:ext uri="{BB962C8B-B14F-4D97-AF65-F5344CB8AC3E}">
        <p14:creationId xmlns:p14="http://schemas.microsoft.com/office/powerpoint/2010/main" val="81078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1-11 at 10.05.23 AM.png"/>
          <p:cNvPicPr>
            <a:picLocks noChangeAspect="1"/>
          </p:cNvPicPr>
          <p:nvPr/>
        </p:nvPicPr>
        <p:blipFill rotWithShape="1">
          <a:blip r:embed="rId3">
            <a:extLst>
              <a:ext uri="{28A0092B-C50C-407E-A947-70E740481C1C}">
                <a14:useLocalDpi xmlns:a14="http://schemas.microsoft.com/office/drawing/2010/main" val="0"/>
              </a:ext>
            </a:extLst>
          </a:blip>
          <a:srcRect l="1313" t="1507" r="1251"/>
          <a:stretch/>
        </p:blipFill>
        <p:spPr>
          <a:xfrm>
            <a:off x="836377" y="131646"/>
            <a:ext cx="7449950" cy="3540632"/>
          </a:xfrm>
          <a:prstGeom prst="rect">
            <a:avLst/>
          </a:prstGeom>
          <a:effectLst>
            <a:outerShdw blurRad="50800" dist="38100" dir="2700000" algn="tl" rotWithShape="0">
              <a:prstClr val="black">
                <a:alpha val="40000"/>
              </a:prstClr>
            </a:outerShdw>
          </a:effectLst>
        </p:spPr>
      </p:pic>
      <p:sp>
        <p:nvSpPr>
          <p:cNvPr id="4" name="Content Placeholder 8"/>
          <p:cNvSpPr>
            <a:spLocks noGrp="1"/>
          </p:cNvSpPr>
          <p:nvPr>
            <p:ph idx="1"/>
          </p:nvPr>
        </p:nvSpPr>
        <p:spPr>
          <a:xfrm>
            <a:off x="227939" y="3753677"/>
            <a:ext cx="8677947" cy="2943113"/>
          </a:xfrm>
        </p:spPr>
        <p:txBody>
          <a:bodyPr>
            <a:normAutofit/>
          </a:bodyPr>
          <a:lstStyle/>
          <a:p>
            <a:pPr marL="0" indent="0">
              <a:spcAft>
                <a:spcPts val="600"/>
              </a:spcAft>
              <a:buNone/>
            </a:pPr>
            <a:r>
              <a:rPr lang="en-US" sz="2000" i="1" dirty="0">
                <a:solidFill>
                  <a:prstClr val="white"/>
                </a:solidFill>
              </a:rPr>
              <a:t>“…In addition to knowing little about which men in this population would benefit from treatment as compared with no treatment, we know little regarding the best possible timing of androgen-deprivation therapy for those clearly in need of treatment.</a:t>
            </a:r>
            <a:endParaRPr lang="en-US" sz="2000" dirty="0">
              <a:solidFill>
                <a:prstClr val="white"/>
              </a:solidFill>
            </a:endParaRPr>
          </a:p>
          <a:p>
            <a:pPr marL="0" indent="0">
              <a:spcAft>
                <a:spcPts val="600"/>
              </a:spcAft>
              <a:buNone/>
            </a:pPr>
            <a:r>
              <a:rPr lang="en-US" sz="2000" i="1" dirty="0">
                <a:solidFill>
                  <a:prstClr val="white"/>
                </a:solidFill>
              </a:rPr>
              <a:t>Does early androgen-deprivation therapy in asymptomatic men with rising PSA levels provide more benefit than treatment in symptomatic men with metastases? This question bedevils our field, and we are no closer to an answer now than we were before.”</a:t>
            </a:r>
          </a:p>
        </p:txBody>
      </p:sp>
      <p:sp>
        <p:nvSpPr>
          <p:cNvPr id="5" name="Rectangle 14"/>
          <p:cNvSpPr>
            <a:spLocks noChangeArrowheads="1"/>
          </p:cNvSpPr>
          <p:nvPr/>
        </p:nvSpPr>
        <p:spPr bwMode="auto">
          <a:xfrm>
            <a:off x="0" y="65214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a:solidFill>
                  <a:srgbClr val="FFFFFF"/>
                </a:solidFill>
                <a:latin typeface="Arial" charset="0"/>
                <a:cs typeface="Arial" charset="0"/>
              </a:rPr>
              <a:t>Sartor O. </a:t>
            </a:r>
            <a:r>
              <a:rPr lang="da-DK" sz="1600" i="1" dirty="0">
                <a:solidFill>
                  <a:srgbClr val="FFFFFF"/>
                </a:solidFill>
                <a:latin typeface="Arial" charset="0"/>
                <a:cs typeface="Arial" charset="0"/>
              </a:rPr>
              <a:t>N </a:t>
            </a:r>
            <a:r>
              <a:rPr lang="da-DK" sz="1600" i="1" dirty="0" err="1">
                <a:solidFill>
                  <a:srgbClr val="FFFFFF"/>
                </a:solidFill>
                <a:latin typeface="Arial" charset="0"/>
                <a:cs typeface="Arial" charset="0"/>
              </a:rPr>
              <a:t>Engl</a:t>
            </a:r>
            <a:r>
              <a:rPr lang="da-DK" sz="1600" i="1" dirty="0">
                <a:solidFill>
                  <a:srgbClr val="FFFFFF"/>
                </a:solidFill>
                <a:latin typeface="Arial" charset="0"/>
                <a:cs typeface="Arial" charset="0"/>
              </a:rPr>
              <a:t> J Med </a:t>
            </a:r>
            <a:r>
              <a:rPr lang="da-DK" sz="1600" dirty="0">
                <a:solidFill>
                  <a:srgbClr val="FFFFFF"/>
                </a:solidFill>
                <a:latin typeface="Arial" charset="0"/>
                <a:cs typeface="Arial" charset="0"/>
              </a:rPr>
              <a:t>2012;367(10):945-6.</a:t>
            </a:r>
            <a:endParaRPr lang="en-US" sz="1600" dirty="0">
              <a:solidFill>
                <a:srgbClr val="FFFFFF"/>
              </a:solidFill>
              <a:latin typeface="Arial" charset="0"/>
              <a:cs typeface="Arial" charset="0"/>
            </a:endParaRPr>
          </a:p>
        </p:txBody>
      </p:sp>
    </p:spTree>
    <p:extLst>
      <p:ext uri="{BB962C8B-B14F-4D97-AF65-F5344CB8AC3E}">
        <p14:creationId xmlns:p14="http://schemas.microsoft.com/office/powerpoint/2010/main" val="112040031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85800" y="2400300"/>
            <a:ext cx="7772400" cy="20574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Differential mechanisms of action</a:t>
            </a:r>
            <a:r>
              <a:rPr lang="en-US" sz="3200" dirty="0" smtClean="0">
                <a:solidFill>
                  <a:schemeClr val="bg1"/>
                </a:solidFill>
                <a:latin typeface="Arial" charset="0"/>
                <a:ea typeface="ＭＳ Ｐゴシック" charset="0"/>
                <a:cs typeface="ＭＳ Ｐゴシック" charset="0"/>
              </a:rPr>
              <a:t> </a:t>
            </a:r>
            <a:br>
              <a:rPr lang="en-US" sz="3200" dirty="0" smtClean="0">
                <a:solidFill>
                  <a:schemeClr val="bg1"/>
                </a:solidFill>
                <a:latin typeface="Arial" charset="0"/>
                <a:ea typeface="ＭＳ Ｐゴシック" charset="0"/>
                <a:cs typeface="ＭＳ Ｐゴシック" charset="0"/>
              </a:rPr>
            </a:br>
            <a:r>
              <a:rPr lang="en-US" sz="3200" dirty="0" smtClean="0">
                <a:solidFill>
                  <a:schemeClr val="bg1"/>
                </a:solidFill>
                <a:latin typeface="Arial" charset="0"/>
                <a:ea typeface="ＭＳ Ｐゴシック" charset="0"/>
                <a:cs typeface="ＭＳ Ｐゴシック" charset="0"/>
              </a:rPr>
              <a:t>and </a:t>
            </a:r>
            <a:r>
              <a:rPr lang="en-US" sz="3200" dirty="0">
                <a:solidFill>
                  <a:schemeClr val="bg1"/>
                </a:solidFill>
                <a:latin typeface="Arial" charset="0"/>
                <a:ea typeface="ＭＳ Ｐゴシック" charset="0"/>
                <a:cs typeface="ＭＳ Ｐゴシック" charset="0"/>
              </a:rPr>
              <a:t>side-effect profiles of</a:t>
            </a:r>
            <a:r>
              <a:rPr lang="en-US" sz="3200" dirty="0" smtClean="0">
                <a:solidFill>
                  <a:schemeClr val="bg1"/>
                </a:solidFill>
                <a:latin typeface="Arial" charset="0"/>
                <a:ea typeface="ＭＳ Ｐゴシック" charset="0"/>
                <a:cs typeface="ＭＳ Ｐゴシック" charset="0"/>
              </a:rPr>
              <a:t> </a:t>
            </a:r>
            <a:br>
              <a:rPr lang="en-US" sz="3200" dirty="0" smtClean="0">
                <a:solidFill>
                  <a:schemeClr val="bg1"/>
                </a:solidFill>
                <a:latin typeface="Arial" charset="0"/>
                <a:ea typeface="ＭＳ Ｐゴシック" charset="0"/>
                <a:cs typeface="ＭＳ Ｐゴシック" charset="0"/>
              </a:rPr>
            </a:br>
            <a:r>
              <a:rPr lang="en-US" sz="3200" dirty="0" err="1" smtClean="0">
                <a:solidFill>
                  <a:schemeClr val="bg1"/>
                </a:solidFill>
                <a:latin typeface="Arial" charset="0"/>
                <a:ea typeface="ＭＳ Ｐゴシック" charset="0"/>
                <a:cs typeface="ＭＳ Ｐゴシック" charset="0"/>
              </a:rPr>
              <a:t>abiraterone</a:t>
            </a:r>
            <a:r>
              <a:rPr lang="en-US" sz="3200" dirty="0" smtClean="0">
                <a:solidFill>
                  <a:schemeClr val="bg1"/>
                </a:solidFill>
                <a:latin typeface="Arial" charset="0"/>
                <a:ea typeface="ＭＳ Ｐゴシック" charset="0"/>
                <a:cs typeface="ＭＳ Ｐゴシック" charset="0"/>
              </a:rPr>
              <a:t> and </a:t>
            </a:r>
            <a:r>
              <a:rPr lang="en-US" sz="3200" dirty="0">
                <a:solidFill>
                  <a:schemeClr val="bg1"/>
                </a:solidFill>
                <a:latin typeface="Arial" charset="0"/>
                <a:ea typeface="ＭＳ Ｐゴシック" charset="0"/>
                <a:cs typeface="ＭＳ Ｐゴシック" charset="0"/>
              </a:rPr>
              <a:t>enzalutamide</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ea typeface="ヒラギノ角ゴ Pro W3" charset="0"/>
                <a:cs typeface="ヒラギノ角ゴ Pro W3" charset="0"/>
              </a:rPr>
              <a:t>Differential Mechanism of Action of </a:t>
            </a:r>
            <a:r>
              <a:rPr lang="en-US" dirty="0" err="1" smtClean="0">
                <a:ea typeface="ヒラギノ角ゴ Pro W3" charset="0"/>
                <a:cs typeface="ヒラギノ角ゴ Pro W3" charset="0"/>
              </a:rPr>
              <a:t>Abiraterone</a:t>
            </a:r>
            <a:r>
              <a:rPr lang="en-US" dirty="0" smtClean="0">
                <a:ea typeface="ヒラギノ角ゴ Pro W3" charset="0"/>
                <a:cs typeface="ヒラギノ角ゴ Pro W3" charset="0"/>
              </a:rPr>
              <a:t> versus </a:t>
            </a:r>
            <a:r>
              <a:rPr lang="en-US" dirty="0" err="1" smtClean="0">
                <a:ea typeface="ヒラギノ角ゴ Pro W3" charset="0"/>
                <a:cs typeface="ヒラギノ角ゴ Pro W3" charset="0"/>
              </a:rPr>
              <a:t>Enzalutamide</a:t>
            </a:r>
            <a:endParaRPr lang="en-US" dirty="0"/>
          </a:p>
        </p:txBody>
      </p:sp>
      <p:pic>
        <p:nvPicPr>
          <p:cNvPr id="7" name="Picture 2" descr="Yin-Ya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863" y="2831559"/>
            <a:ext cx="2954337" cy="307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457200" y="3445921"/>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smtClean="0">
                <a:solidFill>
                  <a:schemeClr val="bg1"/>
                </a:solidFill>
                <a:latin typeface="Arial" charset="0"/>
              </a:rPr>
              <a:t>Testosterone</a:t>
            </a:r>
            <a:endParaRPr lang="en-US" b="1" dirty="0">
              <a:solidFill>
                <a:schemeClr val="bg1"/>
              </a:solidFill>
              <a:latin typeface="Arial" charset="0"/>
            </a:endParaRPr>
          </a:p>
        </p:txBody>
      </p:sp>
      <p:sp>
        <p:nvSpPr>
          <p:cNvPr id="9" name="Text Box 4"/>
          <p:cNvSpPr txBox="1">
            <a:spLocks noChangeArrowheads="1"/>
          </p:cNvSpPr>
          <p:nvPr/>
        </p:nvSpPr>
        <p:spPr bwMode="auto">
          <a:xfrm>
            <a:off x="762000" y="4665121"/>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chemeClr val="bg1"/>
                </a:solidFill>
                <a:latin typeface="Arial" charset="0"/>
              </a:rPr>
              <a:t>Androgen Receptor </a:t>
            </a:r>
          </a:p>
        </p:txBody>
      </p:sp>
      <p:sp>
        <p:nvSpPr>
          <p:cNvPr id="10" name="Text Box 5"/>
          <p:cNvSpPr txBox="1">
            <a:spLocks noChangeArrowheads="1"/>
          </p:cNvSpPr>
          <p:nvPr/>
        </p:nvSpPr>
        <p:spPr bwMode="auto">
          <a:xfrm>
            <a:off x="293688" y="1920315"/>
            <a:ext cx="2590800" cy="461665"/>
          </a:xfrm>
          <a:prstGeom prst="rect">
            <a:avLst/>
          </a:prstGeom>
          <a:noFill/>
          <a:ln w="9525">
            <a:noFill/>
            <a:miter lim="800000"/>
            <a:headEnd/>
            <a:tailEnd/>
          </a:ln>
        </p:spPr>
        <p:txBody>
          <a:bodyPr>
            <a:spAutoFit/>
          </a:bodyPr>
          <a:lstStyle/>
          <a:p>
            <a:pPr algn="ctr">
              <a:defRPr/>
            </a:pPr>
            <a:r>
              <a:rPr lang="en-US" altLang="ja-JP" sz="2400" b="1" dirty="0" err="1" smtClean="0">
                <a:solidFill>
                  <a:srgbClr val="FFFFFF"/>
                </a:solidFill>
              </a:rPr>
              <a:t>Enzalutamide</a:t>
            </a:r>
            <a:endParaRPr lang="en-US" altLang="ja-JP" sz="2400" b="1" dirty="0">
              <a:solidFill>
                <a:srgbClr val="FFFFFF"/>
              </a:solidFill>
              <a:cs typeface="+mn-cs"/>
            </a:endParaRPr>
          </a:p>
        </p:txBody>
      </p:sp>
      <p:sp>
        <p:nvSpPr>
          <p:cNvPr id="11" name="Text Box 5"/>
          <p:cNvSpPr txBox="1">
            <a:spLocks noChangeArrowheads="1"/>
          </p:cNvSpPr>
          <p:nvPr/>
        </p:nvSpPr>
        <p:spPr bwMode="auto">
          <a:xfrm>
            <a:off x="3352800" y="1735649"/>
            <a:ext cx="2590800" cy="830997"/>
          </a:xfrm>
          <a:prstGeom prst="rect">
            <a:avLst/>
          </a:prstGeom>
          <a:noFill/>
          <a:ln w="9525">
            <a:noFill/>
            <a:miter lim="800000"/>
            <a:headEnd/>
            <a:tailEnd/>
          </a:ln>
        </p:spPr>
        <p:txBody>
          <a:bodyPr>
            <a:spAutoFit/>
          </a:bodyPr>
          <a:lstStyle/>
          <a:p>
            <a:pPr algn="ctr">
              <a:defRPr/>
            </a:pPr>
            <a:r>
              <a:rPr lang="en-US" altLang="ja-JP" sz="2400" b="1" dirty="0" smtClean="0">
                <a:solidFill>
                  <a:schemeClr val="bg1"/>
                </a:solidFill>
                <a:cs typeface="+mn-cs"/>
              </a:rPr>
              <a:t>Abiraterone</a:t>
            </a:r>
          </a:p>
          <a:p>
            <a:pPr algn="ctr">
              <a:defRPr/>
            </a:pPr>
            <a:r>
              <a:rPr lang="en-US" altLang="ja-JP" sz="2400" b="1" dirty="0" smtClean="0">
                <a:solidFill>
                  <a:schemeClr val="bg1"/>
                </a:solidFill>
              </a:rPr>
              <a:t>Acetate</a:t>
            </a:r>
            <a:endParaRPr lang="en-US" altLang="ja-JP" sz="2400" b="1" dirty="0">
              <a:solidFill>
                <a:schemeClr val="bg1"/>
              </a:solidFill>
              <a:cs typeface="+mn-cs"/>
            </a:endParaRPr>
          </a:p>
        </p:txBody>
      </p:sp>
      <p:sp>
        <p:nvSpPr>
          <p:cNvPr id="12" name="Text Box 5"/>
          <p:cNvSpPr txBox="1">
            <a:spLocks noChangeArrowheads="1"/>
          </p:cNvSpPr>
          <p:nvPr/>
        </p:nvSpPr>
        <p:spPr bwMode="auto">
          <a:xfrm>
            <a:off x="6248400" y="1550983"/>
            <a:ext cx="2590800" cy="1200328"/>
          </a:xfrm>
          <a:prstGeom prst="rect">
            <a:avLst/>
          </a:prstGeom>
          <a:noFill/>
          <a:ln w="9525">
            <a:noFill/>
            <a:miter lim="800000"/>
            <a:headEnd/>
            <a:tailEnd/>
          </a:ln>
        </p:spPr>
        <p:txBody>
          <a:bodyPr>
            <a:spAutoFit/>
          </a:bodyPr>
          <a:lstStyle/>
          <a:p>
            <a:pPr algn="ctr">
              <a:defRPr/>
            </a:pPr>
            <a:r>
              <a:rPr lang="en-US" altLang="ja-JP" sz="2400" b="1" dirty="0" err="1" smtClean="0">
                <a:solidFill>
                  <a:srgbClr val="ECBB33"/>
                </a:solidFill>
              </a:rPr>
              <a:t>Enzalutamide</a:t>
            </a:r>
            <a:r>
              <a:rPr lang="en-US" altLang="ja-JP" sz="2400" b="1" dirty="0" smtClean="0">
                <a:solidFill>
                  <a:srgbClr val="ECBB33"/>
                </a:solidFill>
                <a:cs typeface="+mn-cs"/>
              </a:rPr>
              <a:t>+ Abiraterone</a:t>
            </a:r>
          </a:p>
          <a:p>
            <a:pPr algn="ctr">
              <a:defRPr/>
            </a:pPr>
            <a:r>
              <a:rPr lang="en-US" altLang="ja-JP" sz="2400" b="1" dirty="0" smtClean="0">
                <a:solidFill>
                  <a:srgbClr val="ECBB33"/>
                </a:solidFill>
              </a:rPr>
              <a:t>Acetate</a:t>
            </a:r>
            <a:endParaRPr lang="en-US" altLang="ja-JP" sz="2400" b="1" dirty="0">
              <a:solidFill>
                <a:srgbClr val="ECBB33"/>
              </a:solidFill>
            </a:endParaRPr>
          </a:p>
        </p:txBody>
      </p:sp>
      <p:pic>
        <p:nvPicPr>
          <p:cNvPr id="13" name="Picture 2" descr="Yin-Ya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200" y="2831559"/>
            <a:ext cx="2954338"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Yin-Yang"/>
          <p:cNvPicPr>
            <a:picLocks noChangeAspect="1" noChangeArrowheads="1"/>
          </p:cNvPicPr>
          <p:nvPr/>
        </p:nvPicPr>
        <p:blipFill>
          <a:blip r:embed="rId3" cstate="print">
            <a:clrChange>
              <a:clrFrom>
                <a:srgbClr val="FFFFFF"/>
              </a:clrFrom>
              <a:clrTo>
                <a:srgbClr val="FFFFFF">
                  <a:alpha val="0"/>
                </a:srgbClr>
              </a:clrTo>
            </a:clrChange>
            <a:alphaModFix/>
            <a:extLst>
              <a:ext uri="{28A0092B-C50C-407E-A947-70E740481C1C}">
                <a14:useLocalDpi xmlns:a14="http://schemas.microsoft.com/office/drawing/2010/main" val="0"/>
              </a:ext>
            </a:extLst>
          </a:blip>
          <a:srcRect/>
          <a:stretch>
            <a:fillRect/>
          </a:stretch>
        </p:blipFill>
        <p:spPr bwMode="auto">
          <a:xfrm>
            <a:off x="6096000" y="2831559"/>
            <a:ext cx="2954338"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3"/>
          <p:cNvSpPr txBox="1">
            <a:spLocks noChangeArrowheads="1"/>
          </p:cNvSpPr>
          <p:nvPr/>
        </p:nvSpPr>
        <p:spPr bwMode="auto">
          <a:xfrm>
            <a:off x="3429000" y="3445921"/>
            <a:ext cx="183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smtClean="0">
                <a:solidFill>
                  <a:schemeClr val="bg1"/>
                </a:solidFill>
                <a:latin typeface="Arial" charset="0"/>
              </a:rPr>
              <a:t>Testosterone</a:t>
            </a:r>
            <a:endParaRPr lang="en-US" sz="2000" b="1" dirty="0">
              <a:solidFill>
                <a:schemeClr val="bg1"/>
              </a:solidFill>
              <a:latin typeface="Arial" charset="0"/>
            </a:endParaRPr>
          </a:p>
        </p:txBody>
      </p:sp>
      <p:sp>
        <p:nvSpPr>
          <p:cNvPr id="16" name="Text Box 3"/>
          <p:cNvSpPr txBox="1">
            <a:spLocks noChangeArrowheads="1"/>
          </p:cNvSpPr>
          <p:nvPr/>
        </p:nvSpPr>
        <p:spPr bwMode="auto">
          <a:xfrm>
            <a:off x="6477000" y="3445921"/>
            <a:ext cx="183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smtClean="0">
                <a:solidFill>
                  <a:schemeClr val="bg1"/>
                </a:solidFill>
                <a:latin typeface="Arial" charset="0"/>
              </a:rPr>
              <a:t>Testosterone</a:t>
            </a:r>
            <a:endParaRPr lang="en-US" sz="2000" b="1" dirty="0">
              <a:solidFill>
                <a:schemeClr val="bg1"/>
              </a:solidFill>
              <a:latin typeface="Arial" charset="0"/>
            </a:endParaRPr>
          </a:p>
        </p:txBody>
      </p:sp>
      <p:sp>
        <p:nvSpPr>
          <p:cNvPr id="17" name="Up Arrow 16"/>
          <p:cNvSpPr/>
          <p:nvPr/>
        </p:nvSpPr>
        <p:spPr>
          <a:xfrm>
            <a:off x="2286000" y="3369721"/>
            <a:ext cx="304800" cy="5334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own Arrow 17"/>
          <p:cNvSpPr/>
          <p:nvPr/>
        </p:nvSpPr>
        <p:spPr>
          <a:xfrm>
            <a:off x="2209800" y="4893721"/>
            <a:ext cx="304800" cy="5334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own Arrow 18"/>
          <p:cNvSpPr/>
          <p:nvPr/>
        </p:nvSpPr>
        <p:spPr>
          <a:xfrm>
            <a:off x="5257800" y="3445921"/>
            <a:ext cx="304800" cy="5334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Down Arrow 19"/>
          <p:cNvSpPr/>
          <p:nvPr/>
        </p:nvSpPr>
        <p:spPr>
          <a:xfrm>
            <a:off x="8153400" y="4817521"/>
            <a:ext cx="304800" cy="5334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 Box 4"/>
          <p:cNvSpPr txBox="1">
            <a:spLocks noChangeArrowheads="1"/>
          </p:cNvSpPr>
          <p:nvPr/>
        </p:nvSpPr>
        <p:spPr bwMode="auto">
          <a:xfrm>
            <a:off x="3657600" y="4665121"/>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bg1"/>
                </a:solidFill>
                <a:latin typeface="Arial" charset="0"/>
              </a:rPr>
              <a:t>Androgen Receptor </a:t>
            </a:r>
          </a:p>
        </p:txBody>
      </p:sp>
      <p:sp>
        <p:nvSpPr>
          <p:cNvPr id="22" name="Text Box 4"/>
          <p:cNvSpPr txBox="1">
            <a:spLocks noChangeArrowheads="1"/>
          </p:cNvSpPr>
          <p:nvPr/>
        </p:nvSpPr>
        <p:spPr bwMode="auto">
          <a:xfrm>
            <a:off x="6629400" y="4665121"/>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bg1"/>
                </a:solidFill>
                <a:latin typeface="Arial" charset="0"/>
              </a:rPr>
              <a:t>Androgen Receptor </a:t>
            </a:r>
          </a:p>
        </p:txBody>
      </p:sp>
      <p:sp>
        <p:nvSpPr>
          <p:cNvPr id="23" name="Up Arrow 22"/>
          <p:cNvSpPr/>
          <p:nvPr/>
        </p:nvSpPr>
        <p:spPr>
          <a:xfrm>
            <a:off x="5181600" y="4893721"/>
            <a:ext cx="304800" cy="5334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8305800" y="3445921"/>
            <a:ext cx="304800" cy="5334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207964" y="2869659"/>
            <a:ext cx="2852928" cy="3017520"/>
          </a:xfrm>
          <a:prstGeom prst="ellipse">
            <a:avLst/>
          </a:prstGeom>
          <a:noFill/>
          <a:ln w="381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158236" y="2869659"/>
            <a:ext cx="2852928" cy="3017520"/>
          </a:xfrm>
          <a:prstGeom prst="ellipse">
            <a:avLst/>
          </a:prstGeom>
          <a:noFill/>
          <a:ln w="381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140450" y="2869659"/>
            <a:ext cx="2852928" cy="3017520"/>
          </a:xfrm>
          <a:prstGeom prst="ellipse">
            <a:avLst/>
          </a:prstGeom>
          <a:noFill/>
          <a:ln w="381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9" grpId="0" animBg="1"/>
      <p:bldP spid="20" grpId="0" animBg="1"/>
      <p:bldP spid="21" grpId="0"/>
      <p:bldP spid="22" grpId="0"/>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22250"/>
            <a:ext cx="7772400" cy="2046288"/>
          </a:xfrm>
        </p:spPr>
        <p:txBody>
          <a:bodyPr/>
          <a:lstStyle/>
          <a:p>
            <a:pPr algn="ctr" eaLnBrk="1" hangingPunct="1">
              <a:spcAft>
                <a:spcPts val="600"/>
              </a:spcAft>
            </a:pPr>
            <a:r>
              <a:rPr lang="en-US" sz="3200" dirty="0">
                <a:solidFill>
                  <a:schemeClr val="bg1"/>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Challenging Cases</a:t>
            </a:r>
            <a:r>
              <a:rPr lang="en-US"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
            </a:r>
            <a:br>
              <a:rPr lang="en-US"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
            </a:r>
            <a:br>
              <a:rPr lang="en-US" sz="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Oncologist and Nurse Investigators </a:t>
            </a:r>
            <a:b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Consult on Actual Patients from the </a:t>
            </a:r>
            <a:b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Practices of the Invited Faculty</a:t>
            </a:r>
            <a:endParaRPr lang="en-US" sz="2600" dirty="0">
              <a:effectLst>
                <a:outerShdw blurRad="50800" dist="38100" dir="2700000" algn="tl" rotWithShape="0">
                  <a:srgbClr val="000000">
                    <a:alpha val="40000"/>
                  </a:srgbClr>
                </a:outerShdw>
              </a:effectLst>
              <a:latin typeface="Arial" charset="0"/>
              <a:ea typeface="ＭＳ Ｐゴシック" charset="0"/>
              <a:cs typeface="ＭＳ Ｐゴシック" charset="0"/>
            </a:endParaRPr>
          </a:p>
        </p:txBody>
      </p:sp>
      <p:pic>
        <p:nvPicPr>
          <p:cNvPr id="4" name="Picture 3" descr="ONS-Calendar_v4f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33" y="2588026"/>
            <a:ext cx="8686800" cy="31256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3268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Screen shot 2013-04-16 at 11.26.14 AM.png"/>
          <p:cNvPicPr>
            <a:picLocks noChangeAspect="1"/>
          </p:cNvPicPr>
          <p:nvPr/>
        </p:nvPicPr>
        <p:blipFill rotWithShape="1">
          <a:blip r:embed="rId3">
            <a:extLst>
              <a:ext uri="{28A0092B-C50C-407E-A947-70E740481C1C}">
                <a14:useLocalDpi xmlns:a14="http://schemas.microsoft.com/office/drawing/2010/main" val="0"/>
              </a:ext>
            </a:extLst>
          </a:blip>
          <a:srcRect l="1524" t="4274" r="3874" b="3418"/>
          <a:stretch/>
        </p:blipFill>
        <p:spPr bwMode="auto">
          <a:xfrm>
            <a:off x="201349" y="1502275"/>
            <a:ext cx="8782566" cy="350521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ChangeArrowheads="1"/>
          </p:cNvSpPr>
          <p:nvPr/>
        </p:nvSpPr>
        <p:spPr bwMode="auto">
          <a:xfrm>
            <a:off x="336550" y="373972"/>
            <a:ext cx="8458200" cy="50141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nchor="ctr">
            <a:spAutoFit/>
          </a:bodyPr>
          <a:lstStyle/>
          <a:p>
            <a:pPr defTabSz="457200" eaLnBrk="1" fontAlgn="auto" hangingPunct="1">
              <a:lnSpc>
                <a:spcPct val="90000"/>
              </a:lnSpc>
              <a:spcBef>
                <a:spcPts val="0"/>
              </a:spcBef>
              <a:spcAft>
                <a:spcPts val="0"/>
              </a:spcAft>
              <a:defRPr/>
            </a:pPr>
            <a:r>
              <a:rPr lang="en-US" sz="2800" b="1" dirty="0">
                <a:solidFill>
                  <a:srgbClr val="EFC53D"/>
                </a:solidFill>
              </a:rPr>
              <a:t>Phase III COU-AA-301 Study</a:t>
            </a:r>
            <a:endParaRPr lang="en-US" sz="2800" b="1" dirty="0">
              <a:solidFill>
                <a:srgbClr val="262626"/>
              </a:solidFill>
            </a:endParaRPr>
          </a:p>
        </p:txBody>
      </p:sp>
      <p:sp>
        <p:nvSpPr>
          <p:cNvPr id="14" name="Rectangle 14"/>
          <p:cNvSpPr>
            <a:spLocks noChangeArrowheads="1"/>
          </p:cNvSpPr>
          <p:nvPr/>
        </p:nvSpPr>
        <p:spPr bwMode="auto">
          <a:xfrm>
            <a:off x="0" y="65214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err="1" smtClean="0">
                <a:solidFill>
                  <a:srgbClr val="FFFFFF"/>
                </a:solidFill>
              </a:rPr>
              <a:t>Fizazi</a:t>
            </a:r>
            <a:r>
              <a:rPr lang="en-US" sz="1600" dirty="0" smtClean="0">
                <a:solidFill>
                  <a:srgbClr val="FFFFFF"/>
                </a:solidFill>
              </a:rPr>
              <a:t> K et al. </a:t>
            </a:r>
            <a:r>
              <a:rPr lang="en-US" sz="1600" i="1" dirty="0" smtClean="0">
                <a:solidFill>
                  <a:srgbClr val="FFFFFF"/>
                </a:solidFill>
              </a:rPr>
              <a:t>Lancet </a:t>
            </a:r>
            <a:r>
              <a:rPr lang="en-US" sz="1600" i="1" dirty="0" err="1" smtClean="0">
                <a:solidFill>
                  <a:srgbClr val="FFFFFF"/>
                </a:solidFill>
              </a:rPr>
              <a:t>Oncol</a:t>
            </a:r>
            <a:r>
              <a:rPr lang="en-US" sz="1600" i="1" dirty="0" smtClean="0">
                <a:solidFill>
                  <a:srgbClr val="FFFFFF"/>
                </a:solidFill>
              </a:rPr>
              <a:t> </a:t>
            </a:r>
            <a:r>
              <a:rPr lang="en-US" sz="1600" dirty="0" smtClean="0">
                <a:solidFill>
                  <a:srgbClr val="FFFFFF"/>
                </a:solidFill>
              </a:rPr>
              <a:t>2012;13(10):983-92.</a:t>
            </a:r>
            <a:endParaRPr lang="en-US" sz="1600" dirty="0">
              <a:solidFill>
                <a:srgbClr val="FFFFFF"/>
              </a:solidFill>
            </a:endParaRPr>
          </a:p>
        </p:txBody>
      </p:sp>
      <p:sp>
        <p:nvSpPr>
          <p:cNvPr id="15" name="Line 17"/>
          <p:cNvSpPr>
            <a:spLocks noChangeShapeType="1"/>
          </p:cNvSpPr>
          <p:nvPr/>
        </p:nvSpPr>
        <p:spPr bwMode="auto">
          <a:xfrm>
            <a:off x="5568569" y="3254155"/>
            <a:ext cx="47625" cy="23145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16" name="Line 18"/>
          <p:cNvSpPr>
            <a:spLocks noChangeShapeType="1"/>
          </p:cNvSpPr>
          <p:nvPr/>
        </p:nvSpPr>
        <p:spPr bwMode="auto">
          <a:xfrm flipV="1">
            <a:off x="5314569" y="4841651"/>
            <a:ext cx="228600"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18" name="Rectangle 65"/>
          <p:cNvSpPr>
            <a:spLocks noChangeArrowheads="1"/>
          </p:cNvSpPr>
          <p:nvPr/>
        </p:nvSpPr>
        <p:spPr bwMode="auto">
          <a:xfrm>
            <a:off x="380999" y="5058516"/>
            <a:ext cx="82973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ts val="600"/>
              </a:spcBef>
              <a:spcAft>
                <a:spcPts val="600"/>
              </a:spcAft>
            </a:pPr>
            <a:r>
              <a:rPr lang="en-US" sz="2000" b="1" dirty="0" smtClean="0">
                <a:solidFill>
                  <a:srgbClr val="ECBB33"/>
                </a:solidFill>
              </a:rPr>
              <a:t>Median overall survival: 15.8 versus 11.2 months</a:t>
            </a:r>
            <a:endParaRPr lang="en-US" sz="2000" b="1" dirty="0">
              <a:solidFill>
                <a:srgbClr val="ECBB33"/>
              </a:solidFill>
            </a:endParaRPr>
          </a:p>
        </p:txBody>
      </p:sp>
      <p:sp>
        <p:nvSpPr>
          <p:cNvPr id="19" name="Rectangle 93"/>
          <p:cNvSpPr>
            <a:spLocks noChangeArrowheads="1"/>
          </p:cNvSpPr>
          <p:nvPr/>
        </p:nvSpPr>
        <p:spPr bwMode="auto">
          <a:xfrm>
            <a:off x="5543168" y="1568150"/>
            <a:ext cx="2991231" cy="1297008"/>
          </a:xfrm>
          <a:prstGeom prst="rect">
            <a:avLst/>
          </a:prstGeom>
          <a:solidFill>
            <a:srgbClr val="F8951E"/>
          </a:solidFill>
          <a:ln w="25400">
            <a:solidFill>
              <a:schemeClr val="bg2"/>
            </a:solidFill>
            <a:miter lim="800000"/>
            <a:headEnd/>
            <a:tailEnd/>
          </a:ln>
          <a:effectLst/>
          <a:extLst/>
        </p:spPr>
        <p:txBody>
          <a:bodyPr wrap="none" anchor="ctr"/>
          <a:lstStyle/>
          <a:p>
            <a:pPr algn="ctr">
              <a:spcBef>
                <a:spcPct val="50000"/>
              </a:spcBef>
            </a:pPr>
            <a:r>
              <a:rPr lang="en-US" sz="2000" b="1" dirty="0" err="1" smtClean="0">
                <a:solidFill>
                  <a:srgbClr val="000090"/>
                </a:solidFill>
              </a:rPr>
              <a:t>Abiraterone</a:t>
            </a:r>
            <a:r>
              <a:rPr lang="en-US" sz="2000" b="1" dirty="0" smtClean="0">
                <a:solidFill>
                  <a:srgbClr val="000090"/>
                </a:solidFill>
              </a:rPr>
              <a:t> </a:t>
            </a:r>
            <a:br>
              <a:rPr lang="en-US" sz="2000" b="1" dirty="0" smtClean="0">
                <a:solidFill>
                  <a:srgbClr val="000090"/>
                </a:solidFill>
              </a:rPr>
            </a:br>
            <a:r>
              <a:rPr lang="en-US" sz="2000" b="1" dirty="0" smtClean="0">
                <a:solidFill>
                  <a:srgbClr val="000090"/>
                </a:solidFill>
              </a:rPr>
              <a:t>+ Prednisone </a:t>
            </a:r>
          </a:p>
          <a:p>
            <a:pPr algn="ctr">
              <a:spcBef>
                <a:spcPct val="50000"/>
              </a:spcBef>
            </a:pPr>
            <a:r>
              <a:rPr lang="en-US" sz="2000" b="1" dirty="0" smtClean="0">
                <a:solidFill>
                  <a:srgbClr val="000090"/>
                </a:solidFill>
              </a:rPr>
              <a:t>(</a:t>
            </a:r>
            <a:r>
              <a:rPr lang="en-US" sz="2000" b="1" dirty="0" err="1" smtClean="0">
                <a:solidFill>
                  <a:srgbClr val="000090"/>
                </a:solidFill>
              </a:rPr>
              <a:t>n</a:t>
            </a:r>
            <a:r>
              <a:rPr lang="en-US" sz="2000" b="1" dirty="0" smtClean="0">
                <a:solidFill>
                  <a:srgbClr val="000090"/>
                </a:solidFill>
              </a:rPr>
              <a:t> = 797)</a:t>
            </a:r>
            <a:endParaRPr lang="en-US" sz="2000" b="1" dirty="0">
              <a:solidFill>
                <a:srgbClr val="000090"/>
              </a:solidFill>
            </a:endParaRPr>
          </a:p>
        </p:txBody>
      </p:sp>
      <p:grpSp>
        <p:nvGrpSpPr>
          <p:cNvPr id="20" name="Group 13"/>
          <p:cNvGrpSpPr>
            <a:grpSpLocks/>
          </p:cNvGrpSpPr>
          <p:nvPr/>
        </p:nvGrpSpPr>
        <p:grpSpPr bwMode="auto">
          <a:xfrm>
            <a:off x="4563682" y="2225451"/>
            <a:ext cx="979487" cy="533400"/>
            <a:chOff x="3551" y="1542"/>
            <a:chExt cx="203" cy="547"/>
          </a:xfrm>
        </p:grpSpPr>
        <p:sp>
          <p:nvSpPr>
            <p:cNvPr id="21" name="Line 14"/>
            <p:cNvSpPr>
              <a:spLocks noChangeShapeType="1"/>
            </p:cNvSpPr>
            <p:nvPr/>
          </p:nvSpPr>
          <p:spPr bwMode="auto">
            <a:xfrm flipV="1">
              <a:off x="3551" y="1542"/>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2" name="Line 15"/>
            <p:cNvSpPr>
              <a:spLocks noChangeShapeType="1"/>
            </p:cNvSpPr>
            <p:nvPr/>
          </p:nvSpPr>
          <p:spPr bwMode="auto">
            <a:xfrm>
              <a:off x="3551"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grpSp>
        <p:nvGrpSpPr>
          <p:cNvPr id="23" name="Group 16"/>
          <p:cNvGrpSpPr>
            <a:grpSpLocks/>
          </p:cNvGrpSpPr>
          <p:nvPr/>
        </p:nvGrpSpPr>
        <p:grpSpPr bwMode="auto">
          <a:xfrm rot="10800000" flipH="1">
            <a:off x="4565269" y="3084288"/>
            <a:ext cx="977900" cy="841375"/>
            <a:chOff x="3551" y="1542"/>
            <a:chExt cx="203" cy="547"/>
          </a:xfrm>
        </p:grpSpPr>
        <p:sp>
          <p:nvSpPr>
            <p:cNvPr id="24" name="Line 17"/>
            <p:cNvSpPr>
              <a:spLocks noChangeShapeType="1"/>
            </p:cNvSpPr>
            <p:nvPr/>
          </p:nvSpPr>
          <p:spPr bwMode="auto">
            <a:xfrm flipV="1">
              <a:off x="3551" y="1544"/>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5" name="Line 18"/>
            <p:cNvSpPr>
              <a:spLocks noChangeShapeType="1"/>
            </p:cNvSpPr>
            <p:nvPr/>
          </p:nvSpPr>
          <p:spPr bwMode="auto">
            <a:xfrm>
              <a:off x="3549"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sp>
        <p:nvSpPr>
          <p:cNvPr id="26" name="Oval 4"/>
          <p:cNvSpPr>
            <a:spLocks noChangeArrowheads="1"/>
          </p:cNvSpPr>
          <p:nvPr/>
        </p:nvSpPr>
        <p:spPr bwMode="auto">
          <a:xfrm>
            <a:off x="4082669" y="2633439"/>
            <a:ext cx="914400" cy="914400"/>
          </a:xfrm>
          <a:prstGeom prst="ellipse">
            <a:avLst/>
          </a:prstGeom>
          <a:solidFill>
            <a:srgbClr val="FE701B"/>
          </a:solidFill>
          <a:ln>
            <a:noFill/>
          </a:ln>
          <a:extLst/>
        </p:spPr>
        <p:txBody>
          <a:bodyPr wrap="none" anchor="ctr"/>
          <a:lstStyle/>
          <a:p>
            <a:pPr algn="ctr"/>
            <a:r>
              <a:rPr lang="en-US" sz="3600" b="1" dirty="0">
                <a:solidFill>
                  <a:schemeClr val="bg1"/>
                </a:solidFill>
              </a:rPr>
              <a:t>R</a:t>
            </a:r>
          </a:p>
        </p:txBody>
      </p:sp>
      <p:sp>
        <p:nvSpPr>
          <p:cNvPr id="27" name="Line 2"/>
          <p:cNvSpPr>
            <a:spLocks noChangeShapeType="1"/>
          </p:cNvSpPr>
          <p:nvPr/>
        </p:nvSpPr>
        <p:spPr bwMode="auto">
          <a:xfrm>
            <a:off x="3781044" y="3085876"/>
            <a:ext cx="28733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8" name="TextBox 1"/>
          <p:cNvSpPr txBox="1">
            <a:spLocks noChangeArrowheads="1"/>
          </p:cNvSpPr>
          <p:nvPr/>
        </p:nvSpPr>
        <p:spPr bwMode="auto">
          <a:xfrm>
            <a:off x="3933444" y="2374676"/>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dirty="0">
                <a:solidFill>
                  <a:schemeClr val="bg1"/>
                </a:solidFill>
              </a:rPr>
              <a:t>2:1</a:t>
            </a:r>
          </a:p>
        </p:txBody>
      </p:sp>
      <p:sp>
        <p:nvSpPr>
          <p:cNvPr id="29" name="Rectangle 93"/>
          <p:cNvSpPr>
            <a:spLocks noChangeArrowheads="1"/>
          </p:cNvSpPr>
          <p:nvPr/>
        </p:nvSpPr>
        <p:spPr bwMode="auto">
          <a:xfrm>
            <a:off x="5543168" y="3376916"/>
            <a:ext cx="2991231" cy="1054100"/>
          </a:xfrm>
          <a:prstGeom prst="rect">
            <a:avLst/>
          </a:prstGeom>
          <a:solidFill>
            <a:srgbClr val="99CC00"/>
          </a:solidFill>
          <a:ln w="25400">
            <a:solidFill>
              <a:schemeClr val="bg2"/>
            </a:solidFill>
            <a:miter lim="800000"/>
            <a:headEnd/>
            <a:tailEnd/>
          </a:ln>
          <a:effectLst/>
          <a:extLst/>
        </p:spPr>
        <p:txBody>
          <a:bodyPr wrap="none" anchor="ctr"/>
          <a:lstStyle/>
          <a:p>
            <a:pPr algn="ctr">
              <a:spcBef>
                <a:spcPct val="50000"/>
              </a:spcBef>
            </a:pPr>
            <a:r>
              <a:rPr lang="en-US" sz="2000" b="1" dirty="0" smtClean="0">
                <a:solidFill>
                  <a:srgbClr val="000090"/>
                </a:solidFill>
              </a:rPr>
              <a:t>Placebo + Prednisone</a:t>
            </a:r>
          </a:p>
          <a:p>
            <a:pPr algn="ctr">
              <a:spcBef>
                <a:spcPct val="50000"/>
              </a:spcBef>
            </a:pPr>
            <a:r>
              <a:rPr lang="en-US" sz="2000" b="1" dirty="0" smtClean="0">
                <a:solidFill>
                  <a:srgbClr val="000090"/>
                </a:solidFill>
              </a:rPr>
              <a:t> (</a:t>
            </a:r>
            <a:r>
              <a:rPr lang="en-US" sz="2000" b="1" dirty="0" err="1" smtClean="0">
                <a:solidFill>
                  <a:srgbClr val="000090"/>
                </a:solidFill>
              </a:rPr>
              <a:t>n</a:t>
            </a:r>
            <a:r>
              <a:rPr lang="en-US" sz="2000" b="1" dirty="0" smtClean="0">
                <a:solidFill>
                  <a:srgbClr val="000090"/>
                </a:solidFill>
              </a:rPr>
              <a:t> = 398)</a:t>
            </a:r>
            <a:endParaRPr lang="en-US" sz="2000" b="1" dirty="0">
              <a:solidFill>
                <a:srgbClr val="000090"/>
              </a:solidFill>
            </a:endParaRPr>
          </a:p>
        </p:txBody>
      </p:sp>
      <p:graphicFrame>
        <p:nvGraphicFramePr>
          <p:cNvPr id="53" name="Group 104"/>
          <p:cNvGraphicFramePr>
            <a:graphicFrameLocks noGrp="1"/>
          </p:cNvGraphicFramePr>
          <p:nvPr>
            <p:extLst>
              <p:ext uri="{D42A27DB-BD31-4B8C-83A1-F6EECF244321}">
                <p14:modId xmlns:p14="http://schemas.microsoft.com/office/powerpoint/2010/main" val="3821071797"/>
              </p:ext>
            </p:extLst>
          </p:nvPr>
        </p:nvGraphicFramePr>
        <p:xfrm>
          <a:off x="380998" y="1847546"/>
          <a:ext cx="3400045" cy="2511319"/>
        </p:xfrm>
        <a:graphic>
          <a:graphicData uri="http://schemas.openxmlformats.org/drawingml/2006/table">
            <a:tbl>
              <a:tblPr/>
              <a:tblGrid>
                <a:gridCol w="3400045"/>
              </a:tblGrid>
              <a:tr h="4295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a:ea typeface="ＭＳ Ｐゴシック" charset="0"/>
                          <a:cs typeface="Arial"/>
                        </a:rPr>
                        <a:t>Eligibility (n = 1,195)</a:t>
                      </a:r>
                      <a:endParaRPr kumimoji="0" lang="en-US" sz="2000" b="1" i="0" u="none" strike="noStrike" cap="none" normalizeH="0" baseline="0" dirty="0">
                        <a:ln>
                          <a:noFill/>
                        </a:ln>
                        <a:solidFill>
                          <a:schemeClr val="bg1"/>
                        </a:solidFill>
                        <a:effectLst/>
                        <a:latin typeface="Arial"/>
                        <a:ea typeface="ＭＳ Ｐゴシック" charset="0"/>
                        <a:cs typeface="Arial"/>
                      </a:endParaRP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2081751">
                <a:tc>
                  <a:txBody>
                    <a:bodyPr/>
                    <a:lstStyle/>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Histologically/</a:t>
                      </a:r>
                      <a:r>
                        <a:rPr kumimoji="0" lang="en-US" sz="2000" b="0" i="0" u="none" strike="noStrike" cap="none" normalizeH="0" baseline="0" dirty="0" err="1" smtClean="0">
                          <a:ln>
                            <a:noFill/>
                          </a:ln>
                          <a:solidFill>
                            <a:schemeClr val="bg1"/>
                          </a:solidFill>
                          <a:effectLst/>
                          <a:latin typeface="+mn-lt"/>
                          <a:ea typeface="ＭＳ Ｐゴシック" charset="0"/>
                          <a:cs typeface="Arial"/>
                        </a:rPr>
                        <a:t>cytologically</a:t>
                      </a:r>
                      <a:r>
                        <a:rPr kumimoji="0" lang="en-US" sz="2000" b="0" i="0" u="none" strike="noStrike" cap="none" normalizeH="0" baseline="0" dirty="0" smtClean="0">
                          <a:ln>
                            <a:noFill/>
                          </a:ln>
                          <a:solidFill>
                            <a:schemeClr val="bg1"/>
                          </a:solidFill>
                          <a:effectLst/>
                          <a:latin typeface="+mn-lt"/>
                          <a:ea typeface="ＭＳ Ｐゴシック" charset="0"/>
                          <a:cs typeface="Arial"/>
                        </a:rPr>
                        <a:t> confirmed </a:t>
                      </a:r>
                      <a:r>
                        <a:rPr kumimoji="0" lang="en-US" sz="2000" b="0" i="0" u="none" strike="noStrike" cap="none" normalizeH="0" baseline="0" dirty="0" err="1" smtClean="0">
                          <a:ln>
                            <a:noFill/>
                          </a:ln>
                          <a:solidFill>
                            <a:schemeClr val="bg1"/>
                          </a:solidFill>
                          <a:effectLst/>
                          <a:latin typeface="+mn-lt"/>
                          <a:ea typeface="ＭＳ Ｐゴシック" charset="0"/>
                          <a:cs typeface="Arial"/>
                        </a:rPr>
                        <a:t>mCRPC</a:t>
                      </a:r>
                      <a:endParaRPr kumimoji="0" lang="en-US" sz="2000" b="0" i="0" u="none" strike="noStrike" cap="none" normalizeH="0" baseline="0" dirty="0" smtClean="0">
                        <a:ln>
                          <a:noFill/>
                        </a:ln>
                        <a:solidFill>
                          <a:schemeClr val="bg1"/>
                        </a:solidFill>
                        <a:effectLst/>
                        <a:latin typeface="+mn-lt"/>
                        <a:ea typeface="ＭＳ Ｐゴシック" charset="0"/>
                        <a:cs typeface="Arial"/>
                      </a:endParaRP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Failure of </a:t>
                      </a:r>
                      <a:r>
                        <a:rPr kumimoji="0" lang="en-US" sz="2000" b="0" i="0" u="none" strike="noStrike" cap="none" normalizeH="0" baseline="0" dirty="0" err="1" smtClean="0">
                          <a:ln>
                            <a:noFill/>
                          </a:ln>
                          <a:solidFill>
                            <a:schemeClr val="bg1"/>
                          </a:solidFill>
                          <a:effectLst/>
                          <a:latin typeface="+mn-lt"/>
                          <a:ea typeface="ＭＳ Ｐゴシック" charset="0"/>
                          <a:cs typeface="Arial"/>
                        </a:rPr>
                        <a:t>docetaxel</a:t>
                      </a:r>
                      <a:endParaRPr kumimoji="0" lang="en-US" sz="2000" b="0" i="0" u="none" strike="noStrike" cap="none" normalizeH="0" baseline="0" dirty="0" smtClean="0">
                        <a:ln>
                          <a:noFill/>
                        </a:ln>
                        <a:solidFill>
                          <a:schemeClr val="bg1"/>
                        </a:solidFill>
                        <a:effectLst/>
                        <a:latin typeface="+mn-lt"/>
                        <a:ea typeface="ＭＳ Ｐゴシック" charset="0"/>
                        <a:cs typeface="Arial"/>
                      </a:endParaRP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≤2 prior chemotherapies</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PSA progression</a:t>
                      </a:r>
                    </a:p>
                  </a:txBody>
                  <a:tcPr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6029"/>
            <a:ext cx="8583070" cy="1143000"/>
          </a:xfrm>
        </p:spPr>
        <p:txBody>
          <a:bodyPr>
            <a:noAutofit/>
          </a:bodyPr>
          <a:lstStyle/>
          <a:p>
            <a:r>
              <a:rPr lang="en-US" sz="2600" dirty="0" smtClean="0"/>
              <a:t>FDA Approves the Expanded Use of </a:t>
            </a:r>
            <a:r>
              <a:rPr lang="en-US" sz="2600" dirty="0" err="1" smtClean="0"/>
              <a:t>Abiraterone</a:t>
            </a:r>
            <a:r>
              <a:rPr lang="en-US" sz="2600" dirty="0" smtClean="0"/>
              <a:t> Acetate in Combination with Prednisone for </a:t>
            </a:r>
            <a:r>
              <a:rPr lang="en-US" sz="2600" dirty="0" err="1" smtClean="0"/>
              <a:t>mCRPC</a:t>
            </a:r>
            <a:endParaRPr lang="en-US" sz="2600" dirty="0"/>
          </a:p>
        </p:txBody>
      </p:sp>
      <p:sp>
        <p:nvSpPr>
          <p:cNvPr id="9" name="Content Placeholder 8"/>
          <p:cNvSpPr>
            <a:spLocks noGrp="1"/>
          </p:cNvSpPr>
          <p:nvPr>
            <p:ph idx="1"/>
          </p:nvPr>
        </p:nvSpPr>
        <p:spPr/>
        <p:txBody>
          <a:bodyPr/>
          <a:lstStyle/>
          <a:p>
            <a:pPr marL="0" indent="0">
              <a:lnSpc>
                <a:spcPct val="120000"/>
              </a:lnSpc>
              <a:buNone/>
            </a:pPr>
            <a:r>
              <a:rPr lang="en-US" i="1" dirty="0" smtClean="0"/>
              <a:t>“On </a:t>
            </a:r>
            <a:r>
              <a:rPr lang="en-US" i="1" u="sng" dirty="0" smtClean="0"/>
              <a:t>December 10, 2012</a:t>
            </a:r>
            <a:r>
              <a:rPr lang="en-US" i="1" dirty="0" smtClean="0"/>
              <a:t>, the Food and Drug Administration (FDA) approved an expanded indication for </a:t>
            </a:r>
            <a:r>
              <a:rPr lang="en-US" i="1" dirty="0" err="1" smtClean="0"/>
              <a:t>abiraterone</a:t>
            </a:r>
            <a:r>
              <a:rPr lang="en-US" i="1" dirty="0" smtClean="0"/>
              <a:t> acetate in combination with prednisone for the treatment of patients with metastatic castration-resistant prostate </a:t>
            </a:r>
            <a:r>
              <a:rPr lang="en-US" i="1" dirty="0"/>
              <a:t>cancer before chemotherapy.</a:t>
            </a:r>
            <a:r>
              <a:rPr lang="en-US" i="1" dirty="0" smtClean="0"/>
              <a:t>”</a:t>
            </a:r>
          </a:p>
          <a:p>
            <a:pPr marL="0" indent="0" algn="ctr">
              <a:lnSpc>
                <a:spcPct val="120000"/>
              </a:lnSpc>
              <a:buNone/>
            </a:pPr>
            <a:endParaRPr lang="en-US" b="1" dirty="0" smtClean="0"/>
          </a:p>
          <a:p>
            <a:pPr marL="0" indent="0">
              <a:lnSpc>
                <a:spcPct val="120000"/>
              </a:lnSpc>
              <a:buNone/>
            </a:pPr>
            <a:r>
              <a:rPr lang="en-US" dirty="0" smtClean="0"/>
              <a:t>The approval was based on the Phase III </a:t>
            </a:r>
            <a:br>
              <a:rPr lang="en-US" dirty="0" smtClean="0"/>
            </a:br>
            <a:r>
              <a:rPr lang="en-US" dirty="0" smtClean="0"/>
              <a:t>COU-AA-302 trial.</a:t>
            </a:r>
          </a:p>
        </p:txBody>
      </p:sp>
      <p:sp>
        <p:nvSpPr>
          <p:cNvPr id="7" name="Rectangle 14"/>
          <p:cNvSpPr>
            <a:spLocks noChangeArrowheads="1"/>
          </p:cNvSpPr>
          <p:nvPr/>
        </p:nvSpPr>
        <p:spPr bwMode="auto">
          <a:xfrm>
            <a:off x="0" y="6411770"/>
            <a:ext cx="9144000" cy="4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err="1" smtClean="0">
                <a:solidFill>
                  <a:schemeClr val="bg1"/>
                </a:solidFill>
              </a:rPr>
              <a:t>http://www.cancer.gov/cancertopics/druginfo/fda-abirateroneacetate</a:t>
            </a:r>
            <a:endParaRPr lang="en-US" sz="1600" dirty="0">
              <a:solidFill>
                <a:schemeClr val="bg1"/>
              </a:solidFill>
            </a:endParaRPr>
          </a:p>
        </p:txBody>
      </p:sp>
    </p:spTree>
    <p:extLst>
      <p:ext uri="{BB962C8B-B14F-4D97-AF65-F5344CB8AC3E}">
        <p14:creationId xmlns:p14="http://schemas.microsoft.com/office/powerpoint/2010/main" val="150324787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rgbClr val="EFC53D"/>
                </a:solidFill>
              </a:rPr>
              <a:t>Possible Side Effects Associated with </a:t>
            </a:r>
            <a:r>
              <a:rPr lang="en-US" dirty="0" err="1" smtClean="0">
                <a:solidFill>
                  <a:srgbClr val="EFC53D"/>
                </a:solidFill>
              </a:rPr>
              <a:t>Abiraterone</a:t>
            </a:r>
            <a:endParaRPr lang="en-US" dirty="0"/>
          </a:p>
        </p:txBody>
      </p:sp>
      <p:sp>
        <p:nvSpPr>
          <p:cNvPr id="11" name="Content Placeholder 10"/>
          <p:cNvSpPr>
            <a:spLocks noGrp="1"/>
          </p:cNvSpPr>
          <p:nvPr>
            <p:ph idx="1"/>
          </p:nvPr>
        </p:nvSpPr>
        <p:spPr>
          <a:xfrm>
            <a:off x="457200" y="1371591"/>
            <a:ext cx="8229600" cy="4622809"/>
          </a:xfrm>
        </p:spPr>
        <p:txBody>
          <a:bodyPr numCol="2"/>
          <a:lstStyle/>
          <a:p>
            <a:pPr>
              <a:spcBef>
                <a:spcPts val="900"/>
              </a:spcBef>
              <a:buNone/>
            </a:pPr>
            <a:r>
              <a:rPr lang="en-US" b="1" u="sng" dirty="0" smtClean="0">
                <a:solidFill>
                  <a:srgbClr val="ECBB33"/>
                </a:solidFill>
              </a:rPr>
              <a:t>All Grade</a:t>
            </a:r>
          </a:p>
          <a:p>
            <a:pPr>
              <a:spcBef>
                <a:spcPts val="900"/>
              </a:spcBef>
              <a:buFont typeface="Arial" charset="0"/>
              <a:buChar char="•"/>
            </a:pPr>
            <a:r>
              <a:rPr lang="en-US" dirty="0" err="1" smtClean="0"/>
              <a:t>Arthralgia</a:t>
            </a:r>
            <a:endParaRPr lang="en-US" dirty="0" smtClean="0"/>
          </a:p>
          <a:p>
            <a:pPr>
              <a:spcBef>
                <a:spcPts val="900"/>
              </a:spcBef>
              <a:buFont typeface="Arial" charset="0"/>
              <a:buChar char="•"/>
            </a:pPr>
            <a:r>
              <a:rPr lang="en-US" dirty="0" smtClean="0"/>
              <a:t>Urinary tract infection</a:t>
            </a:r>
          </a:p>
          <a:p>
            <a:pPr>
              <a:spcBef>
                <a:spcPts val="900"/>
              </a:spcBef>
              <a:buFont typeface="Arial" charset="0"/>
              <a:buChar char="•"/>
            </a:pPr>
            <a:r>
              <a:rPr lang="en-US" dirty="0" smtClean="0"/>
              <a:t>Fluid retention or edema</a:t>
            </a:r>
          </a:p>
          <a:p>
            <a:pPr>
              <a:spcBef>
                <a:spcPts val="900"/>
              </a:spcBef>
              <a:buFont typeface="Arial" charset="0"/>
              <a:buChar char="•"/>
            </a:pPr>
            <a:r>
              <a:rPr lang="en-US" dirty="0" err="1" smtClean="0"/>
              <a:t>Hypokalemia</a:t>
            </a:r>
            <a:endParaRPr lang="en-US" dirty="0" smtClean="0"/>
          </a:p>
          <a:p>
            <a:pPr>
              <a:spcBef>
                <a:spcPts val="900"/>
              </a:spcBef>
              <a:buFont typeface="Arial" charset="0"/>
              <a:buChar char="•"/>
            </a:pPr>
            <a:r>
              <a:rPr lang="en-US" dirty="0" smtClean="0"/>
              <a:t>Cardiac disorders</a:t>
            </a:r>
          </a:p>
          <a:p>
            <a:pPr lvl="1">
              <a:spcBef>
                <a:spcPts val="900"/>
              </a:spcBef>
              <a:buFont typeface="Lucida Grande"/>
              <a:buChar char="–"/>
            </a:pPr>
            <a:r>
              <a:rPr lang="en-US" dirty="0" err="1" smtClean="0"/>
              <a:t>Atrial</a:t>
            </a:r>
            <a:r>
              <a:rPr lang="en-US" dirty="0" smtClean="0"/>
              <a:t> fibrillation</a:t>
            </a:r>
          </a:p>
          <a:p>
            <a:pPr>
              <a:spcBef>
                <a:spcPts val="900"/>
              </a:spcBef>
              <a:buFont typeface="Arial" charset="0"/>
              <a:buChar char="•"/>
            </a:pPr>
            <a:r>
              <a:rPr lang="en-US" dirty="0" smtClean="0"/>
              <a:t>LFT abnormalities</a:t>
            </a:r>
          </a:p>
          <a:p>
            <a:pPr>
              <a:spcBef>
                <a:spcPts val="900"/>
              </a:spcBef>
              <a:buFont typeface="Arial" charset="0"/>
              <a:buChar char="•"/>
            </a:pPr>
            <a:r>
              <a:rPr lang="en-US" dirty="0" smtClean="0"/>
              <a:t>Hypertension</a:t>
            </a:r>
          </a:p>
          <a:p>
            <a:pPr>
              <a:spcBef>
                <a:spcPts val="900"/>
              </a:spcBef>
              <a:buNone/>
            </a:pPr>
            <a:r>
              <a:rPr lang="en-US" b="1" u="sng" dirty="0" smtClean="0">
                <a:solidFill>
                  <a:srgbClr val="ECBB33"/>
                </a:solidFill>
              </a:rPr>
              <a:t>Grade 3/4 Adverse Events</a:t>
            </a:r>
          </a:p>
          <a:p>
            <a:pPr>
              <a:spcBef>
                <a:spcPts val="900"/>
              </a:spcBef>
              <a:buFont typeface="Arial" charset="0"/>
              <a:buChar char="•"/>
            </a:pPr>
            <a:r>
              <a:rPr lang="en-US" dirty="0" smtClean="0"/>
              <a:t>Fatigue</a:t>
            </a:r>
          </a:p>
          <a:p>
            <a:pPr>
              <a:spcBef>
                <a:spcPts val="900"/>
              </a:spcBef>
              <a:buFont typeface="Arial" charset="0"/>
              <a:buChar char="•"/>
            </a:pPr>
            <a:r>
              <a:rPr lang="en-US" dirty="0" smtClean="0"/>
              <a:t>Anemia</a:t>
            </a:r>
          </a:p>
          <a:p>
            <a:pPr>
              <a:spcBef>
                <a:spcPts val="900"/>
              </a:spcBef>
              <a:buFont typeface="Arial" charset="0"/>
              <a:buChar char="•"/>
            </a:pPr>
            <a:r>
              <a:rPr lang="en-US" dirty="0" smtClean="0"/>
              <a:t>Back pain</a:t>
            </a:r>
          </a:p>
          <a:p>
            <a:pPr>
              <a:spcBef>
                <a:spcPts val="900"/>
              </a:spcBef>
              <a:buFont typeface="Arial" charset="0"/>
              <a:buChar char="•"/>
            </a:pPr>
            <a:r>
              <a:rPr lang="en-US" dirty="0" smtClean="0"/>
              <a:t>Bone pain</a:t>
            </a:r>
          </a:p>
          <a:p>
            <a:pPr>
              <a:spcBef>
                <a:spcPts val="900"/>
              </a:spcBef>
              <a:buNone/>
            </a:pPr>
            <a:endParaRPr lang="en-US" dirty="0"/>
          </a:p>
        </p:txBody>
      </p:sp>
      <p:sp>
        <p:nvSpPr>
          <p:cNvPr id="12" name="Rectangle 14"/>
          <p:cNvSpPr>
            <a:spLocks noChangeArrowheads="1"/>
          </p:cNvSpPr>
          <p:nvPr/>
        </p:nvSpPr>
        <p:spPr bwMode="auto">
          <a:xfrm>
            <a:off x="0" y="65214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err="1" smtClean="0">
                <a:solidFill>
                  <a:schemeClr val="bg1"/>
                </a:solidFill>
              </a:rPr>
              <a:t>Fizazi</a:t>
            </a:r>
            <a:r>
              <a:rPr lang="en-US" sz="1600" dirty="0" smtClean="0">
                <a:solidFill>
                  <a:schemeClr val="bg1"/>
                </a:solidFill>
              </a:rPr>
              <a:t> K et al. </a:t>
            </a:r>
            <a:r>
              <a:rPr lang="en-US" sz="1600" i="1" dirty="0" smtClean="0">
                <a:solidFill>
                  <a:schemeClr val="bg1"/>
                </a:solidFill>
              </a:rPr>
              <a:t>Lancet </a:t>
            </a:r>
            <a:r>
              <a:rPr lang="en-US" sz="1600" i="1" dirty="0" err="1" smtClean="0">
                <a:solidFill>
                  <a:schemeClr val="bg1"/>
                </a:solidFill>
              </a:rPr>
              <a:t>Oncol</a:t>
            </a:r>
            <a:r>
              <a:rPr lang="en-US" sz="1600" i="1" dirty="0" smtClean="0">
                <a:solidFill>
                  <a:schemeClr val="bg1"/>
                </a:solidFill>
              </a:rPr>
              <a:t> </a:t>
            </a:r>
            <a:r>
              <a:rPr lang="en-US" sz="1600" dirty="0" smtClean="0">
                <a:solidFill>
                  <a:schemeClr val="bg1"/>
                </a:solidFill>
              </a:rPr>
              <a:t>2012;13(10):983-92; </a:t>
            </a:r>
          </a:p>
          <a:p>
            <a:r>
              <a:rPr lang="en-US" sz="1600" dirty="0" smtClean="0">
                <a:solidFill>
                  <a:schemeClr val="bg1"/>
                </a:solidFill>
              </a:rPr>
              <a:t>Ryan CJ et al. </a:t>
            </a:r>
            <a:r>
              <a:rPr lang="en-US" sz="1600" i="1" dirty="0" smtClean="0">
                <a:solidFill>
                  <a:schemeClr val="bg1"/>
                </a:solidFill>
              </a:rPr>
              <a:t>Proc ASCO </a:t>
            </a:r>
            <a:r>
              <a:rPr lang="en-US" sz="1600" dirty="0" smtClean="0">
                <a:solidFill>
                  <a:schemeClr val="bg1"/>
                </a:solidFill>
              </a:rPr>
              <a:t>2012;Abstract LBA4518.</a:t>
            </a:r>
            <a:endParaRPr lang="en-US" sz="1600" dirty="0">
              <a:solidFill>
                <a:schemeClr val="bg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FDA Approves </a:t>
            </a:r>
            <a:r>
              <a:rPr lang="en-US" dirty="0" err="1" smtClean="0"/>
              <a:t>Enzalutamide</a:t>
            </a:r>
            <a:r>
              <a:rPr lang="en-US" dirty="0" smtClean="0"/>
              <a:t> for </a:t>
            </a:r>
            <a:r>
              <a:rPr lang="en-US" dirty="0" err="1" smtClean="0"/>
              <a:t>mCRPC</a:t>
            </a:r>
            <a:endParaRPr lang="en-US" dirty="0"/>
          </a:p>
        </p:txBody>
      </p:sp>
      <p:sp>
        <p:nvSpPr>
          <p:cNvPr id="10" name="Content Placeholder 9"/>
          <p:cNvSpPr>
            <a:spLocks noGrp="1"/>
          </p:cNvSpPr>
          <p:nvPr>
            <p:ph idx="1"/>
          </p:nvPr>
        </p:nvSpPr>
        <p:spPr/>
        <p:txBody>
          <a:bodyPr/>
          <a:lstStyle/>
          <a:p>
            <a:pPr marL="0" indent="0">
              <a:buNone/>
            </a:pPr>
            <a:r>
              <a:rPr lang="en-US" sz="2400" i="1" dirty="0" smtClean="0"/>
              <a:t>“On </a:t>
            </a:r>
            <a:r>
              <a:rPr lang="en-US" sz="2400" i="1" u="sng" dirty="0" smtClean="0"/>
              <a:t>August 31, 2012</a:t>
            </a:r>
            <a:r>
              <a:rPr lang="en-US" sz="2400" i="1" dirty="0" smtClean="0"/>
              <a:t>, the Food and Drug Administration (FDA) approved </a:t>
            </a:r>
            <a:r>
              <a:rPr lang="en-US" sz="2400" i="1" dirty="0" err="1" smtClean="0"/>
              <a:t>enzalutamide</a:t>
            </a:r>
            <a:r>
              <a:rPr lang="en-US" sz="2400" i="1" dirty="0" smtClean="0"/>
              <a:t> for the treatment of patients with metastatic castration-resistant prostate cancer who have previously received </a:t>
            </a:r>
            <a:r>
              <a:rPr lang="en-US" sz="2400" i="1" dirty="0" err="1" smtClean="0"/>
              <a:t>docetaxel</a:t>
            </a:r>
            <a:r>
              <a:rPr lang="en-US" sz="2400" i="1" dirty="0" smtClean="0"/>
              <a:t>.”</a:t>
            </a:r>
            <a:endParaRPr lang="en-US" sz="2400" dirty="0" smtClean="0"/>
          </a:p>
          <a:p>
            <a:pPr marL="0" indent="0">
              <a:buNone/>
            </a:pPr>
            <a:endParaRPr lang="en-US" sz="2400" b="1" i="1" dirty="0" smtClean="0"/>
          </a:p>
          <a:p>
            <a:pPr marL="0" indent="0">
              <a:buNone/>
            </a:pPr>
            <a:r>
              <a:rPr lang="en-US" sz="2400" dirty="0" smtClean="0"/>
              <a:t>The approval was based on the Phase III AFFIRM trial</a:t>
            </a:r>
          </a:p>
        </p:txBody>
      </p:sp>
      <p:sp>
        <p:nvSpPr>
          <p:cNvPr id="11" name="Rectangle 14"/>
          <p:cNvSpPr>
            <a:spLocks noChangeArrowheads="1"/>
          </p:cNvSpPr>
          <p:nvPr/>
        </p:nvSpPr>
        <p:spPr bwMode="auto">
          <a:xfrm>
            <a:off x="0" y="6404027"/>
            <a:ext cx="9144000" cy="45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err="1" smtClean="0">
                <a:solidFill>
                  <a:srgbClr val="FFFFFF"/>
                </a:solidFill>
              </a:rPr>
              <a:t>http://www.cancer.gov/cancertopics/druginfo/fda-enzalutamide</a:t>
            </a:r>
            <a:endParaRPr lang="en-US" sz="1600" dirty="0">
              <a:solidFill>
                <a:srgbClr val="FFFFFF"/>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685800" y="1908364"/>
            <a:ext cx="7772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srgbClr val="ECBB33"/>
                </a:solidFill>
              </a:rPr>
              <a:t>Primary, secondary, and quality-of-life endpoint results from the Phase III AFFIRM study of MDV3100, an androgen receptor signaling inhibitor</a:t>
            </a:r>
          </a:p>
        </p:txBody>
      </p:sp>
      <p:sp>
        <p:nvSpPr>
          <p:cNvPr id="46082" name="Rectangle 28"/>
          <p:cNvSpPr>
            <a:spLocks noChangeArrowheads="1"/>
          </p:cNvSpPr>
          <p:nvPr/>
        </p:nvSpPr>
        <p:spPr bwMode="auto">
          <a:xfrm>
            <a:off x="697611" y="4364333"/>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500" b="1" dirty="0">
                <a:solidFill>
                  <a:srgbClr val="FFFFFF"/>
                </a:solidFill>
                <a:cs typeface="Arial"/>
              </a:rPr>
              <a:t>De Bono JS et al. </a:t>
            </a:r>
            <a:r>
              <a:rPr lang="en-US" sz="2500" b="1" i="1" dirty="0" err="1">
                <a:solidFill>
                  <a:srgbClr val="FFFFFF"/>
                </a:solidFill>
                <a:cs typeface="Arial"/>
              </a:rPr>
              <a:t>Proc</a:t>
            </a:r>
            <a:r>
              <a:rPr lang="en-US" sz="2500" b="1" i="1" dirty="0">
                <a:solidFill>
                  <a:srgbClr val="FFFFFF"/>
                </a:solidFill>
                <a:cs typeface="Arial"/>
              </a:rPr>
              <a:t> ASCO </a:t>
            </a:r>
            <a:r>
              <a:rPr lang="en-US" sz="2500" b="1" dirty="0">
                <a:solidFill>
                  <a:srgbClr val="FFFFFF"/>
                </a:solidFill>
                <a:cs typeface="Arial"/>
              </a:rPr>
              <a:t>2012;Abstract 4519</a:t>
            </a:r>
          </a:p>
        </p:txBody>
      </p:sp>
    </p:spTree>
    <p:extLst>
      <p:ext uri="{BB962C8B-B14F-4D97-AF65-F5344CB8AC3E}">
        <p14:creationId xmlns:p14="http://schemas.microsoft.com/office/powerpoint/2010/main" val="144410131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Phase III AFFIRM Study</a:t>
            </a:r>
            <a:endParaRPr lang="en-US" dirty="0"/>
          </a:p>
        </p:txBody>
      </p:sp>
      <p:sp>
        <p:nvSpPr>
          <p:cNvPr id="15" name="Rectangle 14"/>
          <p:cNvSpPr>
            <a:spLocks noChangeArrowheads="1"/>
          </p:cNvSpPr>
          <p:nvPr/>
        </p:nvSpPr>
        <p:spPr bwMode="auto">
          <a:xfrm>
            <a:off x="0" y="6450489"/>
            <a:ext cx="9144000" cy="40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smtClean="0">
                <a:solidFill>
                  <a:schemeClr val="bg1"/>
                </a:solidFill>
              </a:rPr>
              <a:t>De Bono JS et al. </a:t>
            </a:r>
            <a:r>
              <a:rPr lang="en-US" sz="1600" i="1" dirty="0" smtClean="0">
                <a:solidFill>
                  <a:schemeClr val="bg1"/>
                </a:solidFill>
              </a:rPr>
              <a:t>Proc ASCO </a:t>
            </a:r>
            <a:r>
              <a:rPr lang="en-US" sz="1600" dirty="0" smtClean="0">
                <a:solidFill>
                  <a:schemeClr val="bg1"/>
                </a:solidFill>
              </a:rPr>
              <a:t>2012;Abstract 4519.</a:t>
            </a:r>
            <a:endParaRPr lang="en-US" sz="1600" dirty="0">
              <a:solidFill>
                <a:schemeClr val="bg1"/>
              </a:solidFill>
            </a:endParaRPr>
          </a:p>
        </p:txBody>
      </p:sp>
      <p:sp>
        <p:nvSpPr>
          <p:cNvPr id="16" name="Line 17"/>
          <p:cNvSpPr>
            <a:spLocks noChangeShapeType="1"/>
          </p:cNvSpPr>
          <p:nvPr/>
        </p:nvSpPr>
        <p:spPr bwMode="auto">
          <a:xfrm>
            <a:off x="5568569" y="3095425"/>
            <a:ext cx="47625" cy="23145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17" name="Line 18"/>
          <p:cNvSpPr>
            <a:spLocks noChangeShapeType="1"/>
          </p:cNvSpPr>
          <p:nvPr/>
        </p:nvSpPr>
        <p:spPr bwMode="auto">
          <a:xfrm flipV="1">
            <a:off x="5314569" y="5289378"/>
            <a:ext cx="228600"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0" name="Rectangle 93"/>
          <p:cNvSpPr>
            <a:spLocks noChangeArrowheads="1"/>
          </p:cNvSpPr>
          <p:nvPr/>
        </p:nvSpPr>
        <p:spPr bwMode="auto">
          <a:xfrm>
            <a:off x="5314570" y="1998671"/>
            <a:ext cx="3372230" cy="1066800"/>
          </a:xfrm>
          <a:prstGeom prst="rect">
            <a:avLst/>
          </a:prstGeom>
          <a:solidFill>
            <a:srgbClr val="F8951E"/>
          </a:solidFill>
          <a:ln w="25400">
            <a:solidFill>
              <a:schemeClr val="bg2"/>
            </a:solidFill>
            <a:miter lim="800000"/>
            <a:headEnd/>
            <a:tailEnd/>
          </a:ln>
          <a:effectLst/>
          <a:extLst/>
        </p:spPr>
        <p:txBody>
          <a:bodyPr wrap="none" anchor="ctr"/>
          <a:lstStyle/>
          <a:p>
            <a:pPr algn="ctr">
              <a:spcBef>
                <a:spcPct val="50000"/>
              </a:spcBef>
            </a:pPr>
            <a:r>
              <a:rPr lang="en-US" sz="2000" b="1" dirty="0" err="1" smtClean="0">
                <a:solidFill>
                  <a:srgbClr val="000090"/>
                </a:solidFill>
              </a:rPr>
              <a:t>Enzalutamide</a:t>
            </a:r>
            <a:r>
              <a:rPr lang="en-US" sz="2000" b="1" dirty="0" smtClean="0">
                <a:solidFill>
                  <a:srgbClr val="000090"/>
                </a:solidFill>
              </a:rPr>
              <a:t> (160 mg/</a:t>
            </a:r>
            <a:r>
              <a:rPr lang="en-US" sz="2000" b="1" dirty="0" err="1" smtClean="0">
                <a:solidFill>
                  <a:srgbClr val="000090"/>
                </a:solidFill>
              </a:rPr>
              <a:t>d</a:t>
            </a:r>
            <a:r>
              <a:rPr lang="en-US" sz="2000" b="1" dirty="0" smtClean="0">
                <a:solidFill>
                  <a:srgbClr val="000090"/>
                </a:solidFill>
              </a:rPr>
              <a:t>)</a:t>
            </a:r>
          </a:p>
          <a:p>
            <a:pPr algn="ctr">
              <a:spcBef>
                <a:spcPct val="50000"/>
              </a:spcBef>
            </a:pPr>
            <a:r>
              <a:rPr lang="en-US" sz="2000" b="1" dirty="0" smtClean="0">
                <a:solidFill>
                  <a:srgbClr val="000090"/>
                </a:solidFill>
              </a:rPr>
              <a:t>(</a:t>
            </a:r>
            <a:r>
              <a:rPr lang="en-US" sz="2000" b="1" dirty="0" err="1" smtClean="0">
                <a:solidFill>
                  <a:srgbClr val="000090"/>
                </a:solidFill>
              </a:rPr>
              <a:t>n</a:t>
            </a:r>
            <a:r>
              <a:rPr lang="en-US" sz="2000" b="1" dirty="0" smtClean="0">
                <a:solidFill>
                  <a:srgbClr val="000090"/>
                </a:solidFill>
              </a:rPr>
              <a:t> = 800)</a:t>
            </a:r>
            <a:endParaRPr lang="en-US" sz="2000" b="1" dirty="0">
              <a:solidFill>
                <a:srgbClr val="000090"/>
              </a:solidFill>
            </a:endParaRPr>
          </a:p>
        </p:txBody>
      </p:sp>
      <p:grpSp>
        <p:nvGrpSpPr>
          <p:cNvPr id="21" name="Group 13"/>
          <p:cNvGrpSpPr>
            <a:grpSpLocks/>
          </p:cNvGrpSpPr>
          <p:nvPr/>
        </p:nvGrpSpPr>
        <p:grpSpPr bwMode="auto">
          <a:xfrm>
            <a:off x="4563683" y="2532068"/>
            <a:ext cx="750888" cy="533400"/>
            <a:chOff x="3551" y="1542"/>
            <a:chExt cx="203" cy="547"/>
          </a:xfrm>
        </p:grpSpPr>
        <p:sp>
          <p:nvSpPr>
            <p:cNvPr id="22" name="Line 14"/>
            <p:cNvSpPr>
              <a:spLocks noChangeShapeType="1"/>
            </p:cNvSpPr>
            <p:nvPr/>
          </p:nvSpPr>
          <p:spPr bwMode="auto">
            <a:xfrm flipV="1">
              <a:off x="3551" y="1542"/>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3" name="Line 15"/>
            <p:cNvSpPr>
              <a:spLocks noChangeShapeType="1"/>
            </p:cNvSpPr>
            <p:nvPr/>
          </p:nvSpPr>
          <p:spPr bwMode="auto">
            <a:xfrm>
              <a:off x="3551"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grpSp>
        <p:nvGrpSpPr>
          <p:cNvPr id="24" name="Group 16"/>
          <p:cNvGrpSpPr>
            <a:grpSpLocks/>
          </p:cNvGrpSpPr>
          <p:nvPr/>
        </p:nvGrpSpPr>
        <p:grpSpPr bwMode="auto">
          <a:xfrm rot="10800000" flipH="1">
            <a:off x="4565269" y="3390904"/>
            <a:ext cx="749302" cy="841375"/>
            <a:chOff x="3551" y="1542"/>
            <a:chExt cx="203" cy="547"/>
          </a:xfrm>
        </p:grpSpPr>
        <p:sp>
          <p:nvSpPr>
            <p:cNvPr id="25" name="Line 17"/>
            <p:cNvSpPr>
              <a:spLocks noChangeShapeType="1"/>
            </p:cNvSpPr>
            <p:nvPr/>
          </p:nvSpPr>
          <p:spPr bwMode="auto">
            <a:xfrm flipV="1">
              <a:off x="3551" y="1544"/>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6" name="Line 18"/>
            <p:cNvSpPr>
              <a:spLocks noChangeShapeType="1"/>
            </p:cNvSpPr>
            <p:nvPr/>
          </p:nvSpPr>
          <p:spPr bwMode="auto">
            <a:xfrm>
              <a:off x="3549"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sp>
        <p:nvSpPr>
          <p:cNvPr id="27" name="Oval 4"/>
          <p:cNvSpPr>
            <a:spLocks noChangeArrowheads="1"/>
          </p:cNvSpPr>
          <p:nvPr/>
        </p:nvSpPr>
        <p:spPr bwMode="auto">
          <a:xfrm>
            <a:off x="4082669" y="2940056"/>
            <a:ext cx="914400" cy="914400"/>
          </a:xfrm>
          <a:prstGeom prst="ellipse">
            <a:avLst/>
          </a:prstGeom>
          <a:solidFill>
            <a:srgbClr val="FE701B"/>
          </a:solidFill>
          <a:ln>
            <a:noFill/>
          </a:ln>
          <a:extLst/>
        </p:spPr>
        <p:txBody>
          <a:bodyPr wrap="none" anchor="ctr"/>
          <a:lstStyle/>
          <a:p>
            <a:pPr algn="ctr"/>
            <a:r>
              <a:rPr lang="en-US" sz="3600" b="1" dirty="0">
                <a:solidFill>
                  <a:schemeClr val="bg1"/>
                </a:solidFill>
              </a:rPr>
              <a:t>R</a:t>
            </a:r>
          </a:p>
        </p:txBody>
      </p:sp>
      <p:sp>
        <p:nvSpPr>
          <p:cNvPr id="28" name="Line 2"/>
          <p:cNvSpPr>
            <a:spLocks noChangeShapeType="1"/>
          </p:cNvSpPr>
          <p:nvPr/>
        </p:nvSpPr>
        <p:spPr bwMode="auto">
          <a:xfrm>
            <a:off x="3781044" y="3392493"/>
            <a:ext cx="28733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9" name="TextBox 1"/>
          <p:cNvSpPr txBox="1">
            <a:spLocks noChangeArrowheads="1"/>
          </p:cNvSpPr>
          <p:nvPr/>
        </p:nvSpPr>
        <p:spPr bwMode="auto">
          <a:xfrm>
            <a:off x="3933444" y="2681293"/>
            <a:ext cx="444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dirty="0" smtClean="0">
                <a:solidFill>
                  <a:schemeClr val="bg1"/>
                </a:solidFill>
              </a:rPr>
              <a:t>2:</a:t>
            </a:r>
            <a:r>
              <a:rPr lang="en-US" sz="1400" b="1" dirty="0">
                <a:solidFill>
                  <a:schemeClr val="bg1"/>
                </a:solidFill>
              </a:rPr>
              <a:t>1</a:t>
            </a:r>
          </a:p>
        </p:txBody>
      </p:sp>
      <p:sp>
        <p:nvSpPr>
          <p:cNvPr id="30" name="Rectangle 93"/>
          <p:cNvSpPr>
            <a:spLocks noChangeArrowheads="1"/>
          </p:cNvSpPr>
          <p:nvPr/>
        </p:nvSpPr>
        <p:spPr bwMode="auto">
          <a:xfrm>
            <a:off x="5314570" y="3683533"/>
            <a:ext cx="3372230" cy="1054100"/>
          </a:xfrm>
          <a:prstGeom prst="rect">
            <a:avLst/>
          </a:prstGeom>
          <a:solidFill>
            <a:srgbClr val="99CC00"/>
          </a:solidFill>
          <a:ln w="25400">
            <a:solidFill>
              <a:schemeClr val="bg2"/>
            </a:solidFill>
            <a:miter lim="800000"/>
            <a:headEnd/>
            <a:tailEnd/>
          </a:ln>
          <a:effectLst/>
          <a:extLst/>
        </p:spPr>
        <p:txBody>
          <a:bodyPr wrap="none" anchor="ctr"/>
          <a:lstStyle/>
          <a:p>
            <a:pPr algn="ctr">
              <a:spcBef>
                <a:spcPct val="50000"/>
              </a:spcBef>
            </a:pPr>
            <a:r>
              <a:rPr lang="en-US" sz="2000" b="1" dirty="0" smtClean="0">
                <a:solidFill>
                  <a:srgbClr val="000090"/>
                </a:solidFill>
              </a:rPr>
              <a:t>Placebo </a:t>
            </a:r>
          </a:p>
          <a:p>
            <a:pPr algn="ctr">
              <a:spcBef>
                <a:spcPct val="50000"/>
              </a:spcBef>
            </a:pPr>
            <a:r>
              <a:rPr lang="en-US" sz="2000" b="1" dirty="0" smtClean="0">
                <a:solidFill>
                  <a:srgbClr val="000090"/>
                </a:solidFill>
              </a:rPr>
              <a:t>(</a:t>
            </a:r>
            <a:r>
              <a:rPr lang="en-US" sz="2000" b="1" dirty="0" err="1" smtClean="0">
                <a:solidFill>
                  <a:srgbClr val="000090"/>
                </a:solidFill>
              </a:rPr>
              <a:t>n</a:t>
            </a:r>
            <a:r>
              <a:rPr lang="en-US" sz="2000" b="1" dirty="0" smtClean="0">
                <a:solidFill>
                  <a:srgbClr val="000090"/>
                </a:solidFill>
              </a:rPr>
              <a:t> = 399)</a:t>
            </a:r>
            <a:endParaRPr lang="en-US" sz="2000" b="1" dirty="0">
              <a:solidFill>
                <a:srgbClr val="000090"/>
              </a:solidFill>
            </a:endParaRPr>
          </a:p>
        </p:txBody>
      </p:sp>
      <p:graphicFrame>
        <p:nvGraphicFramePr>
          <p:cNvPr id="40" name="Group 104"/>
          <p:cNvGraphicFramePr>
            <a:graphicFrameLocks noGrp="1"/>
          </p:cNvGraphicFramePr>
          <p:nvPr>
            <p:extLst>
              <p:ext uri="{D42A27DB-BD31-4B8C-83A1-F6EECF244321}">
                <p14:modId xmlns:p14="http://schemas.microsoft.com/office/powerpoint/2010/main" val="678402987"/>
              </p:ext>
            </p:extLst>
          </p:nvPr>
        </p:nvGraphicFramePr>
        <p:xfrm>
          <a:off x="403918" y="2526492"/>
          <a:ext cx="3377125" cy="1762886"/>
        </p:xfrm>
        <a:graphic>
          <a:graphicData uri="http://schemas.openxmlformats.org/drawingml/2006/table">
            <a:tbl>
              <a:tblPr/>
              <a:tblGrid>
                <a:gridCol w="3377125"/>
              </a:tblGrid>
              <a:tr h="4401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a:ea typeface="ＭＳ Ｐゴシック" charset="0"/>
                          <a:cs typeface="Arial"/>
                        </a:rPr>
                        <a:t>Eligibility (n = 1,199)</a:t>
                      </a:r>
                      <a:endParaRPr kumimoji="0" lang="en-US" sz="2000" b="1" i="0" u="none" strike="noStrike" cap="none" normalizeH="0" baseline="0" dirty="0">
                        <a:ln>
                          <a:noFill/>
                        </a:ln>
                        <a:solidFill>
                          <a:schemeClr val="bg1"/>
                        </a:solidFill>
                        <a:effectLst/>
                        <a:latin typeface="Arial"/>
                        <a:ea typeface="ＭＳ Ｐゴシック" charset="0"/>
                        <a:cs typeface="Arial"/>
                      </a:endParaRP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1322715">
                <a:tc>
                  <a:txBody>
                    <a:bodyPr/>
                    <a:lstStyle/>
                    <a:p>
                      <a:pPr marL="285750" marR="0" lvl="0" indent="-285750" algn="l" defTabSz="914400" rtl="0" eaLnBrk="1" fontAlgn="base" latinLnBrk="0" hangingPunct="1">
                        <a:lnSpc>
                          <a:spcPct val="13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Patients with </a:t>
                      </a:r>
                      <a:r>
                        <a:rPr kumimoji="0" lang="en-US" sz="2000" b="0" i="0" u="none" strike="noStrike" cap="none" normalizeH="0" baseline="0" dirty="0" err="1" smtClean="0">
                          <a:ln>
                            <a:noFill/>
                          </a:ln>
                          <a:solidFill>
                            <a:schemeClr val="bg1"/>
                          </a:solidFill>
                          <a:effectLst/>
                          <a:latin typeface="+mn-lt"/>
                          <a:ea typeface="ＭＳ Ｐゴシック" charset="0"/>
                          <a:cs typeface="Arial"/>
                        </a:rPr>
                        <a:t>mCRPC</a:t>
                      </a:r>
                      <a:endParaRPr kumimoji="0" lang="en-US" sz="2000" b="0" i="0" u="none" strike="noStrike" cap="none" normalizeH="0" baseline="0" dirty="0" smtClean="0">
                        <a:ln>
                          <a:noFill/>
                        </a:ln>
                        <a:solidFill>
                          <a:schemeClr val="bg1"/>
                        </a:solidFill>
                        <a:effectLst/>
                        <a:latin typeface="+mn-lt"/>
                        <a:ea typeface="ＭＳ Ｐゴシック" charset="0"/>
                        <a:cs typeface="Arial"/>
                      </a:endParaRPr>
                    </a:p>
                    <a:p>
                      <a:pPr marL="285750" marR="0" lvl="0" indent="-285750" algn="l" defTabSz="914400" rtl="0" eaLnBrk="1" fontAlgn="base" latinLnBrk="0" hangingPunct="1">
                        <a:lnSpc>
                          <a:spcPct val="13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Failure of </a:t>
                      </a:r>
                      <a:r>
                        <a:rPr kumimoji="0" lang="en-US" sz="2000" b="0" i="0" u="none" strike="noStrike" cap="none" normalizeH="0" baseline="0" dirty="0" err="1" smtClean="0">
                          <a:ln>
                            <a:noFill/>
                          </a:ln>
                          <a:solidFill>
                            <a:schemeClr val="bg1"/>
                          </a:solidFill>
                          <a:effectLst/>
                          <a:latin typeface="+mn-lt"/>
                          <a:ea typeface="ＭＳ Ｐゴシック" charset="0"/>
                          <a:cs typeface="Arial"/>
                        </a:rPr>
                        <a:t>docetaxel</a:t>
                      </a:r>
                      <a:r>
                        <a:rPr kumimoji="0" lang="en-US" sz="2000" b="0" i="0" u="none" strike="noStrike" cap="none" normalizeH="0" baseline="0" dirty="0" smtClean="0">
                          <a:ln>
                            <a:noFill/>
                          </a:ln>
                          <a:solidFill>
                            <a:schemeClr val="bg1"/>
                          </a:solidFill>
                          <a:effectLst/>
                          <a:latin typeface="+mn-lt"/>
                          <a:ea typeface="ＭＳ Ｐゴシック" charset="0"/>
                          <a:cs typeface="Arial"/>
                        </a:rPr>
                        <a:t>-based chemotherapy</a:t>
                      </a:r>
                    </a:p>
                  </a:txBody>
                  <a:tcPr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solidFill>
                  <a:srgbClr val="EFC53D"/>
                </a:solidFill>
              </a:rPr>
              <a:t>Phase III AFFIRM Study </a:t>
            </a:r>
            <a:r>
              <a:rPr lang="en-US" dirty="0" smtClean="0">
                <a:solidFill>
                  <a:srgbClr val="EFC53D"/>
                </a:solidFill>
              </a:rPr>
              <a:t>Results in Favor of </a:t>
            </a:r>
            <a:r>
              <a:rPr lang="en-US" dirty="0" err="1" smtClean="0">
                <a:solidFill>
                  <a:srgbClr val="EFC53D"/>
                </a:solidFill>
              </a:rPr>
              <a:t>Enzalutamide</a:t>
            </a:r>
            <a:endParaRPr lang="en-US" dirty="0">
              <a:solidFill>
                <a:srgbClr val="EFC53D"/>
              </a:solidFill>
            </a:endParaRPr>
          </a:p>
        </p:txBody>
      </p:sp>
      <p:sp>
        <p:nvSpPr>
          <p:cNvPr id="7" name="Content Placeholder 6"/>
          <p:cNvSpPr>
            <a:spLocks noGrp="1"/>
          </p:cNvSpPr>
          <p:nvPr>
            <p:ph idx="1"/>
          </p:nvPr>
        </p:nvSpPr>
        <p:spPr>
          <a:xfrm>
            <a:off x="457200" y="1497771"/>
            <a:ext cx="8229600" cy="5040180"/>
          </a:xfrm>
        </p:spPr>
        <p:txBody>
          <a:bodyPr>
            <a:normAutofit/>
          </a:bodyPr>
          <a:lstStyle/>
          <a:p>
            <a:pPr>
              <a:spcBef>
                <a:spcPts val="600"/>
              </a:spcBef>
            </a:pPr>
            <a:r>
              <a:rPr lang="en-US" sz="2400" b="1" dirty="0">
                <a:solidFill>
                  <a:srgbClr val="ECBB33"/>
                </a:solidFill>
              </a:rPr>
              <a:t>Median overall survival</a:t>
            </a:r>
            <a:r>
              <a:rPr lang="en-US" sz="2400" dirty="0">
                <a:solidFill>
                  <a:srgbClr val="ECBB33"/>
                </a:solidFill>
              </a:rPr>
              <a:t>: </a:t>
            </a:r>
          </a:p>
          <a:p>
            <a:pPr lvl="1">
              <a:spcBef>
                <a:spcPts val="600"/>
              </a:spcBef>
              <a:buFont typeface="Arial"/>
              <a:buChar char="•"/>
            </a:pPr>
            <a:r>
              <a:rPr lang="en-US" sz="2400" dirty="0">
                <a:solidFill>
                  <a:srgbClr val="FFFFFF"/>
                </a:solidFill>
              </a:rPr>
              <a:t>18.4 versus 13.6 months</a:t>
            </a:r>
          </a:p>
          <a:p>
            <a:pPr>
              <a:spcBef>
                <a:spcPts val="600"/>
              </a:spcBef>
            </a:pPr>
            <a:r>
              <a:rPr lang="en-US" sz="2400" b="1" dirty="0">
                <a:solidFill>
                  <a:srgbClr val="ECBB33"/>
                </a:solidFill>
              </a:rPr>
              <a:t>PSA </a:t>
            </a:r>
            <a:r>
              <a:rPr lang="en-US" sz="2400" b="1" dirty="0" smtClean="0">
                <a:solidFill>
                  <a:srgbClr val="ECBB33"/>
                </a:solidFill>
              </a:rPr>
              <a:t>progression-free </a:t>
            </a:r>
            <a:r>
              <a:rPr lang="en-US" sz="2400" b="1" dirty="0">
                <a:solidFill>
                  <a:srgbClr val="ECBB33"/>
                </a:solidFill>
              </a:rPr>
              <a:t>survival</a:t>
            </a:r>
            <a:r>
              <a:rPr lang="en-US" sz="2400" dirty="0">
                <a:solidFill>
                  <a:srgbClr val="ECBB33"/>
                </a:solidFill>
              </a:rPr>
              <a:t>:</a:t>
            </a:r>
            <a:r>
              <a:rPr lang="en-US" sz="2400" dirty="0">
                <a:solidFill>
                  <a:srgbClr val="F8951E"/>
                </a:solidFill>
              </a:rPr>
              <a:t> </a:t>
            </a:r>
          </a:p>
          <a:p>
            <a:pPr lvl="1">
              <a:spcBef>
                <a:spcPts val="600"/>
              </a:spcBef>
              <a:buFont typeface="Arial"/>
              <a:buChar char="•"/>
            </a:pPr>
            <a:r>
              <a:rPr lang="en-US" sz="2400" dirty="0">
                <a:solidFill>
                  <a:srgbClr val="FFFFFF"/>
                </a:solidFill>
              </a:rPr>
              <a:t>8.3 versus 3.0 months</a:t>
            </a:r>
          </a:p>
          <a:p>
            <a:pPr>
              <a:spcBef>
                <a:spcPts val="600"/>
              </a:spcBef>
            </a:pPr>
            <a:r>
              <a:rPr lang="en-US" sz="2400" b="1" dirty="0">
                <a:solidFill>
                  <a:srgbClr val="ECBB33"/>
                </a:solidFill>
              </a:rPr>
              <a:t>Time to first </a:t>
            </a:r>
            <a:r>
              <a:rPr lang="en-US" sz="2400" b="1" dirty="0" smtClean="0">
                <a:solidFill>
                  <a:srgbClr val="ECBB33"/>
                </a:solidFill>
              </a:rPr>
              <a:t>skeletal-related </a:t>
            </a:r>
            <a:r>
              <a:rPr lang="en-US" sz="2400" b="1" dirty="0">
                <a:solidFill>
                  <a:srgbClr val="ECBB33"/>
                </a:solidFill>
              </a:rPr>
              <a:t>event:</a:t>
            </a:r>
            <a:r>
              <a:rPr lang="en-US" sz="2400" dirty="0">
                <a:solidFill>
                  <a:srgbClr val="ECBB33"/>
                </a:solidFill>
              </a:rPr>
              <a:t> </a:t>
            </a:r>
          </a:p>
          <a:p>
            <a:pPr lvl="1">
              <a:spcBef>
                <a:spcPts val="600"/>
              </a:spcBef>
              <a:buFont typeface="Arial"/>
              <a:buChar char="•"/>
            </a:pPr>
            <a:r>
              <a:rPr lang="en-US" sz="2400" dirty="0">
                <a:solidFill>
                  <a:srgbClr val="FFFFFF"/>
                </a:solidFill>
              </a:rPr>
              <a:t>16.7 versus 13.3 months</a:t>
            </a:r>
          </a:p>
          <a:p>
            <a:pPr>
              <a:spcBef>
                <a:spcPts val="600"/>
              </a:spcBef>
            </a:pPr>
            <a:r>
              <a:rPr lang="en-US" sz="2400" b="1" dirty="0">
                <a:solidFill>
                  <a:srgbClr val="ECBB33"/>
                </a:solidFill>
              </a:rPr>
              <a:t>Objective response rate: </a:t>
            </a:r>
          </a:p>
          <a:p>
            <a:pPr lvl="1">
              <a:spcBef>
                <a:spcPts val="600"/>
              </a:spcBef>
              <a:buFont typeface="Arial"/>
              <a:buChar char="•"/>
            </a:pPr>
            <a:r>
              <a:rPr lang="en-US" sz="2400" dirty="0">
                <a:solidFill>
                  <a:srgbClr val="FFFFFF"/>
                </a:solidFill>
              </a:rPr>
              <a:t>28.9% versus 3.8%</a:t>
            </a:r>
          </a:p>
          <a:p>
            <a:pPr>
              <a:spcBef>
                <a:spcPts val="600"/>
              </a:spcBef>
            </a:pPr>
            <a:r>
              <a:rPr lang="en-US" sz="2400" b="1" dirty="0" err="1">
                <a:solidFill>
                  <a:srgbClr val="ECBB33"/>
                </a:solidFill>
              </a:rPr>
              <a:t>QoL</a:t>
            </a:r>
            <a:r>
              <a:rPr lang="en-US" sz="2400" b="1" dirty="0">
                <a:solidFill>
                  <a:srgbClr val="ECBB33"/>
                </a:solidFill>
              </a:rPr>
              <a:t> response (10-point increase in overall score): </a:t>
            </a:r>
          </a:p>
          <a:p>
            <a:pPr lvl="1">
              <a:spcBef>
                <a:spcPts val="600"/>
              </a:spcBef>
              <a:buFont typeface="Arial"/>
              <a:buChar char="•"/>
            </a:pPr>
            <a:r>
              <a:rPr lang="en-US" sz="2400" dirty="0">
                <a:solidFill>
                  <a:srgbClr val="FFFFFF"/>
                </a:solidFill>
              </a:rPr>
              <a:t>43.2% versus 18.3%</a:t>
            </a:r>
          </a:p>
        </p:txBody>
      </p:sp>
      <p:sp>
        <p:nvSpPr>
          <p:cNvPr id="8" name="Rectangle 7"/>
          <p:cNvSpPr>
            <a:spLocks noChangeArrowheads="1"/>
          </p:cNvSpPr>
          <p:nvPr/>
        </p:nvSpPr>
        <p:spPr bwMode="auto">
          <a:xfrm>
            <a:off x="0" y="65214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smtClean="0">
                <a:solidFill>
                  <a:schemeClr val="bg1"/>
                </a:solidFill>
              </a:rPr>
              <a:t>De Bono JS et al. </a:t>
            </a:r>
            <a:r>
              <a:rPr lang="en-US" sz="1600" i="1" dirty="0" smtClean="0">
                <a:solidFill>
                  <a:schemeClr val="bg1"/>
                </a:solidFill>
              </a:rPr>
              <a:t>Proc ASCO </a:t>
            </a:r>
            <a:r>
              <a:rPr lang="en-US" sz="1600" dirty="0" smtClean="0">
                <a:solidFill>
                  <a:schemeClr val="bg1"/>
                </a:solidFill>
              </a:rPr>
              <a:t>2012;Abstract 4519.</a:t>
            </a:r>
            <a:endParaRPr lang="en-US" sz="1600" dirty="0">
              <a:solidFill>
                <a:schemeClr val="bg1"/>
              </a:solidFill>
            </a:endParaRPr>
          </a:p>
        </p:txBody>
      </p:sp>
    </p:spTree>
    <p:extLst>
      <p:ext uri="{BB962C8B-B14F-4D97-AF65-F5344CB8AC3E}">
        <p14:creationId xmlns:p14="http://schemas.microsoft.com/office/powerpoint/2010/main" val="423751949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solidFill>
                  <a:srgbClr val="EFC53D"/>
                </a:solidFill>
              </a:rPr>
              <a:t>Possible Side Effects Associated with </a:t>
            </a:r>
            <a:r>
              <a:rPr lang="en-US" dirty="0" err="1" smtClean="0">
                <a:solidFill>
                  <a:srgbClr val="EFC53D"/>
                </a:solidFill>
              </a:rPr>
              <a:t>Enzalutamide</a:t>
            </a:r>
            <a:endParaRPr lang="en-US" dirty="0"/>
          </a:p>
        </p:txBody>
      </p:sp>
      <p:sp>
        <p:nvSpPr>
          <p:cNvPr id="7" name="Content Placeholder 6"/>
          <p:cNvSpPr>
            <a:spLocks noGrp="1"/>
          </p:cNvSpPr>
          <p:nvPr>
            <p:ph idx="1"/>
          </p:nvPr>
        </p:nvSpPr>
        <p:spPr>
          <a:xfrm>
            <a:off x="457199" y="1371591"/>
            <a:ext cx="8686801" cy="3004451"/>
          </a:xfrm>
        </p:spPr>
        <p:txBody>
          <a:bodyPr/>
          <a:lstStyle/>
          <a:p>
            <a:pPr>
              <a:spcBef>
                <a:spcPts val="600"/>
              </a:spcBef>
              <a:spcAft>
                <a:spcPts val="600"/>
              </a:spcAft>
              <a:buFont typeface="Arial" charset="0"/>
              <a:buChar char="•"/>
            </a:pPr>
            <a:r>
              <a:rPr lang="en-US" dirty="0" smtClean="0"/>
              <a:t>Fatigue</a:t>
            </a:r>
          </a:p>
          <a:p>
            <a:pPr>
              <a:spcBef>
                <a:spcPts val="600"/>
              </a:spcBef>
              <a:spcAft>
                <a:spcPts val="600"/>
              </a:spcAft>
              <a:buFont typeface="Arial" charset="0"/>
              <a:buChar char="•"/>
            </a:pPr>
            <a:r>
              <a:rPr lang="en-US" dirty="0" smtClean="0"/>
              <a:t>Cardiac disorders</a:t>
            </a:r>
          </a:p>
          <a:p>
            <a:pPr>
              <a:spcBef>
                <a:spcPts val="600"/>
              </a:spcBef>
              <a:spcAft>
                <a:spcPts val="600"/>
              </a:spcAft>
              <a:buFont typeface="Arial" charset="0"/>
              <a:buChar char="•"/>
            </a:pPr>
            <a:r>
              <a:rPr lang="en-US" dirty="0" smtClean="0"/>
              <a:t>Myocardial infarction</a:t>
            </a:r>
          </a:p>
          <a:p>
            <a:pPr>
              <a:spcBef>
                <a:spcPts val="600"/>
              </a:spcBef>
              <a:spcAft>
                <a:spcPts val="600"/>
              </a:spcAft>
              <a:buFont typeface="Arial" charset="0"/>
              <a:buChar char="•"/>
            </a:pPr>
            <a:r>
              <a:rPr lang="en-US" dirty="0" smtClean="0"/>
              <a:t>Liver function abnormalities</a:t>
            </a:r>
          </a:p>
          <a:p>
            <a:pPr>
              <a:spcBef>
                <a:spcPts val="600"/>
              </a:spcBef>
              <a:spcAft>
                <a:spcPts val="600"/>
              </a:spcAft>
              <a:buFont typeface="Arial" charset="0"/>
              <a:buChar char="•"/>
            </a:pPr>
            <a:r>
              <a:rPr lang="en-US" dirty="0" smtClean="0"/>
              <a:t>Seizures</a:t>
            </a:r>
          </a:p>
          <a:p>
            <a:endParaRPr lang="en-US" dirty="0"/>
          </a:p>
        </p:txBody>
      </p:sp>
      <p:sp>
        <p:nvSpPr>
          <p:cNvPr id="8" name="Rectangle 7"/>
          <p:cNvSpPr>
            <a:spLocks noChangeArrowheads="1"/>
          </p:cNvSpPr>
          <p:nvPr/>
        </p:nvSpPr>
        <p:spPr bwMode="auto">
          <a:xfrm>
            <a:off x="0" y="6435001"/>
            <a:ext cx="9144000" cy="42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smtClean="0">
                <a:solidFill>
                  <a:schemeClr val="bg1"/>
                </a:solidFill>
              </a:rPr>
              <a:t>De Bono JS et al. </a:t>
            </a:r>
            <a:r>
              <a:rPr lang="en-US" sz="1600" i="1" dirty="0" smtClean="0">
                <a:solidFill>
                  <a:schemeClr val="bg1"/>
                </a:solidFill>
              </a:rPr>
              <a:t>Proc ASCO </a:t>
            </a:r>
            <a:r>
              <a:rPr lang="en-US" sz="1600" dirty="0" smtClean="0">
                <a:solidFill>
                  <a:schemeClr val="bg1"/>
                </a:solidFill>
              </a:rPr>
              <a:t>2012;Abstract 4519.</a:t>
            </a:r>
            <a:endParaRPr lang="en-US" sz="1600" dirty="0">
              <a:solidFill>
                <a:schemeClr val="bg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2"/>
          <p:cNvSpPr>
            <a:spLocks noChangeArrowheads="1"/>
          </p:cNvSpPr>
          <p:nvPr/>
        </p:nvSpPr>
        <p:spPr bwMode="auto">
          <a:xfrm>
            <a:off x="177800" y="1447800"/>
            <a:ext cx="8686799" cy="4610100"/>
          </a:xfrm>
          <a:prstGeom prst="rect">
            <a:avLst/>
          </a:prstGeom>
          <a:solidFill>
            <a:srgbClr val="9CCBED"/>
          </a:solidFill>
          <a:ln w="9525">
            <a:solidFill>
              <a:schemeClr val="tx1">
                <a:alpha val="50195"/>
              </a:schemeClr>
            </a:solidFill>
            <a:miter lim="800000"/>
            <a:headEnd/>
            <a:tailEnd/>
          </a:ln>
        </p:spPr>
        <p:txBody>
          <a:bodyPr wrap="none" anchor="ctr"/>
          <a:lstStyle/>
          <a:p>
            <a:pPr algn="ctr"/>
            <a:r>
              <a:rPr lang="en-US" baseline="-25000" dirty="0">
                <a:solidFill>
                  <a:prstClr val="black"/>
                </a:solidFill>
                <a:latin typeface="Arial"/>
                <a:ea typeface="ＭＳ Ｐゴシック" charset="0"/>
                <a:cs typeface="ＭＳ Ｐゴシック" charset="0"/>
              </a:rPr>
              <a:t>g</a:t>
            </a:r>
          </a:p>
        </p:txBody>
      </p:sp>
      <p:sp>
        <p:nvSpPr>
          <p:cNvPr id="6" name="Title 5"/>
          <p:cNvSpPr>
            <a:spLocks noGrp="1"/>
          </p:cNvSpPr>
          <p:nvPr>
            <p:ph type="title"/>
          </p:nvPr>
        </p:nvSpPr>
        <p:spPr/>
        <p:txBody>
          <a:bodyPr>
            <a:normAutofit/>
          </a:bodyPr>
          <a:lstStyle/>
          <a:p>
            <a:r>
              <a:rPr lang="en-US" dirty="0" smtClean="0">
                <a:solidFill>
                  <a:srgbClr val="EFC53D"/>
                </a:solidFill>
              </a:rPr>
              <a:t>Possible Side Effects Associated with </a:t>
            </a:r>
            <a:r>
              <a:rPr lang="en-US" dirty="0" err="1" smtClean="0">
                <a:solidFill>
                  <a:srgbClr val="EFC53D"/>
                </a:solidFill>
              </a:rPr>
              <a:t>Enzalutamide</a:t>
            </a:r>
            <a:r>
              <a:rPr lang="en-US" dirty="0" smtClean="0">
                <a:solidFill>
                  <a:srgbClr val="EFC53D"/>
                </a:solidFill>
              </a:rPr>
              <a:t>: Seizures</a:t>
            </a:r>
            <a:endParaRPr lang="en-US" dirty="0"/>
          </a:p>
        </p:txBody>
      </p:sp>
      <p:sp>
        <p:nvSpPr>
          <p:cNvPr id="8" name="Rectangle 7"/>
          <p:cNvSpPr>
            <a:spLocks noChangeArrowheads="1"/>
          </p:cNvSpPr>
          <p:nvPr/>
        </p:nvSpPr>
        <p:spPr bwMode="auto">
          <a:xfrm>
            <a:off x="0" y="65214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smtClean="0">
                <a:solidFill>
                  <a:prstClr val="white"/>
                </a:solidFill>
                <a:latin typeface="Arial"/>
              </a:rPr>
              <a:t>De Bono JS et al. </a:t>
            </a:r>
            <a:r>
              <a:rPr lang="en-US" sz="1600" i="1" dirty="0" smtClean="0">
                <a:solidFill>
                  <a:prstClr val="white"/>
                </a:solidFill>
                <a:latin typeface="Arial"/>
              </a:rPr>
              <a:t>Proc ASCO </a:t>
            </a:r>
            <a:r>
              <a:rPr lang="en-US" sz="1600" dirty="0" smtClean="0">
                <a:solidFill>
                  <a:prstClr val="white"/>
                </a:solidFill>
                <a:latin typeface="Arial"/>
              </a:rPr>
              <a:t>2012;Abstract 4519.</a:t>
            </a:r>
          </a:p>
          <a:p>
            <a:r>
              <a:rPr lang="en-US" sz="1600" dirty="0" err="1" smtClean="0">
                <a:solidFill>
                  <a:prstClr val="white"/>
                </a:solidFill>
                <a:latin typeface="Arial"/>
              </a:rPr>
              <a:t>Scher</a:t>
            </a:r>
            <a:r>
              <a:rPr lang="en-US" sz="1600" dirty="0" smtClean="0">
                <a:solidFill>
                  <a:prstClr val="white"/>
                </a:solidFill>
                <a:latin typeface="Arial"/>
              </a:rPr>
              <a:t> HI for the AFFIRM Investigators. </a:t>
            </a:r>
            <a:r>
              <a:rPr lang="en-US" sz="1600" i="1" dirty="0" smtClean="0">
                <a:solidFill>
                  <a:prstClr val="white"/>
                </a:solidFill>
                <a:latin typeface="Arial"/>
              </a:rPr>
              <a:t>N </a:t>
            </a:r>
            <a:r>
              <a:rPr lang="en-US" sz="1600" i="1" dirty="0" err="1" smtClean="0">
                <a:solidFill>
                  <a:prstClr val="white"/>
                </a:solidFill>
                <a:latin typeface="Arial"/>
              </a:rPr>
              <a:t>Engl</a:t>
            </a:r>
            <a:r>
              <a:rPr lang="en-US" sz="1600" i="1" dirty="0" smtClean="0">
                <a:solidFill>
                  <a:prstClr val="white"/>
                </a:solidFill>
                <a:latin typeface="Arial"/>
              </a:rPr>
              <a:t> J Med </a:t>
            </a:r>
            <a:r>
              <a:rPr lang="en-US" sz="1600" dirty="0" smtClean="0">
                <a:solidFill>
                  <a:prstClr val="white"/>
                </a:solidFill>
                <a:latin typeface="Arial"/>
              </a:rPr>
              <a:t>2012;367(13):1187-97.</a:t>
            </a:r>
            <a:endParaRPr lang="en-US" sz="1600" dirty="0">
              <a:solidFill>
                <a:prstClr val="white"/>
              </a:solidFill>
              <a:latin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301316304"/>
              </p:ext>
            </p:extLst>
          </p:nvPr>
        </p:nvGraphicFramePr>
        <p:xfrm>
          <a:off x="292100" y="1600200"/>
          <a:ext cx="8407402" cy="4282440"/>
        </p:xfrm>
        <a:graphic>
          <a:graphicData uri="http://schemas.openxmlformats.org/drawingml/2006/table">
            <a:tbl>
              <a:tblPr firstRow="1" bandRow="1">
                <a:tableStyleId>{5C22544A-7EE6-4342-B048-85BDC9FD1C3A}</a:tableStyleId>
              </a:tblPr>
              <a:tblGrid>
                <a:gridCol w="1308100"/>
                <a:gridCol w="1545790"/>
                <a:gridCol w="1388378"/>
                <a:gridCol w="1388378"/>
                <a:gridCol w="1388378"/>
                <a:gridCol w="1388378"/>
              </a:tblGrid>
              <a:tr h="368300">
                <a:tc>
                  <a:txBody>
                    <a:bodyPr/>
                    <a:lstStyle/>
                    <a:p>
                      <a:r>
                        <a:rPr lang="en-US" sz="1600" dirty="0" smtClean="0">
                          <a:solidFill>
                            <a:srgbClr val="ECBB33"/>
                          </a:solidFill>
                        </a:rPr>
                        <a:t>CASE</a:t>
                      </a:r>
                      <a:endParaRPr lang="en-US" sz="1600" dirty="0">
                        <a:solidFill>
                          <a:srgbClr val="ECBB33"/>
                        </a:solidFill>
                      </a:endParaRPr>
                    </a:p>
                  </a:txBody>
                  <a:tcPr>
                    <a:solidFill>
                      <a:srgbClr val="003366"/>
                    </a:solidFill>
                  </a:tcPr>
                </a:tc>
                <a:tc>
                  <a:txBody>
                    <a:bodyPr/>
                    <a:lstStyle/>
                    <a:p>
                      <a:pPr algn="ctr"/>
                      <a:r>
                        <a:rPr lang="en-US" sz="1600" dirty="0" smtClean="0"/>
                        <a:t>1</a:t>
                      </a:r>
                      <a:endParaRPr lang="en-US" sz="1600" dirty="0"/>
                    </a:p>
                  </a:txBody>
                  <a:tcPr>
                    <a:solidFill>
                      <a:srgbClr val="003366"/>
                    </a:solidFill>
                  </a:tcPr>
                </a:tc>
                <a:tc>
                  <a:txBody>
                    <a:bodyPr/>
                    <a:lstStyle/>
                    <a:p>
                      <a:pPr algn="ctr"/>
                      <a:r>
                        <a:rPr lang="en-US" sz="1600" dirty="0" smtClean="0"/>
                        <a:t>2</a:t>
                      </a:r>
                      <a:endParaRPr lang="en-US" sz="1600" dirty="0"/>
                    </a:p>
                  </a:txBody>
                  <a:tcPr>
                    <a:solidFill>
                      <a:srgbClr val="003366"/>
                    </a:solidFill>
                  </a:tcPr>
                </a:tc>
                <a:tc>
                  <a:txBody>
                    <a:bodyPr/>
                    <a:lstStyle/>
                    <a:p>
                      <a:pPr algn="ctr"/>
                      <a:r>
                        <a:rPr lang="en-US" sz="1600" dirty="0" smtClean="0"/>
                        <a:t>3</a:t>
                      </a:r>
                      <a:endParaRPr lang="en-US" sz="1600" dirty="0"/>
                    </a:p>
                  </a:txBody>
                  <a:tcPr>
                    <a:solidFill>
                      <a:srgbClr val="003366"/>
                    </a:solidFill>
                  </a:tcPr>
                </a:tc>
                <a:tc>
                  <a:txBody>
                    <a:bodyPr/>
                    <a:lstStyle/>
                    <a:p>
                      <a:pPr algn="ctr"/>
                      <a:r>
                        <a:rPr lang="en-US" sz="1600" dirty="0" smtClean="0"/>
                        <a:t>4</a:t>
                      </a:r>
                      <a:endParaRPr lang="en-US" sz="1600" dirty="0"/>
                    </a:p>
                  </a:txBody>
                  <a:tcPr>
                    <a:solidFill>
                      <a:srgbClr val="003366"/>
                    </a:solidFill>
                  </a:tcPr>
                </a:tc>
                <a:tc>
                  <a:txBody>
                    <a:bodyPr/>
                    <a:lstStyle/>
                    <a:p>
                      <a:pPr algn="ctr"/>
                      <a:r>
                        <a:rPr lang="en-US" sz="1600" dirty="0" smtClean="0"/>
                        <a:t>5</a:t>
                      </a:r>
                      <a:endParaRPr lang="en-US" sz="1600" dirty="0"/>
                    </a:p>
                  </a:txBody>
                  <a:tcPr>
                    <a:solidFill>
                      <a:srgbClr val="003366"/>
                    </a:solidFill>
                  </a:tcPr>
                </a:tc>
              </a:tr>
              <a:tr h="609600">
                <a:tc>
                  <a:txBody>
                    <a:bodyPr/>
                    <a:lstStyle/>
                    <a:p>
                      <a:r>
                        <a:rPr lang="en-US" sz="1600" b="1" dirty="0" smtClean="0">
                          <a:solidFill>
                            <a:srgbClr val="ECBB33"/>
                          </a:solidFill>
                        </a:rPr>
                        <a:t>Time on study</a:t>
                      </a:r>
                      <a:endParaRPr lang="en-US" sz="1600" b="1" dirty="0">
                        <a:solidFill>
                          <a:srgbClr val="ECBB33"/>
                        </a:solidFill>
                      </a:endParaRPr>
                    </a:p>
                  </a:txBody>
                  <a:tcPr anchor="ctr">
                    <a:solidFill>
                      <a:srgbClr val="005796"/>
                    </a:solidFill>
                  </a:tcPr>
                </a:tc>
                <a:tc>
                  <a:txBody>
                    <a:bodyPr/>
                    <a:lstStyle/>
                    <a:p>
                      <a:pPr algn="ctr"/>
                      <a:r>
                        <a:rPr lang="en-US" sz="1600" b="1" dirty="0" smtClean="0">
                          <a:solidFill>
                            <a:schemeClr val="bg1"/>
                          </a:solidFill>
                        </a:rPr>
                        <a:t>2 months</a:t>
                      </a:r>
                      <a:endParaRPr lang="en-US" sz="1600" b="1" dirty="0">
                        <a:solidFill>
                          <a:schemeClr val="bg1"/>
                        </a:solidFill>
                      </a:endParaRPr>
                    </a:p>
                  </a:txBody>
                  <a:tcPr anchor="ctr">
                    <a:solidFill>
                      <a:srgbClr val="005796"/>
                    </a:solidFill>
                  </a:tcPr>
                </a:tc>
                <a:tc>
                  <a:txBody>
                    <a:bodyPr/>
                    <a:lstStyle/>
                    <a:p>
                      <a:pPr algn="ctr"/>
                      <a:r>
                        <a:rPr lang="en-US" sz="1600" b="1" dirty="0" smtClean="0">
                          <a:solidFill>
                            <a:schemeClr val="bg1"/>
                          </a:solidFill>
                        </a:rPr>
                        <a:t>10 months</a:t>
                      </a:r>
                      <a:endParaRPr lang="en-US" sz="1600" b="1" dirty="0">
                        <a:solidFill>
                          <a:schemeClr val="bg1"/>
                        </a:solidFill>
                      </a:endParaRPr>
                    </a:p>
                  </a:txBody>
                  <a:tcPr anchor="ctr">
                    <a:solidFill>
                      <a:srgbClr val="005796"/>
                    </a:solidFill>
                  </a:tcPr>
                </a:tc>
                <a:tc>
                  <a:txBody>
                    <a:bodyPr/>
                    <a:lstStyle/>
                    <a:p>
                      <a:pPr algn="ctr"/>
                      <a:r>
                        <a:rPr lang="en-US" sz="1600" b="1" dirty="0" smtClean="0">
                          <a:solidFill>
                            <a:schemeClr val="bg1"/>
                          </a:solidFill>
                        </a:rPr>
                        <a:t>2 months</a:t>
                      </a:r>
                      <a:endParaRPr lang="en-US" sz="1600" b="1" dirty="0">
                        <a:solidFill>
                          <a:schemeClr val="bg1"/>
                        </a:solidFill>
                      </a:endParaRPr>
                    </a:p>
                  </a:txBody>
                  <a:tcPr anchor="ctr">
                    <a:solidFill>
                      <a:srgbClr val="005796"/>
                    </a:solidFill>
                  </a:tcPr>
                </a:tc>
                <a:tc>
                  <a:txBody>
                    <a:bodyPr/>
                    <a:lstStyle/>
                    <a:p>
                      <a:pPr algn="ctr"/>
                      <a:r>
                        <a:rPr lang="en-US" sz="1600" b="1" dirty="0" smtClean="0">
                          <a:solidFill>
                            <a:schemeClr val="bg1"/>
                          </a:solidFill>
                        </a:rPr>
                        <a:t>5 months</a:t>
                      </a:r>
                      <a:endParaRPr lang="en-US" sz="1600" b="1" dirty="0">
                        <a:solidFill>
                          <a:schemeClr val="bg1"/>
                        </a:solidFill>
                      </a:endParaRPr>
                    </a:p>
                  </a:txBody>
                  <a:tcPr anchor="ctr">
                    <a:solidFill>
                      <a:srgbClr val="005796"/>
                    </a:solidFill>
                  </a:tcPr>
                </a:tc>
                <a:tc>
                  <a:txBody>
                    <a:bodyPr/>
                    <a:lstStyle/>
                    <a:p>
                      <a:pPr algn="ctr"/>
                      <a:r>
                        <a:rPr lang="en-US" sz="1600" b="1" dirty="0" smtClean="0">
                          <a:solidFill>
                            <a:schemeClr val="bg1"/>
                          </a:solidFill>
                        </a:rPr>
                        <a:t>10 months</a:t>
                      </a:r>
                      <a:endParaRPr lang="en-US" sz="1600" b="1" dirty="0">
                        <a:solidFill>
                          <a:schemeClr val="bg1"/>
                        </a:solidFill>
                      </a:endParaRPr>
                    </a:p>
                  </a:txBody>
                  <a:tcPr anchor="ctr">
                    <a:solidFill>
                      <a:srgbClr val="005796"/>
                    </a:solidFill>
                  </a:tcPr>
                </a:tc>
              </a:tr>
              <a:tr h="660400">
                <a:tc>
                  <a:txBody>
                    <a:bodyPr/>
                    <a:lstStyle/>
                    <a:p>
                      <a:r>
                        <a:rPr lang="en-US" sz="1600" dirty="0" smtClean="0">
                          <a:solidFill>
                            <a:srgbClr val="ECBB33"/>
                          </a:solidFill>
                        </a:rPr>
                        <a:t>On study drug?</a:t>
                      </a:r>
                      <a:endParaRPr lang="en-US" sz="1600" dirty="0">
                        <a:solidFill>
                          <a:srgbClr val="ECBB33"/>
                        </a:solidFill>
                      </a:endParaRPr>
                    </a:p>
                  </a:txBody>
                  <a:tcPr anchor="ctr">
                    <a:solidFill>
                      <a:srgbClr val="005796"/>
                    </a:solidFill>
                  </a:tcPr>
                </a:tc>
                <a:tc>
                  <a:txBody>
                    <a:bodyPr/>
                    <a:lstStyle/>
                    <a:p>
                      <a:pPr algn="ctr"/>
                      <a:r>
                        <a:rPr lang="en-US" sz="1600" dirty="0" smtClean="0">
                          <a:solidFill>
                            <a:schemeClr val="bg1"/>
                          </a:solidFill>
                        </a:rPr>
                        <a:t>Yes</a:t>
                      </a:r>
                      <a:endParaRPr lang="en-US" sz="1600" dirty="0">
                        <a:solidFill>
                          <a:schemeClr val="bg1"/>
                        </a:solidFill>
                      </a:endParaRPr>
                    </a:p>
                  </a:txBody>
                  <a:tcPr anchor="ctr">
                    <a:solidFill>
                      <a:srgbClr val="005796"/>
                    </a:solidFill>
                  </a:tcPr>
                </a:tc>
                <a:tc>
                  <a:txBody>
                    <a:bodyPr/>
                    <a:lstStyle/>
                    <a:p>
                      <a:pPr algn="ctr"/>
                      <a:r>
                        <a:rPr lang="en-US" sz="1600" dirty="0" smtClean="0">
                          <a:solidFill>
                            <a:schemeClr val="bg1"/>
                          </a:solidFill>
                        </a:rPr>
                        <a:t>Yes</a:t>
                      </a:r>
                      <a:endParaRPr lang="en-US" sz="1600" dirty="0">
                        <a:solidFill>
                          <a:schemeClr val="bg1"/>
                        </a:solidFill>
                      </a:endParaRPr>
                    </a:p>
                  </a:txBody>
                  <a:tcPr anchor="ctr">
                    <a:solidFill>
                      <a:srgbClr val="005796"/>
                    </a:solidFill>
                  </a:tcPr>
                </a:tc>
                <a:tc>
                  <a:txBody>
                    <a:bodyPr/>
                    <a:lstStyle/>
                    <a:p>
                      <a:pPr algn="ctr"/>
                      <a:r>
                        <a:rPr lang="en-US" sz="1600" dirty="0" smtClean="0">
                          <a:solidFill>
                            <a:schemeClr val="bg1"/>
                          </a:solidFill>
                        </a:rPr>
                        <a:t>Yes</a:t>
                      </a:r>
                      <a:endParaRPr lang="en-US" sz="1600" dirty="0">
                        <a:solidFill>
                          <a:schemeClr val="bg1"/>
                        </a:solidFill>
                      </a:endParaRPr>
                    </a:p>
                  </a:txBody>
                  <a:tcPr anchor="ctr">
                    <a:solidFill>
                      <a:srgbClr val="005796"/>
                    </a:solidFill>
                  </a:tcPr>
                </a:tc>
                <a:tc>
                  <a:txBody>
                    <a:bodyPr/>
                    <a:lstStyle/>
                    <a:p>
                      <a:pPr algn="ctr"/>
                      <a:r>
                        <a:rPr lang="en-US" sz="1600" dirty="0" smtClean="0">
                          <a:solidFill>
                            <a:schemeClr val="bg1"/>
                          </a:solidFill>
                        </a:rPr>
                        <a:t>Off trial drug for 26 days</a:t>
                      </a:r>
                      <a:endParaRPr lang="en-US" sz="1600" dirty="0">
                        <a:solidFill>
                          <a:schemeClr val="bg1"/>
                        </a:solidFill>
                      </a:endParaRPr>
                    </a:p>
                  </a:txBody>
                  <a:tcPr anchor="ctr">
                    <a:solidFill>
                      <a:srgbClr val="005796"/>
                    </a:solidFill>
                  </a:tcPr>
                </a:tc>
                <a:tc>
                  <a:txBody>
                    <a:bodyPr/>
                    <a:lstStyle/>
                    <a:p>
                      <a:pPr algn="ctr"/>
                      <a:r>
                        <a:rPr lang="en-US" sz="1600" dirty="0" smtClean="0">
                          <a:solidFill>
                            <a:schemeClr val="bg1"/>
                          </a:solidFill>
                        </a:rPr>
                        <a:t>Yes</a:t>
                      </a:r>
                      <a:endParaRPr lang="en-US" sz="1600" dirty="0">
                        <a:solidFill>
                          <a:schemeClr val="bg1"/>
                        </a:solidFill>
                      </a:endParaRPr>
                    </a:p>
                  </a:txBody>
                  <a:tcPr anchor="ctr">
                    <a:solidFill>
                      <a:srgbClr val="005796"/>
                    </a:solidFill>
                  </a:tcPr>
                </a:tc>
              </a:tr>
              <a:tr h="660400">
                <a:tc>
                  <a:txBody>
                    <a:bodyPr/>
                    <a:lstStyle/>
                    <a:p>
                      <a:r>
                        <a:rPr lang="en-US" sz="1600" dirty="0" smtClean="0">
                          <a:solidFill>
                            <a:srgbClr val="ECBB33"/>
                          </a:solidFill>
                        </a:rPr>
                        <a:t>Seizure type</a:t>
                      </a:r>
                      <a:endParaRPr lang="en-US" sz="1600" dirty="0">
                        <a:solidFill>
                          <a:srgbClr val="ECBB33"/>
                        </a:solidFill>
                      </a:endParaRPr>
                    </a:p>
                  </a:txBody>
                  <a:tcPr anchor="ctr">
                    <a:solidFill>
                      <a:srgbClr val="005796"/>
                    </a:solidFill>
                  </a:tcPr>
                </a:tc>
                <a:tc>
                  <a:txBody>
                    <a:bodyPr/>
                    <a:lstStyle/>
                    <a:p>
                      <a:pPr algn="ctr"/>
                      <a:r>
                        <a:rPr lang="en-US" sz="1600" dirty="0" smtClean="0">
                          <a:solidFill>
                            <a:schemeClr val="bg1"/>
                          </a:solidFill>
                        </a:rPr>
                        <a:t>Focal onset</a:t>
                      </a:r>
                      <a:endParaRPr lang="en-US" sz="1600" dirty="0">
                        <a:solidFill>
                          <a:schemeClr val="bg1"/>
                        </a:solidFill>
                      </a:endParaRPr>
                    </a:p>
                  </a:txBody>
                  <a:tcPr anchor="ctr">
                    <a:solidFill>
                      <a:srgbClr val="005796"/>
                    </a:solidFill>
                  </a:tcPr>
                </a:tc>
                <a:tc>
                  <a:txBody>
                    <a:bodyPr/>
                    <a:lstStyle/>
                    <a:p>
                      <a:pPr algn="ctr"/>
                      <a:r>
                        <a:rPr lang="en-US" sz="1600" dirty="0" smtClean="0">
                          <a:solidFill>
                            <a:schemeClr val="bg1"/>
                          </a:solidFill>
                        </a:rPr>
                        <a:t>Generalized</a:t>
                      </a:r>
                      <a:endParaRPr lang="en-US" sz="1600" dirty="0">
                        <a:solidFill>
                          <a:schemeClr val="bg1"/>
                        </a:solidFill>
                      </a:endParaRPr>
                    </a:p>
                  </a:txBody>
                  <a:tcPr anchor="ctr">
                    <a:solidFill>
                      <a:srgbClr val="005796"/>
                    </a:solidFill>
                  </a:tcPr>
                </a:tc>
                <a:tc>
                  <a:txBody>
                    <a:bodyPr/>
                    <a:lstStyle/>
                    <a:p>
                      <a:pPr algn="ctr"/>
                      <a:r>
                        <a:rPr lang="en-US" sz="1600" dirty="0" smtClean="0">
                          <a:solidFill>
                            <a:schemeClr val="bg1"/>
                          </a:solidFill>
                        </a:rPr>
                        <a:t>Complex partial status</a:t>
                      </a:r>
                      <a:endParaRPr lang="en-US" sz="1600" dirty="0">
                        <a:solidFill>
                          <a:schemeClr val="bg1"/>
                        </a:solidFill>
                      </a:endParaRPr>
                    </a:p>
                  </a:txBody>
                  <a:tcPr anchor="ctr">
                    <a:solidFill>
                      <a:srgbClr val="005796"/>
                    </a:solidFill>
                  </a:tcPr>
                </a:tc>
                <a:tc>
                  <a:txBody>
                    <a:bodyPr/>
                    <a:lstStyle/>
                    <a:p>
                      <a:pPr algn="ctr"/>
                      <a:r>
                        <a:rPr lang="en-US" sz="1600" dirty="0" smtClean="0">
                          <a:solidFill>
                            <a:schemeClr val="bg1"/>
                          </a:solidFill>
                        </a:rPr>
                        <a:t>Focal onset</a:t>
                      </a:r>
                      <a:endParaRPr lang="en-US" sz="1600" dirty="0">
                        <a:solidFill>
                          <a:schemeClr val="bg1"/>
                        </a:solidFill>
                      </a:endParaRPr>
                    </a:p>
                  </a:txBody>
                  <a:tcPr anchor="ctr">
                    <a:solidFill>
                      <a:srgbClr val="005796"/>
                    </a:solidFill>
                  </a:tcPr>
                </a:tc>
                <a:tc>
                  <a:txBody>
                    <a:bodyPr/>
                    <a:lstStyle/>
                    <a:p>
                      <a:pPr algn="ctr"/>
                      <a:r>
                        <a:rPr lang="en-US" sz="1600" dirty="0" smtClean="0">
                          <a:solidFill>
                            <a:schemeClr val="bg1"/>
                          </a:solidFill>
                        </a:rPr>
                        <a:t>Unknown, fall not witnessed</a:t>
                      </a:r>
                      <a:endParaRPr lang="en-US" sz="1600" dirty="0">
                        <a:solidFill>
                          <a:schemeClr val="bg1"/>
                        </a:solidFill>
                      </a:endParaRPr>
                    </a:p>
                  </a:txBody>
                  <a:tcPr anchor="ctr">
                    <a:solidFill>
                      <a:srgbClr val="005796"/>
                    </a:solidFill>
                  </a:tcPr>
                </a:tc>
              </a:tr>
              <a:tr h="510540">
                <a:tc>
                  <a:txBody>
                    <a:bodyPr/>
                    <a:lstStyle/>
                    <a:p>
                      <a:r>
                        <a:rPr lang="en-US" sz="1600" dirty="0" smtClean="0">
                          <a:solidFill>
                            <a:srgbClr val="ECBB33"/>
                          </a:solidFill>
                        </a:rPr>
                        <a:t>Recurrence</a:t>
                      </a:r>
                      <a:endParaRPr lang="en-US" sz="1600" dirty="0">
                        <a:solidFill>
                          <a:srgbClr val="ECBB33"/>
                        </a:solidFill>
                      </a:endParaRPr>
                    </a:p>
                  </a:txBody>
                  <a:tcPr anchor="ctr">
                    <a:solidFill>
                      <a:srgbClr val="005796"/>
                    </a:solidFill>
                  </a:tcPr>
                </a:tc>
                <a:tc>
                  <a:txBody>
                    <a:bodyPr/>
                    <a:lstStyle/>
                    <a:p>
                      <a:pPr algn="ctr"/>
                      <a:r>
                        <a:rPr lang="en-US" sz="1600" dirty="0" smtClean="0">
                          <a:solidFill>
                            <a:srgbClr val="FFFFFF"/>
                          </a:solidFill>
                        </a:rPr>
                        <a:t>No</a:t>
                      </a:r>
                      <a:endParaRPr lang="en-US" sz="1600" dirty="0">
                        <a:solidFill>
                          <a:srgbClr val="FFFFFF"/>
                        </a:solidFill>
                      </a:endParaRPr>
                    </a:p>
                  </a:txBody>
                  <a:tcPr anchor="ctr">
                    <a:solidFill>
                      <a:srgbClr val="005796"/>
                    </a:solidFill>
                  </a:tcPr>
                </a:tc>
                <a:tc>
                  <a:txBody>
                    <a:bodyPr/>
                    <a:lstStyle/>
                    <a:p>
                      <a:pPr algn="ctr"/>
                      <a:r>
                        <a:rPr lang="en-US" sz="1600" dirty="0" smtClean="0">
                          <a:solidFill>
                            <a:srgbClr val="FFFFFF"/>
                          </a:solidFill>
                        </a:rPr>
                        <a:t>No</a:t>
                      </a:r>
                      <a:endParaRPr lang="en-US" sz="1600" dirty="0">
                        <a:solidFill>
                          <a:srgbClr val="FFFFFF"/>
                        </a:solidFill>
                      </a:endParaRPr>
                    </a:p>
                  </a:txBody>
                  <a:tcPr anchor="ctr">
                    <a:solidFill>
                      <a:srgbClr val="005796"/>
                    </a:solidFill>
                  </a:tcPr>
                </a:tc>
                <a:tc>
                  <a:txBody>
                    <a:bodyPr/>
                    <a:lstStyle/>
                    <a:p>
                      <a:pPr algn="ctr"/>
                      <a:r>
                        <a:rPr lang="en-US" sz="1600" dirty="0" smtClean="0">
                          <a:solidFill>
                            <a:srgbClr val="FFFFFF"/>
                          </a:solidFill>
                        </a:rPr>
                        <a:t>No</a:t>
                      </a:r>
                      <a:endParaRPr lang="en-US" sz="1600" dirty="0">
                        <a:solidFill>
                          <a:srgbClr val="FFFFFF"/>
                        </a:solidFill>
                      </a:endParaRPr>
                    </a:p>
                  </a:txBody>
                  <a:tcPr anchor="ctr">
                    <a:solidFill>
                      <a:srgbClr val="005796"/>
                    </a:solidFill>
                  </a:tcPr>
                </a:tc>
                <a:tc>
                  <a:txBody>
                    <a:bodyPr/>
                    <a:lstStyle/>
                    <a:p>
                      <a:pPr algn="ctr"/>
                      <a:r>
                        <a:rPr lang="en-US" sz="1600" dirty="0" smtClean="0">
                          <a:solidFill>
                            <a:srgbClr val="FFFFFF"/>
                          </a:solidFill>
                        </a:rPr>
                        <a:t>No</a:t>
                      </a:r>
                      <a:endParaRPr lang="en-US" sz="1600" dirty="0">
                        <a:solidFill>
                          <a:srgbClr val="FFFFFF"/>
                        </a:solidFill>
                      </a:endParaRPr>
                    </a:p>
                  </a:txBody>
                  <a:tcPr anchor="ctr">
                    <a:solidFill>
                      <a:srgbClr val="005796"/>
                    </a:solidFill>
                  </a:tcPr>
                </a:tc>
                <a:tc>
                  <a:txBody>
                    <a:bodyPr/>
                    <a:lstStyle/>
                    <a:p>
                      <a:pPr algn="ctr"/>
                      <a:r>
                        <a:rPr lang="en-US" sz="1600" dirty="0" smtClean="0">
                          <a:solidFill>
                            <a:srgbClr val="FFFFFF"/>
                          </a:solidFill>
                        </a:rPr>
                        <a:t>No</a:t>
                      </a:r>
                      <a:endParaRPr lang="en-US" sz="1600" dirty="0">
                        <a:solidFill>
                          <a:srgbClr val="FFFFFF"/>
                        </a:solidFill>
                      </a:endParaRPr>
                    </a:p>
                  </a:txBody>
                  <a:tcPr anchor="ctr">
                    <a:solidFill>
                      <a:srgbClr val="005796"/>
                    </a:solidFill>
                  </a:tcPr>
                </a:tc>
              </a:tr>
              <a:tr h="660400">
                <a:tc>
                  <a:txBody>
                    <a:bodyPr/>
                    <a:lstStyle/>
                    <a:p>
                      <a:r>
                        <a:rPr lang="en-US" sz="1600" dirty="0" smtClean="0">
                          <a:solidFill>
                            <a:srgbClr val="ECBB33"/>
                          </a:solidFill>
                        </a:rPr>
                        <a:t>Potential confounding factors</a:t>
                      </a:r>
                      <a:endParaRPr lang="en-US" sz="1600" dirty="0">
                        <a:solidFill>
                          <a:srgbClr val="ECBB33"/>
                        </a:solidFill>
                      </a:endParaRPr>
                    </a:p>
                  </a:txBody>
                  <a:tcPr anchor="ctr">
                    <a:solidFill>
                      <a:srgbClr val="005796"/>
                    </a:solidFill>
                  </a:tcPr>
                </a:tc>
                <a:tc>
                  <a:txBody>
                    <a:bodyPr/>
                    <a:lstStyle/>
                    <a:p>
                      <a:pPr algn="ctr"/>
                      <a:r>
                        <a:rPr lang="en-US" sz="1600" baseline="0" dirty="0" smtClean="0">
                          <a:solidFill>
                            <a:srgbClr val="FFFFFF"/>
                          </a:solidFill>
                        </a:rPr>
                        <a:t>Large 5 x 4-cm temporal lobe brain metastases</a:t>
                      </a:r>
                      <a:endParaRPr lang="en-US" sz="1600" baseline="0" dirty="0">
                        <a:solidFill>
                          <a:srgbClr val="FFFFFF"/>
                        </a:solidFill>
                      </a:endParaRPr>
                    </a:p>
                  </a:txBody>
                  <a:tcPr anchor="ctr">
                    <a:solidFill>
                      <a:srgbClr val="005796"/>
                    </a:solidFill>
                  </a:tcPr>
                </a:tc>
                <a:tc>
                  <a:txBody>
                    <a:bodyPr/>
                    <a:lstStyle/>
                    <a:p>
                      <a:pPr algn="ctr"/>
                      <a:r>
                        <a:rPr lang="en-US" sz="1600" baseline="0" dirty="0" smtClean="0">
                          <a:solidFill>
                            <a:srgbClr val="FFFFFF"/>
                          </a:solidFill>
                        </a:rPr>
                        <a:t>IV </a:t>
                      </a:r>
                      <a:r>
                        <a:rPr lang="en-US" sz="1600" baseline="0" dirty="0" err="1" smtClean="0">
                          <a:solidFill>
                            <a:srgbClr val="FFFFFF"/>
                          </a:solidFill>
                        </a:rPr>
                        <a:t>lidocaine</a:t>
                      </a:r>
                      <a:r>
                        <a:rPr lang="en-US" sz="1600" baseline="0" dirty="0" smtClean="0">
                          <a:solidFill>
                            <a:srgbClr val="FFFFFF"/>
                          </a:solidFill>
                        </a:rPr>
                        <a:t> inadvertently </a:t>
                      </a:r>
                      <a:r>
                        <a:rPr lang="en-US" sz="1600" u="none" kern="1200" baseline="0" dirty="0" smtClean="0">
                          <a:solidFill>
                            <a:srgbClr val="FFFFFF"/>
                          </a:solidFill>
                          <a:latin typeface="+mn-lt"/>
                          <a:ea typeface="+mn-ea"/>
                          <a:cs typeface="+mn-cs"/>
                        </a:rPr>
                        <a:t>administered</a:t>
                      </a:r>
                      <a:r>
                        <a:rPr lang="en-US" sz="1600" baseline="0" dirty="0" smtClean="0">
                          <a:solidFill>
                            <a:srgbClr val="FFFFFF"/>
                          </a:solidFill>
                        </a:rPr>
                        <a:t> just before seizure</a:t>
                      </a:r>
                      <a:endParaRPr lang="en-US" sz="1600" baseline="0" dirty="0">
                        <a:solidFill>
                          <a:srgbClr val="FFFFFF"/>
                        </a:solidFill>
                      </a:endParaRPr>
                    </a:p>
                  </a:txBody>
                  <a:tcPr anchor="ctr">
                    <a:solidFill>
                      <a:srgbClr val="005796"/>
                    </a:solidFill>
                  </a:tcPr>
                </a:tc>
                <a:tc>
                  <a:txBody>
                    <a:bodyPr/>
                    <a:lstStyle/>
                    <a:p>
                      <a:pPr algn="ctr"/>
                      <a:r>
                        <a:rPr lang="en-US" sz="1600" baseline="0" dirty="0" smtClean="0">
                          <a:solidFill>
                            <a:srgbClr val="FFFFFF"/>
                          </a:solidFill>
                        </a:rPr>
                        <a:t>Atrophy and </a:t>
                      </a:r>
                      <a:r>
                        <a:rPr lang="en-US" sz="1600" u="none" kern="1200" baseline="0" dirty="0" err="1" smtClean="0">
                          <a:solidFill>
                            <a:srgbClr val="FFFFFF"/>
                          </a:solidFill>
                          <a:latin typeface="+mn-lt"/>
                          <a:ea typeface="+mn-ea"/>
                          <a:cs typeface="+mn-cs"/>
                        </a:rPr>
                        <a:t>leukoaraiosis</a:t>
                      </a:r>
                      <a:r>
                        <a:rPr lang="en-US" sz="1600" baseline="0" dirty="0" smtClean="0">
                          <a:solidFill>
                            <a:srgbClr val="FFFFFF"/>
                          </a:solidFill>
                        </a:rPr>
                        <a:t> on </a:t>
                      </a:r>
                      <a:r>
                        <a:rPr lang="en-US" sz="1600" u="none" kern="1200" baseline="0" dirty="0" smtClean="0">
                          <a:solidFill>
                            <a:srgbClr val="FFFFFF"/>
                          </a:solidFill>
                          <a:latin typeface="+mn-lt"/>
                          <a:ea typeface="+mn-ea"/>
                          <a:cs typeface="+mn-cs"/>
                        </a:rPr>
                        <a:t>brain MRI</a:t>
                      </a:r>
                      <a:r>
                        <a:rPr lang="en-US" sz="1600" baseline="0" dirty="0" smtClean="0">
                          <a:solidFill>
                            <a:srgbClr val="FFFFFF"/>
                          </a:solidFill>
                        </a:rPr>
                        <a:t>; </a:t>
                      </a:r>
                      <a:br>
                        <a:rPr lang="en-US" sz="1600" baseline="0" dirty="0" smtClean="0">
                          <a:solidFill>
                            <a:srgbClr val="FFFFFF"/>
                          </a:solidFill>
                        </a:rPr>
                      </a:br>
                      <a:r>
                        <a:rPr lang="en-US" sz="1600" baseline="0" dirty="0" smtClean="0">
                          <a:solidFill>
                            <a:srgbClr val="FFFFFF"/>
                          </a:solidFill>
                        </a:rPr>
                        <a:t>nil else</a:t>
                      </a:r>
                      <a:endParaRPr lang="en-US" sz="1600" baseline="0" dirty="0">
                        <a:solidFill>
                          <a:srgbClr val="FFFFFF"/>
                        </a:solidFill>
                      </a:endParaRPr>
                    </a:p>
                  </a:txBody>
                  <a:tcPr anchor="ctr">
                    <a:solidFill>
                      <a:srgbClr val="005796"/>
                    </a:solidFill>
                  </a:tcPr>
                </a:tc>
                <a:tc>
                  <a:txBody>
                    <a:bodyPr/>
                    <a:lstStyle/>
                    <a:p>
                      <a:pPr algn="ctr"/>
                      <a:r>
                        <a:rPr lang="en-US" sz="1600" baseline="0" dirty="0" smtClean="0">
                          <a:solidFill>
                            <a:srgbClr val="FFFFFF"/>
                          </a:solidFill>
                        </a:rPr>
                        <a:t>Multiple CNS metastases: Eye, meninges, cerebellar</a:t>
                      </a:r>
                      <a:endParaRPr lang="en-US" sz="1600" baseline="0" dirty="0">
                        <a:solidFill>
                          <a:srgbClr val="FFFFFF"/>
                        </a:solidFill>
                      </a:endParaRPr>
                    </a:p>
                  </a:txBody>
                  <a:tcPr anchor="ctr">
                    <a:solidFill>
                      <a:srgbClr val="005796"/>
                    </a:solidFill>
                  </a:tcPr>
                </a:tc>
                <a:tc>
                  <a:txBody>
                    <a:bodyPr/>
                    <a:lstStyle/>
                    <a:p>
                      <a:pPr algn="ctr"/>
                      <a:r>
                        <a:rPr lang="en-US" sz="1600" dirty="0" smtClean="0">
                          <a:solidFill>
                            <a:srgbClr val="FFFFFF"/>
                          </a:solidFill>
                        </a:rPr>
                        <a:t>Alcohol excess; started on haloperidol 7 days prior</a:t>
                      </a:r>
                      <a:endParaRPr lang="en-US" sz="1600" dirty="0">
                        <a:solidFill>
                          <a:srgbClr val="FFFFFF"/>
                        </a:solidFill>
                      </a:endParaRPr>
                    </a:p>
                  </a:txBody>
                  <a:tcPr anchor="ctr">
                    <a:solidFill>
                      <a:srgbClr val="005796"/>
                    </a:solidFill>
                  </a:tcPr>
                </a:tc>
              </a:tr>
            </a:tbl>
          </a:graphicData>
        </a:graphic>
      </p:graphicFrame>
    </p:spTree>
    <p:extLst>
      <p:ext uri="{BB962C8B-B14F-4D97-AF65-F5344CB8AC3E}">
        <p14:creationId xmlns:p14="http://schemas.microsoft.com/office/powerpoint/2010/main" val="282576241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Themes — Challenging Cases in Oncology</a:t>
            </a:r>
            <a:r>
              <a:rPr lang="en-US" b="0" dirty="0"/>
              <a:t/>
            </a:r>
            <a:br>
              <a:rPr lang="en-US" b="0" dirty="0"/>
            </a:br>
            <a:r>
              <a:rPr lang="en-US" dirty="0"/>
              <a:t>A 10-hour Integrated Curriculum</a:t>
            </a:r>
          </a:p>
        </p:txBody>
      </p:sp>
      <p:sp>
        <p:nvSpPr>
          <p:cNvPr id="4" name="Content Placeholder 3"/>
          <p:cNvSpPr>
            <a:spLocks noGrp="1"/>
          </p:cNvSpPr>
          <p:nvPr>
            <p:ph idx="1"/>
          </p:nvPr>
        </p:nvSpPr>
        <p:spPr/>
        <p:txBody>
          <a:bodyPr>
            <a:normAutofit/>
          </a:bodyPr>
          <a:lstStyle/>
          <a:p>
            <a:pPr>
              <a:lnSpc>
                <a:spcPct val="110000"/>
              </a:lnSpc>
              <a:spcBef>
                <a:spcPts val="1800"/>
              </a:spcBef>
            </a:pPr>
            <a:r>
              <a:rPr lang="en-US" dirty="0"/>
              <a:t>Challenges associated with the incorporation of new research findings and newly approved agents into </a:t>
            </a:r>
            <a:r>
              <a:rPr lang="en-US" dirty="0" smtClean="0"/>
              <a:t>practice</a:t>
            </a:r>
            <a:endParaRPr lang="en-US" dirty="0"/>
          </a:p>
          <a:p>
            <a:pPr>
              <a:lnSpc>
                <a:spcPct val="110000"/>
              </a:lnSpc>
              <a:spcBef>
                <a:spcPts val="1800"/>
              </a:spcBef>
            </a:pPr>
            <a:r>
              <a:rPr lang="en-US" dirty="0"/>
              <a:t>Patient education on potential risks and benefits of specific oncologic </a:t>
            </a:r>
            <a:r>
              <a:rPr lang="en-US" dirty="0" smtClean="0"/>
              <a:t>treatments</a:t>
            </a:r>
            <a:endParaRPr lang="en-US" dirty="0"/>
          </a:p>
          <a:p>
            <a:pPr>
              <a:lnSpc>
                <a:spcPct val="110000"/>
              </a:lnSpc>
              <a:spcBef>
                <a:spcPts val="1800"/>
              </a:spcBef>
            </a:pPr>
            <a:r>
              <a:rPr lang="en-US" dirty="0"/>
              <a:t>Monitoring and management of treatment side effects and toxicities</a:t>
            </a:r>
          </a:p>
          <a:p>
            <a:pPr marL="0" indent="0">
              <a:lnSpc>
                <a:spcPct val="110000"/>
              </a:lnSpc>
              <a:spcBef>
                <a:spcPts val="1800"/>
              </a:spcBef>
              <a:buNone/>
            </a:pPr>
            <a:endParaRPr lang="en-US" dirty="0"/>
          </a:p>
        </p:txBody>
      </p:sp>
    </p:spTree>
    <p:extLst>
      <p:ext uri="{BB962C8B-B14F-4D97-AF65-F5344CB8AC3E}">
        <p14:creationId xmlns:p14="http://schemas.microsoft.com/office/powerpoint/2010/main" val="2821447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Ongoing Phase III PREVAIL Study</a:t>
            </a:r>
            <a:endParaRPr lang="en-US" dirty="0"/>
          </a:p>
        </p:txBody>
      </p:sp>
      <p:sp>
        <p:nvSpPr>
          <p:cNvPr id="16" name="Rectangle 15"/>
          <p:cNvSpPr>
            <a:spLocks noChangeArrowheads="1"/>
          </p:cNvSpPr>
          <p:nvPr/>
        </p:nvSpPr>
        <p:spPr bwMode="auto">
          <a:xfrm>
            <a:off x="0" y="65214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err="1" smtClean="0">
                <a:solidFill>
                  <a:srgbClr val="FFFFFF"/>
                </a:solidFill>
              </a:rPr>
              <a:t>www.clinicaltrials.gov</a:t>
            </a:r>
            <a:r>
              <a:rPr lang="en-US" sz="1600" dirty="0">
                <a:solidFill>
                  <a:srgbClr val="FFFFFF"/>
                </a:solidFill>
              </a:rPr>
              <a:t>; </a:t>
            </a:r>
            <a:r>
              <a:rPr lang="en-US" sz="1600" dirty="0" smtClean="0">
                <a:solidFill>
                  <a:srgbClr val="FFFFFF"/>
                </a:solidFill>
              </a:rPr>
              <a:t>April 2013 (NCT01212991)</a:t>
            </a:r>
            <a:endParaRPr lang="en-US" sz="1600" dirty="0">
              <a:solidFill>
                <a:srgbClr val="FFFFFF"/>
              </a:solidFill>
            </a:endParaRPr>
          </a:p>
        </p:txBody>
      </p:sp>
      <p:sp>
        <p:nvSpPr>
          <p:cNvPr id="17" name="Line 17"/>
          <p:cNvSpPr>
            <a:spLocks noChangeShapeType="1"/>
          </p:cNvSpPr>
          <p:nvPr/>
        </p:nvSpPr>
        <p:spPr bwMode="auto">
          <a:xfrm>
            <a:off x="5568569" y="3095425"/>
            <a:ext cx="47625" cy="23145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18" name="Line 18"/>
          <p:cNvSpPr>
            <a:spLocks noChangeShapeType="1"/>
          </p:cNvSpPr>
          <p:nvPr/>
        </p:nvSpPr>
        <p:spPr bwMode="auto">
          <a:xfrm flipV="1">
            <a:off x="5314569" y="4682921"/>
            <a:ext cx="228600"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0" name="Rectangle 65"/>
          <p:cNvSpPr>
            <a:spLocks noChangeArrowheads="1"/>
          </p:cNvSpPr>
          <p:nvPr/>
        </p:nvSpPr>
        <p:spPr bwMode="auto">
          <a:xfrm>
            <a:off x="495300" y="5093011"/>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spcBef>
                <a:spcPts val="600"/>
              </a:spcBef>
              <a:spcAft>
                <a:spcPts val="600"/>
              </a:spcAft>
            </a:pPr>
            <a:r>
              <a:rPr lang="en-US" sz="2000" b="1" dirty="0" smtClean="0">
                <a:solidFill>
                  <a:srgbClr val="ECBB33"/>
                </a:solidFill>
              </a:rPr>
              <a:t>Primary endpoints: Overall survival, progression-free survival</a:t>
            </a:r>
            <a:endParaRPr lang="en-US" sz="2000" b="1" dirty="0">
              <a:solidFill>
                <a:srgbClr val="ECBB33"/>
              </a:solidFill>
            </a:endParaRPr>
          </a:p>
        </p:txBody>
      </p:sp>
      <p:sp>
        <p:nvSpPr>
          <p:cNvPr id="21" name="Rectangle 93"/>
          <p:cNvSpPr>
            <a:spLocks noChangeArrowheads="1"/>
          </p:cNvSpPr>
          <p:nvPr/>
        </p:nvSpPr>
        <p:spPr bwMode="auto">
          <a:xfrm>
            <a:off x="5314570" y="1646212"/>
            <a:ext cx="3372230" cy="1066800"/>
          </a:xfrm>
          <a:prstGeom prst="rect">
            <a:avLst/>
          </a:prstGeom>
          <a:solidFill>
            <a:srgbClr val="F8951E"/>
          </a:solidFill>
          <a:ln w="25400">
            <a:solidFill>
              <a:schemeClr val="bg2"/>
            </a:solidFill>
            <a:miter lim="800000"/>
            <a:headEnd/>
            <a:tailEnd/>
          </a:ln>
          <a:effectLst/>
          <a:extLst/>
        </p:spPr>
        <p:txBody>
          <a:bodyPr wrap="none" anchor="ctr"/>
          <a:lstStyle/>
          <a:p>
            <a:pPr algn="ctr">
              <a:spcBef>
                <a:spcPct val="50000"/>
              </a:spcBef>
            </a:pPr>
            <a:r>
              <a:rPr lang="en-US" sz="2000" b="1" dirty="0" err="1" smtClean="0">
                <a:solidFill>
                  <a:srgbClr val="000090"/>
                </a:solidFill>
              </a:rPr>
              <a:t>Enzalutamide</a:t>
            </a:r>
            <a:endParaRPr lang="en-US" sz="2000" b="1" dirty="0">
              <a:solidFill>
                <a:srgbClr val="000090"/>
              </a:solidFill>
            </a:endParaRPr>
          </a:p>
        </p:txBody>
      </p:sp>
      <p:grpSp>
        <p:nvGrpSpPr>
          <p:cNvPr id="22" name="Group 13"/>
          <p:cNvGrpSpPr>
            <a:grpSpLocks/>
          </p:cNvGrpSpPr>
          <p:nvPr/>
        </p:nvGrpSpPr>
        <p:grpSpPr bwMode="auto">
          <a:xfrm>
            <a:off x="4563683" y="2179609"/>
            <a:ext cx="750888" cy="533400"/>
            <a:chOff x="3551" y="1542"/>
            <a:chExt cx="203" cy="547"/>
          </a:xfrm>
        </p:grpSpPr>
        <p:sp>
          <p:nvSpPr>
            <p:cNvPr id="23" name="Line 14"/>
            <p:cNvSpPr>
              <a:spLocks noChangeShapeType="1"/>
            </p:cNvSpPr>
            <p:nvPr/>
          </p:nvSpPr>
          <p:spPr bwMode="auto">
            <a:xfrm flipV="1">
              <a:off x="3551" y="1542"/>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4" name="Line 15"/>
            <p:cNvSpPr>
              <a:spLocks noChangeShapeType="1"/>
            </p:cNvSpPr>
            <p:nvPr/>
          </p:nvSpPr>
          <p:spPr bwMode="auto">
            <a:xfrm>
              <a:off x="3551"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grpSp>
        <p:nvGrpSpPr>
          <p:cNvPr id="25" name="Group 16"/>
          <p:cNvGrpSpPr>
            <a:grpSpLocks/>
          </p:cNvGrpSpPr>
          <p:nvPr/>
        </p:nvGrpSpPr>
        <p:grpSpPr bwMode="auto">
          <a:xfrm rot="10800000" flipH="1">
            <a:off x="4565269" y="3038445"/>
            <a:ext cx="749302" cy="841375"/>
            <a:chOff x="3551" y="1542"/>
            <a:chExt cx="203" cy="547"/>
          </a:xfrm>
        </p:grpSpPr>
        <p:sp>
          <p:nvSpPr>
            <p:cNvPr id="26" name="Line 17"/>
            <p:cNvSpPr>
              <a:spLocks noChangeShapeType="1"/>
            </p:cNvSpPr>
            <p:nvPr/>
          </p:nvSpPr>
          <p:spPr bwMode="auto">
            <a:xfrm flipV="1">
              <a:off x="3551" y="1544"/>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7" name="Line 18"/>
            <p:cNvSpPr>
              <a:spLocks noChangeShapeType="1"/>
            </p:cNvSpPr>
            <p:nvPr/>
          </p:nvSpPr>
          <p:spPr bwMode="auto">
            <a:xfrm>
              <a:off x="3549"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sp>
        <p:nvSpPr>
          <p:cNvPr id="28" name="Oval 4"/>
          <p:cNvSpPr>
            <a:spLocks noChangeArrowheads="1"/>
          </p:cNvSpPr>
          <p:nvPr/>
        </p:nvSpPr>
        <p:spPr bwMode="auto">
          <a:xfrm>
            <a:off x="4082669" y="2587597"/>
            <a:ext cx="914400" cy="914400"/>
          </a:xfrm>
          <a:prstGeom prst="ellipse">
            <a:avLst/>
          </a:prstGeom>
          <a:solidFill>
            <a:srgbClr val="FE701B"/>
          </a:solidFill>
          <a:ln>
            <a:noFill/>
          </a:ln>
          <a:extLst/>
        </p:spPr>
        <p:txBody>
          <a:bodyPr wrap="none" anchor="ctr"/>
          <a:lstStyle/>
          <a:p>
            <a:pPr algn="ctr"/>
            <a:r>
              <a:rPr lang="en-US" sz="3600" b="1" dirty="0">
                <a:solidFill>
                  <a:schemeClr val="bg1"/>
                </a:solidFill>
              </a:rPr>
              <a:t>R</a:t>
            </a:r>
          </a:p>
        </p:txBody>
      </p:sp>
      <p:sp>
        <p:nvSpPr>
          <p:cNvPr id="29" name="Line 2"/>
          <p:cNvSpPr>
            <a:spLocks noChangeShapeType="1"/>
          </p:cNvSpPr>
          <p:nvPr/>
        </p:nvSpPr>
        <p:spPr bwMode="auto">
          <a:xfrm>
            <a:off x="3781044" y="3040034"/>
            <a:ext cx="28733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30" name="TextBox 1"/>
          <p:cNvSpPr txBox="1">
            <a:spLocks noChangeArrowheads="1"/>
          </p:cNvSpPr>
          <p:nvPr/>
        </p:nvSpPr>
        <p:spPr bwMode="auto">
          <a:xfrm>
            <a:off x="3933444" y="2328834"/>
            <a:ext cx="444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dirty="0" smtClean="0">
                <a:solidFill>
                  <a:schemeClr val="bg1"/>
                </a:solidFill>
              </a:rPr>
              <a:t>2:</a:t>
            </a:r>
            <a:r>
              <a:rPr lang="en-US" sz="1400" b="1" dirty="0">
                <a:solidFill>
                  <a:schemeClr val="bg1"/>
                </a:solidFill>
              </a:rPr>
              <a:t>1</a:t>
            </a:r>
          </a:p>
        </p:txBody>
      </p:sp>
      <p:sp>
        <p:nvSpPr>
          <p:cNvPr id="31" name="Rectangle 93"/>
          <p:cNvSpPr>
            <a:spLocks noChangeArrowheads="1"/>
          </p:cNvSpPr>
          <p:nvPr/>
        </p:nvSpPr>
        <p:spPr bwMode="auto">
          <a:xfrm>
            <a:off x="5314570" y="3331074"/>
            <a:ext cx="3372230" cy="1054100"/>
          </a:xfrm>
          <a:prstGeom prst="rect">
            <a:avLst/>
          </a:prstGeom>
          <a:solidFill>
            <a:srgbClr val="99CC00"/>
          </a:solidFill>
          <a:ln w="25400">
            <a:solidFill>
              <a:schemeClr val="bg2"/>
            </a:solidFill>
            <a:miter lim="800000"/>
            <a:headEnd/>
            <a:tailEnd/>
          </a:ln>
          <a:effectLst/>
          <a:extLst/>
        </p:spPr>
        <p:txBody>
          <a:bodyPr wrap="none" anchor="ctr"/>
          <a:lstStyle/>
          <a:p>
            <a:pPr algn="ctr">
              <a:spcBef>
                <a:spcPct val="50000"/>
              </a:spcBef>
            </a:pPr>
            <a:r>
              <a:rPr lang="en-US" sz="2000" b="1" dirty="0" smtClean="0">
                <a:solidFill>
                  <a:srgbClr val="000090"/>
                </a:solidFill>
              </a:rPr>
              <a:t>Placebo </a:t>
            </a:r>
          </a:p>
        </p:txBody>
      </p:sp>
      <p:graphicFrame>
        <p:nvGraphicFramePr>
          <p:cNvPr id="41" name="Group 104"/>
          <p:cNvGraphicFramePr>
            <a:graphicFrameLocks noGrp="1"/>
          </p:cNvGraphicFramePr>
          <p:nvPr>
            <p:extLst>
              <p:ext uri="{D42A27DB-BD31-4B8C-83A1-F6EECF244321}">
                <p14:modId xmlns:p14="http://schemas.microsoft.com/office/powerpoint/2010/main" val="2185573747"/>
              </p:ext>
            </p:extLst>
          </p:nvPr>
        </p:nvGraphicFramePr>
        <p:xfrm>
          <a:off x="403918" y="1679281"/>
          <a:ext cx="3377125" cy="2736397"/>
        </p:xfrm>
        <a:graphic>
          <a:graphicData uri="http://schemas.openxmlformats.org/drawingml/2006/table">
            <a:tbl>
              <a:tblPr/>
              <a:tblGrid>
                <a:gridCol w="3377125"/>
              </a:tblGrid>
              <a:tr h="35747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a:ea typeface="ＭＳ Ｐゴシック" charset="0"/>
                          <a:cs typeface="Arial"/>
                        </a:rPr>
                        <a:t>Target accrual (n = 1,680)</a:t>
                      </a:r>
                      <a:endParaRPr kumimoji="0" lang="en-US" sz="2000" b="1" i="0" u="none" strike="noStrike" cap="none" normalizeH="0" baseline="0" dirty="0">
                        <a:ln>
                          <a:noFill/>
                        </a:ln>
                        <a:solidFill>
                          <a:schemeClr val="bg1"/>
                        </a:solidFill>
                        <a:effectLst/>
                        <a:latin typeface="Arial"/>
                        <a:ea typeface="ＭＳ Ｐゴシック" charset="0"/>
                        <a:cs typeface="Arial"/>
                      </a:endParaRP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2340157">
                <a:tc>
                  <a:txBody>
                    <a:bodyPr/>
                    <a:lstStyle/>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Histologically confirmed PC</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Ongoing ADT</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No prior chemotherapy</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Asymptomatic/mildly symptomatic</a:t>
                      </a:r>
                    </a:p>
                  </a:txBody>
                  <a:tcPr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txBox="1">
            <a:spLocks/>
          </p:cNvSpPr>
          <p:nvPr/>
        </p:nvSpPr>
        <p:spPr bwMode="auto">
          <a:xfrm>
            <a:off x="685800" y="1905000"/>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120000"/>
              </a:lnSpc>
            </a:pPr>
            <a:r>
              <a:rPr lang="en-US" sz="3200" b="1" dirty="0">
                <a:solidFill>
                  <a:schemeClr val="bg1"/>
                </a:solidFill>
              </a:rPr>
              <a:t>Sequential use of secondary hormonal agents and ongoing investigations of combination strategies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65214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err="1" smtClean="0">
                <a:solidFill>
                  <a:srgbClr val="FFFFFF"/>
                </a:solidFill>
              </a:rPr>
              <a:t>www.clinicaltrials.gov</a:t>
            </a:r>
            <a:r>
              <a:rPr lang="en-US" sz="1600" dirty="0">
                <a:solidFill>
                  <a:srgbClr val="FFFFFF"/>
                </a:solidFill>
              </a:rPr>
              <a:t>; </a:t>
            </a:r>
            <a:r>
              <a:rPr lang="en-US" sz="1600" dirty="0" smtClean="0">
                <a:solidFill>
                  <a:srgbClr val="FFFFFF"/>
                </a:solidFill>
              </a:rPr>
              <a:t>April 2013 (NCT01650194)</a:t>
            </a:r>
            <a:endParaRPr lang="en-US" sz="1600" dirty="0">
              <a:solidFill>
                <a:srgbClr val="FFFFFF"/>
              </a:solidFill>
            </a:endParaRPr>
          </a:p>
        </p:txBody>
      </p:sp>
      <p:sp>
        <p:nvSpPr>
          <p:cNvPr id="9" name="Line 17"/>
          <p:cNvSpPr>
            <a:spLocks noChangeShapeType="1"/>
          </p:cNvSpPr>
          <p:nvPr/>
        </p:nvSpPr>
        <p:spPr bwMode="auto">
          <a:xfrm>
            <a:off x="5568569" y="3095425"/>
            <a:ext cx="47625" cy="23145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13" name="Rectangle 93"/>
          <p:cNvSpPr>
            <a:spLocks noChangeArrowheads="1"/>
          </p:cNvSpPr>
          <p:nvPr/>
        </p:nvSpPr>
        <p:spPr bwMode="auto">
          <a:xfrm>
            <a:off x="5096931" y="2021637"/>
            <a:ext cx="3372230" cy="1462289"/>
          </a:xfrm>
          <a:prstGeom prst="rect">
            <a:avLst/>
          </a:prstGeom>
          <a:solidFill>
            <a:srgbClr val="012A50"/>
          </a:solidFill>
          <a:ln w="254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ts val="600"/>
              </a:spcBef>
            </a:pPr>
            <a:r>
              <a:rPr lang="en-US" sz="2000" b="1" dirty="0" err="1" smtClean="0">
                <a:solidFill>
                  <a:srgbClr val="ECBB33"/>
                </a:solidFill>
              </a:rPr>
              <a:t>Enzalutamide</a:t>
            </a:r>
            <a:endParaRPr lang="en-US" sz="2000" b="1" dirty="0" smtClean="0">
              <a:solidFill>
                <a:srgbClr val="ECBB33"/>
              </a:solidFill>
            </a:endParaRPr>
          </a:p>
          <a:p>
            <a:pPr algn="ctr">
              <a:spcBef>
                <a:spcPts val="600"/>
              </a:spcBef>
            </a:pPr>
            <a:r>
              <a:rPr lang="en-US" sz="2000" b="1" dirty="0" smtClean="0">
                <a:solidFill>
                  <a:srgbClr val="ECBB33"/>
                </a:solidFill>
              </a:rPr>
              <a:t>+</a:t>
            </a:r>
            <a:br>
              <a:rPr lang="en-US" sz="2000" b="1" dirty="0" smtClean="0">
                <a:solidFill>
                  <a:srgbClr val="ECBB33"/>
                </a:solidFill>
              </a:rPr>
            </a:br>
            <a:r>
              <a:rPr lang="en-US" sz="2000" b="1" dirty="0" err="1" smtClean="0">
                <a:solidFill>
                  <a:srgbClr val="ECBB33"/>
                </a:solidFill>
              </a:rPr>
              <a:t>Abiraterone</a:t>
            </a:r>
            <a:endParaRPr lang="en-US" sz="2000" b="1" dirty="0">
              <a:solidFill>
                <a:srgbClr val="ECBB33"/>
              </a:solidFill>
            </a:endParaRPr>
          </a:p>
        </p:txBody>
      </p:sp>
      <p:sp>
        <p:nvSpPr>
          <p:cNvPr id="16" name="Line 15"/>
          <p:cNvSpPr>
            <a:spLocks noChangeShapeType="1"/>
          </p:cNvSpPr>
          <p:nvPr/>
        </p:nvSpPr>
        <p:spPr bwMode="auto">
          <a:xfrm>
            <a:off x="4346043" y="2752781"/>
            <a:ext cx="750888"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4" name="Title 23"/>
          <p:cNvSpPr>
            <a:spLocks noGrp="1"/>
          </p:cNvSpPr>
          <p:nvPr>
            <p:ph type="title"/>
          </p:nvPr>
        </p:nvSpPr>
        <p:spPr/>
        <p:txBody>
          <a:bodyPr/>
          <a:lstStyle/>
          <a:p>
            <a:r>
              <a:rPr lang="en-US" dirty="0" smtClean="0"/>
              <a:t>Ongoing Phase II Trial of </a:t>
            </a:r>
            <a:r>
              <a:rPr lang="en-US" dirty="0" err="1" smtClean="0"/>
              <a:t>Enzalutamide</a:t>
            </a:r>
            <a:r>
              <a:rPr lang="en-US" dirty="0" smtClean="0"/>
              <a:t> in Combination with </a:t>
            </a:r>
            <a:r>
              <a:rPr lang="en-US" dirty="0" err="1" smtClean="0"/>
              <a:t>Abiraterone</a:t>
            </a:r>
            <a:endParaRPr lang="en-US" dirty="0"/>
          </a:p>
        </p:txBody>
      </p:sp>
      <p:sp>
        <p:nvSpPr>
          <p:cNvPr id="26" name="Content Placeholder 25"/>
          <p:cNvSpPr>
            <a:spLocks noGrp="1"/>
          </p:cNvSpPr>
          <p:nvPr>
            <p:ph idx="1"/>
          </p:nvPr>
        </p:nvSpPr>
        <p:spPr>
          <a:xfrm>
            <a:off x="457200" y="4240213"/>
            <a:ext cx="8229600" cy="2297738"/>
          </a:xfrm>
        </p:spPr>
        <p:txBody>
          <a:bodyPr/>
          <a:lstStyle/>
          <a:p>
            <a:r>
              <a:rPr lang="en-US" dirty="0" smtClean="0"/>
              <a:t>Primary endpoints:</a:t>
            </a:r>
          </a:p>
          <a:p>
            <a:pPr lvl="1"/>
            <a:r>
              <a:rPr lang="en-US" dirty="0" smtClean="0"/>
              <a:t>Nature, frequency and severity of adverse events</a:t>
            </a:r>
          </a:p>
          <a:p>
            <a:pPr lvl="1"/>
            <a:r>
              <a:rPr lang="en-US" dirty="0" smtClean="0"/>
              <a:t>Safety</a:t>
            </a:r>
          </a:p>
          <a:p>
            <a:endParaRPr lang="en-US" dirty="0"/>
          </a:p>
        </p:txBody>
      </p:sp>
      <p:graphicFrame>
        <p:nvGraphicFramePr>
          <p:cNvPr id="14" name="Group 104"/>
          <p:cNvGraphicFramePr>
            <a:graphicFrameLocks noGrp="1"/>
          </p:cNvGraphicFramePr>
          <p:nvPr>
            <p:extLst>
              <p:ext uri="{D42A27DB-BD31-4B8C-83A1-F6EECF244321}">
                <p14:modId xmlns:p14="http://schemas.microsoft.com/office/powerpoint/2010/main" val="1722949295"/>
              </p:ext>
            </p:extLst>
          </p:nvPr>
        </p:nvGraphicFramePr>
        <p:xfrm>
          <a:off x="700249" y="1653459"/>
          <a:ext cx="3645793" cy="2433362"/>
        </p:xfrm>
        <a:graphic>
          <a:graphicData uri="http://schemas.openxmlformats.org/drawingml/2006/table">
            <a:tbl>
              <a:tblPr/>
              <a:tblGrid>
                <a:gridCol w="3645793"/>
              </a:tblGrid>
              <a:tr h="41623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a:ea typeface="ＭＳ Ｐゴシック" charset="0"/>
                          <a:cs typeface="Arial"/>
                        </a:rPr>
                        <a:t>Target accrual (n = 60)</a:t>
                      </a:r>
                      <a:endParaRPr kumimoji="0" lang="en-US" sz="2000" b="1" i="0" u="none" strike="noStrike" cap="none" normalizeH="0" baseline="0" dirty="0">
                        <a:ln>
                          <a:noFill/>
                        </a:ln>
                        <a:solidFill>
                          <a:schemeClr val="bg1"/>
                        </a:solidFill>
                        <a:effectLst/>
                        <a:latin typeface="Arial"/>
                        <a:ea typeface="ＭＳ Ｐゴシック" charset="0"/>
                        <a:cs typeface="Arial"/>
                      </a:endParaRP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2017129">
                <a:tc>
                  <a:txBody>
                    <a:bodyPr/>
                    <a:lstStyle/>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Histologically/</a:t>
                      </a:r>
                      <a:r>
                        <a:rPr kumimoji="0" lang="en-US" sz="2000" b="0" i="0" u="none" strike="noStrike" cap="none" normalizeH="0" baseline="0" dirty="0" err="1" smtClean="0">
                          <a:ln>
                            <a:noFill/>
                          </a:ln>
                          <a:solidFill>
                            <a:schemeClr val="bg1"/>
                          </a:solidFill>
                          <a:effectLst/>
                          <a:latin typeface="+mn-lt"/>
                          <a:ea typeface="ＭＳ Ｐゴシック" charset="0"/>
                          <a:cs typeface="Arial"/>
                        </a:rPr>
                        <a:t>cytologically</a:t>
                      </a:r>
                      <a:r>
                        <a:rPr kumimoji="0" lang="en-US" sz="2000" b="0" i="0" u="none" strike="noStrike" cap="none" normalizeH="0" baseline="0" dirty="0" smtClean="0">
                          <a:ln>
                            <a:noFill/>
                          </a:ln>
                          <a:solidFill>
                            <a:schemeClr val="bg1"/>
                          </a:solidFill>
                          <a:effectLst/>
                          <a:latin typeface="+mn-lt"/>
                          <a:ea typeface="ＭＳ Ｐゴシック" charset="0"/>
                          <a:cs typeface="Arial"/>
                        </a:rPr>
                        <a:t> confirmed CRPC</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Bone metastases</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Ongoing androgen deprivation therapy</a:t>
                      </a:r>
                    </a:p>
                  </a:txBody>
                  <a:tcPr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828800"/>
            <a:ext cx="7772400" cy="3048000"/>
          </a:xfrm>
          <a:prstGeom prst="rect">
            <a:avLst/>
          </a:prstGeom>
        </p:spPr>
        <p:txBody>
          <a:bodyPr anchor="ctr" anchorCtr="0">
            <a:normAutofit/>
          </a:bodyPr>
          <a:lstStyle>
            <a:lvl1pPr algn="l" defTabSz="457200" rtl="0" eaLnBrk="1" latinLnBrk="0" hangingPunct="1">
              <a:spcBef>
                <a:spcPct val="0"/>
              </a:spcBef>
              <a:buNone/>
              <a:defRPr sz="2800" b="1" kern="1200">
                <a:solidFill>
                  <a:srgbClr val="ECBB33"/>
                </a:solidFill>
                <a:latin typeface="+mj-lt"/>
                <a:ea typeface="+mj-ea"/>
                <a:cs typeface="+mj-cs"/>
              </a:defRPr>
            </a:lvl1pPr>
          </a:lstStyle>
          <a:p>
            <a:pPr algn="ctr">
              <a:lnSpc>
                <a:spcPct val="120000"/>
              </a:lnSpc>
            </a:pPr>
            <a:r>
              <a:rPr lang="en-US" dirty="0">
                <a:solidFill>
                  <a:srgbClr val="FFFFFF"/>
                </a:solidFill>
                <a:latin typeface="Arial" charset="0"/>
                <a:ea typeface="ＭＳ Ｐゴシック" charset="0"/>
                <a:cs typeface="ＭＳ Ｐゴシック" charset="0"/>
              </a:rPr>
              <a:t>MODULE 2: NOVEL BONE-DIRECTED </a:t>
            </a:r>
            <a:br>
              <a:rPr lang="en-US" dirty="0">
                <a:solidFill>
                  <a:srgbClr val="FFFFFF"/>
                </a:solidFill>
                <a:latin typeface="Arial" charset="0"/>
                <a:ea typeface="ＭＳ Ｐゴシック" charset="0"/>
                <a:cs typeface="ＭＳ Ｐゴシック" charset="0"/>
              </a:rPr>
            </a:br>
            <a:r>
              <a:rPr lang="en-US" dirty="0">
                <a:solidFill>
                  <a:srgbClr val="FFFFFF"/>
                </a:solidFill>
                <a:latin typeface="Arial" charset="0"/>
                <a:ea typeface="ＭＳ Ｐゴシック" charset="0"/>
                <a:cs typeface="ＭＳ Ｐゴシック" charset="0"/>
              </a:rPr>
              <a:t>STRATEGIES — RADIUM-223</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6"/>
          <p:cNvSpPr>
            <a:spLocks noGrp="1" noChangeArrowheads="1"/>
          </p:cNvSpPr>
          <p:nvPr>
            <p:ph type="title"/>
          </p:nvPr>
        </p:nvSpPr>
        <p:spPr/>
        <p:txBody>
          <a:bodyPr/>
          <a:lstStyle/>
          <a:p>
            <a:r>
              <a:rPr lang="en-US" dirty="0" smtClean="0"/>
              <a:t>Case (from the practice of </a:t>
            </a:r>
            <a:r>
              <a:rPr lang="en-US" dirty="0" err="1" smtClean="0"/>
              <a:t>Ms</a:t>
            </a:r>
            <a:r>
              <a:rPr lang="en-US" dirty="0" smtClean="0"/>
              <a:t> </a:t>
            </a:r>
            <a:r>
              <a:rPr lang="en-US" dirty="0" err="1" smtClean="0"/>
              <a:t>Sinibaldi</a:t>
            </a:r>
            <a:r>
              <a:rPr lang="en-US" dirty="0" smtClean="0"/>
              <a:t>)</a:t>
            </a:r>
            <a:endParaRPr lang="en-US" dirty="0"/>
          </a:p>
        </p:txBody>
      </p:sp>
      <p:sp>
        <p:nvSpPr>
          <p:cNvPr id="124931" name="Rectangle 7"/>
          <p:cNvSpPr>
            <a:spLocks noGrp="1" noChangeArrowheads="1"/>
          </p:cNvSpPr>
          <p:nvPr>
            <p:ph type="body" idx="1"/>
          </p:nvPr>
        </p:nvSpPr>
        <p:spPr/>
        <p:txBody>
          <a:bodyPr/>
          <a:lstStyle/>
          <a:p>
            <a:pPr>
              <a:spcBef>
                <a:spcPts val="1200"/>
              </a:spcBef>
            </a:pPr>
            <a:r>
              <a:rPr lang="en-US" dirty="0" smtClean="0"/>
              <a:t>65 </a:t>
            </a:r>
            <a:r>
              <a:rPr lang="en-US" dirty="0" err="1" smtClean="0"/>
              <a:t>yo</a:t>
            </a:r>
            <a:r>
              <a:rPr lang="en-US" dirty="0" smtClean="0"/>
              <a:t> man initially diagnosed with </a:t>
            </a:r>
            <a:r>
              <a:rPr lang="en-US" dirty="0" err="1" smtClean="0"/>
              <a:t>mPC</a:t>
            </a:r>
            <a:r>
              <a:rPr lang="en-US" dirty="0" smtClean="0"/>
              <a:t> and nodal involvement in 2006</a:t>
            </a:r>
          </a:p>
          <a:p>
            <a:pPr lvl="1">
              <a:spcBef>
                <a:spcPts val="1200"/>
              </a:spcBef>
            </a:pPr>
            <a:r>
              <a:rPr lang="en-US" dirty="0" smtClean="0"/>
              <a:t>Responded to an LHRH agonist</a:t>
            </a:r>
          </a:p>
          <a:p>
            <a:pPr>
              <a:spcBef>
                <a:spcPts val="2400"/>
              </a:spcBef>
            </a:pPr>
            <a:r>
              <a:rPr lang="en-US" dirty="0" smtClean="0"/>
              <a:t>2009: Widespread bone metastases</a:t>
            </a:r>
          </a:p>
          <a:p>
            <a:pPr lvl="1">
              <a:spcBef>
                <a:spcPts val="1200"/>
              </a:spcBef>
            </a:pPr>
            <a:r>
              <a:rPr lang="en-US" dirty="0" smtClean="0"/>
              <a:t>Received multiple therapies including ketoconazole, </a:t>
            </a:r>
            <a:r>
              <a:rPr lang="en-US" dirty="0" err="1" smtClean="0"/>
              <a:t>sipuleucel</a:t>
            </a:r>
            <a:r>
              <a:rPr lang="en-US" dirty="0" smtClean="0"/>
              <a:t>-T, </a:t>
            </a:r>
            <a:r>
              <a:rPr lang="en-US" dirty="0" err="1" smtClean="0"/>
              <a:t>abiraterone</a:t>
            </a:r>
            <a:r>
              <a:rPr lang="en-US" dirty="0" smtClean="0"/>
              <a:t> and radium-223/docetaxel</a:t>
            </a:r>
            <a:r>
              <a:rPr lang="en-US" dirty="0"/>
              <a:t> </a:t>
            </a:r>
            <a:r>
              <a:rPr lang="en-US" dirty="0" smtClean="0"/>
              <a:t>on a clinical trial</a:t>
            </a:r>
          </a:p>
          <a:p>
            <a:pPr lvl="1">
              <a:spcBef>
                <a:spcPts val="1200"/>
              </a:spcBef>
            </a:pPr>
            <a:r>
              <a:rPr lang="en-US" dirty="0" smtClean="0"/>
              <a:t>Experienced pain relief but also </a:t>
            </a:r>
            <a:r>
              <a:rPr lang="en-US" dirty="0" err="1" smtClean="0"/>
              <a:t>myelosuppression</a:t>
            </a:r>
            <a:endParaRPr lang="en-US" dirty="0" smtClean="0"/>
          </a:p>
          <a:p>
            <a:pPr>
              <a:spcBef>
                <a:spcPts val="2400"/>
              </a:spcBef>
            </a:pPr>
            <a:r>
              <a:rPr lang="en-US" dirty="0" smtClean="0"/>
              <a:t>Currently receiving </a:t>
            </a:r>
            <a:r>
              <a:rPr lang="en-US" dirty="0" err="1" smtClean="0"/>
              <a:t>enzalutamide</a:t>
            </a:r>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49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49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93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49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685800" y="1905000"/>
            <a:ext cx="7772400" cy="30480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Mechanism of action and</a:t>
            </a:r>
            <a:r>
              <a:rPr lang="en-US" sz="3200" dirty="0" smtClean="0">
                <a:solidFill>
                  <a:schemeClr val="bg1"/>
                </a:solidFill>
                <a:latin typeface="Arial" charset="0"/>
                <a:ea typeface="ＭＳ Ｐゴシック" charset="0"/>
                <a:cs typeface="ＭＳ Ｐゴシック" charset="0"/>
              </a:rPr>
              <a:t> </a:t>
            </a:r>
            <a:br>
              <a:rPr lang="en-US" sz="3200" dirty="0" smtClean="0">
                <a:solidFill>
                  <a:schemeClr val="bg1"/>
                </a:solidFill>
                <a:latin typeface="Arial" charset="0"/>
                <a:ea typeface="ＭＳ Ｐゴシック" charset="0"/>
                <a:cs typeface="ＭＳ Ｐゴシック" charset="0"/>
              </a:rPr>
            </a:br>
            <a:r>
              <a:rPr lang="en-US" sz="3200" dirty="0" smtClean="0">
                <a:solidFill>
                  <a:schemeClr val="bg1"/>
                </a:solidFill>
                <a:latin typeface="Arial" charset="0"/>
                <a:ea typeface="ＭＳ Ｐゴシック" charset="0"/>
                <a:cs typeface="ＭＳ Ｐゴシック" charset="0"/>
              </a:rPr>
              <a:t>administration </a:t>
            </a:r>
            <a:r>
              <a:rPr lang="en-US" sz="3200" dirty="0">
                <a:solidFill>
                  <a:schemeClr val="bg1"/>
                </a:solidFill>
                <a:latin typeface="Arial" charset="0"/>
                <a:ea typeface="ＭＳ Ｐゴシック" charset="0"/>
                <a:cs typeface="ＭＳ Ｐゴシック" charset="0"/>
              </a:rPr>
              <a:t>of radium-223</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iodic_tab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1450182"/>
            <a:ext cx="8542338"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ular Callout 7"/>
          <p:cNvSpPr/>
          <p:nvPr/>
        </p:nvSpPr>
        <p:spPr>
          <a:xfrm>
            <a:off x="1789113" y="3083719"/>
            <a:ext cx="1441450" cy="598488"/>
          </a:xfrm>
          <a:prstGeom prst="wedgeRectCallout">
            <a:avLst>
              <a:gd name="adj1" fmla="val -77371"/>
              <a:gd name="adj2" fmla="val -15164"/>
            </a:avLst>
          </a:prstGeom>
          <a:solidFill>
            <a:srgbClr val="00153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rPr>
              <a:t>Calcium</a:t>
            </a:r>
          </a:p>
        </p:txBody>
      </p:sp>
      <p:sp>
        <p:nvSpPr>
          <p:cNvPr id="9" name="Rectangular Callout 8"/>
          <p:cNvSpPr/>
          <p:nvPr/>
        </p:nvSpPr>
        <p:spPr>
          <a:xfrm>
            <a:off x="1789113" y="3528219"/>
            <a:ext cx="1441450" cy="469900"/>
          </a:xfrm>
          <a:prstGeom prst="wedgeRectCallout">
            <a:avLst>
              <a:gd name="adj1" fmla="val -78242"/>
              <a:gd name="adj2" fmla="val -3206"/>
            </a:avLst>
          </a:prstGeom>
          <a:solidFill>
            <a:srgbClr val="00153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rPr>
              <a:t>Strontium</a:t>
            </a:r>
          </a:p>
        </p:txBody>
      </p:sp>
      <p:sp>
        <p:nvSpPr>
          <p:cNvPr id="10" name="Rectangular Callout 9"/>
          <p:cNvSpPr/>
          <p:nvPr/>
        </p:nvSpPr>
        <p:spPr>
          <a:xfrm>
            <a:off x="1789113" y="4375944"/>
            <a:ext cx="1441450" cy="471488"/>
          </a:xfrm>
          <a:prstGeom prst="wedgeRectCallout">
            <a:avLst>
              <a:gd name="adj1" fmla="val -73559"/>
              <a:gd name="adj2" fmla="val -9325"/>
            </a:avLst>
          </a:prstGeom>
          <a:solidFill>
            <a:srgbClr val="00153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rPr>
              <a:t>Radium</a:t>
            </a:r>
          </a:p>
        </p:txBody>
      </p:sp>
      <p:sp>
        <p:nvSpPr>
          <p:cNvPr id="12" name="Title 11"/>
          <p:cNvSpPr>
            <a:spLocks noGrp="1"/>
          </p:cNvSpPr>
          <p:nvPr>
            <p:ph type="title"/>
          </p:nvPr>
        </p:nvSpPr>
        <p:spPr/>
        <p:txBody>
          <a:bodyPr/>
          <a:lstStyle/>
          <a:p>
            <a:r>
              <a:rPr lang="en-US" dirty="0" smtClean="0"/>
              <a:t>Radium Acts as a Calcium </a:t>
            </a:r>
            <a:r>
              <a:rPr lang="en-US" dirty="0"/>
              <a:t>M</a:t>
            </a:r>
            <a:r>
              <a:rPr lang="en-US" dirty="0" smtClean="0"/>
              <a:t>imetic</a:t>
            </a:r>
            <a:endParaRPr lang="en-US" dirty="0"/>
          </a:p>
        </p:txBody>
      </p:sp>
      <p:sp>
        <p:nvSpPr>
          <p:cNvPr id="14" name="Rectangle 13"/>
          <p:cNvSpPr>
            <a:spLocks noChangeArrowheads="1"/>
          </p:cNvSpPr>
          <p:nvPr/>
        </p:nvSpPr>
        <p:spPr bwMode="auto">
          <a:xfrm>
            <a:off x="0" y="65214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pPr>
              <a:defRPr/>
            </a:pPr>
            <a:r>
              <a:rPr lang="en-US" sz="1600" dirty="0" err="1" smtClean="0">
                <a:solidFill>
                  <a:srgbClr val="FFFFFF"/>
                </a:solidFill>
              </a:rPr>
              <a:t>McDevitt</a:t>
            </a:r>
            <a:r>
              <a:rPr lang="en-US" sz="1600" dirty="0" smtClean="0">
                <a:solidFill>
                  <a:srgbClr val="FFFFFF"/>
                </a:solidFill>
              </a:rPr>
              <a:t> MR et al. </a:t>
            </a:r>
            <a:r>
              <a:rPr lang="en-US" sz="1600" i="1" dirty="0" err="1" smtClean="0">
                <a:solidFill>
                  <a:srgbClr val="FFFFFF"/>
                </a:solidFill>
              </a:rPr>
              <a:t>Eur</a:t>
            </a:r>
            <a:r>
              <a:rPr lang="en-US" sz="1600" i="1" dirty="0" smtClean="0">
                <a:solidFill>
                  <a:srgbClr val="FFFFFF"/>
                </a:solidFill>
              </a:rPr>
              <a:t> J </a:t>
            </a:r>
            <a:r>
              <a:rPr lang="en-US" sz="1600" i="1" dirty="0" err="1" smtClean="0">
                <a:solidFill>
                  <a:srgbClr val="FFFFFF"/>
                </a:solidFill>
              </a:rPr>
              <a:t>Nucl</a:t>
            </a:r>
            <a:r>
              <a:rPr lang="en-US" sz="1600" i="1" dirty="0" smtClean="0">
                <a:solidFill>
                  <a:srgbClr val="FFFFFF"/>
                </a:solidFill>
              </a:rPr>
              <a:t> Med</a:t>
            </a:r>
            <a:r>
              <a:rPr lang="en-US" sz="1600" dirty="0">
                <a:solidFill>
                  <a:srgbClr val="FFFFFF"/>
                </a:solidFill>
              </a:rPr>
              <a:t> 1998;25(9):1341-51.</a:t>
            </a:r>
          </a:p>
        </p:txBody>
      </p:sp>
      <p:sp>
        <p:nvSpPr>
          <p:cNvPr id="13" name="Rectangular Callout 12"/>
          <p:cNvSpPr/>
          <p:nvPr/>
        </p:nvSpPr>
        <p:spPr>
          <a:xfrm>
            <a:off x="1786005" y="3998119"/>
            <a:ext cx="1441450" cy="469900"/>
          </a:xfrm>
          <a:prstGeom prst="wedgeRectCallout">
            <a:avLst>
              <a:gd name="adj1" fmla="val -78242"/>
              <a:gd name="adj2" fmla="val -3206"/>
            </a:avLst>
          </a:prstGeom>
          <a:solidFill>
            <a:srgbClr val="00153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rgbClr val="FFFF00"/>
                </a:solidFill>
              </a:rPr>
              <a:t>Barium</a:t>
            </a:r>
            <a:endParaRPr lang="en-US" sz="2000" b="1" dirty="0">
              <a:solidFill>
                <a:srgbClr val="FFFF00"/>
              </a:solidFill>
            </a:endParaRPr>
          </a:p>
        </p:txBody>
      </p:sp>
    </p:spTree>
    <p:extLst>
      <p:ext uri="{BB962C8B-B14F-4D97-AF65-F5344CB8AC3E}">
        <p14:creationId xmlns:p14="http://schemas.microsoft.com/office/powerpoint/2010/main" val="106443111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6"/>
          <p:cNvSpPr>
            <a:spLocks noGrp="1" noChangeArrowheads="1"/>
          </p:cNvSpPr>
          <p:nvPr>
            <p:ph type="title"/>
          </p:nvPr>
        </p:nvSpPr>
        <p:spPr/>
        <p:txBody>
          <a:bodyPr/>
          <a:lstStyle/>
          <a:p>
            <a:r>
              <a:rPr lang="en-US" dirty="0" smtClean="0"/>
              <a:t>Mechanism of Action of and Administration of Radium-223</a:t>
            </a:r>
            <a:endParaRPr lang="en-US" dirty="0"/>
          </a:p>
        </p:txBody>
      </p:sp>
      <p:sp>
        <p:nvSpPr>
          <p:cNvPr id="67586" name="Rectangle 7"/>
          <p:cNvSpPr>
            <a:spLocks noGrp="1" noChangeArrowheads="1"/>
          </p:cNvSpPr>
          <p:nvPr>
            <p:ph type="body" idx="1"/>
          </p:nvPr>
        </p:nvSpPr>
        <p:spPr>
          <a:xfrm>
            <a:off x="457199" y="1371591"/>
            <a:ext cx="8520203" cy="1104909"/>
          </a:xfrm>
        </p:spPr>
        <p:txBody>
          <a:bodyPr>
            <a:noAutofit/>
          </a:bodyPr>
          <a:lstStyle/>
          <a:p>
            <a:r>
              <a:rPr lang="en-US" sz="2100" dirty="0" smtClean="0"/>
              <a:t>Radium-223 is a short-range but high-energy alpha-emitting particle</a:t>
            </a:r>
          </a:p>
          <a:p>
            <a:r>
              <a:rPr lang="en-US" sz="2100" dirty="0" smtClean="0"/>
              <a:t>It targets </a:t>
            </a:r>
            <a:r>
              <a:rPr lang="en-US" sz="2100" dirty="0" err="1" smtClean="0"/>
              <a:t>osteoblastic</a:t>
            </a:r>
            <a:r>
              <a:rPr lang="en-US" sz="2100" dirty="0" smtClean="0"/>
              <a:t> bone metastases by acting as a calcium mimetic</a:t>
            </a:r>
            <a:endParaRPr lang="en-US" sz="2100" dirty="0"/>
          </a:p>
        </p:txBody>
      </p:sp>
      <p:sp>
        <p:nvSpPr>
          <p:cNvPr id="9" name="Rectangle 8"/>
          <p:cNvSpPr>
            <a:spLocks noChangeArrowheads="1"/>
          </p:cNvSpPr>
          <p:nvPr/>
        </p:nvSpPr>
        <p:spPr bwMode="auto">
          <a:xfrm>
            <a:off x="0" y="65214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smtClean="0">
                <a:solidFill>
                  <a:schemeClr val="bg1"/>
                </a:solidFill>
              </a:rPr>
              <a:t>Perez et al</a:t>
            </a:r>
            <a:r>
              <a:rPr lang="en-US" sz="1600" i="1" dirty="0" smtClean="0">
                <a:solidFill>
                  <a:schemeClr val="bg1"/>
                </a:solidFill>
              </a:rPr>
              <a:t>. Principles and Practice of Radiation Oncology.</a:t>
            </a:r>
            <a:r>
              <a:rPr lang="en-US" sz="1600" dirty="0" smtClean="0">
                <a:solidFill>
                  <a:schemeClr val="bg1"/>
                </a:solidFill>
              </a:rPr>
              <a:t> 5th ed. </a:t>
            </a:r>
            <a:br>
              <a:rPr lang="en-US" sz="1600" dirty="0" smtClean="0">
                <a:solidFill>
                  <a:schemeClr val="bg1"/>
                </a:solidFill>
              </a:rPr>
            </a:br>
            <a:r>
              <a:rPr lang="en-US" sz="1600" dirty="0" smtClean="0">
                <a:solidFill>
                  <a:schemeClr val="bg1"/>
                </a:solidFill>
              </a:rPr>
              <a:t>Lippincott Williams &amp; Wilkins; 2007. </a:t>
            </a:r>
            <a:endParaRPr lang="en-US" sz="1600" dirty="0">
              <a:solidFill>
                <a:schemeClr val="bg1"/>
              </a:solidFill>
            </a:endParaRPr>
          </a:p>
        </p:txBody>
      </p:sp>
      <p:pic>
        <p:nvPicPr>
          <p:cNvPr id="10" name="Picture 1" descr="03-SartorGraph1.png"/>
          <p:cNvPicPr>
            <a:picLocks noChangeAspect="1"/>
          </p:cNvPicPr>
          <p:nvPr/>
        </p:nvPicPr>
        <p:blipFill>
          <a:blip r:embed="rId3"/>
          <a:srcRect/>
          <a:stretch>
            <a:fillRect/>
          </a:stretch>
        </p:blipFill>
        <p:spPr bwMode="auto">
          <a:xfrm>
            <a:off x="3114675" y="2311485"/>
            <a:ext cx="5241925" cy="4074489"/>
          </a:xfrm>
          <a:prstGeom prst="rect">
            <a:avLst/>
          </a:prstGeom>
          <a:noFill/>
          <a:ln w="9525">
            <a:noFill/>
            <a:miter lim="800000"/>
            <a:headEnd/>
            <a:tailEnd/>
          </a:ln>
        </p:spPr>
      </p:pic>
      <p:sp>
        <p:nvSpPr>
          <p:cNvPr id="11" name="Text Box 8"/>
          <p:cNvSpPr txBox="1">
            <a:spLocks noChangeArrowheads="1"/>
          </p:cNvSpPr>
          <p:nvPr/>
        </p:nvSpPr>
        <p:spPr bwMode="auto">
          <a:xfrm>
            <a:off x="806450" y="3631663"/>
            <a:ext cx="3168650" cy="646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defRPr/>
            </a:pPr>
            <a:r>
              <a:rPr lang="en-US" sz="1800" b="1" dirty="0" smtClean="0">
                <a:solidFill>
                  <a:schemeClr val="bg1"/>
                </a:solidFill>
                <a:ea typeface="+mn-ea"/>
                <a:cs typeface="+mn-cs"/>
              </a:rPr>
              <a:t>2-10 cell diameter range of alpha-particle</a:t>
            </a:r>
          </a:p>
        </p:txBody>
      </p:sp>
      <p:sp>
        <p:nvSpPr>
          <p:cNvPr id="12" name="Text Box 9"/>
          <p:cNvSpPr txBox="1">
            <a:spLocks noChangeArrowheads="1"/>
          </p:cNvSpPr>
          <p:nvPr/>
        </p:nvSpPr>
        <p:spPr bwMode="auto">
          <a:xfrm>
            <a:off x="2684463" y="5296950"/>
            <a:ext cx="14795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800" b="1" dirty="0">
                <a:solidFill>
                  <a:schemeClr val="bg1"/>
                </a:solidFill>
                <a:latin typeface="Arial" pitchFamily="34" charset="0"/>
                <a:ea typeface="+mn-ea"/>
                <a:cs typeface="+mn-cs"/>
              </a:rPr>
              <a:t>Radium-223</a:t>
            </a:r>
          </a:p>
        </p:txBody>
      </p:sp>
      <p:sp>
        <p:nvSpPr>
          <p:cNvPr id="13" name="AutoShape 13"/>
          <p:cNvSpPr>
            <a:spLocks noChangeArrowheads="1"/>
          </p:cNvSpPr>
          <p:nvPr/>
        </p:nvSpPr>
        <p:spPr bwMode="auto">
          <a:xfrm rot="10800000">
            <a:off x="7394575" y="3584038"/>
            <a:ext cx="587375"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507 h 21600"/>
              <a:gd name="T14" fmla="*/ 16223 w 21600"/>
              <a:gd name="T15" fmla="*/ 9651 h 21600"/>
            </a:gdLst>
            <a:ahLst/>
            <a:cxnLst>
              <a:cxn ang="T8">
                <a:pos x="T0" y="T1"/>
              </a:cxn>
              <a:cxn ang="T9">
                <a:pos x="T2" y="T3"/>
              </a:cxn>
              <a:cxn ang="T10">
                <a:pos x="T4" y="T5"/>
              </a:cxn>
              <a:cxn ang="T11">
                <a:pos x="T6" y="T7"/>
              </a:cxn>
            </a:cxnLst>
            <a:rect l="T12" t="T13" r="T14" b="T15"/>
            <a:pathLst>
              <a:path w="21600" h="21600">
                <a:moveTo>
                  <a:pt x="21600" y="6079"/>
                </a:moveTo>
                <a:lnTo>
                  <a:pt x="12450" y="0"/>
                </a:lnTo>
                <a:lnTo>
                  <a:pt x="12450" y="2507"/>
                </a:lnTo>
                <a:lnTo>
                  <a:pt x="12427" y="2507"/>
                </a:lnTo>
                <a:cubicBezTo>
                  <a:pt x="5564" y="2507"/>
                  <a:pt x="0" y="6828"/>
                  <a:pt x="0" y="12158"/>
                </a:cubicBezTo>
                <a:lnTo>
                  <a:pt x="0" y="21600"/>
                </a:lnTo>
                <a:lnTo>
                  <a:pt x="7302" y="21600"/>
                </a:lnTo>
                <a:lnTo>
                  <a:pt x="7302" y="12158"/>
                </a:lnTo>
                <a:cubicBezTo>
                  <a:pt x="7302" y="10773"/>
                  <a:pt x="9597" y="9651"/>
                  <a:pt x="12427" y="9651"/>
                </a:cubicBezTo>
                <a:lnTo>
                  <a:pt x="12450" y="9651"/>
                </a:lnTo>
                <a:lnTo>
                  <a:pt x="12450" y="12158"/>
                </a:lnTo>
                <a:lnTo>
                  <a:pt x="21600" y="6079"/>
                </a:lnTo>
                <a:close/>
              </a:path>
            </a:pathLst>
          </a:custGeom>
          <a:solidFill>
            <a:srgbClr val="FF0000"/>
          </a:solidFill>
          <a:ln w="9525">
            <a:noFill/>
            <a:round/>
            <a:headEnd/>
            <a:tailEnd/>
          </a:ln>
          <a:effectLst>
            <a:prstShdw prst="shdw17" dist="17961" dir="2700000">
              <a:srgbClr val="991F00"/>
            </a:prstShdw>
          </a:effectLst>
        </p:spPr>
        <p:txBody>
          <a:bodyPr wrap="none" anchor="ctr">
            <a:prstTxWarp prst="textNoShape">
              <a:avLst/>
            </a:prstTxWarp>
          </a:bodyPr>
          <a:lstStyle/>
          <a:p>
            <a:endParaRPr lang="en-US"/>
          </a:p>
        </p:txBody>
      </p:sp>
      <p:sp>
        <p:nvSpPr>
          <p:cNvPr id="14" name="Line 15"/>
          <p:cNvSpPr>
            <a:spLocks noChangeShapeType="1"/>
          </p:cNvSpPr>
          <p:nvPr/>
        </p:nvSpPr>
        <p:spPr bwMode="auto">
          <a:xfrm>
            <a:off x="3492500" y="4042825"/>
            <a:ext cx="566738" cy="614363"/>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15" name="Line 16"/>
          <p:cNvSpPr>
            <a:spLocks noChangeShapeType="1"/>
          </p:cNvSpPr>
          <p:nvPr/>
        </p:nvSpPr>
        <p:spPr bwMode="auto">
          <a:xfrm flipV="1">
            <a:off x="4486275" y="5015963"/>
            <a:ext cx="0" cy="477837"/>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16" name="Line 17"/>
          <p:cNvSpPr>
            <a:spLocks noChangeShapeType="1"/>
          </p:cNvSpPr>
          <p:nvPr/>
        </p:nvSpPr>
        <p:spPr bwMode="auto">
          <a:xfrm>
            <a:off x="4160838" y="5479513"/>
            <a:ext cx="342900" cy="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17" name="Oval 16"/>
          <p:cNvSpPr/>
          <p:nvPr/>
        </p:nvSpPr>
        <p:spPr>
          <a:xfrm>
            <a:off x="4425950" y="4811175"/>
            <a:ext cx="107950" cy="1016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85800" y="1905000"/>
            <a:ext cx="7772400" cy="30480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Available clinical trial data and</a:t>
            </a:r>
            <a:r>
              <a:rPr lang="en-US" sz="3200" dirty="0" smtClean="0">
                <a:solidFill>
                  <a:schemeClr val="bg1"/>
                </a:solidFill>
                <a:latin typeface="Arial" charset="0"/>
                <a:ea typeface="ＭＳ Ｐゴシック" charset="0"/>
                <a:cs typeface="ＭＳ Ｐゴシック" charset="0"/>
              </a:rPr>
              <a:t> </a:t>
            </a:r>
            <a:br>
              <a:rPr lang="en-US" sz="3200" dirty="0" smtClean="0">
                <a:solidFill>
                  <a:schemeClr val="bg1"/>
                </a:solidFill>
                <a:latin typeface="Arial" charset="0"/>
                <a:ea typeface="ＭＳ Ｐゴシック" charset="0"/>
                <a:cs typeface="ＭＳ Ｐゴシック" charset="0"/>
              </a:rPr>
            </a:br>
            <a:r>
              <a:rPr lang="en-US" sz="3200" dirty="0" smtClean="0">
                <a:solidFill>
                  <a:schemeClr val="bg1"/>
                </a:solidFill>
                <a:latin typeface="Arial" charset="0"/>
                <a:ea typeface="ＭＳ Ｐゴシック" charset="0"/>
                <a:cs typeface="ＭＳ Ｐゴシック" charset="0"/>
              </a:rPr>
              <a:t>ongoing </a:t>
            </a:r>
            <a:r>
              <a:rPr lang="en-US" sz="3200" dirty="0">
                <a:solidFill>
                  <a:schemeClr val="bg1"/>
                </a:solidFill>
                <a:latin typeface="Arial" charset="0"/>
                <a:ea typeface="ＭＳ Ｐゴシック" charset="0"/>
                <a:cs typeface="ＭＳ Ｐゴシック" charset="0"/>
              </a:rPr>
              <a:t>trials with radium-223</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Phase III ALSYMPCA Trial</a:t>
            </a:r>
            <a:endParaRPr lang="en-US" dirty="0"/>
          </a:p>
        </p:txBody>
      </p:sp>
      <p:sp>
        <p:nvSpPr>
          <p:cNvPr id="19" name="Rectangle 18"/>
          <p:cNvSpPr>
            <a:spLocks noChangeArrowheads="1"/>
          </p:cNvSpPr>
          <p:nvPr/>
        </p:nvSpPr>
        <p:spPr bwMode="auto">
          <a:xfrm>
            <a:off x="0" y="65214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pPr>
              <a:spcBef>
                <a:spcPts val="1800"/>
              </a:spcBef>
            </a:pPr>
            <a:r>
              <a:rPr lang="en-US" sz="1600" dirty="0" smtClean="0">
                <a:solidFill>
                  <a:schemeClr val="bg1"/>
                </a:solidFill>
                <a:cs typeface="Arial" charset="0"/>
              </a:rPr>
              <a:t>Parker C et al. </a:t>
            </a:r>
            <a:r>
              <a:rPr lang="en-US" sz="1600" i="1" dirty="0" err="1" smtClean="0">
                <a:solidFill>
                  <a:schemeClr val="bg1"/>
                </a:solidFill>
                <a:cs typeface="Arial" charset="0"/>
              </a:rPr>
              <a:t>Proc</a:t>
            </a:r>
            <a:r>
              <a:rPr lang="en-US" sz="1600" i="1" dirty="0" smtClean="0">
                <a:solidFill>
                  <a:schemeClr val="bg1"/>
                </a:solidFill>
                <a:cs typeface="Arial" charset="0"/>
              </a:rPr>
              <a:t> ESMO </a:t>
            </a:r>
            <a:r>
              <a:rPr lang="en-US" sz="1600" dirty="0" smtClean="0">
                <a:solidFill>
                  <a:schemeClr val="bg1"/>
                </a:solidFill>
                <a:cs typeface="Arial" charset="0"/>
              </a:rPr>
              <a:t>2012;Abstract 898PD. </a:t>
            </a:r>
            <a:endParaRPr lang="en-US" sz="1600" dirty="0" smtClean="0">
              <a:solidFill>
                <a:schemeClr val="bg1"/>
              </a:solidFill>
            </a:endParaRPr>
          </a:p>
        </p:txBody>
      </p:sp>
      <p:sp>
        <p:nvSpPr>
          <p:cNvPr id="20" name="Line 17"/>
          <p:cNvSpPr>
            <a:spLocks noChangeShapeType="1"/>
          </p:cNvSpPr>
          <p:nvPr/>
        </p:nvSpPr>
        <p:spPr bwMode="auto">
          <a:xfrm>
            <a:off x="5568569" y="3095425"/>
            <a:ext cx="47625" cy="23145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1" name="Line 18"/>
          <p:cNvSpPr>
            <a:spLocks noChangeShapeType="1"/>
          </p:cNvSpPr>
          <p:nvPr/>
        </p:nvSpPr>
        <p:spPr bwMode="auto">
          <a:xfrm flipV="1">
            <a:off x="5314569" y="4770946"/>
            <a:ext cx="228600"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3" name="Rectangle 65"/>
          <p:cNvSpPr>
            <a:spLocks noChangeArrowheads="1"/>
          </p:cNvSpPr>
          <p:nvPr/>
        </p:nvSpPr>
        <p:spPr bwMode="auto">
          <a:xfrm>
            <a:off x="495300" y="4973809"/>
            <a:ext cx="8153400" cy="114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lnSpc>
                <a:spcPct val="80000"/>
              </a:lnSpc>
              <a:spcBef>
                <a:spcPts val="600"/>
              </a:spcBef>
              <a:spcAft>
                <a:spcPts val="600"/>
              </a:spcAft>
            </a:pPr>
            <a:r>
              <a:rPr lang="en-US" sz="2000" b="1" dirty="0">
                <a:solidFill>
                  <a:srgbClr val="ECBB33"/>
                </a:solidFill>
              </a:rPr>
              <a:t>Median overall survival: 14.9 versus 11.3 months</a:t>
            </a:r>
          </a:p>
          <a:p>
            <a:pPr algn="ctr">
              <a:lnSpc>
                <a:spcPct val="80000"/>
              </a:lnSpc>
              <a:spcBef>
                <a:spcPts val="600"/>
              </a:spcBef>
              <a:spcAft>
                <a:spcPts val="600"/>
              </a:spcAft>
            </a:pPr>
            <a:r>
              <a:rPr lang="en-US" sz="2000" b="1" dirty="0">
                <a:solidFill>
                  <a:srgbClr val="ECBB33"/>
                </a:solidFill>
              </a:rPr>
              <a:t>Time to first s</a:t>
            </a:r>
            <a:r>
              <a:rPr lang="en-US" sz="2000" b="1" dirty="0" smtClean="0">
                <a:solidFill>
                  <a:srgbClr val="ECBB33"/>
                </a:solidFill>
              </a:rPr>
              <a:t>keletal-related </a:t>
            </a:r>
            <a:r>
              <a:rPr lang="en-US" sz="2000" b="1" dirty="0">
                <a:solidFill>
                  <a:srgbClr val="ECBB33"/>
                </a:solidFill>
              </a:rPr>
              <a:t>event: 15.6 versus 9.8 months</a:t>
            </a:r>
          </a:p>
          <a:p>
            <a:pPr algn="ctr">
              <a:lnSpc>
                <a:spcPct val="80000"/>
              </a:lnSpc>
              <a:spcBef>
                <a:spcPts val="600"/>
              </a:spcBef>
              <a:spcAft>
                <a:spcPts val="600"/>
              </a:spcAft>
            </a:pPr>
            <a:r>
              <a:rPr lang="en-US" sz="2000" b="1" dirty="0">
                <a:solidFill>
                  <a:srgbClr val="ECBB33"/>
                </a:solidFill>
              </a:rPr>
              <a:t>Bone pain </a:t>
            </a:r>
            <a:r>
              <a:rPr lang="en-US" sz="2000" b="1" dirty="0" smtClean="0">
                <a:solidFill>
                  <a:srgbClr val="ECBB33"/>
                </a:solidFill>
              </a:rPr>
              <a:t>Grade &gt;3</a:t>
            </a:r>
            <a:r>
              <a:rPr lang="en-US" sz="2000" b="1" dirty="0">
                <a:solidFill>
                  <a:srgbClr val="ECBB33"/>
                </a:solidFill>
              </a:rPr>
              <a:t>: 18% versus 23%</a:t>
            </a:r>
          </a:p>
        </p:txBody>
      </p:sp>
      <p:sp>
        <p:nvSpPr>
          <p:cNvPr id="24" name="Rectangle 93"/>
          <p:cNvSpPr>
            <a:spLocks noChangeArrowheads="1"/>
          </p:cNvSpPr>
          <p:nvPr/>
        </p:nvSpPr>
        <p:spPr bwMode="auto">
          <a:xfrm>
            <a:off x="5314570" y="1533323"/>
            <a:ext cx="3372230" cy="1389157"/>
          </a:xfrm>
          <a:prstGeom prst="rect">
            <a:avLst/>
          </a:prstGeom>
          <a:solidFill>
            <a:srgbClr val="F8951E"/>
          </a:solidFill>
          <a:ln w="25400">
            <a:solidFill>
              <a:schemeClr val="bg2"/>
            </a:solidFill>
            <a:miter lim="800000"/>
            <a:headEnd/>
            <a:tailEnd/>
          </a:ln>
          <a:effectLst/>
          <a:extLst/>
        </p:spPr>
        <p:txBody>
          <a:bodyPr wrap="none" anchor="ctr"/>
          <a:lstStyle/>
          <a:p>
            <a:pPr algn="ctr"/>
            <a:r>
              <a:rPr lang="en-US" sz="2000" b="1" dirty="0" smtClean="0">
                <a:solidFill>
                  <a:srgbClr val="000090"/>
                </a:solidFill>
              </a:rPr>
              <a:t>Radium-223</a:t>
            </a:r>
            <a:br>
              <a:rPr lang="en-US" sz="2000" b="1" dirty="0" smtClean="0">
                <a:solidFill>
                  <a:srgbClr val="000090"/>
                </a:solidFill>
              </a:rPr>
            </a:br>
            <a:r>
              <a:rPr lang="en-US" sz="2000" b="1" dirty="0" smtClean="0">
                <a:solidFill>
                  <a:srgbClr val="000090"/>
                </a:solidFill>
              </a:rPr>
              <a:t>+ </a:t>
            </a:r>
          </a:p>
          <a:p>
            <a:pPr algn="ctr"/>
            <a:r>
              <a:rPr lang="en-US" sz="2000" b="1" dirty="0" smtClean="0">
                <a:solidFill>
                  <a:srgbClr val="000090"/>
                </a:solidFill>
              </a:rPr>
              <a:t>Best supportive care</a:t>
            </a:r>
          </a:p>
          <a:p>
            <a:pPr algn="ctr"/>
            <a:r>
              <a:rPr lang="en-US" sz="2000" b="1" dirty="0" smtClean="0">
                <a:solidFill>
                  <a:srgbClr val="000090"/>
                </a:solidFill>
              </a:rPr>
              <a:t>(</a:t>
            </a:r>
            <a:r>
              <a:rPr lang="en-US" sz="2000" b="1" dirty="0" err="1" smtClean="0">
                <a:solidFill>
                  <a:srgbClr val="000090"/>
                </a:solidFill>
              </a:rPr>
              <a:t>n</a:t>
            </a:r>
            <a:r>
              <a:rPr lang="en-US" sz="2000" b="1" dirty="0" smtClean="0">
                <a:solidFill>
                  <a:srgbClr val="000090"/>
                </a:solidFill>
              </a:rPr>
              <a:t> = 614)</a:t>
            </a:r>
            <a:endParaRPr lang="en-US" sz="2000" b="1" dirty="0">
              <a:solidFill>
                <a:srgbClr val="000090"/>
              </a:solidFill>
            </a:endParaRPr>
          </a:p>
        </p:txBody>
      </p:sp>
      <p:grpSp>
        <p:nvGrpSpPr>
          <p:cNvPr id="25" name="Group 13"/>
          <p:cNvGrpSpPr>
            <a:grpSpLocks/>
          </p:cNvGrpSpPr>
          <p:nvPr/>
        </p:nvGrpSpPr>
        <p:grpSpPr bwMode="auto">
          <a:xfrm>
            <a:off x="4563683" y="2231821"/>
            <a:ext cx="750888" cy="533400"/>
            <a:chOff x="3551" y="1542"/>
            <a:chExt cx="203" cy="547"/>
          </a:xfrm>
        </p:grpSpPr>
        <p:sp>
          <p:nvSpPr>
            <p:cNvPr id="26" name="Line 14"/>
            <p:cNvSpPr>
              <a:spLocks noChangeShapeType="1"/>
            </p:cNvSpPr>
            <p:nvPr/>
          </p:nvSpPr>
          <p:spPr bwMode="auto">
            <a:xfrm flipV="1">
              <a:off x="3551" y="1542"/>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7" name="Line 15"/>
            <p:cNvSpPr>
              <a:spLocks noChangeShapeType="1"/>
            </p:cNvSpPr>
            <p:nvPr/>
          </p:nvSpPr>
          <p:spPr bwMode="auto">
            <a:xfrm>
              <a:off x="3551"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grpSp>
        <p:nvGrpSpPr>
          <p:cNvPr id="28" name="Group 16"/>
          <p:cNvGrpSpPr>
            <a:grpSpLocks/>
          </p:cNvGrpSpPr>
          <p:nvPr/>
        </p:nvGrpSpPr>
        <p:grpSpPr bwMode="auto">
          <a:xfrm rot="10800000" flipH="1">
            <a:off x="4565269" y="3090657"/>
            <a:ext cx="749302" cy="841375"/>
            <a:chOff x="3551" y="1542"/>
            <a:chExt cx="203" cy="547"/>
          </a:xfrm>
        </p:grpSpPr>
        <p:sp>
          <p:nvSpPr>
            <p:cNvPr id="29" name="Line 17"/>
            <p:cNvSpPr>
              <a:spLocks noChangeShapeType="1"/>
            </p:cNvSpPr>
            <p:nvPr/>
          </p:nvSpPr>
          <p:spPr bwMode="auto">
            <a:xfrm flipV="1">
              <a:off x="3551" y="1544"/>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30" name="Line 18"/>
            <p:cNvSpPr>
              <a:spLocks noChangeShapeType="1"/>
            </p:cNvSpPr>
            <p:nvPr/>
          </p:nvSpPr>
          <p:spPr bwMode="auto">
            <a:xfrm>
              <a:off x="3549"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sp>
        <p:nvSpPr>
          <p:cNvPr id="31" name="Oval 4"/>
          <p:cNvSpPr>
            <a:spLocks noChangeArrowheads="1"/>
          </p:cNvSpPr>
          <p:nvPr/>
        </p:nvSpPr>
        <p:spPr bwMode="auto">
          <a:xfrm>
            <a:off x="4082669" y="2639809"/>
            <a:ext cx="914400" cy="914400"/>
          </a:xfrm>
          <a:prstGeom prst="ellipse">
            <a:avLst/>
          </a:prstGeom>
          <a:solidFill>
            <a:srgbClr val="FE701B"/>
          </a:solidFill>
          <a:ln>
            <a:noFill/>
          </a:ln>
          <a:extLst/>
        </p:spPr>
        <p:txBody>
          <a:bodyPr wrap="none" anchor="ctr"/>
          <a:lstStyle/>
          <a:p>
            <a:pPr algn="ctr"/>
            <a:r>
              <a:rPr lang="en-US" sz="3600" b="1" dirty="0">
                <a:solidFill>
                  <a:schemeClr val="bg1"/>
                </a:solidFill>
              </a:rPr>
              <a:t>R</a:t>
            </a:r>
          </a:p>
        </p:txBody>
      </p:sp>
      <p:sp>
        <p:nvSpPr>
          <p:cNvPr id="32" name="Line 2"/>
          <p:cNvSpPr>
            <a:spLocks noChangeShapeType="1"/>
          </p:cNvSpPr>
          <p:nvPr/>
        </p:nvSpPr>
        <p:spPr bwMode="auto">
          <a:xfrm>
            <a:off x="3781044" y="3092246"/>
            <a:ext cx="28733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33" name="TextBox 1"/>
          <p:cNvSpPr txBox="1">
            <a:spLocks noChangeArrowheads="1"/>
          </p:cNvSpPr>
          <p:nvPr/>
        </p:nvSpPr>
        <p:spPr bwMode="auto">
          <a:xfrm>
            <a:off x="3933444" y="2381046"/>
            <a:ext cx="444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dirty="0" smtClean="0">
                <a:solidFill>
                  <a:schemeClr val="bg1"/>
                </a:solidFill>
              </a:rPr>
              <a:t>2:</a:t>
            </a:r>
            <a:r>
              <a:rPr lang="en-US" sz="1400" b="1" dirty="0">
                <a:solidFill>
                  <a:schemeClr val="bg1"/>
                </a:solidFill>
              </a:rPr>
              <a:t>1</a:t>
            </a:r>
          </a:p>
        </p:txBody>
      </p:sp>
      <p:sp>
        <p:nvSpPr>
          <p:cNvPr id="34" name="Rectangle 93"/>
          <p:cNvSpPr>
            <a:spLocks noChangeArrowheads="1"/>
          </p:cNvSpPr>
          <p:nvPr/>
        </p:nvSpPr>
        <p:spPr bwMode="auto">
          <a:xfrm>
            <a:off x="5314570" y="3218186"/>
            <a:ext cx="3372230" cy="1430014"/>
          </a:xfrm>
          <a:prstGeom prst="rect">
            <a:avLst/>
          </a:prstGeom>
          <a:solidFill>
            <a:srgbClr val="99CC00"/>
          </a:solidFill>
          <a:ln w="25400">
            <a:solidFill>
              <a:schemeClr val="bg2"/>
            </a:solidFill>
            <a:miter lim="800000"/>
            <a:headEnd/>
            <a:tailEnd/>
          </a:ln>
          <a:effectLst/>
          <a:extLst/>
        </p:spPr>
        <p:txBody>
          <a:bodyPr wrap="none" anchor="ctr"/>
          <a:lstStyle/>
          <a:p>
            <a:pPr algn="ctr"/>
            <a:r>
              <a:rPr lang="en-US" sz="2000" b="1" dirty="0" smtClean="0">
                <a:solidFill>
                  <a:srgbClr val="000090"/>
                </a:solidFill>
              </a:rPr>
              <a:t>Placebo </a:t>
            </a:r>
          </a:p>
          <a:p>
            <a:pPr algn="ctr"/>
            <a:r>
              <a:rPr lang="en-US" sz="2000" b="1" dirty="0" smtClean="0">
                <a:solidFill>
                  <a:srgbClr val="000090"/>
                </a:solidFill>
              </a:rPr>
              <a:t>+</a:t>
            </a:r>
          </a:p>
          <a:p>
            <a:pPr algn="ctr"/>
            <a:r>
              <a:rPr lang="en-US" sz="2000" b="1" dirty="0" smtClean="0">
                <a:solidFill>
                  <a:srgbClr val="000090"/>
                </a:solidFill>
              </a:rPr>
              <a:t>Best supportive care</a:t>
            </a:r>
          </a:p>
          <a:p>
            <a:pPr algn="ctr"/>
            <a:r>
              <a:rPr lang="en-US" sz="2000" b="1" dirty="0" smtClean="0">
                <a:solidFill>
                  <a:srgbClr val="000090"/>
                </a:solidFill>
              </a:rPr>
              <a:t>(</a:t>
            </a:r>
            <a:r>
              <a:rPr lang="en-US" sz="2000" b="1" dirty="0" err="1" smtClean="0">
                <a:solidFill>
                  <a:srgbClr val="000090"/>
                </a:solidFill>
              </a:rPr>
              <a:t>n</a:t>
            </a:r>
            <a:r>
              <a:rPr lang="en-US" sz="2000" b="1" dirty="0" smtClean="0">
                <a:solidFill>
                  <a:srgbClr val="000090"/>
                </a:solidFill>
              </a:rPr>
              <a:t> = 307)</a:t>
            </a:r>
          </a:p>
        </p:txBody>
      </p:sp>
      <p:graphicFrame>
        <p:nvGraphicFramePr>
          <p:cNvPr id="43" name="Group 104"/>
          <p:cNvGraphicFramePr>
            <a:graphicFrameLocks noGrp="1"/>
          </p:cNvGraphicFramePr>
          <p:nvPr>
            <p:extLst>
              <p:ext uri="{D42A27DB-BD31-4B8C-83A1-F6EECF244321}">
                <p14:modId xmlns:p14="http://schemas.microsoft.com/office/powerpoint/2010/main" val="443005503"/>
              </p:ext>
            </p:extLst>
          </p:nvPr>
        </p:nvGraphicFramePr>
        <p:xfrm>
          <a:off x="403918" y="1743944"/>
          <a:ext cx="3377125" cy="2782995"/>
        </p:xfrm>
        <a:graphic>
          <a:graphicData uri="http://schemas.openxmlformats.org/drawingml/2006/table">
            <a:tbl>
              <a:tblPr/>
              <a:tblGrid>
                <a:gridCol w="3377125"/>
              </a:tblGrid>
              <a:tr h="4111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a:ea typeface="ＭＳ Ｐゴシック" charset="0"/>
                          <a:cs typeface="Arial"/>
                        </a:rPr>
                        <a:t>Eligibility (n = 921)</a:t>
                      </a:r>
                      <a:endParaRPr kumimoji="0" lang="en-US" sz="2000" b="1" i="0" u="none" strike="noStrike" cap="none" normalizeH="0" baseline="0" dirty="0">
                        <a:ln>
                          <a:noFill/>
                        </a:ln>
                        <a:solidFill>
                          <a:schemeClr val="bg1"/>
                        </a:solidFill>
                        <a:effectLst/>
                        <a:latin typeface="Arial"/>
                        <a:ea typeface="ＭＳ Ｐゴシック" charset="0"/>
                        <a:cs typeface="Arial"/>
                      </a:endParaRP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2371871">
                <a:tc>
                  <a:txBody>
                    <a:bodyPr/>
                    <a:lstStyle/>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Confirmed symptomatic CRPC</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≥2 bone metastases</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No visceral metastases</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Post </a:t>
                      </a:r>
                      <a:r>
                        <a:rPr kumimoji="0" lang="en-US" sz="2000" b="0" i="0" u="none" strike="noStrike" cap="none" normalizeH="0" baseline="0" dirty="0" err="1" smtClean="0">
                          <a:ln>
                            <a:noFill/>
                          </a:ln>
                          <a:solidFill>
                            <a:schemeClr val="bg1"/>
                          </a:solidFill>
                          <a:effectLst/>
                          <a:latin typeface="+mn-lt"/>
                          <a:ea typeface="ＭＳ Ｐゴシック" charset="0"/>
                          <a:cs typeface="Arial"/>
                        </a:rPr>
                        <a:t>docetaxel</a:t>
                      </a:r>
                      <a:r>
                        <a:rPr kumimoji="0" lang="en-US" sz="2000" b="0" i="0" u="none" strike="noStrike" cap="none" normalizeH="0" baseline="0" dirty="0" smtClean="0">
                          <a:ln>
                            <a:noFill/>
                          </a:ln>
                          <a:solidFill>
                            <a:schemeClr val="bg1"/>
                          </a:solidFill>
                          <a:effectLst/>
                          <a:latin typeface="+mn-lt"/>
                          <a:ea typeface="ＭＳ Ｐゴシック" charset="0"/>
                          <a:cs typeface="Arial"/>
                        </a:rPr>
                        <a:t>/unfit for </a:t>
                      </a:r>
                      <a:r>
                        <a:rPr kumimoji="0" lang="en-US" sz="2000" b="0" i="0" u="none" strike="noStrike" cap="none" normalizeH="0" baseline="0" dirty="0" err="1" smtClean="0">
                          <a:ln>
                            <a:noFill/>
                          </a:ln>
                          <a:solidFill>
                            <a:schemeClr val="bg1"/>
                          </a:solidFill>
                          <a:effectLst/>
                          <a:latin typeface="+mn-lt"/>
                          <a:ea typeface="ＭＳ Ｐゴシック" charset="0"/>
                          <a:cs typeface="Arial"/>
                        </a:rPr>
                        <a:t>docetaxel</a:t>
                      </a:r>
                      <a:endParaRPr kumimoji="0" lang="en-US" sz="2000" b="0" i="0" u="none" strike="noStrike" cap="none" normalizeH="0" baseline="0" dirty="0" smtClean="0">
                        <a:ln>
                          <a:noFill/>
                        </a:ln>
                        <a:solidFill>
                          <a:schemeClr val="bg1"/>
                        </a:solidFill>
                        <a:effectLst/>
                        <a:latin typeface="+mn-lt"/>
                        <a:ea typeface="ＭＳ Ｐゴシック" charset="0"/>
                        <a:cs typeface="Arial"/>
                      </a:endParaRPr>
                    </a:p>
                  </a:txBody>
                  <a:tcPr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Tree>
    <p:extLst>
      <p:ext uri="{BB962C8B-B14F-4D97-AF65-F5344CB8AC3E}">
        <p14:creationId xmlns:p14="http://schemas.microsoft.com/office/powerpoint/2010/main" val="206111818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Themes — Challenging Cases in Oncology</a:t>
            </a:r>
            <a:r>
              <a:rPr lang="en-US" b="0" dirty="0"/>
              <a:t/>
            </a:r>
            <a:br>
              <a:rPr lang="en-US" b="0" dirty="0"/>
            </a:br>
            <a:r>
              <a:rPr lang="en-US" dirty="0"/>
              <a:t>A 10-hour Integrated Curriculum</a:t>
            </a:r>
          </a:p>
        </p:txBody>
      </p:sp>
      <p:sp>
        <p:nvSpPr>
          <p:cNvPr id="5" name="Content Placeholder 4"/>
          <p:cNvSpPr>
            <a:spLocks noGrp="1"/>
          </p:cNvSpPr>
          <p:nvPr>
            <p:ph idx="1"/>
          </p:nvPr>
        </p:nvSpPr>
        <p:spPr/>
        <p:txBody>
          <a:bodyPr>
            <a:normAutofit/>
          </a:bodyPr>
          <a:lstStyle/>
          <a:p>
            <a:pPr>
              <a:lnSpc>
                <a:spcPct val="110000"/>
              </a:lnSpc>
              <a:spcBef>
                <a:spcPts val="1800"/>
              </a:spcBef>
            </a:pPr>
            <a:r>
              <a:rPr lang="en-US" dirty="0"/>
              <a:t>Participation in ongoing clinical trials as an important patient option</a:t>
            </a:r>
          </a:p>
          <a:p>
            <a:pPr>
              <a:lnSpc>
                <a:spcPct val="110000"/>
              </a:lnSpc>
              <a:spcBef>
                <a:spcPts val="1800"/>
              </a:spcBef>
            </a:pPr>
            <a:r>
              <a:rPr lang="en-US" dirty="0" smtClean="0"/>
              <a:t>Psychosocial </a:t>
            </a:r>
            <a:r>
              <a:rPr lang="en-US" dirty="0"/>
              <a:t>impact of cancer diagnosis and treatment — why all patients, even those with the same disease, are </a:t>
            </a:r>
            <a:r>
              <a:rPr lang="en-US" dirty="0" smtClean="0"/>
              <a:t>different</a:t>
            </a:r>
          </a:p>
          <a:p>
            <a:pPr>
              <a:lnSpc>
                <a:spcPct val="110000"/>
              </a:lnSpc>
              <a:spcBef>
                <a:spcPts val="1800"/>
              </a:spcBef>
            </a:pPr>
            <a:r>
              <a:rPr lang="en-US" dirty="0" smtClean="0"/>
              <a:t>Strategies </a:t>
            </a:r>
            <a:r>
              <a:rPr lang="en-US" dirty="0"/>
              <a:t>to cope with the stress of being an oncology </a:t>
            </a:r>
            <a:r>
              <a:rPr lang="en-US" dirty="0" smtClean="0"/>
              <a:t>professional</a:t>
            </a:r>
            <a:endParaRPr lang="en-US" dirty="0"/>
          </a:p>
          <a:p>
            <a:pPr>
              <a:lnSpc>
                <a:spcPct val="110000"/>
              </a:lnSpc>
              <a:spcBef>
                <a:spcPts val="1800"/>
              </a:spcBef>
            </a:pPr>
            <a:endParaRPr lang="en-US" dirty="0"/>
          </a:p>
        </p:txBody>
      </p:sp>
    </p:spTree>
    <p:extLst>
      <p:ext uri="{BB962C8B-B14F-4D97-AF65-F5344CB8AC3E}">
        <p14:creationId xmlns:p14="http://schemas.microsoft.com/office/powerpoint/2010/main" val="140234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Possible Side Effects Associated with Radium-223</a:t>
            </a:r>
            <a:endParaRPr lang="en-US" dirty="0"/>
          </a:p>
        </p:txBody>
      </p:sp>
      <p:sp>
        <p:nvSpPr>
          <p:cNvPr id="7" name="Content Placeholder 6"/>
          <p:cNvSpPr>
            <a:spLocks noGrp="1"/>
          </p:cNvSpPr>
          <p:nvPr>
            <p:ph idx="1"/>
          </p:nvPr>
        </p:nvSpPr>
        <p:spPr>
          <a:xfrm>
            <a:off x="457200" y="1371591"/>
            <a:ext cx="8229600" cy="2400309"/>
          </a:xfrm>
        </p:spPr>
        <p:txBody>
          <a:bodyPr numCol="2"/>
          <a:lstStyle/>
          <a:p>
            <a:r>
              <a:rPr lang="en-US" smtClean="0"/>
              <a:t>Bone pain</a:t>
            </a:r>
          </a:p>
          <a:p>
            <a:r>
              <a:rPr lang="en-US" smtClean="0"/>
              <a:t>Diarrhea</a:t>
            </a:r>
          </a:p>
          <a:p>
            <a:r>
              <a:rPr lang="en-US" smtClean="0"/>
              <a:t>Nausea</a:t>
            </a:r>
          </a:p>
          <a:p>
            <a:r>
              <a:rPr lang="en-US" smtClean="0"/>
              <a:t>Vomiting</a:t>
            </a:r>
          </a:p>
          <a:p>
            <a:r>
              <a:rPr lang="en-US" smtClean="0"/>
              <a:t>Constipation</a:t>
            </a:r>
          </a:p>
          <a:p>
            <a:r>
              <a:rPr lang="en-US" smtClean="0"/>
              <a:t>Anemia</a:t>
            </a:r>
          </a:p>
          <a:p>
            <a:r>
              <a:rPr lang="en-US" smtClean="0"/>
              <a:t>Neutropenia</a:t>
            </a:r>
          </a:p>
          <a:p>
            <a:r>
              <a:rPr lang="en-US" smtClean="0"/>
              <a:t>Thrombocytopenia</a:t>
            </a:r>
          </a:p>
          <a:p>
            <a:endParaRPr lang="en-US" dirty="0"/>
          </a:p>
        </p:txBody>
      </p:sp>
      <p:sp>
        <p:nvSpPr>
          <p:cNvPr id="13" name="Rectangle 12"/>
          <p:cNvSpPr>
            <a:spLocks noChangeArrowheads="1"/>
          </p:cNvSpPr>
          <p:nvPr/>
        </p:nvSpPr>
        <p:spPr bwMode="auto">
          <a:xfrm>
            <a:off x="0" y="65214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smtClean="0">
                <a:solidFill>
                  <a:srgbClr val="FFFFFF"/>
                </a:solidFill>
                <a:cs typeface="Arial" charset="0"/>
              </a:rPr>
              <a:t>Parker C et al. </a:t>
            </a:r>
            <a:r>
              <a:rPr lang="en-US" sz="1600" i="1" dirty="0" smtClean="0">
                <a:solidFill>
                  <a:srgbClr val="FFFFFF"/>
                </a:solidFill>
                <a:cs typeface="Arial" charset="0"/>
              </a:rPr>
              <a:t>Proc ESMO </a:t>
            </a:r>
            <a:r>
              <a:rPr lang="en-US" sz="1600" dirty="0" smtClean="0">
                <a:solidFill>
                  <a:srgbClr val="FFFFFF"/>
                </a:solidFill>
                <a:cs typeface="Arial" charset="0"/>
              </a:rPr>
              <a:t>2012;Abstract 898PD.</a:t>
            </a:r>
            <a:endParaRPr lang="en-US" sz="1600" dirty="0">
              <a:solidFill>
                <a:srgbClr val="FFFFFF"/>
              </a:solidFill>
              <a:cs typeface="Arial" charset="0"/>
            </a:endParaRPr>
          </a:p>
        </p:txBody>
      </p:sp>
    </p:spTree>
    <p:extLst>
      <p:ext uri="{BB962C8B-B14F-4D97-AF65-F5344CB8AC3E}">
        <p14:creationId xmlns:p14="http://schemas.microsoft.com/office/powerpoint/2010/main" val="94189463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685800" y="1905000"/>
            <a:ext cx="7772400" cy="30480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Side effects and toxicities of radium-223 versus existing radiopharmaceuticals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solidFill>
                  <a:srgbClr val="EFC53D"/>
                </a:solidFill>
              </a:rPr>
              <a:t>Side-Effect Profile of Radium-223 versus Other Radiopharmaceuticals</a:t>
            </a:r>
            <a:endParaRPr lang="en-US" dirty="0"/>
          </a:p>
        </p:txBody>
      </p:sp>
      <p:sp>
        <p:nvSpPr>
          <p:cNvPr id="9" name="Rectangle 33"/>
          <p:cNvSpPr>
            <a:spLocks noChangeArrowheads="1"/>
          </p:cNvSpPr>
          <p:nvPr/>
        </p:nvSpPr>
        <p:spPr bwMode="auto">
          <a:xfrm>
            <a:off x="457200" y="1811450"/>
            <a:ext cx="8229600" cy="303995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001747946"/>
              </p:ext>
            </p:extLst>
          </p:nvPr>
        </p:nvGraphicFramePr>
        <p:xfrm>
          <a:off x="637115" y="1988310"/>
          <a:ext cx="7869770" cy="2651767"/>
        </p:xfrm>
        <a:graphic>
          <a:graphicData uri="http://schemas.openxmlformats.org/drawingml/2006/table">
            <a:tbl>
              <a:tblPr firstRow="1" bandRow="1">
                <a:tableStyleId>{5C22544A-7EE6-4342-B048-85BDC9FD1C3A}</a:tableStyleId>
              </a:tblPr>
              <a:tblGrid>
                <a:gridCol w="3934885"/>
                <a:gridCol w="3934885"/>
              </a:tblGrid>
              <a:tr h="5487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EFC53D"/>
                          </a:solidFill>
                          <a:effectLst/>
                          <a:latin typeface="Arial" charset="0"/>
                          <a:ea typeface="ヒラギノ角ゴ Pro W3" charset="0"/>
                          <a:cs typeface="ヒラギノ角ゴ Pro W3" charset="0"/>
                        </a:rPr>
                        <a:t>Radiopharmaceutical</a:t>
                      </a:r>
                      <a:endParaRPr kumimoji="0" lang="en-US" sz="2000" b="1" i="0" u="none" strike="noStrike" cap="none" normalizeH="0" baseline="0" dirty="0">
                        <a:ln>
                          <a:noFill/>
                        </a:ln>
                        <a:solidFill>
                          <a:srgbClr val="EFC53D"/>
                        </a:solidFill>
                        <a:effectLst/>
                        <a:latin typeface="Arial" charset="0"/>
                        <a:ea typeface="ヒラギノ角ゴ Pro W3" charset="0"/>
                        <a:cs typeface="ヒラギノ角ゴ Pro W3" charset="0"/>
                      </a:endParaRPr>
                    </a:p>
                  </a:txBody>
                  <a:tcPr marT="45727" marB="45727" anchor="b" horzOverflow="overflow">
                    <a:solidFill>
                      <a:srgbClr val="012A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rgbClr val="EFC53D"/>
                          </a:solidFill>
                          <a:effectLst/>
                          <a:latin typeface="Arial" charset="0"/>
                          <a:ea typeface="ヒラギノ角ゴ Pro W3" charset="0"/>
                          <a:cs typeface="ヒラギノ角ゴ Pro W3" charset="0"/>
                        </a:rPr>
                        <a:t>Side effects </a:t>
                      </a:r>
                    </a:p>
                  </a:txBody>
                  <a:tcPr marT="45727" marB="45727" anchor="b" horzOverflow="overflow">
                    <a:solidFill>
                      <a:srgbClr val="012A50"/>
                    </a:solidFill>
                  </a:tcPr>
                </a:tc>
              </a:tr>
              <a:tr h="41154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charset="0"/>
                          <a:ea typeface="ヒラギノ角ゴ Pro W3" charset="0"/>
                          <a:cs typeface="ヒラギノ角ゴ Pro W3" charset="0"/>
                        </a:rPr>
                        <a:t>Radium-223 (clinical)</a:t>
                      </a:r>
                      <a:endParaRPr kumimoji="0" lang="en-US" sz="2000" b="0" i="0" u="none" strike="noStrike" cap="none" normalizeH="0" baseline="0" dirty="0">
                        <a:ln>
                          <a:noFill/>
                        </a:ln>
                        <a:solidFill>
                          <a:srgbClr val="FFFFFF"/>
                        </a:solidFill>
                        <a:effectLst/>
                        <a:latin typeface="Arial" charset="0"/>
                        <a:ea typeface="ヒラギノ角ゴ Pro W3" charset="0"/>
                        <a:cs typeface="ヒラギノ角ゴ Pro W3" charset="0"/>
                      </a:endParaRPr>
                    </a:p>
                  </a:txBody>
                  <a:tcPr marT="45707" marB="45707" anchor="ctr" horzOverflow="overflow">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r>
                        <a:rPr kumimoji="0" lang="en-US" sz="2000" b="0" i="0" u="none" strike="noStrike" cap="none" normalizeH="0" baseline="0" dirty="0" smtClean="0">
                          <a:ln>
                            <a:noFill/>
                          </a:ln>
                          <a:solidFill>
                            <a:srgbClr val="FFFFFF"/>
                          </a:solidFill>
                          <a:effectLst/>
                          <a:latin typeface="Arial" charset="0"/>
                          <a:ea typeface="ヒラギノ角ゴ Pro W3" charset="0"/>
                          <a:cs typeface="ヒラギノ角ゴ Pro W3" charset="0"/>
                        </a:rPr>
                        <a:t>Minor GI toxicities; mild neutropenia/thrombocytopenia</a:t>
                      </a:r>
                      <a:r>
                        <a:rPr kumimoji="0" lang="en-US" sz="2000" b="0" i="0" u="none" strike="noStrike" cap="none" normalizeH="0" baseline="30000" dirty="0" smtClean="0">
                          <a:ln>
                            <a:noFill/>
                          </a:ln>
                          <a:solidFill>
                            <a:srgbClr val="FFFFFF"/>
                          </a:solidFill>
                          <a:effectLst/>
                          <a:latin typeface="Arial" charset="0"/>
                          <a:ea typeface="ヒラギノ角ゴ Pro W3" charset="0"/>
                          <a:cs typeface="ヒラギノ角ゴ Pro W3" charset="0"/>
                        </a:rPr>
                        <a:t>1</a:t>
                      </a:r>
                      <a:endParaRPr kumimoji="0" lang="en-US" sz="2000" b="0" i="0" u="none" strike="noStrike" cap="none" normalizeH="0" baseline="30000" dirty="0">
                        <a:ln>
                          <a:noFill/>
                        </a:ln>
                        <a:solidFill>
                          <a:srgbClr val="FFFFFF"/>
                        </a:solidFill>
                        <a:effectLst/>
                        <a:latin typeface="Arial" charset="0"/>
                        <a:ea typeface="ヒラギノ角ゴ Pro W3" charset="0"/>
                        <a:cs typeface="ヒラギノ角ゴ Pro W3" charset="0"/>
                      </a:endParaRPr>
                    </a:p>
                  </a:txBody>
                  <a:tcPr marT="45707" marB="45707" anchor="ctr" horzOverflow="overflow">
                    <a:solidFill>
                      <a:srgbClr val="005796"/>
                    </a:solidFill>
                  </a:tcPr>
                </a:tc>
              </a:tr>
              <a:tr h="33513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charset="0"/>
                          <a:ea typeface="ヒラギノ角ゴ Pro W3" charset="0"/>
                          <a:cs typeface="ヒラギノ角ゴ Pro W3" charset="0"/>
                        </a:rPr>
                        <a:t>Strontium-89 (clinical)</a:t>
                      </a:r>
                      <a:endParaRPr kumimoji="0" lang="en-US" sz="2000" b="0" i="0" u="none" strike="noStrike" cap="none" normalizeH="0" baseline="0" dirty="0">
                        <a:ln>
                          <a:noFill/>
                        </a:ln>
                        <a:solidFill>
                          <a:srgbClr val="FFFFFF"/>
                        </a:solidFill>
                        <a:effectLst/>
                        <a:latin typeface="Arial" charset="0"/>
                        <a:ea typeface="ヒラギノ角ゴ Pro W3" charset="0"/>
                        <a:cs typeface="ヒラギノ角ゴ Pro W3" charset="0"/>
                      </a:endParaRPr>
                    </a:p>
                  </a:txBody>
                  <a:tcPr marT="45707" marB="45707" anchor="ctr" horzOverflow="overflow">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r>
                        <a:rPr kumimoji="0" lang="en-US" sz="2000" b="0" i="0" u="none" strike="noStrike" cap="none" normalizeH="0" baseline="0" dirty="0" smtClean="0">
                          <a:ln>
                            <a:noFill/>
                          </a:ln>
                          <a:solidFill>
                            <a:srgbClr val="FFFFFF"/>
                          </a:solidFill>
                          <a:effectLst/>
                          <a:latin typeface="Arial" charset="0"/>
                          <a:ea typeface="ヒラギノ角ゴ Pro W3" charset="0"/>
                          <a:cs typeface="ヒラギノ角ゴ Pro W3" charset="0"/>
                        </a:rPr>
                        <a:t>Increased but tolerable hematologic toxicity</a:t>
                      </a:r>
                      <a:r>
                        <a:rPr kumimoji="0" lang="en-US" sz="2000" b="0" i="0" u="none" strike="noStrike" cap="none" normalizeH="0" baseline="30000" dirty="0" smtClean="0">
                          <a:ln>
                            <a:noFill/>
                          </a:ln>
                          <a:solidFill>
                            <a:srgbClr val="FFFFFF"/>
                          </a:solidFill>
                          <a:effectLst/>
                          <a:latin typeface="Arial" charset="0"/>
                          <a:ea typeface="ヒラギノ角ゴ Pro W3" charset="0"/>
                          <a:cs typeface="ヒラギノ角ゴ Pro W3" charset="0"/>
                        </a:rPr>
                        <a:t>2</a:t>
                      </a:r>
                      <a:endParaRPr kumimoji="0" lang="en-US" sz="2000" b="0" i="0" u="none" strike="noStrike" cap="none" normalizeH="0" baseline="30000" dirty="0">
                        <a:ln>
                          <a:noFill/>
                        </a:ln>
                        <a:solidFill>
                          <a:srgbClr val="FFFFFF"/>
                        </a:solidFill>
                        <a:effectLst/>
                        <a:latin typeface="Arial" charset="0"/>
                        <a:ea typeface="ヒラギノ角ゴ Pro W3" charset="0"/>
                        <a:cs typeface="ヒラギノ角ゴ Pro W3" charset="0"/>
                      </a:endParaRPr>
                    </a:p>
                  </a:txBody>
                  <a:tcPr marT="45707" marB="45707" anchor="ctr" horzOverflow="overflow">
                    <a:solidFill>
                      <a:srgbClr val="005796"/>
                    </a:solidFill>
                  </a:tcPr>
                </a:tc>
              </a:tr>
              <a:tr h="411544">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rgbClr val="FFFFFF"/>
                          </a:solidFill>
                          <a:effectLst/>
                          <a:latin typeface="Arial" charset="0"/>
                          <a:ea typeface="ヒラギノ角ゴ Pro W3" charset="0"/>
                          <a:cs typeface="ヒラギノ角ゴ Pro W3" charset="0"/>
                        </a:rPr>
                        <a:t>Samarium-153 (clinical)</a:t>
                      </a:r>
                    </a:p>
                  </a:txBody>
                  <a:tcPr marT="45707" marB="45707" anchor="ctr" horzOverflow="overflow">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r>
                        <a:rPr kumimoji="0" lang="en-US" sz="2000" b="0" i="0" u="none" strike="noStrike" cap="none" normalizeH="0" baseline="0" dirty="0" smtClean="0">
                          <a:ln>
                            <a:noFill/>
                          </a:ln>
                          <a:solidFill>
                            <a:srgbClr val="FFFFFF"/>
                          </a:solidFill>
                          <a:effectLst/>
                          <a:latin typeface="Arial" charset="0"/>
                          <a:ea typeface="ヒラギノ角ゴ Pro W3" charset="0"/>
                          <a:cs typeface="ヒラギノ角ゴ Pro W3" charset="0"/>
                        </a:rPr>
                        <a:t>Significant leukopenia and thrombocytopenia</a:t>
                      </a:r>
                      <a:r>
                        <a:rPr kumimoji="0" lang="en-US" sz="2000" b="0" i="0" u="none" strike="noStrike" cap="none" normalizeH="0" baseline="30000" dirty="0" smtClean="0">
                          <a:ln>
                            <a:noFill/>
                          </a:ln>
                          <a:solidFill>
                            <a:srgbClr val="FFFFFF"/>
                          </a:solidFill>
                          <a:effectLst/>
                          <a:latin typeface="Arial" charset="0"/>
                          <a:ea typeface="ヒラギノ角ゴ Pro W3" charset="0"/>
                          <a:cs typeface="ヒラギノ角ゴ Pro W3" charset="0"/>
                        </a:rPr>
                        <a:t>3</a:t>
                      </a:r>
                      <a:endParaRPr kumimoji="0" lang="en-US" sz="2000" b="0" i="0" u="none" strike="noStrike" cap="none" normalizeH="0" baseline="30000" dirty="0">
                        <a:ln>
                          <a:noFill/>
                        </a:ln>
                        <a:solidFill>
                          <a:srgbClr val="FFFFFF"/>
                        </a:solidFill>
                        <a:effectLst/>
                        <a:latin typeface="Arial" charset="0"/>
                        <a:ea typeface="ヒラギノ角ゴ Pro W3" charset="0"/>
                        <a:cs typeface="ヒラギノ角ゴ Pro W3" charset="0"/>
                      </a:endParaRPr>
                    </a:p>
                  </a:txBody>
                  <a:tcPr marT="45707" marB="45707" anchor="ctr" horzOverflow="overflow">
                    <a:solidFill>
                      <a:srgbClr val="005796"/>
                    </a:solidFill>
                  </a:tcPr>
                </a:tc>
              </a:tr>
            </a:tbl>
          </a:graphicData>
        </a:graphic>
      </p:graphicFrame>
      <p:sp>
        <p:nvSpPr>
          <p:cNvPr id="11" name="Rectangle 14"/>
          <p:cNvSpPr>
            <a:spLocks noChangeArrowheads="1"/>
          </p:cNvSpPr>
          <p:nvPr/>
        </p:nvSpPr>
        <p:spPr bwMode="auto">
          <a:xfrm>
            <a:off x="0" y="65214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baseline="30000" dirty="0" smtClean="0">
                <a:solidFill>
                  <a:schemeClr val="bg1"/>
                </a:solidFill>
              </a:rPr>
              <a:t>1 </a:t>
            </a:r>
            <a:r>
              <a:rPr lang="en-US" sz="1600" dirty="0" smtClean="0">
                <a:solidFill>
                  <a:schemeClr val="bg1"/>
                </a:solidFill>
              </a:rPr>
              <a:t>Harrison MR et al. </a:t>
            </a:r>
            <a:r>
              <a:rPr lang="en-US" sz="1600" i="1" dirty="0" smtClean="0">
                <a:solidFill>
                  <a:schemeClr val="bg1"/>
                </a:solidFill>
              </a:rPr>
              <a:t>Cancer </a:t>
            </a:r>
            <a:r>
              <a:rPr lang="en-US" sz="1600" i="1" dirty="0" err="1" smtClean="0">
                <a:solidFill>
                  <a:schemeClr val="bg1"/>
                </a:solidFill>
              </a:rPr>
              <a:t>Manag</a:t>
            </a:r>
            <a:r>
              <a:rPr lang="en-US" sz="1600" i="1" dirty="0" smtClean="0">
                <a:solidFill>
                  <a:schemeClr val="bg1"/>
                </a:solidFill>
              </a:rPr>
              <a:t> Res </a:t>
            </a:r>
            <a:r>
              <a:rPr lang="en-US" sz="1600" dirty="0" smtClean="0">
                <a:solidFill>
                  <a:schemeClr val="bg1"/>
                </a:solidFill>
              </a:rPr>
              <a:t>2013;5:1-14; </a:t>
            </a:r>
          </a:p>
          <a:p>
            <a:r>
              <a:rPr lang="en-US" sz="1600" baseline="30000" dirty="0" smtClean="0">
                <a:solidFill>
                  <a:schemeClr val="bg1"/>
                </a:solidFill>
              </a:rPr>
              <a:t>2 </a:t>
            </a:r>
            <a:r>
              <a:rPr lang="en-US" sz="1600" dirty="0" smtClean="0">
                <a:solidFill>
                  <a:schemeClr val="bg1"/>
                </a:solidFill>
              </a:rPr>
              <a:t>Porter AT et al. </a:t>
            </a:r>
            <a:r>
              <a:rPr lang="en-US" sz="1600" i="1" dirty="0" err="1" smtClean="0">
                <a:solidFill>
                  <a:schemeClr val="bg1"/>
                </a:solidFill>
              </a:rPr>
              <a:t>Int</a:t>
            </a:r>
            <a:r>
              <a:rPr lang="en-US" sz="1600" i="1" dirty="0" smtClean="0">
                <a:solidFill>
                  <a:schemeClr val="bg1"/>
                </a:solidFill>
              </a:rPr>
              <a:t> J </a:t>
            </a:r>
            <a:r>
              <a:rPr lang="en-US" sz="1600" i="1" dirty="0" err="1" smtClean="0">
                <a:solidFill>
                  <a:schemeClr val="bg1"/>
                </a:solidFill>
              </a:rPr>
              <a:t>Radiat</a:t>
            </a:r>
            <a:r>
              <a:rPr lang="en-US" sz="1600" i="1" dirty="0" smtClean="0">
                <a:solidFill>
                  <a:schemeClr val="bg1"/>
                </a:solidFill>
              </a:rPr>
              <a:t> </a:t>
            </a:r>
            <a:r>
              <a:rPr lang="en-US" sz="1600" i="1" dirty="0" err="1" smtClean="0">
                <a:solidFill>
                  <a:schemeClr val="bg1"/>
                </a:solidFill>
              </a:rPr>
              <a:t>Biol</a:t>
            </a:r>
            <a:r>
              <a:rPr lang="en-US" sz="1600" i="1" dirty="0" smtClean="0">
                <a:solidFill>
                  <a:schemeClr val="bg1"/>
                </a:solidFill>
              </a:rPr>
              <a:t> Phys </a:t>
            </a:r>
            <a:r>
              <a:rPr lang="en-US" sz="1600" dirty="0" smtClean="0">
                <a:solidFill>
                  <a:schemeClr val="bg1"/>
                </a:solidFill>
              </a:rPr>
              <a:t>1993;25(5):805-13; </a:t>
            </a:r>
          </a:p>
          <a:p>
            <a:r>
              <a:rPr lang="en-US" sz="1600" baseline="30000" dirty="0">
                <a:solidFill>
                  <a:schemeClr val="bg1"/>
                </a:solidFill>
              </a:rPr>
              <a:t>3</a:t>
            </a:r>
            <a:r>
              <a:rPr lang="en-US" sz="1600" baseline="30000" dirty="0" smtClean="0">
                <a:solidFill>
                  <a:schemeClr val="bg1"/>
                </a:solidFill>
              </a:rPr>
              <a:t> </a:t>
            </a:r>
            <a:r>
              <a:rPr lang="en-US" sz="1600" dirty="0" smtClean="0">
                <a:solidFill>
                  <a:schemeClr val="bg1"/>
                </a:solidFill>
              </a:rPr>
              <a:t>Harrison MR et al. </a:t>
            </a:r>
            <a:r>
              <a:rPr lang="en-US" sz="1600" i="1" dirty="0" smtClean="0">
                <a:solidFill>
                  <a:schemeClr val="bg1"/>
                </a:solidFill>
              </a:rPr>
              <a:t>Cancer </a:t>
            </a:r>
            <a:r>
              <a:rPr lang="en-US" sz="1600" i="1" dirty="0" err="1" smtClean="0">
                <a:solidFill>
                  <a:schemeClr val="bg1"/>
                </a:solidFill>
              </a:rPr>
              <a:t>Manag</a:t>
            </a:r>
            <a:r>
              <a:rPr lang="en-US" sz="1600" i="1" dirty="0" smtClean="0">
                <a:solidFill>
                  <a:schemeClr val="bg1"/>
                </a:solidFill>
              </a:rPr>
              <a:t> Res </a:t>
            </a:r>
            <a:r>
              <a:rPr lang="en-US" sz="1600" dirty="0" smtClean="0">
                <a:solidFill>
                  <a:schemeClr val="bg1"/>
                </a:solidFill>
              </a:rPr>
              <a:t>2013;5:1-14.</a:t>
            </a:r>
          </a:p>
        </p:txBody>
      </p:sp>
    </p:spTree>
    <p:extLst>
      <p:ext uri="{BB962C8B-B14F-4D97-AF65-F5344CB8AC3E}">
        <p14:creationId xmlns:p14="http://schemas.microsoft.com/office/powerpoint/2010/main" val="86505236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685800" y="1905000"/>
            <a:ext cx="7772400" cy="3048000"/>
          </a:xfrm>
        </p:spPr>
        <p:txBody>
          <a:bodyPr>
            <a:normAutofit/>
          </a:bodyPr>
          <a:lstStyle/>
          <a:p>
            <a:pPr algn="ctr"/>
            <a:r>
              <a:rPr lang="en-US" sz="3200" dirty="0" smtClean="0">
                <a:solidFill>
                  <a:schemeClr val="bg1"/>
                </a:solidFill>
                <a:latin typeface="Arial" charset="0"/>
                <a:ea typeface="ＭＳ Ｐゴシック" charset="0"/>
                <a:cs typeface="ＭＳ Ｐゴシック" charset="0"/>
              </a:rPr>
              <a:t>Potential use of radium-223 with </a:t>
            </a:r>
            <a:br>
              <a:rPr lang="en-US" sz="3200" dirty="0" smtClean="0">
                <a:solidFill>
                  <a:schemeClr val="bg1"/>
                </a:solidFill>
                <a:latin typeface="Arial" charset="0"/>
                <a:ea typeface="ＭＳ Ｐゴシック" charset="0"/>
                <a:cs typeface="ＭＳ Ｐゴシック" charset="0"/>
              </a:rPr>
            </a:br>
            <a:r>
              <a:rPr lang="en-US" sz="3200" dirty="0" smtClean="0">
                <a:solidFill>
                  <a:schemeClr val="bg1"/>
                </a:solidFill>
                <a:latin typeface="Arial" charset="0"/>
                <a:ea typeface="ＭＳ Ｐゴシック" charset="0"/>
                <a:cs typeface="ＭＳ Ｐゴシック" charset="0"/>
              </a:rPr>
              <a:t>other systemic therapies </a:t>
            </a:r>
            <a:br>
              <a:rPr lang="en-US" sz="3200" dirty="0" smtClean="0">
                <a:solidFill>
                  <a:schemeClr val="bg1"/>
                </a:solidFill>
                <a:latin typeface="Arial" charset="0"/>
                <a:ea typeface="ＭＳ Ｐゴシック" charset="0"/>
                <a:cs typeface="ＭＳ Ｐゴシック" charset="0"/>
              </a:rPr>
            </a:br>
            <a:r>
              <a:rPr lang="en-US" sz="3200" dirty="0" smtClean="0">
                <a:solidFill>
                  <a:schemeClr val="bg1"/>
                </a:solidFill>
                <a:latin typeface="Arial" charset="0"/>
                <a:ea typeface="ＭＳ Ｐゴシック" charset="0"/>
                <a:cs typeface="ＭＳ Ｐゴシック" charset="0"/>
              </a:rPr>
              <a:t>(eg, hormonal therapy, chemotherapy, other bone-directed agents)</a:t>
            </a:r>
            <a:endParaRPr lang="en-US" sz="3200" dirty="0">
              <a:solidFill>
                <a:schemeClr val="bg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71056261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0" y="65214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err="1" smtClean="0">
                <a:solidFill>
                  <a:srgbClr val="FFFFFF"/>
                </a:solidFill>
              </a:rPr>
              <a:t>www.clinicaltrials.gov</a:t>
            </a:r>
            <a:r>
              <a:rPr lang="en-US" sz="1600" dirty="0">
                <a:solidFill>
                  <a:srgbClr val="FFFFFF"/>
                </a:solidFill>
              </a:rPr>
              <a:t>; April </a:t>
            </a:r>
            <a:r>
              <a:rPr lang="en-US" sz="1600" dirty="0" smtClean="0">
                <a:solidFill>
                  <a:srgbClr val="FFFFFF"/>
                </a:solidFill>
              </a:rPr>
              <a:t>2013 (</a:t>
            </a:r>
            <a:r>
              <a:rPr lang="en-US" sz="1600" dirty="0" smtClean="0">
                <a:solidFill>
                  <a:srgbClr val="FFFFFF"/>
                </a:solidFill>
                <a:ea typeface="ヒラギノ角ゴ Pro W3" charset="0"/>
                <a:cs typeface="ヒラギノ角ゴ Pro W3" charset="0"/>
              </a:rPr>
              <a:t>NCT01106352</a:t>
            </a:r>
            <a:r>
              <a:rPr lang="en-US" sz="1600" dirty="0" smtClean="0">
                <a:solidFill>
                  <a:srgbClr val="FFFFFF"/>
                </a:solidFill>
              </a:rPr>
              <a:t>)</a:t>
            </a:r>
            <a:endParaRPr lang="en-US" sz="1600" dirty="0">
              <a:solidFill>
                <a:srgbClr val="FFFFFF"/>
              </a:solidFill>
              <a:ea typeface="ヒラギノ角ゴ Pro W3" charset="0"/>
              <a:cs typeface="ヒラギノ角ゴ Pro W3" charset="0"/>
            </a:endParaRPr>
          </a:p>
        </p:txBody>
      </p:sp>
      <p:sp>
        <p:nvSpPr>
          <p:cNvPr id="18" name="Line 17"/>
          <p:cNvSpPr>
            <a:spLocks noChangeShapeType="1"/>
          </p:cNvSpPr>
          <p:nvPr/>
        </p:nvSpPr>
        <p:spPr bwMode="auto">
          <a:xfrm>
            <a:off x="5568569" y="3095425"/>
            <a:ext cx="47625" cy="23145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19" name="Line 18"/>
          <p:cNvSpPr>
            <a:spLocks noChangeShapeType="1"/>
          </p:cNvSpPr>
          <p:nvPr/>
        </p:nvSpPr>
        <p:spPr bwMode="auto">
          <a:xfrm flipV="1">
            <a:off x="5314569" y="4792450"/>
            <a:ext cx="228600"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1" name="Rectangle 93"/>
          <p:cNvSpPr>
            <a:spLocks noChangeArrowheads="1"/>
          </p:cNvSpPr>
          <p:nvPr/>
        </p:nvSpPr>
        <p:spPr bwMode="auto">
          <a:xfrm>
            <a:off x="5314570" y="1642853"/>
            <a:ext cx="3372230" cy="1066800"/>
          </a:xfrm>
          <a:prstGeom prst="rect">
            <a:avLst/>
          </a:prstGeom>
          <a:solidFill>
            <a:srgbClr val="F8951E"/>
          </a:solidFill>
          <a:ln w="25400">
            <a:solidFill>
              <a:schemeClr val="bg2"/>
            </a:solidFill>
            <a:miter lim="800000"/>
            <a:headEnd/>
            <a:tailEnd/>
          </a:ln>
          <a:effectLst/>
          <a:extLst/>
        </p:spPr>
        <p:txBody>
          <a:bodyPr wrap="none" anchor="ctr"/>
          <a:lstStyle/>
          <a:p>
            <a:pPr algn="ctr"/>
            <a:r>
              <a:rPr lang="en-US" sz="2000" b="1" dirty="0" smtClean="0">
                <a:solidFill>
                  <a:srgbClr val="000090"/>
                </a:solidFill>
              </a:rPr>
              <a:t>Radium-223 </a:t>
            </a:r>
          </a:p>
          <a:p>
            <a:pPr algn="ctr"/>
            <a:r>
              <a:rPr lang="en-US" sz="2000" b="1" dirty="0" smtClean="0">
                <a:solidFill>
                  <a:srgbClr val="000090"/>
                </a:solidFill>
              </a:rPr>
              <a:t>+ </a:t>
            </a:r>
          </a:p>
          <a:p>
            <a:pPr algn="ctr"/>
            <a:r>
              <a:rPr lang="en-US" sz="2000" b="1" dirty="0" err="1" smtClean="0">
                <a:solidFill>
                  <a:srgbClr val="000090"/>
                </a:solidFill>
              </a:rPr>
              <a:t>Docetaxel</a:t>
            </a:r>
            <a:endParaRPr lang="en-US" sz="2000" b="1" dirty="0" smtClean="0">
              <a:solidFill>
                <a:srgbClr val="000090"/>
              </a:solidFill>
            </a:endParaRPr>
          </a:p>
        </p:txBody>
      </p:sp>
      <p:grpSp>
        <p:nvGrpSpPr>
          <p:cNvPr id="22" name="Group 13"/>
          <p:cNvGrpSpPr>
            <a:grpSpLocks/>
          </p:cNvGrpSpPr>
          <p:nvPr/>
        </p:nvGrpSpPr>
        <p:grpSpPr bwMode="auto">
          <a:xfrm>
            <a:off x="4563683" y="2176250"/>
            <a:ext cx="750888" cy="533400"/>
            <a:chOff x="3551" y="1542"/>
            <a:chExt cx="203" cy="547"/>
          </a:xfrm>
        </p:grpSpPr>
        <p:sp>
          <p:nvSpPr>
            <p:cNvPr id="23" name="Line 14"/>
            <p:cNvSpPr>
              <a:spLocks noChangeShapeType="1"/>
            </p:cNvSpPr>
            <p:nvPr/>
          </p:nvSpPr>
          <p:spPr bwMode="auto">
            <a:xfrm flipV="1">
              <a:off x="3551" y="1542"/>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4" name="Line 15"/>
            <p:cNvSpPr>
              <a:spLocks noChangeShapeType="1"/>
            </p:cNvSpPr>
            <p:nvPr/>
          </p:nvSpPr>
          <p:spPr bwMode="auto">
            <a:xfrm>
              <a:off x="3551"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grpSp>
        <p:nvGrpSpPr>
          <p:cNvPr id="25" name="Group 16"/>
          <p:cNvGrpSpPr>
            <a:grpSpLocks/>
          </p:cNvGrpSpPr>
          <p:nvPr/>
        </p:nvGrpSpPr>
        <p:grpSpPr bwMode="auto">
          <a:xfrm rot="10800000" flipH="1">
            <a:off x="4565269" y="3035086"/>
            <a:ext cx="749302" cy="841375"/>
            <a:chOff x="3551" y="1542"/>
            <a:chExt cx="203" cy="547"/>
          </a:xfrm>
        </p:grpSpPr>
        <p:sp>
          <p:nvSpPr>
            <p:cNvPr id="26" name="Line 17"/>
            <p:cNvSpPr>
              <a:spLocks noChangeShapeType="1"/>
            </p:cNvSpPr>
            <p:nvPr/>
          </p:nvSpPr>
          <p:spPr bwMode="auto">
            <a:xfrm flipV="1">
              <a:off x="3551" y="1544"/>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7" name="Line 18"/>
            <p:cNvSpPr>
              <a:spLocks noChangeShapeType="1"/>
            </p:cNvSpPr>
            <p:nvPr/>
          </p:nvSpPr>
          <p:spPr bwMode="auto">
            <a:xfrm>
              <a:off x="3549"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sp>
        <p:nvSpPr>
          <p:cNvPr id="28" name="Oval 4"/>
          <p:cNvSpPr>
            <a:spLocks noChangeArrowheads="1"/>
          </p:cNvSpPr>
          <p:nvPr/>
        </p:nvSpPr>
        <p:spPr bwMode="auto">
          <a:xfrm>
            <a:off x="4082669" y="2584238"/>
            <a:ext cx="914400" cy="914400"/>
          </a:xfrm>
          <a:prstGeom prst="ellipse">
            <a:avLst/>
          </a:prstGeom>
          <a:solidFill>
            <a:srgbClr val="FE701B"/>
          </a:solidFill>
          <a:ln>
            <a:noFill/>
          </a:ln>
          <a:extLst/>
        </p:spPr>
        <p:txBody>
          <a:bodyPr wrap="none" anchor="ctr"/>
          <a:lstStyle/>
          <a:p>
            <a:pPr algn="ctr"/>
            <a:r>
              <a:rPr lang="en-US" sz="3600" b="1" dirty="0">
                <a:solidFill>
                  <a:schemeClr val="bg1"/>
                </a:solidFill>
              </a:rPr>
              <a:t>R</a:t>
            </a:r>
          </a:p>
        </p:txBody>
      </p:sp>
      <p:sp>
        <p:nvSpPr>
          <p:cNvPr id="29" name="Line 2"/>
          <p:cNvSpPr>
            <a:spLocks noChangeShapeType="1"/>
          </p:cNvSpPr>
          <p:nvPr/>
        </p:nvSpPr>
        <p:spPr bwMode="auto">
          <a:xfrm>
            <a:off x="3781044" y="3036675"/>
            <a:ext cx="28733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30" name="Rectangle 93"/>
          <p:cNvSpPr>
            <a:spLocks noChangeArrowheads="1"/>
          </p:cNvSpPr>
          <p:nvPr/>
        </p:nvSpPr>
        <p:spPr bwMode="auto">
          <a:xfrm>
            <a:off x="5314570" y="3327715"/>
            <a:ext cx="3372230" cy="1054100"/>
          </a:xfrm>
          <a:prstGeom prst="rect">
            <a:avLst/>
          </a:prstGeom>
          <a:solidFill>
            <a:srgbClr val="99CC00"/>
          </a:solidFill>
          <a:ln w="25400">
            <a:solidFill>
              <a:schemeClr val="bg2"/>
            </a:solidFill>
            <a:miter lim="800000"/>
            <a:headEnd/>
            <a:tailEnd/>
          </a:ln>
          <a:effectLst/>
          <a:extLst/>
        </p:spPr>
        <p:txBody>
          <a:bodyPr wrap="none" anchor="ctr"/>
          <a:lstStyle/>
          <a:p>
            <a:pPr algn="ctr">
              <a:spcBef>
                <a:spcPct val="50000"/>
              </a:spcBef>
            </a:pPr>
            <a:r>
              <a:rPr lang="en-US" sz="2000" b="1" dirty="0" err="1" smtClean="0">
                <a:solidFill>
                  <a:srgbClr val="000090"/>
                </a:solidFill>
              </a:rPr>
              <a:t>Docetaxel</a:t>
            </a:r>
            <a:r>
              <a:rPr lang="en-US" sz="2000" b="1" dirty="0" smtClean="0">
                <a:solidFill>
                  <a:srgbClr val="000090"/>
                </a:solidFill>
              </a:rPr>
              <a:t> only</a:t>
            </a:r>
            <a:endParaRPr lang="en-US" sz="2000" b="1" dirty="0">
              <a:solidFill>
                <a:srgbClr val="000090"/>
              </a:solidFill>
            </a:endParaRPr>
          </a:p>
        </p:txBody>
      </p:sp>
      <p:sp>
        <p:nvSpPr>
          <p:cNvPr id="31" name="Title 30"/>
          <p:cNvSpPr>
            <a:spLocks noGrp="1"/>
          </p:cNvSpPr>
          <p:nvPr>
            <p:ph type="title"/>
          </p:nvPr>
        </p:nvSpPr>
        <p:spPr/>
        <p:txBody>
          <a:bodyPr/>
          <a:lstStyle/>
          <a:p>
            <a:r>
              <a:rPr lang="en-US" smtClean="0"/>
              <a:t>Potential Use of Radium-223 with Other Systemic Therapies (A Phase I/II Trial)</a:t>
            </a:r>
            <a:endParaRPr lang="en-US" dirty="0"/>
          </a:p>
        </p:txBody>
      </p:sp>
      <p:sp>
        <p:nvSpPr>
          <p:cNvPr id="32" name="Content Placeholder 31"/>
          <p:cNvSpPr>
            <a:spLocks noGrp="1"/>
          </p:cNvSpPr>
          <p:nvPr>
            <p:ph idx="1"/>
          </p:nvPr>
        </p:nvSpPr>
        <p:spPr>
          <a:xfrm>
            <a:off x="457200" y="4610099"/>
            <a:ext cx="8229600" cy="1927851"/>
          </a:xfrm>
        </p:spPr>
        <p:txBody>
          <a:bodyPr/>
          <a:lstStyle/>
          <a:p>
            <a:pPr lvl="0"/>
            <a:r>
              <a:rPr lang="en-US" smtClean="0"/>
              <a:t>Primary endpoint:</a:t>
            </a:r>
          </a:p>
          <a:p>
            <a:pPr lvl="1"/>
            <a:r>
              <a:rPr lang="en-US" smtClean="0"/>
              <a:t>Assessment of dose-limiting toxicities</a:t>
            </a:r>
          </a:p>
          <a:p>
            <a:pPr lvl="1"/>
            <a:r>
              <a:rPr lang="en-US" smtClean="0"/>
              <a:t>Safety</a:t>
            </a:r>
            <a:endParaRPr lang="en-US" dirty="0" smtClean="0"/>
          </a:p>
        </p:txBody>
      </p:sp>
      <p:graphicFrame>
        <p:nvGraphicFramePr>
          <p:cNvPr id="47" name="Group 104"/>
          <p:cNvGraphicFramePr>
            <a:graphicFrameLocks noGrp="1"/>
          </p:cNvGraphicFramePr>
          <p:nvPr>
            <p:extLst>
              <p:ext uri="{D42A27DB-BD31-4B8C-83A1-F6EECF244321}">
                <p14:modId xmlns:p14="http://schemas.microsoft.com/office/powerpoint/2010/main" val="4209746413"/>
              </p:ext>
            </p:extLst>
          </p:nvPr>
        </p:nvGraphicFramePr>
        <p:xfrm>
          <a:off x="457200" y="1868055"/>
          <a:ext cx="3323844" cy="2513759"/>
        </p:xfrm>
        <a:graphic>
          <a:graphicData uri="http://schemas.openxmlformats.org/drawingml/2006/table">
            <a:tbl>
              <a:tblPr/>
              <a:tblGrid>
                <a:gridCol w="3323844"/>
              </a:tblGrid>
              <a:tr h="4299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ea typeface="ＭＳ Ｐゴシック" charset="0"/>
                          <a:cs typeface="Arial"/>
                        </a:rPr>
                        <a:t>Target accrual (n = 60)</a:t>
                      </a:r>
                      <a:endParaRPr kumimoji="0" lang="en-US" sz="2000" b="1" i="0" u="none" strike="noStrike" cap="none" normalizeH="0" baseline="0" dirty="0">
                        <a:ln>
                          <a:noFill/>
                        </a:ln>
                        <a:solidFill>
                          <a:schemeClr val="bg1"/>
                        </a:solidFill>
                        <a:effectLst/>
                        <a:latin typeface="+mn-lt"/>
                        <a:ea typeface="ＭＳ Ｐゴシック" charset="0"/>
                        <a:cs typeface="Arial"/>
                      </a:endParaRP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2083774">
                <a:tc>
                  <a:txBody>
                    <a:bodyPr/>
                    <a:lstStyle/>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Histologically/</a:t>
                      </a:r>
                      <a:r>
                        <a:rPr kumimoji="0" lang="en-US" sz="2000" b="0" i="0" u="none" strike="noStrike" cap="none" normalizeH="0" baseline="0" dirty="0" err="1" smtClean="0">
                          <a:ln>
                            <a:noFill/>
                          </a:ln>
                          <a:solidFill>
                            <a:schemeClr val="bg1"/>
                          </a:solidFill>
                          <a:effectLst/>
                          <a:latin typeface="+mn-lt"/>
                          <a:ea typeface="ＭＳ Ｐゴシック" charset="0"/>
                          <a:cs typeface="Arial"/>
                        </a:rPr>
                        <a:t>cytologically</a:t>
                      </a:r>
                      <a:r>
                        <a:rPr kumimoji="0" lang="en-US" sz="2000" b="0" i="0" u="none" strike="noStrike" cap="none" normalizeH="0" baseline="0" dirty="0" smtClean="0">
                          <a:ln>
                            <a:noFill/>
                          </a:ln>
                          <a:solidFill>
                            <a:schemeClr val="bg1"/>
                          </a:solidFill>
                          <a:effectLst/>
                          <a:latin typeface="+mn-lt"/>
                          <a:ea typeface="ＭＳ Ｐゴシック" charset="0"/>
                          <a:cs typeface="Arial"/>
                        </a:rPr>
                        <a:t> confirmed </a:t>
                      </a:r>
                      <a:r>
                        <a:rPr kumimoji="0" lang="en-US" sz="2000" b="0" i="0" u="none" strike="noStrike" cap="none" normalizeH="0" baseline="0" dirty="0" err="1" smtClean="0">
                          <a:ln>
                            <a:noFill/>
                          </a:ln>
                          <a:solidFill>
                            <a:schemeClr val="bg1"/>
                          </a:solidFill>
                          <a:effectLst/>
                          <a:latin typeface="+mn-lt"/>
                          <a:ea typeface="ＭＳ Ｐゴシック" charset="0"/>
                          <a:cs typeface="Arial"/>
                        </a:rPr>
                        <a:t>mCRPC</a:t>
                      </a:r>
                      <a:endParaRPr kumimoji="0" lang="en-US" sz="2000" b="0" i="0" u="none" strike="noStrike" cap="none" normalizeH="0" baseline="0" dirty="0" smtClean="0">
                        <a:ln>
                          <a:noFill/>
                        </a:ln>
                        <a:solidFill>
                          <a:schemeClr val="bg1"/>
                        </a:solidFill>
                        <a:effectLst/>
                        <a:latin typeface="+mn-lt"/>
                        <a:ea typeface="ＭＳ Ｐゴシック" charset="0"/>
                        <a:cs typeface="Arial"/>
                      </a:endParaRP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≥2 bone metastases</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Eligible for </a:t>
                      </a:r>
                      <a:r>
                        <a:rPr kumimoji="0" lang="en-US" sz="2000" b="0" i="0" u="none" strike="noStrike" cap="none" normalizeH="0" baseline="0" dirty="0" err="1" smtClean="0">
                          <a:ln>
                            <a:noFill/>
                          </a:ln>
                          <a:solidFill>
                            <a:schemeClr val="bg1"/>
                          </a:solidFill>
                          <a:effectLst/>
                          <a:latin typeface="+mn-lt"/>
                          <a:ea typeface="ＭＳ Ｐゴシック" charset="0"/>
                          <a:cs typeface="Arial"/>
                        </a:rPr>
                        <a:t>docetaxel</a:t>
                      </a:r>
                      <a:endParaRPr kumimoji="0" lang="en-US" sz="2000" b="0" i="0" u="none" strike="noStrike" cap="none" normalizeH="0" baseline="0" dirty="0" smtClean="0">
                        <a:ln>
                          <a:noFill/>
                        </a:ln>
                        <a:solidFill>
                          <a:schemeClr val="bg1"/>
                        </a:solidFill>
                        <a:effectLst/>
                        <a:latin typeface="+mn-lt"/>
                        <a:ea typeface="ＭＳ Ｐゴシック" charset="0"/>
                        <a:cs typeface="Arial"/>
                      </a:endParaRPr>
                    </a:p>
                  </a:txBody>
                  <a:tcPr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Tree>
    <p:extLst>
      <p:ext uri="{BB962C8B-B14F-4D97-AF65-F5344CB8AC3E}">
        <p14:creationId xmlns:p14="http://schemas.microsoft.com/office/powerpoint/2010/main" val="173050403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685800" y="1828800"/>
            <a:ext cx="7772400" cy="3048000"/>
          </a:xfrm>
        </p:spPr>
        <p:txBody>
          <a:bodyPr>
            <a:normAutofit/>
          </a:bodyPr>
          <a:lstStyle/>
          <a:p>
            <a:pPr algn="ctr">
              <a:lnSpc>
                <a:spcPct val="120000"/>
              </a:lnSpc>
            </a:pPr>
            <a:r>
              <a:rPr lang="en-US" dirty="0" smtClean="0">
                <a:solidFill>
                  <a:srgbClr val="FFFFFF"/>
                </a:solidFill>
                <a:latin typeface="Arial" charset="0"/>
                <a:ea typeface="ＭＳ Ｐゴシック" charset="0"/>
                <a:cs typeface="ＭＳ Ｐゴシック" charset="0"/>
              </a:rPr>
              <a:t>MODULE 3: </a:t>
            </a:r>
            <a:r>
              <a:rPr lang="en-US" dirty="0" smtClean="0">
                <a:solidFill>
                  <a:srgbClr val="FFFFFF"/>
                </a:solidFill>
                <a:latin typeface="Arial" charset="0"/>
                <a:ea typeface="ヒラギノ角ゴ Pro W3" charset="0"/>
                <a:cs typeface="ヒラギノ角ゴ Pro W3" charset="0"/>
              </a:rPr>
              <a:t>ROLE OF CHEMOTHERAPY </a:t>
            </a:r>
            <a:br>
              <a:rPr lang="en-US" dirty="0" smtClean="0">
                <a:solidFill>
                  <a:srgbClr val="FFFFFF"/>
                </a:solidFill>
                <a:latin typeface="Arial" charset="0"/>
                <a:ea typeface="ヒラギノ角ゴ Pro W3" charset="0"/>
                <a:cs typeface="ヒラギノ角ゴ Pro W3" charset="0"/>
              </a:rPr>
            </a:br>
            <a:r>
              <a:rPr lang="en-US" dirty="0" smtClean="0">
                <a:solidFill>
                  <a:srgbClr val="FFFFFF"/>
                </a:solidFill>
                <a:latin typeface="Arial" charset="0"/>
                <a:ea typeface="ヒラギノ角ゴ Pro W3" charset="0"/>
                <a:cs typeface="ヒラギノ角ゴ Pro W3" charset="0"/>
              </a:rPr>
              <a:t>IN THE MANAGEMENT OF </a:t>
            </a:r>
            <a:r>
              <a:rPr lang="en-US" dirty="0" err="1" smtClean="0">
                <a:solidFill>
                  <a:srgbClr val="FFFFFF"/>
                </a:solidFill>
                <a:latin typeface="Arial" charset="0"/>
                <a:ea typeface="ヒラギノ角ゴ Pro W3" charset="0"/>
                <a:cs typeface="ヒラギノ角ゴ Pro W3" charset="0"/>
              </a:rPr>
              <a:t>mPC</a:t>
            </a:r>
            <a:endParaRPr lang="en-US" dirty="0">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452388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6"/>
          <p:cNvSpPr>
            <a:spLocks noGrp="1" noChangeArrowheads="1"/>
          </p:cNvSpPr>
          <p:nvPr>
            <p:ph type="title"/>
          </p:nvPr>
        </p:nvSpPr>
        <p:spPr/>
        <p:txBody>
          <a:bodyPr/>
          <a:lstStyle/>
          <a:p>
            <a:r>
              <a:rPr lang="en-US" dirty="0" smtClean="0"/>
              <a:t>Case (from the practice of </a:t>
            </a:r>
            <a:r>
              <a:rPr lang="en-US" dirty="0" err="1" smtClean="0"/>
              <a:t>Ms</a:t>
            </a:r>
            <a:r>
              <a:rPr lang="en-US" dirty="0" smtClean="0"/>
              <a:t> </a:t>
            </a:r>
            <a:r>
              <a:rPr lang="en-US" dirty="0" err="1" smtClean="0"/>
              <a:t>Pindilli</a:t>
            </a:r>
            <a:r>
              <a:rPr lang="en-US" dirty="0" smtClean="0"/>
              <a:t>)</a:t>
            </a:r>
            <a:endParaRPr lang="en-US" dirty="0"/>
          </a:p>
        </p:txBody>
      </p:sp>
      <p:sp>
        <p:nvSpPr>
          <p:cNvPr id="124931" name="Rectangle 7"/>
          <p:cNvSpPr>
            <a:spLocks noGrp="1" noChangeArrowheads="1"/>
          </p:cNvSpPr>
          <p:nvPr>
            <p:ph type="body" idx="1"/>
          </p:nvPr>
        </p:nvSpPr>
        <p:spPr/>
        <p:txBody>
          <a:bodyPr/>
          <a:lstStyle/>
          <a:p>
            <a:pPr>
              <a:spcBef>
                <a:spcPts val="1800"/>
              </a:spcBef>
            </a:pPr>
            <a:r>
              <a:rPr lang="en-US" dirty="0" smtClean="0"/>
              <a:t>79 </a:t>
            </a:r>
            <a:r>
              <a:rPr lang="en-US" dirty="0" err="1" smtClean="0"/>
              <a:t>yo</a:t>
            </a:r>
            <a:r>
              <a:rPr lang="en-US" dirty="0" smtClean="0"/>
              <a:t> man diagnosed 12 years ago with </a:t>
            </a:r>
            <a:r>
              <a:rPr lang="en-US" dirty="0" err="1" smtClean="0"/>
              <a:t>mPC</a:t>
            </a:r>
            <a:endParaRPr lang="en-US" dirty="0" smtClean="0"/>
          </a:p>
          <a:p>
            <a:pPr>
              <a:spcBef>
                <a:spcPts val="1800"/>
              </a:spcBef>
            </a:pPr>
            <a:r>
              <a:rPr lang="en-US" dirty="0" smtClean="0"/>
              <a:t>Received multiple systemic treatments including </a:t>
            </a:r>
            <a:r>
              <a:rPr lang="en-US" dirty="0" err="1" smtClean="0"/>
              <a:t>abiraterone</a:t>
            </a:r>
            <a:r>
              <a:rPr lang="en-US" dirty="0" smtClean="0"/>
              <a:t> on a clinical trial</a:t>
            </a:r>
          </a:p>
          <a:p>
            <a:pPr>
              <a:spcBef>
                <a:spcPts val="1800"/>
              </a:spcBef>
            </a:pPr>
            <a:r>
              <a:rPr lang="en-US" dirty="0" smtClean="0"/>
              <a:t>Received several alternative therapies</a:t>
            </a:r>
          </a:p>
          <a:p>
            <a:pPr>
              <a:spcBef>
                <a:spcPts val="1800"/>
              </a:spcBef>
            </a:pPr>
            <a:r>
              <a:rPr lang="en-US" dirty="0" smtClean="0"/>
              <a:t>Currently receiving </a:t>
            </a:r>
            <a:r>
              <a:rPr lang="en-US" dirty="0" err="1" smtClean="0"/>
              <a:t>enzalutamide</a:t>
            </a:r>
            <a:endParaRPr lang="en-US" dirty="0" smtClean="0"/>
          </a:p>
          <a:p>
            <a:pPr>
              <a:spcBef>
                <a:spcPts val="1800"/>
              </a:spcBef>
            </a:pPr>
            <a:r>
              <a:rPr lang="en-US" dirty="0" smtClean="0"/>
              <a:t>2005: Together with his wife, adopted a 3-month old daughter </a:t>
            </a:r>
          </a:p>
          <a:p>
            <a:pPr>
              <a:spcBef>
                <a:spcPts val="1800"/>
              </a:spcBef>
            </a:pPr>
            <a:r>
              <a:rPr lang="en-US" dirty="0" smtClean="0"/>
              <a:t>Spending time with his family is his greatest concern</a:t>
            </a:r>
            <a:endParaRPr lang="en-US" dirty="0"/>
          </a:p>
        </p:txBody>
      </p:sp>
    </p:spTree>
    <p:extLst>
      <p:ext uri="{BB962C8B-B14F-4D97-AF65-F5344CB8AC3E}">
        <p14:creationId xmlns:p14="http://schemas.microsoft.com/office/powerpoint/2010/main" val="44809048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49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49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13"/>
          <p:cNvGrpSpPr>
            <a:grpSpLocks/>
          </p:cNvGrpSpPr>
          <p:nvPr/>
        </p:nvGrpSpPr>
        <p:grpSpPr bwMode="auto">
          <a:xfrm>
            <a:off x="4563683" y="2998569"/>
            <a:ext cx="750888" cy="586740"/>
            <a:chOff x="3551" y="1542"/>
            <a:chExt cx="203" cy="547"/>
          </a:xfrm>
        </p:grpSpPr>
        <p:sp>
          <p:nvSpPr>
            <p:cNvPr id="34" name="Line 14"/>
            <p:cNvSpPr>
              <a:spLocks noChangeShapeType="1"/>
            </p:cNvSpPr>
            <p:nvPr/>
          </p:nvSpPr>
          <p:spPr bwMode="auto">
            <a:xfrm flipV="1">
              <a:off x="3551" y="1542"/>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35" name="Line 15"/>
            <p:cNvSpPr>
              <a:spLocks noChangeShapeType="1"/>
            </p:cNvSpPr>
            <p:nvPr/>
          </p:nvSpPr>
          <p:spPr bwMode="auto">
            <a:xfrm>
              <a:off x="3551"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sp>
        <p:nvSpPr>
          <p:cNvPr id="15" name="Rectangle 14"/>
          <p:cNvSpPr>
            <a:spLocks noChangeArrowheads="1"/>
          </p:cNvSpPr>
          <p:nvPr/>
        </p:nvSpPr>
        <p:spPr bwMode="auto">
          <a:xfrm>
            <a:off x="0" y="65214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nb-NO" sz="1600" dirty="0" err="1">
                <a:solidFill>
                  <a:srgbClr val="FFFFFF"/>
                </a:solidFill>
              </a:rPr>
              <a:t>Berthold</a:t>
            </a:r>
            <a:r>
              <a:rPr lang="nb-NO" sz="1600" dirty="0">
                <a:solidFill>
                  <a:srgbClr val="FFFFFF"/>
                </a:solidFill>
              </a:rPr>
              <a:t> DR et al. </a:t>
            </a:r>
            <a:r>
              <a:rPr lang="nb-NO" sz="1600" i="1" dirty="0">
                <a:solidFill>
                  <a:srgbClr val="FFFFFF"/>
                </a:solidFill>
              </a:rPr>
              <a:t>J </a:t>
            </a:r>
            <a:r>
              <a:rPr lang="nb-NO" sz="1600" i="1" dirty="0" err="1">
                <a:solidFill>
                  <a:srgbClr val="FFFFFF"/>
                </a:solidFill>
              </a:rPr>
              <a:t>Clin</a:t>
            </a:r>
            <a:r>
              <a:rPr lang="nb-NO" sz="1600" i="1" dirty="0">
                <a:solidFill>
                  <a:srgbClr val="FFFFFF"/>
                </a:solidFill>
              </a:rPr>
              <a:t> </a:t>
            </a:r>
            <a:r>
              <a:rPr lang="nb-NO" sz="1600" i="1" dirty="0" err="1">
                <a:solidFill>
                  <a:srgbClr val="FFFFFF"/>
                </a:solidFill>
              </a:rPr>
              <a:t>Oncol</a:t>
            </a:r>
            <a:r>
              <a:rPr lang="nb-NO" sz="1600" i="1" dirty="0">
                <a:solidFill>
                  <a:srgbClr val="FFFFFF"/>
                </a:solidFill>
              </a:rPr>
              <a:t> </a:t>
            </a:r>
            <a:r>
              <a:rPr lang="nb-NO" sz="1600" dirty="0">
                <a:solidFill>
                  <a:srgbClr val="FFFFFF"/>
                </a:solidFill>
              </a:rPr>
              <a:t>2008;26(2):242-245; </a:t>
            </a:r>
          </a:p>
          <a:p>
            <a:r>
              <a:rPr lang="nb-NO" sz="1600" dirty="0" err="1">
                <a:solidFill>
                  <a:srgbClr val="FFFFFF"/>
                </a:solidFill>
              </a:rPr>
              <a:t>Tannock</a:t>
            </a:r>
            <a:r>
              <a:rPr lang="nb-NO" sz="1600" dirty="0">
                <a:solidFill>
                  <a:srgbClr val="FFFFFF"/>
                </a:solidFill>
              </a:rPr>
              <a:t> IF et al. </a:t>
            </a:r>
            <a:r>
              <a:rPr lang="nb-NO" sz="1600" i="1" dirty="0">
                <a:solidFill>
                  <a:srgbClr val="FFFFFF"/>
                </a:solidFill>
              </a:rPr>
              <a:t>N </a:t>
            </a:r>
            <a:r>
              <a:rPr lang="nb-NO" sz="1600" i="1" dirty="0" err="1">
                <a:solidFill>
                  <a:srgbClr val="FFFFFF"/>
                </a:solidFill>
              </a:rPr>
              <a:t>Engl</a:t>
            </a:r>
            <a:r>
              <a:rPr lang="nb-NO" sz="1600" i="1" dirty="0">
                <a:solidFill>
                  <a:srgbClr val="FFFFFF"/>
                </a:solidFill>
              </a:rPr>
              <a:t> J Med </a:t>
            </a:r>
            <a:r>
              <a:rPr lang="nb-NO" sz="1600" dirty="0">
                <a:solidFill>
                  <a:srgbClr val="FFFFFF"/>
                </a:solidFill>
              </a:rPr>
              <a:t>2004;351:1502-</a:t>
            </a:r>
            <a:r>
              <a:rPr lang="nb-NO" sz="1600" dirty="0" smtClean="0">
                <a:solidFill>
                  <a:srgbClr val="FFFFFF"/>
                </a:solidFill>
              </a:rPr>
              <a:t>12.</a:t>
            </a:r>
            <a:endParaRPr lang="nb-NO" sz="1600" dirty="0">
              <a:solidFill>
                <a:srgbClr val="FFFFFF"/>
              </a:solidFill>
            </a:endParaRPr>
          </a:p>
        </p:txBody>
      </p:sp>
      <p:sp>
        <p:nvSpPr>
          <p:cNvPr id="16" name="Line 17"/>
          <p:cNvSpPr>
            <a:spLocks noChangeShapeType="1"/>
          </p:cNvSpPr>
          <p:nvPr/>
        </p:nvSpPr>
        <p:spPr bwMode="auto">
          <a:xfrm>
            <a:off x="5568569" y="3095425"/>
            <a:ext cx="47625" cy="23145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17" name="Line 18"/>
          <p:cNvSpPr>
            <a:spLocks noChangeShapeType="1"/>
          </p:cNvSpPr>
          <p:nvPr/>
        </p:nvSpPr>
        <p:spPr bwMode="auto">
          <a:xfrm flipV="1">
            <a:off x="5314569" y="4632621"/>
            <a:ext cx="228600"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19" name="Rectangle 65"/>
          <p:cNvSpPr>
            <a:spLocks noChangeArrowheads="1"/>
          </p:cNvSpPr>
          <p:nvPr/>
        </p:nvSpPr>
        <p:spPr bwMode="auto">
          <a:xfrm>
            <a:off x="495300" y="4745824"/>
            <a:ext cx="8153400" cy="142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lnSpc>
                <a:spcPct val="50000"/>
              </a:lnSpc>
              <a:spcBef>
                <a:spcPts val="600"/>
              </a:spcBef>
              <a:spcAft>
                <a:spcPts val="1200"/>
              </a:spcAft>
            </a:pPr>
            <a:r>
              <a:rPr lang="en-US" sz="2000" b="1" dirty="0" smtClean="0">
                <a:solidFill>
                  <a:srgbClr val="ECBB33"/>
                </a:solidFill>
              </a:rPr>
              <a:t>Median overall survival: 19.2 versus 17.8 versus 16.3 months</a:t>
            </a:r>
          </a:p>
          <a:p>
            <a:pPr algn="ctr">
              <a:lnSpc>
                <a:spcPct val="50000"/>
              </a:lnSpc>
              <a:spcBef>
                <a:spcPts val="600"/>
              </a:spcBef>
              <a:spcAft>
                <a:spcPts val="1200"/>
              </a:spcAft>
            </a:pPr>
            <a:r>
              <a:rPr lang="en-US" sz="2000" b="1" dirty="0" smtClean="0">
                <a:solidFill>
                  <a:srgbClr val="ECBB33"/>
                </a:solidFill>
              </a:rPr>
              <a:t>50% decrease in serum PSA: 45% versus 48% </a:t>
            </a:r>
            <a:r>
              <a:rPr lang="en-US" sz="2000" b="1" dirty="0" err="1" smtClean="0">
                <a:solidFill>
                  <a:srgbClr val="ECBB33"/>
                </a:solidFill>
              </a:rPr>
              <a:t>vs</a:t>
            </a:r>
            <a:r>
              <a:rPr lang="en-US" sz="2000" b="1" dirty="0" smtClean="0">
                <a:solidFill>
                  <a:srgbClr val="ECBB33"/>
                </a:solidFill>
              </a:rPr>
              <a:t> 32%</a:t>
            </a:r>
          </a:p>
          <a:p>
            <a:pPr algn="ctr">
              <a:lnSpc>
                <a:spcPct val="50000"/>
              </a:lnSpc>
              <a:spcBef>
                <a:spcPts val="600"/>
              </a:spcBef>
              <a:spcAft>
                <a:spcPts val="1200"/>
              </a:spcAft>
            </a:pPr>
            <a:r>
              <a:rPr lang="en-US" sz="2000" b="1" dirty="0" smtClean="0">
                <a:solidFill>
                  <a:srgbClr val="ECBB33"/>
                </a:solidFill>
              </a:rPr>
              <a:t>Pain reduction: 35% versus 31% versus 22%</a:t>
            </a:r>
          </a:p>
          <a:p>
            <a:pPr algn="ctr">
              <a:lnSpc>
                <a:spcPct val="50000"/>
              </a:lnSpc>
              <a:spcBef>
                <a:spcPts val="600"/>
              </a:spcBef>
              <a:spcAft>
                <a:spcPts val="1200"/>
              </a:spcAft>
            </a:pPr>
            <a:r>
              <a:rPr lang="en-US" sz="2000" b="1" dirty="0" smtClean="0">
                <a:solidFill>
                  <a:srgbClr val="ECBB33"/>
                </a:solidFill>
              </a:rPr>
              <a:t>Improved </a:t>
            </a:r>
            <a:r>
              <a:rPr lang="en-US" sz="2000" b="1" dirty="0" err="1" smtClean="0">
                <a:solidFill>
                  <a:srgbClr val="ECBB33"/>
                </a:solidFill>
              </a:rPr>
              <a:t>QoL</a:t>
            </a:r>
            <a:r>
              <a:rPr lang="en-US" sz="2000" b="1" dirty="0" smtClean="0">
                <a:solidFill>
                  <a:srgbClr val="ECBB33"/>
                </a:solidFill>
              </a:rPr>
              <a:t>: 22% versus 23% versus 13%</a:t>
            </a:r>
            <a:endParaRPr lang="en-US" sz="2000" b="1" dirty="0">
              <a:solidFill>
                <a:srgbClr val="ECBB33"/>
              </a:solidFill>
            </a:endParaRPr>
          </a:p>
        </p:txBody>
      </p:sp>
      <p:sp>
        <p:nvSpPr>
          <p:cNvPr id="20" name="Rectangle 93"/>
          <p:cNvSpPr>
            <a:spLocks noChangeArrowheads="1"/>
          </p:cNvSpPr>
          <p:nvPr/>
        </p:nvSpPr>
        <p:spPr bwMode="auto">
          <a:xfrm>
            <a:off x="5314570" y="1483024"/>
            <a:ext cx="3372230" cy="847722"/>
          </a:xfrm>
          <a:prstGeom prst="rect">
            <a:avLst/>
          </a:prstGeom>
          <a:solidFill>
            <a:srgbClr val="F8951E"/>
          </a:solidFill>
          <a:ln w="25400">
            <a:solidFill>
              <a:schemeClr val="bg2"/>
            </a:solidFill>
            <a:miter lim="800000"/>
            <a:headEnd/>
            <a:tailEnd/>
          </a:ln>
          <a:effectLst/>
          <a:extLst/>
        </p:spPr>
        <p:txBody>
          <a:bodyPr wrap="none" anchor="ctr"/>
          <a:lstStyle/>
          <a:p>
            <a:pPr algn="ctr"/>
            <a:r>
              <a:rPr lang="en-US" sz="2000" b="1" dirty="0" err="1">
                <a:solidFill>
                  <a:srgbClr val="000090"/>
                </a:solidFill>
              </a:rPr>
              <a:t>Docetaxel</a:t>
            </a:r>
            <a:r>
              <a:rPr lang="en-US" sz="2000" b="1" dirty="0">
                <a:solidFill>
                  <a:srgbClr val="000090"/>
                </a:solidFill>
              </a:rPr>
              <a:t> q 3 </a:t>
            </a:r>
            <a:r>
              <a:rPr lang="en-US" sz="2000" b="1" dirty="0" err="1">
                <a:solidFill>
                  <a:srgbClr val="000090"/>
                </a:solidFill>
              </a:rPr>
              <a:t>wk</a:t>
            </a:r>
            <a:r>
              <a:rPr lang="en-US" sz="2000" b="1" dirty="0">
                <a:solidFill>
                  <a:srgbClr val="000090"/>
                </a:solidFill>
              </a:rPr>
              <a:t> </a:t>
            </a:r>
            <a:r>
              <a:rPr lang="en-US" sz="2000" b="1" dirty="0" smtClean="0">
                <a:solidFill>
                  <a:srgbClr val="000090"/>
                </a:solidFill>
              </a:rPr>
              <a:t/>
            </a:r>
            <a:br>
              <a:rPr lang="en-US" sz="2000" b="1" dirty="0" smtClean="0">
                <a:solidFill>
                  <a:srgbClr val="000090"/>
                </a:solidFill>
              </a:rPr>
            </a:br>
            <a:r>
              <a:rPr lang="en-US" sz="2000" b="1" dirty="0" smtClean="0">
                <a:solidFill>
                  <a:srgbClr val="000090"/>
                </a:solidFill>
              </a:rPr>
              <a:t>+ </a:t>
            </a:r>
            <a:r>
              <a:rPr lang="en-US" sz="2000" b="1" dirty="0">
                <a:solidFill>
                  <a:srgbClr val="000090"/>
                </a:solidFill>
              </a:rPr>
              <a:t>Prednisone</a:t>
            </a:r>
          </a:p>
        </p:txBody>
      </p:sp>
      <p:grpSp>
        <p:nvGrpSpPr>
          <p:cNvPr id="21" name="Group 13"/>
          <p:cNvGrpSpPr>
            <a:grpSpLocks/>
          </p:cNvGrpSpPr>
          <p:nvPr/>
        </p:nvGrpSpPr>
        <p:grpSpPr bwMode="auto">
          <a:xfrm>
            <a:off x="4563683" y="1978861"/>
            <a:ext cx="750888" cy="659680"/>
            <a:chOff x="3551" y="1542"/>
            <a:chExt cx="203" cy="615"/>
          </a:xfrm>
        </p:grpSpPr>
        <p:sp>
          <p:nvSpPr>
            <p:cNvPr id="22" name="Line 14"/>
            <p:cNvSpPr>
              <a:spLocks noChangeShapeType="1"/>
            </p:cNvSpPr>
            <p:nvPr/>
          </p:nvSpPr>
          <p:spPr bwMode="auto">
            <a:xfrm flipV="1">
              <a:off x="3551" y="1542"/>
              <a:ext cx="0" cy="61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3" name="Line 15"/>
            <p:cNvSpPr>
              <a:spLocks noChangeShapeType="1"/>
            </p:cNvSpPr>
            <p:nvPr/>
          </p:nvSpPr>
          <p:spPr bwMode="auto">
            <a:xfrm>
              <a:off x="3551"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grpSp>
        <p:nvGrpSpPr>
          <p:cNvPr id="24" name="Group 16"/>
          <p:cNvGrpSpPr>
            <a:grpSpLocks/>
          </p:cNvGrpSpPr>
          <p:nvPr/>
        </p:nvGrpSpPr>
        <p:grpSpPr bwMode="auto">
          <a:xfrm rot="10800000" flipH="1">
            <a:off x="4565269" y="3040357"/>
            <a:ext cx="749302" cy="841375"/>
            <a:chOff x="3551" y="1542"/>
            <a:chExt cx="203" cy="547"/>
          </a:xfrm>
        </p:grpSpPr>
        <p:sp>
          <p:nvSpPr>
            <p:cNvPr id="25" name="Line 17"/>
            <p:cNvSpPr>
              <a:spLocks noChangeShapeType="1"/>
            </p:cNvSpPr>
            <p:nvPr/>
          </p:nvSpPr>
          <p:spPr bwMode="auto">
            <a:xfrm flipV="1">
              <a:off x="3551" y="1544"/>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6" name="Line 18"/>
            <p:cNvSpPr>
              <a:spLocks noChangeShapeType="1"/>
            </p:cNvSpPr>
            <p:nvPr/>
          </p:nvSpPr>
          <p:spPr bwMode="auto">
            <a:xfrm>
              <a:off x="3549"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sp>
        <p:nvSpPr>
          <p:cNvPr id="27" name="Oval 4"/>
          <p:cNvSpPr>
            <a:spLocks noChangeArrowheads="1"/>
          </p:cNvSpPr>
          <p:nvPr/>
        </p:nvSpPr>
        <p:spPr bwMode="auto">
          <a:xfrm>
            <a:off x="4082669" y="2589509"/>
            <a:ext cx="914400" cy="914400"/>
          </a:xfrm>
          <a:prstGeom prst="ellipse">
            <a:avLst/>
          </a:prstGeom>
          <a:solidFill>
            <a:srgbClr val="FE701B"/>
          </a:solidFill>
          <a:ln>
            <a:noFill/>
          </a:ln>
          <a:extLst/>
        </p:spPr>
        <p:txBody>
          <a:bodyPr wrap="none" anchor="ctr"/>
          <a:lstStyle/>
          <a:p>
            <a:pPr algn="ctr"/>
            <a:r>
              <a:rPr lang="en-US" sz="3600" b="1" dirty="0">
                <a:solidFill>
                  <a:schemeClr val="bg1"/>
                </a:solidFill>
              </a:rPr>
              <a:t>R</a:t>
            </a:r>
          </a:p>
        </p:txBody>
      </p:sp>
      <p:sp>
        <p:nvSpPr>
          <p:cNvPr id="28" name="Line 2"/>
          <p:cNvSpPr>
            <a:spLocks noChangeShapeType="1"/>
          </p:cNvSpPr>
          <p:nvPr/>
        </p:nvSpPr>
        <p:spPr bwMode="auto">
          <a:xfrm>
            <a:off x="3781044" y="3041946"/>
            <a:ext cx="28733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9" name="TextBox 1"/>
          <p:cNvSpPr txBox="1">
            <a:spLocks noChangeArrowheads="1"/>
          </p:cNvSpPr>
          <p:nvPr/>
        </p:nvSpPr>
        <p:spPr bwMode="auto">
          <a:xfrm>
            <a:off x="3933444" y="2330746"/>
            <a:ext cx="444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dirty="0" smtClean="0">
                <a:solidFill>
                  <a:schemeClr val="bg1"/>
                </a:solidFill>
              </a:rPr>
              <a:t>1:</a:t>
            </a:r>
            <a:r>
              <a:rPr lang="en-US" sz="1400" b="1" dirty="0">
                <a:solidFill>
                  <a:schemeClr val="bg1"/>
                </a:solidFill>
              </a:rPr>
              <a:t>1</a:t>
            </a:r>
          </a:p>
        </p:txBody>
      </p:sp>
      <p:sp>
        <p:nvSpPr>
          <p:cNvPr id="30" name="Rectangle 93"/>
          <p:cNvSpPr>
            <a:spLocks noChangeArrowheads="1"/>
          </p:cNvSpPr>
          <p:nvPr/>
        </p:nvSpPr>
        <p:spPr bwMode="auto">
          <a:xfrm>
            <a:off x="5314570" y="3629006"/>
            <a:ext cx="3372230" cy="846567"/>
          </a:xfrm>
          <a:prstGeom prst="rect">
            <a:avLst/>
          </a:prstGeom>
          <a:solidFill>
            <a:srgbClr val="58C4F3"/>
          </a:solidFill>
          <a:ln w="25400">
            <a:solidFill>
              <a:schemeClr val="bg2"/>
            </a:solidFill>
            <a:miter lim="800000"/>
            <a:headEnd/>
            <a:tailEnd/>
          </a:ln>
          <a:effectLst/>
          <a:extLst/>
        </p:spPr>
        <p:txBody>
          <a:bodyPr wrap="none" anchor="ctr"/>
          <a:lstStyle/>
          <a:p>
            <a:pPr algn="ctr"/>
            <a:r>
              <a:rPr lang="en-US" sz="2000" b="1" dirty="0" err="1">
                <a:solidFill>
                  <a:srgbClr val="000090"/>
                </a:solidFill>
              </a:rPr>
              <a:t>Mitoxantrone</a:t>
            </a:r>
            <a:r>
              <a:rPr lang="en-US" sz="2000" b="1" dirty="0">
                <a:solidFill>
                  <a:srgbClr val="000090"/>
                </a:solidFill>
              </a:rPr>
              <a:t> </a:t>
            </a:r>
            <a:r>
              <a:rPr lang="en-US" sz="2000" b="1" dirty="0" smtClean="0">
                <a:solidFill>
                  <a:srgbClr val="000090"/>
                </a:solidFill>
              </a:rPr>
              <a:t/>
            </a:r>
            <a:br>
              <a:rPr lang="en-US" sz="2000" b="1" dirty="0" smtClean="0">
                <a:solidFill>
                  <a:srgbClr val="000090"/>
                </a:solidFill>
              </a:rPr>
            </a:br>
            <a:r>
              <a:rPr lang="en-US" sz="2000" b="1" dirty="0" smtClean="0">
                <a:solidFill>
                  <a:srgbClr val="000090"/>
                </a:solidFill>
              </a:rPr>
              <a:t>+ </a:t>
            </a:r>
            <a:r>
              <a:rPr lang="en-US" sz="2000" b="1" dirty="0">
                <a:solidFill>
                  <a:srgbClr val="000090"/>
                </a:solidFill>
              </a:rPr>
              <a:t>Prednisone</a:t>
            </a:r>
          </a:p>
        </p:txBody>
      </p:sp>
      <p:sp>
        <p:nvSpPr>
          <p:cNvPr id="31" name="Title 30"/>
          <p:cNvSpPr>
            <a:spLocks noGrp="1"/>
          </p:cNvSpPr>
          <p:nvPr>
            <p:ph type="title"/>
          </p:nvPr>
        </p:nvSpPr>
        <p:spPr/>
        <p:txBody>
          <a:bodyPr/>
          <a:lstStyle/>
          <a:p>
            <a:r>
              <a:rPr lang="en-US" dirty="0">
                <a:solidFill>
                  <a:srgbClr val="EFC53D"/>
                </a:solidFill>
              </a:rPr>
              <a:t>Phase III </a:t>
            </a:r>
            <a:r>
              <a:rPr lang="en-US" dirty="0" smtClean="0">
                <a:solidFill>
                  <a:srgbClr val="EFC53D"/>
                </a:solidFill>
              </a:rPr>
              <a:t>TAX-327 </a:t>
            </a:r>
            <a:r>
              <a:rPr lang="en-US" dirty="0">
                <a:solidFill>
                  <a:srgbClr val="EFC53D"/>
                </a:solidFill>
              </a:rPr>
              <a:t>Study of </a:t>
            </a:r>
            <a:r>
              <a:rPr lang="en-US" dirty="0" err="1">
                <a:solidFill>
                  <a:srgbClr val="EFC53D"/>
                </a:solidFill>
              </a:rPr>
              <a:t>Docetaxel</a:t>
            </a:r>
            <a:endParaRPr lang="en-US" dirty="0">
              <a:solidFill>
                <a:srgbClr val="EFC53D"/>
              </a:solidFill>
            </a:endParaRPr>
          </a:p>
        </p:txBody>
      </p:sp>
      <p:sp>
        <p:nvSpPr>
          <p:cNvPr id="32" name="Rectangle 93"/>
          <p:cNvSpPr>
            <a:spLocks noChangeArrowheads="1"/>
          </p:cNvSpPr>
          <p:nvPr/>
        </p:nvSpPr>
        <p:spPr bwMode="auto">
          <a:xfrm>
            <a:off x="5314570" y="2558266"/>
            <a:ext cx="3372230" cy="826537"/>
          </a:xfrm>
          <a:prstGeom prst="rect">
            <a:avLst/>
          </a:prstGeom>
          <a:solidFill>
            <a:srgbClr val="99CC00"/>
          </a:solidFill>
          <a:ln w="25400">
            <a:solidFill>
              <a:schemeClr val="bg2"/>
            </a:solidFill>
            <a:miter lim="800000"/>
            <a:headEnd/>
            <a:tailEnd/>
          </a:ln>
          <a:effectLst/>
          <a:extLst/>
        </p:spPr>
        <p:txBody>
          <a:bodyPr wrap="none" anchor="ctr"/>
          <a:lstStyle/>
          <a:p>
            <a:pPr algn="ctr"/>
            <a:r>
              <a:rPr lang="en-US" sz="2000" b="1" dirty="0" err="1">
                <a:solidFill>
                  <a:srgbClr val="000090"/>
                </a:solidFill>
              </a:rPr>
              <a:t>Docetaxel</a:t>
            </a:r>
            <a:r>
              <a:rPr lang="en-US" sz="2000" b="1" dirty="0" smtClean="0">
                <a:solidFill>
                  <a:srgbClr val="000090"/>
                </a:solidFill>
              </a:rPr>
              <a:t> </a:t>
            </a:r>
            <a:r>
              <a:rPr lang="en-US" sz="2000" b="1" dirty="0">
                <a:solidFill>
                  <a:srgbClr val="000090"/>
                </a:solidFill>
              </a:rPr>
              <a:t>q </a:t>
            </a:r>
            <a:r>
              <a:rPr lang="en-US" sz="2000" b="1" dirty="0" err="1">
                <a:solidFill>
                  <a:srgbClr val="000090"/>
                </a:solidFill>
              </a:rPr>
              <a:t>wk</a:t>
            </a:r>
            <a:r>
              <a:rPr lang="en-US" sz="2000" b="1" dirty="0">
                <a:solidFill>
                  <a:srgbClr val="000090"/>
                </a:solidFill>
              </a:rPr>
              <a:t> </a:t>
            </a:r>
            <a:r>
              <a:rPr lang="en-US" sz="2000" b="1" dirty="0" smtClean="0">
                <a:solidFill>
                  <a:srgbClr val="000090"/>
                </a:solidFill>
              </a:rPr>
              <a:t/>
            </a:r>
            <a:br>
              <a:rPr lang="en-US" sz="2000" b="1" dirty="0" smtClean="0">
                <a:solidFill>
                  <a:srgbClr val="000090"/>
                </a:solidFill>
              </a:rPr>
            </a:br>
            <a:r>
              <a:rPr lang="en-US" sz="2000" b="1" dirty="0" smtClean="0">
                <a:solidFill>
                  <a:srgbClr val="000090"/>
                </a:solidFill>
              </a:rPr>
              <a:t>+ </a:t>
            </a:r>
            <a:r>
              <a:rPr lang="en-US" sz="2000" b="1" dirty="0">
                <a:solidFill>
                  <a:srgbClr val="000090"/>
                </a:solidFill>
              </a:rPr>
              <a:t>Prednisone</a:t>
            </a:r>
          </a:p>
        </p:txBody>
      </p:sp>
      <p:graphicFrame>
        <p:nvGraphicFramePr>
          <p:cNvPr id="47" name="Group 104"/>
          <p:cNvGraphicFramePr>
            <a:graphicFrameLocks noGrp="1"/>
          </p:cNvGraphicFramePr>
          <p:nvPr>
            <p:extLst>
              <p:ext uri="{D42A27DB-BD31-4B8C-83A1-F6EECF244321}">
                <p14:modId xmlns:p14="http://schemas.microsoft.com/office/powerpoint/2010/main" val="2775925119"/>
              </p:ext>
            </p:extLst>
          </p:nvPr>
        </p:nvGraphicFramePr>
        <p:xfrm>
          <a:off x="618744" y="2330746"/>
          <a:ext cx="3162300" cy="1383030"/>
        </p:xfrm>
        <a:graphic>
          <a:graphicData uri="http://schemas.openxmlformats.org/drawingml/2006/table">
            <a:tbl>
              <a:tblPr/>
              <a:tblGrid>
                <a:gridCol w="3162300"/>
              </a:tblGrid>
              <a:tr h="31147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a:ea typeface="ＭＳ Ｐゴシック" charset="0"/>
                          <a:cs typeface="Arial"/>
                        </a:rPr>
                        <a:t>N = 1,006</a:t>
                      </a:r>
                      <a:endParaRPr kumimoji="0" lang="en-US" sz="2000" b="1" i="0" u="none" strike="noStrike" cap="none" normalizeH="0" baseline="0" dirty="0">
                        <a:ln>
                          <a:noFill/>
                        </a:ln>
                        <a:solidFill>
                          <a:schemeClr val="bg1"/>
                        </a:solidFill>
                        <a:effectLst/>
                        <a:latin typeface="Arial"/>
                        <a:ea typeface="ＭＳ Ｐゴシック" charset="0"/>
                        <a:cs typeface="Arial"/>
                      </a:endParaRP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986790">
                <a:tc>
                  <a:txBody>
                    <a:bodyPr/>
                    <a:lstStyle/>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Patients with </a:t>
                      </a:r>
                      <a:r>
                        <a:rPr kumimoji="0" lang="en-US" sz="2000" b="0" i="0" u="none" strike="noStrike" cap="none" normalizeH="0" baseline="0" dirty="0" err="1" smtClean="0">
                          <a:ln>
                            <a:noFill/>
                          </a:ln>
                          <a:solidFill>
                            <a:schemeClr val="bg1"/>
                          </a:solidFill>
                          <a:effectLst/>
                          <a:latin typeface="+mn-lt"/>
                          <a:ea typeface="ＭＳ Ｐゴシック" charset="0"/>
                          <a:cs typeface="Arial"/>
                        </a:rPr>
                        <a:t>mCRPC</a:t>
                      </a:r>
                      <a:endParaRPr kumimoji="0" lang="en-US" sz="2000" b="0" i="0" u="none" strike="noStrike" cap="none" normalizeH="0" baseline="0" dirty="0" smtClean="0">
                        <a:ln>
                          <a:noFill/>
                        </a:ln>
                        <a:solidFill>
                          <a:schemeClr val="bg1"/>
                        </a:solidFill>
                        <a:effectLst/>
                        <a:latin typeface="+mn-lt"/>
                        <a:ea typeface="ＭＳ Ｐゴシック" charset="0"/>
                        <a:cs typeface="Arial"/>
                      </a:endParaRP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Increasing PSA</a:t>
                      </a:r>
                    </a:p>
                  </a:txBody>
                  <a:tcPr marT="91440"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Tree>
    <p:extLst>
      <p:ext uri="{BB962C8B-B14F-4D97-AF65-F5344CB8AC3E}">
        <p14:creationId xmlns:p14="http://schemas.microsoft.com/office/powerpoint/2010/main" val="163067122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0" y="65214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err="1" smtClean="0">
                <a:solidFill>
                  <a:srgbClr val="FFFFFF"/>
                </a:solidFill>
              </a:rPr>
              <a:t>www.clinicaltrials.gov</a:t>
            </a:r>
            <a:r>
              <a:rPr lang="en-US" sz="1600" dirty="0">
                <a:solidFill>
                  <a:srgbClr val="FFFFFF"/>
                </a:solidFill>
              </a:rPr>
              <a:t>; </a:t>
            </a:r>
            <a:r>
              <a:rPr lang="en-US" sz="1600" dirty="0" smtClean="0">
                <a:solidFill>
                  <a:srgbClr val="FFFFFF"/>
                </a:solidFill>
              </a:rPr>
              <a:t>April 2013 (NCT00417079)</a:t>
            </a:r>
          </a:p>
          <a:p>
            <a:r>
              <a:rPr lang="en-US" sz="1600" dirty="0">
                <a:solidFill>
                  <a:srgbClr val="FFFFFF"/>
                </a:solidFill>
              </a:rPr>
              <a:t>D</a:t>
            </a:r>
            <a:r>
              <a:rPr lang="en-US" sz="1600" dirty="0" smtClean="0">
                <a:solidFill>
                  <a:srgbClr val="FFFFFF"/>
                </a:solidFill>
              </a:rPr>
              <a:t>e Bono JS et al. </a:t>
            </a:r>
            <a:r>
              <a:rPr lang="en-US" sz="1600" i="1" dirty="0" smtClean="0">
                <a:solidFill>
                  <a:srgbClr val="FFFFFF"/>
                </a:solidFill>
              </a:rPr>
              <a:t>Lancet</a:t>
            </a:r>
            <a:r>
              <a:rPr lang="en-US" sz="1600" dirty="0" smtClean="0">
                <a:solidFill>
                  <a:srgbClr val="FFFFFF"/>
                </a:solidFill>
              </a:rPr>
              <a:t> 2010;376(9747):1147-1154. </a:t>
            </a:r>
            <a:endParaRPr lang="en-US" sz="1600" dirty="0">
              <a:solidFill>
                <a:srgbClr val="FFFFFF"/>
              </a:solidFill>
            </a:endParaRPr>
          </a:p>
        </p:txBody>
      </p:sp>
      <p:sp>
        <p:nvSpPr>
          <p:cNvPr id="16" name="Line 17"/>
          <p:cNvSpPr>
            <a:spLocks noChangeShapeType="1"/>
          </p:cNvSpPr>
          <p:nvPr/>
        </p:nvSpPr>
        <p:spPr bwMode="auto">
          <a:xfrm>
            <a:off x="5568569" y="3095425"/>
            <a:ext cx="47625" cy="23145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17" name="Line 18"/>
          <p:cNvSpPr>
            <a:spLocks noChangeShapeType="1"/>
          </p:cNvSpPr>
          <p:nvPr/>
        </p:nvSpPr>
        <p:spPr bwMode="auto">
          <a:xfrm flipV="1">
            <a:off x="5314569" y="4682921"/>
            <a:ext cx="228600"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19" name="Rectangle 65"/>
          <p:cNvSpPr>
            <a:spLocks noChangeArrowheads="1"/>
          </p:cNvSpPr>
          <p:nvPr/>
        </p:nvSpPr>
        <p:spPr bwMode="auto">
          <a:xfrm>
            <a:off x="296333" y="4777866"/>
            <a:ext cx="8509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spcBef>
                <a:spcPts val="600"/>
              </a:spcBef>
              <a:spcAft>
                <a:spcPts val="600"/>
              </a:spcAft>
            </a:pPr>
            <a:r>
              <a:rPr lang="en-US" sz="2000" b="1" dirty="0">
                <a:solidFill>
                  <a:srgbClr val="ECBB33"/>
                </a:solidFill>
              </a:rPr>
              <a:t>Median overall survival: 15.1 versus 12.7 months</a:t>
            </a:r>
          </a:p>
          <a:p>
            <a:pPr algn="ctr">
              <a:spcBef>
                <a:spcPts val="600"/>
              </a:spcBef>
              <a:spcAft>
                <a:spcPts val="600"/>
              </a:spcAft>
            </a:pPr>
            <a:r>
              <a:rPr lang="en-US" sz="2000" b="1" dirty="0">
                <a:solidFill>
                  <a:srgbClr val="ECBB33"/>
                </a:solidFill>
              </a:rPr>
              <a:t>Median </a:t>
            </a:r>
            <a:r>
              <a:rPr lang="en-US" sz="2000" b="1" dirty="0" smtClean="0">
                <a:solidFill>
                  <a:srgbClr val="ECBB33"/>
                </a:solidFill>
              </a:rPr>
              <a:t>progression-free </a:t>
            </a:r>
            <a:r>
              <a:rPr lang="en-US" sz="2000" b="1" dirty="0">
                <a:solidFill>
                  <a:srgbClr val="ECBB33"/>
                </a:solidFill>
              </a:rPr>
              <a:t>survival: 2.8 </a:t>
            </a:r>
            <a:r>
              <a:rPr lang="en-US" sz="2000" b="1" dirty="0" err="1">
                <a:solidFill>
                  <a:srgbClr val="ECBB33"/>
                </a:solidFill>
              </a:rPr>
              <a:t>vs</a:t>
            </a:r>
            <a:r>
              <a:rPr lang="en-US" sz="2000" b="1" dirty="0">
                <a:solidFill>
                  <a:srgbClr val="ECBB33"/>
                </a:solidFill>
              </a:rPr>
              <a:t> 1.4 months</a:t>
            </a:r>
          </a:p>
          <a:p>
            <a:pPr algn="ctr">
              <a:spcBef>
                <a:spcPts val="600"/>
              </a:spcBef>
              <a:spcAft>
                <a:spcPts val="600"/>
              </a:spcAft>
            </a:pPr>
            <a:r>
              <a:rPr lang="en-US" sz="2000" b="1" dirty="0">
                <a:solidFill>
                  <a:srgbClr val="ECBB33"/>
                </a:solidFill>
              </a:rPr>
              <a:t>Most common AE &gt; Grade 3 with </a:t>
            </a:r>
            <a:r>
              <a:rPr lang="en-US" sz="2000" b="1" dirty="0" err="1">
                <a:solidFill>
                  <a:srgbClr val="ECBB33"/>
                </a:solidFill>
              </a:rPr>
              <a:t>cabazitaxel</a:t>
            </a:r>
            <a:r>
              <a:rPr lang="en-US" sz="2000" b="1" dirty="0">
                <a:solidFill>
                  <a:srgbClr val="ECBB33"/>
                </a:solidFill>
              </a:rPr>
              <a:t>: neutropenia, diarrhea</a:t>
            </a:r>
          </a:p>
        </p:txBody>
      </p:sp>
      <p:sp>
        <p:nvSpPr>
          <p:cNvPr id="20" name="Rectangle 93"/>
          <p:cNvSpPr>
            <a:spLocks noChangeArrowheads="1"/>
          </p:cNvSpPr>
          <p:nvPr/>
        </p:nvSpPr>
        <p:spPr bwMode="auto">
          <a:xfrm>
            <a:off x="5314570" y="1533323"/>
            <a:ext cx="3372230" cy="1389157"/>
          </a:xfrm>
          <a:prstGeom prst="rect">
            <a:avLst/>
          </a:prstGeom>
          <a:solidFill>
            <a:srgbClr val="F8951E"/>
          </a:solidFill>
          <a:ln w="25400">
            <a:solidFill>
              <a:schemeClr val="bg2"/>
            </a:solidFill>
            <a:miter lim="800000"/>
            <a:headEnd/>
            <a:tailEnd/>
          </a:ln>
          <a:effectLst/>
          <a:extLst/>
        </p:spPr>
        <p:txBody>
          <a:bodyPr wrap="none" anchor="ctr"/>
          <a:lstStyle/>
          <a:p>
            <a:pPr algn="ctr"/>
            <a:r>
              <a:rPr lang="en-US" sz="2000" b="1" dirty="0" err="1" smtClean="0">
                <a:solidFill>
                  <a:srgbClr val="000090"/>
                </a:solidFill>
              </a:rPr>
              <a:t>Cabazitaxel</a:t>
            </a:r>
            <a:r>
              <a:rPr lang="en-US" sz="2000" b="1" dirty="0" smtClean="0">
                <a:solidFill>
                  <a:srgbClr val="000090"/>
                </a:solidFill>
              </a:rPr>
              <a:t> </a:t>
            </a:r>
          </a:p>
          <a:p>
            <a:pPr algn="ctr"/>
            <a:r>
              <a:rPr lang="en-US" sz="2000" b="1" dirty="0" smtClean="0">
                <a:solidFill>
                  <a:srgbClr val="000090"/>
                </a:solidFill>
              </a:rPr>
              <a:t>+ </a:t>
            </a:r>
          </a:p>
          <a:p>
            <a:pPr algn="ctr"/>
            <a:r>
              <a:rPr lang="en-US" sz="2000" b="1" dirty="0" smtClean="0">
                <a:solidFill>
                  <a:srgbClr val="000090"/>
                </a:solidFill>
              </a:rPr>
              <a:t>Prednisone</a:t>
            </a:r>
          </a:p>
          <a:p>
            <a:pPr algn="ctr"/>
            <a:r>
              <a:rPr lang="en-US" sz="2000" b="1" dirty="0" smtClean="0">
                <a:solidFill>
                  <a:srgbClr val="000090"/>
                </a:solidFill>
              </a:rPr>
              <a:t>(</a:t>
            </a:r>
            <a:r>
              <a:rPr lang="en-US" sz="2000" b="1" dirty="0" err="1" smtClean="0">
                <a:solidFill>
                  <a:srgbClr val="000090"/>
                </a:solidFill>
              </a:rPr>
              <a:t>n</a:t>
            </a:r>
            <a:r>
              <a:rPr lang="en-US" sz="2000" b="1" dirty="0" smtClean="0">
                <a:solidFill>
                  <a:srgbClr val="000090"/>
                </a:solidFill>
              </a:rPr>
              <a:t> = 378)</a:t>
            </a:r>
            <a:endParaRPr lang="en-US" sz="2000" b="1" dirty="0">
              <a:solidFill>
                <a:srgbClr val="000090"/>
              </a:solidFill>
            </a:endParaRPr>
          </a:p>
        </p:txBody>
      </p:sp>
      <p:grpSp>
        <p:nvGrpSpPr>
          <p:cNvPr id="21" name="Group 13"/>
          <p:cNvGrpSpPr>
            <a:grpSpLocks/>
          </p:cNvGrpSpPr>
          <p:nvPr/>
        </p:nvGrpSpPr>
        <p:grpSpPr bwMode="auto">
          <a:xfrm>
            <a:off x="4563683" y="2231821"/>
            <a:ext cx="750888" cy="533400"/>
            <a:chOff x="3551" y="1542"/>
            <a:chExt cx="203" cy="547"/>
          </a:xfrm>
        </p:grpSpPr>
        <p:sp>
          <p:nvSpPr>
            <p:cNvPr id="22" name="Line 14"/>
            <p:cNvSpPr>
              <a:spLocks noChangeShapeType="1"/>
            </p:cNvSpPr>
            <p:nvPr/>
          </p:nvSpPr>
          <p:spPr bwMode="auto">
            <a:xfrm flipV="1">
              <a:off x="3551" y="1542"/>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3" name="Line 15"/>
            <p:cNvSpPr>
              <a:spLocks noChangeShapeType="1"/>
            </p:cNvSpPr>
            <p:nvPr/>
          </p:nvSpPr>
          <p:spPr bwMode="auto">
            <a:xfrm>
              <a:off x="3551"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grpSp>
        <p:nvGrpSpPr>
          <p:cNvPr id="24" name="Group 16"/>
          <p:cNvGrpSpPr>
            <a:grpSpLocks/>
          </p:cNvGrpSpPr>
          <p:nvPr/>
        </p:nvGrpSpPr>
        <p:grpSpPr bwMode="auto">
          <a:xfrm rot="10800000" flipH="1">
            <a:off x="4565269" y="3090657"/>
            <a:ext cx="749302" cy="841375"/>
            <a:chOff x="3551" y="1542"/>
            <a:chExt cx="203" cy="547"/>
          </a:xfrm>
        </p:grpSpPr>
        <p:sp>
          <p:nvSpPr>
            <p:cNvPr id="25" name="Line 17"/>
            <p:cNvSpPr>
              <a:spLocks noChangeShapeType="1"/>
            </p:cNvSpPr>
            <p:nvPr/>
          </p:nvSpPr>
          <p:spPr bwMode="auto">
            <a:xfrm flipV="1">
              <a:off x="3551" y="1544"/>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6" name="Line 18"/>
            <p:cNvSpPr>
              <a:spLocks noChangeShapeType="1"/>
            </p:cNvSpPr>
            <p:nvPr/>
          </p:nvSpPr>
          <p:spPr bwMode="auto">
            <a:xfrm>
              <a:off x="3549"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dirty="0"/>
            </a:p>
          </p:txBody>
        </p:sp>
      </p:grpSp>
      <p:sp>
        <p:nvSpPr>
          <p:cNvPr id="27" name="Oval 4"/>
          <p:cNvSpPr>
            <a:spLocks noChangeArrowheads="1"/>
          </p:cNvSpPr>
          <p:nvPr/>
        </p:nvSpPr>
        <p:spPr bwMode="auto">
          <a:xfrm>
            <a:off x="4082669" y="2639809"/>
            <a:ext cx="914400" cy="914400"/>
          </a:xfrm>
          <a:prstGeom prst="ellipse">
            <a:avLst/>
          </a:prstGeom>
          <a:solidFill>
            <a:srgbClr val="FE701B"/>
          </a:solidFill>
          <a:ln>
            <a:noFill/>
          </a:ln>
          <a:extLst/>
        </p:spPr>
        <p:txBody>
          <a:bodyPr wrap="none" anchor="ctr"/>
          <a:lstStyle/>
          <a:p>
            <a:pPr algn="ctr"/>
            <a:r>
              <a:rPr lang="en-US" sz="3600" b="1" dirty="0">
                <a:solidFill>
                  <a:schemeClr val="bg1"/>
                </a:solidFill>
              </a:rPr>
              <a:t>R</a:t>
            </a:r>
          </a:p>
        </p:txBody>
      </p:sp>
      <p:sp>
        <p:nvSpPr>
          <p:cNvPr id="28" name="Line 2"/>
          <p:cNvSpPr>
            <a:spLocks noChangeShapeType="1"/>
          </p:cNvSpPr>
          <p:nvPr/>
        </p:nvSpPr>
        <p:spPr bwMode="auto">
          <a:xfrm>
            <a:off x="3781044" y="3092246"/>
            <a:ext cx="28733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p>
        </p:txBody>
      </p:sp>
      <p:sp>
        <p:nvSpPr>
          <p:cNvPr id="29" name="TextBox 1"/>
          <p:cNvSpPr txBox="1">
            <a:spLocks noChangeArrowheads="1"/>
          </p:cNvSpPr>
          <p:nvPr/>
        </p:nvSpPr>
        <p:spPr bwMode="auto">
          <a:xfrm>
            <a:off x="3933444" y="2381046"/>
            <a:ext cx="444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dirty="0" smtClean="0">
                <a:solidFill>
                  <a:schemeClr val="bg1"/>
                </a:solidFill>
              </a:rPr>
              <a:t>1:</a:t>
            </a:r>
            <a:r>
              <a:rPr lang="en-US" sz="1400" b="1" dirty="0">
                <a:solidFill>
                  <a:schemeClr val="bg1"/>
                </a:solidFill>
              </a:rPr>
              <a:t>1</a:t>
            </a:r>
          </a:p>
        </p:txBody>
      </p:sp>
      <p:sp>
        <p:nvSpPr>
          <p:cNvPr id="30" name="Rectangle 93"/>
          <p:cNvSpPr>
            <a:spLocks noChangeArrowheads="1"/>
          </p:cNvSpPr>
          <p:nvPr/>
        </p:nvSpPr>
        <p:spPr bwMode="auto">
          <a:xfrm>
            <a:off x="5314570" y="3218186"/>
            <a:ext cx="3372230" cy="1430014"/>
          </a:xfrm>
          <a:prstGeom prst="rect">
            <a:avLst/>
          </a:prstGeom>
          <a:solidFill>
            <a:srgbClr val="99CC00"/>
          </a:solidFill>
          <a:ln w="25400">
            <a:solidFill>
              <a:schemeClr val="bg2"/>
            </a:solidFill>
            <a:miter lim="800000"/>
            <a:headEnd/>
            <a:tailEnd/>
          </a:ln>
          <a:effectLst/>
          <a:extLst/>
        </p:spPr>
        <p:txBody>
          <a:bodyPr wrap="none" anchor="ctr"/>
          <a:lstStyle/>
          <a:p>
            <a:pPr algn="ctr"/>
            <a:r>
              <a:rPr lang="en-US" sz="2000" b="1" dirty="0" err="1" smtClean="0">
                <a:solidFill>
                  <a:srgbClr val="000090"/>
                </a:solidFill>
              </a:rPr>
              <a:t>Mitoxantrone</a:t>
            </a:r>
            <a:r>
              <a:rPr lang="en-US" sz="2000" b="1" dirty="0" smtClean="0">
                <a:solidFill>
                  <a:srgbClr val="000090"/>
                </a:solidFill>
              </a:rPr>
              <a:t> </a:t>
            </a:r>
          </a:p>
          <a:p>
            <a:pPr algn="ctr"/>
            <a:r>
              <a:rPr lang="en-US" sz="2000" b="1" dirty="0" smtClean="0">
                <a:solidFill>
                  <a:srgbClr val="000090"/>
                </a:solidFill>
              </a:rPr>
              <a:t>+ </a:t>
            </a:r>
          </a:p>
          <a:p>
            <a:pPr algn="ctr"/>
            <a:r>
              <a:rPr lang="en-US" sz="2000" b="1" dirty="0" smtClean="0">
                <a:solidFill>
                  <a:srgbClr val="000090"/>
                </a:solidFill>
              </a:rPr>
              <a:t>Prednisone</a:t>
            </a:r>
          </a:p>
          <a:p>
            <a:pPr algn="ctr"/>
            <a:r>
              <a:rPr lang="en-US" sz="2000" b="1" dirty="0" smtClean="0">
                <a:solidFill>
                  <a:srgbClr val="000090"/>
                </a:solidFill>
              </a:rPr>
              <a:t>(</a:t>
            </a:r>
            <a:r>
              <a:rPr lang="en-US" sz="2000" b="1" dirty="0" err="1" smtClean="0">
                <a:solidFill>
                  <a:srgbClr val="000090"/>
                </a:solidFill>
              </a:rPr>
              <a:t>n</a:t>
            </a:r>
            <a:r>
              <a:rPr lang="en-US" sz="2000" b="1" dirty="0" smtClean="0">
                <a:solidFill>
                  <a:srgbClr val="000090"/>
                </a:solidFill>
              </a:rPr>
              <a:t> = 377) </a:t>
            </a:r>
          </a:p>
        </p:txBody>
      </p:sp>
      <p:sp>
        <p:nvSpPr>
          <p:cNvPr id="31" name="Title 30"/>
          <p:cNvSpPr>
            <a:spLocks noGrp="1"/>
          </p:cNvSpPr>
          <p:nvPr>
            <p:ph type="title"/>
          </p:nvPr>
        </p:nvSpPr>
        <p:spPr/>
        <p:txBody>
          <a:bodyPr/>
          <a:lstStyle/>
          <a:p>
            <a:r>
              <a:rPr lang="en-US" dirty="0" smtClean="0">
                <a:solidFill>
                  <a:srgbClr val="EFC53D"/>
                </a:solidFill>
              </a:rPr>
              <a:t>Phase III TROPIC Study of </a:t>
            </a:r>
            <a:r>
              <a:rPr lang="en-US" dirty="0" err="1" smtClean="0">
                <a:solidFill>
                  <a:srgbClr val="EFC53D"/>
                </a:solidFill>
              </a:rPr>
              <a:t>Cabazitaxel</a:t>
            </a:r>
            <a:endParaRPr lang="en-US" dirty="0"/>
          </a:p>
        </p:txBody>
      </p:sp>
      <p:graphicFrame>
        <p:nvGraphicFramePr>
          <p:cNvPr id="41" name="Group 104"/>
          <p:cNvGraphicFramePr>
            <a:graphicFrameLocks noGrp="1"/>
          </p:cNvGraphicFramePr>
          <p:nvPr>
            <p:extLst>
              <p:ext uri="{D42A27DB-BD31-4B8C-83A1-F6EECF244321}">
                <p14:modId xmlns:p14="http://schemas.microsoft.com/office/powerpoint/2010/main" val="2415504324"/>
              </p:ext>
            </p:extLst>
          </p:nvPr>
        </p:nvGraphicFramePr>
        <p:xfrm>
          <a:off x="618744" y="1751126"/>
          <a:ext cx="3162300" cy="2727960"/>
        </p:xfrm>
        <a:graphic>
          <a:graphicData uri="http://schemas.openxmlformats.org/drawingml/2006/table">
            <a:tbl>
              <a:tblPr/>
              <a:tblGrid>
                <a:gridCol w="3162300"/>
              </a:tblGrid>
              <a:tr h="35747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ea typeface="ＭＳ Ｐゴシック" charset="0"/>
                          <a:cs typeface="Arial"/>
                        </a:rPr>
                        <a:t>Eligibility (n = 755)</a:t>
                      </a: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1832884">
                <a:tc>
                  <a:txBody>
                    <a:bodyPr/>
                    <a:lstStyle/>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bg1"/>
                          </a:solidFill>
                          <a:effectLst/>
                          <a:latin typeface="+mn-lt"/>
                          <a:ea typeface="ＭＳ Ｐゴシック" charset="0"/>
                          <a:cs typeface="Arial"/>
                        </a:rPr>
                        <a:t>Patients with progressive </a:t>
                      </a:r>
                      <a:r>
                        <a:rPr kumimoji="0" lang="en-US" sz="2000" b="0" i="0" u="none" strike="noStrike" cap="none" normalizeH="0" baseline="0" dirty="0" err="1" smtClean="0">
                          <a:ln>
                            <a:noFill/>
                          </a:ln>
                          <a:solidFill>
                            <a:schemeClr val="bg1"/>
                          </a:solidFill>
                          <a:effectLst/>
                          <a:latin typeface="+mn-lt"/>
                          <a:ea typeface="ＭＳ Ｐゴシック" charset="0"/>
                          <a:cs typeface="Arial"/>
                        </a:rPr>
                        <a:t>mCRPC</a:t>
                      </a:r>
                      <a:r>
                        <a:rPr kumimoji="0" lang="en-US" sz="2000" b="0" i="0" u="none" strike="noStrike" cap="none" normalizeH="0" baseline="0" dirty="0" smtClean="0">
                          <a:ln>
                            <a:noFill/>
                          </a:ln>
                          <a:solidFill>
                            <a:schemeClr val="bg1"/>
                          </a:solidFill>
                          <a:effectLst/>
                          <a:latin typeface="+mn-lt"/>
                          <a:ea typeface="ＭＳ Ｐゴシック" charset="0"/>
                          <a:cs typeface="Arial"/>
                        </a:rPr>
                        <a:t> during or after treatment with a </a:t>
                      </a:r>
                      <a:r>
                        <a:rPr kumimoji="0" lang="en-US" sz="2000" b="0" i="0" u="none" strike="noStrike" cap="none" normalizeH="0" baseline="0" dirty="0" err="1" smtClean="0">
                          <a:ln>
                            <a:noFill/>
                          </a:ln>
                          <a:solidFill>
                            <a:schemeClr val="bg1"/>
                          </a:solidFill>
                          <a:effectLst/>
                          <a:latin typeface="+mn-lt"/>
                          <a:ea typeface="ＭＳ Ｐゴシック" charset="0"/>
                          <a:cs typeface="Arial"/>
                        </a:rPr>
                        <a:t>docetaxel</a:t>
                      </a:r>
                      <a:r>
                        <a:rPr kumimoji="0" lang="en-US" sz="2000" b="0" i="0" u="none" strike="noStrike" cap="none" normalizeH="0" baseline="0" dirty="0" smtClean="0">
                          <a:ln>
                            <a:noFill/>
                          </a:ln>
                          <a:solidFill>
                            <a:schemeClr val="bg1"/>
                          </a:solidFill>
                          <a:effectLst/>
                          <a:latin typeface="+mn-lt"/>
                          <a:ea typeface="ＭＳ Ｐゴシック" charset="0"/>
                          <a:cs typeface="Arial"/>
                        </a:rPr>
                        <a:t>-based regimen</a:t>
                      </a:r>
                    </a:p>
                  </a:txBody>
                  <a:tcPr marB="91440"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Tree>
    <p:extLst>
      <p:ext uri="{BB962C8B-B14F-4D97-AF65-F5344CB8AC3E}">
        <p14:creationId xmlns:p14="http://schemas.microsoft.com/office/powerpoint/2010/main" val="123003092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65214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a:solidFill>
                  <a:schemeClr val="bg1"/>
                </a:solidFill>
              </a:rPr>
              <a:t>D</a:t>
            </a:r>
            <a:r>
              <a:rPr lang="en-US" sz="1600" dirty="0" smtClean="0">
                <a:solidFill>
                  <a:schemeClr val="bg1"/>
                </a:solidFill>
              </a:rPr>
              <a:t>e Bono JS et al. </a:t>
            </a:r>
            <a:r>
              <a:rPr lang="en-US" sz="1600" i="1" dirty="0" smtClean="0">
                <a:solidFill>
                  <a:schemeClr val="bg1"/>
                </a:solidFill>
              </a:rPr>
              <a:t>Lancet</a:t>
            </a:r>
            <a:r>
              <a:rPr lang="en-US" sz="1600" dirty="0" smtClean="0">
                <a:solidFill>
                  <a:schemeClr val="bg1"/>
                </a:solidFill>
              </a:rPr>
              <a:t> 2010;376(9747):1147-1154. </a:t>
            </a:r>
            <a:endParaRPr lang="en-US" sz="1600" dirty="0">
              <a:solidFill>
                <a:schemeClr val="bg1"/>
              </a:solidFill>
            </a:endParaRPr>
          </a:p>
        </p:txBody>
      </p:sp>
      <p:sp>
        <p:nvSpPr>
          <p:cNvPr id="8" name="Title 7"/>
          <p:cNvSpPr>
            <a:spLocks noGrp="1"/>
          </p:cNvSpPr>
          <p:nvPr>
            <p:ph type="title"/>
          </p:nvPr>
        </p:nvSpPr>
        <p:spPr/>
        <p:txBody>
          <a:bodyPr/>
          <a:lstStyle/>
          <a:p>
            <a:r>
              <a:rPr lang="en-US" dirty="0" smtClean="0"/>
              <a:t>Possible Side Effects Associated with Docetaxel and </a:t>
            </a:r>
            <a:r>
              <a:rPr lang="en-US" dirty="0" err="1" smtClean="0"/>
              <a:t>Cabazitaxel</a:t>
            </a:r>
            <a:endParaRPr lang="en-US" dirty="0"/>
          </a:p>
        </p:txBody>
      </p:sp>
      <p:sp>
        <p:nvSpPr>
          <p:cNvPr id="9" name="Content Placeholder 8"/>
          <p:cNvSpPr>
            <a:spLocks noGrp="1"/>
          </p:cNvSpPr>
          <p:nvPr>
            <p:ph idx="1"/>
          </p:nvPr>
        </p:nvSpPr>
        <p:spPr>
          <a:xfrm>
            <a:off x="457200" y="1371591"/>
            <a:ext cx="8229600" cy="3429009"/>
          </a:xfrm>
        </p:spPr>
        <p:txBody>
          <a:bodyPr numCol="2">
            <a:normAutofit/>
          </a:bodyPr>
          <a:lstStyle/>
          <a:p>
            <a:pPr>
              <a:lnSpc>
                <a:spcPct val="110000"/>
              </a:lnSpc>
              <a:spcBef>
                <a:spcPts val="500"/>
              </a:spcBef>
            </a:pPr>
            <a:r>
              <a:rPr lang="en-US" sz="2300" dirty="0" smtClean="0"/>
              <a:t>Neutropenia</a:t>
            </a:r>
          </a:p>
          <a:p>
            <a:pPr>
              <a:lnSpc>
                <a:spcPct val="110000"/>
              </a:lnSpc>
              <a:spcBef>
                <a:spcPts val="500"/>
              </a:spcBef>
            </a:pPr>
            <a:r>
              <a:rPr lang="en-US" sz="2300" dirty="0" smtClean="0"/>
              <a:t>Leukopenia</a:t>
            </a:r>
          </a:p>
          <a:p>
            <a:pPr>
              <a:lnSpc>
                <a:spcPct val="110000"/>
              </a:lnSpc>
              <a:spcBef>
                <a:spcPts val="500"/>
              </a:spcBef>
            </a:pPr>
            <a:r>
              <a:rPr lang="en-US" sz="2300" dirty="0" smtClean="0"/>
              <a:t>Anemia</a:t>
            </a:r>
          </a:p>
          <a:p>
            <a:pPr>
              <a:lnSpc>
                <a:spcPct val="110000"/>
              </a:lnSpc>
              <a:spcBef>
                <a:spcPts val="500"/>
              </a:spcBef>
            </a:pPr>
            <a:r>
              <a:rPr lang="en-US" sz="2300" dirty="0" smtClean="0"/>
              <a:t>Diarrhea</a:t>
            </a:r>
          </a:p>
          <a:p>
            <a:pPr>
              <a:lnSpc>
                <a:spcPct val="110000"/>
              </a:lnSpc>
              <a:spcBef>
                <a:spcPts val="500"/>
              </a:spcBef>
            </a:pPr>
            <a:r>
              <a:rPr lang="en-US" sz="2300" dirty="0" smtClean="0"/>
              <a:t>Febrile </a:t>
            </a:r>
            <a:r>
              <a:rPr lang="en-US" sz="2300" dirty="0" err="1" smtClean="0"/>
              <a:t>neutropenia</a:t>
            </a:r>
            <a:endParaRPr lang="en-US" sz="2300" dirty="0" smtClean="0"/>
          </a:p>
          <a:p>
            <a:pPr>
              <a:lnSpc>
                <a:spcPct val="110000"/>
              </a:lnSpc>
              <a:spcBef>
                <a:spcPts val="500"/>
              </a:spcBef>
            </a:pPr>
            <a:r>
              <a:rPr lang="en-US" sz="2300" dirty="0" smtClean="0"/>
              <a:t>Fatigue</a:t>
            </a:r>
          </a:p>
          <a:p>
            <a:pPr>
              <a:lnSpc>
                <a:spcPct val="110000"/>
              </a:lnSpc>
              <a:spcBef>
                <a:spcPts val="500"/>
              </a:spcBef>
            </a:pPr>
            <a:r>
              <a:rPr lang="en-US" sz="2300" dirty="0" smtClean="0"/>
              <a:t>Asthenia</a:t>
            </a:r>
          </a:p>
          <a:p>
            <a:pPr>
              <a:lnSpc>
                <a:spcPct val="110000"/>
              </a:lnSpc>
              <a:spcBef>
                <a:spcPts val="500"/>
              </a:spcBef>
            </a:pPr>
            <a:r>
              <a:rPr lang="en-US" sz="2300" dirty="0" smtClean="0"/>
              <a:t>Back pain</a:t>
            </a:r>
          </a:p>
          <a:p>
            <a:pPr>
              <a:lnSpc>
                <a:spcPct val="110000"/>
              </a:lnSpc>
              <a:spcBef>
                <a:spcPts val="500"/>
              </a:spcBef>
            </a:pPr>
            <a:r>
              <a:rPr lang="en-US" sz="2300" dirty="0" smtClean="0"/>
              <a:t>Nausea</a:t>
            </a:r>
          </a:p>
          <a:p>
            <a:pPr>
              <a:lnSpc>
                <a:spcPct val="110000"/>
              </a:lnSpc>
              <a:spcBef>
                <a:spcPts val="500"/>
              </a:spcBef>
            </a:pPr>
            <a:r>
              <a:rPr lang="en-US" sz="2300" dirty="0" smtClean="0"/>
              <a:t>Vomiting</a:t>
            </a:r>
          </a:p>
          <a:p>
            <a:pPr>
              <a:lnSpc>
                <a:spcPct val="110000"/>
              </a:lnSpc>
              <a:spcBef>
                <a:spcPts val="500"/>
              </a:spcBef>
            </a:pPr>
            <a:r>
              <a:rPr lang="en-US" sz="2300" dirty="0" err="1" smtClean="0"/>
              <a:t>Hematuria</a:t>
            </a:r>
            <a:endParaRPr lang="en-US" sz="2300" dirty="0" smtClean="0"/>
          </a:p>
          <a:p>
            <a:pPr>
              <a:lnSpc>
                <a:spcPct val="110000"/>
              </a:lnSpc>
              <a:spcBef>
                <a:spcPts val="500"/>
              </a:spcBef>
            </a:pPr>
            <a:r>
              <a:rPr lang="en-US" sz="2300" dirty="0" smtClean="0"/>
              <a:t>Abdominal pain</a:t>
            </a:r>
          </a:p>
          <a:p>
            <a:pPr>
              <a:lnSpc>
                <a:spcPct val="110000"/>
              </a:lnSpc>
              <a:spcBef>
                <a:spcPts val="500"/>
              </a:spcBef>
            </a:pPr>
            <a:r>
              <a:rPr lang="en-US" sz="2300" dirty="0" smtClean="0"/>
              <a:t>Peripheral neuropathy</a:t>
            </a:r>
          </a:p>
          <a:p>
            <a:pPr>
              <a:lnSpc>
                <a:spcPct val="110000"/>
              </a:lnSpc>
              <a:spcBef>
                <a:spcPts val="500"/>
              </a:spcBef>
            </a:pPr>
            <a:endParaRPr lang="en-US" sz="2300" dirty="0"/>
          </a:p>
        </p:txBody>
      </p:sp>
    </p:spTree>
    <p:extLst>
      <p:ext uri="{BB962C8B-B14F-4D97-AF65-F5344CB8AC3E}">
        <p14:creationId xmlns:p14="http://schemas.microsoft.com/office/powerpoint/2010/main" val="256802198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568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853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066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350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1394</TotalTime>
  <Words>2639</Words>
  <Application>Microsoft Macintosh PowerPoint</Application>
  <PresentationFormat>On-screen Show (4:3)</PresentationFormat>
  <Paragraphs>551</Paragraphs>
  <Slides>59</Slides>
  <Notes>59</Notes>
  <HiddenSlides>0</HiddenSlides>
  <MMClips>0</MMClips>
  <ScaleCrop>false</ScaleCrop>
  <HeadingPairs>
    <vt:vector size="4" baseType="variant">
      <vt:variant>
        <vt:lpstr>Theme</vt:lpstr>
      </vt:variant>
      <vt:variant>
        <vt:i4>3</vt:i4>
      </vt:variant>
      <vt:variant>
        <vt:lpstr>Slide Titles</vt:lpstr>
      </vt:variant>
      <vt:variant>
        <vt:i4>59</vt:i4>
      </vt:variant>
    </vt:vector>
  </HeadingPairs>
  <TitlesOfParts>
    <vt:vector size="62" baseType="lpstr">
      <vt:lpstr>Office Theme</vt:lpstr>
      <vt:lpstr>2_Office Theme</vt:lpstr>
      <vt:lpstr>3_Office Theme</vt:lpstr>
      <vt:lpstr>PowerPoint Presentation</vt:lpstr>
      <vt:lpstr>PowerPoint Presentation</vt:lpstr>
      <vt:lpstr>Challenging Cases  Oncologist and Nurse Investigators  Consult on Actual Patients from the  Practices of the Invited Faculty</vt:lpstr>
      <vt:lpstr>Themes — Challenging Cases in Oncology A 10-hour Integrated Curriculum</vt:lpstr>
      <vt:lpstr>Themes — Challenging Cases in Oncology A 10-hour Integrated Curriculum</vt:lpstr>
      <vt:lpstr>PowerPoint Presentation</vt:lpstr>
      <vt:lpstr>PowerPoint Presentation</vt:lpstr>
      <vt:lpstr>PowerPoint Presentation</vt:lpstr>
      <vt:lpstr>PowerPoint Presentation</vt:lpstr>
      <vt:lpstr>Agenda</vt:lpstr>
      <vt:lpstr>Agenda</vt:lpstr>
      <vt:lpstr>New Agents/Regimens Recently Approved  by the FDA</vt:lpstr>
      <vt:lpstr>PowerPoint Presentation</vt:lpstr>
      <vt:lpstr>Case (from the practice of Ms Pindilli)</vt:lpstr>
      <vt:lpstr>Prostate Cancer Progression</vt:lpstr>
      <vt:lpstr>Mechanism of action and available  clinical trial data for sipuleucel-T</vt:lpstr>
      <vt:lpstr>Mechanism of Action for Sipuleucel-T</vt:lpstr>
      <vt:lpstr>PowerPoint Presentation</vt:lpstr>
      <vt:lpstr>Updated Results of the Phase III IMPACT Trial of Sipuleucel-T for mCRPC</vt:lpstr>
      <vt:lpstr>Possible Side Effects Associated with Sipuleucel-T</vt:lpstr>
      <vt:lpstr>PowerPoint Presentation</vt:lpstr>
      <vt:lpstr>Case (from the practice of Ms Sinibaldi)</vt:lpstr>
      <vt:lpstr>The Endocrine Axis in Prostate Cancer</vt:lpstr>
      <vt:lpstr>The Endocrine Axis in Prostate Cancer</vt:lpstr>
      <vt:lpstr>JPR7: Intermittent Androgen Suppression for Rising PSA After Radiotherapy</vt:lpstr>
      <vt:lpstr>SWOG-S9346 (INT-0162): Intermittent versus Continuous Androgen Deprivation in Hormone-Sensitive mPC</vt:lpstr>
      <vt:lpstr>PowerPoint Presentation</vt:lpstr>
      <vt:lpstr>Differential mechanisms of action  and side-effect profiles of  abiraterone and enzalutamide</vt:lpstr>
      <vt:lpstr>Differential Mechanism of Action of Abiraterone versus Enzalutamide</vt:lpstr>
      <vt:lpstr>PowerPoint Presentation</vt:lpstr>
      <vt:lpstr>PowerPoint Presentation</vt:lpstr>
      <vt:lpstr>FDA Approves the Expanded Use of Abiraterone Acetate in Combination with Prednisone for mCRPC</vt:lpstr>
      <vt:lpstr>Possible Side Effects Associated with Abiraterone</vt:lpstr>
      <vt:lpstr>FDA Approves Enzalutamide for mCRPC</vt:lpstr>
      <vt:lpstr>PowerPoint Presentation</vt:lpstr>
      <vt:lpstr>Phase III AFFIRM Study</vt:lpstr>
      <vt:lpstr>Phase III AFFIRM Study Results in Favor of Enzalutamide</vt:lpstr>
      <vt:lpstr>Possible Side Effects Associated with Enzalutamide</vt:lpstr>
      <vt:lpstr>Possible Side Effects Associated with Enzalutamide: Seizures</vt:lpstr>
      <vt:lpstr>Ongoing Phase III PREVAIL Study</vt:lpstr>
      <vt:lpstr>PowerPoint Presentation</vt:lpstr>
      <vt:lpstr>Ongoing Phase II Trial of Enzalutamide in Combination with Abiraterone</vt:lpstr>
      <vt:lpstr>PowerPoint Presentation</vt:lpstr>
      <vt:lpstr>Case (from the practice of Ms Sinibaldi)</vt:lpstr>
      <vt:lpstr>Mechanism of action and  administration of radium-223</vt:lpstr>
      <vt:lpstr>Radium Acts as a Calcium Mimetic</vt:lpstr>
      <vt:lpstr>Mechanism of Action of and Administration of Radium-223</vt:lpstr>
      <vt:lpstr>Available clinical trial data and  ongoing trials with radium-223</vt:lpstr>
      <vt:lpstr>Phase III ALSYMPCA Trial</vt:lpstr>
      <vt:lpstr>Possible Side Effects Associated with Radium-223</vt:lpstr>
      <vt:lpstr>Side effects and toxicities of radium-223 versus existing radiopharmaceuticals</vt:lpstr>
      <vt:lpstr>Side-Effect Profile of Radium-223 versus Other Radiopharmaceuticals</vt:lpstr>
      <vt:lpstr>Potential use of radium-223 with  other systemic therapies  (eg, hormonal therapy, chemotherapy, other bone-directed agents)</vt:lpstr>
      <vt:lpstr>Potential Use of Radium-223 with Other Systemic Therapies (A Phase I/II Trial)</vt:lpstr>
      <vt:lpstr>MODULE 3: ROLE OF CHEMOTHERAPY  IN THE MANAGEMENT OF mPC</vt:lpstr>
      <vt:lpstr>Case (from the practice of Ms Pindilli)</vt:lpstr>
      <vt:lpstr>Phase III TAX-327 Study of Docetaxel</vt:lpstr>
      <vt:lpstr>Phase III TROPIC Study of Cabazitaxel</vt:lpstr>
      <vt:lpstr>Possible Side Effects Associated with Docetaxel and Cabazitaxel</vt:lpstr>
    </vt:vector>
  </TitlesOfParts>
  <Manager/>
  <Company>Research To Practice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Neil Love, MD</dc:creator>
  <cp:keywords/>
  <dc:description>www.ResearchToPractice.com</dc:description>
  <cp:lastModifiedBy>Aura Herrmann</cp:lastModifiedBy>
  <cp:revision>180</cp:revision>
  <cp:lastPrinted>2013-04-25T10:10:05Z</cp:lastPrinted>
  <dcterms:created xsi:type="dcterms:W3CDTF">2013-04-19T01:32:44Z</dcterms:created>
  <dcterms:modified xsi:type="dcterms:W3CDTF">2013-07-02T22:24:49Z</dcterms:modified>
  <cp:category/>
</cp:coreProperties>
</file>