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 id="2147483695" r:id="rId4"/>
    <p:sldMasterId id="2147483707" r:id="rId5"/>
  </p:sldMasterIdLst>
  <p:notesMasterIdLst>
    <p:notesMasterId r:id="rId72"/>
  </p:notesMasterIdLst>
  <p:handoutMasterIdLst>
    <p:handoutMasterId r:id="rId73"/>
  </p:handoutMasterIdLst>
  <p:sldIdLst>
    <p:sldId id="390" r:id="rId6"/>
    <p:sldId id="256" r:id="rId7"/>
    <p:sldId id="387" r:id="rId8"/>
    <p:sldId id="335" r:id="rId9"/>
    <p:sldId id="336" r:id="rId10"/>
    <p:sldId id="257" r:id="rId11"/>
    <p:sldId id="260" r:id="rId12"/>
    <p:sldId id="258" r:id="rId13"/>
    <p:sldId id="259" r:id="rId14"/>
    <p:sldId id="268" r:id="rId15"/>
    <p:sldId id="384" r:id="rId16"/>
    <p:sldId id="272" r:id="rId17"/>
    <p:sldId id="273" r:id="rId18"/>
    <p:sldId id="275" r:id="rId19"/>
    <p:sldId id="339" r:id="rId20"/>
    <p:sldId id="279" r:id="rId21"/>
    <p:sldId id="281" r:id="rId22"/>
    <p:sldId id="282" r:id="rId23"/>
    <p:sldId id="344" r:id="rId24"/>
    <p:sldId id="393" r:id="rId25"/>
    <p:sldId id="391" r:id="rId26"/>
    <p:sldId id="288" r:id="rId27"/>
    <p:sldId id="383" r:id="rId28"/>
    <p:sldId id="292" r:id="rId29"/>
    <p:sldId id="340" r:id="rId30"/>
    <p:sldId id="293" r:id="rId31"/>
    <p:sldId id="294" r:id="rId32"/>
    <p:sldId id="297" r:id="rId33"/>
    <p:sldId id="298" r:id="rId34"/>
    <p:sldId id="299" r:id="rId35"/>
    <p:sldId id="301" r:id="rId36"/>
    <p:sldId id="302" r:id="rId37"/>
    <p:sldId id="303" r:id="rId38"/>
    <p:sldId id="304" r:id="rId39"/>
    <p:sldId id="307" r:id="rId40"/>
    <p:sldId id="309" r:id="rId41"/>
    <p:sldId id="310" r:id="rId42"/>
    <p:sldId id="311" r:id="rId43"/>
    <p:sldId id="296" r:id="rId44"/>
    <p:sldId id="381" r:id="rId45"/>
    <p:sldId id="338" r:id="rId46"/>
    <p:sldId id="389" r:id="rId47"/>
    <p:sldId id="343" r:id="rId48"/>
    <p:sldId id="315" r:id="rId49"/>
    <p:sldId id="317" r:id="rId50"/>
    <p:sldId id="318" r:id="rId51"/>
    <p:sldId id="319" r:id="rId52"/>
    <p:sldId id="382" r:id="rId53"/>
    <p:sldId id="321" r:id="rId54"/>
    <p:sldId id="359" r:id="rId55"/>
    <p:sldId id="322" r:id="rId56"/>
    <p:sldId id="360" r:id="rId57"/>
    <p:sldId id="361" r:id="rId58"/>
    <p:sldId id="362" r:id="rId59"/>
    <p:sldId id="364" r:id="rId60"/>
    <p:sldId id="366" r:id="rId61"/>
    <p:sldId id="324" r:id="rId62"/>
    <p:sldId id="325" r:id="rId63"/>
    <p:sldId id="326" r:id="rId64"/>
    <p:sldId id="328" r:id="rId65"/>
    <p:sldId id="355" r:id="rId66"/>
    <p:sldId id="356" r:id="rId67"/>
    <p:sldId id="347" r:id="rId68"/>
    <p:sldId id="329" r:id="rId69"/>
    <p:sldId id="352" r:id="rId70"/>
    <p:sldId id="349"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C"/>
    <a:srgbClr val="012A50"/>
    <a:srgbClr val="005796"/>
    <a:srgbClr val="000000"/>
    <a:srgbClr val="EBBC00"/>
    <a:srgbClr val="FF00FF"/>
    <a:srgbClr val="3366CC"/>
    <a:srgbClr val="58C4F3"/>
    <a:srgbClr val="F8951E"/>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96" autoAdjust="0"/>
  </p:normalViewPr>
  <p:slideViewPr>
    <p:cSldViewPr snapToGrid="0" snapToObjects="1">
      <p:cViewPr>
        <p:scale>
          <a:sx n="100" d="100"/>
          <a:sy n="100" d="100"/>
        </p:scale>
        <p:origin x="-1784" y="-160"/>
      </p:cViewPr>
      <p:guideLst>
        <p:guide orient="horz" pos="2160"/>
        <p:guide pos="2880"/>
      </p:guideLst>
    </p:cSldViewPr>
  </p:slideViewPr>
  <p:notesTextViewPr>
    <p:cViewPr>
      <p:scale>
        <a:sx n="100" d="100"/>
        <a:sy n="100" d="100"/>
      </p:scale>
      <p:origin x="0" y="0"/>
    </p:cViewPr>
  </p:notesTextViewPr>
  <p:sorterViewPr>
    <p:cViewPr>
      <p:scale>
        <a:sx n="201" d="100"/>
        <a:sy n="201" d="100"/>
      </p:scale>
      <p:origin x="0" y="50008"/>
    </p:cViewPr>
  </p:sorterViewPr>
  <p:notesViewPr>
    <p:cSldViewPr snapToGrid="0" snapToObjects="1">
      <p:cViewPr varScale="1">
        <p:scale>
          <a:sx n="78" d="100"/>
          <a:sy n="78" d="100"/>
        </p:scale>
        <p:origin x="-39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notesMaster" Target="notesMasters/notesMaster1.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1762ED-2C2D-374B-9121-9207153AB513}" type="datetimeFigureOut">
              <a:rPr lang="en-US" smtClean="0"/>
              <a:t>7/2/13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6FAD01-5E55-B144-AB19-1AAE9EA5F691}" type="slidenum">
              <a:rPr lang="en-US" smtClean="0"/>
              <a:t>‹#›</a:t>
            </a:fld>
            <a:endParaRPr lang="en-US"/>
          </a:p>
        </p:txBody>
      </p:sp>
    </p:spTree>
    <p:extLst>
      <p:ext uri="{BB962C8B-B14F-4D97-AF65-F5344CB8AC3E}">
        <p14:creationId xmlns:p14="http://schemas.microsoft.com/office/powerpoint/2010/main" val="2845755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2C3F1-2FAD-8E40-85BB-52BC48FC6287}" type="datetimeFigureOut">
              <a:rPr lang="en-US" smtClean="0"/>
              <a:t>7/2/13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4C4C4-0B57-4045-A466-0A24C5705F53}" type="slidenum">
              <a:rPr lang="en-US" smtClean="0"/>
              <a:t>‹#›</a:t>
            </a:fld>
            <a:endParaRPr lang="en-US"/>
          </a:p>
        </p:txBody>
      </p:sp>
    </p:spTree>
    <p:extLst>
      <p:ext uri="{BB962C8B-B14F-4D97-AF65-F5344CB8AC3E}">
        <p14:creationId xmlns:p14="http://schemas.microsoft.com/office/powerpoint/2010/main" val="3985239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B7E2EC-3104-8E41-BFA7-BADDD69D2A7D}" type="slidenum">
              <a:rPr lang="en-US" smtClean="0"/>
              <a:t>1</a:t>
            </a:fld>
            <a:endParaRPr lang="en-US"/>
          </a:p>
        </p:txBody>
      </p:sp>
    </p:spTree>
    <p:extLst>
      <p:ext uri="{BB962C8B-B14F-4D97-AF65-F5344CB8AC3E}">
        <p14:creationId xmlns:p14="http://schemas.microsoft.com/office/powerpoint/2010/main" val="379371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10</a:t>
            </a:fld>
            <a:endParaRPr lang="en-US"/>
          </a:p>
        </p:txBody>
      </p:sp>
    </p:spTree>
    <p:extLst>
      <p:ext uri="{BB962C8B-B14F-4D97-AF65-F5344CB8AC3E}">
        <p14:creationId xmlns:p14="http://schemas.microsoft.com/office/powerpoint/2010/main" val="4236225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11</a:t>
            </a:fld>
            <a:endParaRPr lang="en-US"/>
          </a:p>
        </p:txBody>
      </p:sp>
    </p:spTree>
    <p:extLst>
      <p:ext uri="{BB962C8B-B14F-4D97-AF65-F5344CB8AC3E}">
        <p14:creationId xmlns:p14="http://schemas.microsoft.com/office/powerpoint/2010/main" val="411578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12</a:t>
            </a:fld>
            <a:endParaRPr lang="en-US"/>
          </a:p>
        </p:txBody>
      </p:sp>
    </p:spTree>
    <p:extLst>
      <p:ext uri="{BB962C8B-B14F-4D97-AF65-F5344CB8AC3E}">
        <p14:creationId xmlns:p14="http://schemas.microsoft.com/office/powerpoint/2010/main" val="813730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13</a:t>
            </a:fld>
            <a:endParaRPr lang="en-US"/>
          </a:p>
        </p:txBody>
      </p:sp>
    </p:spTree>
    <p:extLst>
      <p:ext uri="{BB962C8B-B14F-4D97-AF65-F5344CB8AC3E}">
        <p14:creationId xmlns:p14="http://schemas.microsoft.com/office/powerpoint/2010/main" val="709923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14</a:t>
            </a:fld>
            <a:endParaRPr lang="en-US"/>
          </a:p>
        </p:txBody>
      </p:sp>
    </p:spTree>
    <p:extLst>
      <p:ext uri="{BB962C8B-B14F-4D97-AF65-F5344CB8AC3E}">
        <p14:creationId xmlns:p14="http://schemas.microsoft.com/office/powerpoint/2010/main" val="2746237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15</a:t>
            </a:fld>
            <a:endParaRPr lang="en-US"/>
          </a:p>
        </p:txBody>
      </p:sp>
    </p:spTree>
    <p:extLst>
      <p:ext uri="{BB962C8B-B14F-4D97-AF65-F5344CB8AC3E}">
        <p14:creationId xmlns:p14="http://schemas.microsoft.com/office/powerpoint/2010/main" val="2472568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16</a:t>
            </a:fld>
            <a:endParaRPr lang="en-US"/>
          </a:p>
        </p:txBody>
      </p:sp>
    </p:spTree>
    <p:extLst>
      <p:ext uri="{BB962C8B-B14F-4D97-AF65-F5344CB8AC3E}">
        <p14:creationId xmlns:p14="http://schemas.microsoft.com/office/powerpoint/2010/main" val="3731781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17</a:t>
            </a:fld>
            <a:endParaRPr lang="en-US"/>
          </a:p>
        </p:txBody>
      </p:sp>
    </p:spTree>
    <p:extLst>
      <p:ext uri="{BB962C8B-B14F-4D97-AF65-F5344CB8AC3E}">
        <p14:creationId xmlns:p14="http://schemas.microsoft.com/office/powerpoint/2010/main" val="1445672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18</a:t>
            </a:fld>
            <a:endParaRPr lang="en-US"/>
          </a:p>
        </p:txBody>
      </p:sp>
    </p:spTree>
    <p:extLst>
      <p:ext uri="{BB962C8B-B14F-4D97-AF65-F5344CB8AC3E}">
        <p14:creationId xmlns:p14="http://schemas.microsoft.com/office/powerpoint/2010/main" val="2522724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19</a:t>
            </a:fld>
            <a:endParaRPr lang="en-US"/>
          </a:p>
        </p:txBody>
      </p:sp>
    </p:spTree>
    <p:extLst>
      <p:ext uri="{BB962C8B-B14F-4D97-AF65-F5344CB8AC3E}">
        <p14:creationId xmlns:p14="http://schemas.microsoft.com/office/powerpoint/2010/main" val="17843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2</a:t>
            </a:fld>
            <a:endParaRPr lang="en-US"/>
          </a:p>
        </p:txBody>
      </p:sp>
    </p:spTree>
    <p:extLst>
      <p:ext uri="{BB962C8B-B14F-4D97-AF65-F5344CB8AC3E}">
        <p14:creationId xmlns:p14="http://schemas.microsoft.com/office/powerpoint/2010/main" val="273923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20</a:t>
            </a:fld>
            <a:endParaRPr lang="en-US"/>
          </a:p>
        </p:txBody>
      </p:sp>
    </p:spTree>
    <p:extLst>
      <p:ext uri="{BB962C8B-B14F-4D97-AF65-F5344CB8AC3E}">
        <p14:creationId xmlns:p14="http://schemas.microsoft.com/office/powerpoint/2010/main" val="250097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21</a:t>
            </a:fld>
            <a:endParaRPr lang="en-US"/>
          </a:p>
        </p:txBody>
      </p:sp>
    </p:spTree>
    <p:extLst>
      <p:ext uri="{BB962C8B-B14F-4D97-AF65-F5344CB8AC3E}">
        <p14:creationId xmlns:p14="http://schemas.microsoft.com/office/powerpoint/2010/main" val="2256197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22</a:t>
            </a:fld>
            <a:endParaRPr lang="en-US"/>
          </a:p>
        </p:txBody>
      </p:sp>
    </p:spTree>
    <p:extLst>
      <p:ext uri="{BB962C8B-B14F-4D97-AF65-F5344CB8AC3E}">
        <p14:creationId xmlns:p14="http://schemas.microsoft.com/office/powerpoint/2010/main" val="3597337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23</a:t>
            </a:fld>
            <a:endParaRPr lang="en-US"/>
          </a:p>
        </p:txBody>
      </p:sp>
    </p:spTree>
    <p:extLst>
      <p:ext uri="{BB962C8B-B14F-4D97-AF65-F5344CB8AC3E}">
        <p14:creationId xmlns:p14="http://schemas.microsoft.com/office/powerpoint/2010/main" val="648091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24</a:t>
            </a:fld>
            <a:endParaRPr lang="en-US"/>
          </a:p>
        </p:txBody>
      </p:sp>
    </p:spTree>
    <p:extLst>
      <p:ext uri="{BB962C8B-B14F-4D97-AF65-F5344CB8AC3E}">
        <p14:creationId xmlns:p14="http://schemas.microsoft.com/office/powerpoint/2010/main" val="1108784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25</a:t>
            </a:fld>
            <a:endParaRPr lang="en-US"/>
          </a:p>
        </p:txBody>
      </p:sp>
    </p:spTree>
    <p:extLst>
      <p:ext uri="{BB962C8B-B14F-4D97-AF65-F5344CB8AC3E}">
        <p14:creationId xmlns:p14="http://schemas.microsoft.com/office/powerpoint/2010/main" val="1005303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525315" name="Rectangle 3"/>
          <p:cNvSpPr>
            <a:spLocks noGrp="1" noChangeArrowheads="1"/>
          </p:cNvSpPr>
          <p:nvPr>
            <p:ph type="body" idx="1"/>
          </p:nvPr>
        </p:nvSpPr>
        <p:spPr bwMode="auto">
          <a:xfrm>
            <a:off x="914935" y="4343985"/>
            <a:ext cx="5028132" cy="411450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lIns="90477" tIns="44445" rIns="90477" bIns="44445"/>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27</a:t>
            </a:fld>
            <a:endParaRPr lang="en-US"/>
          </a:p>
        </p:txBody>
      </p:sp>
    </p:spTree>
    <p:extLst>
      <p:ext uri="{BB962C8B-B14F-4D97-AF65-F5344CB8AC3E}">
        <p14:creationId xmlns:p14="http://schemas.microsoft.com/office/powerpoint/2010/main" val="453893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28</a:t>
            </a:fld>
            <a:endParaRPr lang="en-US"/>
          </a:p>
        </p:txBody>
      </p:sp>
    </p:spTree>
    <p:extLst>
      <p:ext uri="{BB962C8B-B14F-4D97-AF65-F5344CB8AC3E}">
        <p14:creationId xmlns:p14="http://schemas.microsoft.com/office/powerpoint/2010/main" val="2458878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29</a:t>
            </a:fld>
            <a:endParaRPr lang="en-US"/>
          </a:p>
        </p:txBody>
      </p:sp>
    </p:spTree>
    <p:extLst>
      <p:ext uri="{BB962C8B-B14F-4D97-AF65-F5344CB8AC3E}">
        <p14:creationId xmlns:p14="http://schemas.microsoft.com/office/powerpoint/2010/main" val="32470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160B4AB-0B87-1F4E-BCD0-BE55905E9BAF}" type="slidenum">
              <a:rPr lang="en-US" sz="1200">
                <a:solidFill>
                  <a:srgbClr val="000000"/>
                </a:solidFill>
              </a:rPr>
              <a:pPr/>
              <a:t>3</a:t>
            </a:fld>
            <a:endParaRPr lang="en-US" sz="120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30</a:t>
            </a:fld>
            <a:endParaRPr lang="en-US"/>
          </a:p>
        </p:txBody>
      </p:sp>
    </p:spTree>
    <p:extLst>
      <p:ext uri="{BB962C8B-B14F-4D97-AF65-F5344CB8AC3E}">
        <p14:creationId xmlns:p14="http://schemas.microsoft.com/office/powerpoint/2010/main" val="2031813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31</a:t>
            </a:fld>
            <a:endParaRPr lang="en-US"/>
          </a:p>
        </p:txBody>
      </p:sp>
    </p:spTree>
    <p:extLst>
      <p:ext uri="{BB962C8B-B14F-4D97-AF65-F5344CB8AC3E}">
        <p14:creationId xmlns:p14="http://schemas.microsoft.com/office/powerpoint/2010/main" val="3482126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32</a:t>
            </a:fld>
            <a:endParaRPr lang="en-US"/>
          </a:p>
        </p:txBody>
      </p:sp>
    </p:spTree>
    <p:extLst>
      <p:ext uri="{BB962C8B-B14F-4D97-AF65-F5344CB8AC3E}">
        <p14:creationId xmlns:p14="http://schemas.microsoft.com/office/powerpoint/2010/main" val="499442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33</a:t>
            </a:fld>
            <a:endParaRPr lang="en-US"/>
          </a:p>
        </p:txBody>
      </p:sp>
    </p:spTree>
    <p:extLst>
      <p:ext uri="{BB962C8B-B14F-4D97-AF65-F5344CB8AC3E}">
        <p14:creationId xmlns:p14="http://schemas.microsoft.com/office/powerpoint/2010/main" val="3497190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34</a:t>
            </a:fld>
            <a:endParaRPr lang="en-US"/>
          </a:p>
        </p:txBody>
      </p:sp>
    </p:spTree>
    <p:extLst>
      <p:ext uri="{BB962C8B-B14F-4D97-AF65-F5344CB8AC3E}">
        <p14:creationId xmlns:p14="http://schemas.microsoft.com/office/powerpoint/2010/main" val="38886423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35</a:t>
            </a:fld>
            <a:endParaRPr lang="en-US"/>
          </a:p>
        </p:txBody>
      </p:sp>
    </p:spTree>
    <p:extLst>
      <p:ext uri="{BB962C8B-B14F-4D97-AF65-F5344CB8AC3E}">
        <p14:creationId xmlns:p14="http://schemas.microsoft.com/office/powerpoint/2010/main" val="557361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36</a:t>
            </a:fld>
            <a:endParaRPr lang="en-US"/>
          </a:p>
        </p:txBody>
      </p:sp>
    </p:spTree>
    <p:extLst>
      <p:ext uri="{BB962C8B-B14F-4D97-AF65-F5344CB8AC3E}">
        <p14:creationId xmlns:p14="http://schemas.microsoft.com/office/powerpoint/2010/main" val="231092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37</a:t>
            </a:fld>
            <a:endParaRPr lang="en-US"/>
          </a:p>
        </p:txBody>
      </p:sp>
    </p:spTree>
    <p:extLst>
      <p:ext uri="{BB962C8B-B14F-4D97-AF65-F5344CB8AC3E}">
        <p14:creationId xmlns:p14="http://schemas.microsoft.com/office/powerpoint/2010/main" val="2241127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38</a:t>
            </a:fld>
            <a:endParaRPr lang="en-US"/>
          </a:p>
        </p:txBody>
      </p:sp>
    </p:spTree>
    <p:extLst>
      <p:ext uri="{BB962C8B-B14F-4D97-AF65-F5344CB8AC3E}">
        <p14:creationId xmlns:p14="http://schemas.microsoft.com/office/powerpoint/2010/main" val="4465018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39</a:t>
            </a:fld>
            <a:endParaRPr lang="en-US"/>
          </a:p>
        </p:txBody>
      </p:sp>
    </p:spTree>
    <p:extLst>
      <p:ext uri="{BB962C8B-B14F-4D97-AF65-F5344CB8AC3E}">
        <p14:creationId xmlns:p14="http://schemas.microsoft.com/office/powerpoint/2010/main" val="396725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4</a:t>
            </a:fld>
            <a:endParaRPr lang="en-US"/>
          </a:p>
        </p:txBody>
      </p:sp>
    </p:spTree>
    <p:extLst>
      <p:ext uri="{BB962C8B-B14F-4D97-AF65-F5344CB8AC3E}">
        <p14:creationId xmlns:p14="http://schemas.microsoft.com/office/powerpoint/2010/main" val="37141469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CA4AD63-26DE-AB47-84DF-B5C6CDC9431A}" type="slidenum">
              <a:rPr lang="en-US" sz="1200">
                <a:solidFill>
                  <a:srgbClr val="000000"/>
                </a:solidFill>
                <a:latin typeface="Times" charset="0"/>
              </a:rPr>
              <a:pPr/>
              <a:t>40</a:t>
            </a:fld>
            <a:endParaRPr lang="en-US" sz="1200" dirty="0">
              <a:solidFill>
                <a:srgbClr val="000000"/>
              </a:solidFill>
              <a:latin typeface="Times" charset="0"/>
            </a:endParaRPr>
          </a:p>
        </p:txBody>
      </p:sp>
      <p:sp>
        <p:nvSpPr>
          <p:cNvPr id="993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8BF2C81-BC62-AC45-9602-651B9A9783F8}" type="slidenum">
              <a:rPr lang="en-US" sz="1200">
                <a:solidFill>
                  <a:srgbClr val="000000"/>
                </a:solidFill>
                <a:latin typeface="Times" charset="0"/>
                <a:ea typeface="ヒラギノ角ゴ Pro W3" charset="0"/>
                <a:cs typeface="ヒラギノ角ゴ Pro W3" charset="0"/>
              </a:rPr>
              <a:pPr algn="r"/>
              <a:t>40</a:t>
            </a:fld>
            <a:endParaRPr lang="en-US" sz="1200" dirty="0">
              <a:solidFill>
                <a:srgbClr val="000000"/>
              </a:solidFill>
              <a:latin typeface="Times" charset="0"/>
              <a:ea typeface="ヒラギノ角ゴ Pro W3" charset="0"/>
              <a:cs typeface="ヒラギノ角ゴ Pro W3" charset="0"/>
            </a:endParaRPr>
          </a:p>
        </p:txBody>
      </p:sp>
      <p:sp>
        <p:nvSpPr>
          <p:cNvPr id="993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400">
                <a:solidFill>
                  <a:schemeClr val="tx1"/>
                </a:solidFill>
                <a:latin typeface="Arial" charset="0"/>
                <a:ea typeface="ＭＳ Ｐゴシック" charset="0"/>
                <a:cs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C0BA5A9-7459-8E44-AB5E-BD19A84FE074}" type="slidenum">
              <a:rPr lang="en-US" sz="1200">
                <a:solidFill>
                  <a:srgbClr val="000000"/>
                </a:solidFill>
                <a:latin typeface="Times" charset="0"/>
                <a:ea typeface="ヒラギノ角ゴ Pro W3" charset="0"/>
                <a:cs typeface="ヒラギノ角ゴ Pro W3" charset="0"/>
              </a:rPr>
              <a:pPr algn="r"/>
              <a:t>40</a:t>
            </a:fld>
            <a:endParaRPr lang="en-US" sz="1200" dirty="0">
              <a:solidFill>
                <a:srgbClr val="000000"/>
              </a:solidFill>
              <a:latin typeface="Times" charset="0"/>
              <a:ea typeface="ヒラギノ角ゴ Pro W3" charset="0"/>
              <a:cs typeface="ヒラギノ角ゴ Pro W3" charset="0"/>
            </a:endParaRPr>
          </a:p>
        </p:txBody>
      </p:sp>
      <p:sp>
        <p:nvSpPr>
          <p:cNvPr id="99332" name="Rectangle 2"/>
          <p:cNvSpPr>
            <a:spLocks noGrp="1" noRot="1" noChangeAspect="1" noChangeArrowheads="1" noTextEdit="1"/>
          </p:cNvSpPr>
          <p:nvPr>
            <p:ph type="sldImg"/>
          </p:nvPr>
        </p:nvSpPr>
        <p:spPr>
          <a:solidFill>
            <a:srgbClr val="FFFFFF"/>
          </a:solidFill>
          <a:ln/>
        </p:spPr>
      </p:sp>
      <p:sp>
        <p:nvSpPr>
          <p:cNvPr id="9933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eaLnBrk="1" hangingPunct="1"/>
            <a:endParaRPr lang="en-US" dirty="0">
              <a:ea typeface="ヒラギノ角ゴ Pro W3" charset="0"/>
              <a:cs typeface="ヒラギノ角ゴ Pro W3"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41</a:t>
            </a:fld>
            <a:endParaRPr lang="en-US"/>
          </a:p>
        </p:txBody>
      </p:sp>
    </p:spTree>
    <p:extLst>
      <p:ext uri="{BB962C8B-B14F-4D97-AF65-F5344CB8AC3E}">
        <p14:creationId xmlns:p14="http://schemas.microsoft.com/office/powerpoint/2010/main" val="41677088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xfrm>
            <a:off x="995363" y="641350"/>
            <a:ext cx="4217987" cy="3163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 name="Notes Placeholder 1"/>
          <p:cNvSpPr>
            <a:spLocks noGrp="1"/>
          </p:cNvSpPr>
          <p:nvPr>
            <p:ph type="body" sz="quarter" idx="10"/>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43</a:t>
            </a:fld>
            <a:endParaRPr lang="en-US"/>
          </a:p>
        </p:txBody>
      </p:sp>
    </p:spTree>
    <p:extLst>
      <p:ext uri="{BB962C8B-B14F-4D97-AF65-F5344CB8AC3E}">
        <p14:creationId xmlns:p14="http://schemas.microsoft.com/office/powerpoint/2010/main" val="1272482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44</a:t>
            </a:fld>
            <a:endParaRPr lang="en-US"/>
          </a:p>
        </p:txBody>
      </p:sp>
    </p:spTree>
    <p:extLst>
      <p:ext uri="{BB962C8B-B14F-4D97-AF65-F5344CB8AC3E}">
        <p14:creationId xmlns:p14="http://schemas.microsoft.com/office/powerpoint/2010/main" val="39335538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45</a:t>
            </a:fld>
            <a:endParaRPr lang="en-US"/>
          </a:p>
        </p:txBody>
      </p:sp>
    </p:spTree>
    <p:extLst>
      <p:ext uri="{BB962C8B-B14F-4D97-AF65-F5344CB8AC3E}">
        <p14:creationId xmlns:p14="http://schemas.microsoft.com/office/powerpoint/2010/main" val="3304583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46</a:t>
            </a:fld>
            <a:endParaRPr lang="en-US"/>
          </a:p>
        </p:txBody>
      </p:sp>
    </p:spTree>
    <p:extLst>
      <p:ext uri="{BB962C8B-B14F-4D97-AF65-F5344CB8AC3E}">
        <p14:creationId xmlns:p14="http://schemas.microsoft.com/office/powerpoint/2010/main" val="2761352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47</a:t>
            </a:fld>
            <a:endParaRPr lang="en-US"/>
          </a:p>
        </p:txBody>
      </p:sp>
    </p:spTree>
    <p:extLst>
      <p:ext uri="{BB962C8B-B14F-4D97-AF65-F5344CB8AC3E}">
        <p14:creationId xmlns:p14="http://schemas.microsoft.com/office/powerpoint/2010/main" val="29524069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48</a:t>
            </a:fld>
            <a:endParaRPr lang="en-US"/>
          </a:p>
        </p:txBody>
      </p:sp>
    </p:spTree>
    <p:extLst>
      <p:ext uri="{BB962C8B-B14F-4D97-AF65-F5344CB8AC3E}">
        <p14:creationId xmlns:p14="http://schemas.microsoft.com/office/powerpoint/2010/main" val="37318738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49</a:t>
            </a:fld>
            <a:endParaRPr lang="en-US"/>
          </a:p>
        </p:txBody>
      </p:sp>
    </p:spTree>
    <p:extLst>
      <p:ext uri="{BB962C8B-B14F-4D97-AF65-F5344CB8AC3E}">
        <p14:creationId xmlns:p14="http://schemas.microsoft.com/office/powerpoint/2010/main" val="76182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5</a:t>
            </a:fld>
            <a:endParaRPr lang="en-US"/>
          </a:p>
        </p:txBody>
      </p:sp>
    </p:spTree>
    <p:extLst>
      <p:ext uri="{BB962C8B-B14F-4D97-AF65-F5344CB8AC3E}">
        <p14:creationId xmlns:p14="http://schemas.microsoft.com/office/powerpoint/2010/main" val="28695647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50</a:t>
            </a:fld>
            <a:endParaRPr lang="en-US"/>
          </a:p>
        </p:txBody>
      </p:sp>
    </p:spTree>
    <p:extLst>
      <p:ext uri="{BB962C8B-B14F-4D97-AF65-F5344CB8AC3E}">
        <p14:creationId xmlns:p14="http://schemas.microsoft.com/office/powerpoint/2010/main" val="1434122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51</a:t>
            </a:fld>
            <a:endParaRPr lang="en-US"/>
          </a:p>
        </p:txBody>
      </p:sp>
    </p:spTree>
    <p:extLst>
      <p:ext uri="{BB962C8B-B14F-4D97-AF65-F5344CB8AC3E}">
        <p14:creationId xmlns:p14="http://schemas.microsoft.com/office/powerpoint/2010/main" val="1287190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52</a:t>
            </a:fld>
            <a:endParaRPr lang="en-US"/>
          </a:p>
        </p:txBody>
      </p:sp>
    </p:spTree>
    <p:extLst>
      <p:ext uri="{BB962C8B-B14F-4D97-AF65-F5344CB8AC3E}">
        <p14:creationId xmlns:p14="http://schemas.microsoft.com/office/powerpoint/2010/main" val="16464414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53</a:t>
            </a:fld>
            <a:endParaRPr lang="en-US"/>
          </a:p>
        </p:txBody>
      </p:sp>
    </p:spTree>
    <p:extLst>
      <p:ext uri="{BB962C8B-B14F-4D97-AF65-F5344CB8AC3E}">
        <p14:creationId xmlns:p14="http://schemas.microsoft.com/office/powerpoint/2010/main" val="23487240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54</a:t>
            </a:fld>
            <a:endParaRPr lang="en-US"/>
          </a:p>
        </p:txBody>
      </p:sp>
    </p:spTree>
    <p:extLst>
      <p:ext uri="{BB962C8B-B14F-4D97-AF65-F5344CB8AC3E}">
        <p14:creationId xmlns:p14="http://schemas.microsoft.com/office/powerpoint/2010/main" val="911482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55</a:t>
            </a:fld>
            <a:endParaRPr lang="en-US"/>
          </a:p>
        </p:txBody>
      </p:sp>
    </p:spTree>
    <p:extLst>
      <p:ext uri="{BB962C8B-B14F-4D97-AF65-F5344CB8AC3E}">
        <p14:creationId xmlns:p14="http://schemas.microsoft.com/office/powerpoint/2010/main" val="20645392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56</a:t>
            </a:fld>
            <a:endParaRPr lang="en-US"/>
          </a:p>
        </p:txBody>
      </p:sp>
    </p:spTree>
    <p:extLst>
      <p:ext uri="{BB962C8B-B14F-4D97-AF65-F5344CB8AC3E}">
        <p14:creationId xmlns:p14="http://schemas.microsoft.com/office/powerpoint/2010/main" val="35971339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57</a:t>
            </a:fld>
            <a:endParaRPr lang="en-US"/>
          </a:p>
        </p:txBody>
      </p:sp>
    </p:spTree>
    <p:extLst>
      <p:ext uri="{BB962C8B-B14F-4D97-AF65-F5344CB8AC3E}">
        <p14:creationId xmlns:p14="http://schemas.microsoft.com/office/powerpoint/2010/main" val="17159568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58</a:t>
            </a:fld>
            <a:endParaRPr lang="en-US"/>
          </a:p>
        </p:txBody>
      </p:sp>
    </p:spTree>
    <p:extLst>
      <p:ext uri="{BB962C8B-B14F-4D97-AF65-F5344CB8AC3E}">
        <p14:creationId xmlns:p14="http://schemas.microsoft.com/office/powerpoint/2010/main" val="20003073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59</a:t>
            </a:fld>
            <a:endParaRPr lang="en-US"/>
          </a:p>
        </p:txBody>
      </p:sp>
    </p:spTree>
    <p:extLst>
      <p:ext uri="{BB962C8B-B14F-4D97-AF65-F5344CB8AC3E}">
        <p14:creationId xmlns:p14="http://schemas.microsoft.com/office/powerpoint/2010/main" val="302274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6</a:t>
            </a:fld>
            <a:endParaRPr lang="en-US"/>
          </a:p>
        </p:txBody>
      </p:sp>
    </p:spTree>
    <p:extLst>
      <p:ext uri="{BB962C8B-B14F-4D97-AF65-F5344CB8AC3E}">
        <p14:creationId xmlns:p14="http://schemas.microsoft.com/office/powerpoint/2010/main" val="20535318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60</a:t>
            </a:fld>
            <a:endParaRPr lang="en-US"/>
          </a:p>
        </p:txBody>
      </p:sp>
    </p:spTree>
    <p:extLst>
      <p:ext uri="{BB962C8B-B14F-4D97-AF65-F5344CB8AC3E}">
        <p14:creationId xmlns:p14="http://schemas.microsoft.com/office/powerpoint/2010/main" val="33240721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61</a:t>
            </a:fld>
            <a:endParaRPr lang="en-US"/>
          </a:p>
        </p:txBody>
      </p:sp>
    </p:spTree>
    <p:extLst>
      <p:ext uri="{BB962C8B-B14F-4D97-AF65-F5344CB8AC3E}">
        <p14:creationId xmlns:p14="http://schemas.microsoft.com/office/powerpoint/2010/main" val="22863436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62</a:t>
            </a:fld>
            <a:endParaRPr lang="en-US"/>
          </a:p>
        </p:txBody>
      </p:sp>
    </p:spTree>
    <p:extLst>
      <p:ext uri="{BB962C8B-B14F-4D97-AF65-F5344CB8AC3E}">
        <p14:creationId xmlns:p14="http://schemas.microsoft.com/office/powerpoint/2010/main" val="18634716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63</a:t>
            </a:fld>
            <a:endParaRPr lang="en-US"/>
          </a:p>
        </p:txBody>
      </p:sp>
    </p:spTree>
    <p:extLst>
      <p:ext uri="{BB962C8B-B14F-4D97-AF65-F5344CB8AC3E}">
        <p14:creationId xmlns:p14="http://schemas.microsoft.com/office/powerpoint/2010/main" val="11253132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64</a:t>
            </a:fld>
            <a:endParaRPr lang="en-US"/>
          </a:p>
        </p:txBody>
      </p:sp>
    </p:spTree>
    <p:extLst>
      <p:ext uri="{BB962C8B-B14F-4D97-AF65-F5344CB8AC3E}">
        <p14:creationId xmlns:p14="http://schemas.microsoft.com/office/powerpoint/2010/main" val="25208000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1435A70-328C-D845-BB2A-41A1F26D0DA1}" type="slidenum">
              <a:rPr lang="en-US" sz="1200"/>
              <a:pPr/>
              <a:t>65</a:t>
            </a:fld>
            <a:endParaRPr lang="en-US" sz="1200"/>
          </a:p>
        </p:txBody>
      </p:sp>
      <p:sp>
        <p:nvSpPr>
          <p:cNvPr id="105474" name="Rectangle 7"/>
          <p:cNvSpPr txBox="1">
            <a:spLocks noGrp="1" noChangeArrowheads="1"/>
          </p:cNvSpPr>
          <p:nvPr/>
        </p:nvSpPr>
        <p:spPr bwMode="auto">
          <a:xfrm>
            <a:off x="3219450" y="8248650"/>
            <a:ext cx="333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fld id="{6E09EDD2-C782-5545-8103-A846DC53C19A}" type="slidenum">
              <a:rPr lang="nl-NL" sz="900">
                <a:solidFill>
                  <a:srgbClr val="000000"/>
                </a:solidFill>
                <a:latin typeface="Arial" charset="0"/>
              </a:rPr>
              <a:pPr algn="ctr"/>
              <a:t>65</a:t>
            </a:fld>
            <a:endParaRPr lang="nl-NL" sz="900">
              <a:solidFill>
                <a:srgbClr val="000000"/>
              </a:solidFill>
              <a:latin typeface="Arial" charset="0"/>
            </a:endParaRPr>
          </a:p>
        </p:txBody>
      </p:sp>
      <p:sp>
        <p:nvSpPr>
          <p:cNvPr id="105475" name="Rectangle 2"/>
          <p:cNvSpPr>
            <a:spLocks noGrp="1" noRot="1" noChangeAspect="1" noChangeArrowheads="1" noTextEdit="1"/>
          </p:cNvSpPr>
          <p:nvPr>
            <p:ph type="sldImg"/>
          </p:nvPr>
        </p:nvSpPr>
        <p:spPr>
          <a:xfrm>
            <a:off x="1131888" y="676275"/>
            <a:ext cx="4605337" cy="3452813"/>
          </a:xfrm>
          <a:solidFill>
            <a:srgbClr val="FFFFFF"/>
          </a:solidFill>
          <a:ln/>
        </p:spPr>
      </p:sp>
      <p:sp>
        <p:nvSpPr>
          <p:cNvPr id="105476" name="Rectangle 3"/>
          <p:cNvSpPr>
            <a:spLocks noGrp="1" noChangeArrowheads="1"/>
          </p:cNvSpPr>
          <p:nvPr>
            <p:ph type="body" idx="1"/>
          </p:nvPr>
        </p:nvSpPr>
        <p:spPr>
          <a:xfrm>
            <a:off x="893763" y="4352925"/>
            <a:ext cx="5080000" cy="4127500"/>
          </a:xfrm>
          <a:noFill/>
          <a:ln>
            <a:solidFill>
              <a:srgbClr val="000000"/>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txBody>
          <a:bodyPr/>
          <a:lstStyle/>
          <a:p>
            <a:pPr marL="117475" indent="-117475"/>
            <a:endParaRPr lang="de-DE">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66</a:t>
            </a:fld>
            <a:endParaRPr lang="en-US"/>
          </a:p>
        </p:txBody>
      </p:sp>
    </p:spTree>
    <p:extLst>
      <p:ext uri="{BB962C8B-B14F-4D97-AF65-F5344CB8AC3E}">
        <p14:creationId xmlns:p14="http://schemas.microsoft.com/office/powerpoint/2010/main" val="49874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7</a:t>
            </a:fld>
            <a:endParaRPr lang="en-US"/>
          </a:p>
        </p:txBody>
      </p:sp>
    </p:spTree>
    <p:extLst>
      <p:ext uri="{BB962C8B-B14F-4D97-AF65-F5344CB8AC3E}">
        <p14:creationId xmlns:p14="http://schemas.microsoft.com/office/powerpoint/2010/main" val="805676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8</a:t>
            </a:fld>
            <a:endParaRPr lang="en-US"/>
          </a:p>
        </p:txBody>
      </p:sp>
    </p:spTree>
    <p:extLst>
      <p:ext uri="{BB962C8B-B14F-4D97-AF65-F5344CB8AC3E}">
        <p14:creationId xmlns:p14="http://schemas.microsoft.com/office/powerpoint/2010/main" val="269227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44C4C4-0B57-4045-A466-0A24C5705F53}" type="slidenum">
              <a:rPr lang="en-US" smtClean="0"/>
              <a:t>9</a:t>
            </a:fld>
            <a:endParaRPr lang="en-US"/>
          </a:p>
        </p:txBody>
      </p:sp>
    </p:spTree>
    <p:extLst>
      <p:ext uri="{BB962C8B-B14F-4D97-AF65-F5344CB8AC3E}">
        <p14:creationId xmlns:p14="http://schemas.microsoft.com/office/powerpoint/2010/main" val="520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76326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94738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4225261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38996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915502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9734366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623267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4607584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8585344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691218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2724677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1036834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602338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87407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346685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987986"/>
      </p:ext>
    </p:extLst>
  </p:cSld>
  <p:clrMapOvr>
    <a:masterClrMapping/>
  </p:clrMapOvr>
  <p:transition xmlns:p14="http://schemas.microsoft.com/office/powerpoint/2010/mai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4648860"/>
      </p:ext>
    </p:extLst>
  </p:cSld>
  <p:clrMapOvr>
    <a:masterClrMapping/>
  </p:clrMapOvr>
  <p:transition xmlns:p14="http://schemas.microsoft.com/office/powerpoint/2010/mai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1409911"/>
      </p:ext>
    </p:extLst>
  </p:cSld>
  <p:clrMapOvr>
    <a:masterClrMapping/>
  </p:clrMapOvr>
  <p:transition xmlns:p14="http://schemas.microsoft.com/office/powerpoint/2010/mai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2885007"/>
      </p:ext>
    </p:extLst>
  </p:cSld>
  <p:clrMapOvr>
    <a:masterClrMapping/>
  </p:clrMapOvr>
  <p:transition xmlns:p14="http://schemas.microsoft.com/office/powerpoint/2010/mai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6279690"/>
      </p:ext>
    </p:extLst>
  </p:cSld>
  <p:clrMapOvr>
    <a:masterClrMapping/>
  </p:clrMapOvr>
  <p:transition xmlns:p14="http://schemas.microsoft.com/office/powerpoint/2010/mai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258491"/>
      </p:ext>
    </p:extLst>
  </p:cSld>
  <p:clrMapOvr>
    <a:masterClrMapping/>
  </p:clrMapOvr>
  <p:transition xmlns:p14="http://schemas.microsoft.com/office/powerpoint/2010/mai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54546003"/>
      </p:ext>
    </p:extLst>
  </p:cSld>
  <p:clrMapOvr>
    <a:masterClrMapping/>
  </p:clrMapOvr>
  <p:transition xmlns:p14="http://schemas.microsoft.com/office/powerpoint/2010/mai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056168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4134793"/>
      </p:ext>
    </p:extLst>
  </p:cSld>
  <p:clrMapOvr>
    <a:masterClrMapping/>
  </p:clrMapOvr>
  <p:transition xmlns:p14="http://schemas.microsoft.com/office/powerpoint/2010/mai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7122882"/>
      </p:ext>
    </p:extLst>
  </p:cSld>
  <p:clrMapOvr>
    <a:masterClrMapping/>
  </p:clrMapOvr>
  <p:transition xmlns:p14="http://schemas.microsoft.com/office/powerpoint/2010/mai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668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668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3749266"/>
      </p:ext>
    </p:extLst>
  </p:cSld>
  <p:clrMapOvr>
    <a:masterClrMapping/>
  </p:clrMapOvr>
  <p:transition xmlns:p14="http://schemas.microsoft.com/office/powerpoint/2010/mai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RTP_SlideBackground-ONS13_v1fr-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119103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994882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3648072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41667252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348673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3878488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5949477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076168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5530695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3826011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9828103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4147138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763263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036834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0561687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076168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2102836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1846141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21028361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72786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479147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4237997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394738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solidFill>
                  <a:prstClr val="black"/>
                </a:solidFill>
                <a:latin typeface="Arial"/>
              </a:rPr>
              <a:pPr/>
              <a:t>7/2/13</a:t>
            </a:fld>
            <a:endParaRPr lang="en-US">
              <a:solidFill>
                <a:prstClr val="black"/>
              </a:solidFill>
              <a:latin typeface="Aria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Aria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solidFill>
                  <a:prstClr val="black"/>
                </a:solidFill>
                <a:latin typeface="Arial"/>
              </a:rPr>
              <a:pPr/>
              <a:t>‹#›</a:t>
            </a:fld>
            <a:endParaRPr lang="en-US">
              <a:solidFill>
                <a:prstClr val="black"/>
              </a:solidFill>
              <a:latin typeface="Arial"/>
            </a:endParaRPr>
          </a:p>
        </p:txBody>
      </p:sp>
    </p:spTree>
    <p:extLst>
      <p:ext uri="{BB962C8B-B14F-4D97-AF65-F5344CB8AC3E}">
        <p14:creationId xmlns:p14="http://schemas.microsoft.com/office/powerpoint/2010/main" val="4225261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1846141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372786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479147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CE4B288-024F-6F4E-916E-4C9099F69439}" type="datetimeFigureOut">
              <a:rPr lang="en-US" smtClean="0"/>
              <a:t>7/2/13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A614EBD-6B1A-7545-867A-6F69CA44DAD2}" type="slidenum">
              <a:rPr lang="en-US" smtClean="0"/>
              <a:t>‹#›</a:t>
            </a:fld>
            <a:endParaRPr lang="en-US"/>
          </a:p>
        </p:txBody>
      </p:sp>
    </p:spTree>
    <p:extLst>
      <p:ext uri="{BB962C8B-B14F-4D97-AF65-F5344CB8AC3E}">
        <p14:creationId xmlns:p14="http://schemas.microsoft.com/office/powerpoint/2010/main" val="4237997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4.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theme" Target="../theme/theme4.xml"/><Relationship Id="rId13" Type="http://schemas.openxmlformats.org/officeDocument/2006/relationships/image" Target="../media/image1.jpg"/><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theme" Target="../theme/theme5.xml"/><Relationship Id="rId13" Type="http://schemas.openxmlformats.org/officeDocument/2006/relationships/image" Target="../media/image1.jpg"/><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36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l" defTabSz="457200" rtl="0" eaLnBrk="1" latinLnBrk="0" hangingPunct="1">
        <a:spcBef>
          <a:spcPct val="0"/>
        </a:spcBef>
        <a:buNone/>
        <a:defRPr sz="2800" b="1" kern="1200">
          <a:solidFill>
            <a:srgbClr val="ECBB3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87726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l" defTabSz="457200" rtl="0" eaLnBrk="1" latinLnBrk="0" hangingPunct="1">
        <a:spcBef>
          <a:spcPct val="0"/>
        </a:spcBef>
        <a:buNone/>
        <a:defRPr sz="2800" b="1" kern="1200">
          <a:solidFill>
            <a:srgbClr val="ECBB3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5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5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5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5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4"/>
          <p:cNvSpPr>
            <a:spLocks noGrp="1" noChangeArrowheads="1"/>
          </p:cNvSpPr>
          <p:nvPr>
            <p:ph type="body" idx="1"/>
          </p:nvPr>
        </p:nvSpPr>
        <p:spPr bwMode="auto">
          <a:xfrm>
            <a:off x="685800" y="1525588"/>
            <a:ext cx="777240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25"/>
          <p:cNvSpPr>
            <a:spLocks noGrp="1" noChangeArrowheads="1"/>
          </p:cNvSpPr>
          <p:nvPr>
            <p:ph type="title"/>
          </p:nvPr>
        </p:nvSpPr>
        <p:spPr bwMode="auto">
          <a:xfrm>
            <a:off x="6858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0806456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xmlns:p14="http://schemas.microsoft.com/office/powerpoint/2010/main" advClick="0"/>
  <p:txStyles>
    <p:titleStyle>
      <a:lvl1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1pPr>
      <a:lvl2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2pPr>
      <a:lvl3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3pPr>
      <a:lvl4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4pPr>
      <a:lvl5pPr algn="l" rtl="0" eaLnBrk="0" fontAlgn="base" hangingPunct="0">
        <a:lnSpc>
          <a:spcPct val="90000"/>
        </a:lnSpc>
        <a:spcBef>
          <a:spcPct val="0"/>
        </a:spcBef>
        <a:spcAft>
          <a:spcPct val="0"/>
        </a:spcAft>
        <a:defRPr sz="2600" b="1">
          <a:solidFill>
            <a:srgbClr val="ECBB33"/>
          </a:solidFill>
          <a:latin typeface="Arial" pitchFamily="1" charset="0"/>
          <a:ea typeface="ヒラギノ角ゴ Pro W3" charset="-128"/>
          <a:cs typeface="ヒラギノ角ゴ Pro W3" charset="-128"/>
        </a:defRPr>
      </a:lvl5pPr>
      <a:lvl6pPr marL="457200" algn="l" rtl="0" fontAlgn="base">
        <a:lnSpc>
          <a:spcPct val="90000"/>
        </a:lnSpc>
        <a:spcBef>
          <a:spcPct val="0"/>
        </a:spcBef>
        <a:spcAft>
          <a:spcPct val="0"/>
        </a:spcAft>
        <a:defRPr sz="2600">
          <a:solidFill>
            <a:schemeClr val="bg1"/>
          </a:solidFill>
          <a:latin typeface="Arial Bold" pitchFamily="-111" charset="0"/>
        </a:defRPr>
      </a:lvl6pPr>
      <a:lvl7pPr marL="914400" algn="l" rtl="0" fontAlgn="base">
        <a:lnSpc>
          <a:spcPct val="90000"/>
        </a:lnSpc>
        <a:spcBef>
          <a:spcPct val="0"/>
        </a:spcBef>
        <a:spcAft>
          <a:spcPct val="0"/>
        </a:spcAft>
        <a:defRPr sz="2600">
          <a:solidFill>
            <a:schemeClr val="bg1"/>
          </a:solidFill>
          <a:latin typeface="Arial Bold" pitchFamily="-111" charset="0"/>
        </a:defRPr>
      </a:lvl7pPr>
      <a:lvl8pPr marL="1371600" algn="l" rtl="0" fontAlgn="base">
        <a:lnSpc>
          <a:spcPct val="90000"/>
        </a:lnSpc>
        <a:spcBef>
          <a:spcPct val="0"/>
        </a:spcBef>
        <a:spcAft>
          <a:spcPct val="0"/>
        </a:spcAft>
        <a:defRPr sz="2600">
          <a:solidFill>
            <a:schemeClr val="bg1"/>
          </a:solidFill>
          <a:latin typeface="Arial Bold" pitchFamily="-111" charset="0"/>
        </a:defRPr>
      </a:lvl8pPr>
      <a:lvl9pPr marL="1828800" algn="l" rtl="0" fontAlgn="base">
        <a:lnSpc>
          <a:spcPct val="90000"/>
        </a:lnSpc>
        <a:spcBef>
          <a:spcPct val="0"/>
        </a:spcBef>
        <a:spcAft>
          <a:spcPct val="0"/>
        </a:spcAft>
        <a:defRPr sz="2600">
          <a:solidFill>
            <a:schemeClr val="bg1"/>
          </a:solidFill>
          <a:latin typeface="Arial Bold" pitchFamily="-111" charset="0"/>
        </a:defRPr>
      </a:lvl9pPr>
    </p:titleStyle>
    <p:bodyStyle>
      <a:lvl1pPr marL="342900" indent="-342900" algn="l" rtl="0" eaLnBrk="0" fontAlgn="base" hangingPunct="0">
        <a:spcBef>
          <a:spcPct val="20000"/>
        </a:spcBef>
        <a:spcAft>
          <a:spcPct val="0"/>
        </a:spcAft>
        <a:buChar char="•"/>
        <a:defRPr sz="25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500">
          <a:solidFill>
            <a:schemeClr val="tx1"/>
          </a:solidFill>
          <a:latin typeface="+mn-lt"/>
          <a:ea typeface="ヒラギノ角ゴ Pro W3" charset="-128"/>
          <a:cs typeface="ヒラギノ角ゴ Pro W3" charset="0"/>
        </a:defRPr>
      </a:lvl2pPr>
      <a:lvl3pPr marL="1143000" indent="-228600" algn="l" rtl="0" eaLnBrk="0" fontAlgn="base" hangingPunct="0">
        <a:spcBef>
          <a:spcPct val="20000"/>
        </a:spcBef>
        <a:spcAft>
          <a:spcPct val="0"/>
        </a:spcAft>
        <a:buChar char="•"/>
        <a:defRPr sz="2500">
          <a:solidFill>
            <a:schemeClr val="tx1"/>
          </a:solidFill>
          <a:latin typeface="+mn-lt"/>
          <a:ea typeface="ＭＳ Ｐゴシック" charset="-128"/>
          <a:cs typeface="ＭＳ Ｐゴシック" pitchFamily="-111" charset="-128"/>
        </a:defRPr>
      </a:lvl3pPr>
      <a:lvl4pPr marL="1600200" indent="-228600" algn="l" rtl="0" eaLnBrk="0" fontAlgn="base" hangingPunct="0">
        <a:spcBef>
          <a:spcPct val="20000"/>
        </a:spcBef>
        <a:spcAft>
          <a:spcPct val="0"/>
        </a:spcAft>
        <a:buChar char="–"/>
        <a:defRPr sz="25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500">
          <a:solidFill>
            <a:schemeClr val="tx1"/>
          </a:solidFill>
          <a:latin typeface="+mn-lt"/>
          <a:ea typeface="ＭＳ Ｐゴシック" charset="-128"/>
        </a:defRPr>
      </a:lvl5pPr>
      <a:lvl6pPr marL="2514600" indent="-228600" algn="l" rtl="0" fontAlgn="base">
        <a:spcBef>
          <a:spcPct val="20000"/>
        </a:spcBef>
        <a:spcAft>
          <a:spcPct val="0"/>
        </a:spcAft>
        <a:buChar char="»"/>
        <a:defRPr sz="2500">
          <a:solidFill>
            <a:srgbClr val="CDE7F3"/>
          </a:solidFill>
          <a:latin typeface="+mn-lt"/>
          <a:ea typeface="ヒラギノ角ゴ Pro W3" charset="-128"/>
        </a:defRPr>
      </a:lvl6pPr>
      <a:lvl7pPr marL="2971800" indent="-228600" algn="l" rtl="0" fontAlgn="base">
        <a:spcBef>
          <a:spcPct val="20000"/>
        </a:spcBef>
        <a:spcAft>
          <a:spcPct val="0"/>
        </a:spcAft>
        <a:buChar char="»"/>
        <a:defRPr sz="2500">
          <a:solidFill>
            <a:srgbClr val="CDE7F3"/>
          </a:solidFill>
          <a:latin typeface="+mn-lt"/>
          <a:ea typeface="ヒラギノ角ゴ Pro W3" charset="-128"/>
        </a:defRPr>
      </a:lvl7pPr>
      <a:lvl8pPr marL="3429000" indent="-228600" algn="l" rtl="0" fontAlgn="base">
        <a:spcBef>
          <a:spcPct val="20000"/>
        </a:spcBef>
        <a:spcAft>
          <a:spcPct val="0"/>
        </a:spcAft>
        <a:buChar char="»"/>
        <a:defRPr sz="2500">
          <a:solidFill>
            <a:srgbClr val="CDE7F3"/>
          </a:solidFill>
          <a:latin typeface="+mn-lt"/>
          <a:ea typeface="ヒラギノ角ゴ Pro W3" charset="-128"/>
        </a:defRPr>
      </a:lvl8pPr>
      <a:lvl9pPr marL="3886200" indent="-228600" algn="l" rtl="0" fontAlgn="base">
        <a:spcBef>
          <a:spcPct val="20000"/>
        </a:spcBef>
        <a:spcAft>
          <a:spcPct val="0"/>
        </a:spcAft>
        <a:buChar char="»"/>
        <a:defRPr sz="2500">
          <a:solidFill>
            <a:srgbClr val="CDE7F3"/>
          </a:solidFill>
          <a:latin typeface="+mn-lt"/>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8496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800" b="1" kern="1200">
          <a:solidFill>
            <a:srgbClr val="ECBB3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5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5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5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5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TP_SlideBackground-ONS13_v1fr-bullet.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4602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591"/>
            <a:ext cx="8229600" cy="516636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36331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xStyles>
    <p:titleStyle>
      <a:lvl1pPr algn="l" defTabSz="457200" rtl="0" eaLnBrk="1" latinLnBrk="0" hangingPunct="1">
        <a:spcBef>
          <a:spcPct val="0"/>
        </a:spcBef>
        <a:buNone/>
        <a:defRPr sz="2800" b="1" kern="1200">
          <a:solidFill>
            <a:srgbClr val="ECBB3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2.xml"/><Relationship Id="rId3"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6.xml"/><Relationship Id="rId3"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2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981125" y="1900899"/>
            <a:ext cx="7155078" cy="3810000"/>
          </a:xfrm>
        </p:spPr>
        <p:txBody>
          <a:bodyPr>
            <a:normAutofit lnSpcReduction="10000"/>
          </a:bodyPr>
          <a:lstStyle/>
          <a:p>
            <a:pPr marL="0" indent="0" algn="ctr">
              <a:buFontTx/>
              <a:buNone/>
              <a:defRPr/>
            </a:pPr>
            <a:r>
              <a:rPr lang="en-US" b="1" dirty="0" smtClean="0"/>
              <a:t>Please note, these are the actual video-recorded proceedings from the live CME event and may include the use of trade names and other raw, unedited content. Select slides from the original presentation are omitted where Research To Practice was unable to obtain permission from the publication source and/or author. Links to view the actual reference materials have been provided for your use in place of any omitted slides.</a:t>
            </a:r>
          </a:p>
          <a:p>
            <a:pPr>
              <a:defRPr/>
            </a:pPr>
            <a:endParaRPr lang="en-US" dirty="0"/>
          </a:p>
        </p:txBody>
      </p:sp>
    </p:spTree>
    <p:extLst>
      <p:ext uri="{BB962C8B-B14F-4D97-AF65-F5344CB8AC3E}">
        <p14:creationId xmlns:p14="http://schemas.microsoft.com/office/powerpoint/2010/main" val="19321272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dirty="0">
                <a:latin typeface="Arial" charset="0"/>
                <a:ea typeface="ヒラギノ角ゴ Pro W3" charset="0"/>
                <a:cs typeface="ヒラギノ角ゴ Pro W3" charset="0"/>
              </a:rPr>
              <a:t>Agenda</a:t>
            </a:r>
            <a:endParaRPr lang="en-US" dirty="0">
              <a:latin typeface="Arial" charset="0"/>
              <a:ea typeface="ＭＳ Ｐゴシック" charset="0"/>
              <a:cs typeface="ＭＳ Ｐゴシック"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84759079"/>
              </p:ext>
            </p:extLst>
          </p:nvPr>
        </p:nvGraphicFramePr>
        <p:xfrm>
          <a:off x="381000" y="1295398"/>
          <a:ext cx="8382000" cy="4881424"/>
        </p:xfrm>
        <a:graphic>
          <a:graphicData uri="http://schemas.openxmlformats.org/drawingml/2006/table">
            <a:tbl>
              <a:tblPr/>
              <a:tblGrid>
                <a:gridCol w="8382000"/>
              </a:tblGrid>
              <a:tr h="998471">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Module 1: Follicular Lymphoma: </a:t>
                      </a:r>
                      <a:b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b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67 </a:t>
                      </a:r>
                      <a:r>
                        <a:rPr kumimoji="0" lang="en-US" sz="2400" b="0" i="1" u="none" strike="noStrike" cap="none" normalizeH="0" baseline="0" dirty="0" err="1" smtClean="0">
                          <a:ln>
                            <a:noFill/>
                          </a:ln>
                          <a:solidFill>
                            <a:srgbClr val="FFFFFF"/>
                          </a:solidFill>
                          <a:effectLst/>
                          <a:latin typeface="Arial" charset="0"/>
                          <a:ea typeface="ヒラギノ角ゴ Pro W3" charset="0"/>
                          <a:cs typeface="ヒラギノ角ゴ Pro W3" charset="0"/>
                        </a:rPr>
                        <a:t>yo</a:t>
                      </a: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 factory worker with Grade I-II FL</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 </a:t>
                      </a:r>
                      <a:r>
                        <a:rPr kumimoji="0" lang="en-US" sz="2400" b="0" i="0" u="none" strike="noStrike" cap="none" normalizeH="0" baseline="0" dirty="0" smtClean="0">
                          <a:ln>
                            <a:noFill/>
                          </a:ln>
                          <a:solidFill>
                            <a:srgbClr val="EBBC00"/>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BBC00"/>
                          </a:solidFill>
                          <a:effectLst/>
                          <a:latin typeface="Arial" charset="0"/>
                          <a:ea typeface="ヒラギノ角ゴ Pro W3" charset="0"/>
                          <a:cs typeface="ヒラギノ角ゴ Pro W3" charset="0"/>
                        </a:rPr>
                        <a:t>Ms</a:t>
                      </a:r>
                      <a:r>
                        <a:rPr kumimoji="0" lang="en-US" sz="2400" b="1" i="0" u="none" strike="noStrike" cap="none" normalizeH="0" baseline="0" dirty="0" smtClean="0">
                          <a:ln>
                            <a:noFill/>
                          </a:ln>
                          <a:solidFill>
                            <a:srgbClr val="EBBC00"/>
                          </a:solidFill>
                          <a:effectLst/>
                          <a:latin typeface="Arial" charset="0"/>
                          <a:ea typeface="ヒラギノ角ゴ Pro W3" charset="0"/>
                          <a:cs typeface="ヒラギノ角ゴ Pro W3" charset="0"/>
                        </a:rPr>
                        <a:t> Moran</a:t>
                      </a:r>
                      <a:endParaRPr kumimoji="0" lang="en-US" sz="2400" b="1" i="1" u="none" strike="noStrike" cap="none" normalizeH="0" baseline="0" dirty="0">
                        <a:ln>
                          <a:noFill/>
                        </a:ln>
                        <a:solidFill>
                          <a:srgbClr val="EBBC00"/>
                        </a:solidFill>
                        <a:effectLst/>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r h="998471">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Module 2: Chronic Lymphocytic Leukemia: </a:t>
                      </a:r>
                      <a:b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b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55 </a:t>
                      </a:r>
                      <a:r>
                        <a:rPr kumimoji="0" lang="en-US" sz="2400" b="0" i="1" u="none" strike="noStrike" cap="none" normalizeH="0" baseline="0" dirty="0" err="1" smtClean="0">
                          <a:ln>
                            <a:noFill/>
                          </a:ln>
                          <a:solidFill>
                            <a:srgbClr val="FFFFFF"/>
                          </a:solidFill>
                          <a:effectLst/>
                          <a:latin typeface="Arial" charset="0"/>
                          <a:ea typeface="ヒラギノ角ゴ Pro W3" charset="0"/>
                          <a:cs typeface="ヒラギノ角ゴ Pro W3" charset="0"/>
                        </a:rPr>
                        <a:t>yo</a:t>
                      </a: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 car salesman with 13q del CLL</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 </a:t>
                      </a:r>
                      <a:r>
                        <a:rPr kumimoji="0" lang="en-US" sz="2400" b="0" i="0" u="none" strike="noStrike" cap="none" normalizeH="0" baseline="0" dirty="0" smtClean="0">
                          <a:ln>
                            <a:noFill/>
                          </a:ln>
                          <a:solidFill>
                            <a:srgbClr val="EBBC00"/>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BBC00"/>
                          </a:solidFill>
                          <a:effectLst/>
                          <a:latin typeface="Arial" charset="0"/>
                          <a:ea typeface="ヒラギノ角ゴ Pro W3" charset="0"/>
                          <a:cs typeface="ヒラギノ角ゴ Pro W3" charset="0"/>
                        </a:rPr>
                        <a:t>Ms</a:t>
                      </a:r>
                      <a:r>
                        <a:rPr kumimoji="0" lang="en-US" sz="2400" b="1" i="0" u="none" strike="noStrike" cap="none" normalizeH="0" baseline="0" dirty="0" smtClean="0">
                          <a:ln>
                            <a:noFill/>
                          </a:ln>
                          <a:solidFill>
                            <a:srgbClr val="EBBC00"/>
                          </a:solidFill>
                          <a:effectLst/>
                          <a:latin typeface="Arial" charset="0"/>
                          <a:ea typeface="ヒラギノ角ゴ Pro W3" charset="0"/>
                          <a:cs typeface="ヒラギノ角ゴ Pro W3" charset="0"/>
                        </a:rPr>
                        <a:t> Goodrich</a:t>
                      </a:r>
                      <a:endParaRPr kumimoji="0" lang="en-US" sz="2400" b="1" i="1" u="none" strike="noStrike" cap="none" normalizeH="0" baseline="0" dirty="0">
                        <a:ln>
                          <a:noFill/>
                        </a:ln>
                        <a:solidFill>
                          <a:srgbClr val="EBBC00"/>
                        </a:solidFill>
                        <a:effectLst/>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r h="1442241">
                <a:tc>
                  <a:txBody>
                    <a:bodyPr/>
                    <a:lstStyle/>
                    <a:p>
                      <a:pPr marL="0" marR="0" lvl="0" indent="0" algn="l" defTabSz="457200" rtl="0" eaLnBrk="0" fontAlgn="base" latinLnBrk="0" hangingPunct="0">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Module 3: T-Cell Lymphoma: </a:t>
                      </a:r>
                      <a:b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b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77 </a:t>
                      </a:r>
                      <a:r>
                        <a:rPr kumimoji="0" lang="en-US" sz="2400" b="0" i="1" u="none" strike="noStrike" cap="none" normalizeH="0" baseline="0" dirty="0" err="1" smtClean="0">
                          <a:ln>
                            <a:noFill/>
                          </a:ln>
                          <a:solidFill>
                            <a:srgbClr val="FFFFFF"/>
                          </a:solidFill>
                          <a:effectLst/>
                          <a:latin typeface="Arial" charset="0"/>
                          <a:ea typeface="ヒラギノ角ゴ Pro W3" charset="0"/>
                          <a:cs typeface="ヒラギノ角ゴ Pro W3" charset="0"/>
                        </a:rPr>
                        <a:t>yo</a:t>
                      </a: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 retired office worker with </a:t>
                      </a:r>
                      <a:r>
                        <a:rPr kumimoji="0" lang="en-US" sz="2400" b="0" i="1" u="none" strike="noStrike" cap="none" normalizeH="0" baseline="0" dirty="0" err="1" smtClean="0">
                          <a:ln>
                            <a:noFill/>
                          </a:ln>
                          <a:solidFill>
                            <a:srgbClr val="FFFFFF"/>
                          </a:solidFill>
                          <a:effectLst/>
                          <a:latin typeface="Arial" charset="0"/>
                          <a:ea typeface="ヒラギノ角ゴ Pro W3" charset="0"/>
                          <a:cs typeface="ヒラギノ角ゴ Pro W3" charset="0"/>
                        </a:rPr>
                        <a:t>extranodal</a:t>
                      </a: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 </a:t>
                      </a:r>
                      <a:b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b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PTCL</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 </a:t>
                      </a:r>
                      <a:r>
                        <a:rPr kumimoji="0" lang="en-US" sz="2400" b="0" i="0" u="none" strike="noStrike" cap="none" normalizeH="0" baseline="0" dirty="0" smtClean="0">
                          <a:ln>
                            <a:noFill/>
                          </a:ln>
                          <a:solidFill>
                            <a:srgbClr val="EBBC00"/>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BBC00"/>
                          </a:solidFill>
                          <a:effectLst/>
                          <a:latin typeface="Arial" charset="0"/>
                          <a:ea typeface="ヒラギノ角ゴ Pro W3" charset="0"/>
                          <a:cs typeface="ヒラギノ角ゴ Pro W3" charset="0"/>
                        </a:rPr>
                        <a:t>Ms</a:t>
                      </a:r>
                      <a:r>
                        <a:rPr kumimoji="0" lang="en-US" sz="2400" b="1" i="0" u="none" strike="noStrike" cap="none" normalizeH="0" baseline="0" dirty="0" smtClean="0">
                          <a:ln>
                            <a:noFill/>
                          </a:ln>
                          <a:solidFill>
                            <a:srgbClr val="EBBC00"/>
                          </a:solidFill>
                          <a:effectLst/>
                          <a:latin typeface="Arial" charset="0"/>
                          <a:ea typeface="ヒラギノ角ゴ Pro W3" charset="0"/>
                          <a:cs typeface="ヒラギノ角ゴ Pro W3" charset="0"/>
                        </a:rPr>
                        <a:t> Goodrich</a:t>
                      </a:r>
                      <a:endParaRPr kumimoji="0" lang="en-US" sz="2400" b="1" i="1" u="none" strike="noStrike" cap="none" normalizeH="0" baseline="0" dirty="0" smtClean="0">
                        <a:ln>
                          <a:noFill/>
                        </a:ln>
                        <a:solidFill>
                          <a:srgbClr val="EBBC00"/>
                        </a:solidFill>
                        <a:effectLst/>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r h="1442241">
                <a:tc>
                  <a:txBody>
                    <a:bodyPr/>
                    <a:lstStyle/>
                    <a:p>
                      <a:pPr marL="0" marR="0" lvl="0" indent="0" algn="l" defTabSz="4572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t>Module 4: Mantle-Cell Lymphoma: </a:t>
                      </a:r>
                      <a:br>
                        <a:rPr kumimoji="0" lang="en-US" sz="2400" b="1" i="0" u="none" strike="noStrike" cap="none" normalizeH="0" baseline="0" dirty="0" smtClean="0">
                          <a:ln>
                            <a:noFill/>
                          </a:ln>
                          <a:solidFill>
                            <a:srgbClr val="EFC53D"/>
                          </a:solidFill>
                          <a:effectLst/>
                          <a:latin typeface="Arial" charset="0"/>
                          <a:ea typeface="ヒラギノ角ゴ Pro W3" charset="0"/>
                          <a:cs typeface="ヒラギノ角ゴ Pro W3" charset="0"/>
                        </a:rPr>
                      </a:b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61 </a:t>
                      </a:r>
                      <a:r>
                        <a:rPr kumimoji="0" lang="en-US" sz="2400" b="0" i="1" u="none" strike="noStrike" cap="none" normalizeH="0" baseline="0" dirty="0" err="1" smtClean="0">
                          <a:ln>
                            <a:noFill/>
                          </a:ln>
                          <a:solidFill>
                            <a:srgbClr val="FFFFFF"/>
                          </a:solidFill>
                          <a:effectLst/>
                          <a:latin typeface="Arial" charset="0"/>
                          <a:ea typeface="ヒラギノ角ゴ Pro W3" charset="0"/>
                          <a:cs typeface="ヒラギノ角ゴ Pro W3" charset="0"/>
                        </a:rPr>
                        <a:t>yo</a:t>
                      </a: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 fertilizer factory manager with recurrence </a:t>
                      </a:r>
                      <a:b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br>
                      <a:r>
                        <a:rPr kumimoji="0" lang="en-US" sz="2400" b="0" i="1" u="none" strike="noStrike" cap="none" normalizeH="0" baseline="0" dirty="0" smtClean="0">
                          <a:ln>
                            <a:noFill/>
                          </a:ln>
                          <a:solidFill>
                            <a:srgbClr val="FFFFFF"/>
                          </a:solidFill>
                          <a:effectLst/>
                          <a:latin typeface="Arial" charset="0"/>
                          <a:ea typeface="ヒラギノ角ゴ Pro W3" charset="0"/>
                          <a:cs typeface="ヒラギノ角ゴ Pro W3" charset="0"/>
                        </a:rPr>
                        <a:t>of MCL</a:t>
                      </a:r>
                      <a:r>
                        <a:rPr kumimoji="0" lang="en-US" sz="2400" b="0" i="0" u="none" strike="noStrike" cap="none" normalizeH="0" baseline="0" dirty="0" smtClean="0">
                          <a:ln>
                            <a:noFill/>
                          </a:ln>
                          <a:solidFill>
                            <a:srgbClr val="FFFFFF"/>
                          </a:solidFill>
                          <a:effectLst/>
                          <a:latin typeface="Arial" charset="0"/>
                          <a:ea typeface="ヒラギノ角ゴ Pro W3" charset="0"/>
                          <a:cs typeface="ヒラギノ角ゴ Pro W3" charset="0"/>
                        </a:rPr>
                        <a:t> </a:t>
                      </a:r>
                      <a:r>
                        <a:rPr kumimoji="0" lang="en-US" sz="2400" b="0" i="0" u="none" strike="noStrike" cap="none" normalizeH="0" baseline="0" dirty="0" smtClean="0">
                          <a:ln>
                            <a:noFill/>
                          </a:ln>
                          <a:solidFill>
                            <a:srgbClr val="EBBC00"/>
                          </a:solidFill>
                          <a:effectLst/>
                          <a:latin typeface="Arial" charset="0"/>
                          <a:ea typeface="ヒラギノ角ゴ Pro W3" charset="0"/>
                          <a:cs typeface="ヒラギノ角ゴ Pro W3" charset="0"/>
                        </a:rPr>
                        <a:t>— </a:t>
                      </a:r>
                      <a:r>
                        <a:rPr kumimoji="0" lang="en-US" sz="2400" b="1" i="0" u="none" strike="noStrike" cap="none" normalizeH="0" baseline="0" dirty="0" err="1" smtClean="0">
                          <a:ln>
                            <a:noFill/>
                          </a:ln>
                          <a:solidFill>
                            <a:srgbClr val="EBBC00"/>
                          </a:solidFill>
                          <a:effectLst/>
                          <a:latin typeface="Arial" charset="0"/>
                          <a:ea typeface="ヒラギノ角ゴ Pro W3" charset="0"/>
                          <a:cs typeface="ヒラギノ角ゴ Pro W3" charset="0"/>
                        </a:rPr>
                        <a:t>Ms</a:t>
                      </a:r>
                      <a:r>
                        <a:rPr kumimoji="0" lang="en-US" sz="2400" b="1" i="0" u="none" strike="noStrike" cap="none" normalizeH="0" baseline="0" dirty="0" smtClean="0">
                          <a:ln>
                            <a:noFill/>
                          </a:ln>
                          <a:solidFill>
                            <a:srgbClr val="EBBC00"/>
                          </a:solidFill>
                          <a:effectLst/>
                          <a:latin typeface="Arial" charset="0"/>
                          <a:ea typeface="ヒラギノ角ゴ Pro W3" charset="0"/>
                          <a:cs typeface="ヒラギノ角ゴ Pro W3" charset="0"/>
                        </a:rPr>
                        <a:t> Moran</a:t>
                      </a:r>
                      <a:endParaRPr kumimoji="0" lang="en-US" sz="2400" b="1" i="1" u="none" strike="noStrike" cap="none" normalizeH="0" baseline="0" dirty="0">
                        <a:ln>
                          <a:noFill/>
                        </a:ln>
                        <a:solidFill>
                          <a:srgbClr val="EBBC00"/>
                        </a:solidFill>
                        <a:effectLst/>
                        <a:latin typeface="Arial" charset="0"/>
                        <a:ea typeface="ヒラギノ角ゴ Pro W3" charset="0"/>
                        <a:cs typeface="ヒラギノ角ゴ Pro W3" charset="0"/>
                      </a:endParaRPr>
                    </a:p>
                  </a:txBody>
                  <a:tcPr marT="45715" marB="45715"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129327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ChangeArrowheads="1"/>
          </p:cNvSpPr>
          <p:nvPr/>
        </p:nvSpPr>
        <p:spPr bwMode="auto">
          <a:xfrm>
            <a:off x="4800600" y="1333500"/>
            <a:ext cx="4152900" cy="42418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7" name="Rectangle 33"/>
          <p:cNvSpPr>
            <a:spLocks noChangeArrowheads="1"/>
          </p:cNvSpPr>
          <p:nvPr/>
        </p:nvSpPr>
        <p:spPr bwMode="auto">
          <a:xfrm>
            <a:off x="457200" y="1333500"/>
            <a:ext cx="4152900" cy="51943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12289" name="Title 1"/>
          <p:cNvSpPr>
            <a:spLocks noGrp="1"/>
          </p:cNvSpPr>
          <p:nvPr>
            <p:ph type="title"/>
          </p:nvPr>
        </p:nvSpPr>
        <p:spPr/>
        <p:txBody>
          <a:bodyPr/>
          <a:lstStyle/>
          <a:p>
            <a:r>
              <a:rPr lang="en-US" dirty="0">
                <a:latin typeface="Arial" charset="0"/>
                <a:ea typeface="ヒラギノ角ゴ Pro W3" charset="0"/>
                <a:cs typeface="ヒラギノ角ゴ Pro W3" charset="0"/>
              </a:rPr>
              <a:t>New Agents/Regimens Recently Approved </a:t>
            </a:r>
            <a:br>
              <a:rPr lang="en-US" dirty="0">
                <a:latin typeface="Arial" charset="0"/>
                <a:ea typeface="ヒラギノ角ゴ Pro W3" charset="0"/>
                <a:cs typeface="ヒラギノ角ゴ Pro W3" charset="0"/>
              </a:rPr>
            </a:br>
            <a:r>
              <a:rPr lang="en-US" dirty="0">
                <a:latin typeface="Arial" charset="0"/>
                <a:ea typeface="ヒラギノ角ゴ Pro W3" charset="0"/>
                <a:cs typeface="ヒラギノ角ゴ Pro W3" charset="0"/>
              </a:rPr>
              <a:t>by </a:t>
            </a:r>
            <a:r>
              <a:rPr lang="en-US" dirty="0" smtClean="0">
                <a:latin typeface="Arial" charset="0"/>
                <a:ea typeface="ヒラギノ角ゴ Pro W3" charset="0"/>
                <a:cs typeface="ヒラギノ角ゴ Pro W3" charset="0"/>
              </a:rPr>
              <a:t>the FDA</a:t>
            </a:r>
            <a:endParaRPr lang="en-US" b="1" dirty="0">
              <a:latin typeface="Arial" charset="0"/>
              <a:ea typeface="ＭＳ Ｐゴシック" charset="0"/>
              <a:cs typeface="ＭＳ Ｐゴシック" charset="0"/>
            </a:endParaRPr>
          </a:p>
        </p:txBody>
      </p:sp>
      <p:sp>
        <p:nvSpPr>
          <p:cNvPr id="12290" name="TextBox 2"/>
          <p:cNvSpPr txBox="1">
            <a:spLocks noChangeArrowheads="1"/>
          </p:cNvSpPr>
          <p:nvPr/>
        </p:nvSpPr>
        <p:spPr bwMode="auto">
          <a:xfrm>
            <a:off x="7397750" y="6342856"/>
            <a:ext cx="151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err="1">
                <a:solidFill>
                  <a:schemeClr val="bg1"/>
                </a:solidFill>
              </a:rPr>
              <a:t>www.fda.gov</a:t>
            </a:r>
            <a:endParaRPr lang="en-US" sz="18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665169424"/>
              </p:ext>
            </p:extLst>
          </p:nvPr>
        </p:nvGraphicFramePr>
        <p:xfrm>
          <a:off x="596900" y="1447800"/>
          <a:ext cx="3886200" cy="4968687"/>
        </p:xfrm>
        <a:graphic>
          <a:graphicData uri="http://schemas.openxmlformats.org/drawingml/2006/table">
            <a:tbl>
              <a:tblPr firstRow="1" bandRow="1">
                <a:tableStyleId>{5C22544A-7EE6-4342-B048-85BDC9FD1C3A}</a:tableStyleId>
              </a:tblPr>
              <a:tblGrid>
                <a:gridCol w="1295400"/>
                <a:gridCol w="1600200"/>
                <a:gridCol w="990600"/>
              </a:tblGrid>
              <a:tr h="536383">
                <a:tc>
                  <a:txBody>
                    <a:bodyPr/>
                    <a:lstStyle/>
                    <a:p>
                      <a:pPr marL="0" marR="0">
                        <a:spcBef>
                          <a:spcPts val="0"/>
                        </a:spcBef>
                        <a:spcAft>
                          <a:spcPts val="0"/>
                        </a:spcAft>
                      </a:pPr>
                      <a:r>
                        <a:rPr lang="en-US" sz="1500" b="1" dirty="0" smtClean="0">
                          <a:solidFill>
                            <a:srgbClr val="ECBB33"/>
                          </a:solidFill>
                          <a:effectLst/>
                          <a:latin typeface="Arial"/>
                          <a:ea typeface="Calibri"/>
                          <a:cs typeface="Arial"/>
                        </a:rPr>
                        <a:t>Cancer </a:t>
                      </a:r>
                      <a:r>
                        <a:rPr lang="en-US" sz="1500" b="1" dirty="0">
                          <a:solidFill>
                            <a:srgbClr val="ECBB33"/>
                          </a:solidFill>
                          <a:effectLst/>
                          <a:latin typeface="Arial"/>
                          <a:ea typeface="Calibri"/>
                          <a:cs typeface="Arial"/>
                        </a:rPr>
                        <a:t>Type</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c>
                  <a:txBody>
                    <a:bodyPr/>
                    <a:lstStyle/>
                    <a:p>
                      <a:pPr marL="0" marR="0" algn="ctr">
                        <a:spcBef>
                          <a:spcPts val="0"/>
                        </a:spcBef>
                        <a:spcAft>
                          <a:spcPts val="0"/>
                        </a:spcAft>
                      </a:pPr>
                      <a:r>
                        <a:rPr lang="en-US" sz="1500" b="1" dirty="0">
                          <a:solidFill>
                            <a:srgbClr val="ECBB33"/>
                          </a:solidFill>
                          <a:effectLst/>
                          <a:latin typeface="Arial"/>
                          <a:ea typeface="Calibri"/>
                          <a:cs typeface="Arial"/>
                        </a:rPr>
                        <a:t> </a:t>
                      </a:r>
                      <a:r>
                        <a:rPr lang="en-US" sz="1500" b="1" dirty="0" smtClean="0">
                          <a:solidFill>
                            <a:srgbClr val="ECBB33"/>
                          </a:solidFill>
                          <a:effectLst/>
                          <a:latin typeface="Arial"/>
                          <a:ea typeface="Calibri"/>
                          <a:cs typeface="Arial"/>
                        </a:rPr>
                        <a:t>Agent</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c>
                  <a:txBody>
                    <a:bodyPr/>
                    <a:lstStyle/>
                    <a:p>
                      <a:pPr marL="0" marR="0" algn="ctr">
                        <a:spcBef>
                          <a:spcPts val="0"/>
                        </a:spcBef>
                        <a:spcAft>
                          <a:spcPts val="0"/>
                        </a:spcAft>
                      </a:pPr>
                      <a:r>
                        <a:rPr lang="en-US" sz="1500" b="1" dirty="0" smtClean="0">
                          <a:solidFill>
                            <a:srgbClr val="ECBB33"/>
                          </a:solidFill>
                          <a:effectLst/>
                          <a:latin typeface="Arial"/>
                          <a:ea typeface="Calibri"/>
                          <a:cs typeface="Arial"/>
                        </a:rPr>
                        <a:t>Approval </a:t>
                      </a:r>
                      <a:r>
                        <a:rPr lang="en-US" sz="1500" b="1" dirty="0">
                          <a:solidFill>
                            <a:srgbClr val="ECBB33"/>
                          </a:solidFill>
                          <a:effectLst/>
                          <a:latin typeface="Arial"/>
                          <a:ea typeface="Calibri"/>
                          <a:cs typeface="Arial"/>
                        </a:rPr>
                        <a:t>Date</a:t>
                      </a:r>
                      <a:endParaRPr lang="en-US" sz="1500" dirty="0">
                        <a:solidFill>
                          <a:srgbClr val="ECBB33"/>
                        </a:solidFill>
                        <a:effectLst/>
                        <a:latin typeface="Arial"/>
                        <a:ea typeface="Times New Roman"/>
                        <a:cs typeface="Arial"/>
                      </a:endParaRPr>
                    </a:p>
                  </a:txBody>
                  <a:tcPr marL="68580" marR="68580" marT="45727" marB="45727" anchor="b">
                    <a:solidFill>
                      <a:srgbClr val="012A50"/>
                    </a:solidFill>
                  </a:tcPr>
                </a:tc>
              </a:tr>
              <a:tr h="581094">
                <a:tc rowSpan="3">
                  <a:txBody>
                    <a:bodyPr/>
                    <a:lstStyle/>
                    <a:p>
                      <a:pPr marL="0" marR="0">
                        <a:lnSpc>
                          <a:spcPct val="90000"/>
                        </a:lnSpc>
                        <a:spcBef>
                          <a:spcPts val="0"/>
                        </a:spcBef>
                        <a:spcAft>
                          <a:spcPts val="0"/>
                        </a:spcAft>
                      </a:pPr>
                      <a:r>
                        <a:rPr lang="en-US" sz="1500" b="1" dirty="0" smtClean="0">
                          <a:solidFill>
                            <a:schemeClr val="bg1"/>
                          </a:solidFill>
                          <a:effectLst/>
                          <a:latin typeface="Arial"/>
                          <a:ea typeface="Times New Roman"/>
                          <a:cs typeface="Arial"/>
                        </a:rPr>
                        <a:t>Colorectal</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smtClean="0">
                          <a:solidFill>
                            <a:schemeClr val="bg1"/>
                          </a:solidFill>
                          <a:effectLst/>
                          <a:latin typeface="Arial"/>
                          <a:ea typeface="Times New Roman"/>
                          <a:cs typeface="Arial"/>
                        </a:rPr>
                        <a:t>Bev on progression</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smtClean="0">
                          <a:solidFill>
                            <a:schemeClr val="bg1"/>
                          </a:solidFill>
                          <a:effectLst/>
                          <a:latin typeface="Arial"/>
                          <a:ea typeface="Times New Roman"/>
                          <a:cs typeface="Arial"/>
                        </a:rPr>
                        <a:t>1/13</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379956">
                <a:tc vMerge="1">
                  <a:txBody>
                    <a:bodyPr/>
                    <a:lstStyle/>
                    <a:p>
                      <a:pPr marL="0" marR="0">
                        <a:spcBef>
                          <a:spcPts val="0"/>
                        </a:spcBef>
                        <a:spcAft>
                          <a:spcPts val="0"/>
                        </a:spcAft>
                      </a:pPr>
                      <a:endParaRPr lang="en-US" sz="1500" b="1" dirty="0">
                        <a:solidFill>
                          <a:schemeClr val="bg1"/>
                        </a:solidFill>
                        <a:effectLst/>
                        <a:latin typeface="Arial"/>
                        <a:ea typeface="Times New Roman"/>
                        <a:cs typeface="Arial"/>
                      </a:endParaRPr>
                    </a:p>
                  </a:txBody>
                  <a:tcPr marL="68580" marR="68580" marT="91454" marB="91454" anchor="ctr">
                    <a:noFill/>
                  </a:tcPr>
                </a:tc>
                <a:tc>
                  <a:txBody>
                    <a:bodyPr/>
                    <a:lstStyle/>
                    <a:p>
                      <a:pPr marL="0" marR="0" algn="ctr">
                        <a:lnSpc>
                          <a:spcPct val="90000"/>
                        </a:lnSpc>
                        <a:spcBef>
                          <a:spcPts val="0"/>
                        </a:spcBef>
                        <a:spcAft>
                          <a:spcPts val="0"/>
                        </a:spcAft>
                      </a:pPr>
                      <a:r>
                        <a:rPr lang="en-US" sz="1500" b="1" dirty="0" err="1">
                          <a:solidFill>
                            <a:schemeClr val="bg1"/>
                          </a:solidFill>
                          <a:effectLst/>
                          <a:latin typeface="Arial"/>
                          <a:ea typeface="Calibri"/>
                          <a:cs typeface="Arial"/>
                        </a:rPr>
                        <a:t>Regorafenib</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a:solidFill>
                            <a:schemeClr val="bg1"/>
                          </a:solidFill>
                          <a:effectLst/>
                          <a:latin typeface="Arial"/>
                          <a:ea typeface="Calibri"/>
                          <a:cs typeface="Arial"/>
                        </a:rPr>
                        <a:t>9/12</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510783">
                <a:tc vMerge="1">
                  <a:txBody>
                    <a:bodyPr/>
                    <a:lstStyle/>
                    <a:p>
                      <a:pPr marL="0" marR="0">
                        <a:lnSpc>
                          <a:spcPct val="90000"/>
                        </a:lnSpc>
                        <a:spcBef>
                          <a:spcPts val="0"/>
                        </a:spcBef>
                        <a:spcAft>
                          <a:spcPts val="0"/>
                        </a:spcAft>
                      </a:pPr>
                      <a:endParaRPr lang="en-US" sz="1500" b="1" dirty="0">
                        <a:solidFill>
                          <a:srgbClr val="FFFF00"/>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err="1">
                          <a:solidFill>
                            <a:schemeClr val="bg1"/>
                          </a:solidFill>
                          <a:effectLst/>
                          <a:latin typeface="Arial"/>
                          <a:ea typeface="Calibri"/>
                          <a:cs typeface="Arial"/>
                        </a:rPr>
                        <a:t>Aflibercept</a:t>
                      </a:r>
                      <a:endParaRPr lang="en-US" sz="1500" b="1" dirty="0">
                        <a:solidFill>
                          <a:schemeClr val="bg1"/>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dirty="0">
                          <a:solidFill>
                            <a:schemeClr val="bg1"/>
                          </a:solidFill>
                          <a:effectLst/>
                          <a:latin typeface="Arial"/>
                          <a:ea typeface="Calibri"/>
                          <a:cs typeface="Arial"/>
                        </a:rPr>
                        <a:t>8/12</a:t>
                      </a:r>
                      <a:endParaRPr lang="en-US" sz="1500" dirty="0">
                        <a:solidFill>
                          <a:schemeClr val="bg1"/>
                        </a:solidFill>
                        <a:effectLst/>
                        <a:latin typeface="Arial"/>
                        <a:ea typeface="Times New Roman"/>
                        <a:cs typeface="Arial"/>
                      </a:endParaRPr>
                    </a:p>
                  </a:txBody>
                  <a:tcPr marL="68580" marR="68580" marT="91454" marB="91454" anchor="ctr">
                    <a:solidFill>
                      <a:srgbClr val="005796"/>
                    </a:solidFill>
                  </a:tcPr>
                </a:tc>
              </a:tr>
              <a:tr h="379956">
                <a:tc rowSpan="4">
                  <a:txBody>
                    <a:bodyPr/>
                    <a:lstStyle/>
                    <a:p>
                      <a:pPr marL="0" marR="0">
                        <a:lnSpc>
                          <a:spcPct val="90000"/>
                        </a:lnSpc>
                        <a:spcBef>
                          <a:spcPts val="0"/>
                        </a:spcBef>
                        <a:spcAft>
                          <a:spcPts val="0"/>
                        </a:spcAft>
                      </a:pPr>
                      <a:r>
                        <a:rPr lang="en-US" sz="1500" b="1" dirty="0">
                          <a:solidFill>
                            <a:srgbClr val="FFFFFF"/>
                          </a:solidFill>
                          <a:effectLst/>
                          <a:latin typeface="Arial"/>
                          <a:ea typeface="Calibri"/>
                          <a:cs typeface="Arial"/>
                        </a:rPr>
                        <a:t>Prostate</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Enzalutamide</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8/12</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79956">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Abiraterone</a:t>
                      </a:r>
                      <a:r>
                        <a:rPr lang="en-US" sz="1500" b="1" dirty="0">
                          <a:solidFill>
                            <a:srgbClr val="FFFFFF"/>
                          </a:solidFill>
                          <a:effectLst/>
                          <a:latin typeface="Arial"/>
                          <a:ea typeface="Calibri"/>
                          <a:cs typeface="Arial"/>
                        </a:rPr>
                        <a:t> </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4/11</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79956">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Cabazitaxel</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6/10</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388645">
                <a:tc vMerge="1">
                  <a:txBody>
                    <a:bodyPr/>
                    <a:lstStyle/>
                    <a:p>
                      <a:endParaRPr lang="en-US"/>
                    </a:p>
                  </a:txBody>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Sipuleucel</a:t>
                      </a:r>
                      <a:r>
                        <a:rPr lang="en-US" sz="1500" b="1" dirty="0">
                          <a:solidFill>
                            <a:srgbClr val="FFFFFF"/>
                          </a:solidFill>
                          <a:effectLst/>
                          <a:latin typeface="Arial"/>
                          <a:ea typeface="Calibri"/>
                          <a:cs typeface="Arial"/>
                        </a:rPr>
                        <a:t>-T</a:t>
                      </a:r>
                      <a:endParaRPr lang="en-US" sz="1500" b="1" dirty="0">
                        <a:solidFill>
                          <a:srgbClr val="FFFFFF"/>
                        </a:solidFill>
                        <a:effectLst/>
                        <a:latin typeface="Arial"/>
                        <a:ea typeface="Times New Roman"/>
                        <a:cs typeface="Arial"/>
                      </a:endParaRPr>
                    </a:p>
                  </a:txBody>
                  <a:tcPr marL="68580" marR="68580" marT="91454" marB="91454" anchor="ctr">
                    <a:solidFill>
                      <a:srgbClr val="005796"/>
                    </a:solidFill>
                  </a:tcPr>
                </a:tc>
                <a:tc>
                  <a:txBody>
                    <a:bodyPr/>
                    <a:lstStyle/>
                    <a:p>
                      <a:pPr marL="0" marR="0" algn="ctr">
                        <a:lnSpc>
                          <a:spcPct val="90000"/>
                        </a:lnSpc>
                        <a:spcBef>
                          <a:spcPts val="0"/>
                        </a:spcBef>
                        <a:spcAft>
                          <a:spcPts val="0"/>
                        </a:spcAft>
                      </a:pPr>
                      <a:r>
                        <a:rPr lang="en-US" sz="1500" b="0" dirty="0">
                          <a:solidFill>
                            <a:srgbClr val="FFFFFF"/>
                          </a:solidFill>
                          <a:effectLst/>
                          <a:latin typeface="Arial"/>
                          <a:ea typeface="Calibri"/>
                          <a:cs typeface="Arial"/>
                        </a:rPr>
                        <a:t>4/10</a:t>
                      </a:r>
                      <a:endParaRPr lang="en-US" sz="1500" b="0" dirty="0">
                        <a:solidFill>
                          <a:srgbClr val="FFFFFF"/>
                        </a:solidFill>
                        <a:effectLst/>
                        <a:latin typeface="Arial"/>
                        <a:ea typeface="Times New Roman"/>
                        <a:cs typeface="Arial"/>
                      </a:endParaRPr>
                    </a:p>
                  </a:txBody>
                  <a:tcPr marL="68580" marR="68580" marT="91454" marB="91454" anchor="ctr">
                    <a:solidFill>
                      <a:srgbClr val="005796"/>
                    </a:solidFill>
                  </a:tcPr>
                </a:tc>
              </a:tr>
              <a:tr h="581039">
                <a:tc>
                  <a:txBody>
                    <a:bodyPr/>
                    <a:lstStyle/>
                    <a:p>
                      <a:pPr marL="0" marR="0">
                        <a:lnSpc>
                          <a:spcPct val="90000"/>
                        </a:lnSpc>
                        <a:spcBef>
                          <a:spcPts val="0"/>
                        </a:spcBef>
                        <a:spcAft>
                          <a:spcPts val="0"/>
                        </a:spcAft>
                      </a:pPr>
                      <a:r>
                        <a:rPr lang="en-US" sz="1500" b="1" dirty="0" smtClean="0">
                          <a:solidFill>
                            <a:srgbClr val="FFFF00"/>
                          </a:solidFill>
                          <a:effectLst/>
                          <a:latin typeface="Arial"/>
                          <a:ea typeface="Calibri"/>
                          <a:cs typeface="Arial"/>
                        </a:rPr>
                        <a:t>NHL: ALCL</a:t>
                      </a:r>
                      <a:endParaRPr lang="en-US" sz="1500" dirty="0">
                        <a:solidFill>
                          <a:srgbClr val="FFFF00"/>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00"/>
                          </a:solidFill>
                          <a:effectLst/>
                          <a:latin typeface="Arial"/>
                          <a:ea typeface="Calibri"/>
                          <a:cs typeface="Arial"/>
                        </a:rPr>
                        <a:t>Brentuximab</a:t>
                      </a:r>
                      <a:r>
                        <a:rPr lang="en-US" sz="1500" b="1" dirty="0">
                          <a:solidFill>
                            <a:srgbClr val="FFFF00"/>
                          </a:solidFill>
                          <a:effectLst/>
                          <a:latin typeface="Arial"/>
                          <a:ea typeface="Calibri"/>
                          <a:cs typeface="Arial"/>
                        </a:rPr>
                        <a:t> </a:t>
                      </a:r>
                      <a:r>
                        <a:rPr lang="en-US" sz="1500" b="1" dirty="0" err="1">
                          <a:solidFill>
                            <a:srgbClr val="FFFF00"/>
                          </a:solidFill>
                          <a:effectLst/>
                          <a:latin typeface="Arial"/>
                          <a:ea typeface="Calibri"/>
                          <a:cs typeface="Arial"/>
                        </a:rPr>
                        <a:t>vedotin</a:t>
                      </a:r>
                      <a:endParaRPr lang="en-US" sz="1500" b="1" dirty="0">
                        <a:solidFill>
                          <a:srgbClr val="FFFF00"/>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dirty="0">
                          <a:solidFill>
                            <a:srgbClr val="FFFF00"/>
                          </a:solidFill>
                          <a:effectLst/>
                          <a:latin typeface="Arial"/>
                          <a:ea typeface="Calibri"/>
                          <a:cs typeface="Arial"/>
                        </a:rPr>
                        <a:t>8/11</a:t>
                      </a:r>
                      <a:endParaRPr lang="en-US" sz="1500" dirty="0">
                        <a:solidFill>
                          <a:srgbClr val="FFFF00"/>
                        </a:solidFill>
                        <a:effectLst/>
                        <a:latin typeface="Arial"/>
                        <a:ea typeface="Times New Roman"/>
                        <a:cs typeface="Arial"/>
                      </a:endParaRPr>
                    </a:p>
                  </a:txBody>
                  <a:tcPr marL="68580" marR="68580" marT="91426" marB="91426" anchor="ctr">
                    <a:solidFill>
                      <a:srgbClr val="005796"/>
                    </a:solidFill>
                  </a:tcPr>
                </a:tc>
              </a:tr>
              <a:tr h="388645">
                <a:tc rowSpan="2">
                  <a:txBody>
                    <a:bodyPr/>
                    <a:lstStyle/>
                    <a:p>
                      <a:pPr marL="0" marR="0">
                        <a:lnSpc>
                          <a:spcPct val="90000"/>
                        </a:lnSpc>
                        <a:spcBef>
                          <a:spcPts val="0"/>
                        </a:spcBef>
                        <a:spcAft>
                          <a:spcPts val="0"/>
                        </a:spcAft>
                      </a:pPr>
                      <a:r>
                        <a:rPr lang="en-US" sz="1500" b="1" dirty="0" smtClean="0">
                          <a:solidFill>
                            <a:srgbClr val="FFFF00"/>
                          </a:solidFill>
                          <a:effectLst/>
                          <a:latin typeface="Arial"/>
                          <a:ea typeface="Times New Roman"/>
                          <a:cs typeface="Arial"/>
                        </a:rPr>
                        <a:t>NHL:</a:t>
                      </a:r>
                      <a:r>
                        <a:rPr lang="en-US" sz="1500" b="1" baseline="0" dirty="0" smtClean="0">
                          <a:solidFill>
                            <a:srgbClr val="FFFF00"/>
                          </a:solidFill>
                          <a:effectLst/>
                          <a:latin typeface="Arial"/>
                          <a:ea typeface="Times New Roman"/>
                          <a:cs typeface="Arial"/>
                        </a:rPr>
                        <a:t> </a:t>
                      </a:r>
                      <a:r>
                        <a:rPr lang="en-US" sz="1500" b="1" dirty="0" smtClean="0">
                          <a:solidFill>
                            <a:srgbClr val="FFFF00"/>
                          </a:solidFill>
                          <a:effectLst/>
                          <a:latin typeface="Arial"/>
                          <a:ea typeface="Times New Roman"/>
                          <a:cs typeface="Arial"/>
                        </a:rPr>
                        <a:t>T-cell lymphoma</a:t>
                      </a:r>
                      <a:endParaRPr lang="en-US" sz="1500" b="1" dirty="0">
                        <a:solidFill>
                          <a:srgbClr val="FFFF00"/>
                        </a:solidFill>
                        <a:effectLst/>
                        <a:latin typeface="Arial"/>
                        <a:ea typeface="Times New Roman"/>
                        <a:cs typeface="Arial"/>
                      </a:endParaRPr>
                    </a:p>
                  </a:txBody>
                  <a:tcPr marL="68580" marR="68580" marT="91426" marB="91426" anchor="ctr">
                    <a:solidFill>
                      <a:srgbClr val="005796"/>
                    </a:solidFill>
                  </a:tcPr>
                </a:tc>
                <a:tc>
                  <a:txBody>
                    <a:bodyPr/>
                    <a:lstStyle/>
                    <a:p>
                      <a:pPr marL="0" marR="0" algn="ctr">
                        <a:lnSpc>
                          <a:spcPct val="90000"/>
                        </a:lnSpc>
                        <a:spcBef>
                          <a:spcPts val="0"/>
                        </a:spcBef>
                        <a:spcAft>
                          <a:spcPts val="0"/>
                        </a:spcAft>
                      </a:pPr>
                      <a:r>
                        <a:rPr lang="en-US" sz="1500" b="1" dirty="0" err="1">
                          <a:solidFill>
                            <a:srgbClr val="FFFF00"/>
                          </a:solidFill>
                          <a:effectLst/>
                          <a:latin typeface="Arial"/>
                          <a:ea typeface="Calibri"/>
                          <a:cs typeface="Arial"/>
                        </a:rPr>
                        <a:t>Romidepsin</a:t>
                      </a:r>
                      <a:endParaRPr lang="en-US" sz="1500" b="1" dirty="0">
                        <a:solidFill>
                          <a:srgbClr val="FFFF00"/>
                        </a:solidFill>
                        <a:effectLst/>
                        <a:latin typeface="Arial"/>
                        <a:ea typeface="Times New Roman"/>
                        <a:cs typeface="Arial"/>
                      </a:endParaRPr>
                    </a:p>
                  </a:txBody>
                  <a:tcPr marL="68580" marR="68580" marT="91424" marB="91424" anchor="ctr">
                    <a:solidFill>
                      <a:srgbClr val="005796"/>
                    </a:solidFill>
                  </a:tcPr>
                </a:tc>
                <a:tc>
                  <a:txBody>
                    <a:bodyPr/>
                    <a:lstStyle/>
                    <a:p>
                      <a:pPr marL="0" marR="0" algn="ctr">
                        <a:lnSpc>
                          <a:spcPct val="90000"/>
                        </a:lnSpc>
                        <a:spcBef>
                          <a:spcPts val="0"/>
                        </a:spcBef>
                        <a:spcAft>
                          <a:spcPts val="0"/>
                        </a:spcAft>
                      </a:pPr>
                      <a:r>
                        <a:rPr lang="en-US" sz="1500" dirty="0">
                          <a:solidFill>
                            <a:srgbClr val="FFFF00"/>
                          </a:solidFill>
                          <a:effectLst/>
                          <a:latin typeface="Arial"/>
                          <a:ea typeface="Calibri"/>
                          <a:cs typeface="Arial"/>
                        </a:rPr>
                        <a:t>11/09</a:t>
                      </a:r>
                      <a:endParaRPr lang="en-US" sz="1500" dirty="0">
                        <a:solidFill>
                          <a:srgbClr val="FFFF00"/>
                        </a:solidFill>
                        <a:effectLst/>
                        <a:latin typeface="Arial"/>
                        <a:ea typeface="Times New Roman"/>
                        <a:cs typeface="Arial"/>
                      </a:endParaRPr>
                    </a:p>
                  </a:txBody>
                  <a:tcPr marL="68580" marR="68580" marT="91424" marB="91424" anchor="ctr">
                    <a:solidFill>
                      <a:srgbClr val="005796"/>
                    </a:solidFill>
                  </a:tcPr>
                </a:tc>
              </a:tr>
              <a:tr h="388645">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a:solidFill>
                            <a:srgbClr val="FFFF00"/>
                          </a:solidFill>
                          <a:effectLst/>
                          <a:latin typeface="Arial"/>
                          <a:ea typeface="Calibri"/>
                          <a:cs typeface="Arial"/>
                        </a:rPr>
                        <a:t>Pralatrexate</a:t>
                      </a:r>
                      <a:endParaRPr lang="en-US" sz="1500" b="1" dirty="0">
                        <a:solidFill>
                          <a:srgbClr val="FFFF00"/>
                        </a:solidFill>
                        <a:effectLst/>
                        <a:latin typeface="Arial"/>
                        <a:ea typeface="Times New Roman"/>
                        <a:cs typeface="Arial"/>
                      </a:endParaRPr>
                    </a:p>
                  </a:txBody>
                  <a:tcPr marL="68580" marR="68580" marT="91424" marB="91424" anchor="ctr">
                    <a:solidFill>
                      <a:srgbClr val="005796"/>
                    </a:solidFill>
                  </a:tcPr>
                </a:tc>
                <a:tc>
                  <a:txBody>
                    <a:bodyPr/>
                    <a:lstStyle/>
                    <a:p>
                      <a:pPr marL="0" marR="0" algn="ctr">
                        <a:lnSpc>
                          <a:spcPct val="90000"/>
                        </a:lnSpc>
                        <a:spcBef>
                          <a:spcPts val="0"/>
                        </a:spcBef>
                        <a:spcAft>
                          <a:spcPts val="0"/>
                        </a:spcAft>
                      </a:pPr>
                      <a:r>
                        <a:rPr lang="en-US" sz="1500" dirty="0">
                          <a:solidFill>
                            <a:srgbClr val="FFFF00"/>
                          </a:solidFill>
                          <a:effectLst/>
                          <a:latin typeface="Arial"/>
                          <a:ea typeface="Calibri"/>
                          <a:cs typeface="Arial"/>
                        </a:rPr>
                        <a:t>9/09</a:t>
                      </a:r>
                      <a:endParaRPr lang="en-US" sz="1500" dirty="0">
                        <a:solidFill>
                          <a:srgbClr val="FFFF00"/>
                        </a:solidFill>
                        <a:effectLst/>
                        <a:latin typeface="Arial"/>
                        <a:ea typeface="Times New Roman"/>
                        <a:cs typeface="Arial"/>
                      </a:endParaRPr>
                    </a:p>
                  </a:txBody>
                  <a:tcPr marL="68580" marR="68580" marT="91424" marB="91424" anchor="ctr">
                    <a:solidFill>
                      <a:srgbClr val="005796"/>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97546063"/>
              </p:ext>
            </p:extLst>
          </p:nvPr>
        </p:nvGraphicFramePr>
        <p:xfrm>
          <a:off x="4927600" y="1447800"/>
          <a:ext cx="3898900" cy="3994432"/>
        </p:xfrm>
        <a:graphic>
          <a:graphicData uri="http://schemas.openxmlformats.org/drawingml/2006/table">
            <a:tbl>
              <a:tblPr firstRow="1" bandRow="1">
                <a:tableStyleId>{5C22544A-7EE6-4342-B048-85BDC9FD1C3A}</a:tableStyleId>
              </a:tblPr>
              <a:tblGrid>
                <a:gridCol w="1295400"/>
                <a:gridCol w="1600200"/>
                <a:gridCol w="1003300"/>
              </a:tblGrid>
              <a:tr h="546100">
                <a:tc>
                  <a:txBody>
                    <a:bodyPr/>
                    <a:lstStyle/>
                    <a:p>
                      <a:pPr marL="0" marR="0">
                        <a:spcBef>
                          <a:spcPts val="0"/>
                        </a:spcBef>
                        <a:spcAft>
                          <a:spcPts val="0"/>
                        </a:spcAft>
                      </a:pPr>
                      <a:r>
                        <a:rPr lang="en-US" sz="1500" b="1" dirty="0" smtClean="0">
                          <a:solidFill>
                            <a:srgbClr val="ECBB33"/>
                          </a:solidFill>
                          <a:effectLst/>
                          <a:latin typeface="Arial"/>
                          <a:ea typeface="Calibri"/>
                          <a:cs typeface="Arial"/>
                        </a:rPr>
                        <a:t>Cancer Type</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c>
                  <a:txBody>
                    <a:bodyPr/>
                    <a:lstStyle/>
                    <a:p>
                      <a:pPr marL="0" marR="0" algn="ctr">
                        <a:spcBef>
                          <a:spcPts val="0"/>
                        </a:spcBef>
                        <a:spcAft>
                          <a:spcPts val="0"/>
                        </a:spcAft>
                      </a:pPr>
                      <a:r>
                        <a:rPr lang="en-US" sz="1500" b="1" dirty="0">
                          <a:solidFill>
                            <a:srgbClr val="ECBB33"/>
                          </a:solidFill>
                          <a:effectLst/>
                          <a:latin typeface="Arial"/>
                          <a:ea typeface="Calibri"/>
                          <a:cs typeface="Arial"/>
                        </a:rPr>
                        <a:t> </a:t>
                      </a:r>
                      <a:r>
                        <a:rPr lang="en-US" sz="1500" b="1" dirty="0" smtClean="0">
                          <a:solidFill>
                            <a:srgbClr val="ECBB33"/>
                          </a:solidFill>
                          <a:effectLst/>
                          <a:latin typeface="Arial"/>
                          <a:ea typeface="Calibri"/>
                          <a:cs typeface="Arial"/>
                        </a:rPr>
                        <a:t>Agent</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c>
                  <a:txBody>
                    <a:bodyPr/>
                    <a:lstStyle/>
                    <a:p>
                      <a:pPr marL="0" marR="0" algn="ctr">
                        <a:spcBef>
                          <a:spcPts val="0"/>
                        </a:spcBef>
                        <a:spcAft>
                          <a:spcPts val="0"/>
                        </a:spcAft>
                      </a:pPr>
                      <a:r>
                        <a:rPr lang="en-US" sz="1500" b="1" dirty="0" smtClean="0">
                          <a:solidFill>
                            <a:srgbClr val="ECBB33"/>
                          </a:solidFill>
                          <a:effectLst/>
                          <a:latin typeface="Arial"/>
                          <a:ea typeface="Calibri"/>
                          <a:cs typeface="Arial"/>
                        </a:rPr>
                        <a:t>Approval </a:t>
                      </a:r>
                      <a:r>
                        <a:rPr lang="en-US" sz="1500" b="1" dirty="0">
                          <a:solidFill>
                            <a:srgbClr val="ECBB33"/>
                          </a:solidFill>
                          <a:effectLst/>
                          <a:latin typeface="Arial"/>
                          <a:ea typeface="Calibri"/>
                          <a:cs typeface="Arial"/>
                        </a:rPr>
                        <a:t>Date</a:t>
                      </a:r>
                      <a:endParaRPr lang="en-US" sz="1500" dirty="0">
                        <a:solidFill>
                          <a:srgbClr val="ECBB33"/>
                        </a:solidFill>
                        <a:effectLst/>
                        <a:latin typeface="Arial"/>
                        <a:ea typeface="Times New Roman"/>
                        <a:cs typeface="Arial"/>
                      </a:endParaRPr>
                    </a:p>
                  </a:txBody>
                  <a:tcPr marL="68580" marR="68580" marT="45714" marB="45714" anchor="b">
                    <a:solidFill>
                      <a:srgbClr val="012A50"/>
                    </a:solidFill>
                  </a:tcPr>
                </a:tc>
              </a:tr>
              <a:tr h="444748">
                <a:tc rowSpan="2">
                  <a:txBody>
                    <a:bodyPr/>
                    <a:lstStyle/>
                    <a:p>
                      <a:pPr marL="0" marR="0">
                        <a:lnSpc>
                          <a:spcPct val="90000"/>
                        </a:lnSpc>
                        <a:spcBef>
                          <a:spcPts val="0"/>
                        </a:spcBef>
                        <a:spcAft>
                          <a:spcPts val="0"/>
                        </a:spcAft>
                      </a:pPr>
                      <a:r>
                        <a:rPr lang="en-US" sz="1500" b="1" dirty="0">
                          <a:solidFill>
                            <a:srgbClr val="FFFFFF"/>
                          </a:solidFill>
                          <a:effectLst/>
                          <a:latin typeface="Arial"/>
                          <a:ea typeface="Calibri"/>
                          <a:cs typeface="Arial"/>
                        </a:rPr>
                        <a:t>Lung</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b="1" i="1" dirty="0" smtClean="0">
                          <a:solidFill>
                            <a:srgbClr val="FFFFFF"/>
                          </a:solidFill>
                          <a:effectLst/>
                          <a:latin typeface="Arial"/>
                          <a:ea typeface="Times New Roman"/>
                          <a:cs typeface="Arial"/>
                        </a:rPr>
                        <a:t>Nab</a:t>
                      </a:r>
                      <a:r>
                        <a:rPr lang="en-US" sz="1500" b="1" dirty="0" smtClean="0">
                          <a:solidFill>
                            <a:srgbClr val="FFFFFF"/>
                          </a:solidFill>
                          <a:effectLst/>
                          <a:latin typeface="Arial"/>
                          <a:ea typeface="Times New Roman"/>
                          <a:cs typeface="Arial"/>
                        </a:rPr>
                        <a:t> paclitaxel</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10/12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378224">
                <a:tc vMerge="1">
                  <a:txBody>
                    <a:bodyPr/>
                    <a:lstStyle/>
                    <a:p>
                      <a:pPr marL="0" marR="0">
                        <a:spcBef>
                          <a:spcPts val="0"/>
                        </a:spcBef>
                        <a:spcAft>
                          <a:spcPts val="0"/>
                        </a:spcAft>
                      </a:pPr>
                      <a:endParaRPr lang="en-US" sz="1500" dirty="0">
                        <a:effectLst/>
                        <a:latin typeface="Arial"/>
                        <a:ea typeface="Times New Roman"/>
                        <a:cs typeface="Arial"/>
                      </a:endParaRPr>
                    </a:p>
                  </a:txBody>
                  <a:tcPr marL="68580" marR="68580" marT="91463" marB="9146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Crizotinib</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8/11</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352576">
                <a:tc rowSpan="4">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Breast</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T-DM1</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2/13</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smtClean="0">
                          <a:solidFill>
                            <a:srgbClr val="FFFFFF"/>
                          </a:solidFill>
                          <a:effectLst/>
                          <a:latin typeface="Arial"/>
                          <a:ea typeface="Times New Roman"/>
                          <a:cs typeface="Arial"/>
                        </a:rPr>
                        <a:t>Everolimus</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7/12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Pertuzumab</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6/12</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vMerge="1">
                  <a:txBody>
                    <a:bodyPr/>
                    <a:lstStyle/>
                    <a:p>
                      <a:pPr marL="0" marR="0">
                        <a:spcBef>
                          <a:spcPts val="0"/>
                        </a:spcBef>
                        <a:spcAft>
                          <a:spcPts val="0"/>
                        </a:spcAft>
                      </a:pPr>
                      <a:endParaRPr lang="en-US" sz="1500" b="1" dirty="0">
                        <a:effectLst/>
                        <a:latin typeface="Arial"/>
                        <a:ea typeface="Times New Roman"/>
                        <a:cs typeface="Arial"/>
                      </a:endParaRPr>
                    </a:p>
                  </a:txBody>
                  <a:tcPr marL="68580" marR="68580" marT="91433" marB="91433" anchor="ctr">
                    <a:no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Eribulin</a:t>
                      </a:r>
                      <a:endParaRPr lang="en-US" sz="1500" b="1" dirty="0">
                        <a:solidFill>
                          <a:srgbClr val="FFFFFF"/>
                        </a:solidFill>
                        <a:effectLst/>
                        <a:latin typeface="Arial"/>
                        <a:ea typeface="Times New Roman"/>
                        <a:cs typeface="Arial"/>
                      </a:endParaRPr>
                    </a:p>
                  </a:txBody>
                  <a:tcPr marL="68580" marR="68580" marT="91459" marB="9145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11/10</a:t>
                      </a:r>
                      <a:endParaRPr lang="en-US" sz="1500" dirty="0">
                        <a:solidFill>
                          <a:srgbClr val="FFFFFF"/>
                        </a:solidFill>
                        <a:effectLst/>
                        <a:latin typeface="Arial"/>
                        <a:ea typeface="Times New Roman"/>
                        <a:cs typeface="Arial"/>
                      </a:endParaRPr>
                    </a:p>
                  </a:txBody>
                  <a:tcPr marL="68580" marR="68580" marT="91459" marB="91459" anchor="ctr">
                    <a:solidFill>
                      <a:srgbClr val="005796"/>
                    </a:solidFill>
                  </a:tcPr>
                </a:tc>
              </a:tr>
              <a:tr h="444748">
                <a:tc rowSpan="2">
                  <a:txBody>
                    <a:bodyPr/>
                    <a:lstStyle/>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Multiple</a:t>
                      </a:r>
                    </a:p>
                    <a:p>
                      <a:pPr marL="0" marR="0">
                        <a:lnSpc>
                          <a:spcPct val="90000"/>
                        </a:lnSpc>
                        <a:spcBef>
                          <a:spcPts val="0"/>
                        </a:spcBef>
                        <a:spcAft>
                          <a:spcPts val="0"/>
                        </a:spcAft>
                      </a:pPr>
                      <a:r>
                        <a:rPr lang="en-US" sz="1500" b="1" dirty="0" smtClean="0">
                          <a:solidFill>
                            <a:srgbClr val="FFFFFF"/>
                          </a:solidFill>
                          <a:effectLst/>
                          <a:latin typeface="Arial"/>
                          <a:ea typeface="Times New Roman"/>
                          <a:cs typeface="Arial"/>
                        </a:rPr>
                        <a:t>myeloma</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b="1" dirty="0" smtClean="0">
                          <a:solidFill>
                            <a:srgbClr val="FFFFFF"/>
                          </a:solidFill>
                          <a:effectLst/>
                          <a:latin typeface="Arial"/>
                          <a:ea typeface="Times New Roman"/>
                          <a:cs typeface="Arial"/>
                        </a:rPr>
                        <a:t>Pomalidomide</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dirty="0" smtClean="0">
                          <a:solidFill>
                            <a:srgbClr val="FFFFFF"/>
                          </a:solidFill>
                          <a:effectLst/>
                          <a:latin typeface="Arial"/>
                          <a:ea typeface="Times New Roman"/>
                          <a:cs typeface="Arial"/>
                        </a:rPr>
                        <a:t>2/13</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r>
              <a:tr h="444748">
                <a:tc vMerge="1">
                  <a:txBody>
                    <a:bodyPr/>
                    <a:lstStyle/>
                    <a:p>
                      <a:pPr marL="0" marR="0">
                        <a:spcBef>
                          <a:spcPts val="0"/>
                        </a:spcBef>
                        <a:spcAft>
                          <a:spcPts val="0"/>
                        </a:spcAft>
                      </a:pPr>
                      <a:endParaRPr lang="en-US" sz="1500" dirty="0">
                        <a:effectLst/>
                        <a:latin typeface="Arial"/>
                        <a:ea typeface="Times New Roman"/>
                        <a:cs typeface="Arial"/>
                      </a:endParaRPr>
                    </a:p>
                  </a:txBody>
                  <a:tcPr marL="68580" marR="68580" marT="91448" marB="91448" anchor="ctr">
                    <a:noFill/>
                  </a:tcPr>
                </a:tc>
                <a:tc>
                  <a:txBody>
                    <a:bodyPr/>
                    <a:lstStyle/>
                    <a:p>
                      <a:pPr marL="0" marR="0" algn="ctr">
                        <a:lnSpc>
                          <a:spcPct val="90000"/>
                        </a:lnSpc>
                        <a:spcBef>
                          <a:spcPts val="0"/>
                        </a:spcBef>
                        <a:spcAft>
                          <a:spcPts val="0"/>
                        </a:spcAft>
                      </a:pPr>
                      <a:r>
                        <a:rPr lang="en-US" sz="1500" b="1" dirty="0" err="1">
                          <a:solidFill>
                            <a:srgbClr val="FFFFFF"/>
                          </a:solidFill>
                          <a:effectLst/>
                          <a:latin typeface="Arial"/>
                          <a:ea typeface="Calibri"/>
                          <a:cs typeface="Arial"/>
                        </a:rPr>
                        <a:t>Carfilzomib</a:t>
                      </a:r>
                      <a:endParaRPr lang="en-US" sz="1500" b="1" dirty="0">
                        <a:solidFill>
                          <a:srgbClr val="FFFFFF"/>
                        </a:solidFill>
                        <a:effectLst/>
                        <a:latin typeface="Arial"/>
                        <a:ea typeface="Times New Roman"/>
                        <a:cs typeface="Arial"/>
                      </a:endParaRPr>
                    </a:p>
                  </a:txBody>
                  <a:tcPr marL="68580" marR="68580" marT="91429" marB="91429" anchor="ctr">
                    <a:solidFill>
                      <a:srgbClr val="005796"/>
                    </a:solidFill>
                  </a:tcPr>
                </a:tc>
                <a:tc>
                  <a:txBody>
                    <a:bodyPr/>
                    <a:lstStyle/>
                    <a:p>
                      <a:pPr marL="0" marR="0" algn="ctr">
                        <a:lnSpc>
                          <a:spcPct val="90000"/>
                        </a:lnSpc>
                        <a:spcBef>
                          <a:spcPts val="0"/>
                        </a:spcBef>
                        <a:spcAft>
                          <a:spcPts val="0"/>
                        </a:spcAft>
                      </a:pPr>
                      <a:r>
                        <a:rPr lang="en-US" sz="1500" dirty="0">
                          <a:solidFill>
                            <a:srgbClr val="FFFFFF"/>
                          </a:solidFill>
                          <a:effectLst/>
                          <a:latin typeface="Arial"/>
                          <a:ea typeface="Calibri"/>
                          <a:cs typeface="Arial"/>
                        </a:rPr>
                        <a:t>7/12</a:t>
                      </a:r>
                      <a:endParaRPr lang="en-US" sz="1500" dirty="0">
                        <a:solidFill>
                          <a:srgbClr val="FFFFFF"/>
                        </a:solidFill>
                        <a:effectLst/>
                        <a:latin typeface="Arial"/>
                        <a:ea typeface="Times New Roman"/>
                        <a:cs typeface="Arial"/>
                      </a:endParaRPr>
                    </a:p>
                  </a:txBody>
                  <a:tcPr marL="68580" marR="68580" marT="91429" marB="91429" anchor="ctr">
                    <a:solidFill>
                      <a:srgbClr val="005796"/>
                    </a:solidFill>
                  </a:tcPr>
                </a:tc>
              </a:tr>
            </a:tbl>
          </a:graphicData>
        </a:graphic>
      </p:graphicFrame>
    </p:spTree>
    <p:extLst>
      <p:ext uri="{BB962C8B-B14F-4D97-AF65-F5344CB8AC3E}">
        <p14:creationId xmlns:p14="http://schemas.microsoft.com/office/powerpoint/2010/main" val="35742212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09636"/>
            <a:ext cx="7772400" cy="1500187"/>
          </a:xfrm>
        </p:spPr>
        <p:txBody>
          <a:bodyPr anchor="ctr"/>
          <a:lstStyle/>
          <a:p>
            <a:r>
              <a:rPr lang="en-US" sz="2800" b="1" dirty="0">
                <a:solidFill>
                  <a:srgbClr val="FFFFFF"/>
                </a:solidFill>
                <a:latin typeface="Arial" charset="0"/>
                <a:ea typeface="ヒラギノ角ゴ Pro W3" charset="0"/>
                <a:cs typeface="ヒラギノ角ゴ Pro W3" charset="0"/>
              </a:rPr>
              <a:t>MODULE 1: FOLLICULAR LYMPHOMA (FL</a:t>
            </a:r>
            <a:r>
              <a:rPr lang="en-US" sz="2800" b="1" dirty="0" smtClean="0">
                <a:solidFill>
                  <a:srgbClr val="FFFFFF"/>
                </a:solidFill>
                <a:latin typeface="Arial" charset="0"/>
                <a:ea typeface="ヒラギノ角ゴ Pro W3" charset="0"/>
                <a:cs typeface="ヒラギノ角ゴ Pro W3" charset="0"/>
              </a:rPr>
              <a:t>)</a:t>
            </a:r>
            <a:endParaRPr lang="en-US" sz="2800" b="1" dirty="0">
              <a:solidFill>
                <a:srgbClr val="FFFFFF"/>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4441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p:txBody>
          <a:bodyPr/>
          <a:lstStyle/>
          <a:p>
            <a:r>
              <a:rPr lang="en-US" dirty="0" smtClean="0"/>
              <a:t>Case (from the practice of </a:t>
            </a:r>
            <a:r>
              <a:rPr lang="en-US" dirty="0" err="1" smtClean="0"/>
              <a:t>Ms</a:t>
            </a:r>
            <a:r>
              <a:rPr lang="en-US" dirty="0" smtClean="0"/>
              <a:t> Moran)</a:t>
            </a:r>
            <a:endParaRPr lang="en-US" dirty="0"/>
          </a:p>
        </p:txBody>
      </p:sp>
      <p:sp>
        <p:nvSpPr>
          <p:cNvPr id="124931" name="Rectangle 7"/>
          <p:cNvSpPr>
            <a:spLocks noGrp="1" noChangeArrowheads="1"/>
          </p:cNvSpPr>
          <p:nvPr>
            <p:ph type="body" idx="1"/>
          </p:nvPr>
        </p:nvSpPr>
        <p:spPr/>
        <p:txBody>
          <a:bodyPr>
            <a:normAutofit fontScale="92500" lnSpcReduction="10000"/>
          </a:bodyPr>
          <a:lstStyle/>
          <a:p>
            <a:pPr>
              <a:spcBef>
                <a:spcPts val="1200"/>
              </a:spcBef>
            </a:pPr>
            <a:r>
              <a:rPr lang="en-US" dirty="0" smtClean="0"/>
              <a:t>2011: 65 </a:t>
            </a:r>
            <a:r>
              <a:rPr lang="en-US" dirty="0" err="1" smtClean="0"/>
              <a:t>yo</a:t>
            </a:r>
            <a:r>
              <a:rPr lang="en-US" dirty="0" smtClean="0"/>
              <a:t> woman with abdominal pain and diffuse lymphadenopathy </a:t>
            </a:r>
          </a:p>
          <a:p>
            <a:pPr lvl="1">
              <a:spcBef>
                <a:spcPts val="1200"/>
              </a:spcBef>
            </a:pPr>
            <a:r>
              <a:rPr lang="en-US" dirty="0" smtClean="0"/>
              <a:t>Biopsy: Grade I/II FL, bone marrow positive</a:t>
            </a:r>
          </a:p>
          <a:p>
            <a:pPr lvl="1">
              <a:spcBef>
                <a:spcPts val="1200"/>
              </a:spcBef>
            </a:pPr>
            <a:r>
              <a:rPr lang="en-US" dirty="0" err="1" smtClean="0"/>
              <a:t>Lenalidomide</a:t>
            </a:r>
            <a:r>
              <a:rPr lang="en-US" dirty="0" smtClean="0"/>
              <a:t>/rituximab on clinical trial</a:t>
            </a:r>
          </a:p>
          <a:p>
            <a:pPr lvl="2">
              <a:spcBef>
                <a:spcPts val="1200"/>
              </a:spcBef>
            </a:pPr>
            <a:r>
              <a:rPr lang="en-US" dirty="0" smtClean="0"/>
              <a:t>Increased painful lymphadenopathy resolved with </a:t>
            </a:r>
            <a:r>
              <a:rPr lang="en-US" dirty="0" err="1" smtClean="0"/>
              <a:t>lenalidomide</a:t>
            </a:r>
            <a:r>
              <a:rPr lang="en-US" dirty="0" smtClean="0"/>
              <a:t> dose reduction to 15 mg PO days 1-21</a:t>
            </a:r>
          </a:p>
          <a:p>
            <a:pPr>
              <a:spcBef>
                <a:spcPts val="1200"/>
              </a:spcBef>
            </a:pPr>
            <a:r>
              <a:rPr lang="en-US" dirty="0" smtClean="0"/>
              <a:t>Eight months later: In ER with abdominal pain, fevers, nausea, vomiting</a:t>
            </a:r>
          </a:p>
          <a:p>
            <a:pPr lvl="1">
              <a:spcBef>
                <a:spcPts val="1200"/>
              </a:spcBef>
            </a:pPr>
            <a:r>
              <a:rPr lang="en-US" dirty="0" smtClean="0"/>
              <a:t>Acute bowel perforation at the transverse colon; resection</a:t>
            </a:r>
          </a:p>
          <a:p>
            <a:pPr lvl="1">
              <a:spcBef>
                <a:spcPts val="1200"/>
              </a:spcBef>
            </a:pPr>
            <a:r>
              <a:rPr lang="en-US" dirty="0" smtClean="0"/>
              <a:t>Pathology: FL involvement</a:t>
            </a:r>
          </a:p>
          <a:p>
            <a:pPr>
              <a:spcBef>
                <a:spcPts val="1200"/>
              </a:spcBef>
            </a:pPr>
            <a:r>
              <a:rPr lang="en-US" dirty="0" err="1" smtClean="0"/>
              <a:t>Lenalidomide</a:t>
            </a:r>
            <a:r>
              <a:rPr lang="en-US" dirty="0" smtClean="0"/>
              <a:t> discontinued</a:t>
            </a:r>
            <a:endParaRPr lang="en-US" dirty="0"/>
          </a:p>
        </p:txBody>
      </p:sp>
    </p:spTree>
    <p:extLst>
      <p:ext uri="{BB962C8B-B14F-4D97-AF65-F5344CB8AC3E}">
        <p14:creationId xmlns:p14="http://schemas.microsoft.com/office/powerpoint/2010/main" val="4012548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9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9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493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49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493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493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49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09636"/>
            <a:ext cx="7772400" cy="1500187"/>
          </a:xfrm>
        </p:spPr>
        <p:txBody>
          <a:bodyPr anchor="ctr">
            <a:normAutofit/>
          </a:bodyPr>
          <a:lstStyle/>
          <a:p>
            <a:pPr algn="ctr"/>
            <a:r>
              <a:rPr lang="en-US" sz="3200" b="1" dirty="0">
                <a:solidFill>
                  <a:srgbClr val="FFFFFF"/>
                </a:solidFill>
              </a:rPr>
              <a:t>Indications for watchful waiting </a:t>
            </a:r>
            <a:r>
              <a:rPr lang="en-US" sz="3200" b="1" dirty="0" smtClean="0">
                <a:solidFill>
                  <a:srgbClr val="FFFFFF"/>
                </a:solidFill>
              </a:rPr>
              <a:t/>
            </a:r>
            <a:br>
              <a:rPr lang="en-US" sz="3200" b="1" dirty="0" smtClean="0">
                <a:solidFill>
                  <a:srgbClr val="FFFFFF"/>
                </a:solidFill>
              </a:rPr>
            </a:br>
            <a:r>
              <a:rPr lang="en-US" sz="3200" b="1" dirty="0" smtClean="0">
                <a:solidFill>
                  <a:srgbClr val="FFFFFF"/>
                </a:solidFill>
              </a:rPr>
              <a:t>or </a:t>
            </a:r>
            <a:r>
              <a:rPr lang="en-US" sz="3200" b="1" dirty="0">
                <a:solidFill>
                  <a:srgbClr val="FFFFFF"/>
                </a:solidFill>
              </a:rPr>
              <a:t>rituximab (R) </a:t>
            </a:r>
            <a:r>
              <a:rPr lang="en-US" sz="3200" b="1" dirty="0" err="1">
                <a:solidFill>
                  <a:srgbClr val="FFFFFF"/>
                </a:solidFill>
              </a:rPr>
              <a:t>monotherapy</a:t>
            </a:r>
            <a:endParaRPr lang="en-US" sz="3200" b="1" dirty="0">
              <a:solidFill>
                <a:srgbClr val="FFFFFF"/>
              </a:solidFill>
            </a:endParaRPr>
          </a:p>
        </p:txBody>
      </p:sp>
    </p:spTree>
    <p:extLst>
      <p:ext uri="{BB962C8B-B14F-4D97-AF65-F5344CB8AC3E}">
        <p14:creationId xmlns:p14="http://schemas.microsoft.com/office/powerpoint/2010/main" val="1348058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p:txBody>
          <a:bodyPr/>
          <a:lstStyle/>
          <a:p>
            <a:r>
              <a:rPr lang="en-US" dirty="0" smtClean="0">
                <a:latin typeface="Arial" charset="0"/>
                <a:ea typeface="ヒラギノ角ゴ Pro W3" charset="0"/>
                <a:cs typeface="ヒラギノ角ゴ Pro W3" charset="0"/>
              </a:rPr>
              <a:t>“Watchful Waiting” </a:t>
            </a:r>
            <a:r>
              <a:rPr lang="en-US" dirty="0" err="1" smtClean="0">
                <a:latin typeface="Arial" charset="0"/>
                <a:ea typeface="ヒラギノ角ゴ Pro W3" charset="0"/>
                <a:cs typeface="ヒラギノ角ゴ Pro W3" charset="0"/>
              </a:rPr>
              <a:t>vs</a:t>
            </a:r>
            <a:r>
              <a:rPr lang="en-US" dirty="0" smtClean="0">
                <a:latin typeface="Arial" charset="0"/>
                <a:ea typeface="ヒラギノ角ゴ Pro W3" charset="0"/>
                <a:cs typeface="ヒラギノ角ゴ Pro W3" charset="0"/>
              </a:rPr>
              <a:t> Initiation of Treatment</a:t>
            </a:r>
            <a:endParaRPr lang="en-US" dirty="0">
              <a:latin typeface="Arial" charset="0"/>
              <a:ea typeface="ヒラギノ角ゴ Pro W3" charset="0"/>
              <a:cs typeface="ヒラギノ角ゴ Pro W3" charset="0"/>
            </a:endParaRPr>
          </a:p>
        </p:txBody>
      </p:sp>
      <p:sp>
        <p:nvSpPr>
          <p:cNvPr id="124931" name="Rectangle 7"/>
          <p:cNvSpPr>
            <a:spLocks noGrp="1" noChangeArrowheads="1"/>
          </p:cNvSpPr>
          <p:nvPr>
            <p:ph type="body" idx="1"/>
          </p:nvPr>
        </p:nvSpPr>
        <p:spPr>
          <a:xfrm>
            <a:off x="685800" y="1335797"/>
            <a:ext cx="7772400" cy="5123672"/>
          </a:xfrm>
        </p:spPr>
        <p:txBody>
          <a:bodyPr>
            <a:normAutofit lnSpcReduction="10000"/>
          </a:bodyPr>
          <a:lstStyle/>
          <a:p>
            <a:pPr marL="0" indent="0">
              <a:buNone/>
            </a:pPr>
            <a:r>
              <a:rPr lang="en-US" sz="1800" b="1" dirty="0" smtClean="0">
                <a:solidFill>
                  <a:srgbClr val="EBBC00"/>
                </a:solidFill>
                <a:latin typeface="Arial" charset="0"/>
                <a:ea typeface="ヒラギノ角ゴ Pro W3" charset="0"/>
                <a:cs typeface="ヒラギノ角ゴ Pro W3" charset="0"/>
              </a:rPr>
              <a:t>Candidates for “Watchful Waiting”</a:t>
            </a:r>
          </a:p>
          <a:p>
            <a:r>
              <a:rPr lang="en-US" sz="1800" dirty="0" smtClean="0">
                <a:solidFill>
                  <a:schemeClr val="bg1"/>
                </a:solidFill>
                <a:latin typeface="Arial" charset="0"/>
                <a:ea typeface="ヒラギノ角ゴ Pro W3" charset="0"/>
              </a:rPr>
              <a:t>Asymptomatic; low bulk, slowly progressive disease; no impending organ compromise</a:t>
            </a:r>
            <a:endParaRPr lang="en-US" sz="1800" b="1" dirty="0">
              <a:solidFill>
                <a:srgbClr val="FF8000"/>
              </a:solidFill>
              <a:latin typeface="Arial" charset="0"/>
              <a:ea typeface="ヒラギノ角ゴ Pro W3" charset="0"/>
              <a:cs typeface="ヒラギノ角ゴ Pro W3" charset="0"/>
            </a:endParaRPr>
          </a:p>
          <a:p>
            <a:pPr marL="0" indent="0">
              <a:spcBef>
                <a:spcPts val="1032"/>
              </a:spcBef>
              <a:buNone/>
            </a:pPr>
            <a:r>
              <a:rPr lang="en-US" sz="1800" b="1" dirty="0" smtClean="0">
                <a:solidFill>
                  <a:srgbClr val="EBBC00"/>
                </a:solidFill>
                <a:latin typeface="Arial" charset="0"/>
                <a:ea typeface="ヒラギノ角ゴ Pro W3" charset="0"/>
                <a:cs typeface="ヒラギノ角ゴ Pro W3" charset="0"/>
              </a:rPr>
              <a:t>Indicators to Initiate Treatment for Stage II-IV FL</a:t>
            </a:r>
          </a:p>
          <a:p>
            <a:pPr>
              <a:lnSpc>
                <a:spcPct val="120000"/>
              </a:lnSpc>
            </a:pPr>
            <a:r>
              <a:rPr lang="en-US" sz="1800" dirty="0" smtClean="0">
                <a:solidFill>
                  <a:schemeClr val="bg1"/>
                </a:solidFill>
                <a:latin typeface="Arial" charset="0"/>
                <a:ea typeface="ヒラギノ角ゴ Pro W3" charset="0"/>
              </a:rPr>
              <a:t>Development of symptoms</a:t>
            </a:r>
          </a:p>
          <a:p>
            <a:pPr lvl="1">
              <a:lnSpc>
                <a:spcPct val="120000"/>
              </a:lnSpc>
            </a:pPr>
            <a:r>
              <a:rPr lang="en-US" sz="1800" dirty="0" smtClean="0">
                <a:solidFill>
                  <a:schemeClr val="bg1"/>
                </a:solidFill>
                <a:latin typeface="Arial" charset="0"/>
                <a:ea typeface="ヒラギノ角ゴ Pro W3" charset="0"/>
              </a:rPr>
              <a:t>Fever, sweats, weight loss, pain</a:t>
            </a:r>
            <a:endParaRPr lang="en-US" sz="1800" dirty="0">
              <a:solidFill>
                <a:schemeClr val="bg1"/>
              </a:solidFill>
              <a:latin typeface="Arial" charset="0"/>
              <a:ea typeface="ヒラギノ角ゴ Pro W3" charset="0"/>
            </a:endParaRPr>
          </a:p>
          <a:p>
            <a:pPr>
              <a:lnSpc>
                <a:spcPct val="120000"/>
              </a:lnSpc>
            </a:pPr>
            <a:r>
              <a:rPr lang="en-US" sz="1800" dirty="0" err="1" smtClean="0">
                <a:solidFill>
                  <a:schemeClr val="bg1"/>
                </a:solidFill>
                <a:latin typeface="Arial" charset="0"/>
                <a:ea typeface="ヒラギノ角ゴ Pro W3" charset="0"/>
              </a:rPr>
              <a:t>Cytopenias</a:t>
            </a:r>
            <a:endParaRPr lang="en-US" sz="1800" dirty="0">
              <a:solidFill>
                <a:schemeClr val="bg1"/>
              </a:solidFill>
              <a:latin typeface="Arial" charset="0"/>
              <a:ea typeface="ヒラギノ角ゴ Pro W3" charset="0"/>
            </a:endParaRPr>
          </a:p>
          <a:p>
            <a:pPr>
              <a:lnSpc>
                <a:spcPct val="120000"/>
              </a:lnSpc>
            </a:pPr>
            <a:r>
              <a:rPr lang="en-US" sz="1800" dirty="0" smtClean="0">
                <a:solidFill>
                  <a:schemeClr val="bg1"/>
                </a:solidFill>
                <a:latin typeface="Arial" charset="0"/>
                <a:ea typeface="ヒラギノ角ゴ Pro W3" charset="0"/>
              </a:rPr>
              <a:t>Massive splenomegaly</a:t>
            </a:r>
            <a:endParaRPr lang="en-US" sz="1800" dirty="0">
              <a:solidFill>
                <a:schemeClr val="bg1"/>
              </a:solidFill>
              <a:latin typeface="Arial" charset="0"/>
              <a:ea typeface="ヒラギノ角ゴ Pro W3" charset="0"/>
            </a:endParaRPr>
          </a:p>
          <a:p>
            <a:pPr>
              <a:lnSpc>
                <a:spcPct val="120000"/>
              </a:lnSpc>
            </a:pPr>
            <a:r>
              <a:rPr lang="en-US" sz="1800" dirty="0" smtClean="0">
                <a:solidFill>
                  <a:schemeClr val="bg1"/>
                </a:solidFill>
                <a:latin typeface="Arial" charset="0"/>
                <a:ea typeface="ヒラギノ角ゴ Pro W3" charset="0"/>
              </a:rPr>
              <a:t>Impairment of major organ function</a:t>
            </a:r>
            <a:endParaRPr lang="en-US" sz="1800" dirty="0">
              <a:solidFill>
                <a:schemeClr val="bg1"/>
              </a:solidFill>
              <a:latin typeface="Arial" charset="0"/>
              <a:ea typeface="ヒラギノ角ゴ Pro W3" charset="0"/>
            </a:endParaRPr>
          </a:p>
          <a:p>
            <a:pPr>
              <a:lnSpc>
                <a:spcPct val="120000"/>
              </a:lnSpc>
            </a:pPr>
            <a:r>
              <a:rPr lang="en-US" sz="1800" dirty="0" smtClean="0">
                <a:solidFill>
                  <a:schemeClr val="bg1"/>
                </a:solidFill>
                <a:latin typeface="Arial" charset="0"/>
                <a:ea typeface="ヒラギノ角ゴ Pro W3" charset="0"/>
              </a:rPr>
              <a:t>Bulky </a:t>
            </a:r>
            <a:r>
              <a:rPr lang="en-US" sz="1800" dirty="0" err="1" smtClean="0">
                <a:solidFill>
                  <a:schemeClr val="bg1"/>
                </a:solidFill>
                <a:latin typeface="Arial" charset="0"/>
                <a:ea typeface="ヒラギノ角ゴ Pro W3" charset="0"/>
              </a:rPr>
              <a:t>adenopathy</a:t>
            </a:r>
            <a:endParaRPr lang="en-US" sz="1800" dirty="0" smtClean="0">
              <a:solidFill>
                <a:schemeClr val="bg1"/>
              </a:solidFill>
              <a:latin typeface="Arial" charset="0"/>
              <a:ea typeface="ヒラギノ角ゴ Pro W3" charset="0"/>
            </a:endParaRPr>
          </a:p>
          <a:p>
            <a:pPr lvl="1">
              <a:lnSpc>
                <a:spcPct val="120000"/>
              </a:lnSpc>
            </a:pPr>
            <a:r>
              <a:rPr lang="en-US" sz="1800" dirty="0" smtClean="0">
                <a:solidFill>
                  <a:schemeClr val="bg1"/>
                </a:solidFill>
                <a:latin typeface="Arial" charset="0"/>
                <a:ea typeface="ヒラギノ角ゴ Pro W3" charset="0"/>
              </a:rPr>
              <a:t>One lymph node &gt;7 cm</a:t>
            </a:r>
          </a:p>
          <a:p>
            <a:pPr lvl="1">
              <a:lnSpc>
                <a:spcPct val="120000"/>
              </a:lnSpc>
            </a:pPr>
            <a:r>
              <a:rPr lang="en-US" sz="1800" dirty="0" smtClean="0">
                <a:solidFill>
                  <a:schemeClr val="bg1"/>
                </a:solidFill>
                <a:latin typeface="Arial" charset="0"/>
                <a:ea typeface="ヒラギノ角ゴ Pro W3" charset="0"/>
              </a:rPr>
              <a:t>Three lymph nodes &gt;3 cm</a:t>
            </a:r>
          </a:p>
          <a:p>
            <a:pPr>
              <a:lnSpc>
                <a:spcPct val="120000"/>
              </a:lnSpc>
            </a:pPr>
            <a:r>
              <a:rPr lang="en-US" sz="1800" dirty="0" smtClean="0">
                <a:solidFill>
                  <a:schemeClr val="bg1"/>
                </a:solidFill>
                <a:latin typeface="Arial" charset="0"/>
                <a:ea typeface="ヒラギノ角ゴ Pro W3" charset="0"/>
              </a:rPr>
              <a:t>Pleural effusions or ascites</a:t>
            </a:r>
          </a:p>
          <a:p>
            <a:pPr>
              <a:lnSpc>
                <a:spcPct val="120000"/>
              </a:lnSpc>
            </a:pPr>
            <a:r>
              <a:rPr lang="en-US" sz="1800" dirty="0" smtClean="0">
                <a:solidFill>
                  <a:schemeClr val="bg1"/>
                </a:solidFill>
                <a:latin typeface="Arial" charset="0"/>
                <a:ea typeface="ヒラギノ角ゴ Pro W3" charset="0"/>
              </a:rPr>
              <a:t>Marked blood </a:t>
            </a:r>
            <a:r>
              <a:rPr lang="en-US" sz="1800" dirty="0">
                <a:latin typeface="Arial" charset="0"/>
                <a:ea typeface="ヒラギノ角ゴ Pro W3" charset="0"/>
              </a:rPr>
              <a:t>lymphocytosis</a:t>
            </a:r>
            <a:endParaRPr lang="en-US" sz="1800" dirty="0">
              <a:solidFill>
                <a:schemeClr val="bg1"/>
              </a:solidFill>
              <a:latin typeface="Arial" charset="0"/>
              <a:ea typeface="ヒラギノ角ゴ Pro W3" charset="0"/>
            </a:endParaRPr>
          </a:p>
        </p:txBody>
      </p:sp>
      <p:sp>
        <p:nvSpPr>
          <p:cNvPr id="2" name="TextBox 1"/>
          <p:cNvSpPr txBox="1"/>
          <p:nvPr/>
        </p:nvSpPr>
        <p:spPr>
          <a:xfrm>
            <a:off x="0" y="6459469"/>
            <a:ext cx="7024539" cy="430887"/>
          </a:xfrm>
          <a:prstGeom prst="rect">
            <a:avLst/>
          </a:prstGeom>
          <a:noFill/>
        </p:spPr>
        <p:txBody>
          <a:bodyPr wrap="none" lIns="182880" tIns="91440" bIns="91440" rtlCol="0">
            <a:spAutoFit/>
          </a:bodyPr>
          <a:lstStyle/>
          <a:p>
            <a:r>
              <a:rPr lang="en-US" sz="1600" dirty="0" smtClean="0">
                <a:solidFill>
                  <a:schemeClr val="bg1"/>
                </a:solidFill>
              </a:rPr>
              <a:t>Press OW, </a:t>
            </a:r>
            <a:r>
              <a:rPr lang="en-US" sz="1600" dirty="0" err="1" smtClean="0">
                <a:solidFill>
                  <a:schemeClr val="bg1"/>
                </a:solidFill>
              </a:rPr>
              <a:t>Palanca-Wessels</a:t>
            </a:r>
            <a:r>
              <a:rPr lang="en-US" sz="1600" dirty="0" smtClean="0">
                <a:solidFill>
                  <a:schemeClr val="bg1"/>
                </a:solidFill>
              </a:rPr>
              <a:t> MC. </a:t>
            </a:r>
            <a:r>
              <a:rPr lang="en-US" sz="1600" i="1" dirty="0" smtClean="0">
                <a:solidFill>
                  <a:schemeClr val="bg1"/>
                </a:solidFill>
              </a:rPr>
              <a:t>J </a:t>
            </a:r>
            <a:r>
              <a:rPr lang="en-US" sz="1600" i="1" dirty="0" err="1" smtClean="0">
                <a:solidFill>
                  <a:schemeClr val="bg1"/>
                </a:solidFill>
              </a:rPr>
              <a:t>Clin</a:t>
            </a:r>
            <a:r>
              <a:rPr lang="en-US" sz="1600" i="1" dirty="0" smtClean="0">
                <a:solidFill>
                  <a:schemeClr val="bg1"/>
                </a:solidFill>
              </a:rPr>
              <a:t> </a:t>
            </a:r>
            <a:r>
              <a:rPr lang="en-US" sz="1600" i="1" dirty="0" err="1" smtClean="0">
                <a:solidFill>
                  <a:schemeClr val="bg1"/>
                </a:solidFill>
              </a:rPr>
              <a:t>Oncol</a:t>
            </a:r>
            <a:r>
              <a:rPr lang="en-US" sz="1600" i="1" dirty="0" smtClean="0">
                <a:solidFill>
                  <a:schemeClr val="bg1"/>
                </a:solidFill>
              </a:rPr>
              <a:t> </a:t>
            </a:r>
            <a:r>
              <a:rPr lang="en-US" sz="1600" dirty="0" smtClean="0">
                <a:solidFill>
                  <a:schemeClr val="bg1"/>
                </a:solidFill>
              </a:rPr>
              <a:t>2013;[</a:t>
            </a:r>
            <a:r>
              <a:rPr lang="en-US" sz="1600" dirty="0" err="1" smtClean="0">
                <a:solidFill>
                  <a:schemeClr val="bg1"/>
                </a:solidFill>
              </a:rPr>
              <a:t>Epub</a:t>
            </a:r>
            <a:r>
              <a:rPr lang="en-US" sz="1600" dirty="0" smtClean="0">
                <a:solidFill>
                  <a:schemeClr val="bg1"/>
                </a:solidFill>
              </a:rPr>
              <a:t> ahead of print].</a:t>
            </a:r>
            <a:endParaRPr lang="en-US" sz="1600" dirty="0">
              <a:solidFill>
                <a:schemeClr val="bg1"/>
              </a:solidFill>
            </a:endParaRPr>
          </a:p>
        </p:txBody>
      </p:sp>
    </p:spTree>
    <p:extLst>
      <p:ext uri="{BB962C8B-B14F-4D97-AF65-F5344CB8AC3E}">
        <p14:creationId xmlns:p14="http://schemas.microsoft.com/office/powerpoint/2010/main" val="3871002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chor="ctr">
            <a:noAutofit/>
          </a:bodyPr>
          <a:lstStyle/>
          <a:p>
            <a:pPr algn="ctr"/>
            <a:r>
              <a:rPr lang="en-US" sz="3200" b="1" dirty="0">
                <a:solidFill>
                  <a:srgbClr val="FFFFFF"/>
                </a:solidFill>
              </a:rPr>
              <a:t>Commonly used induction </a:t>
            </a:r>
            <a:r>
              <a:rPr lang="en-US" sz="3200" b="1" dirty="0" smtClean="0">
                <a:solidFill>
                  <a:srgbClr val="FFFFFF"/>
                </a:solidFill>
              </a:rPr>
              <a:t/>
            </a:r>
            <a:br>
              <a:rPr lang="en-US" sz="3200" b="1" dirty="0" smtClean="0">
                <a:solidFill>
                  <a:srgbClr val="FFFFFF"/>
                </a:solidFill>
              </a:rPr>
            </a:br>
            <a:r>
              <a:rPr lang="en-US" sz="3200" b="1" dirty="0" smtClean="0">
                <a:solidFill>
                  <a:srgbClr val="FFFFFF"/>
                </a:solidFill>
              </a:rPr>
              <a:t>regimens </a:t>
            </a:r>
            <a:r>
              <a:rPr lang="en-US" sz="3200" b="1" dirty="0">
                <a:solidFill>
                  <a:srgbClr val="FFFFFF"/>
                </a:solidFill>
              </a:rPr>
              <a:t>for patients </a:t>
            </a:r>
            <a:r>
              <a:rPr lang="en-US" sz="3200" b="1" dirty="0" smtClean="0">
                <a:solidFill>
                  <a:srgbClr val="FFFFFF"/>
                </a:solidFill>
              </a:rPr>
              <a:t>receiving </a:t>
            </a:r>
            <a:br>
              <a:rPr lang="en-US" sz="3200" b="1" dirty="0" smtClean="0">
                <a:solidFill>
                  <a:srgbClr val="FFFFFF"/>
                </a:solidFill>
              </a:rPr>
            </a:br>
            <a:r>
              <a:rPr lang="en-US" sz="3200" b="1" dirty="0" smtClean="0">
                <a:solidFill>
                  <a:srgbClr val="FFFFFF"/>
                </a:solidFill>
              </a:rPr>
              <a:t>active </a:t>
            </a:r>
            <a:r>
              <a:rPr lang="en-US" sz="3200" b="1" dirty="0">
                <a:solidFill>
                  <a:srgbClr val="FFFFFF"/>
                </a:solidFill>
              </a:rPr>
              <a:t>treatment for FL (</a:t>
            </a:r>
            <a:r>
              <a:rPr lang="en-US" sz="3200" b="1" dirty="0" err="1">
                <a:solidFill>
                  <a:srgbClr val="FFFFFF"/>
                </a:solidFill>
              </a:rPr>
              <a:t>eg</a:t>
            </a:r>
            <a:r>
              <a:rPr lang="en-US" sz="3200" b="1" dirty="0">
                <a:solidFill>
                  <a:srgbClr val="FFFFFF"/>
                </a:solidFill>
              </a:rPr>
              <a:t>, R-CHOP, </a:t>
            </a:r>
            <a:r>
              <a:rPr lang="en-US" sz="3200" b="1" dirty="0" err="1">
                <a:solidFill>
                  <a:srgbClr val="FFFFFF"/>
                </a:solidFill>
              </a:rPr>
              <a:t>bendamustine</a:t>
            </a:r>
            <a:r>
              <a:rPr lang="en-US" sz="3200" b="1" dirty="0">
                <a:solidFill>
                  <a:srgbClr val="FFFFFF"/>
                </a:solidFill>
              </a:rPr>
              <a:t>/R [BR])</a:t>
            </a:r>
          </a:p>
        </p:txBody>
      </p:sp>
    </p:spTree>
    <p:extLst>
      <p:ext uri="{BB962C8B-B14F-4D97-AF65-F5344CB8AC3E}">
        <p14:creationId xmlns:p14="http://schemas.microsoft.com/office/powerpoint/2010/main" val="3987353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091" y="1493212"/>
            <a:ext cx="8612907" cy="30787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27" y="1631758"/>
            <a:ext cx="8530693" cy="2406093"/>
          </a:xfrm>
          <a:prstGeom prst="rect">
            <a:avLst/>
          </a:prstGeom>
        </p:spPr>
      </p:pic>
      <p:pic>
        <p:nvPicPr>
          <p:cNvPr id="5" name="Picture 4" descr="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715" y="4166626"/>
            <a:ext cx="2885527" cy="257551"/>
          </a:xfrm>
          <a:prstGeom prst="rect">
            <a:avLst/>
          </a:prstGeom>
        </p:spPr>
      </p:pic>
    </p:spTree>
    <p:extLst>
      <p:ext uri="{BB962C8B-B14F-4D97-AF65-F5344CB8AC3E}">
        <p14:creationId xmlns:p14="http://schemas.microsoft.com/office/powerpoint/2010/main" val="21543016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ine 6"/>
          <p:cNvSpPr>
            <a:spLocks noChangeShapeType="1"/>
          </p:cNvSpPr>
          <p:nvPr/>
        </p:nvSpPr>
        <p:spPr bwMode="auto">
          <a:xfrm flipV="1">
            <a:off x="3261645" y="3133493"/>
            <a:ext cx="2260396" cy="11156"/>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597" name="Line 7"/>
          <p:cNvSpPr>
            <a:spLocks noChangeShapeType="1"/>
          </p:cNvSpPr>
          <p:nvPr/>
        </p:nvSpPr>
        <p:spPr bwMode="auto">
          <a:xfrm>
            <a:off x="5533371" y="2618200"/>
            <a:ext cx="0" cy="1247669"/>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98" name="Line 8"/>
          <p:cNvSpPr>
            <a:spLocks noChangeShapeType="1"/>
          </p:cNvSpPr>
          <p:nvPr/>
        </p:nvSpPr>
        <p:spPr bwMode="auto">
          <a:xfrm>
            <a:off x="5527706" y="2618200"/>
            <a:ext cx="51455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2027" name="Text Box 11"/>
          <p:cNvSpPr txBox="1">
            <a:spLocks noChangeArrowheads="1"/>
          </p:cNvSpPr>
          <p:nvPr/>
        </p:nvSpPr>
        <p:spPr bwMode="auto">
          <a:xfrm>
            <a:off x="6047931" y="2247296"/>
            <a:ext cx="2295128" cy="741807"/>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p>
            <a:pPr algn="ctr">
              <a:spcBef>
                <a:spcPct val="50000"/>
              </a:spcBef>
              <a:defRPr/>
            </a:pPr>
            <a:r>
              <a:rPr lang="en-US" sz="2000" b="1" dirty="0" err="1" smtClean="0">
                <a:solidFill>
                  <a:srgbClr val="000090"/>
                </a:solidFill>
                <a:latin typeface="Arial" pitchFamily="1" charset="0"/>
                <a:ea typeface="ＭＳ Ｐゴシック" pitchFamily="1" charset="-128"/>
                <a:cs typeface="ＭＳ Ｐゴシック" pitchFamily="1" charset="-128"/>
              </a:rPr>
              <a:t>Bendamustine</a:t>
            </a:r>
            <a:r>
              <a:rPr lang="en-US" sz="2000" b="1" dirty="0" smtClean="0">
                <a:solidFill>
                  <a:srgbClr val="000090"/>
                </a:solidFill>
                <a:latin typeface="Arial" pitchFamily="1" charset="0"/>
                <a:ea typeface="ＭＳ Ｐゴシック" pitchFamily="1" charset="-128"/>
                <a:cs typeface="ＭＳ Ｐゴシック" pitchFamily="1" charset="-128"/>
              </a:rPr>
              <a:t> </a:t>
            </a:r>
            <a:br>
              <a:rPr lang="en-US" sz="2000" b="1" dirty="0" smtClean="0">
                <a:solidFill>
                  <a:srgbClr val="000090"/>
                </a:solidFill>
                <a:latin typeface="Arial" pitchFamily="1" charset="0"/>
                <a:ea typeface="ＭＳ Ｐゴシック" pitchFamily="1" charset="-128"/>
                <a:cs typeface="ＭＳ Ｐゴシック" pitchFamily="1" charset="-128"/>
              </a:rPr>
            </a:br>
            <a:r>
              <a:rPr lang="en-US" sz="2000" b="1" dirty="0" smtClean="0">
                <a:solidFill>
                  <a:srgbClr val="000090"/>
                </a:solidFill>
                <a:latin typeface="Arial" pitchFamily="1" charset="0"/>
                <a:ea typeface="ＭＳ Ｐゴシック" pitchFamily="1" charset="-128"/>
                <a:cs typeface="ＭＳ Ｐゴシック" pitchFamily="1" charset="-128"/>
              </a:rPr>
              <a:t>+ Rituximab (BR)</a:t>
            </a:r>
            <a:endParaRPr lang="en-US" sz="2000" b="1" dirty="0">
              <a:solidFill>
                <a:srgbClr val="000090"/>
              </a:solidFill>
              <a:latin typeface="Arial" pitchFamily="1" charset="0"/>
              <a:ea typeface="ＭＳ Ｐゴシック" pitchFamily="1" charset="-128"/>
              <a:cs typeface="ＭＳ Ｐゴシック" pitchFamily="1" charset="-128"/>
            </a:endParaRPr>
          </a:p>
        </p:txBody>
      </p:sp>
      <p:sp>
        <p:nvSpPr>
          <p:cNvPr id="110603" name="Oval 25"/>
          <p:cNvSpPr>
            <a:spLocks noChangeArrowheads="1"/>
          </p:cNvSpPr>
          <p:nvPr/>
        </p:nvSpPr>
        <p:spPr bwMode="auto">
          <a:xfrm>
            <a:off x="4237118" y="2719856"/>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a:solidFill>
                  <a:schemeClr val="bg1"/>
                </a:solidFill>
                <a:latin typeface="Arial" charset="0"/>
              </a:rPr>
              <a:t>R</a:t>
            </a:r>
          </a:p>
        </p:txBody>
      </p:sp>
      <p:sp>
        <p:nvSpPr>
          <p:cNvPr id="4" name="TextBox 3"/>
          <p:cNvSpPr txBox="1"/>
          <p:nvPr/>
        </p:nvSpPr>
        <p:spPr>
          <a:xfrm>
            <a:off x="0" y="6476126"/>
            <a:ext cx="8229600" cy="338554"/>
          </a:xfrm>
          <a:prstGeom prst="rect">
            <a:avLst/>
          </a:prstGeom>
          <a:noFill/>
        </p:spPr>
        <p:txBody>
          <a:bodyPr wrap="none" rtlCol="0">
            <a:noAutofit/>
          </a:bodyPr>
          <a:lstStyle/>
          <a:p>
            <a:r>
              <a:rPr lang="en-US" sz="1600" dirty="0" err="1" smtClean="0">
                <a:solidFill>
                  <a:srgbClr val="FFFFFF"/>
                </a:solidFill>
              </a:rPr>
              <a:t>Rummel</a:t>
            </a:r>
            <a:r>
              <a:rPr lang="en-US" sz="1600" dirty="0" smtClean="0">
                <a:solidFill>
                  <a:srgbClr val="FFFFFF"/>
                </a:solidFill>
              </a:rPr>
              <a:t> MJ et al. </a:t>
            </a:r>
            <a:r>
              <a:rPr lang="en-US" sz="1600" i="1" dirty="0" smtClean="0">
                <a:solidFill>
                  <a:srgbClr val="FFFFFF"/>
                </a:solidFill>
              </a:rPr>
              <a:t>Lancet</a:t>
            </a:r>
            <a:r>
              <a:rPr lang="en-US" sz="1600" dirty="0" smtClean="0">
                <a:solidFill>
                  <a:srgbClr val="FFFFFF"/>
                </a:solidFill>
              </a:rPr>
              <a:t> 2013;381;1203-10.</a:t>
            </a:r>
            <a:endParaRPr lang="en-US" sz="1600" dirty="0">
              <a:solidFill>
                <a:srgbClr val="FFFFFF"/>
              </a:solidFill>
            </a:endParaRPr>
          </a:p>
        </p:txBody>
      </p:sp>
      <p:sp>
        <p:nvSpPr>
          <p:cNvPr id="17" name="Text Box 13"/>
          <p:cNvSpPr txBox="1">
            <a:spLocks noChangeArrowheads="1"/>
          </p:cNvSpPr>
          <p:nvPr/>
        </p:nvSpPr>
        <p:spPr bwMode="auto">
          <a:xfrm>
            <a:off x="6047930" y="3483043"/>
            <a:ext cx="2295129" cy="765651"/>
          </a:xfrm>
          <a:prstGeom prst="rect">
            <a:avLst/>
          </a:prstGeom>
          <a:solidFill>
            <a:srgbClr val="99CC00"/>
          </a:solidFill>
          <a:ln w="9525">
            <a:solidFill>
              <a:srgbClr val="FFFFFF"/>
            </a:solidFill>
            <a:miter lim="800000"/>
            <a:headEnd/>
            <a:tailEnd/>
          </a:ln>
          <a:effectLst>
            <a:prstShdw prst="shdw17" dist="17961" dir="2700000">
              <a:srgbClr val="999999">
                <a:alpha val="74997"/>
              </a:srgbClr>
            </a:prstShdw>
          </a:effectLst>
        </p:spPr>
        <p:txBody>
          <a:bodyPr anchor="ctr"/>
          <a:lstStyle/>
          <a:p>
            <a:pPr algn="ctr">
              <a:spcBef>
                <a:spcPct val="50000"/>
              </a:spcBef>
              <a:defRPr/>
            </a:pPr>
            <a:r>
              <a:rPr lang="en-US" sz="2000" b="1" dirty="0" smtClean="0">
                <a:solidFill>
                  <a:srgbClr val="000090"/>
                </a:solidFill>
                <a:latin typeface="Arial" pitchFamily="1" charset="0"/>
                <a:ea typeface="ＭＳ Ｐゴシック" pitchFamily="1" charset="-128"/>
                <a:cs typeface="ＭＳ Ｐゴシック" pitchFamily="1" charset="-128"/>
              </a:rPr>
              <a:t>R-CHOP</a:t>
            </a:r>
            <a:endParaRPr lang="en-US" sz="2000" b="1" dirty="0">
              <a:solidFill>
                <a:srgbClr val="000090"/>
              </a:solidFill>
              <a:latin typeface="Arial" pitchFamily="1" charset="0"/>
              <a:ea typeface="ＭＳ Ｐゴシック" pitchFamily="1" charset="-128"/>
              <a:cs typeface="ＭＳ Ｐゴシック" pitchFamily="1" charset="-128"/>
            </a:endParaRPr>
          </a:p>
        </p:txBody>
      </p:sp>
      <p:sp>
        <p:nvSpPr>
          <p:cNvPr id="18" name="Line 8"/>
          <p:cNvSpPr>
            <a:spLocks noChangeShapeType="1"/>
          </p:cNvSpPr>
          <p:nvPr/>
        </p:nvSpPr>
        <p:spPr bwMode="auto">
          <a:xfrm>
            <a:off x="5522041" y="3865869"/>
            <a:ext cx="52022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 name="Title 2"/>
          <p:cNvSpPr>
            <a:spLocks noGrp="1"/>
          </p:cNvSpPr>
          <p:nvPr>
            <p:ph type="title"/>
          </p:nvPr>
        </p:nvSpPr>
        <p:spPr/>
        <p:txBody>
          <a:bodyPr/>
          <a:lstStyle/>
          <a:p>
            <a:r>
              <a:rPr lang="en-US" dirty="0" err="1" smtClean="0"/>
              <a:t>StiL</a:t>
            </a:r>
            <a:r>
              <a:rPr lang="en-US" dirty="0" smtClean="0"/>
              <a:t> NHL 1-2003 Phase III Study </a:t>
            </a:r>
            <a:endParaRPr lang="en-US" dirty="0"/>
          </a:p>
        </p:txBody>
      </p:sp>
      <p:graphicFrame>
        <p:nvGraphicFramePr>
          <p:cNvPr id="25" name="Group 104"/>
          <p:cNvGraphicFramePr>
            <a:graphicFrameLocks noGrp="1"/>
          </p:cNvGraphicFramePr>
          <p:nvPr>
            <p:extLst>
              <p:ext uri="{D42A27DB-BD31-4B8C-83A1-F6EECF244321}">
                <p14:modId xmlns:p14="http://schemas.microsoft.com/office/powerpoint/2010/main" val="2449531213"/>
              </p:ext>
            </p:extLst>
          </p:nvPr>
        </p:nvGraphicFramePr>
        <p:xfrm>
          <a:off x="768605" y="2509124"/>
          <a:ext cx="2987071" cy="1275215"/>
        </p:xfrm>
        <a:graphic>
          <a:graphicData uri="http://schemas.openxmlformats.org/drawingml/2006/table">
            <a:tbl>
              <a:tblPr/>
              <a:tblGrid>
                <a:gridCol w="2987071"/>
              </a:tblGrid>
              <a:tr h="3236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a:ea typeface="ＭＳ Ｐゴシック" charset="0"/>
                          <a:cs typeface="Arial"/>
                        </a:rPr>
                        <a:t>Eligibility</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909455">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mn-lt"/>
                          <a:ea typeface="ＭＳ Ｐゴシック" charset="0"/>
                          <a:cs typeface="Arial"/>
                        </a:rPr>
                        <a:t>Untreated indolent NHL </a:t>
                      </a:r>
                      <a:br>
                        <a:rPr kumimoji="0" lang="en-US" sz="1800" b="0" i="0" u="none" strike="noStrike" cap="none" normalizeH="0" baseline="0" dirty="0" smtClean="0">
                          <a:ln>
                            <a:noFill/>
                          </a:ln>
                          <a:solidFill>
                            <a:schemeClr val="bg1"/>
                          </a:solidFill>
                          <a:effectLst/>
                          <a:latin typeface="+mn-lt"/>
                          <a:ea typeface="ＭＳ Ｐゴシック" charset="0"/>
                          <a:cs typeface="Arial"/>
                        </a:rPr>
                      </a:br>
                      <a:r>
                        <a:rPr kumimoji="0" lang="en-US" sz="1800" b="0" i="0" u="none" strike="noStrike" cap="none" normalizeH="0" baseline="0" dirty="0" smtClean="0">
                          <a:ln>
                            <a:noFill/>
                          </a:ln>
                          <a:solidFill>
                            <a:schemeClr val="bg1"/>
                          </a:solidFill>
                          <a:effectLst/>
                          <a:latin typeface="+mn-lt"/>
                          <a:ea typeface="ＭＳ Ｐゴシック" charset="0"/>
                          <a:cs typeface="Arial"/>
                        </a:rPr>
                        <a:t>or MCL (N = 549)</a:t>
                      </a: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Tree>
    <p:extLst>
      <p:ext uri="{BB962C8B-B14F-4D97-AF65-F5344CB8AC3E}">
        <p14:creationId xmlns:p14="http://schemas.microsoft.com/office/powerpoint/2010/main" val="2839629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Findings from </a:t>
            </a:r>
            <a:r>
              <a:rPr lang="en-US" dirty="0" err="1" smtClean="0"/>
              <a:t>StiL</a:t>
            </a:r>
            <a:r>
              <a:rPr lang="en-US" dirty="0" smtClean="0"/>
              <a:t> </a:t>
            </a:r>
            <a:r>
              <a:rPr lang="en-US" dirty="0"/>
              <a:t>NHL 1-2003 </a:t>
            </a:r>
          </a:p>
        </p:txBody>
      </p:sp>
      <p:sp>
        <p:nvSpPr>
          <p:cNvPr id="4" name="Content Placeholder 3"/>
          <p:cNvSpPr>
            <a:spLocks noGrp="1"/>
          </p:cNvSpPr>
          <p:nvPr>
            <p:ph idx="1"/>
          </p:nvPr>
        </p:nvSpPr>
        <p:spPr>
          <a:xfrm>
            <a:off x="457200" y="1338249"/>
            <a:ext cx="8229600" cy="5166360"/>
          </a:xfrm>
        </p:spPr>
        <p:txBody>
          <a:bodyPr/>
          <a:lstStyle/>
          <a:p>
            <a:r>
              <a:rPr lang="en-US" dirty="0" smtClean="0"/>
              <a:t>Median follow-up: 45 months</a:t>
            </a:r>
          </a:p>
          <a:p>
            <a:r>
              <a:rPr lang="en-US" b="1" dirty="0" smtClean="0">
                <a:solidFill>
                  <a:srgbClr val="EBBC00"/>
                </a:solidFill>
              </a:rPr>
              <a:t>BR </a:t>
            </a:r>
            <a:r>
              <a:rPr lang="en-US" b="1" dirty="0" err="1" smtClean="0">
                <a:solidFill>
                  <a:srgbClr val="EBBC00"/>
                </a:solidFill>
              </a:rPr>
              <a:t>vs</a:t>
            </a:r>
            <a:r>
              <a:rPr lang="en-US" b="1" dirty="0" smtClean="0">
                <a:solidFill>
                  <a:srgbClr val="EBBC00"/>
                </a:solidFill>
              </a:rPr>
              <a:t> R-CHOP</a:t>
            </a:r>
          </a:p>
          <a:p>
            <a:pPr lvl="1"/>
            <a:r>
              <a:rPr lang="en-US" dirty="0" smtClean="0"/>
              <a:t>Median PFS (all </a:t>
            </a:r>
            <a:r>
              <a:rPr lang="en-US" dirty="0" err="1" smtClean="0"/>
              <a:t>pts</a:t>
            </a:r>
            <a:r>
              <a:rPr lang="en-US" dirty="0" smtClean="0"/>
              <a:t>): 69.5 </a:t>
            </a:r>
            <a:r>
              <a:rPr lang="en-US" dirty="0" err="1" smtClean="0"/>
              <a:t>vs</a:t>
            </a:r>
            <a:r>
              <a:rPr lang="en-US" dirty="0" smtClean="0"/>
              <a:t> 31.2 months</a:t>
            </a:r>
          </a:p>
          <a:p>
            <a:pPr lvl="1"/>
            <a:r>
              <a:rPr lang="en-US" dirty="0" smtClean="0"/>
              <a:t>Median PFS (FL </a:t>
            </a:r>
            <a:r>
              <a:rPr lang="en-US" dirty="0" err="1" smtClean="0"/>
              <a:t>pts</a:t>
            </a:r>
            <a:r>
              <a:rPr lang="en-US" dirty="0" smtClean="0"/>
              <a:t>): 39% reduction in risk of progression</a:t>
            </a:r>
          </a:p>
          <a:p>
            <a:pPr lvl="1"/>
            <a:endParaRPr lang="en-US" dirty="0"/>
          </a:p>
        </p:txBody>
      </p:sp>
      <p:sp>
        <p:nvSpPr>
          <p:cNvPr id="5" name="Content Placeholder 2"/>
          <p:cNvSpPr txBox="1">
            <a:spLocks/>
          </p:cNvSpPr>
          <p:nvPr/>
        </p:nvSpPr>
        <p:spPr>
          <a:xfrm>
            <a:off x="457200" y="3790113"/>
            <a:ext cx="8229600" cy="2924322"/>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smtClean="0">
                <a:solidFill>
                  <a:srgbClr val="EBBC00"/>
                </a:solidFill>
              </a:rPr>
              <a:t>BR</a:t>
            </a:r>
          </a:p>
          <a:p>
            <a:r>
              <a:rPr lang="en-US" dirty="0" smtClean="0"/>
              <a:t>Erythematous </a:t>
            </a:r>
            <a:br>
              <a:rPr lang="en-US" dirty="0" smtClean="0"/>
            </a:br>
            <a:r>
              <a:rPr lang="en-US" dirty="0" smtClean="0"/>
              <a:t>skin reactions</a:t>
            </a:r>
          </a:p>
          <a:p>
            <a:endParaRPr lang="en-US" dirty="0" smtClean="0"/>
          </a:p>
          <a:p>
            <a:endParaRPr lang="en-US" dirty="0" smtClean="0"/>
          </a:p>
          <a:p>
            <a:pPr marL="0" indent="0">
              <a:buFontTx/>
              <a:buNone/>
            </a:pPr>
            <a:endParaRPr lang="en-US" b="1" dirty="0" smtClean="0">
              <a:solidFill>
                <a:srgbClr val="F8951E"/>
              </a:solidFill>
            </a:endParaRPr>
          </a:p>
          <a:p>
            <a:pPr marL="0" indent="0">
              <a:buFontTx/>
              <a:buNone/>
            </a:pPr>
            <a:r>
              <a:rPr lang="en-US" b="1" dirty="0" smtClean="0">
                <a:solidFill>
                  <a:srgbClr val="EBBC00"/>
                </a:solidFill>
              </a:rPr>
              <a:t>R-CHOP</a:t>
            </a:r>
          </a:p>
          <a:p>
            <a:r>
              <a:rPr lang="en-US" dirty="0" smtClean="0"/>
              <a:t>Alopecia</a:t>
            </a:r>
          </a:p>
          <a:p>
            <a:r>
              <a:rPr lang="en-US" dirty="0" smtClean="0"/>
              <a:t>Infections</a:t>
            </a:r>
          </a:p>
          <a:p>
            <a:r>
              <a:rPr lang="en-US" dirty="0" smtClean="0"/>
              <a:t>Peripheral neuropathy</a:t>
            </a:r>
          </a:p>
          <a:p>
            <a:r>
              <a:rPr lang="en-US" dirty="0" smtClean="0"/>
              <a:t>Stomatitis</a:t>
            </a:r>
          </a:p>
          <a:p>
            <a:r>
              <a:rPr lang="en-US" dirty="0" smtClean="0"/>
              <a:t>Hematologic toxicity</a:t>
            </a:r>
            <a:endParaRPr lang="en-US" dirty="0"/>
          </a:p>
        </p:txBody>
      </p:sp>
      <p:sp>
        <p:nvSpPr>
          <p:cNvPr id="6" name="Rectangle 5"/>
          <p:cNvSpPr/>
          <p:nvPr/>
        </p:nvSpPr>
        <p:spPr>
          <a:xfrm>
            <a:off x="-1" y="6427113"/>
            <a:ext cx="5444435" cy="430887"/>
          </a:xfrm>
          <a:prstGeom prst="rect">
            <a:avLst/>
          </a:prstGeom>
        </p:spPr>
        <p:txBody>
          <a:bodyPr wrap="square" lIns="182880" tIns="91440" bIns="91440">
            <a:spAutoFit/>
          </a:bodyPr>
          <a:lstStyle/>
          <a:p>
            <a:r>
              <a:rPr lang="en-US" sz="1600" dirty="0" err="1">
                <a:solidFill>
                  <a:schemeClr val="bg1"/>
                </a:solidFill>
              </a:rPr>
              <a:t>Rummel</a:t>
            </a:r>
            <a:r>
              <a:rPr lang="en-US" sz="1600" dirty="0">
                <a:solidFill>
                  <a:schemeClr val="bg1"/>
                </a:solidFill>
              </a:rPr>
              <a:t> MJ et al. </a:t>
            </a:r>
            <a:r>
              <a:rPr lang="en-US" sz="1600" i="1" dirty="0">
                <a:solidFill>
                  <a:schemeClr val="bg1"/>
                </a:solidFill>
              </a:rPr>
              <a:t>Lancet</a:t>
            </a:r>
            <a:r>
              <a:rPr lang="en-US" sz="1600" dirty="0">
                <a:solidFill>
                  <a:schemeClr val="bg1"/>
                </a:solidFill>
              </a:rPr>
              <a:t> 2013;381;1203-10.</a:t>
            </a:r>
          </a:p>
        </p:txBody>
      </p:sp>
    </p:spTree>
    <p:extLst>
      <p:ext uri="{BB962C8B-B14F-4D97-AF65-F5344CB8AC3E}">
        <p14:creationId xmlns:p14="http://schemas.microsoft.com/office/powerpoint/2010/main" val="346055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103563" y="5597251"/>
            <a:ext cx="2328862" cy="696912"/>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anchor="b"/>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spcAft>
                <a:spcPct val="20000"/>
              </a:spcAft>
              <a:buClr>
                <a:schemeClr val="tx2"/>
              </a:buClr>
              <a:buSzPct val="80000"/>
              <a:buFont typeface="Wingdings" charset="0"/>
              <a:buNone/>
            </a:pPr>
            <a:r>
              <a:rPr lang="en-US" sz="2000" b="1" dirty="0">
                <a:solidFill>
                  <a:srgbClr val="EFC53D"/>
                </a:solidFill>
                <a:latin typeface="Arial" charset="0"/>
              </a:rPr>
              <a:t>Moderator</a:t>
            </a:r>
            <a:r>
              <a:rPr lang="en-US" sz="1800" b="1" dirty="0">
                <a:latin typeface="Arial" charset="0"/>
              </a:rPr>
              <a:t/>
            </a:r>
            <a:br>
              <a:rPr lang="en-US" sz="1800" b="1" dirty="0">
                <a:latin typeface="Arial" charset="0"/>
              </a:rPr>
            </a:br>
            <a:r>
              <a:rPr lang="en-US" sz="1800" b="1" dirty="0">
                <a:solidFill>
                  <a:srgbClr val="FFFFFF"/>
                </a:solidFill>
                <a:latin typeface="Arial" charset="0"/>
              </a:rPr>
              <a:t>Neil Love, MD</a:t>
            </a:r>
            <a:endParaRPr lang="en-US" sz="2000" b="1" dirty="0">
              <a:solidFill>
                <a:srgbClr val="FFFFFF"/>
              </a:solidFill>
              <a:latin typeface="Arial" charset="0"/>
            </a:endParaRPr>
          </a:p>
        </p:txBody>
      </p:sp>
      <p:sp>
        <p:nvSpPr>
          <p:cNvPr id="5" name="Text Box 4"/>
          <p:cNvSpPr txBox="1">
            <a:spLocks noChangeArrowheads="1"/>
          </p:cNvSpPr>
          <p:nvPr/>
        </p:nvSpPr>
        <p:spPr bwMode="auto">
          <a:xfrm>
            <a:off x="4419600" y="4572000"/>
            <a:ext cx="4419600"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b="1" dirty="0">
                <a:solidFill>
                  <a:srgbClr val="FFFFFF"/>
                </a:solidFill>
                <a:latin typeface="Arial" charset="0"/>
                <a:ea typeface="ヒラギノ角ゴ Pro W3" charset="0"/>
                <a:cs typeface="ヒラギノ角ゴ Pro W3" charset="0"/>
              </a:rPr>
              <a:t>Mollie Moran, MSN, CNP, AOCNP</a:t>
            </a:r>
          </a:p>
          <a:p>
            <a:r>
              <a:rPr lang="en-US" sz="1800" b="1" dirty="0">
                <a:solidFill>
                  <a:srgbClr val="FFFFFF"/>
                </a:solidFill>
                <a:latin typeface="Arial" charset="0"/>
                <a:ea typeface="ヒラギノ角ゴ Pro W3" charset="0"/>
                <a:cs typeface="ヒラギノ角ゴ Pro W3" charset="0"/>
              </a:rPr>
              <a:t>Lauren C Pinter-Brown, MD</a:t>
            </a:r>
          </a:p>
        </p:txBody>
      </p:sp>
      <p:sp>
        <p:nvSpPr>
          <p:cNvPr id="6" name="Text Box 6"/>
          <p:cNvSpPr txBox="1">
            <a:spLocks noChangeArrowheads="1"/>
          </p:cNvSpPr>
          <p:nvPr/>
        </p:nvSpPr>
        <p:spPr bwMode="auto">
          <a:xfrm>
            <a:off x="914400" y="4572000"/>
            <a:ext cx="3624263" cy="685800"/>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lIns="0" tIns="0" rIns="0" bIns="0"/>
          <a:lstStyle/>
          <a:p>
            <a:pPr>
              <a:defRPr/>
            </a:pPr>
            <a:r>
              <a:rPr lang="en-US" b="1" dirty="0">
                <a:solidFill>
                  <a:srgbClr val="FFFFFF"/>
                </a:solidFill>
                <a:latin typeface="Arial" pitchFamily="1" charset="0"/>
                <a:ea typeface="ヒラギノ角ゴ Pro W3" pitchFamily="1" charset="-128"/>
                <a:cs typeface="ヒラギノ角ゴ Pro W3" pitchFamily="1" charset="-128"/>
              </a:rPr>
              <a:t>Andrew M Evens, DO, MSc</a:t>
            </a:r>
          </a:p>
          <a:p>
            <a:pPr>
              <a:defRPr/>
            </a:pPr>
            <a:r>
              <a:rPr lang="en-US" b="1" dirty="0">
                <a:solidFill>
                  <a:srgbClr val="FFFFFF"/>
                </a:solidFill>
                <a:latin typeface="Arial" pitchFamily="1" charset="0"/>
                <a:ea typeface="ヒラギノ角ゴ Pro W3" pitchFamily="1" charset="-128"/>
                <a:cs typeface="ヒラギノ角ゴ Pro W3" pitchFamily="1" charset="-128"/>
              </a:rPr>
              <a:t>Amy Goodrich, CRNP-AC</a:t>
            </a:r>
            <a:endParaRPr lang="en-US" sz="1800" b="1" dirty="0">
              <a:solidFill>
                <a:srgbClr val="FFFFFF"/>
              </a:solidFill>
              <a:latin typeface="Arial" pitchFamily="1" charset="0"/>
              <a:ea typeface="ヒラギノ角ゴ Pro W3" pitchFamily="1" charset="-128"/>
              <a:cs typeface="ヒラギノ角ゴ Pro W3" pitchFamily="1" charset="-128"/>
            </a:endParaRPr>
          </a:p>
        </p:txBody>
      </p:sp>
      <p:sp>
        <p:nvSpPr>
          <p:cNvPr id="7" name="Text Box 7"/>
          <p:cNvSpPr txBox="1">
            <a:spLocks noChangeArrowheads="1"/>
          </p:cNvSpPr>
          <p:nvPr/>
        </p:nvSpPr>
        <p:spPr bwMode="auto">
          <a:xfrm>
            <a:off x="3694113" y="4132263"/>
            <a:ext cx="1144587" cy="396875"/>
          </a:xfrm>
          <a:prstGeom prst="rect">
            <a:avLst/>
          </a:prstGeom>
          <a:noFill/>
          <a:ln w="9525">
            <a:noFill/>
            <a:miter lim="800000"/>
            <a:headEnd type="none" w="sm" len="sm"/>
            <a:tailEnd type="none" w="sm" len="sm"/>
          </a:ln>
          <a:effectLst>
            <a:outerShdw blurRad="63500" dist="38099" dir="2700000" algn="ctr" rotWithShape="0">
              <a:srgbClr val="000000">
                <a:alpha val="39999"/>
              </a:srgbClr>
            </a:outerShdw>
          </a:effectLst>
        </p:spPr>
        <p:txBody>
          <a:bodyPr wrap="none">
            <a:spAutoFit/>
          </a:bodyPr>
          <a:lstStyle/>
          <a:p>
            <a:pPr eaLnBrk="1" hangingPunct="1">
              <a:defRPr/>
            </a:pPr>
            <a:r>
              <a:rPr lang="en-US" sz="2000" b="1">
                <a:solidFill>
                  <a:srgbClr val="EFC53D"/>
                </a:solidFill>
                <a:latin typeface="Arial" pitchFamily="1" charset="0"/>
                <a:ea typeface="ＭＳ Ｐゴシック" pitchFamily="1" charset="-128"/>
                <a:cs typeface="ＭＳ Ｐゴシック" pitchFamily="1" charset="-128"/>
              </a:rPr>
              <a:t>Faculty</a:t>
            </a:r>
            <a:r>
              <a:rPr lang="en-US" sz="2000" b="1">
                <a:solidFill>
                  <a:schemeClr val="bg1"/>
                </a:solidFill>
                <a:latin typeface="Arial" pitchFamily="1" charset="0"/>
                <a:ea typeface="ＭＳ Ｐゴシック" pitchFamily="1" charset="-128"/>
                <a:cs typeface="ＭＳ Ｐゴシック" pitchFamily="1" charset="-128"/>
              </a:rPr>
              <a:t> </a:t>
            </a:r>
          </a:p>
        </p:txBody>
      </p:sp>
      <p:sp>
        <p:nvSpPr>
          <p:cNvPr id="8" name="Rectangle 8"/>
          <p:cNvSpPr>
            <a:spLocks noChangeArrowheads="1"/>
          </p:cNvSpPr>
          <p:nvPr/>
        </p:nvSpPr>
        <p:spPr bwMode="auto">
          <a:xfrm>
            <a:off x="304800" y="144118"/>
            <a:ext cx="8534400" cy="3837147"/>
          </a:xfrm>
          <a:prstGeom prst="rect">
            <a:avLst/>
          </a:prstGeom>
          <a:noFill/>
          <a:ln w="9525">
            <a:noFill/>
            <a:miter lim="800000"/>
            <a:headEnd/>
            <a:tailEnd/>
          </a:ln>
          <a:effectLst>
            <a:outerShdw blurRad="50800" dist="38100" dir="2700000">
              <a:srgbClr val="000000">
                <a:alpha val="40000"/>
              </a:srgbClr>
            </a:outerShdw>
          </a:effectLst>
        </p:spPr>
        <p:txBody>
          <a:bodyPr anchor="ctr"/>
          <a:lstStyle/>
          <a:p>
            <a:pPr algn="ctr">
              <a:defRPr/>
            </a:pPr>
            <a:r>
              <a:rPr lang="en-US" sz="3200" b="1" dirty="0">
                <a:solidFill>
                  <a:srgbClr val="FFFFFF"/>
                </a:solidFill>
                <a:latin typeface="Arial" pitchFamily="1" charset="0"/>
                <a:ea typeface="ヒラギノ角ゴ Pro W3" pitchFamily="1" charset="-128"/>
                <a:cs typeface="ヒラギノ角ゴ Pro W3" pitchFamily="1" charset="-128"/>
              </a:rPr>
              <a:t>Challenging Cases in </a:t>
            </a:r>
            <a:r>
              <a:rPr lang="en-US" sz="3200" b="1" dirty="0" smtClean="0">
                <a:solidFill>
                  <a:srgbClr val="FFFFFF"/>
                </a:solidFill>
                <a:latin typeface="Arial" pitchFamily="1" charset="0"/>
                <a:ea typeface="ヒラギノ角ゴ Pro W3" pitchFamily="1" charset="-128"/>
                <a:cs typeface="ヒラギノ角ゴ Pro W3" pitchFamily="1" charset="-128"/>
              </a:rPr>
              <a:t/>
            </a:r>
            <a:br>
              <a:rPr lang="en-US" sz="3200" b="1" dirty="0" smtClean="0">
                <a:solidFill>
                  <a:srgbClr val="FFFFFF"/>
                </a:solidFill>
                <a:latin typeface="Arial" pitchFamily="1" charset="0"/>
                <a:ea typeface="ヒラギノ角ゴ Pro W3" pitchFamily="1" charset="-128"/>
                <a:cs typeface="ヒラギノ角ゴ Pro W3" pitchFamily="1" charset="-128"/>
              </a:rPr>
            </a:br>
            <a:r>
              <a:rPr lang="en-US" sz="3200" b="1" dirty="0">
                <a:solidFill>
                  <a:srgbClr val="FFFFFF"/>
                </a:solidFill>
                <a:latin typeface="Arial" pitchFamily="1" charset="0"/>
                <a:ea typeface="ヒラギノ角ゴ Pro W3" pitchFamily="1" charset="-128"/>
                <a:cs typeface="ヒラギノ角ゴ Pro W3" pitchFamily="1" charset="-128"/>
              </a:rPr>
              <a:t>Non-Hodgkin </a:t>
            </a:r>
            <a:r>
              <a:rPr lang="en-US" sz="3200" b="1" dirty="0" smtClean="0">
                <a:solidFill>
                  <a:srgbClr val="FFFFFF"/>
                </a:solidFill>
                <a:latin typeface="Arial" pitchFamily="1" charset="0"/>
                <a:ea typeface="ヒラギノ角ゴ Pro W3" pitchFamily="1" charset="-128"/>
                <a:cs typeface="ヒラギノ角ゴ Pro W3" pitchFamily="1" charset="-128"/>
              </a:rPr>
              <a:t>Lymphoma</a:t>
            </a:r>
            <a:endParaRPr lang="en-US" sz="3200" b="1" dirty="0">
              <a:solidFill>
                <a:srgbClr val="FFFFFF"/>
              </a:solidFill>
              <a:latin typeface="Arial" pitchFamily="1" charset="0"/>
              <a:ea typeface="ヒラギノ角ゴ Pro W3" pitchFamily="1" charset="-128"/>
              <a:cs typeface="ヒラギノ角ゴ Pro W3" pitchFamily="1" charset="-128"/>
            </a:endParaRPr>
          </a:p>
          <a:p>
            <a:pPr algn="ctr">
              <a:defRPr/>
            </a:pPr>
            <a:r>
              <a:rPr lang="en-US" sz="2800" b="1" dirty="0" smtClean="0">
                <a:solidFill>
                  <a:srgbClr val="EFC53D"/>
                </a:solidFill>
                <a:latin typeface="Arial" pitchFamily="1" charset="0"/>
                <a:ea typeface="ヒラギノ角ゴ Pro W3" pitchFamily="1" charset="-128"/>
                <a:cs typeface="ヒラギノ角ゴ Pro W3" pitchFamily="1" charset="-128"/>
              </a:rPr>
              <a:t>Oncologist and Nurse Investigators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Consult on Actual Patients from the </a:t>
            </a:r>
            <a:br>
              <a:rPr lang="en-US" sz="2800" b="1" dirty="0" smtClean="0">
                <a:solidFill>
                  <a:srgbClr val="EFC53D"/>
                </a:solidFill>
                <a:latin typeface="Arial" pitchFamily="1" charset="0"/>
                <a:ea typeface="ヒラギノ角ゴ Pro W3" pitchFamily="1" charset="-128"/>
                <a:cs typeface="ヒラギノ角ゴ Pro W3" pitchFamily="1" charset="-128"/>
              </a:rPr>
            </a:br>
            <a:r>
              <a:rPr lang="en-US" sz="2800" b="1" dirty="0" smtClean="0">
                <a:solidFill>
                  <a:srgbClr val="EFC53D"/>
                </a:solidFill>
                <a:latin typeface="Arial" pitchFamily="1" charset="0"/>
                <a:ea typeface="ヒラギノ角ゴ Pro W3" pitchFamily="1" charset="-128"/>
                <a:cs typeface="ヒラギノ角ゴ Pro W3" pitchFamily="1" charset="-128"/>
              </a:rPr>
              <a:t>Practices of the Invited Faculty</a:t>
            </a:r>
            <a:r>
              <a:rPr lang="en-US" b="1" dirty="0">
                <a:solidFill>
                  <a:srgbClr val="EFC53D"/>
                </a:solidFill>
                <a:latin typeface="Arial" pitchFamily="1" charset="0"/>
                <a:ea typeface="ＭＳ Ｐゴシック" pitchFamily="1" charset="-128"/>
                <a:cs typeface="ＭＳ Ｐゴシック" pitchFamily="1" charset="-128"/>
              </a:rPr>
              <a:t/>
            </a:r>
            <a:br>
              <a:rPr lang="en-US" b="1" dirty="0">
                <a:solidFill>
                  <a:srgbClr val="EFC53D"/>
                </a:solidFill>
                <a:latin typeface="Arial" pitchFamily="1" charset="0"/>
                <a:ea typeface="ＭＳ Ｐゴシック" pitchFamily="1" charset="-128"/>
                <a:cs typeface="ＭＳ Ｐゴシック" pitchFamily="1" charset="-128"/>
              </a:rPr>
            </a:br>
            <a:r>
              <a:rPr lang="en-US" sz="1400" b="1" dirty="0">
                <a:solidFill>
                  <a:schemeClr val="bg1"/>
                </a:solidFill>
                <a:latin typeface="Arial" pitchFamily="1" charset="0"/>
                <a:ea typeface="ヒラギノ角ゴ Pro W3" pitchFamily="1" charset="-128"/>
                <a:cs typeface="ヒラギノ角ゴ Pro W3" pitchFamily="1" charset="-128"/>
              </a:rPr>
              <a:t/>
            </a:r>
            <a:br>
              <a:rPr lang="en-US" sz="1400" b="1" dirty="0">
                <a:solidFill>
                  <a:schemeClr val="bg1"/>
                </a:solidFill>
                <a:latin typeface="Arial" pitchFamily="1" charset="0"/>
                <a:ea typeface="ヒラギノ角ゴ Pro W3" pitchFamily="1" charset="-128"/>
                <a:cs typeface="ヒラギノ角ゴ Pro W3" pitchFamily="1" charset="-128"/>
              </a:rPr>
            </a:br>
            <a:r>
              <a:rPr lang="en-US" sz="2000" b="1" dirty="0">
                <a:solidFill>
                  <a:srgbClr val="FFFFFF"/>
                </a:solidFill>
                <a:latin typeface="Arial" pitchFamily="1" charset="0"/>
                <a:ea typeface="ヒラギノ角ゴ Pro W3" pitchFamily="1" charset="-128"/>
                <a:cs typeface="ヒラギノ角ゴ Pro W3" pitchFamily="1" charset="-128"/>
              </a:rPr>
              <a:t>Thursday, April 25, 2013</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12:00 PM – 1:30 PM</a:t>
            </a:r>
          </a:p>
          <a:p>
            <a:pPr algn="ctr">
              <a:defRPr/>
            </a:pPr>
            <a:r>
              <a:rPr lang="en-US" sz="2000" b="1" dirty="0">
                <a:solidFill>
                  <a:srgbClr val="FFFFFF"/>
                </a:solidFill>
                <a:latin typeface="Arial" pitchFamily="1" charset="0"/>
                <a:ea typeface="ヒラギノ角ゴ Pro W3" pitchFamily="1" charset="-128"/>
                <a:cs typeface="ヒラギノ角ゴ Pro W3" pitchFamily="1" charset="-128"/>
              </a:rPr>
              <a:t>Washington, DC</a:t>
            </a:r>
          </a:p>
        </p:txBody>
      </p:sp>
    </p:spTree>
    <p:extLst>
      <p:ext uri="{BB962C8B-B14F-4D97-AF65-F5344CB8AC3E}">
        <p14:creationId xmlns:p14="http://schemas.microsoft.com/office/powerpoint/2010/main" val="3958196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from the BRIGHT Study</a:t>
            </a:r>
            <a:endParaRPr lang="en-US" dirty="0"/>
          </a:p>
        </p:txBody>
      </p:sp>
      <p:sp>
        <p:nvSpPr>
          <p:cNvPr id="3" name="Content Placeholder 2"/>
          <p:cNvSpPr>
            <a:spLocks noGrp="1"/>
          </p:cNvSpPr>
          <p:nvPr>
            <p:ph idx="1"/>
          </p:nvPr>
        </p:nvSpPr>
        <p:spPr>
          <a:xfrm>
            <a:off x="457200" y="3283549"/>
            <a:ext cx="8229600" cy="2414886"/>
          </a:xfrm>
        </p:spPr>
        <p:txBody>
          <a:bodyPr numCol="2">
            <a:noAutofit/>
          </a:bodyPr>
          <a:lstStyle/>
          <a:p>
            <a:pPr marL="0" indent="0">
              <a:buNone/>
            </a:pPr>
            <a:r>
              <a:rPr lang="en-US" b="1" dirty="0" smtClean="0">
                <a:solidFill>
                  <a:srgbClr val="EBBC00"/>
                </a:solidFill>
              </a:rPr>
              <a:t>BR</a:t>
            </a:r>
          </a:p>
          <a:p>
            <a:r>
              <a:rPr lang="en-US" dirty="0" err="1" smtClean="0"/>
              <a:t>Lymphopenia</a:t>
            </a:r>
            <a:endParaRPr lang="en-US" dirty="0" smtClean="0"/>
          </a:p>
          <a:p>
            <a:r>
              <a:rPr lang="en-US" dirty="0" smtClean="0"/>
              <a:t>Nausea</a:t>
            </a:r>
          </a:p>
          <a:p>
            <a:pPr marL="0" indent="0">
              <a:buFontTx/>
              <a:buNone/>
            </a:pPr>
            <a:endParaRPr lang="en-US" b="1" dirty="0" smtClean="0">
              <a:solidFill>
                <a:srgbClr val="F8951E"/>
              </a:solidFill>
            </a:endParaRPr>
          </a:p>
          <a:p>
            <a:pPr marL="0" indent="0">
              <a:buFontTx/>
              <a:buNone/>
            </a:pPr>
            <a:endParaRPr lang="en-US" b="1" dirty="0" smtClean="0">
              <a:solidFill>
                <a:srgbClr val="F8951E"/>
              </a:solidFill>
            </a:endParaRPr>
          </a:p>
          <a:p>
            <a:pPr marL="0" indent="0">
              <a:buFontTx/>
              <a:buNone/>
            </a:pPr>
            <a:r>
              <a:rPr lang="en-US" b="1" dirty="0" smtClean="0">
                <a:solidFill>
                  <a:srgbClr val="EBBC00"/>
                </a:solidFill>
              </a:rPr>
              <a:t>R</a:t>
            </a:r>
            <a:r>
              <a:rPr lang="en-US" b="1" dirty="0">
                <a:solidFill>
                  <a:srgbClr val="EBBC00"/>
                </a:solidFill>
              </a:rPr>
              <a:t>-</a:t>
            </a:r>
            <a:r>
              <a:rPr lang="en-US" b="1" dirty="0" smtClean="0">
                <a:solidFill>
                  <a:srgbClr val="EBBC00"/>
                </a:solidFill>
              </a:rPr>
              <a:t>CHOP or R-CVP</a:t>
            </a:r>
            <a:endParaRPr lang="en-US" b="1" dirty="0">
              <a:solidFill>
                <a:srgbClr val="EBBC00"/>
              </a:solidFill>
            </a:endParaRPr>
          </a:p>
          <a:p>
            <a:r>
              <a:rPr lang="en-US" dirty="0"/>
              <a:t>Alopecia</a:t>
            </a:r>
          </a:p>
          <a:p>
            <a:r>
              <a:rPr lang="en-US" dirty="0" smtClean="0"/>
              <a:t>Neutropenia</a:t>
            </a:r>
          </a:p>
          <a:p>
            <a:r>
              <a:rPr lang="en-US" dirty="0" smtClean="0"/>
              <a:t>Leukopenia</a:t>
            </a:r>
            <a:endParaRPr lang="en-US" dirty="0"/>
          </a:p>
          <a:p>
            <a:r>
              <a:rPr lang="en-US" dirty="0" smtClean="0"/>
              <a:t>Constipation</a:t>
            </a:r>
            <a:endParaRPr lang="en-US" dirty="0"/>
          </a:p>
        </p:txBody>
      </p:sp>
      <p:sp>
        <p:nvSpPr>
          <p:cNvPr id="8" name="Content Placeholder 3"/>
          <p:cNvSpPr txBox="1">
            <a:spLocks/>
          </p:cNvSpPr>
          <p:nvPr/>
        </p:nvSpPr>
        <p:spPr>
          <a:xfrm>
            <a:off x="457200" y="1338249"/>
            <a:ext cx="8229600" cy="222138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prstClr val="white"/>
                </a:solidFill>
                <a:latin typeface="Arial"/>
              </a:rPr>
              <a:t>Median follow-up: 18 months</a:t>
            </a:r>
          </a:p>
          <a:p>
            <a:r>
              <a:rPr lang="en-US" b="1" dirty="0" smtClean="0">
                <a:solidFill>
                  <a:srgbClr val="EBBC00"/>
                </a:solidFill>
                <a:latin typeface="Arial"/>
              </a:rPr>
              <a:t>BR </a:t>
            </a:r>
            <a:r>
              <a:rPr lang="en-US" b="1" dirty="0" err="1" smtClean="0">
                <a:solidFill>
                  <a:srgbClr val="EBBC00"/>
                </a:solidFill>
                <a:latin typeface="Arial"/>
              </a:rPr>
              <a:t>vs</a:t>
            </a:r>
            <a:r>
              <a:rPr lang="en-US" b="1" dirty="0" smtClean="0">
                <a:solidFill>
                  <a:srgbClr val="EBBC00"/>
                </a:solidFill>
                <a:latin typeface="Arial"/>
              </a:rPr>
              <a:t> R-CHOP or R-CVP</a:t>
            </a:r>
          </a:p>
          <a:p>
            <a:pPr lvl="1"/>
            <a:r>
              <a:rPr lang="en-US" dirty="0" smtClean="0">
                <a:solidFill>
                  <a:prstClr val="white"/>
                </a:solidFill>
                <a:latin typeface="Arial"/>
              </a:rPr>
              <a:t>Complete </a:t>
            </a:r>
            <a:r>
              <a:rPr lang="en-US" dirty="0">
                <a:solidFill>
                  <a:prstClr val="white"/>
                </a:solidFill>
                <a:latin typeface="Arial"/>
              </a:rPr>
              <a:t>remission rate: BR </a:t>
            </a:r>
            <a:r>
              <a:rPr lang="en-US" dirty="0" err="1" smtClean="0">
                <a:solidFill>
                  <a:prstClr val="white"/>
                </a:solidFill>
                <a:latin typeface="Arial"/>
              </a:rPr>
              <a:t>noninferior</a:t>
            </a:r>
            <a:r>
              <a:rPr lang="en-US" dirty="0" smtClean="0">
                <a:solidFill>
                  <a:prstClr val="white"/>
                </a:solidFill>
                <a:latin typeface="Arial"/>
              </a:rPr>
              <a:t> </a:t>
            </a:r>
            <a:r>
              <a:rPr lang="en-US" dirty="0">
                <a:solidFill>
                  <a:prstClr val="white"/>
                </a:solidFill>
                <a:latin typeface="Arial"/>
              </a:rPr>
              <a:t>to </a:t>
            </a:r>
            <a:r>
              <a:rPr lang="en-US" dirty="0" smtClean="0">
                <a:solidFill>
                  <a:prstClr val="white"/>
                </a:solidFill>
                <a:latin typeface="Arial"/>
              </a:rPr>
              <a:t/>
            </a:r>
            <a:br>
              <a:rPr lang="en-US" dirty="0" smtClean="0">
                <a:solidFill>
                  <a:prstClr val="white"/>
                </a:solidFill>
                <a:latin typeface="Arial"/>
              </a:rPr>
            </a:br>
            <a:r>
              <a:rPr lang="en-US" dirty="0" smtClean="0">
                <a:solidFill>
                  <a:prstClr val="white"/>
                </a:solidFill>
                <a:latin typeface="Arial"/>
              </a:rPr>
              <a:t>R</a:t>
            </a:r>
            <a:r>
              <a:rPr lang="en-US" dirty="0">
                <a:solidFill>
                  <a:prstClr val="white"/>
                </a:solidFill>
                <a:latin typeface="Arial"/>
              </a:rPr>
              <a:t>-CHOP/R-CVP</a:t>
            </a:r>
          </a:p>
          <a:p>
            <a:pPr marL="457200" lvl="1" indent="0">
              <a:buFont typeface="Arial"/>
              <a:buNone/>
            </a:pPr>
            <a:endParaRPr lang="en-US" dirty="0">
              <a:solidFill>
                <a:prstClr val="white"/>
              </a:solidFill>
              <a:latin typeface="Arial"/>
            </a:endParaRPr>
          </a:p>
        </p:txBody>
      </p:sp>
      <p:sp>
        <p:nvSpPr>
          <p:cNvPr id="4" name="TextBox 3"/>
          <p:cNvSpPr txBox="1"/>
          <p:nvPr/>
        </p:nvSpPr>
        <p:spPr>
          <a:xfrm>
            <a:off x="604616" y="5698435"/>
            <a:ext cx="7877433" cy="646331"/>
          </a:xfrm>
          <a:prstGeom prst="rect">
            <a:avLst/>
          </a:prstGeom>
          <a:noFill/>
        </p:spPr>
        <p:txBody>
          <a:bodyPr wrap="square" rtlCol="0">
            <a:spAutoFit/>
          </a:bodyPr>
          <a:lstStyle/>
          <a:p>
            <a:r>
              <a:rPr lang="en-US" dirty="0" smtClean="0">
                <a:solidFill>
                  <a:srgbClr val="EBBC00"/>
                </a:solidFill>
                <a:latin typeface="Arial"/>
              </a:rPr>
              <a:t>Most common investigator-reported </a:t>
            </a:r>
            <a:r>
              <a:rPr lang="en-US" dirty="0" err="1" smtClean="0">
                <a:solidFill>
                  <a:srgbClr val="EBBC00"/>
                </a:solidFill>
                <a:latin typeface="Arial"/>
              </a:rPr>
              <a:t>nonhematologic</a:t>
            </a:r>
            <a:r>
              <a:rPr lang="en-US" dirty="0" smtClean="0">
                <a:solidFill>
                  <a:srgbClr val="EBBC00"/>
                </a:solidFill>
                <a:latin typeface="Arial"/>
              </a:rPr>
              <a:t> Grade 3/4 AE: infusion-related reactions (13 and 8)</a:t>
            </a:r>
            <a:endParaRPr lang="en-US" dirty="0">
              <a:solidFill>
                <a:srgbClr val="EBBC00"/>
              </a:solidFill>
              <a:latin typeface="Arial"/>
            </a:endParaRPr>
          </a:p>
        </p:txBody>
      </p:sp>
      <p:sp>
        <p:nvSpPr>
          <p:cNvPr id="7" name="TextBox 6"/>
          <p:cNvSpPr txBox="1"/>
          <p:nvPr/>
        </p:nvSpPr>
        <p:spPr>
          <a:xfrm>
            <a:off x="0" y="6373777"/>
            <a:ext cx="8229600" cy="484223"/>
          </a:xfrm>
          <a:prstGeom prst="rect">
            <a:avLst/>
          </a:prstGeom>
          <a:noFill/>
        </p:spPr>
        <p:txBody>
          <a:bodyPr wrap="none" lIns="182880" tIns="91440" bIns="91440" rtlCol="0">
            <a:noAutofit/>
          </a:bodyPr>
          <a:lstStyle/>
          <a:p>
            <a:r>
              <a:rPr lang="en-US" sz="1600" dirty="0" err="1">
                <a:solidFill>
                  <a:srgbClr val="FFFFFF"/>
                </a:solidFill>
                <a:latin typeface="Arial"/>
              </a:rPr>
              <a:t>Flinn</a:t>
            </a:r>
            <a:r>
              <a:rPr lang="en-US" sz="1600" dirty="0">
                <a:solidFill>
                  <a:srgbClr val="FFFFFF"/>
                </a:solidFill>
                <a:latin typeface="Arial"/>
              </a:rPr>
              <a:t> IW et al. </a:t>
            </a:r>
            <a:r>
              <a:rPr lang="en-US" sz="1600" i="1" dirty="0" err="1">
                <a:solidFill>
                  <a:srgbClr val="FFFFFF"/>
                </a:solidFill>
                <a:latin typeface="Arial"/>
              </a:rPr>
              <a:t>Proc</a:t>
            </a:r>
            <a:r>
              <a:rPr lang="en-US" sz="1600" i="1" dirty="0">
                <a:solidFill>
                  <a:srgbClr val="FFFFFF"/>
                </a:solidFill>
                <a:latin typeface="Arial"/>
              </a:rPr>
              <a:t> ASH </a:t>
            </a:r>
            <a:r>
              <a:rPr lang="en-US" sz="1600" dirty="0">
                <a:solidFill>
                  <a:srgbClr val="FFFFFF"/>
                </a:solidFill>
                <a:latin typeface="Arial"/>
              </a:rPr>
              <a:t>2012;Abstract 902.</a:t>
            </a:r>
          </a:p>
        </p:txBody>
      </p:sp>
    </p:spTree>
    <p:extLst>
      <p:ext uri="{BB962C8B-B14F-4D97-AF65-F5344CB8AC3E}">
        <p14:creationId xmlns:p14="http://schemas.microsoft.com/office/powerpoint/2010/main" val="2553989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7091" y="1846604"/>
            <a:ext cx="8612907" cy="30787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1.tiff"/>
          <p:cNvPicPr>
            <a:picLocks noChangeAspect="1"/>
          </p:cNvPicPr>
          <p:nvPr/>
        </p:nvPicPr>
        <p:blipFill rotWithShape="1">
          <a:blip r:embed="rId3">
            <a:extLst>
              <a:ext uri="{28A0092B-C50C-407E-A947-70E740481C1C}">
                <a14:useLocalDpi xmlns:a14="http://schemas.microsoft.com/office/drawing/2010/main" val="0"/>
              </a:ext>
            </a:extLst>
          </a:blip>
          <a:srcRect l="638" r="673"/>
          <a:stretch/>
        </p:blipFill>
        <p:spPr>
          <a:xfrm>
            <a:off x="423333" y="1983119"/>
            <a:ext cx="8335819" cy="2626697"/>
          </a:xfrm>
          <a:prstGeom prst="rect">
            <a:avLst/>
          </a:prstGeom>
        </p:spPr>
      </p:pic>
      <p:pic>
        <p:nvPicPr>
          <p:cNvPr id="5" name="Picture 4" descr="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6847" y="4598361"/>
            <a:ext cx="2401455" cy="240005"/>
          </a:xfrm>
          <a:prstGeom prst="rect">
            <a:avLst/>
          </a:prstGeom>
        </p:spPr>
      </p:pic>
    </p:spTree>
    <p:extLst>
      <p:ext uri="{BB962C8B-B14F-4D97-AF65-F5344CB8AC3E}">
        <p14:creationId xmlns:p14="http://schemas.microsoft.com/office/powerpoint/2010/main" val="1677584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AutoShape 2"/>
          <p:cNvCxnSpPr>
            <a:cxnSpLocks noChangeShapeType="1"/>
          </p:cNvCxnSpPr>
          <p:nvPr/>
        </p:nvCxnSpPr>
        <p:spPr bwMode="auto">
          <a:xfrm>
            <a:off x="1795463" y="3416395"/>
            <a:ext cx="358775" cy="0"/>
          </a:xfrm>
          <a:prstGeom prst="straightConnector1">
            <a:avLst/>
          </a:prstGeom>
          <a:noFill/>
          <a:ln w="28575" cmpd="sng">
            <a:solidFill>
              <a:srgbClr val="FFFFFF"/>
            </a:solidFill>
            <a:round/>
            <a:headEnd/>
            <a:tailEnd type="triangle" w="med" len="med"/>
          </a:ln>
          <a:extLst>
            <a:ext uri="{909E8E84-426E-40dd-AFC4-6F175D3DCCD1}">
              <a14:hiddenFill xmlns:a14="http://schemas.microsoft.com/office/drawing/2010/main">
                <a:noFill/>
              </a14:hiddenFill>
            </a:ext>
          </a:extLst>
        </p:spPr>
      </p:cxnSp>
      <p:cxnSp>
        <p:nvCxnSpPr>
          <p:cNvPr id="5" name="AutoShape 3"/>
          <p:cNvCxnSpPr>
            <a:cxnSpLocks noChangeShapeType="1"/>
          </p:cNvCxnSpPr>
          <p:nvPr/>
        </p:nvCxnSpPr>
        <p:spPr bwMode="auto">
          <a:xfrm>
            <a:off x="4576763" y="3416395"/>
            <a:ext cx="296862" cy="0"/>
          </a:xfrm>
          <a:prstGeom prst="straightConnector1">
            <a:avLst/>
          </a:prstGeom>
          <a:noFill/>
          <a:ln w="28575" cmpd="sng">
            <a:solidFill>
              <a:srgbClr val="FFFFFF"/>
            </a:solidFill>
            <a:round/>
            <a:headEnd/>
            <a:tailEnd type="triangle" w="med" len="med"/>
          </a:ln>
          <a:extLst>
            <a:ext uri="{909E8E84-426E-40dd-AFC4-6F175D3DCCD1}">
              <a14:hiddenFill xmlns:a14="http://schemas.microsoft.com/office/drawing/2010/main">
                <a:noFill/>
              </a14:hiddenFill>
            </a:ext>
          </a:extLst>
        </p:spPr>
      </p:cxnSp>
      <p:sp>
        <p:nvSpPr>
          <p:cNvPr id="6" name="Rectangle 4"/>
          <p:cNvSpPr>
            <a:spLocks noGrp="1" noChangeArrowheads="1"/>
          </p:cNvSpPr>
          <p:nvPr>
            <p:ph type="title"/>
          </p:nvPr>
        </p:nvSpPr>
        <p:spPr/>
        <p:txBody>
          <a:bodyPr/>
          <a:lstStyle/>
          <a:p>
            <a:r>
              <a:rPr lang="en-GB" dirty="0" smtClean="0"/>
              <a:t>PRIMA: Study Design</a:t>
            </a:r>
            <a:endParaRPr lang="en-GB" dirty="0"/>
          </a:p>
        </p:txBody>
      </p:sp>
      <p:sp>
        <p:nvSpPr>
          <p:cNvPr id="7" name="Text Box 5"/>
          <p:cNvSpPr txBox="1">
            <a:spLocks noChangeArrowheads="1"/>
          </p:cNvSpPr>
          <p:nvPr/>
        </p:nvSpPr>
        <p:spPr bwMode="auto">
          <a:xfrm>
            <a:off x="4433888" y="4411758"/>
            <a:ext cx="1062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r>
              <a:rPr lang="en-US" sz="1600">
                <a:solidFill>
                  <a:srgbClr val="FFFFFF"/>
                </a:solidFill>
                <a:cs typeface="Arial" charset="0"/>
              </a:rPr>
              <a:t>PD/SD</a:t>
            </a:r>
          </a:p>
          <a:p>
            <a:pPr algn="ctr"/>
            <a:r>
              <a:rPr lang="en-US" sz="1600">
                <a:solidFill>
                  <a:srgbClr val="FFFFFF"/>
                </a:solidFill>
                <a:cs typeface="Arial" charset="0"/>
              </a:rPr>
              <a:t>off study</a:t>
            </a:r>
          </a:p>
        </p:txBody>
      </p:sp>
      <p:sp>
        <p:nvSpPr>
          <p:cNvPr id="8" name="Line 6"/>
          <p:cNvSpPr>
            <a:spLocks noChangeShapeType="1"/>
          </p:cNvSpPr>
          <p:nvPr/>
        </p:nvSpPr>
        <p:spPr bwMode="auto">
          <a:xfrm flipH="1">
            <a:off x="4967288" y="3741833"/>
            <a:ext cx="1587" cy="503237"/>
          </a:xfrm>
          <a:prstGeom prst="line">
            <a:avLst/>
          </a:prstGeom>
          <a:noFill/>
          <a:ln w="28575">
            <a:solidFill>
              <a:srgbClr val="FFFFFF"/>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 name="Rectangle 7"/>
          <p:cNvSpPr>
            <a:spLocks noChangeArrowheads="1"/>
          </p:cNvSpPr>
          <p:nvPr/>
        </p:nvSpPr>
        <p:spPr bwMode="auto">
          <a:xfrm>
            <a:off x="5964238" y="1842330"/>
            <a:ext cx="2746375" cy="1228725"/>
          </a:xfrm>
          <a:prstGeom prst="rect">
            <a:avLst/>
          </a:prstGeom>
          <a:solidFill>
            <a:srgbClr val="ECBB33"/>
          </a:solidFill>
          <a:ln>
            <a:solidFill>
              <a:schemeClr val="bg1"/>
            </a:solidFill>
          </a:ln>
          <a:extLst/>
        </p:spPr>
        <p:txBody>
          <a:bodyPr lIns="92075" tIns="46038" rIns="92075" bIns="46038" anchor="ctr"/>
          <a:lstStyle/>
          <a:p>
            <a:pPr algn="ctr"/>
            <a:r>
              <a:rPr lang="en-US" sz="1800" b="1" dirty="0">
                <a:solidFill>
                  <a:srgbClr val="000090"/>
                </a:solidFill>
              </a:rPr>
              <a:t>Rituximab maintenance</a:t>
            </a:r>
          </a:p>
          <a:p>
            <a:pPr algn="ctr"/>
            <a:r>
              <a:rPr lang="en-US" sz="1800" b="1" dirty="0">
                <a:solidFill>
                  <a:srgbClr val="000090"/>
                </a:solidFill>
              </a:rPr>
              <a:t>375 mg/m</a:t>
            </a:r>
            <a:r>
              <a:rPr lang="en-US" sz="1800" b="1" baseline="30000" dirty="0">
                <a:solidFill>
                  <a:srgbClr val="000090"/>
                </a:solidFill>
              </a:rPr>
              <a:t>2</a:t>
            </a:r>
            <a:r>
              <a:rPr lang="en-US" sz="1800" b="1" dirty="0">
                <a:solidFill>
                  <a:srgbClr val="000090"/>
                </a:solidFill>
              </a:rPr>
              <a:t> </a:t>
            </a:r>
            <a:br>
              <a:rPr lang="en-US" sz="1800" b="1" dirty="0">
                <a:solidFill>
                  <a:srgbClr val="000090"/>
                </a:solidFill>
              </a:rPr>
            </a:br>
            <a:r>
              <a:rPr lang="en-US" sz="1800" b="1" dirty="0">
                <a:solidFill>
                  <a:srgbClr val="000090"/>
                </a:solidFill>
              </a:rPr>
              <a:t>every 8 weeks </a:t>
            </a:r>
          </a:p>
          <a:p>
            <a:pPr algn="ctr"/>
            <a:r>
              <a:rPr lang="en-US" sz="1800" b="1" dirty="0">
                <a:solidFill>
                  <a:srgbClr val="000090"/>
                </a:solidFill>
              </a:rPr>
              <a:t>for 2 </a:t>
            </a:r>
            <a:r>
              <a:rPr lang="en-US" sz="1800" b="1" dirty="0" smtClean="0">
                <a:solidFill>
                  <a:srgbClr val="000090"/>
                </a:solidFill>
              </a:rPr>
              <a:t>years</a:t>
            </a:r>
            <a:endParaRPr lang="en-US" sz="1800" b="1" baseline="30000" dirty="0">
              <a:solidFill>
                <a:srgbClr val="000090"/>
              </a:solidFill>
              <a:cs typeface="Arial" charset="0"/>
            </a:endParaRPr>
          </a:p>
        </p:txBody>
      </p:sp>
      <p:sp>
        <p:nvSpPr>
          <p:cNvPr id="10" name="Rectangle 8"/>
          <p:cNvSpPr>
            <a:spLocks noChangeArrowheads="1"/>
          </p:cNvSpPr>
          <p:nvPr/>
        </p:nvSpPr>
        <p:spPr bwMode="auto">
          <a:xfrm>
            <a:off x="5984875" y="3809361"/>
            <a:ext cx="2746375" cy="869553"/>
          </a:xfrm>
          <a:prstGeom prst="rect">
            <a:avLst/>
          </a:prstGeom>
          <a:solidFill>
            <a:srgbClr val="58C4F3"/>
          </a:solidFill>
          <a:ln>
            <a:solidFill>
              <a:schemeClr val="bg1"/>
            </a:solidFill>
          </a:ln>
          <a:extLst/>
        </p:spPr>
        <p:txBody>
          <a:bodyPr lIns="92075" tIns="46038" rIns="92075" bIns="46038" anchor="ctr"/>
          <a:lstStyle/>
          <a:p>
            <a:pPr algn="ctr"/>
            <a:r>
              <a:rPr lang="en-US" sz="1800" b="1" dirty="0" smtClean="0">
                <a:solidFill>
                  <a:srgbClr val="000090"/>
                </a:solidFill>
              </a:rPr>
              <a:t>Observation</a:t>
            </a:r>
            <a:endParaRPr lang="en-US" sz="1800" b="1" baseline="30000" dirty="0">
              <a:solidFill>
                <a:srgbClr val="000090"/>
              </a:solidFill>
            </a:endParaRPr>
          </a:p>
        </p:txBody>
      </p:sp>
      <p:grpSp>
        <p:nvGrpSpPr>
          <p:cNvPr id="11" name="Group 9"/>
          <p:cNvGrpSpPr>
            <a:grpSpLocks/>
          </p:cNvGrpSpPr>
          <p:nvPr/>
        </p:nvGrpSpPr>
        <p:grpSpPr bwMode="auto">
          <a:xfrm>
            <a:off x="5465763" y="2602008"/>
            <a:ext cx="485775" cy="1566862"/>
            <a:chOff x="3146" y="2099"/>
            <a:chExt cx="482" cy="1006"/>
          </a:xfrm>
        </p:grpSpPr>
        <p:sp>
          <p:nvSpPr>
            <p:cNvPr id="12" name="Line 10"/>
            <p:cNvSpPr>
              <a:spLocks noChangeShapeType="1"/>
            </p:cNvSpPr>
            <p:nvPr/>
          </p:nvSpPr>
          <p:spPr bwMode="auto">
            <a:xfrm flipV="1">
              <a:off x="3146" y="2099"/>
              <a:ext cx="482" cy="479"/>
            </a:xfrm>
            <a:prstGeom prst="line">
              <a:avLst/>
            </a:prstGeom>
            <a:noFill/>
            <a:ln w="28575" cmpd="sng">
              <a:solidFill>
                <a:srgbClr val="FFFFFF"/>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1"/>
            <p:cNvSpPr>
              <a:spLocks noChangeShapeType="1"/>
            </p:cNvSpPr>
            <p:nvPr/>
          </p:nvSpPr>
          <p:spPr bwMode="auto">
            <a:xfrm>
              <a:off x="3146" y="2626"/>
              <a:ext cx="482" cy="479"/>
            </a:xfrm>
            <a:prstGeom prst="line">
              <a:avLst/>
            </a:prstGeom>
            <a:noFill/>
            <a:ln w="28575" cmpd="sng">
              <a:solidFill>
                <a:srgbClr val="FFFFFF"/>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14" name="Rectangle 12"/>
          <p:cNvSpPr>
            <a:spLocks noChangeArrowheads="1"/>
          </p:cNvSpPr>
          <p:nvPr/>
        </p:nvSpPr>
        <p:spPr bwMode="auto">
          <a:xfrm>
            <a:off x="4864038" y="2053527"/>
            <a:ext cx="785159" cy="815030"/>
          </a:xfrm>
          <a:prstGeom prst="rect">
            <a:avLst/>
          </a:prstGeom>
          <a:solidFill>
            <a:srgbClr val="002B51"/>
          </a:solidFill>
          <a:ln>
            <a:solidFill>
              <a:srgbClr val="FFFFFF"/>
            </a:solidFill>
          </a:ln>
          <a:extLst/>
        </p:spPr>
        <p:txBody>
          <a:bodyPr lIns="92075" tIns="46038" rIns="92075" bIns="46038" anchor="ctr"/>
          <a:lstStyle/>
          <a:p>
            <a:pPr algn="ctr"/>
            <a:r>
              <a:rPr lang="fr-FR" sz="1600" b="1" dirty="0">
                <a:solidFill>
                  <a:schemeClr val="bg1"/>
                </a:solidFill>
              </a:rPr>
              <a:t>CR/</a:t>
            </a:r>
            <a:r>
              <a:rPr lang="fr-FR" sz="1600" b="1" dirty="0" err="1">
                <a:solidFill>
                  <a:schemeClr val="bg1"/>
                </a:solidFill>
              </a:rPr>
              <a:t>CRu</a:t>
            </a:r>
            <a:endParaRPr lang="fr-FR" sz="1600" b="1" dirty="0">
              <a:solidFill>
                <a:schemeClr val="bg1"/>
              </a:solidFill>
            </a:endParaRPr>
          </a:p>
          <a:p>
            <a:pPr algn="ctr"/>
            <a:r>
              <a:rPr lang="fr-FR" sz="1600" b="1" dirty="0">
                <a:solidFill>
                  <a:schemeClr val="bg1"/>
                </a:solidFill>
              </a:rPr>
              <a:t>PR</a:t>
            </a:r>
          </a:p>
        </p:txBody>
      </p:sp>
      <p:sp>
        <p:nvSpPr>
          <p:cNvPr id="15" name="Text Box 13"/>
          <p:cNvSpPr txBox="1">
            <a:spLocks noChangeArrowheads="1"/>
          </p:cNvSpPr>
          <p:nvPr/>
        </p:nvSpPr>
        <p:spPr bwMode="auto">
          <a:xfrm>
            <a:off x="4979918" y="3869140"/>
            <a:ext cx="61808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r>
              <a:rPr lang="en-US" sz="1600" dirty="0" smtClean="0">
                <a:solidFill>
                  <a:srgbClr val="FFFFFF"/>
                </a:solidFill>
                <a:cs typeface="Arial" charset="0"/>
              </a:rPr>
              <a:t>1</a:t>
            </a:r>
            <a:r>
              <a:rPr lang="en-US" sz="1600" dirty="0">
                <a:solidFill>
                  <a:srgbClr val="FFFFFF"/>
                </a:solidFill>
                <a:cs typeface="Arial" charset="0"/>
              </a:rPr>
              <a:t>:</a:t>
            </a:r>
            <a:r>
              <a:rPr lang="en-US" sz="1600" dirty="0" smtClean="0">
                <a:solidFill>
                  <a:srgbClr val="FFFFFF"/>
                </a:solidFill>
                <a:cs typeface="Arial" charset="0"/>
              </a:rPr>
              <a:t>1</a:t>
            </a:r>
            <a:endParaRPr lang="en-US" sz="1600" dirty="0">
              <a:solidFill>
                <a:srgbClr val="FFFFFF"/>
              </a:solidFill>
              <a:cs typeface="Arial" charset="0"/>
            </a:endParaRPr>
          </a:p>
        </p:txBody>
      </p:sp>
      <p:sp>
        <p:nvSpPr>
          <p:cNvPr id="16" name="Rectangle 14"/>
          <p:cNvSpPr>
            <a:spLocks noChangeArrowheads="1"/>
          </p:cNvSpPr>
          <p:nvPr/>
        </p:nvSpPr>
        <p:spPr bwMode="auto">
          <a:xfrm>
            <a:off x="2138363" y="2516283"/>
            <a:ext cx="2525712" cy="1800225"/>
          </a:xfrm>
          <a:prstGeom prst="rect">
            <a:avLst/>
          </a:prstGeom>
          <a:solidFill>
            <a:srgbClr val="3366CC"/>
          </a:solidFill>
          <a:ln w="9525">
            <a:solidFill>
              <a:srgbClr val="FFFFFF"/>
            </a:solidFill>
            <a:miter lim="800000"/>
            <a:headEnd/>
            <a:tailEnd/>
          </a:ln>
          <a:extLst/>
        </p:spPr>
        <p:txBody>
          <a:bodyPr lIns="92075" tIns="46038" rIns="92075" bIns="46038" anchor="ctr"/>
          <a:lstStyle/>
          <a:p>
            <a:pPr algn="ctr"/>
            <a:r>
              <a:rPr lang="en-US" sz="1800" b="1" dirty="0" smtClean="0">
                <a:solidFill>
                  <a:srgbClr val="FFFFFF"/>
                </a:solidFill>
              </a:rPr>
              <a:t>Rituximab</a:t>
            </a:r>
            <a:endParaRPr lang="en-US" sz="1800" b="1" dirty="0">
              <a:solidFill>
                <a:srgbClr val="FFFFFF"/>
              </a:solidFill>
            </a:endParaRPr>
          </a:p>
          <a:p>
            <a:pPr algn="ctr"/>
            <a:r>
              <a:rPr lang="en-US" sz="1800" b="1" dirty="0">
                <a:solidFill>
                  <a:srgbClr val="FFFFFF"/>
                </a:solidFill>
              </a:rPr>
              <a:t>+</a:t>
            </a:r>
            <a:br>
              <a:rPr lang="en-US" sz="1800" b="1" dirty="0">
                <a:solidFill>
                  <a:srgbClr val="FFFFFF"/>
                </a:solidFill>
              </a:rPr>
            </a:br>
            <a:r>
              <a:rPr lang="en-US" sz="1800" b="1" dirty="0" smtClean="0">
                <a:solidFill>
                  <a:srgbClr val="FFFFFF"/>
                </a:solidFill>
              </a:rPr>
              <a:t>CVP </a:t>
            </a:r>
            <a:r>
              <a:rPr lang="en-US" sz="1800" b="1" dirty="0">
                <a:solidFill>
                  <a:srgbClr val="FFFFFF"/>
                </a:solidFill>
              </a:rPr>
              <a:t>or</a:t>
            </a:r>
          </a:p>
          <a:p>
            <a:pPr algn="ctr"/>
            <a:r>
              <a:rPr lang="en-US" sz="1800" b="1" dirty="0" smtClean="0">
                <a:solidFill>
                  <a:srgbClr val="FFFFFF"/>
                </a:solidFill>
              </a:rPr>
              <a:t>CHOP </a:t>
            </a:r>
            <a:r>
              <a:rPr lang="en-US" sz="1800" b="1" dirty="0">
                <a:solidFill>
                  <a:srgbClr val="FFFFFF"/>
                </a:solidFill>
              </a:rPr>
              <a:t>or</a:t>
            </a:r>
          </a:p>
          <a:p>
            <a:pPr algn="ctr"/>
            <a:r>
              <a:rPr lang="en-US" sz="1800" b="1" dirty="0" smtClean="0">
                <a:solidFill>
                  <a:srgbClr val="FFFFFF"/>
                </a:solidFill>
              </a:rPr>
              <a:t>FCM</a:t>
            </a:r>
            <a:endParaRPr lang="en-US" sz="1800" b="1" dirty="0">
              <a:solidFill>
                <a:srgbClr val="FFFFFF"/>
              </a:solidFill>
            </a:endParaRPr>
          </a:p>
        </p:txBody>
      </p:sp>
      <p:sp>
        <p:nvSpPr>
          <p:cNvPr id="17" name="Rectangle 15"/>
          <p:cNvSpPr>
            <a:spLocks noChangeArrowheads="1"/>
          </p:cNvSpPr>
          <p:nvPr/>
        </p:nvSpPr>
        <p:spPr bwMode="auto">
          <a:xfrm>
            <a:off x="312738" y="2516283"/>
            <a:ext cx="1597025" cy="1800225"/>
          </a:xfrm>
          <a:prstGeom prst="rect">
            <a:avLst/>
          </a:prstGeom>
          <a:solidFill>
            <a:srgbClr val="99CC00"/>
          </a:solidFill>
          <a:ln>
            <a:solidFill>
              <a:srgbClr val="FFFFFF"/>
            </a:solidFill>
          </a:ln>
          <a:extLst/>
        </p:spPr>
        <p:txBody>
          <a:bodyPr lIns="92075" tIns="46038" rIns="92075" bIns="46038" anchor="ctr"/>
          <a:lstStyle/>
          <a:p>
            <a:pPr algn="ctr"/>
            <a:r>
              <a:rPr lang="en-US" sz="1800" b="1" dirty="0">
                <a:solidFill>
                  <a:srgbClr val="000090"/>
                </a:solidFill>
              </a:rPr>
              <a:t>High </a:t>
            </a:r>
          </a:p>
          <a:p>
            <a:pPr algn="ctr"/>
            <a:r>
              <a:rPr lang="en-US" sz="1800" b="1" dirty="0">
                <a:solidFill>
                  <a:srgbClr val="000090"/>
                </a:solidFill>
              </a:rPr>
              <a:t>tumor burden </a:t>
            </a:r>
          </a:p>
          <a:p>
            <a:pPr algn="ctr"/>
            <a:r>
              <a:rPr lang="en-US" sz="1800" b="1" dirty="0">
                <a:solidFill>
                  <a:srgbClr val="000090"/>
                </a:solidFill>
              </a:rPr>
              <a:t>untreated </a:t>
            </a:r>
          </a:p>
          <a:p>
            <a:pPr algn="ctr"/>
            <a:r>
              <a:rPr lang="en-US" sz="1800" b="1" dirty="0">
                <a:solidFill>
                  <a:srgbClr val="000090"/>
                </a:solidFill>
              </a:rPr>
              <a:t>follicular </a:t>
            </a:r>
          </a:p>
          <a:p>
            <a:pPr algn="ctr"/>
            <a:r>
              <a:rPr lang="en-US" sz="1800" b="1" dirty="0">
                <a:solidFill>
                  <a:srgbClr val="000090"/>
                </a:solidFill>
              </a:rPr>
              <a:t>lymphoma</a:t>
            </a:r>
          </a:p>
        </p:txBody>
      </p:sp>
      <p:sp>
        <p:nvSpPr>
          <p:cNvPr id="18" name="Text Box 16"/>
          <p:cNvSpPr txBox="1">
            <a:spLocks noChangeArrowheads="1"/>
          </p:cNvSpPr>
          <p:nvPr/>
        </p:nvSpPr>
        <p:spPr bwMode="auto">
          <a:xfrm>
            <a:off x="2561345" y="1274763"/>
            <a:ext cx="1814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spcBef>
                <a:spcPct val="50000"/>
              </a:spcBef>
            </a:pPr>
            <a:r>
              <a:rPr lang="en-US" b="1" u="sng" dirty="0">
                <a:solidFill>
                  <a:srgbClr val="EBBC00"/>
                </a:solidFill>
              </a:rPr>
              <a:t>INDUCTION</a:t>
            </a:r>
          </a:p>
        </p:txBody>
      </p:sp>
      <p:sp>
        <p:nvSpPr>
          <p:cNvPr id="19" name="Text Box 17"/>
          <p:cNvSpPr txBox="1">
            <a:spLocks noChangeArrowheads="1"/>
          </p:cNvSpPr>
          <p:nvPr/>
        </p:nvSpPr>
        <p:spPr bwMode="auto">
          <a:xfrm>
            <a:off x="6172200" y="1274763"/>
            <a:ext cx="2330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a:spcBef>
                <a:spcPct val="50000"/>
              </a:spcBef>
            </a:pPr>
            <a:r>
              <a:rPr lang="en-US" b="1" u="sng" dirty="0">
                <a:solidFill>
                  <a:srgbClr val="EBBC00"/>
                </a:solidFill>
              </a:rPr>
              <a:t>MAINTENANCE</a:t>
            </a:r>
          </a:p>
        </p:txBody>
      </p:sp>
      <p:sp>
        <p:nvSpPr>
          <p:cNvPr id="21" name="Text Box 19"/>
          <p:cNvSpPr txBox="1">
            <a:spLocks noChangeArrowheads="1"/>
          </p:cNvSpPr>
          <p:nvPr/>
        </p:nvSpPr>
        <p:spPr bwMode="auto">
          <a:xfrm>
            <a:off x="16834" y="6444208"/>
            <a:ext cx="8167280"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bIns="91440">
            <a:spAutoFit/>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nSpc>
                <a:spcPct val="90000"/>
              </a:lnSpc>
            </a:pPr>
            <a:r>
              <a:rPr lang="en-US" sz="1600" dirty="0" err="1" smtClean="0">
                <a:solidFill>
                  <a:srgbClr val="FFFFFF"/>
                </a:solidFill>
              </a:rPr>
              <a:t>Salles</a:t>
            </a:r>
            <a:r>
              <a:rPr lang="en-US" sz="1600" dirty="0" smtClean="0">
                <a:solidFill>
                  <a:srgbClr val="FFFFFF"/>
                </a:solidFill>
              </a:rPr>
              <a:t> G et al. </a:t>
            </a:r>
            <a:r>
              <a:rPr lang="en-US" sz="1600" i="1" dirty="0" smtClean="0">
                <a:solidFill>
                  <a:srgbClr val="FFFFFF"/>
                </a:solidFill>
              </a:rPr>
              <a:t>Lancet</a:t>
            </a:r>
            <a:r>
              <a:rPr lang="en-US" sz="1600" dirty="0" smtClean="0">
                <a:solidFill>
                  <a:srgbClr val="FFFFFF"/>
                </a:solidFill>
              </a:rPr>
              <a:t> 2010;377:42-51. </a:t>
            </a:r>
            <a:endParaRPr lang="en-US" sz="1600" dirty="0">
              <a:solidFill>
                <a:srgbClr val="FFFFFF"/>
              </a:solidFill>
            </a:endParaRPr>
          </a:p>
        </p:txBody>
      </p:sp>
      <p:sp>
        <p:nvSpPr>
          <p:cNvPr id="22" name="Oval 25"/>
          <p:cNvSpPr>
            <a:spLocks noChangeArrowheads="1"/>
          </p:cNvSpPr>
          <p:nvPr/>
        </p:nvSpPr>
        <p:spPr bwMode="auto">
          <a:xfrm>
            <a:off x="4870768" y="2997369"/>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a:solidFill>
                  <a:schemeClr val="bg1"/>
                </a:solidFill>
                <a:latin typeface="Arial" charset="0"/>
              </a:rPr>
              <a:t>R</a:t>
            </a:r>
          </a:p>
        </p:txBody>
      </p:sp>
      <p:sp>
        <p:nvSpPr>
          <p:cNvPr id="2" name="TextBox 1"/>
          <p:cNvSpPr txBox="1"/>
          <p:nvPr/>
        </p:nvSpPr>
        <p:spPr>
          <a:xfrm>
            <a:off x="4664075" y="5358291"/>
            <a:ext cx="3520039" cy="707886"/>
          </a:xfrm>
          <a:prstGeom prst="rect">
            <a:avLst/>
          </a:prstGeom>
          <a:noFill/>
        </p:spPr>
        <p:txBody>
          <a:bodyPr wrap="none" rtlCol="0">
            <a:spAutoFit/>
          </a:bodyPr>
          <a:lstStyle/>
          <a:p>
            <a:r>
              <a:rPr lang="en-US" sz="2000" b="1" dirty="0" smtClean="0">
                <a:solidFill>
                  <a:srgbClr val="ECBB33"/>
                </a:solidFill>
              </a:rPr>
              <a:t>36-month PFS: 75% </a:t>
            </a:r>
            <a:r>
              <a:rPr lang="en-US" sz="2000" b="1" dirty="0" err="1" smtClean="0">
                <a:solidFill>
                  <a:srgbClr val="ECBB33"/>
                </a:solidFill>
              </a:rPr>
              <a:t>vs</a:t>
            </a:r>
            <a:r>
              <a:rPr lang="en-US" sz="2000" b="1" dirty="0" smtClean="0">
                <a:solidFill>
                  <a:srgbClr val="ECBB33"/>
                </a:solidFill>
              </a:rPr>
              <a:t> 58%</a:t>
            </a:r>
          </a:p>
          <a:p>
            <a:r>
              <a:rPr lang="en-US" sz="2000" b="1" dirty="0" smtClean="0">
                <a:solidFill>
                  <a:srgbClr val="ECBB33"/>
                </a:solidFill>
              </a:rPr>
              <a:t>2-year CR: 72% </a:t>
            </a:r>
            <a:r>
              <a:rPr lang="en-US" sz="2000" b="1" dirty="0" err="1" smtClean="0">
                <a:solidFill>
                  <a:srgbClr val="ECBB33"/>
                </a:solidFill>
              </a:rPr>
              <a:t>vs</a:t>
            </a:r>
            <a:r>
              <a:rPr lang="en-US" sz="2000" b="1" dirty="0" smtClean="0">
                <a:solidFill>
                  <a:srgbClr val="ECBB33"/>
                </a:solidFill>
              </a:rPr>
              <a:t> 52%</a:t>
            </a:r>
            <a:endParaRPr lang="en-US" sz="2000" b="1" dirty="0">
              <a:solidFill>
                <a:srgbClr val="ECBB33"/>
              </a:solidFill>
            </a:endParaRPr>
          </a:p>
        </p:txBody>
      </p:sp>
    </p:spTree>
    <p:extLst>
      <p:ext uri="{BB962C8B-B14F-4D97-AF65-F5344CB8AC3E}">
        <p14:creationId xmlns:p14="http://schemas.microsoft.com/office/powerpoint/2010/main" val="88504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Line 6"/>
          <p:cNvSpPr>
            <a:spLocks noChangeShapeType="1"/>
          </p:cNvSpPr>
          <p:nvPr/>
        </p:nvSpPr>
        <p:spPr bwMode="auto">
          <a:xfrm>
            <a:off x="5143005" y="3040464"/>
            <a:ext cx="990600"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597" name="Line 7"/>
          <p:cNvSpPr>
            <a:spLocks noChangeShapeType="1"/>
          </p:cNvSpPr>
          <p:nvPr/>
        </p:nvSpPr>
        <p:spPr bwMode="auto">
          <a:xfrm>
            <a:off x="6133606" y="2161056"/>
            <a:ext cx="0" cy="180088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98" name="Line 8"/>
          <p:cNvSpPr>
            <a:spLocks noChangeShapeType="1"/>
          </p:cNvSpPr>
          <p:nvPr/>
        </p:nvSpPr>
        <p:spPr bwMode="auto">
          <a:xfrm>
            <a:off x="6133605" y="2150885"/>
            <a:ext cx="51455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599" name="Line 9"/>
          <p:cNvSpPr>
            <a:spLocks noChangeShapeType="1"/>
          </p:cNvSpPr>
          <p:nvPr/>
        </p:nvSpPr>
        <p:spPr bwMode="auto">
          <a:xfrm>
            <a:off x="6133606" y="3961939"/>
            <a:ext cx="514558"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2027" name="Text Box 11"/>
          <p:cNvSpPr txBox="1">
            <a:spLocks noChangeArrowheads="1"/>
          </p:cNvSpPr>
          <p:nvPr/>
        </p:nvSpPr>
        <p:spPr bwMode="auto">
          <a:xfrm>
            <a:off x="6713853" y="1755616"/>
            <a:ext cx="2185296" cy="741807"/>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p>
            <a:pPr>
              <a:spcBef>
                <a:spcPct val="50000"/>
              </a:spcBef>
              <a:defRPr/>
            </a:pPr>
            <a:r>
              <a:rPr lang="en-US" sz="2000" b="1" dirty="0" smtClean="0">
                <a:solidFill>
                  <a:srgbClr val="000090"/>
                </a:solidFill>
                <a:latin typeface="Arial" pitchFamily="1" charset="0"/>
                <a:ea typeface="ＭＳ Ｐゴシック" pitchFamily="1" charset="-128"/>
                <a:cs typeface="ＭＳ Ｐゴシック" pitchFamily="1" charset="-128"/>
              </a:rPr>
              <a:t>R maintenance </a:t>
            </a:r>
          </a:p>
        </p:txBody>
      </p:sp>
      <p:sp>
        <p:nvSpPr>
          <p:cNvPr id="982029" name="Text Box 13"/>
          <p:cNvSpPr txBox="1">
            <a:spLocks noChangeArrowheads="1"/>
          </p:cNvSpPr>
          <p:nvPr/>
        </p:nvSpPr>
        <p:spPr bwMode="auto">
          <a:xfrm>
            <a:off x="6659112" y="3470560"/>
            <a:ext cx="2240037" cy="1037838"/>
          </a:xfrm>
          <a:prstGeom prst="rect">
            <a:avLst/>
          </a:prstGeom>
          <a:solidFill>
            <a:srgbClr val="99CC00"/>
          </a:solidFill>
          <a:ln w="9525">
            <a:solidFill>
              <a:srgbClr val="FFFFFF"/>
            </a:solidFill>
            <a:miter lim="800000"/>
            <a:headEnd/>
            <a:tailEnd/>
          </a:ln>
          <a:effectLst>
            <a:prstShdw prst="shdw17" dist="17961" dir="2700000">
              <a:srgbClr val="999999">
                <a:alpha val="74997"/>
              </a:srgbClr>
            </a:prstShdw>
          </a:effectLst>
        </p:spPr>
        <p:txBody>
          <a:bodyPr anchor="ctr"/>
          <a:lstStyle/>
          <a:p>
            <a:pPr>
              <a:spcBef>
                <a:spcPct val="50000"/>
              </a:spcBef>
              <a:defRPr/>
            </a:pPr>
            <a:r>
              <a:rPr lang="en-US" sz="2000" b="1" dirty="0" smtClean="0">
                <a:solidFill>
                  <a:srgbClr val="000090"/>
                </a:solidFill>
                <a:latin typeface="Arial" pitchFamily="1" charset="0"/>
                <a:ea typeface="ＭＳ Ｐゴシック" pitchFamily="1" charset="-128"/>
                <a:cs typeface="ＭＳ Ｐゴシック" pitchFamily="1" charset="-128"/>
              </a:rPr>
              <a:t>R re-treatment at progression</a:t>
            </a:r>
            <a:endParaRPr lang="en-US" sz="2000" b="1" dirty="0">
              <a:solidFill>
                <a:srgbClr val="000090"/>
              </a:solidFill>
              <a:latin typeface="Arial" pitchFamily="1" charset="0"/>
              <a:ea typeface="ＭＳ Ｐゴシック" pitchFamily="1" charset="-128"/>
              <a:cs typeface="ＭＳ Ｐゴシック" pitchFamily="1" charset="-128"/>
            </a:endParaRPr>
          </a:p>
        </p:txBody>
      </p:sp>
      <p:sp>
        <p:nvSpPr>
          <p:cNvPr id="110603" name="Oval 25"/>
          <p:cNvSpPr>
            <a:spLocks noChangeArrowheads="1"/>
          </p:cNvSpPr>
          <p:nvPr/>
        </p:nvSpPr>
        <p:spPr bwMode="auto">
          <a:xfrm>
            <a:off x="4990624" y="2603424"/>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a:solidFill>
                  <a:schemeClr val="bg1"/>
                </a:solidFill>
                <a:latin typeface="Arial" charset="0"/>
              </a:rPr>
              <a:t>R</a:t>
            </a:r>
          </a:p>
        </p:txBody>
      </p:sp>
      <p:sp>
        <p:nvSpPr>
          <p:cNvPr id="2" name="TextBox 1"/>
          <p:cNvSpPr txBox="1"/>
          <p:nvPr/>
        </p:nvSpPr>
        <p:spPr>
          <a:xfrm>
            <a:off x="4616940" y="1726677"/>
            <a:ext cx="900640" cy="1015663"/>
          </a:xfrm>
          <a:prstGeom prst="rect">
            <a:avLst/>
          </a:prstGeom>
          <a:noFill/>
        </p:spPr>
        <p:txBody>
          <a:bodyPr wrap="square" rtlCol="0">
            <a:spAutoFit/>
          </a:bodyPr>
          <a:lstStyle/>
          <a:p>
            <a:r>
              <a:rPr lang="en-US" sz="2000" b="1" dirty="0" smtClean="0">
                <a:solidFill>
                  <a:srgbClr val="ECBB33"/>
                </a:solidFill>
              </a:rPr>
              <a:t>CR </a:t>
            </a:r>
          </a:p>
          <a:p>
            <a:r>
              <a:rPr lang="en-US" sz="2000" b="1" dirty="0" smtClean="0">
                <a:solidFill>
                  <a:srgbClr val="ECBB33"/>
                </a:solidFill>
              </a:rPr>
              <a:t>or </a:t>
            </a:r>
          </a:p>
          <a:p>
            <a:r>
              <a:rPr lang="en-US" sz="2000" b="1" dirty="0" smtClean="0">
                <a:solidFill>
                  <a:srgbClr val="ECBB33"/>
                </a:solidFill>
              </a:rPr>
              <a:t>PR</a:t>
            </a:r>
            <a:endParaRPr lang="en-US" sz="2000" b="1" dirty="0">
              <a:solidFill>
                <a:srgbClr val="ECBB33"/>
              </a:solidFill>
            </a:endParaRPr>
          </a:p>
        </p:txBody>
      </p:sp>
      <p:sp>
        <p:nvSpPr>
          <p:cNvPr id="3" name="TextBox 2"/>
          <p:cNvSpPr txBox="1"/>
          <p:nvPr/>
        </p:nvSpPr>
        <p:spPr>
          <a:xfrm>
            <a:off x="3357585" y="2697218"/>
            <a:ext cx="1271992" cy="646331"/>
          </a:xfrm>
          <a:prstGeom prst="rect">
            <a:avLst/>
          </a:prstGeom>
          <a:solidFill>
            <a:srgbClr val="002B51"/>
          </a:solidFill>
          <a:ln>
            <a:solidFill>
              <a:srgbClr val="FFFFFF"/>
            </a:solidFill>
          </a:ln>
        </p:spPr>
        <p:txBody>
          <a:bodyPr wrap="square" rtlCol="0">
            <a:spAutoFit/>
          </a:bodyPr>
          <a:lstStyle/>
          <a:p>
            <a:r>
              <a:rPr lang="en-US" dirty="0" smtClean="0">
                <a:solidFill>
                  <a:srgbClr val="FFFFFF"/>
                </a:solidFill>
              </a:rPr>
              <a:t>Rituximab (R)</a:t>
            </a:r>
            <a:endParaRPr lang="en-US" dirty="0">
              <a:solidFill>
                <a:srgbClr val="FFFFFF"/>
              </a:solidFill>
            </a:endParaRPr>
          </a:p>
        </p:txBody>
      </p:sp>
      <p:sp>
        <p:nvSpPr>
          <p:cNvPr id="15" name="Line 6"/>
          <p:cNvSpPr>
            <a:spLocks noChangeShapeType="1"/>
          </p:cNvSpPr>
          <p:nvPr/>
        </p:nvSpPr>
        <p:spPr bwMode="auto">
          <a:xfrm flipV="1">
            <a:off x="4629577" y="3029308"/>
            <a:ext cx="36104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 name="TextBox 3"/>
          <p:cNvSpPr txBox="1"/>
          <p:nvPr/>
        </p:nvSpPr>
        <p:spPr>
          <a:xfrm>
            <a:off x="0" y="6411139"/>
            <a:ext cx="8012404" cy="430887"/>
          </a:xfrm>
          <a:prstGeom prst="rect">
            <a:avLst/>
          </a:prstGeom>
          <a:noFill/>
        </p:spPr>
        <p:txBody>
          <a:bodyPr wrap="square" lIns="182880" tIns="91440" bIns="91440" rtlCol="0">
            <a:spAutoFit/>
          </a:bodyPr>
          <a:lstStyle/>
          <a:p>
            <a:r>
              <a:rPr lang="en-US" sz="1600" dirty="0" err="1" smtClean="0">
                <a:solidFill>
                  <a:srgbClr val="FFFFFF"/>
                </a:solidFill>
              </a:rPr>
              <a:t>Kahl</a:t>
            </a:r>
            <a:r>
              <a:rPr lang="en-US" sz="1600" dirty="0" smtClean="0">
                <a:solidFill>
                  <a:srgbClr val="FFFFFF"/>
                </a:solidFill>
              </a:rPr>
              <a:t> BS et al. </a:t>
            </a:r>
            <a:r>
              <a:rPr lang="en-US" sz="1600" i="1" dirty="0" err="1" smtClean="0">
                <a:solidFill>
                  <a:srgbClr val="FFFFFF"/>
                </a:solidFill>
              </a:rPr>
              <a:t>Proc</a:t>
            </a:r>
            <a:r>
              <a:rPr lang="en-US" sz="1600" i="1" dirty="0" smtClean="0">
                <a:solidFill>
                  <a:srgbClr val="FFFFFF"/>
                </a:solidFill>
              </a:rPr>
              <a:t> ASH </a:t>
            </a:r>
            <a:r>
              <a:rPr lang="en-US" sz="1600" dirty="0" smtClean="0">
                <a:solidFill>
                  <a:srgbClr val="FFFFFF"/>
                </a:solidFill>
              </a:rPr>
              <a:t>2011;Abstract LBA-6.</a:t>
            </a:r>
            <a:endParaRPr lang="en-US" sz="1600" dirty="0">
              <a:solidFill>
                <a:srgbClr val="FFFFFF"/>
              </a:solidFill>
            </a:endParaRPr>
          </a:p>
        </p:txBody>
      </p:sp>
      <p:sp>
        <p:nvSpPr>
          <p:cNvPr id="6" name="TextBox 5"/>
          <p:cNvSpPr txBox="1"/>
          <p:nvPr/>
        </p:nvSpPr>
        <p:spPr>
          <a:xfrm>
            <a:off x="698500" y="4886131"/>
            <a:ext cx="7772400" cy="1015663"/>
          </a:xfrm>
          <a:prstGeom prst="rect">
            <a:avLst/>
          </a:prstGeom>
          <a:noFill/>
        </p:spPr>
        <p:txBody>
          <a:bodyPr wrap="square" rtlCol="0">
            <a:spAutoFit/>
          </a:bodyPr>
          <a:lstStyle/>
          <a:p>
            <a:pPr algn="ctr"/>
            <a:r>
              <a:rPr lang="en-US" sz="2000" b="1" dirty="0" smtClean="0">
                <a:solidFill>
                  <a:srgbClr val="ECBB33"/>
                </a:solidFill>
              </a:rPr>
              <a:t>Time to Treatment Failure: No difference</a:t>
            </a:r>
          </a:p>
          <a:p>
            <a:pPr algn="ctr"/>
            <a:r>
              <a:rPr lang="en-US" sz="2000" b="1" dirty="0" smtClean="0">
                <a:solidFill>
                  <a:srgbClr val="ECBB33"/>
                </a:solidFill>
              </a:rPr>
              <a:t>Time to Cytotoxic Treatment: Favors maintenance R</a:t>
            </a:r>
          </a:p>
          <a:p>
            <a:pPr algn="ctr"/>
            <a:r>
              <a:rPr lang="en-US" sz="2000" b="1" dirty="0" smtClean="0">
                <a:solidFill>
                  <a:srgbClr val="ECBB33"/>
                </a:solidFill>
              </a:rPr>
              <a:t>No benefit in QOL with maintenance R</a:t>
            </a:r>
            <a:endParaRPr lang="en-US" sz="2000" b="1" dirty="0">
              <a:solidFill>
                <a:srgbClr val="ECBB33"/>
              </a:solidFill>
            </a:endParaRPr>
          </a:p>
        </p:txBody>
      </p:sp>
      <p:sp>
        <p:nvSpPr>
          <p:cNvPr id="20" name="Line 6"/>
          <p:cNvSpPr>
            <a:spLocks noChangeShapeType="1"/>
          </p:cNvSpPr>
          <p:nvPr/>
        </p:nvSpPr>
        <p:spPr bwMode="auto">
          <a:xfrm flipV="1">
            <a:off x="2960118" y="3047692"/>
            <a:ext cx="39746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Title 7"/>
          <p:cNvSpPr>
            <a:spLocks noGrp="1"/>
          </p:cNvSpPr>
          <p:nvPr>
            <p:ph type="title"/>
          </p:nvPr>
        </p:nvSpPr>
        <p:spPr/>
        <p:txBody>
          <a:bodyPr/>
          <a:lstStyle/>
          <a:p>
            <a:r>
              <a:rPr lang="en-US" dirty="0" smtClean="0"/>
              <a:t>E4402 (RESORT) Phase III Study</a:t>
            </a:r>
            <a:endParaRPr lang="en-US" dirty="0"/>
          </a:p>
        </p:txBody>
      </p:sp>
      <p:graphicFrame>
        <p:nvGraphicFramePr>
          <p:cNvPr id="30" name="Group 104"/>
          <p:cNvGraphicFramePr>
            <a:graphicFrameLocks noGrp="1"/>
          </p:cNvGraphicFramePr>
          <p:nvPr>
            <p:extLst>
              <p:ext uri="{D42A27DB-BD31-4B8C-83A1-F6EECF244321}">
                <p14:modId xmlns:p14="http://schemas.microsoft.com/office/powerpoint/2010/main" val="5589226"/>
              </p:ext>
            </p:extLst>
          </p:nvPr>
        </p:nvGraphicFramePr>
        <p:xfrm>
          <a:off x="254000" y="2084109"/>
          <a:ext cx="2832100" cy="1920997"/>
        </p:xfrm>
        <a:graphic>
          <a:graphicData uri="http://schemas.openxmlformats.org/drawingml/2006/table">
            <a:tbl>
              <a:tblPr/>
              <a:tblGrid>
                <a:gridCol w="2832100"/>
              </a:tblGrid>
              <a:tr h="31035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a:ea typeface="ＭＳ Ｐゴシック" charset="0"/>
                          <a:cs typeface="Arial"/>
                        </a:rPr>
                        <a:t>Eligibility (N = 545)</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1555237">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mn-lt"/>
                          <a:ea typeface="ＭＳ Ｐゴシック" charset="0"/>
                          <a:cs typeface="Arial"/>
                        </a:rPr>
                        <a:t>Indolent NHL</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mn-lt"/>
                          <a:ea typeface="ＭＳ Ｐゴシック" charset="0"/>
                          <a:cs typeface="Arial"/>
                        </a:rPr>
                        <a:t>No prior lymphoma </a:t>
                      </a:r>
                      <a:r>
                        <a:rPr kumimoji="0" lang="en-US" sz="1800" b="0" i="0" u="none" strike="noStrike" cap="none" normalizeH="0" baseline="0" dirty="0" err="1" smtClean="0">
                          <a:ln>
                            <a:noFill/>
                          </a:ln>
                          <a:solidFill>
                            <a:schemeClr val="bg1"/>
                          </a:solidFill>
                          <a:effectLst/>
                          <a:latin typeface="+mn-lt"/>
                          <a:ea typeface="ＭＳ Ｐゴシック" charset="0"/>
                          <a:cs typeface="Arial"/>
                        </a:rPr>
                        <a:t>Tx</a:t>
                      </a:r>
                      <a:endParaRPr kumimoji="0" lang="en-US" sz="1800" b="0" i="0" u="none" strike="noStrike" cap="none" normalizeH="0" baseline="0" dirty="0" smtClean="0">
                        <a:ln>
                          <a:noFill/>
                        </a:ln>
                        <a:solidFill>
                          <a:schemeClr val="bg1"/>
                        </a:solidFill>
                        <a:effectLst/>
                        <a:latin typeface="+mn-lt"/>
                        <a:ea typeface="ＭＳ Ｐゴシック" charset="0"/>
                        <a:cs typeface="Arial"/>
                      </a:endParaRP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mn-lt"/>
                          <a:ea typeface="ＭＳ Ｐゴシック" charset="0"/>
                          <a:cs typeface="Arial"/>
                        </a:rPr>
                        <a:t>Stage III or IV</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mn-lt"/>
                          <a:ea typeface="ＭＳ Ｐゴシック" charset="0"/>
                          <a:cs typeface="Arial"/>
                        </a:rPr>
                        <a:t>Low tumor burden</a:t>
                      </a: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Tree>
    <p:extLst>
      <p:ext uri="{BB962C8B-B14F-4D97-AF65-F5344CB8AC3E}">
        <p14:creationId xmlns:p14="http://schemas.microsoft.com/office/powerpoint/2010/main" val="62165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chor="ctr">
            <a:normAutofit/>
          </a:bodyPr>
          <a:lstStyle/>
          <a:p>
            <a:pPr algn="ctr"/>
            <a:r>
              <a:rPr lang="en-US" sz="3200" b="1" dirty="0">
                <a:solidFill>
                  <a:schemeClr val="bg1"/>
                </a:solidFill>
              </a:rPr>
              <a:t>Novel agents and regimens </a:t>
            </a:r>
            <a:r>
              <a:rPr lang="en-US" sz="3200" b="1" dirty="0" smtClean="0">
                <a:solidFill>
                  <a:schemeClr val="bg1"/>
                </a:solidFill>
              </a:rPr>
              <a:t/>
            </a:r>
            <a:br>
              <a:rPr lang="en-US" sz="3200" b="1" dirty="0" smtClean="0">
                <a:solidFill>
                  <a:schemeClr val="bg1"/>
                </a:solidFill>
              </a:rPr>
            </a:br>
            <a:r>
              <a:rPr lang="en-US" sz="3200" b="1" dirty="0" smtClean="0">
                <a:solidFill>
                  <a:schemeClr val="bg1"/>
                </a:solidFill>
              </a:rPr>
              <a:t>under </a:t>
            </a:r>
            <a:r>
              <a:rPr lang="en-US" sz="3200" b="1" dirty="0">
                <a:solidFill>
                  <a:schemeClr val="bg1"/>
                </a:solidFill>
              </a:rPr>
              <a:t>investigation for </a:t>
            </a:r>
            <a:r>
              <a:rPr lang="en-US" sz="3200" b="1" dirty="0" smtClean="0">
                <a:solidFill>
                  <a:schemeClr val="bg1"/>
                </a:solidFill>
              </a:rPr>
              <a:t>FL</a:t>
            </a:r>
            <a:endParaRPr lang="en-US" sz="3200" b="1" dirty="0">
              <a:solidFill>
                <a:schemeClr val="bg1"/>
              </a:solidFill>
            </a:endParaRPr>
          </a:p>
        </p:txBody>
      </p:sp>
    </p:spTree>
    <p:extLst>
      <p:ext uri="{BB962C8B-B14F-4D97-AF65-F5344CB8AC3E}">
        <p14:creationId xmlns:p14="http://schemas.microsoft.com/office/powerpoint/2010/main" val="4076833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9570" name="Title 4"/>
          <p:cNvSpPr>
            <a:spLocks noGrp="1"/>
          </p:cNvSpPr>
          <p:nvPr>
            <p:ph type="title" idx="4294967295"/>
          </p:nvPr>
        </p:nvSpPr>
        <p:spPr>
          <a:xfrm>
            <a:off x="457200" y="55215"/>
            <a:ext cx="8229600" cy="1042988"/>
          </a:xfrm>
        </p:spPr>
        <p:txBody>
          <a:bodyPr/>
          <a:lstStyle/>
          <a:p>
            <a:pPr eaLnBrk="1" hangingPunct="1"/>
            <a:r>
              <a:rPr lang="en-US" sz="3200" b="1" dirty="0" err="1">
                <a:latin typeface="Arial" charset="0"/>
                <a:ea typeface="ＭＳ Ｐゴシック" charset="0"/>
              </a:rPr>
              <a:t>Lenalidomide</a:t>
            </a:r>
            <a:r>
              <a:rPr lang="en-US" sz="3200" b="1" dirty="0">
                <a:latin typeface="Arial" charset="0"/>
                <a:ea typeface="ＭＳ Ｐゴシック" charset="0"/>
              </a:rPr>
              <a:t>:</a:t>
            </a:r>
            <a:br>
              <a:rPr lang="en-US" sz="3200" b="1" dirty="0">
                <a:latin typeface="Arial" charset="0"/>
                <a:ea typeface="ＭＳ Ｐゴシック" charset="0"/>
              </a:rPr>
            </a:br>
            <a:r>
              <a:rPr lang="en-US" sz="2400" b="1" i="1" dirty="0">
                <a:latin typeface="Arial" charset="0"/>
                <a:ea typeface="ＭＳ Ｐゴシック" charset="0"/>
              </a:rPr>
              <a:t>Mechanism of action in lymphoma</a:t>
            </a:r>
          </a:p>
        </p:txBody>
      </p:sp>
      <p:sp>
        <p:nvSpPr>
          <p:cNvPr id="2" name="TextBox 1"/>
          <p:cNvSpPr txBox="1"/>
          <p:nvPr/>
        </p:nvSpPr>
        <p:spPr>
          <a:xfrm>
            <a:off x="340680" y="1590260"/>
            <a:ext cx="1966441" cy="1878463"/>
          </a:xfrm>
          <a:prstGeom prst="rect">
            <a:avLst/>
          </a:prstGeom>
          <a:noFill/>
        </p:spPr>
        <p:txBody>
          <a:bodyPr wrap="square" rtlCol="0">
            <a:spAutoFit/>
          </a:bodyPr>
          <a:lstStyle/>
          <a:p>
            <a:pPr>
              <a:lnSpc>
                <a:spcPct val="90000"/>
              </a:lnSpc>
              <a:spcBef>
                <a:spcPts val="600"/>
              </a:spcBef>
            </a:pPr>
            <a:r>
              <a:rPr lang="en-US" sz="1600" u="sng" dirty="0" smtClean="0">
                <a:solidFill>
                  <a:schemeClr val="bg1"/>
                </a:solidFill>
              </a:rPr>
              <a:t>T-Cell Effects</a:t>
            </a:r>
          </a:p>
          <a:p>
            <a:pPr>
              <a:lnSpc>
                <a:spcPct val="90000"/>
              </a:lnSpc>
              <a:spcBef>
                <a:spcPts val="600"/>
              </a:spcBef>
            </a:pPr>
            <a:r>
              <a:rPr lang="en-US" sz="1600" dirty="0">
                <a:solidFill>
                  <a:schemeClr val="bg1"/>
                </a:solidFill>
              </a:rPr>
              <a:t> </a:t>
            </a:r>
            <a:r>
              <a:rPr lang="en-US" sz="1600" dirty="0" smtClean="0">
                <a:solidFill>
                  <a:schemeClr val="bg1"/>
                </a:solidFill>
              </a:rPr>
              <a:t>  Immune synapse formation</a:t>
            </a:r>
          </a:p>
          <a:p>
            <a:pPr>
              <a:lnSpc>
                <a:spcPct val="90000"/>
              </a:lnSpc>
              <a:spcBef>
                <a:spcPts val="600"/>
              </a:spcBef>
            </a:pPr>
            <a:r>
              <a:rPr lang="en-US" sz="1600" dirty="0" smtClean="0">
                <a:solidFill>
                  <a:schemeClr val="bg1"/>
                </a:solidFill>
              </a:rPr>
              <a:t>   T cell activation and proliferation</a:t>
            </a:r>
          </a:p>
          <a:p>
            <a:pPr>
              <a:lnSpc>
                <a:spcPct val="90000"/>
              </a:lnSpc>
              <a:spcBef>
                <a:spcPts val="600"/>
              </a:spcBef>
            </a:pPr>
            <a:r>
              <a:rPr lang="en-US" sz="1600" dirty="0">
                <a:solidFill>
                  <a:schemeClr val="bg1"/>
                </a:solidFill>
              </a:rPr>
              <a:t> </a:t>
            </a:r>
            <a:r>
              <a:rPr lang="en-US" sz="1600" dirty="0" smtClean="0">
                <a:solidFill>
                  <a:schemeClr val="bg1"/>
                </a:solidFill>
              </a:rPr>
              <a:t>  CD8+ T effector cell activity</a:t>
            </a:r>
            <a:endParaRPr lang="en-US" sz="1600" dirty="0">
              <a:solidFill>
                <a:schemeClr val="bg1"/>
              </a:solidFill>
            </a:endParaRPr>
          </a:p>
        </p:txBody>
      </p:sp>
      <p:sp>
        <p:nvSpPr>
          <p:cNvPr id="5" name="TextBox 4"/>
          <p:cNvSpPr txBox="1"/>
          <p:nvPr/>
        </p:nvSpPr>
        <p:spPr>
          <a:xfrm>
            <a:off x="6884504" y="1583967"/>
            <a:ext cx="2151546" cy="1656864"/>
          </a:xfrm>
          <a:prstGeom prst="rect">
            <a:avLst/>
          </a:prstGeom>
          <a:noFill/>
        </p:spPr>
        <p:txBody>
          <a:bodyPr wrap="square" rtlCol="0">
            <a:spAutoFit/>
          </a:bodyPr>
          <a:lstStyle/>
          <a:p>
            <a:pPr>
              <a:lnSpc>
                <a:spcPct val="90000"/>
              </a:lnSpc>
              <a:spcBef>
                <a:spcPts val="600"/>
              </a:spcBef>
            </a:pPr>
            <a:r>
              <a:rPr lang="en-US" sz="1600" u="sng" dirty="0" smtClean="0">
                <a:solidFill>
                  <a:schemeClr val="bg1"/>
                </a:solidFill>
              </a:rPr>
              <a:t>NK-Cell Effects</a:t>
            </a:r>
          </a:p>
          <a:p>
            <a:pPr>
              <a:lnSpc>
                <a:spcPct val="90000"/>
              </a:lnSpc>
              <a:spcBef>
                <a:spcPts val="600"/>
              </a:spcBef>
            </a:pPr>
            <a:r>
              <a:rPr lang="en-US" sz="1600" dirty="0">
                <a:solidFill>
                  <a:schemeClr val="bg1"/>
                </a:solidFill>
              </a:rPr>
              <a:t> </a:t>
            </a:r>
            <a:r>
              <a:rPr lang="en-US" sz="1600" dirty="0" smtClean="0">
                <a:solidFill>
                  <a:schemeClr val="bg1"/>
                </a:solidFill>
              </a:rPr>
              <a:t>  Immune synapse formation</a:t>
            </a:r>
          </a:p>
          <a:p>
            <a:pPr>
              <a:lnSpc>
                <a:spcPct val="90000"/>
              </a:lnSpc>
              <a:spcBef>
                <a:spcPts val="600"/>
              </a:spcBef>
            </a:pPr>
            <a:r>
              <a:rPr lang="en-US" sz="1600" dirty="0" smtClean="0">
                <a:solidFill>
                  <a:schemeClr val="bg1"/>
                </a:solidFill>
              </a:rPr>
              <a:t>   ADCC</a:t>
            </a:r>
          </a:p>
          <a:p>
            <a:pPr>
              <a:lnSpc>
                <a:spcPct val="90000"/>
              </a:lnSpc>
              <a:spcBef>
                <a:spcPts val="600"/>
              </a:spcBef>
            </a:pPr>
            <a:r>
              <a:rPr lang="en-US" sz="1600" dirty="0" smtClean="0">
                <a:solidFill>
                  <a:schemeClr val="bg1"/>
                </a:solidFill>
              </a:rPr>
              <a:t>   Direct NK-mediated killing</a:t>
            </a:r>
            <a:endParaRPr lang="en-US" sz="1600" dirty="0">
              <a:solidFill>
                <a:schemeClr val="bg1"/>
              </a:solidFill>
            </a:endParaRPr>
          </a:p>
        </p:txBody>
      </p:sp>
      <p:sp>
        <p:nvSpPr>
          <p:cNvPr id="6" name="TextBox 5"/>
          <p:cNvSpPr txBox="1"/>
          <p:nvPr/>
        </p:nvSpPr>
        <p:spPr>
          <a:xfrm>
            <a:off x="6301409" y="5008929"/>
            <a:ext cx="2734641" cy="1213666"/>
          </a:xfrm>
          <a:prstGeom prst="rect">
            <a:avLst/>
          </a:prstGeom>
          <a:noFill/>
        </p:spPr>
        <p:txBody>
          <a:bodyPr wrap="square" rtlCol="0">
            <a:spAutoFit/>
          </a:bodyPr>
          <a:lstStyle/>
          <a:p>
            <a:pPr>
              <a:lnSpc>
                <a:spcPct val="90000"/>
              </a:lnSpc>
              <a:spcBef>
                <a:spcPts val="600"/>
              </a:spcBef>
            </a:pPr>
            <a:r>
              <a:rPr lang="en-US" sz="1600" u="sng" dirty="0" err="1" smtClean="0">
                <a:solidFill>
                  <a:schemeClr val="bg1"/>
                </a:solidFill>
              </a:rPr>
              <a:t>Microenvironmental</a:t>
            </a:r>
            <a:r>
              <a:rPr lang="en-US" sz="1600" u="sng" dirty="0" smtClean="0">
                <a:solidFill>
                  <a:schemeClr val="bg1"/>
                </a:solidFill>
              </a:rPr>
              <a:t> Effects</a:t>
            </a:r>
          </a:p>
          <a:p>
            <a:pPr>
              <a:lnSpc>
                <a:spcPct val="90000"/>
              </a:lnSpc>
              <a:spcBef>
                <a:spcPts val="600"/>
              </a:spcBef>
            </a:pPr>
            <a:r>
              <a:rPr lang="en-US" sz="1600" dirty="0" smtClean="0">
                <a:solidFill>
                  <a:schemeClr val="bg1"/>
                </a:solidFill>
              </a:rPr>
              <a:t>    FGF2</a:t>
            </a:r>
          </a:p>
          <a:p>
            <a:pPr>
              <a:lnSpc>
                <a:spcPct val="90000"/>
              </a:lnSpc>
              <a:spcBef>
                <a:spcPts val="600"/>
              </a:spcBef>
            </a:pPr>
            <a:r>
              <a:rPr lang="en-US" sz="1600" dirty="0" smtClean="0">
                <a:solidFill>
                  <a:schemeClr val="bg1"/>
                </a:solidFill>
              </a:rPr>
              <a:t>Altered cytokine levels</a:t>
            </a:r>
          </a:p>
          <a:p>
            <a:pPr>
              <a:lnSpc>
                <a:spcPct val="90000"/>
              </a:lnSpc>
              <a:spcBef>
                <a:spcPts val="600"/>
              </a:spcBef>
            </a:pPr>
            <a:r>
              <a:rPr lang="en-US" sz="1600" dirty="0" smtClean="0">
                <a:solidFill>
                  <a:schemeClr val="bg1"/>
                </a:solidFill>
              </a:rPr>
              <a:t>    </a:t>
            </a:r>
            <a:r>
              <a:rPr lang="en-US" sz="1600" dirty="0" err="1" smtClean="0">
                <a:solidFill>
                  <a:schemeClr val="bg1"/>
                </a:solidFill>
              </a:rPr>
              <a:t>IgG</a:t>
            </a:r>
            <a:r>
              <a:rPr lang="en-US" sz="1600" dirty="0" smtClean="0">
                <a:solidFill>
                  <a:schemeClr val="bg1"/>
                </a:solidFill>
              </a:rPr>
              <a:t> production</a:t>
            </a:r>
            <a:endParaRPr lang="en-US" sz="1600" dirty="0">
              <a:solidFill>
                <a:schemeClr val="bg1"/>
              </a:solidFill>
            </a:endParaRPr>
          </a:p>
        </p:txBody>
      </p:sp>
      <p:sp>
        <p:nvSpPr>
          <p:cNvPr id="7" name="TextBox 6"/>
          <p:cNvSpPr txBox="1"/>
          <p:nvPr/>
        </p:nvSpPr>
        <p:spPr>
          <a:xfrm>
            <a:off x="317376" y="5095792"/>
            <a:ext cx="2734641" cy="915122"/>
          </a:xfrm>
          <a:prstGeom prst="rect">
            <a:avLst/>
          </a:prstGeom>
          <a:noFill/>
        </p:spPr>
        <p:txBody>
          <a:bodyPr wrap="square" rtlCol="0">
            <a:spAutoFit/>
          </a:bodyPr>
          <a:lstStyle/>
          <a:p>
            <a:pPr>
              <a:lnSpc>
                <a:spcPct val="90000"/>
              </a:lnSpc>
              <a:spcBef>
                <a:spcPts val="600"/>
              </a:spcBef>
            </a:pPr>
            <a:r>
              <a:rPr lang="en-US" sz="1600" u="sng" dirty="0" smtClean="0">
                <a:solidFill>
                  <a:schemeClr val="bg1"/>
                </a:solidFill>
              </a:rPr>
              <a:t>B-CLL Cell Effects</a:t>
            </a:r>
          </a:p>
          <a:p>
            <a:pPr>
              <a:lnSpc>
                <a:spcPct val="90000"/>
              </a:lnSpc>
              <a:spcBef>
                <a:spcPts val="600"/>
              </a:spcBef>
            </a:pPr>
            <a:r>
              <a:rPr lang="en-US" sz="1600" dirty="0" smtClean="0">
                <a:solidFill>
                  <a:schemeClr val="bg1"/>
                </a:solidFill>
              </a:rPr>
              <a:t>    APC function</a:t>
            </a:r>
          </a:p>
          <a:p>
            <a:pPr>
              <a:lnSpc>
                <a:spcPct val="90000"/>
              </a:lnSpc>
              <a:spcBef>
                <a:spcPts val="600"/>
              </a:spcBef>
            </a:pPr>
            <a:r>
              <a:rPr lang="en-US" sz="1600" dirty="0" smtClean="0">
                <a:solidFill>
                  <a:schemeClr val="bg1"/>
                </a:solidFill>
              </a:rPr>
              <a:t>    CXCR4 expression</a:t>
            </a:r>
            <a:endParaRPr lang="en-US" sz="1600" dirty="0">
              <a:solidFill>
                <a:schemeClr val="bg1"/>
              </a:solidFill>
            </a:endParaRPr>
          </a:p>
        </p:txBody>
      </p:sp>
      <p:cxnSp>
        <p:nvCxnSpPr>
          <p:cNvPr id="13" name="Straight Connector 12"/>
          <p:cNvCxnSpPr/>
          <p:nvPr/>
        </p:nvCxnSpPr>
        <p:spPr>
          <a:xfrm flipV="1">
            <a:off x="477738" y="1910744"/>
            <a:ext cx="0" cy="198065"/>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477738" y="2446685"/>
            <a:ext cx="0" cy="198065"/>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77738" y="2955562"/>
            <a:ext cx="0" cy="198065"/>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477738" y="5437199"/>
            <a:ext cx="0" cy="198065"/>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77738" y="5746074"/>
            <a:ext cx="0" cy="210311"/>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7026229" y="1910744"/>
            <a:ext cx="0" cy="198065"/>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7026229" y="2423383"/>
            <a:ext cx="0" cy="198065"/>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7026229" y="2734195"/>
            <a:ext cx="0" cy="198065"/>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6478580" y="5923532"/>
            <a:ext cx="0" cy="198065"/>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478581" y="5369484"/>
            <a:ext cx="0" cy="210311"/>
          </a:xfrm>
          <a:prstGeom prst="line">
            <a:avLst/>
          </a:prstGeom>
          <a:ln>
            <a:solidFill>
              <a:srgbClr val="FFFFFF"/>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5837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ctrTitle"/>
          </p:nvPr>
        </p:nvSpPr>
        <p:spPr>
          <a:xfrm>
            <a:off x="611188" y="168277"/>
            <a:ext cx="8267700" cy="2240040"/>
          </a:xfrm>
        </p:spPr>
        <p:txBody>
          <a:bodyPr/>
          <a:lstStyle/>
          <a:p>
            <a:r>
              <a:rPr lang="en-US" sz="3200" dirty="0" smtClean="0"/>
              <a:t>Lenalidomide and Rituximab for Untreated Indolent Lymphoma: Final Results of a Phase II Study</a:t>
            </a:r>
            <a:endParaRPr lang="en-US" sz="3200" dirty="0"/>
          </a:p>
        </p:txBody>
      </p:sp>
      <p:sp>
        <p:nvSpPr>
          <p:cNvPr id="524291" name="Rectangle 3"/>
          <p:cNvSpPr>
            <a:spLocks noGrp="1" noChangeArrowheads="1"/>
          </p:cNvSpPr>
          <p:nvPr>
            <p:ph type="subTitle" idx="1"/>
          </p:nvPr>
        </p:nvSpPr>
        <p:spPr>
          <a:xfrm>
            <a:off x="611188" y="2228769"/>
            <a:ext cx="7769225" cy="1258020"/>
          </a:xfrm>
        </p:spPr>
        <p:txBody>
          <a:bodyPr/>
          <a:lstStyle/>
          <a:p>
            <a:pPr algn="l"/>
            <a:r>
              <a:rPr lang="en-US" dirty="0" smtClean="0">
                <a:solidFill>
                  <a:schemeClr val="bg1"/>
                </a:solidFill>
              </a:rPr>
              <a:t>Fowler NH </a:t>
            </a:r>
            <a:r>
              <a:rPr lang="en-US" dirty="0">
                <a:solidFill>
                  <a:schemeClr val="bg1"/>
                </a:solidFill>
              </a:rPr>
              <a:t>et al.</a:t>
            </a:r>
          </a:p>
          <a:p>
            <a:pPr algn="l"/>
            <a:r>
              <a:rPr lang="en-US" i="1" dirty="0">
                <a:solidFill>
                  <a:schemeClr val="bg1"/>
                </a:solidFill>
              </a:rPr>
              <a:t>Proc ASH</a:t>
            </a:r>
            <a:r>
              <a:rPr lang="en-US" dirty="0">
                <a:solidFill>
                  <a:schemeClr val="bg1"/>
                </a:solidFill>
              </a:rPr>
              <a:t> </a:t>
            </a:r>
            <a:r>
              <a:rPr lang="en-US" dirty="0" smtClean="0">
                <a:solidFill>
                  <a:schemeClr val="bg1"/>
                </a:solidFill>
              </a:rPr>
              <a:t>2012;</a:t>
            </a:r>
            <a:r>
              <a:rPr lang="en-US" dirty="0">
                <a:solidFill>
                  <a:schemeClr val="bg1"/>
                </a:solidFill>
              </a:rPr>
              <a:t>Abstract </a:t>
            </a:r>
            <a:r>
              <a:rPr lang="en-US" dirty="0" smtClean="0">
                <a:solidFill>
                  <a:schemeClr val="bg1"/>
                </a:solidFill>
              </a:rPr>
              <a:t>901.</a:t>
            </a:r>
            <a:endParaRPr lang="en-GB" dirty="0">
              <a:solidFill>
                <a:schemeClr val="bg1"/>
              </a:solidFill>
            </a:endParaRPr>
          </a:p>
        </p:txBody>
      </p:sp>
      <p:sp>
        <p:nvSpPr>
          <p:cNvPr id="4" name="TextBox 3"/>
          <p:cNvSpPr txBox="1"/>
          <p:nvPr/>
        </p:nvSpPr>
        <p:spPr>
          <a:xfrm>
            <a:off x="2495591" y="3798705"/>
            <a:ext cx="4044193" cy="2215991"/>
          </a:xfrm>
          <a:prstGeom prst="rect">
            <a:avLst/>
          </a:prstGeom>
          <a:noFill/>
        </p:spPr>
        <p:txBody>
          <a:bodyPr wrap="square" rtlCol="0">
            <a:spAutoFit/>
          </a:bodyPr>
          <a:lstStyle/>
          <a:p>
            <a:r>
              <a:rPr lang="en-US" sz="2400" b="1" dirty="0" smtClean="0">
                <a:solidFill>
                  <a:srgbClr val="EBBC00"/>
                </a:solidFill>
              </a:rPr>
              <a:t>Patients with FL (N = 46)</a:t>
            </a:r>
          </a:p>
          <a:p>
            <a:r>
              <a:rPr lang="en-US" sz="2400" dirty="0" smtClean="0">
                <a:solidFill>
                  <a:srgbClr val="FFFFFF"/>
                </a:solidFill>
              </a:rPr>
              <a:t>ORR						98%</a:t>
            </a:r>
          </a:p>
          <a:p>
            <a:r>
              <a:rPr lang="en-US" sz="2400" dirty="0" smtClean="0">
                <a:solidFill>
                  <a:srgbClr val="FFFFFF"/>
                </a:solidFill>
              </a:rPr>
              <a:t>Complete Response	87%</a:t>
            </a:r>
          </a:p>
          <a:p>
            <a:r>
              <a:rPr lang="en-US" sz="2400" dirty="0" smtClean="0">
                <a:solidFill>
                  <a:srgbClr val="FFFFFF"/>
                </a:solidFill>
              </a:rPr>
              <a:t>Estimated 2-yr PFS	89%</a:t>
            </a:r>
          </a:p>
          <a:p>
            <a:endParaRPr lang="en-US" dirty="0">
              <a:solidFill>
                <a:srgbClr val="FFFFFF"/>
              </a:solidFill>
            </a:endParaRPr>
          </a:p>
          <a:p>
            <a:r>
              <a:rPr lang="en-US" sz="2400" dirty="0" smtClean="0">
                <a:solidFill>
                  <a:srgbClr val="FFFFFF"/>
                </a:solidFill>
              </a:rPr>
              <a:t>≥Grade 3 Neutropenia	40%</a:t>
            </a:r>
            <a:endParaRPr lang="en-US" sz="2400" dirty="0">
              <a:solidFill>
                <a:srgbClr val="FFFFFF"/>
              </a:solidFill>
            </a:endParaRPr>
          </a:p>
        </p:txBody>
      </p:sp>
    </p:spTree>
    <p:extLst>
      <p:ext uri="{BB962C8B-B14F-4D97-AF65-F5344CB8AC3E}">
        <p14:creationId xmlns:p14="http://schemas.microsoft.com/office/powerpoint/2010/main" val="2932873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ine 6"/>
          <p:cNvSpPr>
            <a:spLocks noChangeShapeType="1"/>
          </p:cNvSpPr>
          <p:nvPr/>
        </p:nvSpPr>
        <p:spPr bwMode="auto">
          <a:xfrm flipV="1">
            <a:off x="2798076" y="3339880"/>
            <a:ext cx="2260396" cy="8382"/>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597" name="Line 7"/>
          <p:cNvSpPr>
            <a:spLocks noChangeShapeType="1"/>
          </p:cNvSpPr>
          <p:nvPr/>
        </p:nvSpPr>
        <p:spPr bwMode="auto">
          <a:xfrm>
            <a:off x="5110379" y="2793598"/>
            <a:ext cx="0" cy="1247669"/>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98" name="Line 8"/>
          <p:cNvSpPr>
            <a:spLocks noChangeShapeType="1"/>
          </p:cNvSpPr>
          <p:nvPr/>
        </p:nvSpPr>
        <p:spPr bwMode="auto">
          <a:xfrm>
            <a:off x="5104714" y="2793598"/>
            <a:ext cx="51455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2027" name="Text Box 11"/>
          <p:cNvSpPr txBox="1">
            <a:spLocks noChangeArrowheads="1"/>
          </p:cNvSpPr>
          <p:nvPr/>
        </p:nvSpPr>
        <p:spPr bwMode="auto">
          <a:xfrm>
            <a:off x="5619271" y="2201825"/>
            <a:ext cx="2731661" cy="1011828"/>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p>
            <a:pPr algn="ctr">
              <a:defRPr/>
            </a:pPr>
            <a:r>
              <a:rPr lang="en-US" sz="2000" b="1" dirty="0" smtClean="0">
                <a:solidFill>
                  <a:srgbClr val="000090"/>
                </a:solidFill>
                <a:latin typeface="Arial" pitchFamily="1" charset="0"/>
                <a:ea typeface="ＭＳ Ｐゴシック" pitchFamily="1" charset="-128"/>
                <a:cs typeface="ＭＳ Ｐゴシック" pitchFamily="1" charset="-128"/>
              </a:rPr>
              <a:t>Lenalidomide +</a:t>
            </a:r>
          </a:p>
          <a:p>
            <a:pPr algn="ctr">
              <a:defRPr/>
            </a:pPr>
            <a:r>
              <a:rPr lang="en-US" sz="2000" b="1" dirty="0" smtClean="0">
                <a:solidFill>
                  <a:srgbClr val="000090"/>
                </a:solidFill>
                <a:latin typeface="Arial" pitchFamily="1" charset="0"/>
                <a:ea typeface="ＭＳ Ｐゴシック" pitchFamily="1" charset="-128"/>
                <a:cs typeface="ＭＳ Ｐゴシック" pitchFamily="1" charset="-128"/>
              </a:rPr>
              <a:t>Rituximab</a:t>
            </a:r>
            <a:endParaRPr lang="en-US" sz="2000" b="1" dirty="0">
              <a:solidFill>
                <a:srgbClr val="000090"/>
              </a:solidFill>
              <a:latin typeface="Arial" pitchFamily="1" charset="0"/>
              <a:ea typeface="ＭＳ Ｐゴシック" pitchFamily="1" charset="-128"/>
              <a:cs typeface="ＭＳ Ｐゴシック" pitchFamily="1" charset="-128"/>
            </a:endParaRPr>
          </a:p>
        </p:txBody>
      </p:sp>
      <p:sp>
        <p:nvSpPr>
          <p:cNvPr id="110603" name="Oval 25"/>
          <p:cNvSpPr>
            <a:spLocks noChangeArrowheads="1"/>
          </p:cNvSpPr>
          <p:nvPr/>
        </p:nvSpPr>
        <p:spPr bwMode="auto">
          <a:xfrm>
            <a:off x="3813974" y="2897232"/>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a:solidFill>
                  <a:schemeClr val="bg1"/>
                </a:solidFill>
                <a:latin typeface="Arial" charset="0"/>
              </a:rPr>
              <a:t>R</a:t>
            </a:r>
          </a:p>
        </p:txBody>
      </p:sp>
      <p:sp>
        <p:nvSpPr>
          <p:cNvPr id="4" name="TextBox 3"/>
          <p:cNvSpPr txBox="1"/>
          <p:nvPr/>
        </p:nvSpPr>
        <p:spPr>
          <a:xfrm>
            <a:off x="135792" y="6445348"/>
            <a:ext cx="3229370" cy="338554"/>
          </a:xfrm>
          <a:prstGeom prst="rect">
            <a:avLst/>
          </a:prstGeom>
          <a:noFill/>
        </p:spPr>
        <p:txBody>
          <a:bodyPr wrap="none" rtlCol="0">
            <a:spAutoFit/>
          </a:bodyPr>
          <a:lstStyle/>
          <a:p>
            <a:r>
              <a:rPr lang="en-US" sz="1600" dirty="0" err="1" smtClean="0">
                <a:solidFill>
                  <a:srgbClr val="FFFFFF"/>
                </a:solidFill>
              </a:rPr>
              <a:t>www.clinicaltrials.gov</a:t>
            </a:r>
            <a:r>
              <a:rPr lang="en-US" sz="1600" dirty="0" smtClean="0">
                <a:solidFill>
                  <a:srgbClr val="FFFFFF"/>
                </a:solidFill>
              </a:rPr>
              <a:t>, April 2013</a:t>
            </a:r>
            <a:endParaRPr lang="en-US" sz="1600" dirty="0">
              <a:solidFill>
                <a:srgbClr val="FFFFFF"/>
              </a:solidFill>
            </a:endParaRPr>
          </a:p>
        </p:txBody>
      </p:sp>
      <p:sp>
        <p:nvSpPr>
          <p:cNvPr id="17" name="Text Box 13"/>
          <p:cNvSpPr txBox="1">
            <a:spLocks noChangeArrowheads="1"/>
          </p:cNvSpPr>
          <p:nvPr/>
        </p:nvSpPr>
        <p:spPr bwMode="auto">
          <a:xfrm>
            <a:off x="5624938" y="3658441"/>
            <a:ext cx="2731662" cy="765651"/>
          </a:xfrm>
          <a:prstGeom prst="rect">
            <a:avLst/>
          </a:prstGeom>
          <a:solidFill>
            <a:srgbClr val="99CC00"/>
          </a:solidFill>
          <a:ln w="9525">
            <a:solidFill>
              <a:srgbClr val="FFFFFF"/>
            </a:solidFill>
            <a:miter lim="800000"/>
            <a:headEnd/>
            <a:tailEnd/>
          </a:ln>
          <a:effectLst>
            <a:prstShdw prst="shdw17" dist="17961" dir="2700000">
              <a:srgbClr val="999999">
                <a:alpha val="74997"/>
              </a:srgbClr>
            </a:prstShdw>
          </a:effectLst>
        </p:spPr>
        <p:txBody>
          <a:bodyPr anchor="ctr"/>
          <a:lstStyle/>
          <a:p>
            <a:pPr algn="ctr">
              <a:spcBef>
                <a:spcPct val="50000"/>
              </a:spcBef>
              <a:defRPr/>
            </a:pPr>
            <a:r>
              <a:rPr lang="en-US" sz="2000" b="1" dirty="0" smtClean="0">
                <a:solidFill>
                  <a:srgbClr val="000090"/>
                </a:solidFill>
                <a:latin typeface="Arial" pitchFamily="1" charset="0"/>
                <a:ea typeface="ＭＳ Ｐゴシック" pitchFamily="1" charset="-128"/>
                <a:cs typeface="ＭＳ Ｐゴシック" pitchFamily="1" charset="-128"/>
              </a:rPr>
              <a:t>R-CHOP, R-CVP </a:t>
            </a:r>
            <a:br>
              <a:rPr lang="en-US" sz="2000" b="1" dirty="0" smtClean="0">
                <a:solidFill>
                  <a:srgbClr val="000090"/>
                </a:solidFill>
                <a:latin typeface="Arial" pitchFamily="1" charset="0"/>
                <a:ea typeface="ＭＳ Ｐゴシック" pitchFamily="1" charset="-128"/>
                <a:cs typeface="ＭＳ Ｐゴシック" pitchFamily="1" charset="-128"/>
              </a:rPr>
            </a:br>
            <a:r>
              <a:rPr lang="en-US" sz="2000" b="1" dirty="0" smtClean="0">
                <a:solidFill>
                  <a:srgbClr val="000090"/>
                </a:solidFill>
                <a:latin typeface="Arial" pitchFamily="1" charset="0"/>
                <a:ea typeface="ＭＳ Ｐゴシック" pitchFamily="1" charset="-128"/>
                <a:cs typeface="ＭＳ Ｐゴシック" pitchFamily="1" charset="-128"/>
              </a:rPr>
              <a:t>or BR</a:t>
            </a:r>
            <a:endParaRPr lang="en-US" sz="2000" b="1" dirty="0">
              <a:solidFill>
                <a:srgbClr val="000090"/>
              </a:solidFill>
              <a:latin typeface="Arial" pitchFamily="1" charset="0"/>
              <a:ea typeface="ＭＳ Ｐゴシック" pitchFamily="1" charset="-128"/>
              <a:cs typeface="ＭＳ Ｐゴシック" pitchFamily="1" charset="-128"/>
            </a:endParaRPr>
          </a:p>
        </p:txBody>
      </p:sp>
      <p:sp>
        <p:nvSpPr>
          <p:cNvPr id="18" name="Line 8"/>
          <p:cNvSpPr>
            <a:spLocks noChangeShapeType="1"/>
          </p:cNvSpPr>
          <p:nvPr/>
        </p:nvSpPr>
        <p:spPr bwMode="auto">
          <a:xfrm>
            <a:off x="5099049" y="4041267"/>
            <a:ext cx="520222"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p:cNvSpPr txBox="1"/>
          <p:nvPr/>
        </p:nvSpPr>
        <p:spPr>
          <a:xfrm>
            <a:off x="403918" y="1604146"/>
            <a:ext cx="4888478" cy="400110"/>
          </a:xfrm>
          <a:prstGeom prst="rect">
            <a:avLst/>
          </a:prstGeom>
          <a:noFill/>
        </p:spPr>
        <p:txBody>
          <a:bodyPr wrap="none" rtlCol="0">
            <a:spAutoFit/>
          </a:bodyPr>
          <a:lstStyle/>
          <a:p>
            <a:r>
              <a:rPr lang="en-US" sz="2000" b="1" dirty="0" smtClean="0">
                <a:solidFill>
                  <a:srgbClr val="FFFFFF"/>
                </a:solidFill>
              </a:rPr>
              <a:t>Target Accrual: </a:t>
            </a:r>
            <a:r>
              <a:rPr lang="en-US" sz="2000" dirty="0" smtClean="0">
                <a:solidFill>
                  <a:srgbClr val="FFFFFF"/>
                </a:solidFill>
              </a:rPr>
              <a:t>1,000 (Active, recruiting) </a:t>
            </a:r>
            <a:endParaRPr lang="en-US" sz="2000" dirty="0">
              <a:solidFill>
                <a:srgbClr val="FFFFFF"/>
              </a:solidFill>
            </a:endParaRPr>
          </a:p>
        </p:txBody>
      </p:sp>
      <p:sp>
        <p:nvSpPr>
          <p:cNvPr id="3" name="TextBox 2"/>
          <p:cNvSpPr txBox="1"/>
          <p:nvPr/>
        </p:nvSpPr>
        <p:spPr>
          <a:xfrm>
            <a:off x="5083635" y="6445348"/>
            <a:ext cx="4020351" cy="338554"/>
          </a:xfrm>
          <a:prstGeom prst="rect">
            <a:avLst/>
          </a:prstGeom>
          <a:noFill/>
        </p:spPr>
        <p:txBody>
          <a:bodyPr wrap="none" rtlCol="0">
            <a:spAutoFit/>
          </a:bodyPr>
          <a:lstStyle/>
          <a:p>
            <a:r>
              <a:rPr lang="en-US" sz="1600" dirty="0" err="1" smtClean="0">
                <a:solidFill>
                  <a:srgbClr val="FFFFFF"/>
                </a:solidFill>
              </a:rPr>
              <a:t>clinicaltrials.gov</a:t>
            </a:r>
            <a:r>
              <a:rPr lang="en-US" sz="1600" dirty="0" smtClean="0">
                <a:solidFill>
                  <a:srgbClr val="FFFFFF"/>
                </a:solidFill>
              </a:rPr>
              <a:t> </a:t>
            </a:r>
            <a:r>
              <a:rPr lang="en-US" sz="1600" dirty="0">
                <a:solidFill>
                  <a:srgbClr val="FFFFFF"/>
                </a:solidFill>
              </a:rPr>
              <a:t>Identifier: NCT01650701 </a:t>
            </a:r>
          </a:p>
        </p:txBody>
      </p:sp>
      <p:sp>
        <p:nvSpPr>
          <p:cNvPr id="16" name="Line 8"/>
          <p:cNvSpPr>
            <a:spLocks noChangeShapeType="1"/>
          </p:cNvSpPr>
          <p:nvPr/>
        </p:nvSpPr>
        <p:spPr bwMode="auto">
          <a:xfrm>
            <a:off x="6644078" y="4452417"/>
            <a:ext cx="0" cy="57421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 name="TextBox 4"/>
          <p:cNvSpPr txBox="1"/>
          <p:nvPr/>
        </p:nvSpPr>
        <p:spPr>
          <a:xfrm>
            <a:off x="6885156" y="4557035"/>
            <a:ext cx="1197826" cy="369332"/>
          </a:xfrm>
          <a:prstGeom prst="rect">
            <a:avLst/>
          </a:prstGeom>
          <a:noFill/>
        </p:spPr>
        <p:txBody>
          <a:bodyPr wrap="none" rtlCol="0">
            <a:spAutoFit/>
          </a:bodyPr>
          <a:lstStyle/>
          <a:p>
            <a:r>
              <a:rPr lang="en-US" b="1" dirty="0" smtClean="0">
                <a:solidFill>
                  <a:srgbClr val="ECBB33"/>
                </a:solidFill>
              </a:rPr>
              <a:t>PR or CR</a:t>
            </a:r>
            <a:endParaRPr lang="en-US" b="1" dirty="0">
              <a:solidFill>
                <a:srgbClr val="ECBB33"/>
              </a:solidFill>
            </a:endParaRPr>
          </a:p>
        </p:txBody>
      </p:sp>
      <p:sp>
        <p:nvSpPr>
          <p:cNvPr id="19" name="Text Box 13"/>
          <p:cNvSpPr txBox="1">
            <a:spLocks noChangeArrowheads="1"/>
          </p:cNvSpPr>
          <p:nvPr/>
        </p:nvSpPr>
        <p:spPr bwMode="auto">
          <a:xfrm>
            <a:off x="5624939" y="5026627"/>
            <a:ext cx="2731661" cy="765651"/>
          </a:xfrm>
          <a:prstGeom prst="rect">
            <a:avLst/>
          </a:prstGeom>
          <a:solidFill>
            <a:srgbClr val="58C4F3"/>
          </a:solidFill>
          <a:ln w="9525">
            <a:solidFill>
              <a:srgbClr val="FFFFFF"/>
            </a:solidFill>
            <a:miter lim="800000"/>
            <a:headEnd/>
            <a:tailEnd/>
          </a:ln>
          <a:effectLst>
            <a:prstShdw prst="shdw17" dist="17961" dir="2700000">
              <a:srgbClr val="999999">
                <a:alpha val="74997"/>
              </a:srgbClr>
            </a:prstShdw>
          </a:effectLst>
        </p:spPr>
        <p:txBody>
          <a:bodyPr anchor="ctr"/>
          <a:lstStyle/>
          <a:p>
            <a:pPr algn="ctr">
              <a:spcBef>
                <a:spcPct val="50000"/>
              </a:spcBef>
              <a:defRPr/>
            </a:pPr>
            <a:r>
              <a:rPr lang="en-US" sz="2000" b="1" dirty="0" smtClean="0">
                <a:solidFill>
                  <a:srgbClr val="000090"/>
                </a:solidFill>
                <a:latin typeface="Arial" pitchFamily="1" charset="0"/>
                <a:ea typeface="ＭＳ Ｐゴシック" pitchFamily="1" charset="-128"/>
                <a:cs typeface="ＭＳ Ｐゴシック" pitchFamily="1" charset="-128"/>
              </a:rPr>
              <a:t>Maintenance R </a:t>
            </a:r>
            <a:br>
              <a:rPr lang="en-US" sz="2000" b="1" dirty="0" smtClean="0">
                <a:solidFill>
                  <a:srgbClr val="000090"/>
                </a:solidFill>
                <a:latin typeface="Arial" pitchFamily="1" charset="0"/>
                <a:ea typeface="ＭＳ Ｐゴシック" pitchFamily="1" charset="-128"/>
                <a:cs typeface="ＭＳ Ｐゴシック" pitchFamily="1" charset="-128"/>
              </a:rPr>
            </a:br>
            <a:r>
              <a:rPr lang="en-US" sz="2000" b="1" dirty="0" smtClean="0">
                <a:solidFill>
                  <a:srgbClr val="000090"/>
                </a:solidFill>
                <a:latin typeface="Arial" pitchFamily="1" charset="0"/>
                <a:ea typeface="ＭＳ Ｐゴシック" pitchFamily="1" charset="-128"/>
                <a:cs typeface="ＭＳ Ｐゴシック" pitchFamily="1" charset="-128"/>
              </a:rPr>
              <a:t>q2 </a:t>
            </a:r>
            <a:r>
              <a:rPr lang="en-US" sz="2000" b="1" dirty="0" err="1" smtClean="0">
                <a:solidFill>
                  <a:srgbClr val="000090"/>
                </a:solidFill>
                <a:latin typeface="Arial" pitchFamily="1" charset="0"/>
                <a:ea typeface="ＭＳ Ｐゴシック" pitchFamily="1" charset="-128"/>
                <a:cs typeface="ＭＳ Ｐゴシック" pitchFamily="1" charset="-128"/>
              </a:rPr>
              <a:t>mos</a:t>
            </a:r>
            <a:r>
              <a:rPr lang="en-US" sz="2000" b="1" dirty="0" smtClean="0">
                <a:solidFill>
                  <a:srgbClr val="000090"/>
                </a:solidFill>
                <a:latin typeface="Arial" pitchFamily="1" charset="0"/>
                <a:ea typeface="ＭＳ Ｐゴシック" pitchFamily="1" charset="-128"/>
                <a:cs typeface="ＭＳ Ｐゴシック" pitchFamily="1" charset="-128"/>
              </a:rPr>
              <a:t> x 12</a:t>
            </a:r>
            <a:endParaRPr lang="en-US" sz="2000" b="1" dirty="0">
              <a:solidFill>
                <a:srgbClr val="000090"/>
              </a:solidFill>
              <a:latin typeface="Arial" pitchFamily="1" charset="0"/>
              <a:ea typeface="ＭＳ Ｐゴシック" pitchFamily="1" charset="-128"/>
              <a:cs typeface="ＭＳ Ｐゴシック" pitchFamily="1" charset="-128"/>
            </a:endParaRPr>
          </a:p>
        </p:txBody>
      </p:sp>
      <p:graphicFrame>
        <p:nvGraphicFramePr>
          <p:cNvPr id="30" name="Group 104"/>
          <p:cNvGraphicFramePr>
            <a:graphicFrameLocks noGrp="1"/>
          </p:cNvGraphicFramePr>
          <p:nvPr>
            <p:extLst>
              <p:ext uri="{D42A27DB-BD31-4B8C-83A1-F6EECF244321}">
                <p14:modId xmlns:p14="http://schemas.microsoft.com/office/powerpoint/2010/main" val="1520918781"/>
              </p:ext>
            </p:extLst>
          </p:nvPr>
        </p:nvGraphicFramePr>
        <p:xfrm>
          <a:off x="403918" y="2533720"/>
          <a:ext cx="3033711" cy="1598977"/>
        </p:xfrm>
        <a:graphic>
          <a:graphicData uri="http://schemas.openxmlformats.org/drawingml/2006/table">
            <a:tbl>
              <a:tblPr/>
              <a:tblGrid>
                <a:gridCol w="3033711"/>
              </a:tblGrid>
              <a:tr h="33783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a:ea typeface="ＭＳ Ｐゴシック" charset="0"/>
                          <a:cs typeface="Arial"/>
                        </a:rPr>
                        <a:t>Eligibility</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1233217">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mn-lt"/>
                          <a:ea typeface="ＭＳ Ｐゴシック" charset="0"/>
                          <a:cs typeface="Arial"/>
                        </a:rPr>
                        <a:t>Grade I, II or </a:t>
                      </a:r>
                      <a:r>
                        <a:rPr kumimoji="0" lang="en-US" sz="1800" b="0" i="0" u="none" strike="noStrike" cap="none" normalizeH="0" baseline="0" dirty="0" err="1" smtClean="0">
                          <a:ln>
                            <a:noFill/>
                          </a:ln>
                          <a:solidFill>
                            <a:schemeClr val="bg1"/>
                          </a:solidFill>
                          <a:effectLst/>
                          <a:latin typeface="+mn-lt"/>
                          <a:ea typeface="ＭＳ Ｐゴシック" charset="0"/>
                          <a:cs typeface="Arial"/>
                        </a:rPr>
                        <a:t>IIIa</a:t>
                      </a:r>
                      <a:r>
                        <a:rPr kumimoji="0" lang="en-US" sz="1800" b="0" i="0" u="none" strike="noStrike" cap="none" normalizeH="0" baseline="0" dirty="0" smtClean="0">
                          <a:ln>
                            <a:noFill/>
                          </a:ln>
                          <a:solidFill>
                            <a:schemeClr val="bg1"/>
                          </a:solidFill>
                          <a:effectLst/>
                          <a:latin typeface="+mn-lt"/>
                          <a:ea typeface="ＭＳ Ｐゴシック" charset="0"/>
                          <a:cs typeface="Arial"/>
                        </a:rPr>
                        <a:t> untreated Stage II-IV FL</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mn-lt"/>
                          <a:ea typeface="ＭＳ Ｐゴシック" charset="0"/>
                          <a:cs typeface="Arial"/>
                        </a:rPr>
                        <a:t>In need of treatment</a:t>
                      </a: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
        <p:nvSpPr>
          <p:cNvPr id="23" name="Title 7"/>
          <p:cNvSpPr txBox="1">
            <a:spLocks/>
          </p:cNvSpPr>
          <p:nvPr/>
        </p:nvSpPr>
        <p:spPr>
          <a:xfrm>
            <a:off x="457200" y="46029"/>
            <a:ext cx="8229600" cy="1143000"/>
          </a:xfrm>
          <a:prstGeom prst="rect">
            <a:avLst/>
          </a:prstGeom>
        </p:spPr>
        <p:txBody>
          <a:bodyPr anchor="ctr" anchorCtr="0"/>
          <a:lstStyle>
            <a:lvl1pPr algn="l" defTabSz="457200" rtl="0" eaLnBrk="1" latinLnBrk="0" hangingPunct="1">
              <a:spcBef>
                <a:spcPct val="0"/>
              </a:spcBef>
              <a:buNone/>
              <a:defRPr sz="2800" b="1" kern="1200">
                <a:solidFill>
                  <a:srgbClr val="ECBB33"/>
                </a:solidFill>
                <a:latin typeface="+mj-lt"/>
                <a:ea typeface="+mj-ea"/>
                <a:cs typeface="+mj-cs"/>
              </a:defRPr>
            </a:lvl1pPr>
          </a:lstStyle>
          <a:p>
            <a:r>
              <a:rPr lang="en-US" dirty="0"/>
              <a:t>RELEVANCE Phase III Study </a:t>
            </a:r>
          </a:p>
        </p:txBody>
      </p:sp>
    </p:spTree>
    <p:extLst>
      <p:ext uri="{BB962C8B-B14F-4D97-AF65-F5344CB8AC3E}">
        <p14:creationId xmlns:p14="http://schemas.microsoft.com/office/powerpoint/2010/main" val="3166268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ormAutofit/>
          </a:bodyPr>
          <a:lstStyle/>
          <a:p>
            <a:pPr algn="ctr"/>
            <a:r>
              <a:rPr lang="en-US" sz="3200" b="1" dirty="0">
                <a:solidFill>
                  <a:schemeClr val="bg1"/>
                </a:solidFill>
              </a:rPr>
              <a:t>Challenges in caring for patients </a:t>
            </a:r>
            <a:r>
              <a:rPr lang="en-US" sz="3200" b="1" dirty="0" smtClean="0">
                <a:solidFill>
                  <a:schemeClr val="bg1"/>
                </a:solidFill>
              </a:rPr>
              <a:t/>
            </a:r>
            <a:br>
              <a:rPr lang="en-US" sz="3200" b="1" dirty="0" smtClean="0">
                <a:solidFill>
                  <a:schemeClr val="bg1"/>
                </a:solidFill>
              </a:rPr>
            </a:br>
            <a:r>
              <a:rPr lang="en-US" sz="3200" b="1" dirty="0" smtClean="0">
                <a:solidFill>
                  <a:schemeClr val="bg1"/>
                </a:solidFill>
              </a:rPr>
              <a:t>with </a:t>
            </a:r>
            <a:r>
              <a:rPr lang="en-US" sz="3200" b="1" dirty="0">
                <a:solidFill>
                  <a:schemeClr val="bg1"/>
                </a:solidFill>
              </a:rPr>
              <a:t>limited </a:t>
            </a:r>
            <a:r>
              <a:rPr lang="en-US" sz="3200" b="1" dirty="0" smtClean="0">
                <a:solidFill>
                  <a:schemeClr val="bg1"/>
                </a:solidFill>
              </a:rPr>
              <a:t>financial and </a:t>
            </a:r>
            <a:r>
              <a:rPr lang="en-US" sz="3200" b="1" dirty="0">
                <a:solidFill>
                  <a:schemeClr val="bg1"/>
                </a:solidFill>
              </a:rPr>
              <a:t>social support resources</a:t>
            </a:r>
          </a:p>
        </p:txBody>
      </p:sp>
    </p:spTree>
    <p:extLst>
      <p:ext uri="{BB962C8B-B14F-4D97-AF65-F5344CB8AC3E}">
        <p14:creationId xmlns:p14="http://schemas.microsoft.com/office/powerpoint/2010/main" val="1744571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1347" y="2709636"/>
            <a:ext cx="8577629" cy="1500187"/>
          </a:xfrm>
        </p:spPr>
        <p:txBody>
          <a:bodyPr/>
          <a:lstStyle/>
          <a:p>
            <a:pPr algn="ctr"/>
            <a:r>
              <a:rPr lang="en-US" sz="2800" b="1" dirty="0">
                <a:solidFill>
                  <a:srgbClr val="FFFFFF"/>
                </a:solidFill>
                <a:latin typeface="Arial" charset="0"/>
                <a:ea typeface="ヒラギノ角ゴ Pro W3" charset="0"/>
                <a:cs typeface="ヒラギノ角ゴ Pro W3" charset="0"/>
              </a:rPr>
              <a:t>MODULE 2: CHRONIC LYMPHOCYTIC LEUKEMIA</a:t>
            </a:r>
          </a:p>
          <a:p>
            <a:pPr algn="ctr"/>
            <a:endParaRPr lang="en-US" sz="2800" dirty="0">
              <a:solidFill>
                <a:srgbClr val="FFFFFF"/>
              </a:solidFill>
            </a:endParaRPr>
          </a:p>
        </p:txBody>
      </p:sp>
    </p:spTree>
    <p:extLst>
      <p:ext uri="{BB962C8B-B14F-4D97-AF65-F5344CB8AC3E}">
        <p14:creationId xmlns:p14="http://schemas.microsoft.com/office/powerpoint/2010/main" val="6594486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22250"/>
            <a:ext cx="7772400" cy="2046288"/>
          </a:xfrm>
        </p:spPr>
        <p:txBody>
          <a:bodyPr/>
          <a:lstStyle/>
          <a:p>
            <a:pPr algn="ctr" eaLnBrk="1" hangingPunct="1">
              <a:spcAft>
                <a:spcPts val="600"/>
              </a:spcAft>
            </a:pPr>
            <a:r>
              <a:rPr lang="en-US" sz="3200" dirty="0">
                <a:solidFill>
                  <a:schemeClr val="bg1"/>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Challenging Cases</a:t>
            </a:r>
            <a:r>
              <a:rPr lang="en-US"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
            </a:r>
            <a:br>
              <a:rPr lang="en-US"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
            </a:r>
            <a:br>
              <a:rPr lang="en-US" sz="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Oncologist and Nurse Investigators </a:t>
            </a:r>
            <a:b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Consult on Actual Patients from the </a:t>
            </a:r>
            <a:b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br>
            <a:r>
              <a:rPr lang="en-US" sz="2600" dirty="0">
                <a:solidFill>
                  <a:srgbClr val="EFC53D"/>
                </a:solidFill>
                <a:effectLst>
                  <a:outerShdw blurRad="50800" dist="38100" dir="2700000" algn="tl" rotWithShape="0">
                    <a:srgbClr val="000000">
                      <a:alpha val="40000"/>
                    </a:srgbClr>
                  </a:outerShdw>
                </a:effectLst>
                <a:latin typeface="Arial" charset="0"/>
                <a:ea typeface="ＭＳ Ｐゴシック" charset="0"/>
                <a:cs typeface="ＭＳ Ｐゴシック" charset="0"/>
              </a:rPr>
              <a:t>Practices of the Invited Faculty</a:t>
            </a:r>
            <a:endParaRPr lang="en-US" sz="2600" dirty="0">
              <a:effectLst>
                <a:outerShdw blurRad="50800" dist="38100" dir="2700000" algn="tl" rotWithShape="0">
                  <a:srgbClr val="000000">
                    <a:alpha val="40000"/>
                  </a:srgbClr>
                </a:outerShdw>
              </a:effectLst>
              <a:latin typeface="Arial" charset="0"/>
              <a:ea typeface="ＭＳ Ｐゴシック" charset="0"/>
              <a:cs typeface="ＭＳ Ｐゴシック" charset="0"/>
            </a:endParaRPr>
          </a:p>
        </p:txBody>
      </p:sp>
      <p:pic>
        <p:nvPicPr>
          <p:cNvPr id="4" name="Picture 3" descr="ONS-Calendar_v4f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33" y="2588026"/>
            <a:ext cx="8686800" cy="31256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369205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p:txBody>
          <a:bodyPr/>
          <a:lstStyle/>
          <a:p>
            <a:r>
              <a:rPr lang="en-US" dirty="0" smtClean="0"/>
              <a:t>Case (from the practice of </a:t>
            </a:r>
            <a:r>
              <a:rPr lang="en-US" dirty="0" err="1" smtClean="0"/>
              <a:t>Ms</a:t>
            </a:r>
            <a:r>
              <a:rPr lang="en-US" dirty="0" smtClean="0"/>
              <a:t> Goodrich)</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2002: A 55 </a:t>
            </a:r>
            <a:r>
              <a:rPr lang="en-US" dirty="0" err="1" smtClean="0"/>
              <a:t>yo</a:t>
            </a:r>
            <a:r>
              <a:rPr lang="en-US" dirty="0" smtClean="0"/>
              <a:t> car salesman with long-term alcoholism diagnosed with 13q del CLL</a:t>
            </a:r>
          </a:p>
          <a:p>
            <a:r>
              <a:rPr lang="en-US" dirty="0" smtClean="0"/>
              <a:t>2007: Nephrectomy for early-stage kidney cancer</a:t>
            </a:r>
          </a:p>
          <a:p>
            <a:r>
              <a:rPr lang="en-US" dirty="0" smtClean="0"/>
              <a:t>Lost to follow-up between 2008 and 2010 </a:t>
            </a:r>
          </a:p>
          <a:p>
            <a:pPr lvl="1"/>
            <a:r>
              <a:rPr lang="en-US" dirty="0" smtClean="0"/>
              <a:t>Returns with lymphocytosis and bulky </a:t>
            </a:r>
            <a:r>
              <a:rPr lang="en-US" dirty="0" err="1" smtClean="0"/>
              <a:t>adenopathy</a:t>
            </a:r>
            <a:endParaRPr lang="en-US" dirty="0" smtClean="0"/>
          </a:p>
          <a:p>
            <a:r>
              <a:rPr lang="en-US" dirty="0" err="1" smtClean="0"/>
              <a:t>Fludarabine</a:t>
            </a:r>
            <a:r>
              <a:rPr lang="en-US" dirty="0" smtClean="0"/>
              <a:t>/cyclophosphamide/rituximab (FCR) x 2</a:t>
            </a:r>
          </a:p>
          <a:p>
            <a:pPr lvl="1"/>
            <a:r>
              <a:rPr lang="en-US" dirty="0" smtClean="0"/>
              <a:t>Discontinued due to </a:t>
            </a:r>
            <a:r>
              <a:rPr lang="en-US" dirty="0" err="1" smtClean="0"/>
              <a:t>cytopenias</a:t>
            </a:r>
            <a:endParaRPr lang="en-US" dirty="0" smtClean="0"/>
          </a:p>
          <a:p>
            <a:r>
              <a:rPr lang="en-US" dirty="0" smtClean="0"/>
              <a:t>BR x 4 cycles</a:t>
            </a:r>
          </a:p>
          <a:p>
            <a:pPr lvl="1"/>
            <a:r>
              <a:rPr lang="en-US" dirty="0" smtClean="0"/>
              <a:t>Interrupted by rehab stays</a:t>
            </a:r>
          </a:p>
          <a:p>
            <a:pPr lvl="1"/>
            <a:r>
              <a:rPr lang="en-US" dirty="0" smtClean="0"/>
              <a:t>In remission for 1 year after BR</a:t>
            </a:r>
          </a:p>
          <a:p>
            <a:r>
              <a:rPr lang="en-US" dirty="0" smtClean="0"/>
              <a:t>2011: </a:t>
            </a:r>
            <a:r>
              <a:rPr lang="en-US" dirty="0" err="1" smtClean="0"/>
              <a:t>Alemtuzumab</a:t>
            </a:r>
            <a:r>
              <a:rPr lang="en-US" dirty="0" smtClean="0"/>
              <a:t> begun, intermittent binge drinking </a:t>
            </a:r>
          </a:p>
          <a:p>
            <a:r>
              <a:rPr lang="en-US" dirty="0" smtClean="0"/>
              <a:t>Mini-allogeneic transplant resulted in complete remission</a:t>
            </a:r>
          </a:p>
          <a:p>
            <a:r>
              <a:rPr lang="en-US" dirty="0" smtClean="0"/>
              <a:t>2013: Patient dies from acute alcohol binge</a:t>
            </a:r>
          </a:p>
          <a:p>
            <a:endParaRPr lang="en-US" dirty="0"/>
          </a:p>
        </p:txBody>
      </p:sp>
    </p:spTree>
    <p:extLst>
      <p:ext uri="{BB962C8B-B14F-4D97-AF65-F5344CB8AC3E}">
        <p14:creationId xmlns:p14="http://schemas.microsoft.com/office/powerpoint/2010/main" val="20549769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oAutofit/>
          </a:bodyPr>
          <a:lstStyle/>
          <a:p>
            <a:pPr algn="ctr"/>
            <a:r>
              <a:rPr lang="en-US" sz="3200" b="1" dirty="0">
                <a:solidFill>
                  <a:srgbClr val="FFFFFF"/>
                </a:solidFill>
              </a:rPr>
              <a:t>Selection of induction therapy </a:t>
            </a:r>
            <a:r>
              <a:rPr lang="en-US" sz="3200" b="1" dirty="0" smtClean="0">
                <a:solidFill>
                  <a:srgbClr val="FFFFFF"/>
                </a:solidFill>
              </a:rPr>
              <a:t/>
            </a:r>
            <a:br>
              <a:rPr lang="en-US" sz="3200" b="1" dirty="0" smtClean="0">
                <a:solidFill>
                  <a:srgbClr val="FFFFFF"/>
                </a:solidFill>
              </a:rPr>
            </a:br>
            <a:r>
              <a:rPr lang="en-US" sz="3200" b="1" dirty="0" smtClean="0">
                <a:solidFill>
                  <a:srgbClr val="FFFFFF"/>
                </a:solidFill>
              </a:rPr>
              <a:t>for </a:t>
            </a:r>
            <a:r>
              <a:rPr lang="en-US" sz="3200" b="1" dirty="0">
                <a:solidFill>
                  <a:srgbClr val="FFFFFF"/>
                </a:solidFill>
              </a:rPr>
              <a:t>younger and older </a:t>
            </a:r>
            <a:r>
              <a:rPr lang="en-US" sz="3200" b="1" dirty="0" smtClean="0">
                <a:solidFill>
                  <a:srgbClr val="FFFFFF"/>
                </a:solidFill>
              </a:rPr>
              <a:t>patients requiring </a:t>
            </a:r>
            <a:r>
              <a:rPr lang="en-US" sz="3200" b="1" dirty="0">
                <a:solidFill>
                  <a:srgbClr val="FFFFFF"/>
                </a:solidFill>
              </a:rPr>
              <a:t>treatment for CLL </a:t>
            </a:r>
            <a:r>
              <a:rPr lang="en-US" sz="3200" b="1" dirty="0" smtClean="0">
                <a:solidFill>
                  <a:srgbClr val="FFFFFF"/>
                </a:solidFill>
              </a:rPr>
              <a:t/>
            </a:r>
            <a:br>
              <a:rPr lang="en-US" sz="3200" b="1" dirty="0" smtClean="0">
                <a:solidFill>
                  <a:srgbClr val="FFFFFF"/>
                </a:solidFill>
              </a:rPr>
            </a:br>
            <a:r>
              <a:rPr lang="en-US" sz="3200" b="1" dirty="0" smtClean="0">
                <a:solidFill>
                  <a:srgbClr val="FFFFFF"/>
                </a:solidFill>
              </a:rPr>
              <a:t>(</a:t>
            </a:r>
            <a:r>
              <a:rPr lang="en-US" sz="3200" b="1" dirty="0">
                <a:solidFill>
                  <a:srgbClr val="FFFFFF"/>
                </a:solidFill>
              </a:rPr>
              <a:t>FCR versus FR versus BR)</a:t>
            </a:r>
          </a:p>
        </p:txBody>
      </p:sp>
    </p:spTree>
    <p:extLst>
      <p:ext uri="{BB962C8B-B14F-4D97-AF65-F5344CB8AC3E}">
        <p14:creationId xmlns:p14="http://schemas.microsoft.com/office/powerpoint/2010/main" val="18462875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3"/>
          <p:cNvSpPr>
            <a:spLocks noChangeArrowheads="1"/>
          </p:cNvSpPr>
          <p:nvPr/>
        </p:nvSpPr>
        <p:spPr bwMode="auto">
          <a:xfrm>
            <a:off x="292100" y="1714500"/>
            <a:ext cx="8585200" cy="37973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ea typeface="ヒラギノ角ゴ Pro W3" charset="0"/>
              <a:cs typeface="ヒラギノ角ゴ Pro W3" charset="0"/>
            </a:endParaRPr>
          </a:p>
        </p:txBody>
      </p:sp>
      <p:sp>
        <p:nvSpPr>
          <p:cNvPr id="4" name="Title 3"/>
          <p:cNvSpPr>
            <a:spLocks noGrp="1"/>
          </p:cNvSpPr>
          <p:nvPr>
            <p:ph type="title"/>
          </p:nvPr>
        </p:nvSpPr>
        <p:spPr/>
        <p:txBody>
          <a:bodyPr/>
          <a:lstStyle/>
          <a:p>
            <a:r>
              <a:rPr lang="en-US" dirty="0" smtClean="0"/>
              <a:t>Common Induction Regimens in CLL</a:t>
            </a:r>
            <a:endParaRPr lang="en-US"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394228512"/>
              </p:ext>
            </p:extLst>
          </p:nvPr>
        </p:nvGraphicFramePr>
        <p:xfrm>
          <a:off x="457200" y="1866900"/>
          <a:ext cx="8229600" cy="3479800"/>
        </p:xfrm>
        <a:graphic>
          <a:graphicData uri="http://schemas.openxmlformats.org/drawingml/2006/table">
            <a:tbl>
              <a:tblPr firstRow="1" bandRow="1">
                <a:tableStyleId>{10A1B5D5-9B99-4C35-A422-299274C87663}</a:tableStyleId>
              </a:tblPr>
              <a:tblGrid>
                <a:gridCol w="4706471"/>
                <a:gridCol w="1156447"/>
                <a:gridCol w="2366682"/>
              </a:tblGrid>
              <a:tr h="599965">
                <a:tc>
                  <a:txBody>
                    <a:bodyPr/>
                    <a:lstStyle/>
                    <a:p>
                      <a:r>
                        <a:rPr lang="en-US" sz="2400" dirty="0" smtClean="0">
                          <a:solidFill>
                            <a:srgbClr val="ECBB33"/>
                          </a:solidFill>
                        </a:rPr>
                        <a:t>Regimen</a:t>
                      </a:r>
                      <a:endParaRPr lang="en-US" sz="2400" dirty="0">
                        <a:solidFill>
                          <a:srgbClr val="ECBB33"/>
                        </a:solidFill>
                      </a:endParaRPr>
                    </a:p>
                  </a:txBody>
                  <a:tcPr anchor="b">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solidFill>
                      <a:srgbClr val="002B51"/>
                    </a:solidFill>
                  </a:tcPr>
                </a:tc>
                <a:tc>
                  <a:txBody>
                    <a:bodyPr/>
                    <a:lstStyle/>
                    <a:p>
                      <a:pPr algn="ctr"/>
                      <a:r>
                        <a:rPr lang="en-US" sz="2400" dirty="0" smtClean="0">
                          <a:solidFill>
                            <a:srgbClr val="ECBB33"/>
                          </a:solidFill>
                        </a:rPr>
                        <a:t>ORR</a:t>
                      </a:r>
                      <a:endParaRPr lang="en-US" sz="2400" dirty="0">
                        <a:solidFill>
                          <a:srgbClr val="ECBB33"/>
                        </a:solidFill>
                      </a:endParaRPr>
                    </a:p>
                  </a:txBody>
                  <a:tcPr anchor="b">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solidFill>
                      <a:srgbClr val="002B51"/>
                    </a:solidFill>
                  </a:tcPr>
                </a:tc>
                <a:tc>
                  <a:txBody>
                    <a:bodyPr/>
                    <a:lstStyle/>
                    <a:p>
                      <a:pPr algn="ctr"/>
                      <a:r>
                        <a:rPr lang="en-US" sz="2400" dirty="0" smtClean="0">
                          <a:solidFill>
                            <a:srgbClr val="ECBB33"/>
                          </a:solidFill>
                        </a:rPr>
                        <a:t>Median PFS</a:t>
                      </a:r>
                      <a:endParaRPr lang="en-US" sz="2400" dirty="0">
                        <a:solidFill>
                          <a:srgbClr val="ECBB33"/>
                        </a:solidFill>
                      </a:endParaRPr>
                    </a:p>
                  </a:txBody>
                  <a:tcPr anchor="b">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solidFill>
                      <a:srgbClr val="002B51"/>
                    </a:solidFill>
                  </a:tcPr>
                </a:tc>
              </a:tr>
              <a:tr h="959945">
                <a:tc>
                  <a:txBody>
                    <a:bodyPr/>
                    <a:lstStyle/>
                    <a:p>
                      <a:r>
                        <a:rPr lang="en-US" sz="2400" dirty="0" smtClean="0">
                          <a:solidFill>
                            <a:srgbClr val="FFFFFF"/>
                          </a:solidFill>
                        </a:rPr>
                        <a:t>FCR </a:t>
                      </a:r>
                    </a:p>
                    <a:p>
                      <a:r>
                        <a:rPr lang="en-US" sz="1800" dirty="0" smtClean="0">
                          <a:solidFill>
                            <a:srgbClr val="FFFFFF"/>
                          </a:solidFill>
                        </a:rPr>
                        <a:t>(</a:t>
                      </a:r>
                      <a:r>
                        <a:rPr lang="en-US" sz="1800" dirty="0" err="1" smtClean="0">
                          <a:solidFill>
                            <a:srgbClr val="FFFFFF"/>
                          </a:solidFill>
                        </a:rPr>
                        <a:t>fludarabine</a:t>
                      </a:r>
                      <a:r>
                        <a:rPr lang="en-US" sz="1800" dirty="0" smtClean="0">
                          <a:solidFill>
                            <a:srgbClr val="FFFFFF"/>
                          </a:solidFill>
                        </a:rPr>
                        <a:t>, cyclophosphamide, rituximab)</a:t>
                      </a:r>
                      <a:endParaRPr lang="en-US" sz="1800" dirty="0">
                        <a:solidFill>
                          <a:srgbClr val="FFFFFF"/>
                        </a:solidFill>
                      </a:endParaRPr>
                    </a:p>
                  </a:txBody>
                  <a:tcPr anchor="ctr">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solidFill>
                      <a:srgbClr val="125894"/>
                    </a:solidFill>
                  </a:tcPr>
                </a:tc>
                <a:tc>
                  <a:txBody>
                    <a:bodyPr/>
                    <a:lstStyle/>
                    <a:p>
                      <a:pPr algn="ctr"/>
                      <a:r>
                        <a:rPr lang="en-US" sz="2400" dirty="0" smtClean="0">
                          <a:solidFill>
                            <a:srgbClr val="FFFFFF"/>
                          </a:solidFill>
                        </a:rPr>
                        <a:t>90%</a:t>
                      </a:r>
                      <a:endParaRPr lang="en-US" sz="2400" dirty="0">
                        <a:solidFill>
                          <a:srgbClr val="FFFFFF"/>
                        </a:solidFill>
                      </a:endParaRPr>
                    </a:p>
                  </a:txBody>
                  <a:tcPr anchor="ctr">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solidFill>
                      <a:srgbClr val="125894"/>
                    </a:solidFill>
                  </a:tcPr>
                </a:tc>
                <a:tc>
                  <a:txBody>
                    <a:bodyPr/>
                    <a:lstStyle/>
                    <a:p>
                      <a:pPr algn="ctr"/>
                      <a:r>
                        <a:rPr lang="en-US" sz="2400" dirty="0" smtClean="0">
                          <a:solidFill>
                            <a:srgbClr val="FFFFFF"/>
                          </a:solidFill>
                        </a:rPr>
                        <a:t>52 </a:t>
                      </a:r>
                      <a:r>
                        <a:rPr lang="en-US" sz="2400" dirty="0" err="1" smtClean="0">
                          <a:solidFill>
                            <a:srgbClr val="FFFFFF"/>
                          </a:solidFill>
                        </a:rPr>
                        <a:t>mos</a:t>
                      </a:r>
                      <a:endParaRPr lang="en-US" sz="2400" dirty="0">
                        <a:solidFill>
                          <a:srgbClr val="FFFFFF"/>
                        </a:solidFill>
                      </a:endParaRPr>
                    </a:p>
                  </a:txBody>
                  <a:tcPr anchor="ctr">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solidFill>
                      <a:srgbClr val="125894"/>
                    </a:solidFill>
                  </a:tcPr>
                </a:tc>
              </a:tr>
              <a:tr h="959945">
                <a:tc>
                  <a:txBody>
                    <a:bodyPr/>
                    <a:lstStyle/>
                    <a:p>
                      <a:r>
                        <a:rPr lang="en-US" sz="2400" dirty="0" smtClean="0">
                          <a:solidFill>
                            <a:srgbClr val="FFFFFF"/>
                          </a:solidFill>
                        </a:rPr>
                        <a:t>FR</a:t>
                      </a:r>
                    </a:p>
                    <a:p>
                      <a:r>
                        <a:rPr lang="en-US" sz="1800" dirty="0" smtClean="0">
                          <a:solidFill>
                            <a:srgbClr val="FFFFFF"/>
                          </a:solidFill>
                        </a:rPr>
                        <a:t>(</a:t>
                      </a:r>
                      <a:r>
                        <a:rPr lang="en-US" sz="1800" dirty="0" err="1" smtClean="0">
                          <a:solidFill>
                            <a:srgbClr val="FFFFFF"/>
                          </a:solidFill>
                        </a:rPr>
                        <a:t>fludarabine</a:t>
                      </a:r>
                      <a:r>
                        <a:rPr lang="en-US" sz="1800" dirty="0" smtClean="0">
                          <a:solidFill>
                            <a:srgbClr val="FFFFFF"/>
                          </a:solidFill>
                        </a:rPr>
                        <a:t>, rituximab)</a:t>
                      </a:r>
                      <a:endParaRPr lang="en-US" sz="1800" dirty="0">
                        <a:solidFill>
                          <a:srgbClr val="FFFFFF"/>
                        </a:solidFill>
                      </a:endParaRPr>
                    </a:p>
                  </a:txBody>
                  <a:tcPr anchor="ctr">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solidFill>
                      <a:srgbClr val="125894"/>
                    </a:solidFill>
                  </a:tcPr>
                </a:tc>
                <a:tc>
                  <a:txBody>
                    <a:bodyPr/>
                    <a:lstStyle/>
                    <a:p>
                      <a:pPr algn="ctr"/>
                      <a:r>
                        <a:rPr lang="en-US" sz="2400" dirty="0" smtClean="0">
                          <a:solidFill>
                            <a:srgbClr val="FFFFFF"/>
                          </a:solidFill>
                        </a:rPr>
                        <a:t>84%</a:t>
                      </a:r>
                      <a:endParaRPr lang="en-US" sz="2400" dirty="0">
                        <a:solidFill>
                          <a:srgbClr val="FFFFFF"/>
                        </a:solidFill>
                      </a:endParaRPr>
                    </a:p>
                  </a:txBody>
                  <a:tcPr anchor="ctr">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solidFill>
                      <a:srgbClr val="125894"/>
                    </a:solidFill>
                  </a:tcPr>
                </a:tc>
                <a:tc>
                  <a:txBody>
                    <a:bodyPr/>
                    <a:lstStyle/>
                    <a:p>
                      <a:pPr algn="ctr"/>
                      <a:r>
                        <a:rPr lang="en-US" sz="2400" dirty="0" smtClean="0">
                          <a:solidFill>
                            <a:srgbClr val="FFFFFF"/>
                          </a:solidFill>
                        </a:rPr>
                        <a:t>42 </a:t>
                      </a:r>
                      <a:r>
                        <a:rPr lang="en-US" sz="2400" dirty="0" err="1" smtClean="0">
                          <a:solidFill>
                            <a:srgbClr val="FFFFFF"/>
                          </a:solidFill>
                        </a:rPr>
                        <a:t>mos</a:t>
                      </a:r>
                      <a:endParaRPr lang="en-US" sz="2400" dirty="0">
                        <a:solidFill>
                          <a:srgbClr val="FFFFFF"/>
                        </a:solidFill>
                      </a:endParaRPr>
                    </a:p>
                  </a:txBody>
                  <a:tcPr anchor="ctr">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solidFill>
                      <a:srgbClr val="125894"/>
                    </a:solidFill>
                  </a:tcPr>
                </a:tc>
              </a:tr>
              <a:tr h="959945">
                <a:tc>
                  <a:txBody>
                    <a:bodyPr/>
                    <a:lstStyle/>
                    <a:p>
                      <a:r>
                        <a:rPr lang="en-US" sz="2400" dirty="0" smtClean="0">
                          <a:solidFill>
                            <a:srgbClr val="FFFFFF"/>
                          </a:solidFill>
                        </a:rPr>
                        <a:t>BR</a:t>
                      </a:r>
                    </a:p>
                    <a:p>
                      <a:r>
                        <a:rPr lang="en-US" sz="1800" dirty="0" smtClean="0">
                          <a:solidFill>
                            <a:srgbClr val="FFFFFF"/>
                          </a:solidFill>
                        </a:rPr>
                        <a:t>(</a:t>
                      </a:r>
                      <a:r>
                        <a:rPr lang="en-US" sz="1800" dirty="0" err="1" smtClean="0">
                          <a:solidFill>
                            <a:srgbClr val="FFFFFF"/>
                          </a:solidFill>
                        </a:rPr>
                        <a:t>bendaumustine</a:t>
                      </a:r>
                      <a:r>
                        <a:rPr lang="en-US" sz="1800" dirty="0" smtClean="0">
                          <a:solidFill>
                            <a:srgbClr val="FFFFFF"/>
                          </a:solidFill>
                        </a:rPr>
                        <a:t>,</a:t>
                      </a:r>
                      <a:r>
                        <a:rPr lang="en-US" sz="1800" baseline="0" dirty="0" smtClean="0">
                          <a:solidFill>
                            <a:srgbClr val="FFFFFF"/>
                          </a:solidFill>
                        </a:rPr>
                        <a:t> rituximab)</a:t>
                      </a:r>
                      <a:endParaRPr lang="en-US" sz="1800" dirty="0">
                        <a:solidFill>
                          <a:srgbClr val="FFFFFF"/>
                        </a:solidFill>
                      </a:endParaRPr>
                    </a:p>
                  </a:txBody>
                  <a:tcPr anchor="ctr">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solidFill>
                      <a:srgbClr val="125894"/>
                    </a:solidFill>
                  </a:tcPr>
                </a:tc>
                <a:tc>
                  <a:txBody>
                    <a:bodyPr/>
                    <a:lstStyle/>
                    <a:p>
                      <a:pPr algn="ctr"/>
                      <a:r>
                        <a:rPr lang="en-US" sz="2400" dirty="0" smtClean="0">
                          <a:solidFill>
                            <a:srgbClr val="FFFFFF"/>
                          </a:solidFill>
                        </a:rPr>
                        <a:t>88%</a:t>
                      </a:r>
                      <a:endParaRPr lang="en-US" sz="2400" dirty="0">
                        <a:solidFill>
                          <a:srgbClr val="FFFFFF"/>
                        </a:solidFill>
                      </a:endParaRPr>
                    </a:p>
                  </a:txBody>
                  <a:tcPr anchor="ctr">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solidFill>
                      <a:srgbClr val="125894"/>
                    </a:solidFill>
                  </a:tcPr>
                </a:tc>
                <a:tc>
                  <a:txBody>
                    <a:bodyPr/>
                    <a:lstStyle/>
                    <a:p>
                      <a:pPr algn="ctr"/>
                      <a:r>
                        <a:rPr lang="en-US" sz="2400" dirty="0" smtClean="0">
                          <a:solidFill>
                            <a:srgbClr val="FFFFFF"/>
                          </a:solidFill>
                        </a:rPr>
                        <a:t>34 </a:t>
                      </a:r>
                      <a:r>
                        <a:rPr lang="en-US" sz="2400" dirty="0" err="1" smtClean="0">
                          <a:solidFill>
                            <a:srgbClr val="FFFFFF"/>
                          </a:solidFill>
                        </a:rPr>
                        <a:t>mos</a:t>
                      </a:r>
                      <a:endParaRPr lang="en-US" sz="2400" dirty="0">
                        <a:solidFill>
                          <a:srgbClr val="FFFFFF"/>
                        </a:solidFill>
                      </a:endParaRPr>
                    </a:p>
                  </a:txBody>
                  <a:tcPr anchor="ctr">
                    <a:lnL w="19050" cap="flat" cmpd="sng" algn="ctr">
                      <a:solidFill>
                        <a:prstClr val="white"/>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19050" cap="flat" cmpd="sng" algn="ctr">
                      <a:solidFill>
                        <a:prstClr val="white"/>
                      </a:solidFill>
                      <a:prstDash val="solid"/>
                      <a:round/>
                      <a:headEnd type="none" w="med" len="med"/>
                      <a:tailEnd type="none" w="med" len="med"/>
                    </a:lnB>
                    <a:solidFill>
                      <a:srgbClr val="125894"/>
                    </a:solidFill>
                  </a:tcPr>
                </a:tc>
              </a:tr>
            </a:tbl>
          </a:graphicData>
        </a:graphic>
      </p:graphicFrame>
      <p:sp>
        <p:nvSpPr>
          <p:cNvPr id="6" name="TextBox 5"/>
          <p:cNvSpPr txBox="1"/>
          <p:nvPr/>
        </p:nvSpPr>
        <p:spPr>
          <a:xfrm>
            <a:off x="0" y="6406634"/>
            <a:ext cx="8318500" cy="430887"/>
          </a:xfrm>
          <a:prstGeom prst="rect">
            <a:avLst/>
          </a:prstGeom>
          <a:noFill/>
        </p:spPr>
        <p:txBody>
          <a:bodyPr wrap="square" lIns="182880" tIns="91440" bIns="91440" rtlCol="0">
            <a:spAutoFit/>
          </a:bodyPr>
          <a:lstStyle/>
          <a:p>
            <a:r>
              <a:rPr lang="en-US" sz="1600" dirty="0" err="1" smtClean="0">
                <a:solidFill>
                  <a:srgbClr val="FFFFFF"/>
                </a:solidFill>
              </a:rPr>
              <a:t>Wierda</a:t>
            </a:r>
            <a:r>
              <a:rPr lang="en-US" sz="1600" dirty="0" smtClean="0">
                <a:solidFill>
                  <a:srgbClr val="FFFFFF"/>
                </a:solidFill>
              </a:rPr>
              <a:t> WG. </a:t>
            </a:r>
            <a:r>
              <a:rPr lang="en-US" sz="1600" i="1" dirty="0" smtClean="0">
                <a:solidFill>
                  <a:srgbClr val="FFFFFF"/>
                </a:solidFill>
              </a:rPr>
              <a:t>J </a:t>
            </a:r>
            <a:r>
              <a:rPr lang="en-US" sz="1600" i="1" dirty="0" err="1" smtClean="0">
                <a:solidFill>
                  <a:srgbClr val="FFFFFF"/>
                </a:solidFill>
              </a:rPr>
              <a:t>Clin</a:t>
            </a:r>
            <a:r>
              <a:rPr lang="en-US" sz="1600" i="1" dirty="0" smtClean="0">
                <a:solidFill>
                  <a:srgbClr val="FFFFFF"/>
                </a:solidFill>
              </a:rPr>
              <a:t> </a:t>
            </a:r>
            <a:r>
              <a:rPr lang="en-US" sz="1600" i="1" dirty="0" err="1" smtClean="0">
                <a:solidFill>
                  <a:srgbClr val="FFFFFF"/>
                </a:solidFill>
              </a:rPr>
              <a:t>Oncol</a:t>
            </a:r>
            <a:r>
              <a:rPr lang="en-US" sz="1600" i="1" dirty="0" smtClean="0">
                <a:solidFill>
                  <a:srgbClr val="FFFFFF"/>
                </a:solidFill>
              </a:rPr>
              <a:t> </a:t>
            </a:r>
            <a:r>
              <a:rPr lang="en-US" sz="1600" dirty="0" smtClean="0">
                <a:solidFill>
                  <a:srgbClr val="FFFFFF"/>
                </a:solidFill>
              </a:rPr>
              <a:t>2012;30(26):3162-4.</a:t>
            </a:r>
            <a:endParaRPr lang="en-US" sz="1600" dirty="0">
              <a:solidFill>
                <a:srgbClr val="FFFFFF"/>
              </a:solidFill>
            </a:endParaRPr>
          </a:p>
        </p:txBody>
      </p:sp>
    </p:spTree>
    <p:extLst>
      <p:ext uri="{BB962C8B-B14F-4D97-AF65-F5344CB8AC3E}">
        <p14:creationId xmlns:p14="http://schemas.microsoft.com/office/powerpoint/2010/main" val="3245929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Toxicity Issues</a:t>
            </a:r>
            <a:endParaRPr lang="en-US" dirty="0"/>
          </a:p>
        </p:txBody>
      </p:sp>
      <p:sp>
        <p:nvSpPr>
          <p:cNvPr id="5" name="Content Placeholder 4"/>
          <p:cNvSpPr>
            <a:spLocks noGrp="1"/>
          </p:cNvSpPr>
          <p:nvPr>
            <p:ph idx="1"/>
          </p:nvPr>
        </p:nvSpPr>
        <p:spPr/>
        <p:txBody>
          <a:bodyPr>
            <a:normAutofit fontScale="92500" lnSpcReduction="10000"/>
          </a:bodyPr>
          <a:lstStyle/>
          <a:p>
            <a:pPr marL="0" indent="0">
              <a:buNone/>
            </a:pPr>
            <a:r>
              <a:rPr lang="en-US" sz="2800" b="1" dirty="0">
                <a:solidFill>
                  <a:srgbClr val="EBBC00"/>
                </a:solidFill>
              </a:rPr>
              <a:t>Common Concerns</a:t>
            </a:r>
          </a:p>
          <a:p>
            <a:r>
              <a:rPr lang="en-US" sz="2800" dirty="0"/>
              <a:t>Prolonged </a:t>
            </a:r>
            <a:r>
              <a:rPr lang="en-US" sz="2800" dirty="0" err="1"/>
              <a:t>myelosuppression</a:t>
            </a:r>
            <a:endParaRPr lang="en-US" sz="2800" dirty="0"/>
          </a:p>
          <a:p>
            <a:r>
              <a:rPr lang="en-US" sz="2800" dirty="0"/>
              <a:t>Treatment-related myeloid </a:t>
            </a:r>
            <a:r>
              <a:rPr lang="en-US" sz="2800" dirty="0" err="1" smtClean="0"/>
              <a:t>neoplasia</a:t>
            </a:r>
            <a:endParaRPr lang="en-US" sz="2800" dirty="0"/>
          </a:p>
          <a:p>
            <a:pPr marL="0" indent="0">
              <a:spcBef>
                <a:spcPts val="1224"/>
              </a:spcBef>
              <a:buNone/>
            </a:pPr>
            <a:r>
              <a:rPr lang="en-US" sz="2800" b="1" dirty="0" err="1">
                <a:solidFill>
                  <a:srgbClr val="EBBC00"/>
                </a:solidFill>
              </a:rPr>
              <a:t>Fludarabine</a:t>
            </a:r>
            <a:endParaRPr lang="en-US" sz="2800" b="1" dirty="0">
              <a:solidFill>
                <a:srgbClr val="EBBC00"/>
              </a:solidFill>
            </a:endParaRPr>
          </a:p>
          <a:p>
            <a:r>
              <a:rPr lang="en-US" sz="2800" dirty="0"/>
              <a:t>F(C)R difficult to tolerate in older patients</a:t>
            </a:r>
          </a:p>
          <a:p>
            <a:r>
              <a:rPr lang="en-US" sz="2800" dirty="0"/>
              <a:t>Immunosuppression</a:t>
            </a:r>
          </a:p>
          <a:p>
            <a:r>
              <a:rPr lang="en-US" sz="2800" dirty="0"/>
              <a:t>Renal excretion</a:t>
            </a:r>
          </a:p>
          <a:p>
            <a:r>
              <a:rPr lang="en-US" sz="2800" dirty="0"/>
              <a:t>Exacerbation of </a:t>
            </a:r>
            <a:r>
              <a:rPr lang="en-US" sz="2800" dirty="0" smtClean="0"/>
              <a:t>AIHA</a:t>
            </a:r>
            <a:endParaRPr lang="en-US" sz="2800" dirty="0"/>
          </a:p>
          <a:p>
            <a:pPr marL="0" indent="0">
              <a:spcBef>
                <a:spcPts val="1224"/>
              </a:spcBef>
              <a:buNone/>
            </a:pPr>
            <a:r>
              <a:rPr lang="en-US" sz="2800" b="1" dirty="0" err="1">
                <a:solidFill>
                  <a:srgbClr val="EBBC00"/>
                </a:solidFill>
              </a:rPr>
              <a:t>Bendamustine</a:t>
            </a:r>
            <a:endParaRPr lang="en-US" sz="2800" b="1" dirty="0">
              <a:solidFill>
                <a:srgbClr val="EBBC00"/>
              </a:solidFill>
            </a:endParaRPr>
          </a:p>
          <a:p>
            <a:r>
              <a:rPr lang="en-US" sz="2800" dirty="0"/>
              <a:t>Rash</a:t>
            </a:r>
          </a:p>
          <a:p>
            <a:r>
              <a:rPr lang="en-US" sz="2800" dirty="0"/>
              <a:t>Hypersensitivity</a:t>
            </a:r>
          </a:p>
        </p:txBody>
      </p:sp>
    </p:spTree>
    <p:extLst>
      <p:ext uri="{BB962C8B-B14F-4D97-AF65-F5344CB8AC3E}">
        <p14:creationId xmlns:p14="http://schemas.microsoft.com/office/powerpoint/2010/main" val="854283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6"/>
          <p:cNvSpPr>
            <a:spLocks noChangeShapeType="1"/>
          </p:cNvSpPr>
          <p:nvPr/>
        </p:nvSpPr>
        <p:spPr bwMode="auto">
          <a:xfrm flipV="1">
            <a:off x="3366816" y="3577646"/>
            <a:ext cx="2260396" cy="8382"/>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597" name="Line 7"/>
          <p:cNvSpPr>
            <a:spLocks noChangeShapeType="1"/>
          </p:cNvSpPr>
          <p:nvPr/>
        </p:nvSpPr>
        <p:spPr bwMode="auto">
          <a:xfrm>
            <a:off x="5681894" y="2707095"/>
            <a:ext cx="0" cy="19812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98" name="Line 8"/>
          <p:cNvSpPr>
            <a:spLocks noChangeShapeType="1"/>
          </p:cNvSpPr>
          <p:nvPr/>
        </p:nvSpPr>
        <p:spPr bwMode="auto">
          <a:xfrm>
            <a:off x="5681893" y="2696924"/>
            <a:ext cx="51455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599" name="Line 9"/>
          <p:cNvSpPr>
            <a:spLocks noChangeShapeType="1"/>
          </p:cNvSpPr>
          <p:nvPr/>
        </p:nvSpPr>
        <p:spPr bwMode="auto">
          <a:xfrm>
            <a:off x="5681894" y="4685778"/>
            <a:ext cx="514558"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2027" name="Text Box 11"/>
          <p:cNvSpPr txBox="1">
            <a:spLocks noChangeArrowheads="1"/>
          </p:cNvSpPr>
          <p:nvPr/>
        </p:nvSpPr>
        <p:spPr bwMode="auto">
          <a:xfrm>
            <a:off x="6262141" y="2301655"/>
            <a:ext cx="2185296" cy="741807"/>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p>
            <a:pPr algn="ctr">
              <a:spcBef>
                <a:spcPct val="50000"/>
              </a:spcBef>
              <a:defRPr/>
            </a:pPr>
            <a:r>
              <a:rPr lang="en-US" sz="2000" b="1" dirty="0" smtClean="0">
                <a:solidFill>
                  <a:srgbClr val="000090"/>
                </a:solidFill>
                <a:latin typeface="Arial" pitchFamily="1" charset="0"/>
                <a:ea typeface="ＭＳ Ｐゴシック" pitchFamily="1" charset="-128"/>
                <a:cs typeface="ＭＳ Ｐゴシック" pitchFamily="1" charset="-128"/>
              </a:rPr>
              <a:t>FCR</a:t>
            </a:r>
          </a:p>
        </p:txBody>
      </p:sp>
      <p:sp>
        <p:nvSpPr>
          <p:cNvPr id="982029" name="Text Box 13"/>
          <p:cNvSpPr txBox="1">
            <a:spLocks noChangeArrowheads="1"/>
          </p:cNvSpPr>
          <p:nvPr/>
        </p:nvSpPr>
        <p:spPr bwMode="auto">
          <a:xfrm>
            <a:off x="6262141" y="4254499"/>
            <a:ext cx="2185296" cy="774537"/>
          </a:xfrm>
          <a:prstGeom prst="rect">
            <a:avLst/>
          </a:prstGeom>
          <a:solidFill>
            <a:srgbClr val="99CC00"/>
          </a:solidFill>
          <a:ln w="9525">
            <a:solidFill>
              <a:srgbClr val="FFFFFF"/>
            </a:solidFill>
            <a:miter lim="800000"/>
            <a:headEnd/>
            <a:tailEnd/>
          </a:ln>
          <a:effectLst>
            <a:prstShdw prst="shdw17" dist="17961" dir="2700000">
              <a:srgbClr val="999999">
                <a:alpha val="74997"/>
              </a:srgbClr>
            </a:prstShdw>
          </a:effectLst>
        </p:spPr>
        <p:txBody>
          <a:bodyPr anchor="ctr"/>
          <a:lstStyle/>
          <a:p>
            <a:pPr algn="ctr">
              <a:spcBef>
                <a:spcPct val="50000"/>
              </a:spcBef>
              <a:defRPr/>
            </a:pPr>
            <a:r>
              <a:rPr lang="en-US" sz="2000" b="1" dirty="0" smtClean="0">
                <a:solidFill>
                  <a:srgbClr val="000090"/>
                </a:solidFill>
                <a:latin typeface="Arial" pitchFamily="1" charset="0"/>
                <a:ea typeface="ＭＳ Ｐゴシック" pitchFamily="1" charset="-128"/>
                <a:cs typeface="ＭＳ Ｐゴシック" pitchFamily="1" charset="-128"/>
              </a:rPr>
              <a:t>BR</a:t>
            </a:r>
            <a:endParaRPr lang="en-US" sz="2000" b="1" dirty="0">
              <a:solidFill>
                <a:srgbClr val="000090"/>
              </a:solidFill>
              <a:latin typeface="Arial" pitchFamily="1" charset="0"/>
              <a:ea typeface="ＭＳ Ｐゴシック" pitchFamily="1" charset="-128"/>
              <a:cs typeface="ＭＳ Ｐゴシック" pitchFamily="1" charset="-128"/>
            </a:endParaRPr>
          </a:p>
        </p:txBody>
      </p:sp>
      <p:sp>
        <p:nvSpPr>
          <p:cNvPr id="110603" name="Oval 25"/>
          <p:cNvSpPr>
            <a:spLocks noChangeArrowheads="1"/>
          </p:cNvSpPr>
          <p:nvPr/>
        </p:nvSpPr>
        <p:spPr bwMode="auto">
          <a:xfrm>
            <a:off x="4399212" y="3149463"/>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a:solidFill>
                  <a:schemeClr val="bg1"/>
                </a:solidFill>
                <a:latin typeface="Arial" charset="0"/>
              </a:rPr>
              <a:t>R</a:t>
            </a:r>
          </a:p>
        </p:txBody>
      </p:sp>
      <p:sp>
        <p:nvSpPr>
          <p:cNvPr id="4" name="TextBox 3"/>
          <p:cNvSpPr txBox="1"/>
          <p:nvPr/>
        </p:nvSpPr>
        <p:spPr>
          <a:xfrm>
            <a:off x="111679" y="6407854"/>
            <a:ext cx="3229370" cy="338554"/>
          </a:xfrm>
          <a:prstGeom prst="rect">
            <a:avLst/>
          </a:prstGeom>
          <a:noFill/>
        </p:spPr>
        <p:txBody>
          <a:bodyPr wrap="none" rtlCol="0">
            <a:spAutoFit/>
          </a:bodyPr>
          <a:lstStyle/>
          <a:p>
            <a:r>
              <a:rPr lang="en-US" sz="1600" dirty="0" err="1" smtClean="0">
                <a:solidFill>
                  <a:schemeClr val="bg1"/>
                </a:solidFill>
              </a:rPr>
              <a:t>www.clinicaltrials.gov</a:t>
            </a:r>
            <a:r>
              <a:rPr lang="en-US" sz="1600" dirty="0" smtClean="0">
                <a:solidFill>
                  <a:schemeClr val="bg1"/>
                </a:solidFill>
              </a:rPr>
              <a:t>, April 2013</a:t>
            </a:r>
            <a:endParaRPr lang="en-US" sz="1600" dirty="0">
              <a:solidFill>
                <a:schemeClr val="bg1"/>
              </a:solidFill>
            </a:endParaRPr>
          </a:p>
        </p:txBody>
      </p:sp>
      <p:sp>
        <p:nvSpPr>
          <p:cNvPr id="9" name="TextBox 8"/>
          <p:cNvSpPr txBox="1"/>
          <p:nvPr/>
        </p:nvSpPr>
        <p:spPr>
          <a:xfrm>
            <a:off x="263136" y="1642857"/>
            <a:ext cx="5102379" cy="400110"/>
          </a:xfrm>
          <a:prstGeom prst="rect">
            <a:avLst/>
          </a:prstGeom>
          <a:noFill/>
        </p:spPr>
        <p:txBody>
          <a:bodyPr wrap="none" rtlCol="0">
            <a:spAutoFit/>
          </a:bodyPr>
          <a:lstStyle/>
          <a:p>
            <a:r>
              <a:rPr lang="en-US" sz="2000" b="1" dirty="0" smtClean="0">
                <a:solidFill>
                  <a:srgbClr val="FFFFFF"/>
                </a:solidFill>
              </a:rPr>
              <a:t>Target Accrual: </a:t>
            </a:r>
            <a:r>
              <a:rPr lang="en-US" sz="2000" dirty="0" smtClean="0">
                <a:solidFill>
                  <a:srgbClr val="FFFFFF"/>
                </a:solidFill>
              </a:rPr>
              <a:t>564 (Active, not recruiting)</a:t>
            </a:r>
            <a:endParaRPr lang="en-US" sz="2000" dirty="0">
              <a:solidFill>
                <a:srgbClr val="FFFFFF"/>
              </a:solidFill>
            </a:endParaRPr>
          </a:p>
        </p:txBody>
      </p:sp>
      <p:sp>
        <p:nvSpPr>
          <p:cNvPr id="10" name="TextBox 9"/>
          <p:cNvSpPr txBox="1"/>
          <p:nvPr/>
        </p:nvSpPr>
        <p:spPr>
          <a:xfrm>
            <a:off x="4644188" y="6407854"/>
            <a:ext cx="4020351" cy="338554"/>
          </a:xfrm>
          <a:prstGeom prst="rect">
            <a:avLst/>
          </a:prstGeom>
          <a:noFill/>
        </p:spPr>
        <p:txBody>
          <a:bodyPr wrap="none" rtlCol="0">
            <a:spAutoFit/>
          </a:bodyPr>
          <a:lstStyle/>
          <a:p>
            <a:r>
              <a:rPr lang="en-US" sz="1600" dirty="0" err="1" smtClean="0">
                <a:solidFill>
                  <a:schemeClr val="bg1"/>
                </a:solidFill>
              </a:rPr>
              <a:t>clinicaltrials.gov</a:t>
            </a:r>
            <a:r>
              <a:rPr lang="en-US" sz="1600" dirty="0" smtClean="0">
                <a:solidFill>
                  <a:schemeClr val="bg1"/>
                </a:solidFill>
              </a:rPr>
              <a:t> Identifier: NCT00769522</a:t>
            </a:r>
            <a:endParaRPr lang="en-US" sz="1600" dirty="0">
              <a:solidFill>
                <a:schemeClr val="bg1"/>
              </a:solidFill>
            </a:endParaRPr>
          </a:p>
        </p:txBody>
      </p:sp>
      <p:sp>
        <p:nvSpPr>
          <p:cNvPr id="11" name="TextBox 10"/>
          <p:cNvSpPr txBox="1"/>
          <p:nvPr/>
        </p:nvSpPr>
        <p:spPr>
          <a:xfrm>
            <a:off x="263136" y="5352990"/>
            <a:ext cx="4831120" cy="400110"/>
          </a:xfrm>
          <a:prstGeom prst="rect">
            <a:avLst/>
          </a:prstGeom>
          <a:noFill/>
        </p:spPr>
        <p:txBody>
          <a:bodyPr wrap="none" rtlCol="0">
            <a:spAutoFit/>
          </a:bodyPr>
          <a:lstStyle/>
          <a:p>
            <a:r>
              <a:rPr lang="en-US" sz="2000" b="1" dirty="0" smtClean="0">
                <a:solidFill>
                  <a:srgbClr val="FFFFFF"/>
                </a:solidFill>
              </a:rPr>
              <a:t>Primary Endpoint:</a:t>
            </a:r>
            <a:r>
              <a:rPr lang="en-US" sz="2000" dirty="0" smtClean="0">
                <a:solidFill>
                  <a:srgbClr val="FFFFFF"/>
                </a:solidFill>
              </a:rPr>
              <a:t> PFS after 24 months</a:t>
            </a:r>
            <a:endParaRPr lang="en-US" sz="2000" dirty="0">
              <a:solidFill>
                <a:srgbClr val="FFFFFF"/>
              </a:solidFill>
            </a:endParaRPr>
          </a:p>
        </p:txBody>
      </p:sp>
      <p:sp>
        <p:nvSpPr>
          <p:cNvPr id="2" name="Title 1"/>
          <p:cNvSpPr>
            <a:spLocks noGrp="1"/>
          </p:cNvSpPr>
          <p:nvPr>
            <p:ph type="title"/>
          </p:nvPr>
        </p:nvSpPr>
        <p:spPr/>
        <p:txBody>
          <a:bodyPr/>
          <a:lstStyle/>
          <a:p>
            <a:r>
              <a:rPr lang="en-US" dirty="0" smtClean="0"/>
              <a:t>German CLL10 Phase III Study Design</a:t>
            </a:r>
            <a:endParaRPr lang="en-US" dirty="0"/>
          </a:p>
        </p:txBody>
      </p:sp>
      <p:graphicFrame>
        <p:nvGraphicFramePr>
          <p:cNvPr id="25" name="Group 104"/>
          <p:cNvGraphicFramePr>
            <a:graphicFrameLocks noGrp="1"/>
          </p:cNvGraphicFramePr>
          <p:nvPr>
            <p:extLst>
              <p:ext uri="{D42A27DB-BD31-4B8C-83A1-F6EECF244321}">
                <p14:modId xmlns:p14="http://schemas.microsoft.com/office/powerpoint/2010/main" val="715884581"/>
              </p:ext>
            </p:extLst>
          </p:nvPr>
        </p:nvGraphicFramePr>
        <p:xfrm>
          <a:off x="734118" y="2489651"/>
          <a:ext cx="3367981" cy="2198644"/>
        </p:xfrm>
        <a:graphic>
          <a:graphicData uri="http://schemas.openxmlformats.org/drawingml/2006/table">
            <a:tbl>
              <a:tblPr/>
              <a:tblGrid>
                <a:gridCol w="3367981"/>
              </a:tblGrid>
              <a:tr h="35747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a:ea typeface="ＭＳ Ｐゴシック" charset="0"/>
                          <a:cs typeface="Arial"/>
                        </a:rPr>
                        <a:t>Eligibility</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1832884">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mn-lt"/>
                          <a:ea typeface="ＭＳ Ｐゴシック" charset="0"/>
                          <a:cs typeface="Arial"/>
                        </a:rPr>
                        <a:t>Untreated B-cell CLL</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err="1" smtClean="0">
                          <a:ln>
                            <a:noFill/>
                          </a:ln>
                          <a:solidFill>
                            <a:schemeClr val="bg1"/>
                          </a:solidFill>
                          <a:effectLst/>
                          <a:latin typeface="+mn-lt"/>
                          <a:ea typeface="ＭＳ Ｐゴシック" charset="0"/>
                          <a:cs typeface="Arial"/>
                        </a:rPr>
                        <a:t>Binet</a:t>
                      </a:r>
                      <a:r>
                        <a:rPr kumimoji="0" lang="en-US" sz="1800" b="0" i="0" u="none" strike="noStrike" cap="none" normalizeH="0" baseline="0" dirty="0" smtClean="0">
                          <a:ln>
                            <a:noFill/>
                          </a:ln>
                          <a:solidFill>
                            <a:schemeClr val="bg1"/>
                          </a:solidFill>
                          <a:effectLst/>
                          <a:latin typeface="+mn-lt"/>
                          <a:ea typeface="ＭＳ Ｐゴシック" charset="0"/>
                          <a:cs typeface="Arial"/>
                        </a:rPr>
                        <a:t> Stage C</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err="1" smtClean="0">
                          <a:ln>
                            <a:noFill/>
                          </a:ln>
                          <a:solidFill>
                            <a:schemeClr val="bg1"/>
                          </a:solidFill>
                          <a:effectLst/>
                          <a:latin typeface="+mn-lt"/>
                          <a:ea typeface="ＭＳ Ｐゴシック" charset="0"/>
                          <a:cs typeface="Arial"/>
                        </a:rPr>
                        <a:t>Binet</a:t>
                      </a:r>
                      <a:r>
                        <a:rPr kumimoji="0" lang="en-US" sz="1800" b="0" i="0" u="none" strike="noStrike" cap="none" normalizeH="0" baseline="0" dirty="0" smtClean="0">
                          <a:ln>
                            <a:noFill/>
                          </a:ln>
                          <a:solidFill>
                            <a:schemeClr val="bg1"/>
                          </a:solidFill>
                          <a:effectLst/>
                          <a:latin typeface="+mn-lt"/>
                          <a:ea typeface="ＭＳ Ｐゴシック" charset="0"/>
                          <a:cs typeface="Arial"/>
                        </a:rPr>
                        <a:t> Stage A/B with B symptoms or constitutional symptoms</a:t>
                      </a: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Tree>
    <p:extLst>
      <p:ext uri="{BB962C8B-B14F-4D97-AF65-F5344CB8AC3E}">
        <p14:creationId xmlns:p14="http://schemas.microsoft.com/office/powerpoint/2010/main" val="2390812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ormAutofit/>
          </a:bodyPr>
          <a:lstStyle/>
          <a:p>
            <a:pPr algn="ctr"/>
            <a:r>
              <a:rPr lang="en-US" sz="3200" b="1" dirty="0">
                <a:solidFill>
                  <a:srgbClr val="FFFFFF"/>
                </a:solidFill>
              </a:rPr>
              <a:t>Clinical research </a:t>
            </a:r>
            <a:r>
              <a:rPr lang="en-US" sz="3200" b="1" dirty="0" smtClean="0">
                <a:solidFill>
                  <a:srgbClr val="FFFFFF"/>
                </a:solidFill>
              </a:rPr>
              <a:t>with </a:t>
            </a:r>
            <a:r>
              <a:rPr lang="en-US" sz="3200" b="1" dirty="0" err="1" smtClean="0">
                <a:solidFill>
                  <a:srgbClr val="FFFFFF"/>
                </a:solidFill>
              </a:rPr>
              <a:t>lenalidomide</a:t>
            </a:r>
            <a:r>
              <a:rPr lang="en-US" sz="3200" b="1" dirty="0" smtClean="0">
                <a:solidFill>
                  <a:srgbClr val="FFFFFF"/>
                </a:solidFill>
              </a:rPr>
              <a:t> </a:t>
            </a:r>
            <a:br>
              <a:rPr lang="en-US" sz="3200" b="1" dirty="0" smtClean="0">
                <a:solidFill>
                  <a:srgbClr val="FFFFFF"/>
                </a:solidFill>
              </a:rPr>
            </a:br>
            <a:r>
              <a:rPr lang="en-US" sz="3200" b="1" dirty="0" smtClean="0">
                <a:solidFill>
                  <a:srgbClr val="FFFFFF"/>
                </a:solidFill>
              </a:rPr>
              <a:t>in </a:t>
            </a:r>
            <a:r>
              <a:rPr lang="en-US" sz="3200" b="1" dirty="0">
                <a:solidFill>
                  <a:srgbClr val="FFFFFF"/>
                </a:solidFill>
              </a:rPr>
              <a:t>the treatment of CLL</a:t>
            </a:r>
          </a:p>
        </p:txBody>
      </p:sp>
    </p:spTree>
    <p:extLst>
      <p:ext uri="{BB962C8B-B14F-4D97-AF65-F5344CB8AC3E}">
        <p14:creationId xmlns:p14="http://schemas.microsoft.com/office/powerpoint/2010/main" val="3618228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6309" y="4115450"/>
            <a:ext cx="2346597" cy="1323439"/>
          </a:xfrm>
          <a:prstGeom prst="rect">
            <a:avLst/>
          </a:prstGeom>
          <a:noFill/>
          <a:ln>
            <a:noFill/>
          </a:ln>
        </p:spPr>
        <p:txBody>
          <a:bodyPr wrap="square" rtlCol="0">
            <a:spAutoFit/>
          </a:bodyPr>
          <a:lstStyle/>
          <a:p>
            <a:r>
              <a:rPr lang="en-US" sz="1600" b="1" dirty="0" smtClean="0">
                <a:solidFill>
                  <a:srgbClr val="ECBB33"/>
                </a:solidFill>
              </a:rPr>
              <a:t>≥PR </a:t>
            </a:r>
            <a:r>
              <a:rPr lang="en-US" sz="1600" b="1" dirty="0">
                <a:solidFill>
                  <a:srgbClr val="ECBB33"/>
                </a:solidFill>
              </a:rPr>
              <a:t>+ </a:t>
            </a:r>
            <a:r>
              <a:rPr lang="en-US" sz="1600" b="1" dirty="0" smtClean="0">
                <a:solidFill>
                  <a:srgbClr val="ECBB33"/>
                </a:solidFill>
              </a:rPr>
              <a:t>MRD ≥10</a:t>
            </a:r>
            <a:r>
              <a:rPr lang="en-US" sz="1600" b="1" baseline="30000" dirty="0" smtClean="0">
                <a:solidFill>
                  <a:srgbClr val="ECBB33"/>
                </a:solidFill>
              </a:rPr>
              <a:t>-2</a:t>
            </a:r>
          </a:p>
          <a:p>
            <a:r>
              <a:rPr lang="en-US" sz="1600" b="1" dirty="0">
                <a:solidFill>
                  <a:srgbClr val="ECBB33"/>
                </a:solidFill>
              </a:rPr>
              <a:t>o</a:t>
            </a:r>
            <a:r>
              <a:rPr lang="en-US" sz="1600" b="1" dirty="0" smtClean="0">
                <a:solidFill>
                  <a:srgbClr val="ECBB33"/>
                </a:solidFill>
              </a:rPr>
              <a:t>r MRD ≥</a:t>
            </a:r>
            <a:r>
              <a:rPr lang="en-US" sz="1600" b="1" dirty="0">
                <a:solidFill>
                  <a:srgbClr val="ECBB33"/>
                </a:solidFill>
              </a:rPr>
              <a:t>10</a:t>
            </a:r>
            <a:r>
              <a:rPr lang="en-US" sz="1600" b="1" baseline="30000" dirty="0" smtClean="0">
                <a:solidFill>
                  <a:srgbClr val="ECBB33"/>
                </a:solidFill>
              </a:rPr>
              <a:t>-4 </a:t>
            </a:r>
            <a:r>
              <a:rPr lang="en-US" sz="1600" b="1" dirty="0" smtClean="0">
                <a:solidFill>
                  <a:srgbClr val="ECBB33"/>
                </a:solidFill>
              </a:rPr>
              <a:t>-</a:t>
            </a:r>
            <a:r>
              <a:rPr lang="en-US" sz="1600" b="1" baseline="30000" dirty="0" smtClean="0">
                <a:solidFill>
                  <a:srgbClr val="ECBB33"/>
                </a:solidFill>
              </a:rPr>
              <a:t> </a:t>
            </a:r>
            <a:r>
              <a:rPr lang="en-US" sz="1600" b="1" dirty="0" smtClean="0">
                <a:solidFill>
                  <a:srgbClr val="ECBB33"/>
                </a:solidFill>
              </a:rPr>
              <a:t>&lt;</a:t>
            </a:r>
            <a:r>
              <a:rPr lang="en-US" sz="1600" b="1" dirty="0">
                <a:solidFill>
                  <a:srgbClr val="ECBB33"/>
                </a:solidFill>
              </a:rPr>
              <a:t>10</a:t>
            </a:r>
            <a:r>
              <a:rPr lang="en-US" sz="1600" b="1" baseline="30000" dirty="0" smtClean="0">
                <a:solidFill>
                  <a:srgbClr val="ECBB33"/>
                </a:solidFill>
              </a:rPr>
              <a:t>-2</a:t>
            </a:r>
            <a:endParaRPr lang="en-US" sz="1600" b="1" dirty="0">
              <a:solidFill>
                <a:srgbClr val="ECBB33"/>
              </a:solidFill>
            </a:endParaRPr>
          </a:p>
          <a:p>
            <a:r>
              <a:rPr lang="en-US" sz="1600" b="1" dirty="0" smtClean="0">
                <a:solidFill>
                  <a:srgbClr val="ECBB33"/>
                </a:solidFill>
              </a:rPr>
              <a:t> + </a:t>
            </a:r>
            <a:r>
              <a:rPr lang="en-US" sz="1600" b="1" dirty="0" err="1" smtClean="0">
                <a:solidFill>
                  <a:srgbClr val="ECBB33"/>
                </a:solidFill>
              </a:rPr>
              <a:t>unmutated</a:t>
            </a:r>
            <a:r>
              <a:rPr lang="en-US" sz="1600" b="1" dirty="0" smtClean="0">
                <a:solidFill>
                  <a:srgbClr val="ECBB33"/>
                </a:solidFill>
              </a:rPr>
              <a:t> IGHV or</a:t>
            </a:r>
          </a:p>
          <a:p>
            <a:r>
              <a:rPr lang="en-US" sz="1600" b="1" dirty="0" smtClean="0">
                <a:solidFill>
                  <a:srgbClr val="ECBB33"/>
                </a:solidFill>
              </a:rPr>
              <a:t>17p del or</a:t>
            </a:r>
          </a:p>
          <a:p>
            <a:r>
              <a:rPr lang="en-US" sz="1600" b="1" dirty="0" smtClean="0">
                <a:solidFill>
                  <a:srgbClr val="ECBB33"/>
                </a:solidFill>
              </a:rPr>
              <a:t>TP53 mutation</a:t>
            </a:r>
            <a:endParaRPr lang="en-US" sz="1600" b="1" dirty="0">
              <a:solidFill>
                <a:srgbClr val="ECBB33"/>
              </a:solidFill>
            </a:endParaRPr>
          </a:p>
        </p:txBody>
      </p:sp>
      <p:cxnSp>
        <p:nvCxnSpPr>
          <p:cNvPr id="10" name="Straight Connector 9"/>
          <p:cNvCxnSpPr/>
          <p:nvPr/>
        </p:nvCxnSpPr>
        <p:spPr bwMode="auto">
          <a:xfrm>
            <a:off x="4216400" y="3467838"/>
            <a:ext cx="0" cy="647612"/>
          </a:xfrm>
          <a:prstGeom prst="line">
            <a:avLst/>
          </a:prstGeom>
          <a:solidFill>
            <a:schemeClr val="accent1"/>
          </a:solidFill>
          <a:ln w="28575" cap="flat" cmpd="sng" algn="ctr">
            <a:solidFill>
              <a:srgbClr val="ECBB33"/>
            </a:solidFill>
            <a:prstDash val="solid"/>
            <a:round/>
            <a:headEnd type="none" w="med" len="med"/>
            <a:tailEnd type="none" w="med" len="med"/>
          </a:ln>
          <a:effectLst/>
        </p:spPr>
      </p:cxnSp>
      <p:sp>
        <p:nvSpPr>
          <p:cNvPr id="110596" name="Line 6"/>
          <p:cNvSpPr>
            <a:spLocks noChangeShapeType="1"/>
          </p:cNvSpPr>
          <p:nvPr/>
        </p:nvSpPr>
        <p:spPr bwMode="auto">
          <a:xfrm>
            <a:off x="4596906" y="3478994"/>
            <a:ext cx="990600"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597" name="Line 7"/>
          <p:cNvSpPr>
            <a:spLocks noChangeShapeType="1"/>
          </p:cNvSpPr>
          <p:nvPr/>
        </p:nvSpPr>
        <p:spPr bwMode="auto">
          <a:xfrm>
            <a:off x="5587507" y="2599586"/>
            <a:ext cx="0" cy="19812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98" name="Line 8"/>
          <p:cNvSpPr>
            <a:spLocks noChangeShapeType="1"/>
          </p:cNvSpPr>
          <p:nvPr/>
        </p:nvSpPr>
        <p:spPr bwMode="auto">
          <a:xfrm>
            <a:off x="5587506" y="2589415"/>
            <a:ext cx="51455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599" name="Line 9"/>
          <p:cNvSpPr>
            <a:spLocks noChangeShapeType="1"/>
          </p:cNvSpPr>
          <p:nvPr/>
        </p:nvSpPr>
        <p:spPr bwMode="auto">
          <a:xfrm>
            <a:off x="5587507" y="4603669"/>
            <a:ext cx="514558"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2027" name="Text Box 11"/>
          <p:cNvSpPr txBox="1">
            <a:spLocks noChangeArrowheads="1"/>
          </p:cNvSpPr>
          <p:nvPr/>
        </p:nvSpPr>
        <p:spPr bwMode="auto">
          <a:xfrm>
            <a:off x="6167754" y="2019300"/>
            <a:ext cx="2709546" cy="1115532"/>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p>
            <a:pPr>
              <a:spcBef>
                <a:spcPct val="50000"/>
              </a:spcBef>
              <a:defRPr/>
            </a:pPr>
            <a:r>
              <a:rPr lang="en-US" sz="2000" b="1" dirty="0" err="1" smtClean="0">
                <a:solidFill>
                  <a:srgbClr val="000090"/>
                </a:solidFill>
                <a:latin typeface="Arial" pitchFamily="1" charset="0"/>
                <a:ea typeface="ＭＳ Ｐゴシック" pitchFamily="1" charset="-128"/>
                <a:cs typeface="ＭＳ Ｐゴシック" pitchFamily="1" charset="-128"/>
              </a:rPr>
              <a:t>Lenalidomide</a:t>
            </a:r>
            <a:r>
              <a:rPr lang="en-US" sz="2000" b="1" dirty="0" smtClean="0">
                <a:solidFill>
                  <a:srgbClr val="000090"/>
                </a:solidFill>
                <a:latin typeface="Arial" pitchFamily="1" charset="0"/>
                <a:ea typeface="ＭＳ Ｐゴシック" pitchFamily="1" charset="-128"/>
                <a:cs typeface="ＭＳ Ｐゴシック" pitchFamily="1" charset="-128"/>
              </a:rPr>
              <a:t> maintenance to PD, toxicity, withdrawal</a:t>
            </a:r>
          </a:p>
        </p:txBody>
      </p:sp>
      <p:sp>
        <p:nvSpPr>
          <p:cNvPr id="982029" name="Text Box 13"/>
          <p:cNvSpPr txBox="1">
            <a:spLocks noChangeArrowheads="1"/>
          </p:cNvSpPr>
          <p:nvPr/>
        </p:nvSpPr>
        <p:spPr bwMode="auto">
          <a:xfrm>
            <a:off x="6167753" y="4329930"/>
            <a:ext cx="2709547" cy="542955"/>
          </a:xfrm>
          <a:prstGeom prst="rect">
            <a:avLst/>
          </a:prstGeom>
          <a:solidFill>
            <a:srgbClr val="99CC00"/>
          </a:solidFill>
          <a:ln w="9525">
            <a:solidFill>
              <a:srgbClr val="FFFFFF"/>
            </a:solidFill>
            <a:miter lim="800000"/>
            <a:headEnd/>
            <a:tailEnd/>
          </a:ln>
          <a:effectLst>
            <a:prstShdw prst="shdw17" dist="17961" dir="2700000">
              <a:srgbClr val="999999">
                <a:alpha val="74997"/>
              </a:srgbClr>
            </a:prstShdw>
          </a:effectLst>
        </p:spPr>
        <p:txBody>
          <a:bodyPr anchor="ctr"/>
          <a:lstStyle/>
          <a:p>
            <a:pPr>
              <a:spcBef>
                <a:spcPct val="50000"/>
              </a:spcBef>
              <a:defRPr/>
            </a:pPr>
            <a:r>
              <a:rPr lang="en-US" sz="2000" b="1" dirty="0" smtClean="0">
                <a:solidFill>
                  <a:srgbClr val="000090"/>
                </a:solidFill>
                <a:latin typeface="Arial" pitchFamily="1" charset="0"/>
                <a:ea typeface="ＭＳ Ｐゴシック" pitchFamily="1" charset="-128"/>
                <a:cs typeface="ＭＳ Ｐゴシック" pitchFamily="1" charset="-128"/>
              </a:rPr>
              <a:t>Placebo</a:t>
            </a:r>
            <a:endParaRPr lang="en-US" sz="2000" b="1" dirty="0">
              <a:solidFill>
                <a:srgbClr val="000090"/>
              </a:solidFill>
              <a:latin typeface="Arial" pitchFamily="1" charset="0"/>
              <a:ea typeface="ＭＳ Ｐゴシック" pitchFamily="1" charset="-128"/>
              <a:cs typeface="ＭＳ Ｐゴシック" pitchFamily="1" charset="-128"/>
            </a:endParaRPr>
          </a:p>
        </p:txBody>
      </p:sp>
      <p:sp>
        <p:nvSpPr>
          <p:cNvPr id="110603" name="Oval 25"/>
          <p:cNvSpPr>
            <a:spLocks noChangeArrowheads="1"/>
          </p:cNvSpPr>
          <p:nvPr/>
        </p:nvSpPr>
        <p:spPr bwMode="auto">
          <a:xfrm>
            <a:off x="4444525" y="3041954"/>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a:solidFill>
                  <a:schemeClr val="bg1"/>
                </a:solidFill>
                <a:latin typeface="Arial" charset="0"/>
              </a:rPr>
              <a:t>R</a:t>
            </a:r>
          </a:p>
        </p:txBody>
      </p:sp>
      <p:sp>
        <p:nvSpPr>
          <p:cNvPr id="3" name="TextBox 2"/>
          <p:cNvSpPr txBox="1"/>
          <p:nvPr/>
        </p:nvSpPr>
        <p:spPr>
          <a:xfrm>
            <a:off x="2798849" y="2762905"/>
            <a:ext cx="1271992" cy="1200329"/>
          </a:xfrm>
          <a:prstGeom prst="rect">
            <a:avLst/>
          </a:prstGeom>
          <a:solidFill>
            <a:srgbClr val="002B51"/>
          </a:solidFill>
          <a:ln>
            <a:solidFill>
              <a:srgbClr val="FFFFFF"/>
            </a:solidFill>
          </a:ln>
        </p:spPr>
        <p:txBody>
          <a:bodyPr wrap="square" rtlCol="0">
            <a:noAutofit/>
          </a:bodyPr>
          <a:lstStyle/>
          <a:p>
            <a:r>
              <a:rPr lang="en-US" dirty="0" smtClean="0">
                <a:solidFill>
                  <a:schemeClr val="bg1"/>
                </a:solidFill>
              </a:rPr>
              <a:t>FCR</a:t>
            </a:r>
          </a:p>
          <a:p>
            <a:r>
              <a:rPr lang="en-US" dirty="0" smtClean="0">
                <a:solidFill>
                  <a:schemeClr val="bg1"/>
                </a:solidFill>
              </a:rPr>
              <a:t>FR</a:t>
            </a:r>
          </a:p>
          <a:p>
            <a:r>
              <a:rPr lang="en-US" dirty="0" smtClean="0">
                <a:solidFill>
                  <a:schemeClr val="bg1"/>
                </a:solidFill>
              </a:rPr>
              <a:t>FC</a:t>
            </a:r>
          </a:p>
          <a:p>
            <a:r>
              <a:rPr lang="en-US" dirty="0" smtClean="0">
                <a:solidFill>
                  <a:schemeClr val="bg1"/>
                </a:solidFill>
              </a:rPr>
              <a:t>BR</a:t>
            </a:r>
            <a:endParaRPr lang="en-US" dirty="0">
              <a:solidFill>
                <a:schemeClr val="bg1"/>
              </a:solidFill>
            </a:endParaRPr>
          </a:p>
        </p:txBody>
      </p:sp>
      <p:sp>
        <p:nvSpPr>
          <p:cNvPr id="15" name="Line 6"/>
          <p:cNvSpPr>
            <a:spLocks noChangeShapeType="1"/>
          </p:cNvSpPr>
          <p:nvPr/>
        </p:nvSpPr>
        <p:spPr bwMode="auto">
          <a:xfrm flipV="1">
            <a:off x="4083478" y="3467838"/>
            <a:ext cx="36104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 name="TextBox 3"/>
          <p:cNvSpPr txBox="1"/>
          <p:nvPr/>
        </p:nvSpPr>
        <p:spPr>
          <a:xfrm>
            <a:off x="117838" y="6407854"/>
            <a:ext cx="3229370" cy="338554"/>
          </a:xfrm>
          <a:prstGeom prst="rect">
            <a:avLst/>
          </a:prstGeom>
          <a:noFill/>
        </p:spPr>
        <p:txBody>
          <a:bodyPr wrap="none" rtlCol="0">
            <a:spAutoFit/>
          </a:bodyPr>
          <a:lstStyle/>
          <a:p>
            <a:r>
              <a:rPr lang="en-US" sz="1600" dirty="0" err="1" smtClean="0">
                <a:solidFill>
                  <a:srgbClr val="FFFFFF"/>
                </a:solidFill>
              </a:rPr>
              <a:t>www.clinicaltrials.gov</a:t>
            </a:r>
            <a:r>
              <a:rPr lang="en-US" sz="1600" dirty="0" smtClean="0">
                <a:solidFill>
                  <a:srgbClr val="FFFFFF"/>
                </a:solidFill>
              </a:rPr>
              <a:t>, April 2013</a:t>
            </a:r>
            <a:endParaRPr lang="en-US" sz="1600" dirty="0">
              <a:solidFill>
                <a:srgbClr val="FFFFFF"/>
              </a:solidFill>
            </a:endParaRPr>
          </a:p>
        </p:txBody>
      </p:sp>
      <p:sp>
        <p:nvSpPr>
          <p:cNvPr id="20" name="Line 6"/>
          <p:cNvSpPr>
            <a:spLocks noChangeShapeType="1"/>
          </p:cNvSpPr>
          <p:nvPr/>
        </p:nvSpPr>
        <p:spPr bwMode="auto">
          <a:xfrm flipV="1">
            <a:off x="2336801" y="3413870"/>
            <a:ext cx="474686"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 name="TextBox 17"/>
          <p:cNvSpPr txBox="1"/>
          <p:nvPr/>
        </p:nvSpPr>
        <p:spPr>
          <a:xfrm>
            <a:off x="442019" y="1819245"/>
            <a:ext cx="4674577" cy="400110"/>
          </a:xfrm>
          <a:prstGeom prst="rect">
            <a:avLst/>
          </a:prstGeom>
          <a:noFill/>
        </p:spPr>
        <p:txBody>
          <a:bodyPr wrap="none" rtlCol="0">
            <a:spAutoFit/>
          </a:bodyPr>
          <a:lstStyle/>
          <a:p>
            <a:r>
              <a:rPr lang="en-US" sz="2000" b="1" dirty="0" smtClean="0">
                <a:solidFill>
                  <a:srgbClr val="FFFFFF"/>
                </a:solidFill>
              </a:rPr>
              <a:t>Target Accrual: </a:t>
            </a:r>
            <a:r>
              <a:rPr lang="en-US" sz="2000" dirty="0" smtClean="0">
                <a:solidFill>
                  <a:srgbClr val="FFFFFF"/>
                </a:solidFill>
              </a:rPr>
              <a:t>200 (Active, recruiting)</a:t>
            </a:r>
            <a:endParaRPr lang="en-US" sz="2000" dirty="0">
              <a:solidFill>
                <a:srgbClr val="FFFFFF"/>
              </a:solidFill>
            </a:endParaRPr>
          </a:p>
        </p:txBody>
      </p:sp>
      <p:sp>
        <p:nvSpPr>
          <p:cNvPr id="8" name="TextBox 7"/>
          <p:cNvSpPr txBox="1"/>
          <p:nvPr/>
        </p:nvSpPr>
        <p:spPr>
          <a:xfrm>
            <a:off x="4596906" y="6377076"/>
            <a:ext cx="4020351" cy="338554"/>
          </a:xfrm>
          <a:prstGeom prst="rect">
            <a:avLst/>
          </a:prstGeom>
          <a:noFill/>
        </p:spPr>
        <p:txBody>
          <a:bodyPr wrap="none" rtlCol="0">
            <a:spAutoFit/>
          </a:bodyPr>
          <a:lstStyle/>
          <a:p>
            <a:r>
              <a:rPr lang="en-US" sz="1600" dirty="0" err="1" smtClean="0">
                <a:solidFill>
                  <a:srgbClr val="FFFFFF"/>
                </a:solidFill>
              </a:rPr>
              <a:t>clinicaltrials.gov</a:t>
            </a:r>
            <a:r>
              <a:rPr lang="en-US" sz="1600" dirty="0" smtClean="0">
                <a:solidFill>
                  <a:srgbClr val="FFFFFF"/>
                </a:solidFill>
              </a:rPr>
              <a:t> Identifier: NCT01556776</a:t>
            </a:r>
            <a:endParaRPr lang="en-US" sz="1600" dirty="0">
              <a:solidFill>
                <a:srgbClr val="FFFFFF"/>
              </a:solidFill>
            </a:endParaRPr>
          </a:p>
        </p:txBody>
      </p:sp>
      <p:sp>
        <p:nvSpPr>
          <p:cNvPr id="21" name="TextBox 20"/>
          <p:cNvSpPr txBox="1"/>
          <p:nvPr/>
        </p:nvSpPr>
        <p:spPr>
          <a:xfrm>
            <a:off x="263136" y="4380731"/>
            <a:ext cx="2977773" cy="400110"/>
          </a:xfrm>
          <a:prstGeom prst="rect">
            <a:avLst/>
          </a:prstGeom>
          <a:noFill/>
        </p:spPr>
        <p:txBody>
          <a:bodyPr wrap="none" rtlCol="0">
            <a:spAutoFit/>
          </a:bodyPr>
          <a:lstStyle/>
          <a:p>
            <a:r>
              <a:rPr lang="en-US" sz="2000" b="1" dirty="0" smtClean="0">
                <a:solidFill>
                  <a:srgbClr val="FFFFFF"/>
                </a:solidFill>
              </a:rPr>
              <a:t>Primary Endpoint:</a:t>
            </a:r>
            <a:r>
              <a:rPr lang="en-US" sz="2000" dirty="0" smtClean="0">
                <a:solidFill>
                  <a:srgbClr val="FFFFFF"/>
                </a:solidFill>
              </a:rPr>
              <a:t> PFS</a:t>
            </a:r>
            <a:endParaRPr lang="en-US" sz="2000" dirty="0">
              <a:solidFill>
                <a:srgbClr val="FFFFFF"/>
              </a:solidFill>
            </a:endParaRPr>
          </a:p>
        </p:txBody>
      </p:sp>
      <p:graphicFrame>
        <p:nvGraphicFramePr>
          <p:cNvPr id="31" name="Group 104"/>
          <p:cNvGraphicFramePr>
            <a:graphicFrameLocks noGrp="1"/>
          </p:cNvGraphicFramePr>
          <p:nvPr>
            <p:extLst>
              <p:ext uri="{D42A27DB-BD31-4B8C-83A1-F6EECF244321}">
                <p14:modId xmlns:p14="http://schemas.microsoft.com/office/powerpoint/2010/main" val="102057775"/>
              </p:ext>
            </p:extLst>
          </p:nvPr>
        </p:nvGraphicFramePr>
        <p:xfrm>
          <a:off x="442019" y="2762217"/>
          <a:ext cx="1894781" cy="1247636"/>
        </p:xfrm>
        <a:graphic>
          <a:graphicData uri="http://schemas.openxmlformats.org/drawingml/2006/table">
            <a:tbl>
              <a:tblPr/>
              <a:tblGrid>
                <a:gridCol w="1894781"/>
              </a:tblGrid>
              <a:tr h="33100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a:ea typeface="ＭＳ Ｐゴシック" charset="0"/>
                          <a:cs typeface="Arial"/>
                        </a:rPr>
                        <a:t>Eligibility</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881876">
                <a:tc>
                  <a:txBody>
                    <a:bodyPr/>
                    <a:lstStyle/>
                    <a:p>
                      <a:pPr marL="0" marR="0" lvl="0" indent="0" algn="l" defTabSz="914400" rtl="0" eaLnBrk="1" fontAlgn="base" latinLnBrk="0" hangingPunct="1">
                        <a:lnSpc>
                          <a:spcPct val="120000"/>
                        </a:lnSpc>
                        <a:spcBef>
                          <a:spcPct val="0"/>
                        </a:spcBef>
                        <a:spcAft>
                          <a:spcPct val="0"/>
                        </a:spcAft>
                        <a:buClrTx/>
                        <a:buSzTx/>
                        <a:buFont typeface="Arial"/>
                        <a:buNone/>
                        <a:tabLst/>
                      </a:pPr>
                      <a:r>
                        <a:rPr kumimoji="0" lang="en-US" sz="1800" b="0" i="0" u="none" strike="noStrike" cap="none" normalizeH="0" baseline="0" dirty="0" smtClean="0">
                          <a:ln>
                            <a:noFill/>
                          </a:ln>
                          <a:solidFill>
                            <a:schemeClr val="bg1"/>
                          </a:solidFill>
                          <a:effectLst/>
                          <a:latin typeface="+mn-lt"/>
                          <a:ea typeface="ＭＳ Ｐゴシック" charset="0"/>
                          <a:cs typeface="Arial"/>
                        </a:rPr>
                        <a:t>Untreated </a:t>
                      </a:r>
                      <a:br>
                        <a:rPr kumimoji="0" lang="en-US" sz="1800" b="0" i="0" u="none" strike="noStrike" cap="none" normalizeH="0" baseline="0" dirty="0" smtClean="0">
                          <a:ln>
                            <a:noFill/>
                          </a:ln>
                          <a:solidFill>
                            <a:schemeClr val="bg1"/>
                          </a:solidFill>
                          <a:effectLst/>
                          <a:latin typeface="+mn-lt"/>
                          <a:ea typeface="ＭＳ Ｐゴシック" charset="0"/>
                          <a:cs typeface="Arial"/>
                        </a:rPr>
                      </a:br>
                      <a:r>
                        <a:rPr kumimoji="0" lang="en-US" sz="1800" b="0" i="0" u="none" strike="noStrike" cap="none" normalizeH="0" baseline="0" dirty="0" smtClean="0">
                          <a:ln>
                            <a:noFill/>
                          </a:ln>
                          <a:solidFill>
                            <a:schemeClr val="bg1"/>
                          </a:solidFill>
                          <a:effectLst/>
                          <a:latin typeface="+mn-lt"/>
                          <a:ea typeface="ＭＳ Ｐゴシック" charset="0"/>
                          <a:cs typeface="Arial"/>
                        </a:rPr>
                        <a:t>high-risk CLL</a:t>
                      </a: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
        <p:nvSpPr>
          <p:cNvPr id="22" name="Title 3"/>
          <p:cNvSpPr txBox="1">
            <a:spLocks/>
          </p:cNvSpPr>
          <p:nvPr/>
        </p:nvSpPr>
        <p:spPr>
          <a:xfrm>
            <a:off x="457200" y="46029"/>
            <a:ext cx="8229600" cy="1143000"/>
          </a:xfrm>
          <a:prstGeom prst="rect">
            <a:avLst/>
          </a:prstGeom>
        </p:spPr>
        <p:txBody>
          <a:bodyPr anchor="ctr" anchorCtr="0"/>
          <a:lstStyle>
            <a:lvl1pPr algn="l" defTabSz="457200" rtl="0" eaLnBrk="1" latinLnBrk="0" hangingPunct="1">
              <a:spcBef>
                <a:spcPct val="0"/>
              </a:spcBef>
              <a:buNone/>
              <a:defRPr sz="2800" b="1" kern="1200">
                <a:solidFill>
                  <a:srgbClr val="ECBB33"/>
                </a:solidFill>
                <a:latin typeface="+mj-lt"/>
                <a:ea typeface="+mj-ea"/>
                <a:cs typeface="+mj-cs"/>
              </a:defRPr>
            </a:lvl1pPr>
          </a:lstStyle>
          <a:p>
            <a:r>
              <a:rPr lang="en-US" dirty="0">
                <a:latin typeface="Arial" charset="0"/>
                <a:ea typeface="ヒラギノ角ゴ Pro W3" charset="0"/>
                <a:cs typeface="ヒラギノ角ゴ Pro W3" charset="0"/>
              </a:rPr>
              <a:t>German CLLM1 Phase III Study Design</a:t>
            </a:r>
          </a:p>
        </p:txBody>
      </p:sp>
    </p:spTree>
    <p:extLst>
      <p:ext uri="{BB962C8B-B14F-4D97-AF65-F5344CB8AC3E}">
        <p14:creationId xmlns:p14="http://schemas.microsoft.com/office/powerpoint/2010/main" val="4289327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chor="ctr">
            <a:normAutofit/>
          </a:bodyPr>
          <a:lstStyle/>
          <a:p>
            <a:pPr algn="ctr"/>
            <a:r>
              <a:rPr lang="en-US" sz="3200" b="1" dirty="0">
                <a:solidFill>
                  <a:srgbClr val="FFFFFF"/>
                </a:solidFill>
              </a:rPr>
              <a:t>Novel agents and regimens </a:t>
            </a:r>
            <a:r>
              <a:rPr lang="en-US" sz="3200" b="1" dirty="0" smtClean="0">
                <a:solidFill>
                  <a:srgbClr val="FFFFFF"/>
                </a:solidFill>
              </a:rPr>
              <a:t/>
            </a:r>
            <a:br>
              <a:rPr lang="en-US" sz="3200" b="1" dirty="0" smtClean="0">
                <a:solidFill>
                  <a:srgbClr val="FFFFFF"/>
                </a:solidFill>
              </a:rPr>
            </a:br>
            <a:r>
              <a:rPr lang="en-US" sz="3200" b="1" dirty="0" smtClean="0">
                <a:solidFill>
                  <a:srgbClr val="FFFFFF"/>
                </a:solidFill>
              </a:rPr>
              <a:t>under </a:t>
            </a:r>
            <a:r>
              <a:rPr lang="en-US" sz="3200" b="1" dirty="0">
                <a:solidFill>
                  <a:srgbClr val="FFFFFF"/>
                </a:solidFill>
              </a:rPr>
              <a:t>investigation for </a:t>
            </a:r>
            <a:r>
              <a:rPr lang="en-US" sz="3200" b="1" dirty="0" smtClean="0">
                <a:solidFill>
                  <a:srgbClr val="FFFFFF"/>
                </a:solidFill>
              </a:rPr>
              <a:t>CLL</a:t>
            </a:r>
            <a:endParaRPr lang="en-US" sz="3200" b="1" dirty="0">
              <a:solidFill>
                <a:srgbClr val="FFFFFF"/>
              </a:solidFill>
            </a:endParaRPr>
          </a:p>
        </p:txBody>
      </p:sp>
    </p:spTree>
    <p:extLst>
      <p:ext uri="{BB962C8B-B14F-4D97-AF65-F5344CB8AC3E}">
        <p14:creationId xmlns:p14="http://schemas.microsoft.com/office/powerpoint/2010/main" val="3901751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78456" y="104282"/>
            <a:ext cx="8333472" cy="1143000"/>
          </a:xfrm>
        </p:spPr>
        <p:txBody>
          <a:bodyPr>
            <a:noAutofit/>
          </a:bodyPr>
          <a:lstStyle/>
          <a:p>
            <a:r>
              <a:rPr lang="en-US" dirty="0">
                <a:latin typeface="Arial" charset="0"/>
                <a:ea typeface="ＭＳ Ｐゴシック" charset="0"/>
                <a:cs typeface="ＭＳ Ｐゴシック" charset="0"/>
              </a:rPr>
              <a:t>Antigen-Dependent B-Cell Receptor Signaling and </a:t>
            </a:r>
            <a:r>
              <a:rPr lang="en-US" dirty="0" smtClean="0">
                <a:latin typeface="Arial" charset="0"/>
                <a:ea typeface="ＭＳ Ｐゴシック" charset="0"/>
                <a:cs typeface="ＭＳ Ｐゴシック" charset="0"/>
              </a:rPr>
              <a:t>Its </a:t>
            </a:r>
            <a:r>
              <a:rPr lang="en-US" dirty="0">
                <a:latin typeface="Arial" charset="0"/>
                <a:ea typeface="ＭＳ Ｐゴシック" charset="0"/>
                <a:cs typeface="ＭＳ Ｐゴシック" charset="0"/>
              </a:rPr>
              <a:t>Targeting by Small</a:t>
            </a:r>
            <a:r>
              <a:rPr lang="en-US" dirty="0" smtClean="0">
                <a:latin typeface="Arial" charset="0"/>
                <a:ea typeface="ＭＳ Ｐゴシック" charset="0"/>
                <a:cs typeface="ＭＳ Ｐゴシック" charset="0"/>
              </a:rPr>
              <a:t>-Molecule </a:t>
            </a:r>
            <a:r>
              <a:rPr lang="en-US" dirty="0">
                <a:latin typeface="Arial" charset="0"/>
                <a:ea typeface="ＭＳ Ｐゴシック" charset="0"/>
                <a:cs typeface="ＭＳ Ｐゴシック" charset="0"/>
              </a:rPr>
              <a:t>Inhibitors</a:t>
            </a:r>
          </a:p>
        </p:txBody>
      </p:sp>
      <p:sp>
        <p:nvSpPr>
          <p:cNvPr id="48130" name="TextBox 3"/>
          <p:cNvSpPr txBox="1">
            <a:spLocks noChangeArrowheads="1"/>
          </p:cNvSpPr>
          <p:nvPr/>
        </p:nvSpPr>
        <p:spPr bwMode="auto">
          <a:xfrm>
            <a:off x="0" y="6437674"/>
            <a:ext cx="5152765" cy="42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2880" tIns="91440" bIns="9144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smtClean="0">
                <a:solidFill>
                  <a:schemeClr val="bg1"/>
                </a:solidFill>
              </a:rPr>
              <a:t>Adapted from </a:t>
            </a:r>
            <a:r>
              <a:rPr lang="en-US" sz="1600" dirty="0" err="1" smtClean="0">
                <a:solidFill>
                  <a:schemeClr val="bg1"/>
                </a:solidFill>
              </a:rPr>
              <a:t>Wiestner</a:t>
            </a:r>
            <a:r>
              <a:rPr lang="en-US" sz="1600" dirty="0" smtClean="0">
                <a:solidFill>
                  <a:schemeClr val="bg1"/>
                </a:solidFill>
              </a:rPr>
              <a:t> </a:t>
            </a:r>
            <a:r>
              <a:rPr lang="en-US" sz="1600" dirty="0">
                <a:solidFill>
                  <a:schemeClr val="bg1"/>
                </a:solidFill>
              </a:rPr>
              <a:t>A. </a:t>
            </a:r>
            <a:r>
              <a:rPr lang="en-US" sz="1600" i="1" dirty="0">
                <a:solidFill>
                  <a:schemeClr val="bg1"/>
                </a:solidFill>
              </a:rPr>
              <a:t>J </a:t>
            </a:r>
            <a:r>
              <a:rPr lang="en-US" sz="1600" i="1" dirty="0" err="1">
                <a:solidFill>
                  <a:schemeClr val="bg1"/>
                </a:solidFill>
              </a:rPr>
              <a:t>Clin</a:t>
            </a:r>
            <a:r>
              <a:rPr lang="en-US" sz="1600" i="1" dirty="0">
                <a:solidFill>
                  <a:schemeClr val="bg1"/>
                </a:solidFill>
              </a:rPr>
              <a:t> </a:t>
            </a:r>
            <a:r>
              <a:rPr lang="en-US" sz="1600" i="1" dirty="0" err="1">
                <a:solidFill>
                  <a:srgbClr val="FFFFFF"/>
                </a:solidFill>
              </a:rPr>
              <a:t>Oncol</a:t>
            </a:r>
            <a:r>
              <a:rPr lang="en-US" sz="1600" i="1" dirty="0">
                <a:solidFill>
                  <a:srgbClr val="FFFFFF"/>
                </a:solidFill>
              </a:rPr>
              <a:t> </a:t>
            </a:r>
            <a:r>
              <a:rPr lang="en-US" sz="1600" dirty="0">
                <a:solidFill>
                  <a:srgbClr val="FFFFFF"/>
                </a:solidFill>
              </a:rPr>
              <a:t>2013;31:128.</a:t>
            </a:r>
          </a:p>
        </p:txBody>
      </p:sp>
      <p:pic>
        <p:nvPicPr>
          <p:cNvPr id="3" name="Picture 2" descr="ONS_NHL_Wiestener1_v2s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22" y="1433698"/>
            <a:ext cx="8934262" cy="4931713"/>
          </a:xfrm>
          <a:prstGeom prst="rect">
            <a:avLst/>
          </a:prstGeom>
        </p:spPr>
      </p:pic>
    </p:spTree>
    <p:extLst>
      <p:ext uri="{BB962C8B-B14F-4D97-AF65-F5344CB8AC3E}">
        <p14:creationId xmlns:p14="http://schemas.microsoft.com/office/powerpoint/2010/main" val="2330446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dirty="0" err="1" smtClean="0"/>
              <a:t>Ibrutinib</a:t>
            </a:r>
            <a:r>
              <a:rPr lang="en-US" dirty="0" smtClean="0"/>
              <a:t> (PCI-32765): BCR Signaling Inhibitor</a:t>
            </a:r>
            <a:endParaRPr lang="en-US" dirty="0"/>
          </a:p>
        </p:txBody>
      </p:sp>
      <p:sp>
        <p:nvSpPr>
          <p:cNvPr id="45058" name="Rectangle 4"/>
          <p:cNvSpPr>
            <a:spLocks noGrp="1" noChangeArrowheads="1"/>
          </p:cNvSpPr>
          <p:nvPr>
            <p:ph idx="1"/>
          </p:nvPr>
        </p:nvSpPr>
        <p:spPr/>
        <p:txBody>
          <a:bodyPr>
            <a:noAutofit/>
          </a:bodyPr>
          <a:lstStyle/>
          <a:p>
            <a:r>
              <a:rPr lang="en-US" sz="2200" dirty="0">
                <a:ea typeface="ＭＳ Ｐゴシック" charset="0"/>
              </a:rPr>
              <a:t>Oral inhibitor of </a:t>
            </a:r>
            <a:r>
              <a:rPr lang="en-US" sz="2200" dirty="0" err="1">
                <a:ea typeface="ＭＳ Ｐゴシック" charset="0"/>
              </a:rPr>
              <a:t>Bruton’s</a:t>
            </a:r>
            <a:r>
              <a:rPr lang="en-US" sz="2200" dirty="0">
                <a:ea typeface="ＭＳ Ｐゴシック" charset="0"/>
              </a:rPr>
              <a:t> tyrosine kinase (BTK</a:t>
            </a:r>
            <a:r>
              <a:rPr lang="en-US" sz="2200" dirty="0" smtClean="0">
                <a:ea typeface="ＭＳ Ｐゴシック" charset="0"/>
              </a:rPr>
              <a:t>)</a:t>
            </a:r>
            <a:endParaRPr lang="en-US" sz="2200" dirty="0">
              <a:ea typeface="ＭＳ Ｐゴシック" charset="0"/>
            </a:endParaRPr>
          </a:p>
          <a:p>
            <a:r>
              <a:rPr lang="en-US" sz="2200" dirty="0">
                <a:latin typeface="Arial" charset="0"/>
                <a:ea typeface="ＭＳ Ｐゴシック" charset="0"/>
                <a:cs typeface="ＭＳ Ｐゴシック" charset="0"/>
              </a:rPr>
              <a:t>No cytotoxic effect on T cells or NK </a:t>
            </a:r>
            <a:r>
              <a:rPr lang="en-US" sz="2200" dirty="0" smtClean="0">
                <a:latin typeface="Arial" charset="0"/>
                <a:ea typeface="ＭＳ Ｐゴシック" charset="0"/>
                <a:cs typeface="ＭＳ Ｐゴシック" charset="0"/>
              </a:rPr>
              <a:t>cells</a:t>
            </a:r>
            <a:endParaRPr lang="en-US" sz="2200" dirty="0">
              <a:ea typeface="ＭＳ Ｐゴシック" charset="0"/>
            </a:endParaRPr>
          </a:p>
          <a:p>
            <a:r>
              <a:rPr lang="en-US" sz="2200" dirty="0">
                <a:ea typeface="ＭＳ Ｐゴシック" charset="0"/>
              </a:rPr>
              <a:t>Highly active in:</a:t>
            </a:r>
          </a:p>
          <a:p>
            <a:pPr lvl="1"/>
            <a:r>
              <a:rPr lang="en-US" sz="2200" dirty="0">
                <a:ea typeface="ＭＳ Ｐゴシック" charset="0"/>
              </a:rPr>
              <a:t>FL</a:t>
            </a:r>
          </a:p>
          <a:p>
            <a:pPr lvl="1"/>
            <a:r>
              <a:rPr lang="en-US" sz="2200" dirty="0">
                <a:ea typeface="ＭＳ Ｐゴシック" charset="0"/>
              </a:rPr>
              <a:t>CLL</a:t>
            </a:r>
          </a:p>
          <a:p>
            <a:pPr lvl="1"/>
            <a:r>
              <a:rPr lang="en-US" sz="2200" dirty="0">
                <a:ea typeface="ＭＳ Ｐゴシック" charset="0"/>
              </a:rPr>
              <a:t>MCL</a:t>
            </a:r>
          </a:p>
          <a:p>
            <a:pPr lvl="1"/>
            <a:r>
              <a:rPr lang="en-US" sz="2200" dirty="0" smtClean="0">
                <a:ea typeface="ＭＳ Ｐゴシック" charset="0"/>
              </a:rPr>
              <a:t>DLBCL</a:t>
            </a:r>
            <a:endParaRPr lang="en-US" sz="2200" dirty="0">
              <a:ea typeface="ＭＳ Ｐゴシック" charset="0"/>
            </a:endParaRPr>
          </a:p>
          <a:p>
            <a:r>
              <a:rPr lang="en-US" sz="2200" dirty="0">
                <a:ea typeface="ＭＳ Ｐゴシック" charset="0"/>
              </a:rPr>
              <a:t>Main toxicities</a:t>
            </a:r>
          </a:p>
          <a:p>
            <a:pPr lvl="1"/>
            <a:r>
              <a:rPr lang="en-US" sz="2200" dirty="0">
                <a:ea typeface="ＭＳ Ｐゴシック" charset="0"/>
              </a:rPr>
              <a:t>Primarily Grade </a:t>
            </a:r>
            <a:r>
              <a:rPr lang="en-US" sz="2200" dirty="0" smtClean="0">
                <a:ea typeface="ＭＳ Ｐゴシック" charset="0"/>
              </a:rPr>
              <a:t>1/2 (</a:t>
            </a:r>
            <a:r>
              <a:rPr lang="en-US" sz="2200" dirty="0">
                <a:ea typeface="ＭＳ Ｐゴシック" charset="0"/>
              </a:rPr>
              <a:t>minimal Grade 3/4)</a:t>
            </a:r>
          </a:p>
          <a:p>
            <a:pPr lvl="1"/>
            <a:r>
              <a:rPr lang="en-US" sz="2200" dirty="0">
                <a:ea typeface="ＭＳ Ｐゴシック" charset="0"/>
              </a:rPr>
              <a:t>D</a:t>
            </a:r>
            <a:r>
              <a:rPr lang="en-US" sz="2200" dirty="0" smtClean="0">
                <a:ea typeface="ＭＳ Ｐゴシック" charset="0"/>
              </a:rPr>
              <a:t>iarrhea</a:t>
            </a:r>
            <a:r>
              <a:rPr lang="en-US" sz="2200" dirty="0">
                <a:ea typeface="ＭＳ Ｐゴシック" charset="0"/>
              </a:rPr>
              <a:t>, fatigue, nausea, dyspepsia, myalgia, cough/respiratory, </a:t>
            </a:r>
            <a:r>
              <a:rPr lang="en-US" sz="2200" dirty="0" smtClean="0">
                <a:ea typeface="ＭＳ Ｐゴシック" charset="0"/>
              </a:rPr>
              <a:t>headache</a:t>
            </a:r>
            <a:endParaRPr lang="en-US" sz="2200" dirty="0">
              <a:ea typeface="ＭＳ Ｐゴシック" charset="0"/>
            </a:endParaRPr>
          </a:p>
          <a:p>
            <a:r>
              <a:rPr lang="en-US" sz="2200" dirty="0">
                <a:ea typeface="ＭＳ Ｐゴシック" charset="0"/>
              </a:rPr>
              <a:t>ORR in R/R B-cell lymphomas and CLL: 60%</a:t>
            </a:r>
          </a:p>
          <a:p>
            <a:pPr lvl="1"/>
            <a:r>
              <a:rPr lang="en-US" sz="2200" dirty="0" err="1">
                <a:ea typeface="ＭＳ Ｐゴシック" charset="0"/>
              </a:rPr>
              <a:t>Advani</a:t>
            </a:r>
            <a:r>
              <a:rPr lang="en-US" sz="2200" dirty="0">
                <a:ea typeface="ＭＳ Ｐゴシック" charset="0"/>
              </a:rPr>
              <a:t>, </a:t>
            </a:r>
            <a:r>
              <a:rPr lang="en-US" sz="2200" i="1" dirty="0">
                <a:ea typeface="ＭＳ Ｐゴシック" charset="0"/>
              </a:rPr>
              <a:t>JCO</a:t>
            </a:r>
            <a:r>
              <a:rPr lang="en-US" sz="2200" dirty="0">
                <a:ea typeface="ＭＳ Ｐゴシック" charset="0"/>
              </a:rPr>
              <a:t> 2013</a:t>
            </a:r>
          </a:p>
        </p:txBody>
      </p:sp>
    </p:spTree>
    <p:extLst>
      <p:ext uri="{BB962C8B-B14F-4D97-AF65-F5344CB8AC3E}">
        <p14:creationId xmlns:p14="http://schemas.microsoft.com/office/powerpoint/2010/main" val="1484856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Themes — Challenging Cases in Oncology</a:t>
            </a:r>
            <a:r>
              <a:rPr lang="en-US" b="0" dirty="0"/>
              <a:t/>
            </a:r>
            <a:br>
              <a:rPr lang="en-US" b="0" dirty="0"/>
            </a:br>
            <a:r>
              <a:rPr lang="en-US" dirty="0"/>
              <a:t>A 10</a:t>
            </a:r>
            <a:r>
              <a:rPr lang="en-US" dirty="0" smtClean="0"/>
              <a:t>-Hour </a:t>
            </a:r>
            <a:r>
              <a:rPr lang="en-US" dirty="0"/>
              <a:t>Integrated Curriculum</a:t>
            </a:r>
          </a:p>
        </p:txBody>
      </p:sp>
      <p:sp>
        <p:nvSpPr>
          <p:cNvPr id="4" name="Content Placeholder 3"/>
          <p:cNvSpPr>
            <a:spLocks noGrp="1"/>
          </p:cNvSpPr>
          <p:nvPr>
            <p:ph idx="1"/>
          </p:nvPr>
        </p:nvSpPr>
        <p:spPr/>
        <p:txBody>
          <a:bodyPr>
            <a:normAutofit/>
          </a:bodyPr>
          <a:lstStyle/>
          <a:p>
            <a:pPr>
              <a:lnSpc>
                <a:spcPct val="110000"/>
              </a:lnSpc>
              <a:spcBef>
                <a:spcPts val="1800"/>
              </a:spcBef>
            </a:pPr>
            <a:r>
              <a:rPr lang="en-US" dirty="0"/>
              <a:t>Challenges associated with the incorporation of new research findings and newly approved agents into </a:t>
            </a:r>
            <a:r>
              <a:rPr lang="en-US" dirty="0" smtClean="0"/>
              <a:t>practice</a:t>
            </a:r>
            <a:endParaRPr lang="en-US" dirty="0"/>
          </a:p>
          <a:p>
            <a:pPr>
              <a:lnSpc>
                <a:spcPct val="110000"/>
              </a:lnSpc>
              <a:spcBef>
                <a:spcPts val="1800"/>
              </a:spcBef>
            </a:pPr>
            <a:r>
              <a:rPr lang="en-US" dirty="0"/>
              <a:t>Patient education on potential risks and benefits of specific oncologic </a:t>
            </a:r>
            <a:r>
              <a:rPr lang="en-US" dirty="0" smtClean="0"/>
              <a:t>treatments</a:t>
            </a:r>
            <a:endParaRPr lang="en-US" dirty="0"/>
          </a:p>
          <a:p>
            <a:pPr>
              <a:lnSpc>
                <a:spcPct val="110000"/>
              </a:lnSpc>
              <a:spcBef>
                <a:spcPts val="1800"/>
              </a:spcBef>
            </a:pPr>
            <a:r>
              <a:rPr lang="en-US" dirty="0"/>
              <a:t>Monitoring and management of treatment side effects and toxicities</a:t>
            </a:r>
          </a:p>
          <a:p>
            <a:pPr marL="0" indent="0">
              <a:lnSpc>
                <a:spcPct val="110000"/>
              </a:lnSpc>
              <a:spcBef>
                <a:spcPts val="1800"/>
              </a:spcBef>
              <a:buNone/>
            </a:pPr>
            <a:endParaRPr lang="en-US" dirty="0"/>
          </a:p>
        </p:txBody>
      </p:sp>
    </p:spTree>
    <p:extLst>
      <p:ext uri="{BB962C8B-B14F-4D97-AF65-F5344CB8AC3E}">
        <p14:creationId xmlns:p14="http://schemas.microsoft.com/office/powerpoint/2010/main" val="6489873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600" dirty="0" smtClean="0"/>
              <a:t>FDA Grants Breakthrough Therapy Designations for </a:t>
            </a:r>
            <a:r>
              <a:rPr lang="en-US" sz="2600" dirty="0" err="1" smtClean="0"/>
              <a:t>Ibrutinib</a:t>
            </a:r>
            <a:r>
              <a:rPr lang="en-US" sz="2600" dirty="0" smtClean="0"/>
              <a:t> in 3 Different B-Cell NHLs</a:t>
            </a:r>
            <a:endParaRPr lang="en-US" sz="2600" dirty="0"/>
          </a:p>
        </p:txBody>
      </p:sp>
      <p:sp>
        <p:nvSpPr>
          <p:cNvPr id="9" name="Content Placeholder 8"/>
          <p:cNvSpPr>
            <a:spLocks noGrp="1"/>
          </p:cNvSpPr>
          <p:nvPr>
            <p:ph idx="1"/>
          </p:nvPr>
        </p:nvSpPr>
        <p:spPr>
          <a:xfrm>
            <a:off x="457200" y="1371591"/>
            <a:ext cx="8229600" cy="4965709"/>
          </a:xfrm>
        </p:spPr>
        <p:txBody>
          <a:bodyPr>
            <a:normAutofit lnSpcReduction="10000"/>
          </a:bodyPr>
          <a:lstStyle/>
          <a:p>
            <a:pPr marL="0" indent="0">
              <a:lnSpc>
                <a:spcPct val="110000"/>
              </a:lnSpc>
              <a:spcBef>
                <a:spcPts val="1200"/>
              </a:spcBef>
              <a:buNone/>
            </a:pPr>
            <a:r>
              <a:rPr lang="en-US" sz="2400" i="1" dirty="0" smtClean="0"/>
              <a:t>“On </a:t>
            </a:r>
            <a:r>
              <a:rPr lang="en-US" sz="2400" i="1" u="sng" dirty="0"/>
              <a:t>April 8, </a:t>
            </a:r>
            <a:r>
              <a:rPr lang="en-US" sz="2400" i="1" u="sng" dirty="0" smtClean="0"/>
              <a:t>2013</a:t>
            </a:r>
            <a:r>
              <a:rPr lang="en-US" sz="2400" i="1" dirty="0" smtClean="0"/>
              <a:t>, the Food and Drug Administration (FDA) granted </a:t>
            </a:r>
            <a:r>
              <a:rPr lang="en-US" sz="2400" i="1" dirty="0"/>
              <a:t>an additional Breakthrough Therapy Designation for the investigational oral agent </a:t>
            </a:r>
            <a:r>
              <a:rPr lang="en-US" sz="2400" i="1" dirty="0" err="1"/>
              <a:t>ibrutinib</a:t>
            </a:r>
            <a:r>
              <a:rPr lang="en-US" sz="2400" i="1" dirty="0"/>
              <a:t> as </a:t>
            </a:r>
            <a:r>
              <a:rPr lang="en-US" sz="2400" i="1" dirty="0" err="1"/>
              <a:t>monotherapy</a:t>
            </a:r>
            <a:r>
              <a:rPr lang="en-US" sz="2400" i="1" dirty="0"/>
              <a:t> for the treatment of </a:t>
            </a:r>
            <a:r>
              <a:rPr lang="en-US" sz="2400" i="1" dirty="0" smtClean="0"/>
              <a:t>CLL or </a:t>
            </a:r>
            <a:r>
              <a:rPr lang="en-US" sz="2400" i="1" dirty="0"/>
              <a:t>small lymphocytic lymphoma </a:t>
            </a:r>
            <a:r>
              <a:rPr lang="en-US" sz="2400" i="1" dirty="0" smtClean="0"/>
              <a:t>patients </a:t>
            </a:r>
            <a:r>
              <a:rPr lang="en-US" sz="2400" i="1" dirty="0"/>
              <a:t>with deletion of the short arm of chromosome 17 (deletion 17p). </a:t>
            </a:r>
            <a:endParaRPr lang="en-US" sz="2400" i="1" dirty="0" smtClean="0"/>
          </a:p>
          <a:p>
            <a:pPr marL="0" indent="0">
              <a:lnSpc>
                <a:spcPct val="110000"/>
              </a:lnSpc>
              <a:spcBef>
                <a:spcPts val="1200"/>
              </a:spcBef>
              <a:buNone/>
            </a:pPr>
            <a:r>
              <a:rPr lang="en-US" sz="2400" i="1" dirty="0" smtClean="0"/>
              <a:t>In </a:t>
            </a:r>
            <a:r>
              <a:rPr lang="en-US" sz="2400" i="1" u="sng" dirty="0"/>
              <a:t>February 2013</a:t>
            </a:r>
            <a:r>
              <a:rPr lang="en-US" sz="2400" i="1" dirty="0"/>
              <a:t>, </a:t>
            </a:r>
            <a:r>
              <a:rPr lang="en-US" sz="2400" i="1" dirty="0" smtClean="0"/>
              <a:t>FDA granted </a:t>
            </a:r>
            <a:r>
              <a:rPr lang="en-US" sz="2400" i="1" dirty="0"/>
              <a:t>Breakthrough Therapy Designations for </a:t>
            </a:r>
            <a:r>
              <a:rPr lang="en-US" sz="2400" i="1" dirty="0" err="1"/>
              <a:t>ibrutinib</a:t>
            </a:r>
            <a:r>
              <a:rPr lang="en-US" sz="2400" i="1" dirty="0"/>
              <a:t> as a </a:t>
            </a:r>
            <a:r>
              <a:rPr lang="en-US" sz="2400" i="1" dirty="0" err="1"/>
              <a:t>monotherapy</a:t>
            </a:r>
            <a:r>
              <a:rPr lang="en-US" sz="2400" i="1" dirty="0"/>
              <a:t> for the treatment of patients with relapsed or </a:t>
            </a:r>
            <a:r>
              <a:rPr lang="en-US" sz="2400" i="1" dirty="0" smtClean="0"/>
              <a:t>refractory MCL </a:t>
            </a:r>
            <a:r>
              <a:rPr lang="en-US" sz="2400" i="1" dirty="0"/>
              <a:t>and as a </a:t>
            </a:r>
            <a:r>
              <a:rPr lang="en-US" sz="2400" i="1" dirty="0" err="1"/>
              <a:t>monotherapy</a:t>
            </a:r>
            <a:r>
              <a:rPr lang="en-US" sz="2400" i="1" dirty="0"/>
              <a:t> for the treatment of patients with </a:t>
            </a:r>
            <a:r>
              <a:rPr lang="en-US" sz="2400" i="1" dirty="0" err="1"/>
              <a:t>Waldenstrom's</a:t>
            </a:r>
            <a:r>
              <a:rPr lang="en-US" sz="2400" i="1" dirty="0"/>
              <a:t> </a:t>
            </a:r>
            <a:r>
              <a:rPr lang="en-US" sz="2400" i="1" dirty="0" err="1"/>
              <a:t>macroglobulinemia</a:t>
            </a:r>
            <a:r>
              <a:rPr lang="en-US" sz="2400" i="1" dirty="0"/>
              <a:t> (WM), both of which are also B-cell malignancies</a:t>
            </a:r>
            <a:r>
              <a:rPr lang="en-US" sz="2400" i="1" dirty="0" smtClean="0"/>
              <a:t>.” </a:t>
            </a:r>
            <a:endParaRPr lang="en-US" sz="2400" b="1" dirty="0" smtClean="0"/>
          </a:p>
        </p:txBody>
      </p:sp>
      <p:sp>
        <p:nvSpPr>
          <p:cNvPr id="7" name="Rectangle 14"/>
          <p:cNvSpPr>
            <a:spLocks noChangeArrowheads="1"/>
          </p:cNvSpPr>
          <p:nvPr/>
        </p:nvSpPr>
        <p:spPr bwMode="auto">
          <a:xfrm>
            <a:off x="0" y="6437674"/>
            <a:ext cx="9144000" cy="420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nchor="b"/>
          <a:lstStyle/>
          <a:p>
            <a:r>
              <a:rPr lang="en-US" sz="1600" dirty="0">
                <a:solidFill>
                  <a:prstClr val="white"/>
                </a:solidFill>
              </a:rPr>
              <a:t>http://</a:t>
            </a:r>
            <a:r>
              <a:rPr lang="en-US" sz="1600" dirty="0" err="1">
                <a:solidFill>
                  <a:prstClr val="white"/>
                </a:solidFill>
              </a:rPr>
              <a:t>ir.pharmacyclics.com</a:t>
            </a:r>
            <a:r>
              <a:rPr lang="en-US" sz="1600" dirty="0">
                <a:solidFill>
                  <a:prstClr val="white"/>
                </a:solidFill>
              </a:rPr>
              <a:t>/</a:t>
            </a:r>
            <a:r>
              <a:rPr lang="en-US" sz="1600" dirty="0" err="1">
                <a:solidFill>
                  <a:prstClr val="white"/>
                </a:solidFill>
              </a:rPr>
              <a:t>releasedetail.cfm?releaseid</a:t>
            </a:r>
            <a:r>
              <a:rPr lang="en-US" sz="1600" dirty="0">
                <a:solidFill>
                  <a:prstClr val="white"/>
                </a:solidFill>
              </a:rPr>
              <a:t>=754820</a:t>
            </a:r>
            <a:endParaRPr lang="en-US" sz="1600" dirty="0">
              <a:solidFill>
                <a:prstClr val="white"/>
              </a:solidFill>
              <a:latin typeface="Arial"/>
            </a:endParaRPr>
          </a:p>
        </p:txBody>
      </p:sp>
    </p:spTree>
    <p:extLst>
      <p:ext uri="{BB962C8B-B14F-4D97-AF65-F5344CB8AC3E}">
        <p14:creationId xmlns:p14="http://schemas.microsoft.com/office/powerpoint/2010/main" val="175828977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dirty="0" err="1" smtClean="0"/>
              <a:t>Idelalisib</a:t>
            </a:r>
            <a:r>
              <a:rPr lang="en-US" dirty="0" smtClean="0"/>
              <a:t> (GS-1101, CAL-101): BCR Signaling Inhibitor</a:t>
            </a:r>
            <a:endParaRPr lang="en-US" dirty="0"/>
          </a:p>
        </p:txBody>
      </p:sp>
      <p:sp>
        <p:nvSpPr>
          <p:cNvPr id="45059" name="Rectangle 5"/>
          <p:cNvSpPr>
            <a:spLocks noGrp="1" noChangeArrowheads="1"/>
          </p:cNvSpPr>
          <p:nvPr>
            <p:ph idx="1"/>
          </p:nvPr>
        </p:nvSpPr>
        <p:spPr/>
        <p:txBody>
          <a:bodyPr>
            <a:noAutofit/>
          </a:bodyPr>
          <a:lstStyle/>
          <a:p>
            <a:pPr>
              <a:lnSpc>
                <a:spcPct val="80000"/>
              </a:lnSpc>
            </a:pPr>
            <a:r>
              <a:rPr lang="en-US" sz="2000" dirty="0">
                <a:ea typeface="ＭＳ Ｐゴシック" charset="0"/>
              </a:rPr>
              <a:t>Oral inhibitor of </a:t>
            </a:r>
            <a:r>
              <a:rPr lang="en-US" sz="2000" dirty="0" smtClean="0">
                <a:ea typeface="ＭＳ Ｐゴシック" charset="0"/>
              </a:rPr>
              <a:t>PI3K</a:t>
            </a:r>
            <a:r>
              <a:rPr lang="en-US" sz="2000" dirty="0" smtClean="0">
                <a:ea typeface="ＭＳ Ｐゴシック" charset="0"/>
                <a:sym typeface="Symbol" charset="0"/>
              </a:rPr>
              <a:t>α</a:t>
            </a:r>
          </a:p>
          <a:p>
            <a:pPr>
              <a:lnSpc>
                <a:spcPct val="80000"/>
              </a:lnSpc>
            </a:pPr>
            <a:r>
              <a:rPr lang="en-US" sz="2000" dirty="0" smtClean="0">
                <a:ea typeface="ＭＳ Ｐゴシック" charset="0"/>
                <a:sym typeface="Symbol" charset="0"/>
              </a:rPr>
              <a:t>Rapid </a:t>
            </a:r>
            <a:r>
              <a:rPr lang="en-US" sz="2000" dirty="0">
                <a:ea typeface="ＭＳ Ｐゴシック" charset="0"/>
                <a:sym typeface="Symbol" charset="0"/>
              </a:rPr>
              <a:t>and sustained reduction in lymphadenopathy in CLL</a:t>
            </a:r>
          </a:p>
          <a:p>
            <a:pPr lvl="1">
              <a:lnSpc>
                <a:spcPct val="80000"/>
              </a:lnSpc>
            </a:pPr>
            <a:r>
              <a:rPr lang="en-US" sz="2000" dirty="0">
                <a:ea typeface="ＭＳ Ｐゴシック" charset="0"/>
                <a:sym typeface="Symbol" charset="0"/>
              </a:rPr>
              <a:t>Transient </a:t>
            </a:r>
            <a:r>
              <a:rPr lang="en-US" sz="2000" dirty="0" smtClean="0">
                <a:ea typeface="ＭＳ Ｐゴシック" charset="0"/>
                <a:sym typeface="Symbol" charset="0"/>
              </a:rPr>
              <a:t>lymphocytosis</a:t>
            </a:r>
            <a:endParaRPr lang="en-US" sz="2000" dirty="0">
              <a:ea typeface="ＭＳ Ｐゴシック" charset="0"/>
            </a:endParaRPr>
          </a:p>
          <a:p>
            <a:pPr>
              <a:lnSpc>
                <a:spcPct val="80000"/>
              </a:lnSpc>
            </a:pPr>
            <a:r>
              <a:rPr lang="en-US" sz="2000" dirty="0" err="1">
                <a:ea typeface="ＭＳ Ｐゴシック" charset="0"/>
              </a:rPr>
              <a:t>Bendamustine</a:t>
            </a:r>
            <a:r>
              <a:rPr lang="en-US" sz="2000" dirty="0">
                <a:ea typeface="ＭＳ Ｐゴシック" charset="0"/>
              </a:rPr>
              <a:t> and/or </a:t>
            </a:r>
            <a:r>
              <a:rPr lang="en-US" sz="2000" dirty="0" smtClean="0">
                <a:ea typeface="ＭＳ Ｐゴシック" charset="0"/>
              </a:rPr>
              <a:t>rituximab </a:t>
            </a:r>
            <a:r>
              <a:rPr lang="en-US" sz="2000" dirty="0">
                <a:ea typeface="ＭＳ Ｐゴシック" charset="0"/>
              </a:rPr>
              <a:t>+ </a:t>
            </a:r>
            <a:r>
              <a:rPr lang="en-US" sz="2000" dirty="0" err="1">
                <a:ea typeface="ＭＳ Ｐゴシック" charset="0"/>
              </a:rPr>
              <a:t>idelalisib</a:t>
            </a:r>
            <a:r>
              <a:rPr lang="en-US" sz="2000" dirty="0">
                <a:ea typeface="ＭＳ Ｐゴシック" charset="0"/>
              </a:rPr>
              <a:t> in R/R </a:t>
            </a:r>
            <a:r>
              <a:rPr lang="en-US" sz="2000" dirty="0" smtClean="0">
                <a:ea typeface="ＭＳ Ｐゴシック" charset="0"/>
              </a:rPr>
              <a:t>CLL</a:t>
            </a:r>
            <a:endParaRPr lang="en-US" sz="2000" baseline="30000" dirty="0">
              <a:ea typeface="ＭＳ Ｐゴシック" charset="0"/>
            </a:endParaRPr>
          </a:p>
          <a:p>
            <a:pPr lvl="1">
              <a:lnSpc>
                <a:spcPct val="80000"/>
              </a:lnSpc>
            </a:pPr>
            <a:r>
              <a:rPr lang="en-US" sz="2000" dirty="0">
                <a:ea typeface="ＭＳ Ｐゴシック" charset="0"/>
              </a:rPr>
              <a:t>High ORR: ~80%</a:t>
            </a:r>
          </a:p>
          <a:p>
            <a:pPr lvl="1">
              <a:lnSpc>
                <a:spcPct val="80000"/>
              </a:lnSpc>
            </a:pPr>
            <a:r>
              <a:rPr lang="en-US" sz="2000" dirty="0">
                <a:ea typeface="ＭＳ Ｐゴシック" charset="0"/>
              </a:rPr>
              <a:t>2-</a:t>
            </a:r>
            <a:r>
              <a:rPr lang="en-US" sz="2000" dirty="0" smtClean="0">
                <a:ea typeface="ＭＳ Ｐゴシック" charset="0"/>
              </a:rPr>
              <a:t>yr </a:t>
            </a:r>
            <a:r>
              <a:rPr lang="en-US" sz="2000" dirty="0">
                <a:ea typeface="ＭＳ Ｐゴシック" charset="0"/>
              </a:rPr>
              <a:t>PFS: 63%</a:t>
            </a:r>
          </a:p>
          <a:p>
            <a:pPr lvl="1">
              <a:lnSpc>
                <a:spcPct val="80000"/>
              </a:lnSpc>
            </a:pPr>
            <a:r>
              <a:rPr lang="en-US" sz="2000" dirty="0">
                <a:ea typeface="ＭＳ Ｐゴシック" charset="0"/>
              </a:rPr>
              <a:t>2-</a:t>
            </a:r>
            <a:r>
              <a:rPr lang="en-US" sz="2000" dirty="0" smtClean="0">
                <a:ea typeface="ＭＳ Ｐゴシック" charset="0"/>
              </a:rPr>
              <a:t>yr </a:t>
            </a:r>
            <a:r>
              <a:rPr lang="en-US" sz="2000" dirty="0">
                <a:ea typeface="ＭＳ Ｐゴシック" charset="0"/>
              </a:rPr>
              <a:t>OS: </a:t>
            </a:r>
            <a:r>
              <a:rPr lang="en-US" sz="2000" dirty="0" smtClean="0">
                <a:ea typeface="ＭＳ Ｐゴシック" charset="0"/>
              </a:rPr>
              <a:t>84%</a:t>
            </a:r>
            <a:endParaRPr lang="en-US" sz="2000" dirty="0">
              <a:ea typeface="ＭＳ Ｐゴシック" charset="0"/>
            </a:endParaRPr>
          </a:p>
          <a:p>
            <a:pPr>
              <a:lnSpc>
                <a:spcPct val="80000"/>
              </a:lnSpc>
            </a:pPr>
            <a:r>
              <a:rPr lang="en-US" sz="2000" dirty="0">
                <a:ea typeface="ＭＳ Ｐゴシック" charset="0"/>
              </a:rPr>
              <a:t>Toxicities</a:t>
            </a:r>
          </a:p>
          <a:p>
            <a:pPr lvl="1">
              <a:lnSpc>
                <a:spcPct val="80000"/>
              </a:lnSpc>
            </a:pPr>
            <a:r>
              <a:rPr lang="en-US" sz="2000" dirty="0">
                <a:ea typeface="ＭＳ Ｐゴシック" charset="0"/>
              </a:rPr>
              <a:t>Febrile neutropenia</a:t>
            </a:r>
          </a:p>
          <a:p>
            <a:pPr lvl="1">
              <a:lnSpc>
                <a:spcPct val="80000"/>
              </a:lnSpc>
            </a:pPr>
            <a:r>
              <a:rPr lang="en-US" sz="2000" dirty="0">
                <a:ea typeface="ＭＳ Ｐゴシック" charset="0"/>
              </a:rPr>
              <a:t>Pneumonia</a:t>
            </a:r>
          </a:p>
          <a:p>
            <a:pPr lvl="1">
              <a:lnSpc>
                <a:spcPct val="80000"/>
              </a:lnSpc>
            </a:pPr>
            <a:r>
              <a:rPr lang="en-US" sz="2000" dirty="0">
                <a:ea typeface="ＭＳ Ｐゴシック" charset="0"/>
              </a:rPr>
              <a:t>Transaminase elevation</a:t>
            </a:r>
          </a:p>
          <a:p>
            <a:pPr lvl="1">
              <a:lnSpc>
                <a:spcPct val="80000"/>
              </a:lnSpc>
            </a:pPr>
            <a:r>
              <a:rPr lang="en-US" sz="2000" dirty="0">
                <a:ea typeface="ＭＳ Ｐゴシック" charset="0"/>
              </a:rPr>
              <a:t>Diarrhea</a:t>
            </a:r>
          </a:p>
          <a:p>
            <a:pPr lvl="1">
              <a:lnSpc>
                <a:spcPct val="80000"/>
              </a:lnSpc>
            </a:pPr>
            <a:r>
              <a:rPr lang="en-US" sz="2000" dirty="0" smtClean="0">
                <a:ea typeface="ＭＳ Ｐゴシック" charset="0"/>
              </a:rPr>
              <a:t>Pyrexia</a:t>
            </a:r>
            <a:endParaRPr lang="en-US" sz="2000" dirty="0">
              <a:ea typeface="ＭＳ Ｐゴシック" charset="0"/>
            </a:endParaRPr>
          </a:p>
          <a:p>
            <a:pPr>
              <a:lnSpc>
                <a:spcPct val="80000"/>
              </a:lnSpc>
            </a:pPr>
            <a:r>
              <a:rPr lang="en-US" sz="2000" dirty="0">
                <a:ea typeface="ＭＳ Ｐゴシック" charset="0"/>
              </a:rPr>
              <a:t>Ongoing </a:t>
            </a:r>
            <a:r>
              <a:rPr lang="en-US" sz="2000" dirty="0" smtClean="0">
                <a:ea typeface="ＭＳ Ｐゴシック" charset="0"/>
              </a:rPr>
              <a:t>Phase </a:t>
            </a:r>
            <a:r>
              <a:rPr lang="en-US" sz="2000" dirty="0">
                <a:ea typeface="ＭＳ Ｐゴシック" charset="0"/>
              </a:rPr>
              <a:t>III studies </a:t>
            </a:r>
          </a:p>
          <a:p>
            <a:pPr lvl="1">
              <a:lnSpc>
                <a:spcPct val="80000"/>
              </a:lnSpc>
            </a:pPr>
            <a:r>
              <a:rPr lang="pt-BR" sz="2000" dirty="0"/>
              <a:t>NCT01539512: </a:t>
            </a:r>
            <a:r>
              <a:rPr lang="pt-BR" sz="2000" dirty="0" smtClean="0"/>
              <a:t>GS</a:t>
            </a:r>
            <a:r>
              <a:rPr lang="pt-BR" sz="2000" b="1" dirty="0"/>
              <a:t>‑</a:t>
            </a:r>
            <a:r>
              <a:rPr lang="pt-BR" sz="2000" dirty="0"/>
              <a:t>1101/placebo + </a:t>
            </a:r>
            <a:r>
              <a:rPr lang="pt-BR" sz="2000" dirty="0" err="1"/>
              <a:t>R</a:t>
            </a:r>
            <a:endParaRPr lang="pt-BR" sz="2000" dirty="0"/>
          </a:p>
          <a:p>
            <a:pPr lvl="1">
              <a:lnSpc>
                <a:spcPct val="80000"/>
              </a:lnSpc>
            </a:pPr>
            <a:r>
              <a:rPr lang="pt-BR" sz="2000" dirty="0"/>
              <a:t>NCT01569295</a:t>
            </a:r>
            <a:r>
              <a:rPr lang="pt-BR" sz="2000" dirty="0" smtClean="0"/>
              <a:t>: </a:t>
            </a:r>
            <a:r>
              <a:rPr lang="pt-BR" sz="2000" dirty="0"/>
              <a:t>GS</a:t>
            </a:r>
            <a:r>
              <a:rPr lang="pt-BR" sz="2000" b="1" dirty="0"/>
              <a:t>‑</a:t>
            </a:r>
            <a:r>
              <a:rPr lang="pt-BR" sz="2000" dirty="0"/>
              <a:t>1101/placebo + BR</a:t>
            </a:r>
          </a:p>
        </p:txBody>
      </p:sp>
      <p:sp>
        <p:nvSpPr>
          <p:cNvPr id="3" name="TextBox 2"/>
          <p:cNvSpPr txBox="1"/>
          <p:nvPr/>
        </p:nvSpPr>
        <p:spPr>
          <a:xfrm>
            <a:off x="12330" y="6427113"/>
            <a:ext cx="8392166" cy="430887"/>
          </a:xfrm>
          <a:prstGeom prst="rect">
            <a:avLst/>
          </a:prstGeom>
          <a:noFill/>
        </p:spPr>
        <p:txBody>
          <a:bodyPr wrap="square" lIns="182880" tIns="91440" bIns="91440" rtlCol="0">
            <a:spAutoFit/>
          </a:bodyPr>
          <a:lstStyle/>
          <a:p>
            <a:r>
              <a:rPr lang="en-US" sz="1600" dirty="0" err="1" smtClean="0">
                <a:solidFill>
                  <a:srgbClr val="FFFFFF"/>
                </a:solidFill>
              </a:rPr>
              <a:t>Coutre</a:t>
            </a:r>
            <a:r>
              <a:rPr lang="en-US" sz="1600" dirty="0" smtClean="0">
                <a:solidFill>
                  <a:srgbClr val="FFFFFF"/>
                </a:solidFill>
              </a:rPr>
              <a:t> SE et al. </a:t>
            </a:r>
            <a:r>
              <a:rPr lang="en-US" sz="1600" i="1" dirty="0" err="1" smtClean="0">
                <a:solidFill>
                  <a:srgbClr val="FFFFFF"/>
                </a:solidFill>
              </a:rPr>
              <a:t>Proc</a:t>
            </a:r>
            <a:r>
              <a:rPr lang="en-US" sz="1600" i="1" dirty="0" smtClean="0">
                <a:solidFill>
                  <a:srgbClr val="FFFFFF"/>
                </a:solidFill>
              </a:rPr>
              <a:t> ASH </a:t>
            </a:r>
            <a:r>
              <a:rPr lang="en-US" sz="1600" dirty="0" smtClean="0">
                <a:solidFill>
                  <a:srgbClr val="FFFFFF"/>
                </a:solidFill>
              </a:rPr>
              <a:t>2012;Abstract 191.</a:t>
            </a:r>
            <a:endParaRPr lang="en-US" sz="1600" dirty="0">
              <a:solidFill>
                <a:srgbClr val="FFFFFF"/>
              </a:solidFill>
            </a:endParaRPr>
          </a:p>
        </p:txBody>
      </p:sp>
    </p:spTree>
    <p:extLst>
      <p:ext uri="{BB962C8B-B14F-4D97-AF65-F5344CB8AC3E}">
        <p14:creationId xmlns:p14="http://schemas.microsoft.com/office/powerpoint/2010/main" val="3053978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ti-CD20_MOA.png"/>
          <p:cNvPicPr>
            <a:picLocks noChangeAspect="1"/>
          </p:cNvPicPr>
          <p:nvPr/>
        </p:nvPicPr>
        <p:blipFill rotWithShape="1">
          <a:blip r:embed="rId3">
            <a:extLst>
              <a:ext uri="{28A0092B-C50C-407E-A947-70E740481C1C}">
                <a14:useLocalDpi xmlns:a14="http://schemas.microsoft.com/office/drawing/2010/main" val="0"/>
              </a:ext>
            </a:extLst>
          </a:blip>
          <a:srcRect b="6378"/>
          <a:stretch/>
        </p:blipFill>
        <p:spPr>
          <a:xfrm>
            <a:off x="1171475" y="1028634"/>
            <a:ext cx="6857405" cy="5337960"/>
          </a:xfrm>
          <a:prstGeom prst="rect">
            <a:avLst/>
          </a:prstGeom>
        </p:spPr>
      </p:pic>
      <p:sp>
        <p:nvSpPr>
          <p:cNvPr id="18436" name="Text Box 5"/>
          <p:cNvSpPr txBox="1">
            <a:spLocks noChangeArrowheads="1"/>
          </p:cNvSpPr>
          <p:nvPr/>
        </p:nvSpPr>
        <p:spPr bwMode="auto">
          <a:xfrm>
            <a:off x="0" y="6442745"/>
            <a:ext cx="6698759" cy="41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82880" tIns="91440" rIns="91440" bIns="91440" anchor="ctr"/>
          <a:lstStyle>
            <a:lvl1pPr defTabSz="409575" eaLnBrk="0" hangingPunct="0">
              <a:tabLst>
                <a:tab pos="649288" algn="l"/>
                <a:tab pos="1298575" algn="l"/>
                <a:tab pos="1949450" algn="l"/>
                <a:tab pos="2598738" algn="l"/>
                <a:tab pos="3248025" algn="l"/>
                <a:tab pos="3897313" algn="l"/>
                <a:tab pos="4548188" algn="l"/>
              </a:tabLst>
              <a:defRPr sz="2400">
                <a:solidFill>
                  <a:schemeClr val="tx1"/>
                </a:solidFill>
                <a:latin typeface="Arial" charset="0"/>
                <a:ea typeface="ＭＳ Ｐゴシック" charset="0"/>
                <a:cs typeface="ＭＳ Ｐゴシック" charset="0"/>
              </a:defRPr>
            </a:lvl1pPr>
            <a:lvl2pPr marL="742950" indent="-285750" defTabSz="409575" eaLnBrk="0" hangingPunct="0">
              <a:tabLst>
                <a:tab pos="649288" algn="l"/>
                <a:tab pos="1298575" algn="l"/>
                <a:tab pos="1949450" algn="l"/>
                <a:tab pos="2598738" algn="l"/>
                <a:tab pos="3248025" algn="l"/>
                <a:tab pos="3897313" algn="l"/>
                <a:tab pos="4548188" algn="l"/>
              </a:tabLst>
              <a:defRPr sz="2400">
                <a:solidFill>
                  <a:schemeClr val="tx1"/>
                </a:solidFill>
                <a:latin typeface="Arial" charset="0"/>
                <a:ea typeface="ＭＳ Ｐゴシック" charset="0"/>
              </a:defRPr>
            </a:lvl2pPr>
            <a:lvl3pPr marL="1143000" indent="-228600" defTabSz="409575" eaLnBrk="0" hangingPunct="0">
              <a:tabLst>
                <a:tab pos="649288" algn="l"/>
                <a:tab pos="1298575" algn="l"/>
                <a:tab pos="1949450" algn="l"/>
                <a:tab pos="2598738" algn="l"/>
                <a:tab pos="3248025" algn="l"/>
                <a:tab pos="3897313" algn="l"/>
                <a:tab pos="4548188" algn="l"/>
              </a:tabLst>
              <a:defRPr sz="2400">
                <a:solidFill>
                  <a:schemeClr val="tx1"/>
                </a:solidFill>
                <a:latin typeface="Arial" charset="0"/>
                <a:ea typeface="ＭＳ Ｐゴシック" charset="0"/>
              </a:defRPr>
            </a:lvl3pPr>
            <a:lvl4pPr marL="1600200" indent="-228600" defTabSz="409575" eaLnBrk="0" hangingPunct="0">
              <a:tabLst>
                <a:tab pos="649288" algn="l"/>
                <a:tab pos="1298575" algn="l"/>
                <a:tab pos="1949450" algn="l"/>
                <a:tab pos="2598738" algn="l"/>
                <a:tab pos="3248025" algn="l"/>
                <a:tab pos="3897313" algn="l"/>
                <a:tab pos="4548188" algn="l"/>
              </a:tabLst>
              <a:defRPr sz="2400">
                <a:solidFill>
                  <a:schemeClr val="tx1"/>
                </a:solidFill>
                <a:latin typeface="Arial" charset="0"/>
                <a:ea typeface="ＭＳ Ｐゴシック" charset="0"/>
              </a:defRPr>
            </a:lvl4pPr>
            <a:lvl5pPr marL="2057400" indent="-228600" defTabSz="409575" eaLnBrk="0" hangingPunct="0">
              <a:tabLst>
                <a:tab pos="649288" algn="l"/>
                <a:tab pos="1298575" algn="l"/>
                <a:tab pos="1949450" algn="l"/>
                <a:tab pos="2598738" algn="l"/>
                <a:tab pos="3248025" algn="l"/>
                <a:tab pos="3897313" algn="l"/>
                <a:tab pos="4548188" algn="l"/>
              </a:tabLst>
              <a:defRPr sz="2400">
                <a:solidFill>
                  <a:schemeClr val="tx1"/>
                </a:solidFill>
                <a:latin typeface="Arial" charset="0"/>
                <a:ea typeface="ＭＳ Ｐゴシック" charset="0"/>
              </a:defRPr>
            </a:lvl5pPr>
            <a:lvl6pPr marL="25146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Lst>
              <a:defRPr sz="2400">
                <a:solidFill>
                  <a:schemeClr val="tx1"/>
                </a:solidFill>
                <a:latin typeface="Arial" charset="0"/>
                <a:ea typeface="ＭＳ Ｐゴシック" charset="0"/>
              </a:defRPr>
            </a:lvl6pPr>
            <a:lvl7pPr marL="29718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Lst>
              <a:defRPr sz="2400">
                <a:solidFill>
                  <a:schemeClr val="tx1"/>
                </a:solidFill>
                <a:latin typeface="Arial" charset="0"/>
                <a:ea typeface="ＭＳ Ｐゴシック" charset="0"/>
              </a:defRPr>
            </a:lvl7pPr>
            <a:lvl8pPr marL="34290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Lst>
              <a:defRPr sz="2400">
                <a:solidFill>
                  <a:schemeClr val="tx1"/>
                </a:solidFill>
                <a:latin typeface="Arial" charset="0"/>
                <a:ea typeface="ＭＳ Ｐゴシック" charset="0"/>
              </a:defRPr>
            </a:lvl8pPr>
            <a:lvl9pPr marL="3886200" indent="-228600" defTabSz="409575" eaLnBrk="0" fontAlgn="base" hangingPunct="0">
              <a:spcBef>
                <a:spcPct val="0"/>
              </a:spcBef>
              <a:spcAft>
                <a:spcPct val="0"/>
              </a:spcAft>
              <a:tabLst>
                <a:tab pos="649288" algn="l"/>
                <a:tab pos="1298575" algn="l"/>
                <a:tab pos="1949450" algn="l"/>
                <a:tab pos="2598738" algn="l"/>
                <a:tab pos="3248025" algn="l"/>
                <a:tab pos="3897313" algn="l"/>
                <a:tab pos="4548188" algn="l"/>
              </a:tabLst>
              <a:defRPr sz="2400">
                <a:solidFill>
                  <a:schemeClr val="tx1"/>
                </a:solidFill>
                <a:latin typeface="Arial" charset="0"/>
                <a:ea typeface="ＭＳ Ｐゴシック" charset="0"/>
              </a:defRPr>
            </a:lvl9pPr>
          </a:lstStyle>
          <a:p>
            <a:pPr eaLnBrk="1" hangingPunct="1">
              <a:lnSpc>
                <a:spcPct val="93000"/>
              </a:lnSpc>
              <a:buClr>
                <a:srgbClr val="000000"/>
              </a:buClr>
              <a:buSzPct val="100000"/>
              <a:buFont typeface="Times New Roman" charset="0"/>
              <a:buNone/>
            </a:pPr>
            <a:r>
              <a:rPr lang="en-US" sz="1600" b="1" dirty="0" smtClean="0">
                <a:solidFill>
                  <a:srgbClr val="FFFFFF"/>
                </a:solidFill>
              </a:rPr>
              <a:t>Adapted from Maloney </a:t>
            </a:r>
            <a:r>
              <a:rPr lang="en-US" sz="1600" b="1" dirty="0">
                <a:solidFill>
                  <a:srgbClr val="FFFFFF"/>
                </a:solidFill>
              </a:rPr>
              <a:t>DG. </a:t>
            </a:r>
            <a:r>
              <a:rPr lang="en-US" sz="1600" b="1" i="1" dirty="0">
                <a:solidFill>
                  <a:srgbClr val="FFFFFF"/>
                </a:solidFill>
              </a:rPr>
              <a:t>N </a:t>
            </a:r>
            <a:r>
              <a:rPr lang="en-US" sz="1600" b="1" i="1" dirty="0" err="1">
                <a:solidFill>
                  <a:srgbClr val="FFFFFF"/>
                </a:solidFill>
              </a:rPr>
              <a:t>Engl</a:t>
            </a:r>
            <a:r>
              <a:rPr lang="en-US" sz="1600" b="1" i="1" dirty="0">
                <a:solidFill>
                  <a:srgbClr val="FFFFFF"/>
                </a:solidFill>
              </a:rPr>
              <a:t> J Med</a:t>
            </a:r>
            <a:r>
              <a:rPr lang="en-US" sz="1600" b="1" dirty="0">
                <a:solidFill>
                  <a:srgbClr val="FFFFFF"/>
                </a:solidFill>
              </a:rPr>
              <a:t> 2012;366:2008-2016.</a:t>
            </a:r>
          </a:p>
        </p:txBody>
      </p:sp>
      <p:sp>
        <p:nvSpPr>
          <p:cNvPr id="2" name="Title 1"/>
          <p:cNvSpPr>
            <a:spLocks noGrp="1"/>
          </p:cNvSpPr>
          <p:nvPr>
            <p:ph type="title"/>
          </p:nvPr>
        </p:nvSpPr>
        <p:spPr/>
        <p:txBody>
          <a:bodyPr/>
          <a:lstStyle/>
          <a:p>
            <a:r>
              <a:rPr lang="en-US" smtClean="0"/>
              <a:t>Mechanisms of Action of Anti-CD20 Antibodies</a:t>
            </a:r>
            <a:endParaRPr lang="en-US" dirty="0"/>
          </a:p>
        </p:txBody>
      </p:sp>
      <p:sp>
        <p:nvSpPr>
          <p:cNvPr id="3" name="TextBox 2"/>
          <p:cNvSpPr txBox="1"/>
          <p:nvPr/>
        </p:nvSpPr>
        <p:spPr>
          <a:xfrm>
            <a:off x="3893748" y="1146398"/>
            <a:ext cx="2332726" cy="553998"/>
          </a:xfrm>
          <a:prstGeom prst="rect">
            <a:avLst/>
          </a:prstGeom>
          <a:noFill/>
        </p:spPr>
        <p:txBody>
          <a:bodyPr wrap="square" rtlCol="0">
            <a:spAutoFit/>
          </a:bodyPr>
          <a:lstStyle/>
          <a:p>
            <a:pPr algn="ctr"/>
            <a:r>
              <a:rPr lang="en-US" sz="1500" b="1" dirty="0" smtClean="0">
                <a:solidFill>
                  <a:schemeClr val="bg1"/>
                </a:solidFill>
              </a:rPr>
              <a:t>Complement-mediated </a:t>
            </a:r>
            <a:r>
              <a:rPr lang="en-US" sz="1500" b="1" dirty="0" err="1" smtClean="0">
                <a:solidFill>
                  <a:schemeClr val="bg1"/>
                </a:solidFill>
              </a:rPr>
              <a:t>lysis</a:t>
            </a:r>
            <a:endParaRPr lang="en-US" sz="1500" b="1" dirty="0">
              <a:solidFill>
                <a:schemeClr val="bg1"/>
              </a:solidFill>
            </a:endParaRPr>
          </a:p>
        </p:txBody>
      </p:sp>
      <p:sp>
        <p:nvSpPr>
          <p:cNvPr id="6" name="TextBox 5"/>
          <p:cNvSpPr txBox="1"/>
          <p:nvPr/>
        </p:nvSpPr>
        <p:spPr>
          <a:xfrm>
            <a:off x="4935560" y="1696301"/>
            <a:ext cx="1217449" cy="483722"/>
          </a:xfrm>
          <a:prstGeom prst="rect">
            <a:avLst/>
          </a:prstGeom>
          <a:noFill/>
        </p:spPr>
        <p:txBody>
          <a:bodyPr wrap="square" rtlCol="0">
            <a:spAutoFit/>
          </a:bodyPr>
          <a:lstStyle/>
          <a:p>
            <a:pPr algn="ctr">
              <a:lnSpc>
                <a:spcPct val="90000"/>
              </a:lnSpc>
            </a:pPr>
            <a:r>
              <a:rPr lang="en-US" sz="1400" dirty="0" smtClean="0">
                <a:solidFill>
                  <a:schemeClr val="bg1"/>
                </a:solidFill>
              </a:rPr>
              <a:t>C1q</a:t>
            </a:r>
            <a:br>
              <a:rPr lang="en-US" sz="1400" dirty="0" smtClean="0">
                <a:solidFill>
                  <a:schemeClr val="bg1"/>
                </a:solidFill>
              </a:rPr>
            </a:br>
            <a:r>
              <a:rPr lang="en-US" sz="1400" dirty="0" smtClean="0">
                <a:solidFill>
                  <a:schemeClr val="bg1"/>
                </a:solidFill>
              </a:rPr>
              <a:t>binding</a:t>
            </a:r>
            <a:endParaRPr lang="en-US" sz="1400" dirty="0">
              <a:solidFill>
                <a:schemeClr val="bg1"/>
              </a:solidFill>
            </a:endParaRPr>
          </a:p>
        </p:txBody>
      </p:sp>
      <p:sp>
        <p:nvSpPr>
          <p:cNvPr id="7" name="TextBox 6"/>
          <p:cNvSpPr txBox="1"/>
          <p:nvPr/>
        </p:nvSpPr>
        <p:spPr>
          <a:xfrm>
            <a:off x="4967045" y="2345346"/>
            <a:ext cx="1217449" cy="307777"/>
          </a:xfrm>
          <a:prstGeom prst="rect">
            <a:avLst/>
          </a:prstGeom>
          <a:noFill/>
        </p:spPr>
        <p:txBody>
          <a:bodyPr wrap="square" rtlCol="0">
            <a:spAutoFit/>
          </a:bodyPr>
          <a:lstStyle/>
          <a:p>
            <a:pPr algn="ctr"/>
            <a:r>
              <a:rPr lang="en-US" sz="1400" dirty="0" smtClean="0">
                <a:solidFill>
                  <a:schemeClr val="bg1"/>
                </a:solidFill>
              </a:rPr>
              <a:t>MAC</a:t>
            </a:r>
            <a:endParaRPr lang="en-US" sz="1400" dirty="0">
              <a:solidFill>
                <a:schemeClr val="bg1"/>
              </a:solidFill>
            </a:endParaRPr>
          </a:p>
        </p:txBody>
      </p:sp>
      <p:sp>
        <p:nvSpPr>
          <p:cNvPr id="8" name="TextBox 7"/>
          <p:cNvSpPr txBox="1"/>
          <p:nvPr/>
        </p:nvSpPr>
        <p:spPr>
          <a:xfrm>
            <a:off x="734669" y="3128369"/>
            <a:ext cx="1217449" cy="323165"/>
          </a:xfrm>
          <a:prstGeom prst="rect">
            <a:avLst/>
          </a:prstGeom>
          <a:noFill/>
        </p:spPr>
        <p:txBody>
          <a:bodyPr wrap="square" rtlCol="0">
            <a:spAutoFit/>
          </a:bodyPr>
          <a:lstStyle/>
          <a:p>
            <a:pPr algn="ctr"/>
            <a:r>
              <a:rPr lang="en-US" sz="1500" b="1" dirty="0" smtClean="0">
                <a:solidFill>
                  <a:schemeClr val="bg1"/>
                </a:solidFill>
              </a:rPr>
              <a:t>ADCC</a:t>
            </a:r>
            <a:endParaRPr lang="en-US" sz="1500" b="1" dirty="0">
              <a:solidFill>
                <a:schemeClr val="bg1"/>
              </a:solidFill>
            </a:endParaRPr>
          </a:p>
        </p:txBody>
      </p:sp>
      <p:sp>
        <p:nvSpPr>
          <p:cNvPr id="9" name="TextBox 8"/>
          <p:cNvSpPr txBox="1"/>
          <p:nvPr/>
        </p:nvSpPr>
        <p:spPr>
          <a:xfrm>
            <a:off x="3431946" y="5448622"/>
            <a:ext cx="1217449" cy="469359"/>
          </a:xfrm>
          <a:prstGeom prst="rect">
            <a:avLst/>
          </a:prstGeom>
          <a:noFill/>
        </p:spPr>
        <p:txBody>
          <a:bodyPr wrap="square" rtlCol="0">
            <a:spAutoFit/>
          </a:bodyPr>
          <a:lstStyle/>
          <a:p>
            <a:pPr algn="ctr">
              <a:lnSpc>
                <a:spcPct val="80000"/>
              </a:lnSpc>
            </a:pPr>
            <a:r>
              <a:rPr lang="en-US" sz="1500" b="1" dirty="0" smtClean="0">
                <a:solidFill>
                  <a:schemeClr val="bg1"/>
                </a:solidFill>
              </a:rPr>
              <a:t>Direct effects</a:t>
            </a:r>
            <a:endParaRPr lang="en-US" sz="1500" b="1" dirty="0">
              <a:solidFill>
                <a:schemeClr val="bg1"/>
              </a:solidFill>
            </a:endParaRPr>
          </a:p>
        </p:txBody>
      </p:sp>
      <p:sp>
        <p:nvSpPr>
          <p:cNvPr id="10" name="TextBox 9"/>
          <p:cNvSpPr txBox="1"/>
          <p:nvPr/>
        </p:nvSpPr>
        <p:spPr>
          <a:xfrm>
            <a:off x="2841433" y="4951653"/>
            <a:ext cx="1217449" cy="523220"/>
          </a:xfrm>
          <a:prstGeom prst="rect">
            <a:avLst/>
          </a:prstGeom>
          <a:noFill/>
        </p:spPr>
        <p:txBody>
          <a:bodyPr wrap="square" rtlCol="0">
            <a:spAutoFit/>
          </a:bodyPr>
          <a:lstStyle/>
          <a:p>
            <a:pPr algn="ctr"/>
            <a:r>
              <a:rPr lang="en-US" sz="1400" dirty="0" smtClean="0">
                <a:solidFill>
                  <a:schemeClr val="bg1"/>
                </a:solidFill>
              </a:rPr>
              <a:t>CD20</a:t>
            </a:r>
          </a:p>
          <a:p>
            <a:pPr algn="ctr"/>
            <a:r>
              <a:rPr lang="en-US" sz="1400" dirty="0" smtClean="0">
                <a:solidFill>
                  <a:schemeClr val="bg1"/>
                </a:solidFill>
              </a:rPr>
              <a:t>antigen</a:t>
            </a:r>
            <a:endParaRPr lang="en-US" sz="1400" dirty="0">
              <a:solidFill>
                <a:schemeClr val="bg1"/>
              </a:solidFill>
            </a:endParaRPr>
          </a:p>
        </p:txBody>
      </p:sp>
      <p:sp>
        <p:nvSpPr>
          <p:cNvPr id="11" name="TextBox 10"/>
          <p:cNvSpPr txBox="1"/>
          <p:nvPr/>
        </p:nvSpPr>
        <p:spPr>
          <a:xfrm>
            <a:off x="2350943" y="2820592"/>
            <a:ext cx="1217449" cy="307777"/>
          </a:xfrm>
          <a:prstGeom prst="rect">
            <a:avLst/>
          </a:prstGeom>
          <a:noFill/>
        </p:spPr>
        <p:txBody>
          <a:bodyPr wrap="square" rtlCol="0">
            <a:spAutoFit/>
          </a:bodyPr>
          <a:lstStyle/>
          <a:p>
            <a:pPr algn="ctr"/>
            <a:r>
              <a:rPr lang="en-US" sz="1400" dirty="0" err="1" smtClean="0">
                <a:solidFill>
                  <a:schemeClr val="bg1"/>
                </a:solidFill>
              </a:rPr>
              <a:t>FcγRIIIa</a:t>
            </a:r>
            <a:endParaRPr lang="en-US" sz="1400" dirty="0">
              <a:solidFill>
                <a:schemeClr val="bg1"/>
              </a:solidFill>
            </a:endParaRPr>
          </a:p>
        </p:txBody>
      </p:sp>
      <p:sp>
        <p:nvSpPr>
          <p:cNvPr id="12" name="TextBox 11"/>
          <p:cNvSpPr txBox="1"/>
          <p:nvPr/>
        </p:nvSpPr>
        <p:spPr>
          <a:xfrm>
            <a:off x="640208" y="5919525"/>
            <a:ext cx="4326837" cy="523220"/>
          </a:xfrm>
          <a:prstGeom prst="rect">
            <a:avLst/>
          </a:prstGeom>
          <a:noFill/>
        </p:spPr>
        <p:txBody>
          <a:bodyPr wrap="square" rtlCol="0">
            <a:spAutoFit/>
          </a:bodyPr>
          <a:lstStyle/>
          <a:p>
            <a:pPr algn="ctr"/>
            <a:r>
              <a:rPr lang="en-US" sz="1400" dirty="0" smtClean="0">
                <a:solidFill>
                  <a:schemeClr val="bg1"/>
                </a:solidFill>
                <a:latin typeface="Arial"/>
                <a:cs typeface="Arial"/>
              </a:rPr>
              <a:t>Antibody binding induces </a:t>
            </a:r>
            <a:r>
              <a:rPr lang="en-US" sz="1400" dirty="0" err="1" smtClean="0">
                <a:solidFill>
                  <a:schemeClr val="bg1"/>
                </a:solidFill>
                <a:latin typeface="Arial"/>
                <a:cs typeface="Arial"/>
              </a:rPr>
              <a:t>antiproliferative</a:t>
            </a:r>
            <a:r>
              <a:rPr lang="en-US" sz="1400" dirty="0" smtClean="0">
                <a:solidFill>
                  <a:schemeClr val="bg1"/>
                </a:solidFill>
                <a:latin typeface="Arial"/>
                <a:cs typeface="Arial"/>
              </a:rPr>
              <a:t> signaling, apoptosis and cell-growth inhibition</a:t>
            </a:r>
            <a:endParaRPr lang="en-US" sz="1400" dirty="0">
              <a:solidFill>
                <a:schemeClr val="bg1"/>
              </a:solidFill>
              <a:latin typeface="Arial"/>
              <a:cs typeface="Arial"/>
            </a:endParaRPr>
          </a:p>
        </p:txBody>
      </p:sp>
      <p:cxnSp>
        <p:nvCxnSpPr>
          <p:cNvPr id="14" name="Straight Connector 13"/>
          <p:cNvCxnSpPr/>
          <p:nvPr/>
        </p:nvCxnSpPr>
        <p:spPr>
          <a:xfrm>
            <a:off x="4956550" y="2036272"/>
            <a:ext cx="265169"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2841433" y="3128369"/>
            <a:ext cx="0" cy="30907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3610372" y="4860328"/>
            <a:ext cx="191699" cy="13589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5040515" y="2067760"/>
            <a:ext cx="181204" cy="309074"/>
          </a:xfrm>
          <a:prstGeom prst="line">
            <a:avLst/>
          </a:prstGeom>
          <a:ln>
            <a:solidFill>
              <a:schemeClr val="bg1"/>
            </a:solidFill>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88952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Obinutuzumab</a:t>
            </a:r>
            <a:r>
              <a:rPr lang="en-US" dirty="0" smtClean="0"/>
              <a:t> (GA101)</a:t>
            </a:r>
            <a:endParaRPr lang="en-US" dirty="0"/>
          </a:p>
        </p:txBody>
      </p:sp>
      <p:sp>
        <p:nvSpPr>
          <p:cNvPr id="5" name="Content Placeholder 4"/>
          <p:cNvSpPr>
            <a:spLocks noGrp="1"/>
          </p:cNvSpPr>
          <p:nvPr>
            <p:ph idx="1"/>
          </p:nvPr>
        </p:nvSpPr>
        <p:spPr/>
        <p:txBody>
          <a:bodyPr>
            <a:normAutofit/>
          </a:bodyPr>
          <a:lstStyle/>
          <a:p>
            <a:pPr>
              <a:spcBef>
                <a:spcPts val="300"/>
              </a:spcBef>
            </a:pPr>
            <a:r>
              <a:rPr lang="en-US" sz="2300" dirty="0" smtClean="0"/>
              <a:t>A novel </a:t>
            </a:r>
            <a:r>
              <a:rPr lang="en-US" sz="2300" dirty="0" err="1"/>
              <a:t>glycoengineered</a:t>
            </a:r>
            <a:r>
              <a:rPr lang="en-US" sz="2300" dirty="0"/>
              <a:t> Type II CD20 monoclonal </a:t>
            </a:r>
            <a:r>
              <a:rPr lang="en-US" sz="2300" dirty="0" smtClean="0"/>
              <a:t>antibody</a:t>
            </a:r>
          </a:p>
          <a:p>
            <a:pPr lvl="1">
              <a:spcBef>
                <a:spcPts val="300"/>
              </a:spcBef>
            </a:pPr>
            <a:r>
              <a:rPr lang="en-US" sz="2300" dirty="0" smtClean="0"/>
              <a:t>Developed for the treatment of B-cell cancers: </a:t>
            </a:r>
            <a:br>
              <a:rPr lang="en-US" sz="2300" dirty="0" smtClean="0"/>
            </a:br>
            <a:r>
              <a:rPr lang="en-US" sz="2300" dirty="0" smtClean="0"/>
              <a:t>NHL and CLL</a:t>
            </a:r>
          </a:p>
          <a:p>
            <a:pPr>
              <a:spcBef>
                <a:spcPts val="300"/>
              </a:spcBef>
            </a:pPr>
            <a:r>
              <a:rPr lang="en-US" sz="2300" dirty="0" smtClean="0"/>
              <a:t>Distinct mechanism of action compared to other </a:t>
            </a:r>
            <a:br>
              <a:rPr lang="en-US" sz="2300" dirty="0" smtClean="0"/>
            </a:br>
            <a:r>
              <a:rPr lang="en-US" sz="2300" dirty="0" smtClean="0"/>
              <a:t>anti-CD20s, including rituximab</a:t>
            </a:r>
          </a:p>
          <a:p>
            <a:pPr lvl="1">
              <a:spcBef>
                <a:spcPts val="300"/>
              </a:spcBef>
            </a:pPr>
            <a:r>
              <a:rPr lang="en-US" sz="2300" dirty="0" smtClean="0"/>
              <a:t>Compared </a:t>
            </a:r>
            <a:r>
              <a:rPr lang="en-US" sz="2300" dirty="0"/>
              <a:t>with rituximab, </a:t>
            </a:r>
            <a:r>
              <a:rPr lang="en-US" sz="2300" dirty="0" smtClean="0"/>
              <a:t>it mediates </a:t>
            </a:r>
            <a:r>
              <a:rPr lang="en-US" sz="2300" dirty="0"/>
              <a:t>less complement-dependent cytotoxicity (CDC</a:t>
            </a:r>
            <a:r>
              <a:rPr lang="en-US" sz="2300" dirty="0" smtClean="0"/>
              <a:t>)</a:t>
            </a:r>
            <a:endParaRPr lang="en-US" sz="2300" dirty="0"/>
          </a:p>
          <a:p>
            <a:pPr lvl="1">
              <a:spcBef>
                <a:spcPts val="300"/>
              </a:spcBef>
            </a:pPr>
            <a:r>
              <a:rPr lang="en-US" sz="2300" dirty="0" smtClean="0"/>
              <a:t>More </a:t>
            </a:r>
            <a:r>
              <a:rPr lang="en-US" sz="2300" dirty="0"/>
              <a:t>potent than the Type I antibody rituximab in inducing cell death </a:t>
            </a:r>
            <a:r>
              <a:rPr lang="en-US" sz="2300" dirty="0" smtClean="0"/>
              <a:t>via </a:t>
            </a:r>
            <a:r>
              <a:rPr lang="en-US" sz="2300" dirty="0" err="1" smtClean="0"/>
              <a:t>nonclassical</a:t>
            </a:r>
            <a:r>
              <a:rPr lang="en-US" sz="2300" dirty="0" smtClean="0"/>
              <a:t> </a:t>
            </a:r>
            <a:r>
              <a:rPr lang="en-US" sz="2300" dirty="0"/>
              <a:t>induction of apoptosis </a:t>
            </a:r>
            <a:r>
              <a:rPr lang="en-US" sz="2300" dirty="0" smtClean="0"/>
              <a:t>cytotoxicity</a:t>
            </a:r>
            <a:endParaRPr lang="en-US" sz="2300" dirty="0"/>
          </a:p>
          <a:p>
            <a:pPr lvl="2">
              <a:spcBef>
                <a:spcPts val="300"/>
              </a:spcBef>
            </a:pPr>
            <a:r>
              <a:rPr lang="en-US" sz="2300" dirty="0" smtClean="0"/>
              <a:t>More </a:t>
            </a:r>
            <a:r>
              <a:rPr lang="en-US" sz="2300" dirty="0"/>
              <a:t>direct </a:t>
            </a:r>
            <a:r>
              <a:rPr lang="en-US" sz="2300" dirty="0" smtClean="0"/>
              <a:t>cytotoxicity</a:t>
            </a:r>
          </a:p>
          <a:p>
            <a:pPr lvl="2">
              <a:spcBef>
                <a:spcPts val="300"/>
              </a:spcBef>
            </a:pPr>
            <a:r>
              <a:rPr lang="en-US" sz="2300" dirty="0"/>
              <a:t>M</a:t>
            </a:r>
            <a:r>
              <a:rPr lang="en-US" sz="2300" dirty="0" smtClean="0"/>
              <a:t>ore </a:t>
            </a:r>
            <a:r>
              <a:rPr lang="en-US" sz="2300" dirty="0"/>
              <a:t>antibody-</a:t>
            </a:r>
            <a:r>
              <a:rPr lang="en-US" sz="2300" dirty="0" smtClean="0"/>
              <a:t>dependent cell</a:t>
            </a:r>
            <a:r>
              <a:rPr lang="en-US" sz="2300" dirty="0"/>
              <a:t>-mediated </a:t>
            </a:r>
            <a:r>
              <a:rPr lang="en-US" sz="2300" dirty="0" smtClean="0"/>
              <a:t>cytotoxicity</a:t>
            </a:r>
            <a:endParaRPr lang="en-US" sz="2300" dirty="0"/>
          </a:p>
        </p:txBody>
      </p:sp>
      <p:sp>
        <p:nvSpPr>
          <p:cNvPr id="6" name="TextBox 5"/>
          <p:cNvSpPr txBox="1"/>
          <p:nvPr/>
        </p:nvSpPr>
        <p:spPr>
          <a:xfrm>
            <a:off x="12330" y="6427113"/>
            <a:ext cx="8392166" cy="430887"/>
          </a:xfrm>
          <a:prstGeom prst="rect">
            <a:avLst/>
          </a:prstGeom>
          <a:noFill/>
        </p:spPr>
        <p:txBody>
          <a:bodyPr wrap="square" lIns="182880" tIns="91440" bIns="91440" rtlCol="0">
            <a:spAutoFit/>
          </a:bodyPr>
          <a:lstStyle/>
          <a:p>
            <a:r>
              <a:rPr lang="en-US" sz="1600" dirty="0" err="1">
                <a:solidFill>
                  <a:srgbClr val="FFFFFF"/>
                </a:solidFill>
              </a:rPr>
              <a:t>Cang</a:t>
            </a:r>
            <a:r>
              <a:rPr lang="en-US" sz="1600" dirty="0">
                <a:solidFill>
                  <a:srgbClr val="FFFFFF"/>
                </a:solidFill>
              </a:rPr>
              <a:t> S et al. </a:t>
            </a:r>
            <a:r>
              <a:rPr lang="en-US" sz="1600" i="1" dirty="0">
                <a:solidFill>
                  <a:srgbClr val="FFFFFF"/>
                </a:solidFill>
              </a:rPr>
              <a:t>J </a:t>
            </a:r>
            <a:r>
              <a:rPr lang="en-US" sz="1600" i="1" dirty="0" err="1">
                <a:solidFill>
                  <a:srgbClr val="FFFFFF"/>
                </a:solidFill>
              </a:rPr>
              <a:t>Hematol</a:t>
            </a:r>
            <a:r>
              <a:rPr lang="en-US" sz="1600" i="1" dirty="0">
                <a:solidFill>
                  <a:srgbClr val="FFFFFF"/>
                </a:solidFill>
              </a:rPr>
              <a:t> </a:t>
            </a:r>
            <a:r>
              <a:rPr lang="en-US" sz="1600" i="1" dirty="0" err="1">
                <a:solidFill>
                  <a:srgbClr val="FFFFFF"/>
                </a:solidFill>
              </a:rPr>
              <a:t>Oncol</a:t>
            </a:r>
            <a:r>
              <a:rPr lang="en-US" sz="1600" i="1" dirty="0">
                <a:solidFill>
                  <a:srgbClr val="FFFFFF"/>
                </a:solidFill>
              </a:rPr>
              <a:t> </a:t>
            </a:r>
            <a:r>
              <a:rPr lang="en-US" sz="1600" dirty="0">
                <a:solidFill>
                  <a:srgbClr val="FFFFFF"/>
                </a:solidFill>
              </a:rPr>
              <a:t>2012;5:64.</a:t>
            </a:r>
          </a:p>
        </p:txBody>
      </p:sp>
    </p:spTree>
    <p:extLst>
      <p:ext uri="{BB962C8B-B14F-4D97-AF65-F5344CB8AC3E}">
        <p14:creationId xmlns:p14="http://schemas.microsoft.com/office/powerpoint/2010/main" val="2106665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Line 6"/>
          <p:cNvSpPr>
            <a:spLocks noChangeShapeType="1"/>
          </p:cNvSpPr>
          <p:nvPr/>
        </p:nvSpPr>
        <p:spPr bwMode="auto">
          <a:xfrm>
            <a:off x="3010919" y="3590922"/>
            <a:ext cx="1426483" cy="0"/>
          </a:xfrm>
          <a:prstGeom prst="line">
            <a:avLst/>
          </a:prstGeom>
          <a:noFill/>
          <a:ln w="28575">
            <a:solidFill>
              <a:srgbClr val="FFFFFF"/>
            </a:solidFill>
            <a:round/>
            <a:headEnd type="none"/>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597" name="Line 7"/>
          <p:cNvSpPr>
            <a:spLocks noChangeShapeType="1"/>
          </p:cNvSpPr>
          <p:nvPr/>
        </p:nvSpPr>
        <p:spPr bwMode="auto">
          <a:xfrm flipH="1">
            <a:off x="4437402" y="2505909"/>
            <a:ext cx="1" cy="200408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98" name="Line 8"/>
          <p:cNvSpPr>
            <a:spLocks noChangeShapeType="1"/>
          </p:cNvSpPr>
          <p:nvPr/>
        </p:nvSpPr>
        <p:spPr bwMode="auto">
          <a:xfrm flipV="1">
            <a:off x="4437402" y="2495738"/>
            <a:ext cx="514557" cy="10171"/>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599" name="Line 9"/>
          <p:cNvSpPr>
            <a:spLocks noChangeShapeType="1"/>
          </p:cNvSpPr>
          <p:nvPr/>
        </p:nvSpPr>
        <p:spPr bwMode="auto">
          <a:xfrm>
            <a:off x="4437402" y="4509993"/>
            <a:ext cx="514559"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2027" name="Text Box 11"/>
          <p:cNvSpPr txBox="1">
            <a:spLocks noChangeArrowheads="1"/>
          </p:cNvSpPr>
          <p:nvPr/>
        </p:nvSpPr>
        <p:spPr bwMode="auto">
          <a:xfrm>
            <a:off x="5017650" y="2057086"/>
            <a:ext cx="2983350" cy="913472"/>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p>
            <a:pPr algn="ctr">
              <a:defRPr/>
            </a:pPr>
            <a:r>
              <a:rPr lang="en-US" sz="2000" b="1" dirty="0" err="1" smtClean="0">
                <a:solidFill>
                  <a:srgbClr val="000090"/>
                </a:solidFill>
                <a:latin typeface="Arial" pitchFamily="1" charset="0"/>
                <a:ea typeface="ＭＳ Ｐゴシック" pitchFamily="1" charset="-128"/>
                <a:cs typeface="ＭＳ Ｐゴシック" pitchFamily="1" charset="-128"/>
              </a:rPr>
              <a:t>Chlorambucil</a:t>
            </a:r>
            <a:r>
              <a:rPr lang="en-US" sz="2000" b="1" dirty="0" smtClean="0">
                <a:solidFill>
                  <a:srgbClr val="000090"/>
                </a:solidFill>
                <a:latin typeface="Arial" pitchFamily="1" charset="0"/>
                <a:ea typeface="ＭＳ Ｐゴシック" pitchFamily="1" charset="-128"/>
                <a:cs typeface="ＭＳ Ｐゴシック" pitchFamily="1" charset="-128"/>
              </a:rPr>
              <a:t> +</a:t>
            </a:r>
          </a:p>
          <a:p>
            <a:pPr algn="ctr">
              <a:defRPr/>
            </a:pPr>
            <a:r>
              <a:rPr lang="en-US" sz="2000" b="1" dirty="0" err="1" smtClean="0">
                <a:solidFill>
                  <a:srgbClr val="000090"/>
                </a:solidFill>
                <a:latin typeface="Arial" pitchFamily="1" charset="0"/>
                <a:ea typeface="ＭＳ Ｐゴシック" pitchFamily="1" charset="-128"/>
                <a:cs typeface="ＭＳ Ｐゴシック" pitchFamily="1" charset="-128"/>
              </a:rPr>
              <a:t>Obinutuzumab</a:t>
            </a:r>
            <a:endParaRPr lang="en-US" sz="2000" b="1" dirty="0" smtClean="0">
              <a:solidFill>
                <a:srgbClr val="000090"/>
              </a:solidFill>
              <a:latin typeface="Arial" pitchFamily="1" charset="0"/>
              <a:ea typeface="ＭＳ Ｐゴシック" pitchFamily="1" charset="-128"/>
              <a:cs typeface="ＭＳ Ｐゴシック" pitchFamily="1" charset="-128"/>
            </a:endParaRPr>
          </a:p>
        </p:txBody>
      </p:sp>
      <p:sp>
        <p:nvSpPr>
          <p:cNvPr id="982029" name="Text Box 13"/>
          <p:cNvSpPr txBox="1">
            <a:spLocks noChangeArrowheads="1"/>
          </p:cNvSpPr>
          <p:nvPr/>
        </p:nvSpPr>
        <p:spPr bwMode="auto">
          <a:xfrm>
            <a:off x="5017650" y="4144210"/>
            <a:ext cx="2983350" cy="685800"/>
          </a:xfrm>
          <a:prstGeom prst="rect">
            <a:avLst/>
          </a:prstGeom>
          <a:solidFill>
            <a:srgbClr val="58C4F3"/>
          </a:solidFill>
          <a:ln w="9525">
            <a:solidFill>
              <a:srgbClr val="FFFFFF"/>
            </a:solidFill>
            <a:miter lim="800000"/>
            <a:headEnd/>
            <a:tailEnd/>
          </a:ln>
          <a:effectLst>
            <a:prstShdw prst="shdw17" dist="17961" dir="2700000">
              <a:srgbClr val="999999">
                <a:alpha val="74997"/>
              </a:srgbClr>
            </a:prstShdw>
          </a:effectLst>
        </p:spPr>
        <p:txBody>
          <a:bodyPr anchor="ctr"/>
          <a:lstStyle/>
          <a:p>
            <a:pPr algn="ctr">
              <a:spcBef>
                <a:spcPct val="50000"/>
              </a:spcBef>
              <a:defRPr/>
            </a:pPr>
            <a:r>
              <a:rPr lang="en-US" sz="2000" b="1" dirty="0" err="1" smtClean="0">
                <a:solidFill>
                  <a:srgbClr val="000090"/>
                </a:solidFill>
                <a:latin typeface="Arial" pitchFamily="1" charset="0"/>
                <a:ea typeface="ＭＳ Ｐゴシック" pitchFamily="1" charset="-128"/>
                <a:cs typeface="ＭＳ Ｐゴシック" pitchFamily="1" charset="-128"/>
              </a:rPr>
              <a:t>Chlorambucil</a:t>
            </a:r>
            <a:endParaRPr lang="en-US" sz="2000" b="1" dirty="0">
              <a:solidFill>
                <a:srgbClr val="000090"/>
              </a:solidFill>
              <a:latin typeface="Arial" pitchFamily="1" charset="0"/>
              <a:ea typeface="ＭＳ Ｐゴシック" pitchFamily="1" charset="-128"/>
              <a:cs typeface="ＭＳ Ｐゴシック" pitchFamily="1" charset="-128"/>
            </a:endParaRPr>
          </a:p>
        </p:txBody>
      </p:sp>
      <p:sp>
        <p:nvSpPr>
          <p:cNvPr id="110603" name="Oval 25"/>
          <p:cNvSpPr>
            <a:spLocks noChangeArrowheads="1"/>
          </p:cNvSpPr>
          <p:nvPr/>
        </p:nvSpPr>
        <p:spPr bwMode="auto">
          <a:xfrm>
            <a:off x="3294421" y="3153882"/>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a:solidFill>
                  <a:schemeClr val="bg1"/>
                </a:solidFill>
                <a:latin typeface="Arial" charset="0"/>
              </a:rPr>
              <a:t>R</a:t>
            </a:r>
          </a:p>
        </p:txBody>
      </p:sp>
      <p:sp>
        <p:nvSpPr>
          <p:cNvPr id="15" name="Line 6"/>
          <p:cNvSpPr>
            <a:spLocks noChangeShapeType="1"/>
          </p:cNvSpPr>
          <p:nvPr/>
        </p:nvSpPr>
        <p:spPr bwMode="auto">
          <a:xfrm flipV="1">
            <a:off x="4437402" y="3590922"/>
            <a:ext cx="514557"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 name="TextBox 3"/>
          <p:cNvSpPr txBox="1"/>
          <p:nvPr/>
        </p:nvSpPr>
        <p:spPr>
          <a:xfrm>
            <a:off x="111829" y="6459576"/>
            <a:ext cx="3229370" cy="338554"/>
          </a:xfrm>
          <a:prstGeom prst="rect">
            <a:avLst/>
          </a:prstGeom>
          <a:noFill/>
        </p:spPr>
        <p:txBody>
          <a:bodyPr wrap="none" rtlCol="0">
            <a:spAutoFit/>
          </a:bodyPr>
          <a:lstStyle/>
          <a:p>
            <a:r>
              <a:rPr lang="en-US" sz="1600" dirty="0" err="1" smtClean="0">
                <a:solidFill>
                  <a:srgbClr val="FFFFFF"/>
                </a:solidFill>
              </a:rPr>
              <a:t>www.clinicaltrials.gov</a:t>
            </a:r>
            <a:r>
              <a:rPr lang="en-US" sz="1600" dirty="0" smtClean="0">
                <a:solidFill>
                  <a:srgbClr val="FFFFFF"/>
                </a:solidFill>
              </a:rPr>
              <a:t>, April 2013</a:t>
            </a:r>
            <a:endParaRPr lang="en-US" sz="1600" dirty="0">
              <a:solidFill>
                <a:srgbClr val="FFFFFF"/>
              </a:solidFill>
            </a:endParaRPr>
          </a:p>
        </p:txBody>
      </p:sp>
      <p:sp>
        <p:nvSpPr>
          <p:cNvPr id="18" name="TextBox 17"/>
          <p:cNvSpPr txBox="1"/>
          <p:nvPr/>
        </p:nvSpPr>
        <p:spPr>
          <a:xfrm>
            <a:off x="708720" y="1501745"/>
            <a:ext cx="4674577" cy="400110"/>
          </a:xfrm>
          <a:prstGeom prst="rect">
            <a:avLst/>
          </a:prstGeom>
          <a:noFill/>
        </p:spPr>
        <p:txBody>
          <a:bodyPr wrap="none" rtlCol="0">
            <a:spAutoFit/>
          </a:bodyPr>
          <a:lstStyle/>
          <a:p>
            <a:r>
              <a:rPr lang="en-US" sz="2000" b="1" dirty="0" smtClean="0">
                <a:solidFill>
                  <a:srgbClr val="FFFFFF"/>
                </a:solidFill>
              </a:rPr>
              <a:t>Target Accrual: </a:t>
            </a:r>
            <a:r>
              <a:rPr lang="en-US" sz="2000" dirty="0" smtClean="0">
                <a:solidFill>
                  <a:srgbClr val="FFFFFF"/>
                </a:solidFill>
              </a:rPr>
              <a:t>786 (Active, recruiting)</a:t>
            </a:r>
            <a:endParaRPr lang="en-US" sz="2000" dirty="0">
              <a:solidFill>
                <a:srgbClr val="FFFFFF"/>
              </a:solidFill>
            </a:endParaRPr>
          </a:p>
        </p:txBody>
      </p:sp>
      <p:sp>
        <p:nvSpPr>
          <p:cNvPr id="8" name="TextBox 7"/>
          <p:cNvSpPr txBox="1"/>
          <p:nvPr/>
        </p:nvSpPr>
        <p:spPr>
          <a:xfrm>
            <a:off x="5017650" y="6464661"/>
            <a:ext cx="4020351" cy="338554"/>
          </a:xfrm>
          <a:prstGeom prst="rect">
            <a:avLst/>
          </a:prstGeom>
          <a:noFill/>
        </p:spPr>
        <p:txBody>
          <a:bodyPr wrap="none" rtlCol="0">
            <a:spAutoFit/>
          </a:bodyPr>
          <a:lstStyle/>
          <a:p>
            <a:r>
              <a:rPr lang="en-US" sz="1600" dirty="0" err="1" smtClean="0">
                <a:solidFill>
                  <a:srgbClr val="FFFFFF"/>
                </a:solidFill>
              </a:rPr>
              <a:t>clinicaltrials.gov</a:t>
            </a:r>
            <a:r>
              <a:rPr lang="en-US" sz="1600" dirty="0" smtClean="0">
                <a:solidFill>
                  <a:srgbClr val="FFFFFF"/>
                </a:solidFill>
              </a:rPr>
              <a:t> Identifier: </a:t>
            </a:r>
            <a:r>
              <a:rPr lang="en-US" sz="1600" dirty="0">
                <a:solidFill>
                  <a:srgbClr val="FFFFFF"/>
                </a:solidFill>
              </a:rPr>
              <a:t>NCT01010061</a:t>
            </a:r>
          </a:p>
        </p:txBody>
      </p:sp>
      <p:sp>
        <p:nvSpPr>
          <p:cNvPr id="21" name="TextBox 20"/>
          <p:cNvSpPr txBox="1"/>
          <p:nvPr/>
        </p:nvSpPr>
        <p:spPr>
          <a:xfrm>
            <a:off x="555236" y="4429900"/>
            <a:ext cx="2977773" cy="400110"/>
          </a:xfrm>
          <a:prstGeom prst="rect">
            <a:avLst/>
          </a:prstGeom>
          <a:noFill/>
        </p:spPr>
        <p:txBody>
          <a:bodyPr wrap="none" rtlCol="0">
            <a:spAutoFit/>
          </a:bodyPr>
          <a:lstStyle/>
          <a:p>
            <a:r>
              <a:rPr lang="en-US" sz="2000" b="1" dirty="0" smtClean="0">
                <a:solidFill>
                  <a:srgbClr val="FFFFFF"/>
                </a:solidFill>
              </a:rPr>
              <a:t>Primary Endpoint:</a:t>
            </a:r>
            <a:r>
              <a:rPr lang="en-US" sz="2000" dirty="0" smtClean="0">
                <a:solidFill>
                  <a:srgbClr val="FFFFFF"/>
                </a:solidFill>
              </a:rPr>
              <a:t> PFS</a:t>
            </a:r>
            <a:endParaRPr lang="en-US" sz="2000" dirty="0">
              <a:solidFill>
                <a:srgbClr val="FFFFFF"/>
              </a:solidFill>
            </a:endParaRPr>
          </a:p>
        </p:txBody>
      </p:sp>
      <p:sp>
        <p:nvSpPr>
          <p:cNvPr id="22" name="Text Box 11"/>
          <p:cNvSpPr txBox="1">
            <a:spLocks noChangeArrowheads="1"/>
          </p:cNvSpPr>
          <p:nvPr/>
        </p:nvSpPr>
        <p:spPr bwMode="auto">
          <a:xfrm>
            <a:off x="5017650" y="3130291"/>
            <a:ext cx="2983350" cy="850293"/>
          </a:xfrm>
          <a:prstGeom prst="rect">
            <a:avLst/>
          </a:prstGeom>
          <a:solidFill>
            <a:srgbClr val="99CC00"/>
          </a:solidFill>
          <a:ln w="9525">
            <a:solidFill>
              <a:srgbClr val="FFFFFF"/>
            </a:solidFill>
            <a:miter lim="800000"/>
            <a:headEnd/>
            <a:tailEnd/>
          </a:ln>
          <a:effectLst>
            <a:prstShdw prst="shdw17" dist="17961" dir="2700000">
              <a:srgbClr val="999999">
                <a:alpha val="74997"/>
              </a:srgbClr>
            </a:prstShdw>
          </a:effectLst>
        </p:spPr>
        <p:txBody>
          <a:bodyPr anchor="ctr"/>
          <a:lstStyle/>
          <a:p>
            <a:pPr algn="ctr">
              <a:defRPr/>
            </a:pPr>
            <a:r>
              <a:rPr lang="en-US" sz="2000" b="1" dirty="0" err="1" smtClean="0">
                <a:solidFill>
                  <a:srgbClr val="000090"/>
                </a:solidFill>
                <a:latin typeface="Arial" pitchFamily="1" charset="0"/>
                <a:ea typeface="ＭＳ Ｐゴシック" pitchFamily="1" charset="-128"/>
                <a:cs typeface="ＭＳ Ｐゴシック" pitchFamily="1" charset="-128"/>
              </a:rPr>
              <a:t>Chlorambucil</a:t>
            </a:r>
            <a:r>
              <a:rPr lang="en-US" sz="2000" b="1" dirty="0" smtClean="0">
                <a:solidFill>
                  <a:srgbClr val="000090"/>
                </a:solidFill>
                <a:latin typeface="Arial" pitchFamily="1" charset="0"/>
                <a:ea typeface="ＭＳ Ｐゴシック" pitchFamily="1" charset="-128"/>
                <a:cs typeface="ＭＳ Ｐゴシック" pitchFamily="1" charset="-128"/>
              </a:rPr>
              <a:t> +</a:t>
            </a:r>
          </a:p>
          <a:p>
            <a:pPr algn="ctr">
              <a:defRPr/>
            </a:pPr>
            <a:r>
              <a:rPr lang="en-US" sz="2000" b="1" dirty="0" smtClean="0">
                <a:solidFill>
                  <a:srgbClr val="000090"/>
                </a:solidFill>
                <a:latin typeface="Arial" pitchFamily="1" charset="0"/>
                <a:ea typeface="ＭＳ Ｐゴシック" pitchFamily="1" charset="-128"/>
                <a:cs typeface="ＭＳ Ｐゴシック" pitchFamily="1" charset="-128"/>
              </a:rPr>
              <a:t>Rituximab</a:t>
            </a:r>
          </a:p>
        </p:txBody>
      </p:sp>
      <p:sp>
        <p:nvSpPr>
          <p:cNvPr id="2" name="Title 1"/>
          <p:cNvSpPr>
            <a:spLocks noGrp="1"/>
          </p:cNvSpPr>
          <p:nvPr>
            <p:ph type="title"/>
          </p:nvPr>
        </p:nvSpPr>
        <p:spPr/>
        <p:txBody>
          <a:bodyPr/>
          <a:lstStyle/>
          <a:p>
            <a:r>
              <a:rPr lang="en-US" dirty="0"/>
              <a:t>German CLL11 Phase III </a:t>
            </a:r>
            <a:r>
              <a:rPr lang="en-US" dirty="0" smtClean="0"/>
              <a:t>Study</a:t>
            </a:r>
            <a:endParaRPr lang="en-US" dirty="0"/>
          </a:p>
        </p:txBody>
      </p:sp>
      <p:graphicFrame>
        <p:nvGraphicFramePr>
          <p:cNvPr id="29" name="Group 104"/>
          <p:cNvGraphicFramePr>
            <a:graphicFrameLocks noGrp="1"/>
          </p:cNvGraphicFramePr>
          <p:nvPr>
            <p:extLst>
              <p:ext uri="{D42A27DB-BD31-4B8C-83A1-F6EECF244321}">
                <p14:modId xmlns:p14="http://schemas.microsoft.com/office/powerpoint/2010/main" val="3451076359"/>
              </p:ext>
            </p:extLst>
          </p:nvPr>
        </p:nvGraphicFramePr>
        <p:xfrm>
          <a:off x="708720" y="2776799"/>
          <a:ext cx="2302200" cy="1364505"/>
        </p:xfrm>
        <a:graphic>
          <a:graphicData uri="http://schemas.openxmlformats.org/drawingml/2006/table">
            <a:tbl>
              <a:tblPr/>
              <a:tblGrid>
                <a:gridCol w="2302200"/>
              </a:tblGrid>
              <a:tr h="2475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a:ea typeface="ＭＳ Ｐゴシック" charset="0"/>
                          <a:cs typeface="Arial"/>
                        </a:rPr>
                        <a:t>Eligibility</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998745">
                <a:tc>
                  <a:txBody>
                    <a:bodyPr/>
                    <a:lstStyle/>
                    <a:p>
                      <a:pPr marL="0" marR="0" lvl="0" indent="0" algn="l" defTabSz="914400" rtl="0" eaLnBrk="1" fontAlgn="base" latinLnBrk="0" hangingPunct="1">
                        <a:lnSpc>
                          <a:spcPct val="120000"/>
                        </a:lnSpc>
                        <a:spcBef>
                          <a:spcPct val="0"/>
                        </a:spcBef>
                        <a:spcAft>
                          <a:spcPct val="0"/>
                        </a:spcAft>
                        <a:buClrTx/>
                        <a:buSzTx/>
                        <a:buFont typeface="Arial"/>
                        <a:buNone/>
                        <a:tabLst/>
                      </a:pPr>
                      <a:r>
                        <a:rPr kumimoji="0" lang="en-US" sz="1800" b="0" i="0" u="none" strike="noStrike" cap="none" normalizeH="0" baseline="0" dirty="0" smtClean="0">
                          <a:ln>
                            <a:noFill/>
                          </a:ln>
                          <a:solidFill>
                            <a:schemeClr val="bg1"/>
                          </a:solidFill>
                          <a:effectLst/>
                          <a:latin typeface="+mn-lt"/>
                          <a:ea typeface="ＭＳ Ｐゴシック" charset="0"/>
                          <a:cs typeface="Arial"/>
                        </a:rPr>
                        <a:t>Previously untreated CD20+ B-cell CLL</a:t>
                      </a: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
        <p:nvSpPr>
          <p:cNvPr id="17" name="Rectangle 7"/>
          <p:cNvSpPr txBox="1">
            <a:spLocks noChangeArrowheads="1"/>
          </p:cNvSpPr>
          <p:nvPr/>
        </p:nvSpPr>
        <p:spPr>
          <a:xfrm>
            <a:off x="4437403" y="5146069"/>
            <a:ext cx="4249398" cy="123100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5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5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5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5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5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800"/>
              </a:spcAft>
              <a:buNone/>
            </a:pPr>
            <a:r>
              <a:rPr lang="en-US" sz="1800" b="1" dirty="0" smtClean="0">
                <a:solidFill>
                  <a:srgbClr val="ECBB33"/>
                </a:solidFill>
              </a:rPr>
              <a:t>Press release, January 30, 2013</a:t>
            </a:r>
          </a:p>
          <a:p>
            <a:pPr marL="0" indent="0">
              <a:spcAft>
                <a:spcPts val="1800"/>
              </a:spcAft>
              <a:buNone/>
            </a:pPr>
            <a:r>
              <a:rPr lang="en-US" sz="1800" b="1" dirty="0" smtClean="0">
                <a:solidFill>
                  <a:srgbClr val="ECBB33"/>
                </a:solidFill>
              </a:rPr>
              <a:t>Improvement in PFS with addition of </a:t>
            </a:r>
            <a:r>
              <a:rPr lang="en-US" sz="1800" b="1" dirty="0" err="1" smtClean="0">
                <a:solidFill>
                  <a:srgbClr val="ECBB33"/>
                </a:solidFill>
              </a:rPr>
              <a:t>obinutuzumab</a:t>
            </a:r>
            <a:r>
              <a:rPr lang="en-US" sz="1800" b="1" dirty="0" smtClean="0">
                <a:solidFill>
                  <a:srgbClr val="ECBB33"/>
                </a:solidFill>
              </a:rPr>
              <a:t> to </a:t>
            </a:r>
            <a:r>
              <a:rPr lang="en-US" sz="1800" b="1" dirty="0" err="1" smtClean="0">
                <a:solidFill>
                  <a:srgbClr val="ECBB33"/>
                </a:solidFill>
              </a:rPr>
              <a:t>chlorambucil</a:t>
            </a:r>
            <a:r>
              <a:rPr lang="en-US" sz="1800" b="1" dirty="0" smtClean="0">
                <a:solidFill>
                  <a:srgbClr val="ECBB33"/>
                </a:solidFill>
              </a:rPr>
              <a:t> </a:t>
            </a:r>
            <a:r>
              <a:rPr lang="en-US" sz="1800" b="1" dirty="0" err="1" smtClean="0">
                <a:solidFill>
                  <a:srgbClr val="ECBB33"/>
                </a:solidFill>
              </a:rPr>
              <a:t>vs</a:t>
            </a:r>
            <a:r>
              <a:rPr lang="en-US" sz="1800" b="1" dirty="0" smtClean="0">
                <a:solidFill>
                  <a:srgbClr val="ECBB33"/>
                </a:solidFill>
              </a:rPr>
              <a:t> </a:t>
            </a:r>
            <a:r>
              <a:rPr lang="en-US" sz="1800" b="1" dirty="0" err="1" smtClean="0">
                <a:solidFill>
                  <a:srgbClr val="ECBB33"/>
                </a:solidFill>
              </a:rPr>
              <a:t>chlorambucil</a:t>
            </a:r>
            <a:r>
              <a:rPr lang="en-US" sz="1800" b="1" dirty="0" smtClean="0">
                <a:solidFill>
                  <a:srgbClr val="ECBB33"/>
                </a:solidFill>
              </a:rPr>
              <a:t> alone</a:t>
            </a:r>
            <a:endParaRPr lang="en-US" sz="1800" dirty="0" smtClean="0">
              <a:solidFill>
                <a:srgbClr val="ECBB33"/>
              </a:solidFill>
            </a:endParaRPr>
          </a:p>
        </p:txBody>
      </p:sp>
    </p:spTree>
    <p:extLst>
      <p:ext uri="{BB962C8B-B14F-4D97-AF65-F5344CB8AC3E}">
        <p14:creationId xmlns:p14="http://schemas.microsoft.com/office/powerpoint/2010/main" val="2202056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chor="ctr">
            <a:normAutofit/>
          </a:bodyPr>
          <a:lstStyle/>
          <a:p>
            <a:pPr algn="ctr"/>
            <a:r>
              <a:rPr lang="en-US" sz="3200" b="1" dirty="0">
                <a:solidFill>
                  <a:srgbClr val="FFFFFF"/>
                </a:solidFill>
              </a:rPr>
              <a:t>Treatment for patients with alcoholism and/or other </a:t>
            </a:r>
            <a:r>
              <a:rPr lang="en-US" sz="3200" b="1" dirty="0" smtClean="0">
                <a:solidFill>
                  <a:srgbClr val="FFFFFF"/>
                </a:solidFill>
              </a:rPr>
              <a:t>substance abuse </a:t>
            </a:r>
            <a:r>
              <a:rPr lang="en-US" sz="3200" b="1" dirty="0">
                <a:solidFill>
                  <a:srgbClr val="FFFFFF"/>
                </a:solidFill>
              </a:rPr>
              <a:t>issues</a:t>
            </a:r>
          </a:p>
        </p:txBody>
      </p:sp>
    </p:spTree>
    <p:extLst>
      <p:ext uri="{BB962C8B-B14F-4D97-AF65-F5344CB8AC3E}">
        <p14:creationId xmlns:p14="http://schemas.microsoft.com/office/powerpoint/2010/main" val="18902400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709636"/>
            <a:ext cx="7772400" cy="1500187"/>
          </a:xfrm>
        </p:spPr>
        <p:txBody>
          <a:bodyPr/>
          <a:lstStyle/>
          <a:p>
            <a:pPr algn="ctr"/>
            <a:r>
              <a:rPr lang="en-US" sz="2800" b="1" dirty="0">
                <a:solidFill>
                  <a:srgbClr val="FFFFFF"/>
                </a:solidFill>
                <a:latin typeface="Arial" charset="0"/>
                <a:ea typeface="ヒラギノ角ゴ Pro W3" charset="0"/>
                <a:cs typeface="ヒラギノ角ゴ Pro W3" charset="0"/>
              </a:rPr>
              <a:t>MODULE 3: T-CELL LYMPHOMA (TCL)</a:t>
            </a:r>
          </a:p>
          <a:p>
            <a:endParaRPr lang="en-US" sz="2800" dirty="0">
              <a:solidFill>
                <a:srgbClr val="FFFFFF"/>
              </a:solidFill>
            </a:endParaRPr>
          </a:p>
        </p:txBody>
      </p:sp>
    </p:spTree>
    <p:extLst>
      <p:ext uri="{BB962C8B-B14F-4D97-AF65-F5344CB8AC3E}">
        <p14:creationId xmlns:p14="http://schemas.microsoft.com/office/powerpoint/2010/main" val="1120100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p:txBody>
          <a:bodyPr/>
          <a:lstStyle/>
          <a:p>
            <a:r>
              <a:rPr lang="en-US" dirty="0" smtClean="0"/>
              <a:t>Case (from the practice of </a:t>
            </a:r>
            <a:r>
              <a:rPr lang="en-US" dirty="0" err="1" smtClean="0"/>
              <a:t>Ms</a:t>
            </a:r>
            <a:r>
              <a:rPr lang="en-US" dirty="0" smtClean="0"/>
              <a:t> Goodrich)</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pPr>
            <a:r>
              <a:rPr lang="en-US" dirty="0" smtClean="0"/>
              <a:t>A 77 </a:t>
            </a:r>
            <a:r>
              <a:rPr lang="en-US" dirty="0" err="1" smtClean="0"/>
              <a:t>yo</a:t>
            </a:r>
            <a:r>
              <a:rPr lang="en-US" dirty="0" smtClean="0"/>
              <a:t> man presents with symptoms of gastric outlet obstruction </a:t>
            </a:r>
          </a:p>
          <a:p>
            <a:pPr lvl="1">
              <a:lnSpc>
                <a:spcPct val="110000"/>
              </a:lnSpc>
            </a:pPr>
            <a:r>
              <a:rPr lang="en-US" dirty="0" smtClean="0"/>
              <a:t>Diagnosis: </a:t>
            </a:r>
            <a:r>
              <a:rPr lang="en-US" dirty="0" err="1" smtClean="0"/>
              <a:t>Extranodal</a:t>
            </a:r>
            <a:r>
              <a:rPr lang="en-US" dirty="0" smtClean="0"/>
              <a:t> peripheral TCL (PTCL) </a:t>
            </a:r>
          </a:p>
          <a:p>
            <a:pPr>
              <a:lnSpc>
                <a:spcPct val="110000"/>
              </a:lnSpc>
            </a:pPr>
            <a:r>
              <a:rPr lang="en-US" dirty="0" smtClean="0"/>
              <a:t>Response to CHOP followed by quick recurrence</a:t>
            </a:r>
          </a:p>
          <a:p>
            <a:pPr>
              <a:lnSpc>
                <a:spcPct val="110000"/>
              </a:lnSpc>
            </a:pPr>
            <a:r>
              <a:rPr lang="en-US" dirty="0" smtClean="0"/>
              <a:t>ICE (</a:t>
            </a:r>
            <a:r>
              <a:rPr lang="en-US" dirty="0" err="1" smtClean="0"/>
              <a:t>ifosfamide</a:t>
            </a:r>
            <a:r>
              <a:rPr lang="en-US" dirty="0" smtClean="0"/>
              <a:t>/carboplatin/</a:t>
            </a:r>
            <a:r>
              <a:rPr lang="en-US" dirty="0" err="1" smtClean="0"/>
              <a:t>etoposide</a:t>
            </a:r>
            <a:r>
              <a:rPr lang="en-US" dirty="0" smtClean="0"/>
              <a:t>) </a:t>
            </a:r>
          </a:p>
          <a:p>
            <a:pPr lvl="1">
              <a:lnSpc>
                <a:spcPct val="110000"/>
              </a:lnSpc>
            </a:pPr>
            <a:r>
              <a:rPr lang="en-US" dirty="0" smtClean="0"/>
              <a:t>“Maintenance” </a:t>
            </a:r>
            <a:r>
              <a:rPr lang="en-US" dirty="0" err="1" smtClean="0"/>
              <a:t>pralatrexate</a:t>
            </a:r>
            <a:endParaRPr lang="en-US" dirty="0" smtClean="0"/>
          </a:p>
          <a:p>
            <a:pPr lvl="2">
              <a:lnSpc>
                <a:spcPct val="110000"/>
              </a:lnSpc>
            </a:pPr>
            <a:r>
              <a:rPr lang="en-US" dirty="0" err="1"/>
              <a:t>M</a:t>
            </a:r>
            <a:r>
              <a:rPr lang="en-US" dirty="0" err="1" smtClean="0"/>
              <a:t>ucositis</a:t>
            </a:r>
            <a:endParaRPr lang="en-US" dirty="0" smtClean="0"/>
          </a:p>
          <a:p>
            <a:pPr>
              <a:lnSpc>
                <a:spcPct val="110000"/>
              </a:lnSpc>
            </a:pPr>
            <a:r>
              <a:rPr lang="en-US" dirty="0" smtClean="0"/>
              <a:t>Primary tumor-related symptomatology: Respiratory, due to extensive pulmonary involvement </a:t>
            </a:r>
          </a:p>
          <a:p>
            <a:pPr>
              <a:lnSpc>
                <a:spcPct val="110000"/>
              </a:lnSpc>
            </a:pPr>
            <a:r>
              <a:rPr lang="en-US" dirty="0" smtClean="0"/>
              <a:t>During treatment his daughter was divorced </a:t>
            </a:r>
          </a:p>
          <a:p>
            <a:pPr lvl="1">
              <a:lnSpc>
                <a:spcPct val="110000"/>
              </a:lnSpc>
            </a:pPr>
            <a:r>
              <a:rPr lang="en-US" dirty="0" smtClean="0"/>
              <a:t>Daughter and 8-year-old granddaughter move in with the patient and his wife </a:t>
            </a:r>
          </a:p>
          <a:p>
            <a:pPr>
              <a:lnSpc>
                <a:spcPct val="110000"/>
              </a:lnSpc>
            </a:pPr>
            <a:r>
              <a:rPr lang="en-US" dirty="0" smtClean="0"/>
              <a:t>Disease progression </a:t>
            </a:r>
          </a:p>
          <a:p>
            <a:pPr lvl="1">
              <a:lnSpc>
                <a:spcPct val="110000"/>
              </a:lnSpc>
            </a:pPr>
            <a:r>
              <a:rPr lang="en-US" dirty="0" smtClean="0"/>
              <a:t>Patient eventually enters hospice and dies</a:t>
            </a:r>
            <a:endParaRPr lang="en-US" dirty="0"/>
          </a:p>
        </p:txBody>
      </p:sp>
    </p:spTree>
    <p:extLst>
      <p:ext uri="{BB962C8B-B14F-4D97-AF65-F5344CB8AC3E}">
        <p14:creationId xmlns:p14="http://schemas.microsoft.com/office/powerpoint/2010/main" val="3940761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3175" y="202487"/>
            <a:ext cx="8624125" cy="954107"/>
          </a:xfrm>
          <a:prstGeom prst="rect">
            <a:avLst/>
          </a:prstGeom>
        </p:spPr>
        <p:txBody>
          <a:bodyPr wrap="square">
            <a:spAutoFit/>
          </a:bodyPr>
          <a:lstStyle/>
          <a:p>
            <a:r>
              <a:rPr lang="en-US" sz="2800" b="1" dirty="0" smtClean="0">
                <a:solidFill>
                  <a:srgbClr val="ECBB33"/>
                </a:solidFill>
                <a:latin typeface="Arial" charset="0"/>
                <a:ea typeface="ヒラギノ角ゴ Pro W3" charset="0"/>
                <a:cs typeface="ヒラギノ角ゴ Pro W3" charset="0"/>
              </a:rPr>
              <a:t>Case: Complete Response </a:t>
            </a:r>
            <a:r>
              <a:rPr lang="en-US" sz="2800" b="1" dirty="0">
                <a:solidFill>
                  <a:srgbClr val="ECBB33"/>
                </a:solidFill>
                <a:latin typeface="Arial" charset="0"/>
                <a:ea typeface="ヒラギノ角ゴ Pro W3" charset="0"/>
                <a:cs typeface="ヒラギノ角ゴ Pro W3" charset="0"/>
              </a:rPr>
              <a:t>to CHOP F</a:t>
            </a:r>
            <a:r>
              <a:rPr lang="en-US" sz="2800" b="1" dirty="0" smtClean="0">
                <a:solidFill>
                  <a:srgbClr val="ECBB33"/>
                </a:solidFill>
                <a:latin typeface="Arial" charset="0"/>
                <a:ea typeface="ヒラギノ角ゴ Pro W3" charset="0"/>
                <a:cs typeface="ヒラギノ角ゴ Pro W3" charset="0"/>
              </a:rPr>
              <a:t>ollowed </a:t>
            </a:r>
            <a:r>
              <a:rPr lang="en-US" sz="2800" b="1" dirty="0">
                <a:solidFill>
                  <a:srgbClr val="ECBB33"/>
                </a:solidFill>
                <a:latin typeface="Arial" charset="0"/>
                <a:ea typeface="ヒラギノ角ゴ Pro W3" charset="0"/>
                <a:cs typeface="ヒラギノ角ゴ Pro W3" charset="0"/>
              </a:rPr>
              <a:t>by </a:t>
            </a:r>
            <a:r>
              <a:rPr lang="en-US" sz="2800" b="1" dirty="0" smtClean="0">
                <a:solidFill>
                  <a:srgbClr val="ECBB33"/>
                </a:solidFill>
                <a:latin typeface="Arial" charset="0"/>
                <a:ea typeface="ヒラギノ角ゴ Pro W3" charset="0"/>
                <a:cs typeface="ヒラギノ角ゴ Pro W3" charset="0"/>
              </a:rPr>
              <a:t>Quick Recurrence</a:t>
            </a:r>
            <a:endParaRPr lang="en-US" sz="2800" b="1" dirty="0">
              <a:solidFill>
                <a:srgbClr val="ECBB33"/>
              </a:solidFill>
            </a:endParaRPr>
          </a:p>
        </p:txBody>
      </p:sp>
      <p:sp>
        <p:nvSpPr>
          <p:cNvPr id="11" name="Rectangle 10"/>
          <p:cNvSpPr/>
          <p:nvPr/>
        </p:nvSpPr>
        <p:spPr>
          <a:xfrm>
            <a:off x="112942" y="6436380"/>
            <a:ext cx="7545158" cy="338554"/>
          </a:xfrm>
          <a:prstGeom prst="rect">
            <a:avLst/>
          </a:prstGeom>
        </p:spPr>
        <p:txBody>
          <a:bodyPr wrap="square">
            <a:spAutoFit/>
          </a:bodyPr>
          <a:lstStyle/>
          <a:p>
            <a:r>
              <a:rPr lang="en-US" sz="1600" dirty="0" smtClean="0">
                <a:solidFill>
                  <a:schemeClr val="bg1"/>
                </a:solidFill>
                <a:latin typeface="Arial" charset="0"/>
                <a:ea typeface="ＭＳ Ｐゴシック" charset="0"/>
                <a:cs typeface="ＭＳ Ｐゴシック" charset="0"/>
              </a:rPr>
              <a:t>Courtesy of A Goodrich. </a:t>
            </a:r>
            <a:endParaRPr lang="en-US" sz="1600" dirty="0"/>
          </a:p>
        </p:txBody>
      </p:sp>
      <p:sp>
        <p:nvSpPr>
          <p:cNvPr id="12" name="Rectangle 11"/>
          <p:cNvSpPr/>
          <p:nvPr/>
        </p:nvSpPr>
        <p:spPr>
          <a:xfrm>
            <a:off x="1256395" y="1529834"/>
            <a:ext cx="2286905" cy="400110"/>
          </a:xfrm>
          <a:prstGeom prst="rect">
            <a:avLst/>
          </a:prstGeom>
        </p:spPr>
        <p:txBody>
          <a:bodyPr wrap="square">
            <a:spAutoFit/>
          </a:bodyPr>
          <a:lstStyle/>
          <a:p>
            <a:pPr algn="ctr"/>
            <a:r>
              <a:rPr lang="en-US" sz="2000" b="1" dirty="0" smtClean="0">
                <a:solidFill>
                  <a:schemeClr val="bg1"/>
                </a:solidFill>
                <a:latin typeface="Arial" charset="0"/>
                <a:ea typeface="ＭＳ Ｐゴシック" charset="0"/>
                <a:cs typeface="ＭＳ Ｐゴシック" charset="0"/>
              </a:rPr>
              <a:t>November 2011</a:t>
            </a:r>
            <a:endParaRPr lang="en-US" sz="2000" b="1" dirty="0"/>
          </a:p>
        </p:txBody>
      </p:sp>
      <p:sp>
        <p:nvSpPr>
          <p:cNvPr id="13" name="Rectangle 12"/>
          <p:cNvSpPr/>
          <p:nvPr/>
        </p:nvSpPr>
        <p:spPr>
          <a:xfrm>
            <a:off x="5263388" y="1535668"/>
            <a:ext cx="2559812" cy="400110"/>
          </a:xfrm>
          <a:prstGeom prst="rect">
            <a:avLst/>
          </a:prstGeom>
        </p:spPr>
        <p:txBody>
          <a:bodyPr wrap="square">
            <a:spAutoFit/>
          </a:bodyPr>
          <a:lstStyle/>
          <a:p>
            <a:pPr algn="ctr"/>
            <a:r>
              <a:rPr lang="en-US" sz="2000" b="1" dirty="0" smtClean="0">
                <a:solidFill>
                  <a:schemeClr val="bg1"/>
                </a:solidFill>
                <a:latin typeface="Arial" charset="0"/>
                <a:ea typeface="ＭＳ Ｐゴシック" charset="0"/>
                <a:cs typeface="ＭＳ Ｐゴシック" charset="0"/>
              </a:rPr>
              <a:t>April 2012</a:t>
            </a:r>
            <a:endParaRPr lang="en-US" sz="2000" b="1" dirty="0"/>
          </a:p>
        </p:txBody>
      </p:sp>
      <p:pic>
        <p:nvPicPr>
          <p:cNvPr id="4" name="Picture 3" descr="Screen Shot 2013-04-23 at 3.03.28 PM.png"/>
          <p:cNvPicPr>
            <a:picLocks noChangeAspect="1"/>
          </p:cNvPicPr>
          <p:nvPr/>
        </p:nvPicPr>
        <p:blipFill rotWithShape="1">
          <a:blip r:embed="rId3">
            <a:extLst>
              <a:ext uri="{28A0092B-C50C-407E-A947-70E740481C1C}">
                <a14:useLocalDpi xmlns:a14="http://schemas.microsoft.com/office/drawing/2010/main" val="0"/>
              </a:ext>
            </a:extLst>
          </a:blip>
          <a:srcRect l="3946" t="2292" r="6467" b="2572"/>
          <a:stretch/>
        </p:blipFill>
        <p:spPr>
          <a:xfrm>
            <a:off x="5396594" y="1968500"/>
            <a:ext cx="2286906" cy="3975100"/>
          </a:xfrm>
          <a:prstGeom prst="rect">
            <a:avLst/>
          </a:prstGeom>
        </p:spPr>
      </p:pic>
      <p:pic>
        <p:nvPicPr>
          <p:cNvPr id="5" name="Picture 4" descr="Screen Shot 2013-04-23 at 3.04.43 PM.png"/>
          <p:cNvPicPr>
            <a:picLocks noChangeAspect="1"/>
          </p:cNvPicPr>
          <p:nvPr/>
        </p:nvPicPr>
        <p:blipFill rotWithShape="1">
          <a:blip r:embed="rId4">
            <a:extLst>
              <a:ext uri="{28A0092B-C50C-407E-A947-70E740481C1C}">
                <a14:useLocalDpi xmlns:a14="http://schemas.microsoft.com/office/drawing/2010/main" val="0"/>
              </a:ext>
            </a:extLst>
          </a:blip>
          <a:srcRect t="2292" r="4275" b="2572"/>
          <a:stretch/>
        </p:blipFill>
        <p:spPr>
          <a:xfrm>
            <a:off x="1123188" y="1968500"/>
            <a:ext cx="2559812" cy="3975100"/>
          </a:xfrm>
          <a:prstGeom prst="rect">
            <a:avLst/>
          </a:prstGeom>
        </p:spPr>
      </p:pic>
    </p:spTree>
    <p:extLst>
      <p:ext uri="{BB962C8B-B14F-4D97-AF65-F5344CB8AC3E}">
        <p14:creationId xmlns:p14="http://schemas.microsoft.com/office/powerpoint/2010/main" val="625990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chor="ctr">
            <a:normAutofit/>
          </a:bodyPr>
          <a:lstStyle/>
          <a:p>
            <a:pPr algn="ctr"/>
            <a:r>
              <a:rPr lang="en-US" sz="3200" b="1" dirty="0">
                <a:solidFill>
                  <a:srgbClr val="FFFFFF"/>
                </a:solidFill>
              </a:rPr>
              <a:t>Classification and </a:t>
            </a:r>
            <a:r>
              <a:rPr lang="en-US" sz="3200" b="1" dirty="0" smtClean="0">
                <a:solidFill>
                  <a:srgbClr val="FFFFFF"/>
                </a:solidFill>
              </a:rPr>
              <a:t/>
            </a:r>
            <a:br>
              <a:rPr lang="en-US" sz="3200" b="1" dirty="0" smtClean="0">
                <a:solidFill>
                  <a:srgbClr val="FFFFFF"/>
                </a:solidFill>
              </a:rPr>
            </a:br>
            <a:r>
              <a:rPr lang="en-US" sz="3200" b="1" dirty="0" smtClean="0">
                <a:solidFill>
                  <a:srgbClr val="FFFFFF"/>
                </a:solidFill>
              </a:rPr>
              <a:t>presentation of </a:t>
            </a:r>
            <a:r>
              <a:rPr lang="en-US" sz="3200" b="1" dirty="0">
                <a:solidFill>
                  <a:srgbClr val="FFFFFF"/>
                </a:solidFill>
              </a:rPr>
              <a:t>PTCL</a:t>
            </a:r>
          </a:p>
        </p:txBody>
      </p:sp>
    </p:spTree>
    <p:extLst>
      <p:ext uri="{BB962C8B-B14F-4D97-AF65-F5344CB8AC3E}">
        <p14:creationId xmlns:p14="http://schemas.microsoft.com/office/powerpoint/2010/main" val="2659858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Themes — Challenging Cases in Oncology</a:t>
            </a:r>
            <a:r>
              <a:rPr lang="en-US" b="0" dirty="0"/>
              <a:t/>
            </a:r>
            <a:br>
              <a:rPr lang="en-US" b="0" dirty="0"/>
            </a:br>
            <a:r>
              <a:rPr lang="en-US" dirty="0"/>
              <a:t>A 10</a:t>
            </a:r>
            <a:r>
              <a:rPr lang="en-US" dirty="0" smtClean="0"/>
              <a:t>-Hour </a:t>
            </a:r>
            <a:r>
              <a:rPr lang="en-US" dirty="0"/>
              <a:t>Integrated Curriculum</a:t>
            </a:r>
          </a:p>
        </p:txBody>
      </p:sp>
      <p:sp>
        <p:nvSpPr>
          <p:cNvPr id="5" name="Content Placeholder 4"/>
          <p:cNvSpPr>
            <a:spLocks noGrp="1"/>
          </p:cNvSpPr>
          <p:nvPr>
            <p:ph idx="1"/>
          </p:nvPr>
        </p:nvSpPr>
        <p:spPr/>
        <p:txBody>
          <a:bodyPr>
            <a:normAutofit/>
          </a:bodyPr>
          <a:lstStyle/>
          <a:p>
            <a:pPr>
              <a:lnSpc>
                <a:spcPct val="110000"/>
              </a:lnSpc>
              <a:spcBef>
                <a:spcPts val="1800"/>
              </a:spcBef>
            </a:pPr>
            <a:r>
              <a:rPr lang="en-US" dirty="0"/>
              <a:t>Participation in ongoing clinical trials as an important patient option</a:t>
            </a:r>
          </a:p>
          <a:p>
            <a:pPr>
              <a:lnSpc>
                <a:spcPct val="110000"/>
              </a:lnSpc>
              <a:spcBef>
                <a:spcPts val="1800"/>
              </a:spcBef>
            </a:pPr>
            <a:r>
              <a:rPr lang="en-US" dirty="0" smtClean="0"/>
              <a:t>Psychosocial </a:t>
            </a:r>
            <a:r>
              <a:rPr lang="en-US" dirty="0"/>
              <a:t>impact of cancer diagnosis and treatment — why all patients, even those with the same disease, are </a:t>
            </a:r>
            <a:r>
              <a:rPr lang="en-US" dirty="0" smtClean="0"/>
              <a:t>different</a:t>
            </a:r>
          </a:p>
          <a:p>
            <a:pPr>
              <a:lnSpc>
                <a:spcPct val="110000"/>
              </a:lnSpc>
              <a:spcBef>
                <a:spcPts val="1800"/>
              </a:spcBef>
            </a:pPr>
            <a:r>
              <a:rPr lang="en-US" dirty="0" smtClean="0"/>
              <a:t>Strategies </a:t>
            </a:r>
            <a:r>
              <a:rPr lang="en-US" dirty="0"/>
              <a:t>to cope with the stress of being an oncology </a:t>
            </a:r>
            <a:r>
              <a:rPr lang="en-US" dirty="0" smtClean="0"/>
              <a:t>professional</a:t>
            </a:r>
            <a:endParaRPr lang="en-US" dirty="0"/>
          </a:p>
          <a:p>
            <a:pPr>
              <a:lnSpc>
                <a:spcPct val="110000"/>
              </a:lnSpc>
              <a:spcBef>
                <a:spcPts val="1800"/>
              </a:spcBef>
            </a:pPr>
            <a:endParaRPr lang="en-US" dirty="0"/>
          </a:p>
        </p:txBody>
      </p:sp>
    </p:spTree>
    <p:extLst>
      <p:ext uri="{BB962C8B-B14F-4D97-AF65-F5344CB8AC3E}">
        <p14:creationId xmlns:p14="http://schemas.microsoft.com/office/powerpoint/2010/main" val="2037791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p:txBody>
          <a:bodyPr/>
          <a:lstStyle/>
          <a:p>
            <a:r>
              <a:rPr lang="en-US" dirty="0" smtClean="0">
                <a:latin typeface="Arial" charset="0"/>
                <a:ea typeface="ヒラギノ角ゴ Pro W3" charset="0"/>
                <a:cs typeface="ヒラギノ角ゴ Pro W3" charset="0"/>
              </a:rPr>
              <a:t>Classification of PTCL</a:t>
            </a:r>
            <a:endParaRPr lang="en-US" dirty="0">
              <a:latin typeface="Arial" charset="0"/>
              <a:ea typeface="ヒラギノ角ゴ Pro W3" charset="0"/>
              <a:cs typeface="ヒラギノ角ゴ Pro W3" charset="0"/>
            </a:endParaRPr>
          </a:p>
        </p:txBody>
      </p:sp>
      <p:sp>
        <p:nvSpPr>
          <p:cNvPr id="25" name="Rectangle 3"/>
          <p:cNvSpPr txBox="1">
            <a:spLocks noChangeArrowheads="1"/>
          </p:cNvSpPr>
          <p:nvPr/>
        </p:nvSpPr>
        <p:spPr bwMode="auto">
          <a:xfrm>
            <a:off x="457200" y="1346896"/>
            <a:ext cx="8229600" cy="93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3614" tIns="51808" rIns="103614" bIns="51808" numCol="1" anchor="t" anchorCtr="0" compatLnSpc="1">
            <a:prstTxWarp prst="textNoShape">
              <a:avLst/>
            </a:prstTxWarp>
          </a:bodyPr>
          <a:lstStyle>
            <a:lvl1pPr marL="342900" indent="-342900" algn="l" rtl="0" eaLnBrk="0" fontAlgn="base" hangingPunct="0">
              <a:spcBef>
                <a:spcPct val="20000"/>
              </a:spcBef>
              <a:spcAft>
                <a:spcPct val="0"/>
              </a:spcAft>
              <a:buChar char="•"/>
              <a:defRPr sz="25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500">
                <a:solidFill>
                  <a:schemeClr val="tx1"/>
                </a:solidFill>
                <a:latin typeface="+mn-lt"/>
                <a:ea typeface="ヒラギノ角ゴ Pro W3" charset="-128"/>
                <a:cs typeface="ヒラギノ角ゴ Pro W3" charset="0"/>
              </a:defRPr>
            </a:lvl2pPr>
            <a:lvl3pPr marL="1143000" indent="-228600" algn="l" rtl="0" eaLnBrk="0" fontAlgn="base" hangingPunct="0">
              <a:spcBef>
                <a:spcPct val="20000"/>
              </a:spcBef>
              <a:spcAft>
                <a:spcPct val="0"/>
              </a:spcAft>
              <a:buChar char="•"/>
              <a:defRPr sz="2500">
                <a:solidFill>
                  <a:schemeClr val="tx1"/>
                </a:solidFill>
                <a:latin typeface="+mn-lt"/>
                <a:ea typeface="ＭＳ Ｐゴシック" charset="-128"/>
                <a:cs typeface="ＭＳ Ｐゴシック" pitchFamily="-111" charset="-128"/>
              </a:defRPr>
            </a:lvl3pPr>
            <a:lvl4pPr marL="1600200" indent="-228600" algn="l" rtl="0" eaLnBrk="0" fontAlgn="base" hangingPunct="0">
              <a:spcBef>
                <a:spcPct val="20000"/>
              </a:spcBef>
              <a:spcAft>
                <a:spcPct val="0"/>
              </a:spcAft>
              <a:buChar char="–"/>
              <a:defRPr sz="25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500">
                <a:solidFill>
                  <a:schemeClr val="tx1"/>
                </a:solidFill>
                <a:latin typeface="+mn-lt"/>
                <a:ea typeface="ＭＳ Ｐゴシック" charset="-128"/>
              </a:defRPr>
            </a:lvl5pPr>
            <a:lvl6pPr marL="2514600" indent="-228600" algn="l" rtl="0" fontAlgn="base">
              <a:spcBef>
                <a:spcPct val="20000"/>
              </a:spcBef>
              <a:spcAft>
                <a:spcPct val="0"/>
              </a:spcAft>
              <a:buChar char="»"/>
              <a:defRPr sz="2500">
                <a:solidFill>
                  <a:srgbClr val="CDE7F3"/>
                </a:solidFill>
                <a:latin typeface="+mn-lt"/>
                <a:ea typeface="ヒラギノ角ゴ Pro W3" charset="-128"/>
              </a:defRPr>
            </a:lvl6pPr>
            <a:lvl7pPr marL="2971800" indent="-228600" algn="l" rtl="0" fontAlgn="base">
              <a:spcBef>
                <a:spcPct val="20000"/>
              </a:spcBef>
              <a:spcAft>
                <a:spcPct val="0"/>
              </a:spcAft>
              <a:buChar char="»"/>
              <a:defRPr sz="2500">
                <a:solidFill>
                  <a:srgbClr val="CDE7F3"/>
                </a:solidFill>
                <a:latin typeface="+mn-lt"/>
                <a:ea typeface="ヒラギノ角ゴ Pro W3" charset="-128"/>
              </a:defRPr>
            </a:lvl7pPr>
            <a:lvl8pPr marL="3429000" indent="-228600" algn="l" rtl="0" fontAlgn="base">
              <a:spcBef>
                <a:spcPct val="20000"/>
              </a:spcBef>
              <a:spcAft>
                <a:spcPct val="0"/>
              </a:spcAft>
              <a:buChar char="»"/>
              <a:defRPr sz="2500">
                <a:solidFill>
                  <a:srgbClr val="CDE7F3"/>
                </a:solidFill>
                <a:latin typeface="+mn-lt"/>
                <a:ea typeface="ヒラギノ角ゴ Pro W3" charset="-128"/>
              </a:defRPr>
            </a:lvl8pPr>
            <a:lvl9pPr marL="3886200" indent="-228600" algn="l" rtl="0" fontAlgn="base">
              <a:spcBef>
                <a:spcPct val="20000"/>
              </a:spcBef>
              <a:spcAft>
                <a:spcPct val="0"/>
              </a:spcAft>
              <a:buChar char="»"/>
              <a:defRPr sz="2500">
                <a:solidFill>
                  <a:srgbClr val="CDE7F3"/>
                </a:solidFill>
                <a:latin typeface="+mn-lt"/>
                <a:ea typeface="ヒラギノ角ゴ Pro W3" charset="-128"/>
              </a:defRPr>
            </a:lvl9pPr>
          </a:lstStyle>
          <a:p>
            <a:pPr marL="174625" indent="-174625" defTabSz="1036638" eaLnBrk="1" hangingPunct="1"/>
            <a:r>
              <a:rPr lang="en-US" sz="1800" dirty="0" smtClean="0">
                <a:solidFill>
                  <a:srgbClr val="FFFFFF"/>
                </a:solidFill>
                <a:latin typeface="Arial" charset="0"/>
              </a:rPr>
              <a:t>PTCL is a heterogeneous group of aggressive mature T-/NK-cell lymphomas</a:t>
            </a:r>
          </a:p>
          <a:p>
            <a:pPr marL="174625" indent="-174625" defTabSz="1036638" eaLnBrk="1" hangingPunct="1"/>
            <a:r>
              <a:rPr lang="en-US" sz="1800" dirty="0" smtClean="0">
                <a:solidFill>
                  <a:srgbClr val="FFFFFF"/>
                </a:solidFill>
                <a:latin typeface="Arial" charset="0"/>
              </a:rPr>
              <a:t>CTCL is a subgroup of PTCL consisting of several diseases that originate in the skin and are primarily slow growing</a:t>
            </a:r>
          </a:p>
        </p:txBody>
      </p:sp>
      <p:sp>
        <p:nvSpPr>
          <p:cNvPr id="26" name="TextBox 21"/>
          <p:cNvSpPr txBox="1">
            <a:spLocks noChangeArrowheads="1"/>
          </p:cNvSpPr>
          <p:nvPr/>
        </p:nvSpPr>
        <p:spPr bwMode="auto">
          <a:xfrm>
            <a:off x="79577" y="6027473"/>
            <a:ext cx="8749134" cy="79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5000"/>
              </a:lnSpc>
            </a:pPr>
            <a:endParaRPr lang="en-US" sz="1600" dirty="0">
              <a:solidFill>
                <a:srgbClr val="FFFFFF"/>
              </a:solidFill>
            </a:endParaRPr>
          </a:p>
          <a:p>
            <a:pPr eaLnBrk="1" hangingPunct="1">
              <a:lnSpc>
                <a:spcPct val="95000"/>
              </a:lnSpc>
            </a:pPr>
            <a:r>
              <a:rPr lang="en-US" sz="1600" dirty="0">
                <a:solidFill>
                  <a:srgbClr val="FFFFFF"/>
                </a:solidFill>
              </a:rPr>
              <a:t>Adapted from </a:t>
            </a:r>
            <a:r>
              <a:rPr lang="en-US" sz="1600" dirty="0" err="1">
                <a:solidFill>
                  <a:srgbClr val="FFFFFF"/>
                </a:solidFill>
              </a:rPr>
              <a:t>Swerdlow</a:t>
            </a:r>
            <a:r>
              <a:rPr lang="en-US" sz="1600" dirty="0">
                <a:solidFill>
                  <a:srgbClr val="FFFFFF"/>
                </a:solidFill>
              </a:rPr>
              <a:t> </a:t>
            </a:r>
            <a:r>
              <a:rPr lang="en-US" sz="1600" dirty="0" smtClean="0">
                <a:solidFill>
                  <a:srgbClr val="FFFFFF"/>
                </a:solidFill>
              </a:rPr>
              <a:t>SH </a:t>
            </a:r>
            <a:r>
              <a:rPr lang="en-US" sz="1600" dirty="0">
                <a:solidFill>
                  <a:srgbClr val="FFFFFF"/>
                </a:solidFill>
              </a:rPr>
              <a:t>et al. </a:t>
            </a:r>
            <a:r>
              <a:rPr lang="en-US" sz="1600" i="1" dirty="0">
                <a:solidFill>
                  <a:srgbClr val="FFFFFF"/>
                </a:solidFill>
              </a:rPr>
              <a:t>WHO Classification of </a:t>
            </a:r>
            <a:r>
              <a:rPr lang="en-US" sz="1600" i="1" dirty="0" err="1">
                <a:solidFill>
                  <a:srgbClr val="FFFFFF"/>
                </a:solidFill>
              </a:rPr>
              <a:t>Tumours</a:t>
            </a:r>
            <a:r>
              <a:rPr lang="en-US" sz="1600" i="1" dirty="0">
                <a:solidFill>
                  <a:srgbClr val="FFFFFF"/>
                </a:solidFill>
              </a:rPr>
              <a:t> of </a:t>
            </a:r>
            <a:r>
              <a:rPr lang="en-US" sz="1600" i="1" dirty="0" err="1">
                <a:solidFill>
                  <a:srgbClr val="FFFFFF"/>
                </a:solidFill>
              </a:rPr>
              <a:t>Haematopoietic</a:t>
            </a:r>
            <a:r>
              <a:rPr lang="en-US" sz="1600" i="1" dirty="0">
                <a:solidFill>
                  <a:srgbClr val="FFFFFF"/>
                </a:solidFill>
              </a:rPr>
              <a:t> and Lymphoid </a:t>
            </a:r>
            <a:r>
              <a:rPr lang="en-US" sz="1600" i="1" dirty="0" smtClean="0">
                <a:solidFill>
                  <a:srgbClr val="FFFFFF"/>
                </a:solidFill>
              </a:rPr>
              <a:t>Tissues</a:t>
            </a:r>
            <a:r>
              <a:rPr lang="en-US" sz="1600" dirty="0" smtClean="0">
                <a:solidFill>
                  <a:srgbClr val="FFFFFF"/>
                </a:solidFill>
              </a:rPr>
              <a:t> </a:t>
            </a:r>
            <a:r>
              <a:rPr lang="en-US" sz="1600" dirty="0">
                <a:solidFill>
                  <a:srgbClr val="FFFFFF"/>
                </a:solidFill>
              </a:rPr>
              <a:t>2008.</a:t>
            </a:r>
            <a:endParaRPr lang="en-NZ" sz="1600" dirty="0">
              <a:solidFill>
                <a:srgbClr val="FFFFFF"/>
              </a:solidFill>
            </a:endParaRPr>
          </a:p>
        </p:txBody>
      </p:sp>
      <p:sp>
        <p:nvSpPr>
          <p:cNvPr id="72" name="AutoShape 45"/>
          <p:cNvSpPr>
            <a:spLocks noChangeAspect="1" noChangeArrowheads="1"/>
          </p:cNvSpPr>
          <p:nvPr/>
        </p:nvSpPr>
        <p:spPr bwMode="auto">
          <a:xfrm>
            <a:off x="2758819" y="5985837"/>
            <a:ext cx="1164184" cy="255911"/>
          </a:xfrm>
          <a:prstGeom prst="roundRect">
            <a:avLst>
              <a:gd name="adj" fmla="val 16667"/>
            </a:avLst>
          </a:prstGeom>
          <a:solidFill>
            <a:srgbClr val="5F5F5F"/>
          </a:solidFill>
          <a:ln w="9525">
            <a:solidFill>
              <a:schemeClr val="tx1"/>
            </a:solidFill>
            <a:round/>
            <a:headEnd/>
            <a:tailEnd/>
          </a:ln>
        </p:spPr>
        <p:txBody>
          <a:bodyPr anchor="ctr"/>
          <a:lstStyle/>
          <a:p>
            <a:pPr algn="ctr"/>
            <a:r>
              <a:rPr lang="en-US" sz="1100" b="1" dirty="0">
                <a:solidFill>
                  <a:srgbClr val="FFFFFF"/>
                </a:solidFill>
                <a:latin typeface="Arial"/>
              </a:rPr>
              <a:t>Aggressive</a:t>
            </a:r>
          </a:p>
        </p:txBody>
      </p:sp>
      <p:sp>
        <p:nvSpPr>
          <p:cNvPr id="73" name="AutoShape 48"/>
          <p:cNvSpPr>
            <a:spLocks noChangeAspect="1" noChangeArrowheads="1"/>
          </p:cNvSpPr>
          <p:nvPr/>
        </p:nvSpPr>
        <p:spPr bwMode="auto">
          <a:xfrm>
            <a:off x="4814064" y="5985837"/>
            <a:ext cx="1164184" cy="255911"/>
          </a:xfrm>
          <a:prstGeom prst="roundRect">
            <a:avLst>
              <a:gd name="adj" fmla="val 16667"/>
            </a:avLst>
          </a:prstGeom>
          <a:solidFill>
            <a:srgbClr val="58C4F3"/>
          </a:solidFill>
          <a:ln w="9525" algn="ctr">
            <a:solidFill>
              <a:schemeClr val="tx1"/>
            </a:solidFill>
            <a:round/>
            <a:headEnd/>
            <a:tailEnd/>
          </a:ln>
        </p:spPr>
        <p:txBody>
          <a:bodyPr wrap="none" lIns="0" tIns="0" rIns="0" bIns="0" anchor="ctr"/>
          <a:lstStyle/>
          <a:p>
            <a:pPr algn="ctr">
              <a:defRPr/>
            </a:pPr>
            <a:r>
              <a:rPr lang="en-US" sz="1100" b="1" dirty="0">
                <a:solidFill>
                  <a:srgbClr val="0000FF"/>
                </a:solidFill>
                <a:latin typeface="Arial"/>
                <a:ea typeface="ＭＳ Ｐゴシック" pitchFamily="34" charset="-128"/>
              </a:rPr>
              <a:t>Indolent</a:t>
            </a:r>
          </a:p>
        </p:txBody>
      </p:sp>
      <p:sp>
        <p:nvSpPr>
          <p:cNvPr id="18" name="Line 2"/>
          <p:cNvSpPr>
            <a:spLocks noChangeShapeType="1"/>
          </p:cNvSpPr>
          <p:nvPr/>
        </p:nvSpPr>
        <p:spPr bwMode="auto">
          <a:xfrm>
            <a:off x="4436923" y="2574622"/>
            <a:ext cx="0" cy="2601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algn="ctr"/>
            <a:endParaRPr lang="en-US" sz="1100">
              <a:solidFill>
                <a:srgbClr val="FFFFFF"/>
              </a:solidFill>
              <a:latin typeface="Arial"/>
            </a:endParaRPr>
          </a:p>
        </p:txBody>
      </p:sp>
      <p:sp>
        <p:nvSpPr>
          <p:cNvPr id="19" name="Line 3"/>
          <p:cNvSpPr>
            <a:spLocks noChangeShapeType="1"/>
          </p:cNvSpPr>
          <p:nvPr/>
        </p:nvSpPr>
        <p:spPr bwMode="auto">
          <a:xfrm>
            <a:off x="1582050" y="2822143"/>
            <a:ext cx="0" cy="2601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algn="ctr"/>
            <a:endParaRPr lang="en-US" sz="1100">
              <a:solidFill>
                <a:srgbClr val="FFFFFF"/>
              </a:solidFill>
              <a:latin typeface="Arial"/>
            </a:endParaRPr>
          </a:p>
        </p:txBody>
      </p:sp>
      <p:sp>
        <p:nvSpPr>
          <p:cNvPr id="20" name="Line 4"/>
          <p:cNvSpPr>
            <a:spLocks noChangeShapeType="1"/>
          </p:cNvSpPr>
          <p:nvPr/>
        </p:nvSpPr>
        <p:spPr bwMode="auto">
          <a:xfrm>
            <a:off x="7147062" y="2815849"/>
            <a:ext cx="0" cy="2601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algn="ctr"/>
            <a:endParaRPr lang="en-US" sz="1100">
              <a:solidFill>
                <a:srgbClr val="FFFFFF"/>
              </a:solidFill>
              <a:latin typeface="Arial"/>
            </a:endParaRPr>
          </a:p>
        </p:txBody>
      </p:sp>
      <p:sp>
        <p:nvSpPr>
          <p:cNvPr id="21" name="Line 5"/>
          <p:cNvSpPr>
            <a:spLocks noChangeShapeType="1"/>
          </p:cNvSpPr>
          <p:nvPr/>
        </p:nvSpPr>
        <p:spPr bwMode="auto">
          <a:xfrm>
            <a:off x="5366174" y="2824240"/>
            <a:ext cx="0" cy="2601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algn="ctr"/>
            <a:endParaRPr lang="en-US" sz="1100">
              <a:solidFill>
                <a:srgbClr val="FFFFFF"/>
              </a:solidFill>
              <a:latin typeface="Arial"/>
            </a:endParaRPr>
          </a:p>
        </p:txBody>
      </p:sp>
      <p:sp>
        <p:nvSpPr>
          <p:cNvPr id="22" name="Line 6"/>
          <p:cNvSpPr>
            <a:spLocks noChangeShapeType="1"/>
          </p:cNvSpPr>
          <p:nvPr/>
        </p:nvSpPr>
        <p:spPr bwMode="auto">
          <a:xfrm>
            <a:off x="3432159" y="2834728"/>
            <a:ext cx="0" cy="2601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algn="ctr"/>
            <a:endParaRPr lang="en-US" sz="1100">
              <a:solidFill>
                <a:srgbClr val="FFFFFF"/>
              </a:solidFill>
              <a:latin typeface="Arial"/>
            </a:endParaRPr>
          </a:p>
        </p:txBody>
      </p:sp>
      <p:sp>
        <p:nvSpPr>
          <p:cNvPr id="27" name="Line 11"/>
          <p:cNvSpPr>
            <a:spLocks noChangeShapeType="1"/>
          </p:cNvSpPr>
          <p:nvPr/>
        </p:nvSpPr>
        <p:spPr bwMode="auto">
          <a:xfrm>
            <a:off x="1590440" y="3180837"/>
            <a:ext cx="0" cy="3020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z="1100">
              <a:solidFill>
                <a:srgbClr val="FFFFFF"/>
              </a:solidFill>
              <a:latin typeface="Arial"/>
            </a:endParaRPr>
          </a:p>
        </p:txBody>
      </p:sp>
      <p:sp>
        <p:nvSpPr>
          <p:cNvPr id="28" name="Line 12"/>
          <p:cNvSpPr>
            <a:spLocks noChangeShapeType="1"/>
          </p:cNvSpPr>
          <p:nvPr/>
        </p:nvSpPr>
        <p:spPr bwMode="auto">
          <a:xfrm>
            <a:off x="7144965" y="3191326"/>
            <a:ext cx="0" cy="3020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z="1100">
              <a:solidFill>
                <a:srgbClr val="FFFFFF"/>
              </a:solidFill>
              <a:latin typeface="Arial"/>
            </a:endParaRPr>
          </a:p>
        </p:txBody>
      </p:sp>
      <p:sp>
        <p:nvSpPr>
          <p:cNvPr id="29" name="Line 13"/>
          <p:cNvSpPr>
            <a:spLocks noChangeShapeType="1"/>
          </p:cNvSpPr>
          <p:nvPr/>
        </p:nvSpPr>
        <p:spPr bwMode="auto">
          <a:xfrm>
            <a:off x="3440550" y="3166154"/>
            <a:ext cx="0" cy="3020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z="1100">
              <a:solidFill>
                <a:srgbClr val="FFFFFF"/>
              </a:solidFill>
              <a:latin typeface="Arial"/>
            </a:endParaRPr>
          </a:p>
        </p:txBody>
      </p:sp>
      <p:sp>
        <p:nvSpPr>
          <p:cNvPr id="30" name="Line 14"/>
          <p:cNvSpPr>
            <a:spLocks noChangeShapeType="1"/>
          </p:cNvSpPr>
          <p:nvPr/>
        </p:nvSpPr>
        <p:spPr bwMode="auto">
          <a:xfrm>
            <a:off x="5380857" y="3191326"/>
            <a:ext cx="0" cy="3020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algn="ctr"/>
            <a:endParaRPr lang="en-US" sz="1100">
              <a:solidFill>
                <a:srgbClr val="FFFFFF"/>
              </a:solidFill>
              <a:latin typeface="Arial"/>
            </a:endParaRPr>
          </a:p>
        </p:txBody>
      </p:sp>
      <p:sp>
        <p:nvSpPr>
          <p:cNvPr id="36" name="_s46108"/>
          <p:cNvSpPr>
            <a:spLocks noChangeArrowheads="1"/>
          </p:cNvSpPr>
          <p:nvPr/>
        </p:nvSpPr>
        <p:spPr bwMode="auto">
          <a:xfrm>
            <a:off x="996810" y="2989953"/>
            <a:ext cx="1357167" cy="302059"/>
          </a:xfrm>
          <a:prstGeom prst="roundRect">
            <a:avLst>
              <a:gd name="adj" fmla="val 16667"/>
            </a:avLst>
          </a:prstGeom>
          <a:solidFill>
            <a:srgbClr val="002B51"/>
          </a:solidFill>
          <a:ln w="9525">
            <a:solidFill>
              <a:schemeClr val="tx1"/>
            </a:solidFill>
            <a:round/>
            <a:headEnd/>
            <a:tailEnd/>
          </a:ln>
        </p:spPr>
        <p:txBody>
          <a:bodyPr lIns="0" tIns="0" rIns="0" bIns="0" anchor="ctr" anchorCtr="1"/>
          <a:lstStyle/>
          <a:p>
            <a:pPr algn="ctr"/>
            <a:r>
              <a:rPr lang="en-US" sz="1100" b="1">
                <a:solidFill>
                  <a:srgbClr val="FFFFFF"/>
                </a:solidFill>
                <a:latin typeface="Arial"/>
              </a:rPr>
              <a:t>Cutaneous</a:t>
            </a:r>
            <a:endParaRPr lang="en-US" sz="1100" b="1" baseline="30000">
              <a:solidFill>
                <a:srgbClr val="FFFFFF"/>
              </a:solidFill>
              <a:latin typeface="Arial"/>
            </a:endParaRPr>
          </a:p>
        </p:txBody>
      </p:sp>
      <p:sp>
        <p:nvSpPr>
          <p:cNvPr id="37" name="_s46113"/>
          <p:cNvSpPr>
            <a:spLocks noChangeArrowheads="1"/>
          </p:cNvSpPr>
          <p:nvPr/>
        </p:nvSpPr>
        <p:spPr bwMode="auto">
          <a:xfrm>
            <a:off x="963248" y="4760353"/>
            <a:ext cx="1401217" cy="557970"/>
          </a:xfrm>
          <a:prstGeom prst="roundRect">
            <a:avLst>
              <a:gd name="adj" fmla="val 16667"/>
            </a:avLst>
          </a:prstGeom>
          <a:solidFill>
            <a:srgbClr val="58C4F3"/>
          </a:solidFill>
          <a:ln w="9525" algn="ctr">
            <a:solidFill>
              <a:schemeClr val="tx1"/>
            </a:solidFill>
            <a:round/>
            <a:headEnd/>
            <a:tailEnd/>
          </a:ln>
        </p:spPr>
        <p:txBody>
          <a:bodyPr lIns="0" tIns="0" rIns="0" bIns="0" anchor="ctr"/>
          <a:lstStyle/>
          <a:p>
            <a:pPr algn="ctr">
              <a:defRPr/>
            </a:pPr>
            <a:r>
              <a:rPr lang="en-US" sz="1100" b="1" dirty="0">
                <a:solidFill>
                  <a:srgbClr val="0000FF"/>
                </a:solidFill>
                <a:latin typeface="Arial"/>
                <a:ea typeface="ＭＳ Ｐゴシック" pitchFamily="34" charset="-128"/>
              </a:rPr>
              <a:t>Primary Cutaneous CD30+ T</a:t>
            </a:r>
            <a:r>
              <a:rPr lang="en-US" sz="1100" b="1" dirty="0" smtClean="0">
                <a:solidFill>
                  <a:srgbClr val="0000FF"/>
                </a:solidFill>
                <a:latin typeface="Arial"/>
                <a:ea typeface="ＭＳ Ｐゴシック" pitchFamily="34" charset="-128"/>
              </a:rPr>
              <a:t>-Cell </a:t>
            </a:r>
            <a:r>
              <a:rPr lang="en-US" sz="1100" b="1" dirty="0">
                <a:solidFill>
                  <a:srgbClr val="0000FF"/>
                </a:solidFill>
                <a:latin typeface="Arial"/>
                <a:ea typeface="ＭＳ Ｐゴシック" pitchFamily="34" charset="-128"/>
              </a:rPr>
              <a:t>Disorders</a:t>
            </a:r>
          </a:p>
        </p:txBody>
      </p:sp>
      <p:sp>
        <p:nvSpPr>
          <p:cNvPr id="38" name="_s46116"/>
          <p:cNvSpPr>
            <a:spLocks noChangeArrowheads="1"/>
          </p:cNvSpPr>
          <p:nvPr/>
        </p:nvSpPr>
        <p:spPr bwMode="auto">
          <a:xfrm>
            <a:off x="984224" y="3380112"/>
            <a:ext cx="1371850" cy="337718"/>
          </a:xfrm>
          <a:prstGeom prst="roundRect">
            <a:avLst>
              <a:gd name="adj" fmla="val 16667"/>
            </a:avLst>
          </a:prstGeom>
          <a:solidFill>
            <a:srgbClr val="58C4F3"/>
          </a:solidFill>
          <a:ln w="9525" algn="ctr">
            <a:solidFill>
              <a:schemeClr val="accent1"/>
            </a:solidFill>
            <a:round/>
            <a:headEnd/>
            <a:tailEnd/>
          </a:ln>
        </p:spPr>
        <p:txBody>
          <a:bodyPr lIns="0" tIns="0" rIns="0" bIns="0" anchor="ctr"/>
          <a:lstStyle/>
          <a:p>
            <a:pPr algn="ctr">
              <a:defRPr/>
            </a:pPr>
            <a:r>
              <a:rPr lang="en-US" sz="1100" b="1" dirty="0">
                <a:solidFill>
                  <a:srgbClr val="0000FF"/>
                </a:solidFill>
                <a:latin typeface="Arial"/>
                <a:ea typeface="ＭＳ Ｐゴシック" pitchFamily="34" charset="-128"/>
              </a:rPr>
              <a:t>Mycosis Fungoides</a:t>
            </a:r>
          </a:p>
          <a:p>
            <a:pPr algn="ctr">
              <a:defRPr/>
            </a:pPr>
            <a:r>
              <a:rPr lang="en-US" sz="1100" b="1" dirty="0">
                <a:solidFill>
                  <a:srgbClr val="0000FF"/>
                </a:solidFill>
                <a:latin typeface="Arial"/>
                <a:ea typeface="ＭＳ Ｐゴシック" pitchFamily="34" charset="-128"/>
              </a:rPr>
              <a:t> (MF)</a:t>
            </a:r>
          </a:p>
        </p:txBody>
      </p:sp>
      <p:sp>
        <p:nvSpPr>
          <p:cNvPr id="41" name="_s46109"/>
          <p:cNvSpPr>
            <a:spLocks noChangeArrowheads="1"/>
          </p:cNvSpPr>
          <p:nvPr/>
        </p:nvSpPr>
        <p:spPr bwMode="auto">
          <a:xfrm>
            <a:off x="2788186" y="2983660"/>
            <a:ext cx="1436877" cy="310449"/>
          </a:xfrm>
          <a:prstGeom prst="roundRect">
            <a:avLst>
              <a:gd name="adj" fmla="val 16667"/>
            </a:avLst>
          </a:prstGeom>
          <a:solidFill>
            <a:srgbClr val="002B51"/>
          </a:solidFill>
          <a:ln w="9525">
            <a:solidFill>
              <a:schemeClr val="tx1"/>
            </a:solidFill>
            <a:round/>
            <a:headEnd/>
            <a:tailEnd/>
          </a:ln>
        </p:spPr>
        <p:txBody>
          <a:bodyPr wrap="none" lIns="0" tIns="0" rIns="0" bIns="0" anchor="ctr"/>
          <a:lstStyle/>
          <a:p>
            <a:pPr algn="ctr">
              <a:defRPr/>
            </a:pPr>
            <a:r>
              <a:rPr lang="en-US" sz="1100" b="1" dirty="0">
                <a:solidFill>
                  <a:srgbClr val="FFFFFF"/>
                </a:solidFill>
                <a:latin typeface="Arial"/>
                <a:ea typeface="ＭＳ Ｐゴシック" pitchFamily="34" charset="-128"/>
              </a:rPr>
              <a:t>Extranodal</a:t>
            </a:r>
          </a:p>
        </p:txBody>
      </p:sp>
      <p:sp>
        <p:nvSpPr>
          <p:cNvPr id="42" name="_s46115"/>
          <p:cNvSpPr>
            <a:spLocks noChangeArrowheads="1"/>
          </p:cNvSpPr>
          <p:nvPr/>
        </p:nvSpPr>
        <p:spPr bwMode="auto">
          <a:xfrm>
            <a:off x="2798675" y="3380112"/>
            <a:ext cx="1401217" cy="352402"/>
          </a:xfrm>
          <a:prstGeom prst="roundRect">
            <a:avLst>
              <a:gd name="adj" fmla="val 16667"/>
            </a:avLst>
          </a:prstGeom>
          <a:solidFill>
            <a:srgbClr val="5F5F5F"/>
          </a:solidFill>
          <a:ln w="9525">
            <a:solidFill>
              <a:schemeClr val="tx1"/>
            </a:solidFill>
            <a:round/>
            <a:headEnd/>
            <a:tailEnd/>
          </a:ln>
        </p:spPr>
        <p:txBody>
          <a:bodyPr anchor="ctr"/>
          <a:lstStyle/>
          <a:p>
            <a:pPr algn="ctr"/>
            <a:r>
              <a:rPr lang="en-US" sz="1100" b="1">
                <a:solidFill>
                  <a:srgbClr val="FFFFFF"/>
                </a:solidFill>
                <a:latin typeface="Arial"/>
              </a:rPr>
              <a:t>NK/TCL </a:t>
            </a:r>
          </a:p>
          <a:p>
            <a:pPr algn="ctr"/>
            <a:r>
              <a:rPr lang="en-US" sz="1100" b="1">
                <a:solidFill>
                  <a:srgbClr val="FFFFFF"/>
                </a:solidFill>
                <a:latin typeface="Arial"/>
              </a:rPr>
              <a:t>Nasal Type</a:t>
            </a:r>
          </a:p>
        </p:txBody>
      </p:sp>
      <p:sp>
        <p:nvSpPr>
          <p:cNvPr id="43" name="_s46117"/>
          <p:cNvSpPr>
            <a:spLocks noChangeArrowheads="1"/>
          </p:cNvSpPr>
          <p:nvPr/>
        </p:nvSpPr>
        <p:spPr bwMode="auto">
          <a:xfrm>
            <a:off x="6454844" y="3380112"/>
            <a:ext cx="1736656" cy="438404"/>
          </a:xfrm>
          <a:prstGeom prst="roundRect">
            <a:avLst>
              <a:gd name="adj" fmla="val 16667"/>
            </a:avLst>
          </a:prstGeom>
          <a:solidFill>
            <a:srgbClr val="5F5F5F"/>
          </a:solidFill>
          <a:ln w="9525">
            <a:solidFill>
              <a:schemeClr val="tx1"/>
            </a:solidFill>
            <a:round/>
            <a:headEnd/>
            <a:tailEnd/>
          </a:ln>
        </p:spPr>
        <p:txBody>
          <a:bodyPr wrap="none" lIns="0" tIns="0" rIns="0" bIns="0" anchor="ctr"/>
          <a:lstStyle/>
          <a:p>
            <a:pPr algn="ctr"/>
            <a:r>
              <a:rPr lang="en-US" sz="1100" b="1" dirty="0">
                <a:solidFill>
                  <a:srgbClr val="FFFFFF"/>
                </a:solidFill>
                <a:latin typeface="Arial"/>
              </a:rPr>
              <a:t>Adult T</a:t>
            </a:r>
            <a:r>
              <a:rPr lang="en-US" sz="1100" b="1" dirty="0" smtClean="0">
                <a:solidFill>
                  <a:srgbClr val="FFFFFF"/>
                </a:solidFill>
                <a:latin typeface="Arial"/>
              </a:rPr>
              <a:t>-Cell </a:t>
            </a:r>
            <a:br>
              <a:rPr lang="en-US" sz="1100" b="1" dirty="0" smtClean="0">
                <a:solidFill>
                  <a:srgbClr val="FFFFFF"/>
                </a:solidFill>
                <a:latin typeface="Arial"/>
              </a:rPr>
            </a:br>
            <a:r>
              <a:rPr lang="en-US" sz="1100" b="1" dirty="0" smtClean="0">
                <a:solidFill>
                  <a:srgbClr val="FFFFFF"/>
                </a:solidFill>
                <a:latin typeface="Arial"/>
              </a:rPr>
              <a:t>Leukemia/Lymphoma </a:t>
            </a:r>
            <a:endParaRPr lang="en-US" sz="1100" b="1" baseline="30000" dirty="0">
              <a:solidFill>
                <a:srgbClr val="FFFFFF"/>
              </a:solidFill>
              <a:latin typeface="Arial"/>
            </a:endParaRPr>
          </a:p>
        </p:txBody>
      </p:sp>
      <p:sp>
        <p:nvSpPr>
          <p:cNvPr id="44" name="_s46118"/>
          <p:cNvSpPr>
            <a:spLocks noChangeArrowheads="1"/>
          </p:cNvSpPr>
          <p:nvPr/>
        </p:nvSpPr>
        <p:spPr bwMode="auto">
          <a:xfrm>
            <a:off x="6448551" y="4926065"/>
            <a:ext cx="1742947" cy="481778"/>
          </a:xfrm>
          <a:prstGeom prst="roundRect">
            <a:avLst>
              <a:gd name="adj" fmla="val 16667"/>
            </a:avLst>
          </a:prstGeom>
          <a:solidFill>
            <a:srgbClr val="58C4F3"/>
          </a:solidFill>
          <a:ln w="9525" algn="ctr">
            <a:solidFill>
              <a:schemeClr val="tx1"/>
            </a:solidFill>
            <a:round/>
            <a:headEnd/>
            <a:tailEnd/>
          </a:ln>
        </p:spPr>
        <p:txBody>
          <a:bodyPr lIns="0" tIns="0" rIns="0" bIns="0" anchor="ctr"/>
          <a:lstStyle/>
          <a:p>
            <a:pPr algn="ctr">
              <a:defRPr/>
            </a:pPr>
            <a:r>
              <a:rPr lang="en-US" sz="1100" b="1" dirty="0" smtClean="0">
                <a:solidFill>
                  <a:srgbClr val="0000FF"/>
                </a:solidFill>
                <a:latin typeface="Arial"/>
                <a:ea typeface="ＭＳ Ｐゴシック" pitchFamily="34" charset="-128"/>
              </a:rPr>
              <a:t>T-Cell </a:t>
            </a:r>
            <a:r>
              <a:rPr lang="en-US" sz="1100" b="1" dirty="0">
                <a:solidFill>
                  <a:srgbClr val="0000FF"/>
                </a:solidFill>
                <a:latin typeface="Arial"/>
                <a:ea typeface="ＭＳ Ｐゴシック" pitchFamily="34" charset="-128"/>
              </a:rPr>
              <a:t>Large Granular </a:t>
            </a:r>
          </a:p>
          <a:p>
            <a:pPr algn="ctr">
              <a:defRPr/>
            </a:pPr>
            <a:r>
              <a:rPr lang="en-US" sz="1100" b="1" dirty="0">
                <a:solidFill>
                  <a:srgbClr val="0000FF"/>
                </a:solidFill>
                <a:latin typeface="Arial"/>
                <a:ea typeface="ＭＳ Ｐゴシック" pitchFamily="34" charset="-128"/>
              </a:rPr>
              <a:t>Lymphocytic Leukemia</a:t>
            </a:r>
          </a:p>
        </p:txBody>
      </p:sp>
      <p:sp>
        <p:nvSpPr>
          <p:cNvPr id="45" name="_s46120"/>
          <p:cNvSpPr>
            <a:spLocks noChangeArrowheads="1"/>
          </p:cNvSpPr>
          <p:nvPr/>
        </p:nvSpPr>
        <p:spPr bwMode="auto">
          <a:xfrm>
            <a:off x="2758819" y="4760353"/>
            <a:ext cx="1483025" cy="383866"/>
          </a:xfrm>
          <a:prstGeom prst="roundRect">
            <a:avLst>
              <a:gd name="adj" fmla="val 16667"/>
            </a:avLst>
          </a:prstGeom>
          <a:solidFill>
            <a:srgbClr val="5F5F5F"/>
          </a:solidFill>
          <a:ln w="9525">
            <a:solidFill>
              <a:schemeClr val="tx1"/>
            </a:solidFill>
            <a:round/>
            <a:headEnd/>
            <a:tailEnd/>
          </a:ln>
        </p:spPr>
        <p:txBody>
          <a:bodyPr wrap="none" lIns="0" tIns="0" rIns="0" bIns="0" anchor="ctr"/>
          <a:lstStyle/>
          <a:p>
            <a:pPr algn="ctr"/>
            <a:r>
              <a:rPr lang="en-US" sz="1100" b="1" dirty="0">
                <a:solidFill>
                  <a:srgbClr val="FFFFFF"/>
                </a:solidFill>
                <a:latin typeface="Arial"/>
              </a:rPr>
              <a:t>Subcutaneous </a:t>
            </a:r>
          </a:p>
          <a:p>
            <a:pPr algn="ctr"/>
            <a:r>
              <a:rPr lang="en-US" sz="1100" b="1" dirty="0" err="1">
                <a:solidFill>
                  <a:srgbClr val="FFFFFF"/>
                </a:solidFill>
                <a:latin typeface="Arial"/>
              </a:rPr>
              <a:t>Panniculitis</a:t>
            </a:r>
            <a:r>
              <a:rPr lang="en-US" sz="1100" b="1" dirty="0" smtClean="0">
                <a:solidFill>
                  <a:srgbClr val="FFFFFF"/>
                </a:solidFill>
                <a:latin typeface="Arial"/>
              </a:rPr>
              <a:t>-Like </a:t>
            </a:r>
            <a:r>
              <a:rPr lang="en-US" sz="1100" b="1" dirty="0">
                <a:solidFill>
                  <a:srgbClr val="FFFFFF"/>
                </a:solidFill>
                <a:latin typeface="Arial"/>
              </a:rPr>
              <a:t>TCL</a:t>
            </a:r>
            <a:endParaRPr lang="en-US" sz="1100" b="1" baseline="30000" dirty="0">
              <a:solidFill>
                <a:srgbClr val="FFFFFF"/>
              </a:solidFill>
              <a:latin typeface="Arial"/>
            </a:endParaRPr>
          </a:p>
        </p:txBody>
      </p:sp>
      <p:sp>
        <p:nvSpPr>
          <p:cNvPr id="46" name="_s46119"/>
          <p:cNvSpPr>
            <a:spLocks noChangeArrowheads="1"/>
          </p:cNvSpPr>
          <p:nvPr/>
        </p:nvSpPr>
        <p:spPr bwMode="auto">
          <a:xfrm>
            <a:off x="6465332" y="2975269"/>
            <a:ext cx="1420095" cy="327230"/>
          </a:xfrm>
          <a:prstGeom prst="roundRect">
            <a:avLst>
              <a:gd name="adj" fmla="val 16667"/>
            </a:avLst>
          </a:prstGeom>
          <a:solidFill>
            <a:srgbClr val="002B51"/>
          </a:solidFill>
          <a:ln w="9525">
            <a:solidFill>
              <a:schemeClr val="tx1"/>
            </a:solidFill>
            <a:round/>
            <a:headEnd/>
            <a:tailEnd/>
          </a:ln>
        </p:spPr>
        <p:txBody>
          <a:bodyPr wrap="none" lIns="0" tIns="0" rIns="0" bIns="0" anchor="ctr"/>
          <a:lstStyle/>
          <a:p>
            <a:pPr algn="ctr"/>
            <a:r>
              <a:rPr lang="en-US" sz="1100" b="1">
                <a:solidFill>
                  <a:srgbClr val="FFFFFF"/>
                </a:solidFill>
                <a:latin typeface="Arial"/>
              </a:rPr>
              <a:t>Leukemic</a:t>
            </a:r>
            <a:endParaRPr lang="en-US" sz="1100" b="1" baseline="30000">
              <a:solidFill>
                <a:srgbClr val="FFFFFF"/>
              </a:solidFill>
              <a:latin typeface="Arial"/>
            </a:endParaRPr>
          </a:p>
        </p:txBody>
      </p:sp>
      <p:sp>
        <p:nvSpPr>
          <p:cNvPr id="47" name="_s46121"/>
          <p:cNvSpPr>
            <a:spLocks noChangeArrowheads="1"/>
          </p:cNvSpPr>
          <p:nvPr/>
        </p:nvSpPr>
        <p:spPr bwMode="auto">
          <a:xfrm>
            <a:off x="2783991" y="3826907"/>
            <a:ext cx="1443170" cy="379672"/>
          </a:xfrm>
          <a:prstGeom prst="roundRect">
            <a:avLst>
              <a:gd name="adj" fmla="val 16667"/>
            </a:avLst>
          </a:prstGeom>
          <a:solidFill>
            <a:srgbClr val="5F5F5F"/>
          </a:solidFill>
          <a:ln w="9525">
            <a:solidFill>
              <a:schemeClr val="tx1"/>
            </a:solidFill>
            <a:round/>
            <a:headEnd/>
            <a:tailEnd/>
          </a:ln>
        </p:spPr>
        <p:txBody>
          <a:bodyPr anchor="ctr"/>
          <a:lstStyle/>
          <a:p>
            <a:pPr algn="ctr"/>
            <a:r>
              <a:rPr lang="en-US" sz="1100" b="1" dirty="0" err="1">
                <a:solidFill>
                  <a:srgbClr val="FFFFFF"/>
                </a:solidFill>
                <a:latin typeface="Arial"/>
              </a:rPr>
              <a:t>Enteropathy</a:t>
            </a:r>
            <a:r>
              <a:rPr lang="en-US" sz="1100" b="1" dirty="0">
                <a:solidFill>
                  <a:srgbClr val="FFFFFF"/>
                </a:solidFill>
                <a:latin typeface="Arial"/>
              </a:rPr>
              <a:t>- </a:t>
            </a:r>
            <a:r>
              <a:rPr lang="en-US" sz="1100" b="1" dirty="0" smtClean="0">
                <a:solidFill>
                  <a:srgbClr val="FFFFFF"/>
                </a:solidFill>
                <a:latin typeface="Arial"/>
              </a:rPr>
              <a:t>Associated </a:t>
            </a:r>
            <a:r>
              <a:rPr lang="en-US" sz="1100" b="1" dirty="0">
                <a:solidFill>
                  <a:srgbClr val="FFFFFF"/>
                </a:solidFill>
                <a:latin typeface="Arial"/>
              </a:rPr>
              <a:t>TCL</a:t>
            </a:r>
          </a:p>
        </p:txBody>
      </p:sp>
      <p:sp>
        <p:nvSpPr>
          <p:cNvPr id="48" name="_s46122"/>
          <p:cNvSpPr>
            <a:spLocks noChangeArrowheads="1"/>
          </p:cNvSpPr>
          <p:nvPr/>
        </p:nvSpPr>
        <p:spPr bwMode="auto">
          <a:xfrm>
            <a:off x="2758819" y="4296776"/>
            <a:ext cx="1485122" cy="373378"/>
          </a:xfrm>
          <a:prstGeom prst="roundRect">
            <a:avLst>
              <a:gd name="adj" fmla="val 16667"/>
            </a:avLst>
          </a:prstGeom>
          <a:solidFill>
            <a:srgbClr val="5F5F5F"/>
          </a:solidFill>
          <a:ln w="9525">
            <a:solidFill>
              <a:schemeClr val="tx1"/>
            </a:solidFill>
            <a:round/>
            <a:headEnd/>
            <a:tailEnd/>
          </a:ln>
        </p:spPr>
        <p:txBody>
          <a:bodyPr anchor="ctr"/>
          <a:lstStyle/>
          <a:p>
            <a:pPr algn="ctr"/>
            <a:r>
              <a:rPr lang="en-US" sz="1100" b="1">
                <a:solidFill>
                  <a:srgbClr val="FFFFFF"/>
                </a:solidFill>
                <a:latin typeface="Arial"/>
              </a:rPr>
              <a:t>Hepatosplenic TCL</a:t>
            </a:r>
          </a:p>
        </p:txBody>
      </p:sp>
      <p:sp>
        <p:nvSpPr>
          <p:cNvPr id="49" name="_s46124"/>
          <p:cNvSpPr>
            <a:spLocks noChangeArrowheads="1"/>
          </p:cNvSpPr>
          <p:nvPr/>
        </p:nvSpPr>
        <p:spPr bwMode="auto">
          <a:xfrm>
            <a:off x="6461136" y="3923398"/>
            <a:ext cx="1730363" cy="419526"/>
          </a:xfrm>
          <a:prstGeom prst="roundRect">
            <a:avLst>
              <a:gd name="adj" fmla="val 16667"/>
            </a:avLst>
          </a:prstGeom>
          <a:solidFill>
            <a:srgbClr val="5F5F5F"/>
          </a:solidFill>
          <a:ln w="9525">
            <a:solidFill>
              <a:schemeClr val="tx1"/>
            </a:solidFill>
            <a:round/>
            <a:headEnd/>
            <a:tailEnd/>
          </a:ln>
        </p:spPr>
        <p:txBody>
          <a:bodyPr lIns="0" tIns="0" rIns="0" bIns="0" anchor="ctr"/>
          <a:lstStyle/>
          <a:p>
            <a:pPr algn="ctr"/>
            <a:r>
              <a:rPr lang="en-US" sz="1100" b="1">
                <a:solidFill>
                  <a:srgbClr val="FFFFFF"/>
                </a:solidFill>
                <a:latin typeface="Arial"/>
              </a:rPr>
              <a:t>Aggressive NK-Cell Leukemia</a:t>
            </a:r>
          </a:p>
        </p:txBody>
      </p:sp>
      <p:sp>
        <p:nvSpPr>
          <p:cNvPr id="50" name="_s46125"/>
          <p:cNvSpPr>
            <a:spLocks noChangeArrowheads="1"/>
          </p:cNvSpPr>
          <p:nvPr/>
        </p:nvSpPr>
        <p:spPr bwMode="auto">
          <a:xfrm>
            <a:off x="6463233" y="4416341"/>
            <a:ext cx="1728265" cy="421623"/>
          </a:xfrm>
          <a:prstGeom prst="roundRect">
            <a:avLst>
              <a:gd name="adj" fmla="val 16667"/>
            </a:avLst>
          </a:prstGeom>
          <a:solidFill>
            <a:schemeClr val="accent4">
              <a:lumMod val="50000"/>
            </a:schemeClr>
          </a:solidFill>
          <a:ln w="9525" algn="ctr">
            <a:solidFill>
              <a:schemeClr val="tx1"/>
            </a:solidFill>
            <a:round/>
            <a:headEnd/>
            <a:tailEnd/>
          </a:ln>
        </p:spPr>
        <p:txBody>
          <a:bodyPr lIns="0" tIns="0" rIns="0" bIns="0" anchor="ctr"/>
          <a:lstStyle/>
          <a:p>
            <a:pPr algn="ctr">
              <a:defRPr/>
            </a:pPr>
            <a:r>
              <a:rPr lang="en-US" sz="1100" b="1" dirty="0">
                <a:solidFill>
                  <a:srgbClr val="FFFFFF"/>
                </a:solidFill>
                <a:latin typeface="Arial"/>
                <a:ea typeface="ＭＳ Ｐゴシック" pitchFamily="34" charset="-128"/>
              </a:rPr>
              <a:t>T</a:t>
            </a:r>
            <a:r>
              <a:rPr lang="en-US" sz="1100" b="1" dirty="0" smtClean="0">
                <a:solidFill>
                  <a:srgbClr val="FFFFFF"/>
                </a:solidFill>
                <a:latin typeface="Arial"/>
                <a:ea typeface="ＭＳ Ｐゴシック" pitchFamily="34" charset="-128"/>
              </a:rPr>
              <a:t>-Cell</a:t>
            </a:r>
            <a:r>
              <a:rPr lang="en-US" sz="1100" b="1" dirty="0" smtClean="0">
                <a:solidFill>
                  <a:srgbClr val="000000"/>
                </a:solidFill>
                <a:latin typeface="Arial"/>
                <a:ea typeface="ＭＳ Ｐゴシック" pitchFamily="34" charset="-128"/>
              </a:rPr>
              <a:t> </a:t>
            </a:r>
            <a:r>
              <a:rPr lang="en-US" sz="1100" b="1" dirty="0" err="1">
                <a:solidFill>
                  <a:srgbClr val="FFFFFF"/>
                </a:solidFill>
                <a:latin typeface="Arial"/>
                <a:ea typeface="ＭＳ Ｐゴシック" pitchFamily="34" charset="-128"/>
              </a:rPr>
              <a:t>Prolymphocytic</a:t>
            </a:r>
            <a:r>
              <a:rPr lang="en-US" sz="1100" b="1" dirty="0">
                <a:solidFill>
                  <a:srgbClr val="FFFFFF"/>
                </a:solidFill>
                <a:latin typeface="Arial"/>
                <a:ea typeface="ＭＳ Ｐゴシック" pitchFamily="34" charset="-128"/>
              </a:rPr>
              <a:t> </a:t>
            </a:r>
          </a:p>
          <a:p>
            <a:pPr algn="ctr">
              <a:defRPr/>
            </a:pPr>
            <a:r>
              <a:rPr lang="en-US" sz="1100" b="1" dirty="0">
                <a:solidFill>
                  <a:srgbClr val="FFFFFF"/>
                </a:solidFill>
                <a:latin typeface="Arial"/>
                <a:ea typeface="ＭＳ Ｐゴシック" pitchFamily="34" charset="-128"/>
              </a:rPr>
              <a:t>Leukemia</a:t>
            </a:r>
          </a:p>
        </p:txBody>
      </p:sp>
      <p:sp>
        <p:nvSpPr>
          <p:cNvPr id="51" name="AutoShape 51"/>
          <p:cNvSpPr>
            <a:spLocks noChangeArrowheads="1"/>
          </p:cNvSpPr>
          <p:nvPr/>
        </p:nvSpPr>
        <p:spPr bwMode="auto">
          <a:xfrm>
            <a:off x="986323" y="3822711"/>
            <a:ext cx="1378142" cy="373378"/>
          </a:xfrm>
          <a:prstGeom prst="roundRect">
            <a:avLst>
              <a:gd name="adj" fmla="val 16667"/>
            </a:avLst>
          </a:prstGeom>
          <a:solidFill>
            <a:srgbClr val="5F5F5F"/>
          </a:solidFill>
          <a:ln w="9525">
            <a:solidFill>
              <a:schemeClr val="tx1"/>
            </a:solidFill>
            <a:round/>
            <a:headEnd/>
            <a:tailEnd/>
          </a:ln>
        </p:spPr>
        <p:txBody>
          <a:bodyPr lIns="0" tIns="0" rIns="0" bIns="0" anchor="ctr"/>
          <a:lstStyle/>
          <a:p>
            <a:pPr algn="ctr"/>
            <a:r>
              <a:rPr lang="en-US" sz="1100" b="1">
                <a:solidFill>
                  <a:srgbClr val="FFFFFF"/>
                </a:solidFill>
                <a:latin typeface="Arial"/>
              </a:rPr>
              <a:t>Transformed</a:t>
            </a:r>
          </a:p>
          <a:p>
            <a:pPr algn="ctr"/>
            <a:r>
              <a:rPr lang="en-US" sz="1100" b="1">
                <a:solidFill>
                  <a:srgbClr val="FFFFFF"/>
                </a:solidFill>
                <a:latin typeface="Arial"/>
              </a:rPr>
              <a:t> MF</a:t>
            </a:r>
          </a:p>
        </p:txBody>
      </p:sp>
      <p:sp>
        <p:nvSpPr>
          <p:cNvPr id="52" name="_s46107"/>
          <p:cNvSpPr>
            <a:spLocks noChangeArrowheads="1"/>
          </p:cNvSpPr>
          <p:nvPr/>
        </p:nvSpPr>
        <p:spPr bwMode="auto">
          <a:xfrm>
            <a:off x="3635629" y="2327102"/>
            <a:ext cx="2059039" cy="419526"/>
          </a:xfrm>
          <a:prstGeom prst="roundRect">
            <a:avLst>
              <a:gd name="adj" fmla="val 16667"/>
            </a:avLst>
          </a:prstGeom>
          <a:solidFill>
            <a:srgbClr val="002B51"/>
          </a:solidFill>
          <a:ln w="9525">
            <a:solidFill>
              <a:schemeClr val="tx1"/>
            </a:solidFill>
            <a:round/>
            <a:headEnd/>
            <a:tailEnd/>
          </a:ln>
        </p:spPr>
        <p:txBody>
          <a:bodyPr wrap="none" lIns="0" tIns="0" rIns="0" bIns="0" anchor="ctr"/>
          <a:lstStyle/>
          <a:p>
            <a:pPr algn="ctr">
              <a:defRPr/>
            </a:pPr>
            <a:r>
              <a:rPr lang="en-US" sz="1100" b="1" dirty="0" smtClean="0">
                <a:solidFill>
                  <a:srgbClr val="FFFFFF"/>
                </a:solidFill>
                <a:latin typeface="Arial"/>
                <a:ea typeface="ＭＳ Ｐゴシック" pitchFamily="34" charset="-128"/>
              </a:rPr>
              <a:t>PTCL (Mature </a:t>
            </a:r>
            <a:r>
              <a:rPr lang="en-US" sz="1100" b="1" dirty="0">
                <a:solidFill>
                  <a:srgbClr val="FFFFFF"/>
                </a:solidFill>
                <a:latin typeface="Arial"/>
                <a:ea typeface="ＭＳ Ｐゴシック" pitchFamily="34" charset="-128"/>
              </a:rPr>
              <a:t>T-/NK-cell </a:t>
            </a:r>
          </a:p>
          <a:p>
            <a:pPr algn="ctr">
              <a:defRPr/>
            </a:pPr>
            <a:r>
              <a:rPr lang="en-US" sz="1100" b="1" dirty="0" smtClean="0">
                <a:solidFill>
                  <a:srgbClr val="FFFFFF"/>
                </a:solidFill>
                <a:latin typeface="Arial"/>
                <a:ea typeface="ＭＳ Ｐゴシック" pitchFamily="34" charset="-128"/>
              </a:rPr>
              <a:t>Neoplasms)</a:t>
            </a:r>
            <a:endParaRPr lang="en-US" sz="1100" b="1" dirty="0">
              <a:solidFill>
                <a:srgbClr val="FFFFFF"/>
              </a:solidFill>
              <a:latin typeface="Arial"/>
              <a:ea typeface="ＭＳ Ｐゴシック" pitchFamily="34" charset="-128"/>
            </a:endParaRPr>
          </a:p>
        </p:txBody>
      </p:sp>
      <p:sp>
        <p:nvSpPr>
          <p:cNvPr id="53" name="_s46113"/>
          <p:cNvSpPr>
            <a:spLocks noChangeArrowheads="1"/>
          </p:cNvSpPr>
          <p:nvPr/>
        </p:nvSpPr>
        <p:spPr bwMode="auto">
          <a:xfrm>
            <a:off x="967443" y="5407843"/>
            <a:ext cx="1399120" cy="392257"/>
          </a:xfrm>
          <a:prstGeom prst="roundRect">
            <a:avLst>
              <a:gd name="adj" fmla="val 16667"/>
            </a:avLst>
          </a:prstGeom>
          <a:solidFill>
            <a:srgbClr val="5F5F5F"/>
          </a:solidFill>
          <a:ln w="9525">
            <a:solidFill>
              <a:schemeClr val="tx1"/>
            </a:solidFill>
            <a:round/>
            <a:headEnd/>
            <a:tailEnd/>
          </a:ln>
        </p:spPr>
        <p:txBody>
          <a:bodyPr lIns="0" tIns="0" rIns="0" bIns="0" anchor="ctr"/>
          <a:lstStyle/>
          <a:p>
            <a:pPr algn="ctr"/>
            <a:r>
              <a:rPr lang="en-US" sz="1100" b="1">
                <a:solidFill>
                  <a:srgbClr val="FFFFFF"/>
                </a:solidFill>
                <a:latin typeface="Arial"/>
              </a:rPr>
              <a:t>Primary Cutaneous Gamma/Delta TCL</a:t>
            </a:r>
          </a:p>
        </p:txBody>
      </p:sp>
      <p:sp>
        <p:nvSpPr>
          <p:cNvPr id="54" name="_s46116"/>
          <p:cNvSpPr>
            <a:spLocks noChangeArrowheads="1"/>
          </p:cNvSpPr>
          <p:nvPr/>
        </p:nvSpPr>
        <p:spPr bwMode="auto">
          <a:xfrm>
            <a:off x="965346" y="4305166"/>
            <a:ext cx="1399119" cy="358695"/>
          </a:xfrm>
          <a:prstGeom prst="roundRect">
            <a:avLst>
              <a:gd name="adj" fmla="val 16667"/>
            </a:avLst>
          </a:prstGeom>
          <a:solidFill>
            <a:srgbClr val="58C4F3"/>
          </a:solidFill>
          <a:ln w="9525">
            <a:solidFill>
              <a:schemeClr val="tx1"/>
            </a:solidFill>
            <a:round/>
            <a:headEnd/>
            <a:tailEnd/>
          </a:ln>
        </p:spPr>
        <p:txBody>
          <a:bodyPr lIns="0" tIns="0" rIns="0" bIns="0" anchor="ctr"/>
          <a:lstStyle/>
          <a:p>
            <a:pPr algn="ctr">
              <a:defRPr/>
            </a:pPr>
            <a:r>
              <a:rPr lang="en-US" sz="1100" b="1" dirty="0" err="1">
                <a:solidFill>
                  <a:srgbClr val="0000FF"/>
                </a:solidFill>
                <a:latin typeface="Arial"/>
                <a:ea typeface="ＭＳ Ｐゴシック" charset="-128"/>
                <a:cs typeface="ＭＳ Ｐゴシック" charset="-128"/>
              </a:rPr>
              <a:t>Sézary</a:t>
            </a:r>
            <a:r>
              <a:rPr lang="en-US" sz="1100" b="1" dirty="0">
                <a:solidFill>
                  <a:srgbClr val="0000FF"/>
                </a:solidFill>
                <a:latin typeface="Arial"/>
                <a:ea typeface="ＭＳ Ｐゴシック" charset="-128"/>
                <a:cs typeface="ＭＳ Ｐゴシック" charset="-128"/>
              </a:rPr>
              <a:t> Syndrome</a:t>
            </a:r>
          </a:p>
        </p:txBody>
      </p:sp>
      <p:sp>
        <p:nvSpPr>
          <p:cNvPr id="57" name="_s46112"/>
          <p:cNvSpPr>
            <a:spLocks noChangeArrowheads="1"/>
          </p:cNvSpPr>
          <p:nvPr/>
        </p:nvSpPr>
        <p:spPr bwMode="auto">
          <a:xfrm>
            <a:off x="4613124" y="3380112"/>
            <a:ext cx="1470439" cy="354499"/>
          </a:xfrm>
          <a:prstGeom prst="roundRect">
            <a:avLst>
              <a:gd name="adj" fmla="val 16667"/>
            </a:avLst>
          </a:prstGeom>
          <a:solidFill>
            <a:srgbClr val="5F5F5F"/>
          </a:solidFill>
          <a:ln w="9525">
            <a:solidFill>
              <a:schemeClr val="tx1"/>
            </a:solidFill>
            <a:round/>
            <a:headEnd/>
            <a:tailEnd/>
          </a:ln>
        </p:spPr>
        <p:txBody>
          <a:bodyPr wrap="none" lIns="0" tIns="0" rIns="0" bIns="0" anchor="ctr"/>
          <a:lstStyle/>
          <a:p>
            <a:pPr algn="ctr"/>
            <a:r>
              <a:rPr lang="en-US" sz="1100" b="1">
                <a:solidFill>
                  <a:srgbClr val="FFFFFF"/>
                </a:solidFill>
                <a:latin typeface="Arial"/>
              </a:rPr>
              <a:t>Peripheral TCL-NOS</a:t>
            </a:r>
            <a:endParaRPr lang="en-US" sz="1100" b="1" baseline="30000">
              <a:solidFill>
                <a:srgbClr val="FFFFFF"/>
              </a:solidFill>
              <a:latin typeface="Arial"/>
            </a:endParaRPr>
          </a:p>
        </p:txBody>
      </p:sp>
      <p:sp>
        <p:nvSpPr>
          <p:cNvPr id="58" name="_s46109"/>
          <p:cNvSpPr>
            <a:spLocks noChangeArrowheads="1"/>
          </p:cNvSpPr>
          <p:nvPr/>
        </p:nvSpPr>
        <p:spPr bwMode="auto">
          <a:xfrm>
            <a:off x="4629905" y="2983660"/>
            <a:ext cx="1441073" cy="308352"/>
          </a:xfrm>
          <a:prstGeom prst="roundRect">
            <a:avLst>
              <a:gd name="adj" fmla="val 16667"/>
            </a:avLst>
          </a:prstGeom>
          <a:solidFill>
            <a:srgbClr val="002B51"/>
          </a:solidFill>
          <a:ln w="9525">
            <a:solidFill>
              <a:schemeClr val="tx1"/>
            </a:solidFill>
            <a:round/>
            <a:headEnd/>
            <a:tailEnd/>
          </a:ln>
        </p:spPr>
        <p:txBody>
          <a:bodyPr wrap="none" lIns="0" tIns="0" rIns="0" bIns="0" anchor="ctr"/>
          <a:lstStyle/>
          <a:p>
            <a:pPr algn="ctr"/>
            <a:r>
              <a:rPr lang="en-US" sz="1100" b="1">
                <a:solidFill>
                  <a:srgbClr val="FFFFFF"/>
                </a:solidFill>
                <a:latin typeface="Arial"/>
              </a:rPr>
              <a:t>Nodal</a:t>
            </a:r>
            <a:endParaRPr lang="en-US" sz="1100" b="1" baseline="30000">
              <a:solidFill>
                <a:srgbClr val="FFFFFF"/>
              </a:solidFill>
              <a:latin typeface="Arial"/>
            </a:endParaRPr>
          </a:p>
        </p:txBody>
      </p:sp>
      <p:sp>
        <p:nvSpPr>
          <p:cNvPr id="59" name="_s46114"/>
          <p:cNvSpPr>
            <a:spLocks noChangeArrowheads="1"/>
          </p:cNvSpPr>
          <p:nvPr/>
        </p:nvSpPr>
        <p:spPr bwMode="auto">
          <a:xfrm>
            <a:off x="4638296" y="4303069"/>
            <a:ext cx="1432682" cy="381769"/>
          </a:xfrm>
          <a:prstGeom prst="roundRect">
            <a:avLst>
              <a:gd name="adj" fmla="val 16667"/>
            </a:avLst>
          </a:prstGeom>
          <a:solidFill>
            <a:srgbClr val="5F5F5F"/>
          </a:solidFill>
          <a:ln w="9525">
            <a:solidFill>
              <a:schemeClr val="tx1"/>
            </a:solidFill>
            <a:round/>
            <a:headEnd/>
            <a:tailEnd/>
          </a:ln>
        </p:spPr>
        <p:txBody>
          <a:bodyPr wrap="none" lIns="0" tIns="0" rIns="0" bIns="0" anchor="ctr"/>
          <a:lstStyle/>
          <a:p>
            <a:pPr algn="ctr"/>
            <a:r>
              <a:rPr lang="en-US" sz="1100" b="1">
                <a:solidFill>
                  <a:srgbClr val="FFFFFF"/>
                </a:solidFill>
                <a:latin typeface="Arial"/>
              </a:rPr>
              <a:t>Angioimmunoblastic</a:t>
            </a:r>
          </a:p>
          <a:p>
            <a:pPr algn="ctr"/>
            <a:r>
              <a:rPr lang="en-US" sz="1100" b="1">
                <a:solidFill>
                  <a:srgbClr val="FFFFFF"/>
                </a:solidFill>
                <a:latin typeface="Arial"/>
              </a:rPr>
              <a:t> TCL</a:t>
            </a:r>
            <a:endParaRPr lang="en-US" sz="1100" b="1" baseline="30000">
              <a:solidFill>
                <a:srgbClr val="FFFFFF"/>
              </a:solidFill>
              <a:latin typeface="Arial"/>
            </a:endParaRPr>
          </a:p>
        </p:txBody>
      </p:sp>
      <p:sp>
        <p:nvSpPr>
          <p:cNvPr id="71" name="_s46123"/>
          <p:cNvSpPr>
            <a:spLocks noChangeArrowheads="1"/>
          </p:cNvSpPr>
          <p:nvPr/>
        </p:nvSpPr>
        <p:spPr bwMode="auto">
          <a:xfrm>
            <a:off x="4625710" y="3841591"/>
            <a:ext cx="1445268" cy="373378"/>
          </a:xfrm>
          <a:prstGeom prst="roundRect">
            <a:avLst>
              <a:gd name="adj" fmla="val 16667"/>
            </a:avLst>
          </a:prstGeom>
          <a:solidFill>
            <a:srgbClr val="5F5F5F"/>
          </a:solidFill>
          <a:ln w="9525">
            <a:solidFill>
              <a:schemeClr val="tx1"/>
            </a:solidFill>
            <a:round/>
            <a:headEnd/>
            <a:tailEnd/>
          </a:ln>
        </p:spPr>
        <p:txBody>
          <a:bodyPr wrap="none" lIns="0" tIns="0" rIns="0" bIns="0" anchor="ctr"/>
          <a:lstStyle/>
          <a:p>
            <a:pPr algn="ctr"/>
            <a:r>
              <a:rPr lang="en-US" sz="1100" b="1">
                <a:solidFill>
                  <a:srgbClr val="FFFFFF"/>
                </a:solidFill>
                <a:latin typeface="Arial"/>
              </a:rPr>
              <a:t>Anaplastic Large Cell </a:t>
            </a:r>
          </a:p>
          <a:p>
            <a:pPr algn="ctr"/>
            <a:r>
              <a:rPr lang="en-US" sz="1100" b="1">
                <a:solidFill>
                  <a:srgbClr val="FFFFFF"/>
                </a:solidFill>
                <a:latin typeface="Arial"/>
              </a:rPr>
              <a:t>Lymphoma (ALK +/-)</a:t>
            </a:r>
          </a:p>
        </p:txBody>
      </p:sp>
      <p:sp>
        <p:nvSpPr>
          <p:cNvPr id="74" name="Line 50"/>
          <p:cNvSpPr>
            <a:spLocks noChangeShapeType="1"/>
          </p:cNvSpPr>
          <p:nvPr/>
        </p:nvSpPr>
        <p:spPr bwMode="auto">
          <a:xfrm>
            <a:off x="1571561" y="2826338"/>
            <a:ext cx="5590185"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nchor="ctr"/>
          <a:lstStyle/>
          <a:p>
            <a:pPr algn="ctr"/>
            <a:endParaRPr lang="en-US" sz="1100">
              <a:solidFill>
                <a:srgbClr val="FFFFFF"/>
              </a:solidFill>
              <a:latin typeface="Arial"/>
            </a:endParaRPr>
          </a:p>
        </p:txBody>
      </p:sp>
    </p:spTree>
    <p:extLst>
      <p:ext uri="{BB962C8B-B14F-4D97-AF65-F5344CB8AC3E}">
        <p14:creationId xmlns:p14="http://schemas.microsoft.com/office/powerpoint/2010/main" val="22806927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chor="ctr">
            <a:normAutofit/>
          </a:bodyPr>
          <a:lstStyle/>
          <a:p>
            <a:pPr algn="ctr"/>
            <a:r>
              <a:rPr lang="en-US" sz="3200" b="1" dirty="0">
                <a:solidFill>
                  <a:srgbClr val="FFFFFF"/>
                </a:solidFill>
              </a:rPr>
              <a:t>Sequencing available systemic treatment options for </a:t>
            </a:r>
            <a:r>
              <a:rPr lang="en-US" sz="3200" b="1" dirty="0" smtClean="0">
                <a:solidFill>
                  <a:srgbClr val="FFFFFF"/>
                </a:solidFill>
              </a:rPr>
              <a:t>PTCL </a:t>
            </a:r>
            <a:br>
              <a:rPr lang="en-US" sz="3200" b="1" dirty="0" smtClean="0">
                <a:solidFill>
                  <a:srgbClr val="FFFFFF"/>
                </a:solidFill>
              </a:rPr>
            </a:br>
            <a:r>
              <a:rPr lang="en-US" sz="3200" b="1" dirty="0" smtClean="0">
                <a:solidFill>
                  <a:srgbClr val="FFFFFF"/>
                </a:solidFill>
              </a:rPr>
              <a:t>and </a:t>
            </a:r>
            <a:r>
              <a:rPr lang="en-US" sz="3200" b="1" dirty="0">
                <a:solidFill>
                  <a:srgbClr val="FFFFFF"/>
                </a:solidFill>
              </a:rPr>
              <a:t>advanced CTCL</a:t>
            </a:r>
          </a:p>
        </p:txBody>
      </p:sp>
    </p:spTree>
    <p:extLst>
      <p:ext uri="{BB962C8B-B14F-4D97-AF65-F5344CB8AC3E}">
        <p14:creationId xmlns:p14="http://schemas.microsoft.com/office/powerpoint/2010/main" val="2442624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p:txBody>
          <a:bodyPr/>
          <a:lstStyle/>
          <a:p>
            <a:r>
              <a:rPr lang="en-US" dirty="0" smtClean="0">
                <a:latin typeface="Arial" charset="0"/>
                <a:ea typeface="ヒラギノ角ゴ Pro W3" charset="0"/>
                <a:cs typeface="ヒラギノ角ゴ Pro W3" charset="0"/>
              </a:rPr>
              <a:t>Treatment of PTCL: NCCN Guidelines</a:t>
            </a:r>
            <a:endParaRPr lang="en-US" dirty="0">
              <a:latin typeface="Arial" charset="0"/>
              <a:ea typeface="ヒラギノ角ゴ Pro W3" charset="0"/>
              <a:cs typeface="ヒラギノ角ゴ Pro W3" charset="0"/>
            </a:endParaRPr>
          </a:p>
        </p:txBody>
      </p:sp>
      <p:sp>
        <p:nvSpPr>
          <p:cNvPr id="25" name="Rectangle 3"/>
          <p:cNvSpPr txBox="1">
            <a:spLocks noChangeArrowheads="1"/>
          </p:cNvSpPr>
          <p:nvPr/>
        </p:nvSpPr>
        <p:spPr bwMode="auto">
          <a:xfrm>
            <a:off x="457200" y="1457326"/>
            <a:ext cx="8229600" cy="461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3614" tIns="51808" rIns="103614" bIns="51808" numCol="1" anchor="t" anchorCtr="0" compatLnSpc="1">
            <a:prstTxWarp prst="textNoShape">
              <a:avLst/>
            </a:prstTxWarp>
          </a:bodyPr>
          <a:lstStyle>
            <a:lvl1pPr marL="342900" indent="-342900" algn="l" rtl="0" eaLnBrk="0" fontAlgn="base" hangingPunct="0">
              <a:spcBef>
                <a:spcPct val="20000"/>
              </a:spcBef>
              <a:spcAft>
                <a:spcPct val="0"/>
              </a:spcAft>
              <a:buChar char="•"/>
              <a:defRPr sz="25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Char char="–"/>
              <a:defRPr sz="2500">
                <a:solidFill>
                  <a:schemeClr val="tx1"/>
                </a:solidFill>
                <a:latin typeface="+mn-lt"/>
                <a:ea typeface="ヒラギノ角ゴ Pro W3" charset="-128"/>
                <a:cs typeface="ヒラギノ角ゴ Pro W3" charset="0"/>
              </a:defRPr>
            </a:lvl2pPr>
            <a:lvl3pPr marL="1143000" indent="-228600" algn="l" rtl="0" eaLnBrk="0" fontAlgn="base" hangingPunct="0">
              <a:spcBef>
                <a:spcPct val="20000"/>
              </a:spcBef>
              <a:spcAft>
                <a:spcPct val="0"/>
              </a:spcAft>
              <a:buChar char="•"/>
              <a:defRPr sz="2500">
                <a:solidFill>
                  <a:schemeClr val="tx1"/>
                </a:solidFill>
                <a:latin typeface="+mn-lt"/>
                <a:ea typeface="ＭＳ Ｐゴシック" charset="-128"/>
                <a:cs typeface="ＭＳ Ｐゴシック" pitchFamily="-111" charset="-128"/>
              </a:defRPr>
            </a:lvl3pPr>
            <a:lvl4pPr marL="1600200" indent="-228600" algn="l" rtl="0" eaLnBrk="0" fontAlgn="base" hangingPunct="0">
              <a:spcBef>
                <a:spcPct val="20000"/>
              </a:spcBef>
              <a:spcAft>
                <a:spcPct val="0"/>
              </a:spcAft>
              <a:buChar char="–"/>
              <a:defRPr sz="25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500">
                <a:solidFill>
                  <a:schemeClr val="tx1"/>
                </a:solidFill>
                <a:latin typeface="+mn-lt"/>
                <a:ea typeface="ＭＳ Ｐゴシック" charset="-128"/>
              </a:defRPr>
            </a:lvl5pPr>
            <a:lvl6pPr marL="2514600" indent="-228600" algn="l" rtl="0" fontAlgn="base">
              <a:spcBef>
                <a:spcPct val="20000"/>
              </a:spcBef>
              <a:spcAft>
                <a:spcPct val="0"/>
              </a:spcAft>
              <a:buChar char="»"/>
              <a:defRPr sz="2500">
                <a:solidFill>
                  <a:srgbClr val="CDE7F3"/>
                </a:solidFill>
                <a:latin typeface="+mn-lt"/>
                <a:ea typeface="ヒラギノ角ゴ Pro W3" charset="-128"/>
              </a:defRPr>
            </a:lvl6pPr>
            <a:lvl7pPr marL="2971800" indent="-228600" algn="l" rtl="0" fontAlgn="base">
              <a:spcBef>
                <a:spcPct val="20000"/>
              </a:spcBef>
              <a:spcAft>
                <a:spcPct val="0"/>
              </a:spcAft>
              <a:buChar char="»"/>
              <a:defRPr sz="2500">
                <a:solidFill>
                  <a:srgbClr val="CDE7F3"/>
                </a:solidFill>
                <a:latin typeface="+mn-lt"/>
                <a:ea typeface="ヒラギノ角ゴ Pro W3" charset="-128"/>
              </a:defRPr>
            </a:lvl7pPr>
            <a:lvl8pPr marL="3429000" indent="-228600" algn="l" rtl="0" fontAlgn="base">
              <a:spcBef>
                <a:spcPct val="20000"/>
              </a:spcBef>
              <a:spcAft>
                <a:spcPct val="0"/>
              </a:spcAft>
              <a:buChar char="»"/>
              <a:defRPr sz="2500">
                <a:solidFill>
                  <a:srgbClr val="CDE7F3"/>
                </a:solidFill>
                <a:latin typeface="+mn-lt"/>
                <a:ea typeface="ヒラギノ角ゴ Pro W3" charset="-128"/>
              </a:defRPr>
            </a:lvl8pPr>
            <a:lvl9pPr marL="3886200" indent="-228600" algn="l" rtl="0" fontAlgn="base">
              <a:spcBef>
                <a:spcPct val="20000"/>
              </a:spcBef>
              <a:spcAft>
                <a:spcPct val="0"/>
              </a:spcAft>
              <a:buChar char="»"/>
              <a:defRPr sz="2500">
                <a:solidFill>
                  <a:srgbClr val="CDE7F3"/>
                </a:solidFill>
                <a:latin typeface="+mn-lt"/>
                <a:ea typeface="ヒラギノ角ゴ Pro W3" charset="-128"/>
              </a:defRPr>
            </a:lvl9pPr>
          </a:lstStyle>
          <a:p>
            <a:pPr marL="174625" indent="-174625" defTabSz="1036638" eaLnBrk="1" hangingPunct="1"/>
            <a:r>
              <a:rPr lang="en-US" sz="2400" b="1" dirty="0" smtClean="0">
                <a:solidFill>
                  <a:srgbClr val="FFC70E"/>
                </a:solidFill>
                <a:latin typeface="Arial" charset="0"/>
              </a:rPr>
              <a:t>Induction therapy</a:t>
            </a:r>
          </a:p>
          <a:p>
            <a:pPr marL="685800" lvl="1" defTabSz="1036638" eaLnBrk="1" hangingPunct="1"/>
            <a:r>
              <a:rPr lang="en-US" sz="2400" u="sng" dirty="0" smtClean="0">
                <a:solidFill>
                  <a:srgbClr val="FFFFFF"/>
                </a:solidFill>
                <a:latin typeface="Arial" charset="0"/>
              </a:rPr>
              <a:t>ALK-positive ALCL</a:t>
            </a:r>
            <a:r>
              <a:rPr lang="en-US" sz="2400" dirty="0" smtClean="0">
                <a:solidFill>
                  <a:srgbClr val="FFFFFF"/>
                </a:solidFill>
                <a:latin typeface="Arial" charset="0"/>
              </a:rPr>
              <a:t>: CHOP or CHOEP +/- RT</a:t>
            </a:r>
          </a:p>
          <a:p>
            <a:pPr marL="685800" lvl="1" defTabSz="1036638" eaLnBrk="1" hangingPunct="1">
              <a:buFontTx/>
              <a:buNone/>
            </a:pPr>
            <a:endParaRPr lang="en-US" sz="1000" dirty="0" smtClean="0">
              <a:solidFill>
                <a:srgbClr val="FFFFFF"/>
              </a:solidFill>
              <a:latin typeface="Arial" charset="0"/>
            </a:endParaRPr>
          </a:p>
          <a:p>
            <a:pPr marL="685800" lvl="1" defTabSz="1036638" eaLnBrk="1" hangingPunct="1"/>
            <a:r>
              <a:rPr lang="en-US" sz="2400" u="sng" dirty="0" smtClean="0">
                <a:solidFill>
                  <a:srgbClr val="FFFFFF"/>
                </a:solidFill>
                <a:latin typeface="Arial" charset="0"/>
              </a:rPr>
              <a:t>All other </a:t>
            </a:r>
            <a:r>
              <a:rPr lang="en-US" sz="2400" u="sng" dirty="0" err="1" smtClean="0">
                <a:solidFill>
                  <a:srgbClr val="FFFFFF"/>
                </a:solidFill>
                <a:latin typeface="Arial" charset="0"/>
              </a:rPr>
              <a:t>histologies</a:t>
            </a:r>
            <a:r>
              <a:rPr lang="en-US" sz="2400" dirty="0" smtClean="0">
                <a:solidFill>
                  <a:srgbClr val="FFFFFF"/>
                </a:solidFill>
                <a:latin typeface="Arial" charset="0"/>
              </a:rPr>
              <a:t>: Clinical trial preferred or </a:t>
            </a:r>
            <a:r>
              <a:rPr lang="en-US" sz="2400" dirty="0" err="1" smtClean="0">
                <a:solidFill>
                  <a:srgbClr val="FFFFFF"/>
                </a:solidFill>
                <a:latin typeface="Arial" charset="0"/>
              </a:rPr>
              <a:t>multiagent</a:t>
            </a:r>
            <a:r>
              <a:rPr lang="en-US" sz="2400" dirty="0" smtClean="0">
                <a:solidFill>
                  <a:srgbClr val="FFFFFF"/>
                </a:solidFill>
                <a:latin typeface="Arial" charset="0"/>
              </a:rPr>
              <a:t> chemotherapy +/- RT</a:t>
            </a:r>
          </a:p>
          <a:p>
            <a:pPr marL="574675" lvl="1" indent="-174625" defTabSz="1036638" eaLnBrk="1" hangingPunct="1"/>
            <a:endParaRPr lang="en-US" sz="2400" dirty="0" smtClean="0">
              <a:solidFill>
                <a:srgbClr val="FFFFFF"/>
              </a:solidFill>
              <a:latin typeface="Arial" charset="0"/>
            </a:endParaRPr>
          </a:p>
          <a:p>
            <a:pPr marL="174625" indent="-174625" defTabSz="1036638" eaLnBrk="1" hangingPunct="1"/>
            <a:r>
              <a:rPr lang="en-US" sz="2400" b="1" dirty="0" smtClean="0">
                <a:solidFill>
                  <a:srgbClr val="FFC70E"/>
                </a:solidFill>
                <a:latin typeface="Arial" charset="0"/>
              </a:rPr>
              <a:t>Second-line therapy</a:t>
            </a:r>
          </a:p>
          <a:p>
            <a:pPr marL="685800" lvl="1" defTabSz="1036638" eaLnBrk="1" hangingPunct="1"/>
            <a:r>
              <a:rPr lang="en-US" sz="2400" u="sng" dirty="0" smtClean="0">
                <a:solidFill>
                  <a:srgbClr val="FFFFFF"/>
                </a:solidFill>
                <a:latin typeface="Arial" charset="0"/>
              </a:rPr>
              <a:t>All subtypes</a:t>
            </a:r>
            <a:r>
              <a:rPr lang="en-US" sz="2400" dirty="0" smtClean="0">
                <a:solidFill>
                  <a:srgbClr val="FFFFFF"/>
                </a:solidFill>
                <a:latin typeface="Arial" charset="0"/>
              </a:rPr>
              <a:t>: Clinical trial preferred or second-line chemotherapy</a:t>
            </a:r>
          </a:p>
          <a:p>
            <a:pPr marL="685800" lvl="1" defTabSz="1036638" eaLnBrk="1" hangingPunct="1">
              <a:buFontTx/>
              <a:buNone/>
            </a:pPr>
            <a:endParaRPr lang="en-US" sz="1000" dirty="0">
              <a:solidFill>
                <a:srgbClr val="FFFFFF"/>
              </a:solidFill>
              <a:latin typeface="Arial" charset="0"/>
            </a:endParaRPr>
          </a:p>
          <a:p>
            <a:pPr marL="685800" lvl="1" defTabSz="1036638" eaLnBrk="1" hangingPunct="1"/>
            <a:r>
              <a:rPr lang="en-US" sz="2400" dirty="0" smtClean="0">
                <a:solidFill>
                  <a:srgbClr val="FFFFFF"/>
                </a:solidFill>
                <a:latin typeface="Arial" charset="0"/>
              </a:rPr>
              <a:t>Stem cell transplant for appropriate candidates</a:t>
            </a:r>
          </a:p>
        </p:txBody>
      </p:sp>
      <p:sp>
        <p:nvSpPr>
          <p:cNvPr id="26" name="TextBox 21"/>
          <p:cNvSpPr txBox="1">
            <a:spLocks noChangeArrowheads="1"/>
          </p:cNvSpPr>
          <p:nvPr/>
        </p:nvSpPr>
        <p:spPr bwMode="auto">
          <a:xfrm>
            <a:off x="0" y="6203462"/>
            <a:ext cx="8749134" cy="6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bIns="9144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5000"/>
              </a:lnSpc>
            </a:pPr>
            <a:endParaRPr lang="en-US" sz="1600" dirty="0">
              <a:solidFill>
                <a:srgbClr val="FFFFFF"/>
              </a:solidFill>
            </a:endParaRPr>
          </a:p>
          <a:p>
            <a:pPr eaLnBrk="1" hangingPunct="1">
              <a:lnSpc>
                <a:spcPct val="95000"/>
              </a:lnSpc>
            </a:pPr>
            <a:r>
              <a:rPr lang="en-US" sz="1600" dirty="0">
                <a:solidFill>
                  <a:srgbClr val="FFFFFF"/>
                </a:solidFill>
              </a:rPr>
              <a:t>Adapted from </a:t>
            </a:r>
            <a:r>
              <a:rPr lang="en-US" sz="1600" dirty="0" smtClean="0">
                <a:solidFill>
                  <a:srgbClr val="FFFFFF"/>
                </a:solidFill>
              </a:rPr>
              <a:t>NCCN Guidelines Non-Hodgkin’s Lymphomas v1.2013.</a:t>
            </a:r>
            <a:endParaRPr lang="en-NZ" sz="1600" dirty="0">
              <a:solidFill>
                <a:srgbClr val="FFFFFF"/>
              </a:solidFill>
            </a:endParaRPr>
          </a:p>
        </p:txBody>
      </p:sp>
    </p:spTree>
    <p:extLst>
      <p:ext uri="{BB962C8B-B14F-4D97-AF65-F5344CB8AC3E}">
        <p14:creationId xmlns:p14="http://schemas.microsoft.com/office/powerpoint/2010/main" val="54594682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3"/>
          <p:cNvSpPr>
            <a:spLocks noChangeArrowheads="1"/>
          </p:cNvSpPr>
          <p:nvPr/>
        </p:nvSpPr>
        <p:spPr bwMode="auto">
          <a:xfrm>
            <a:off x="685800" y="1663700"/>
            <a:ext cx="7886700" cy="3416300"/>
          </a:xfrm>
          <a:prstGeom prst="rect">
            <a:avLst/>
          </a:prstGeom>
          <a:solidFill>
            <a:srgbClr val="9CCBE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a typeface="ヒラギノ角ゴ Pro W3" charset="0"/>
              <a:cs typeface="ヒラギノ角ゴ Pro W3" charset="0"/>
            </a:endParaRPr>
          </a:p>
        </p:txBody>
      </p:sp>
      <p:sp>
        <p:nvSpPr>
          <p:cNvPr id="4" name="TextBox 3"/>
          <p:cNvSpPr txBox="1">
            <a:spLocks noChangeArrowheads="1"/>
          </p:cNvSpPr>
          <p:nvPr/>
        </p:nvSpPr>
        <p:spPr bwMode="auto">
          <a:xfrm>
            <a:off x="0" y="6203462"/>
            <a:ext cx="8193919" cy="6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80" tIns="91440" bIns="9144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5000"/>
              </a:lnSpc>
            </a:pPr>
            <a:r>
              <a:rPr lang="en-US" sz="1600" baseline="30000" dirty="0" smtClean="0">
                <a:solidFill>
                  <a:srgbClr val="FFFFFF"/>
                </a:solidFill>
                <a:cs typeface="Arial" charset="0"/>
              </a:rPr>
              <a:t>a </a:t>
            </a:r>
            <a:r>
              <a:rPr lang="en-US" sz="1600" dirty="0" smtClean="0">
                <a:solidFill>
                  <a:srgbClr val="FFFFFF"/>
                </a:solidFill>
                <a:cs typeface="Arial" charset="0"/>
              </a:rPr>
              <a:t>O’Connor OA </a:t>
            </a:r>
            <a:r>
              <a:rPr lang="en-US" sz="1600" dirty="0">
                <a:solidFill>
                  <a:srgbClr val="FFFFFF"/>
                </a:solidFill>
                <a:cs typeface="Arial" charset="0"/>
              </a:rPr>
              <a:t>et al. </a:t>
            </a:r>
            <a:r>
              <a:rPr lang="en-US" sz="1600" i="1" dirty="0">
                <a:solidFill>
                  <a:srgbClr val="FFFFFF"/>
                </a:solidFill>
                <a:cs typeface="Arial" charset="0"/>
              </a:rPr>
              <a:t>J </a:t>
            </a:r>
            <a:r>
              <a:rPr lang="en-US" sz="1600" i="1" dirty="0" err="1">
                <a:solidFill>
                  <a:srgbClr val="FFFFFF"/>
                </a:solidFill>
                <a:cs typeface="Arial" charset="0"/>
              </a:rPr>
              <a:t>Clin</a:t>
            </a:r>
            <a:r>
              <a:rPr lang="en-US" sz="1600" i="1" dirty="0">
                <a:solidFill>
                  <a:srgbClr val="FFFFFF"/>
                </a:solidFill>
                <a:cs typeface="Arial" charset="0"/>
              </a:rPr>
              <a:t> </a:t>
            </a:r>
            <a:r>
              <a:rPr lang="en-US" sz="1600" i="1" dirty="0" err="1" smtClean="0">
                <a:solidFill>
                  <a:srgbClr val="FFFFFF"/>
                </a:solidFill>
                <a:cs typeface="Arial" charset="0"/>
              </a:rPr>
              <a:t>Oncol</a:t>
            </a:r>
            <a:r>
              <a:rPr lang="en-US" sz="1600" dirty="0" smtClean="0">
                <a:solidFill>
                  <a:srgbClr val="FFFFFF"/>
                </a:solidFill>
                <a:cs typeface="Arial" charset="0"/>
              </a:rPr>
              <a:t> 2011;29(9):</a:t>
            </a:r>
            <a:r>
              <a:rPr lang="en-US" sz="1600" dirty="0">
                <a:solidFill>
                  <a:srgbClr val="FFFFFF"/>
                </a:solidFill>
                <a:cs typeface="Arial" charset="0"/>
              </a:rPr>
              <a:t>1182-</a:t>
            </a:r>
            <a:r>
              <a:rPr lang="en-US" sz="1600" dirty="0" smtClean="0">
                <a:solidFill>
                  <a:srgbClr val="FFFFFF"/>
                </a:solidFill>
                <a:cs typeface="Arial" charset="0"/>
              </a:rPr>
              <a:t>1189; </a:t>
            </a:r>
            <a:r>
              <a:rPr lang="en-US" sz="1600" baseline="30000" dirty="0" smtClean="0">
                <a:solidFill>
                  <a:srgbClr val="FFFFFF"/>
                </a:solidFill>
                <a:cs typeface="Arial" charset="0"/>
              </a:rPr>
              <a:t>b </a:t>
            </a:r>
            <a:r>
              <a:rPr lang="en-US" sz="1600" dirty="0" err="1" smtClean="0">
                <a:solidFill>
                  <a:srgbClr val="FFFFFF"/>
                </a:solidFill>
                <a:cs typeface="Arial" charset="0"/>
              </a:rPr>
              <a:t>Coiffier</a:t>
            </a:r>
            <a:r>
              <a:rPr lang="en-US" sz="1600" dirty="0" smtClean="0">
                <a:solidFill>
                  <a:srgbClr val="FFFFFF"/>
                </a:solidFill>
                <a:cs typeface="Arial" charset="0"/>
              </a:rPr>
              <a:t> B </a:t>
            </a:r>
            <a:r>
              <a:rPr lang="en-US" sz="1600" dirty="0">
                <a:solidFill>
                  <a:srgbClr val="FFFFFF"/>
                </a:solidFill>
                <a:cs typeface="Arial" charset="0"/>
              </a:rPr>
              <a:t>et al. </a:t>
            </a:r>
            <a:r>
              <a:rPr lang="en-US" sz="1600" i="1" dirty="0" err="1">
                <a:solidFill>
                  <a:srgbClr val="FFFFFF"/>
                </a:solidFill>
                <a:cs typeface="Arial" charset="0"/>
              </a:rPr>
              <a:t>Proc</a:t>
            </a:r>
            <a:r>
              <a:rPr lang="en-US" sz="1600" i="1" dirty="0">
                <a:solidFill>
                  <a:srgbClr val="FFFFFF"/>
                </a:solidFill>
                <a:cs typeface="Arial" charset="0"/>
              </a:rPr>
              <a:t> ASH </a:t>
            </a:r>
            <a:r>
              <a:rPr lang="en-US" sz="1600" dirty="0">
                <a:solidFill>
                  <a:srgbClr val="FFFFFF"/>
                </a:solidFill>
                <a:cs typeface="Arial" charset="0"/>
              </a:rPr>
              <a:t>2012;Abstract 3641.</a:t>
            </a:r>
            <a:endParaRPr lang="en-NZ" sz="1600" dirty="0">
              <a:solidFill>
                <a:srgbClr val="FFFFFF"/>
              </a:solidFill>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67282705"/>
              </p:ext>
            </p:extLst>
          </p:nvPr>
        </p:nvGraphicFramePr>
        <p:xfrm>
          <a:off x="830179" y="1778000"/>
          <a:ext cx="7602621" cy="3137124"/>
        </p:xfrm>
        <a:graphic>
          <a:graphicData uri="http://schemas.openxmlformats.org/drawingml/2006/table">
            <a:tbl>
              <a:tblPr/>
              <a:tblGrid>
                <a:gridCol w="2534207"/>
                <a:gridCol w="2534207"/>
                <a:gridCol w="2534207"/>
              </a:tblGrid>
              <a:tr h="639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Arial" charset="0"/>
                          <a:ea typeface="ＭＳ Ｐゴシック" charset="-128"/>
                          <a:cs typeface="ＭＳ Ｐゴシック" charset="-128"/>
                        </a:rPr>
                        <a:t>Pralatrexate</a:t>
                      </a:r>
                      <a:r>
                        <a:rPr kumimoji="0" lang="en-US" sz="1800" b="1" i="0" u="none" strike="noStrike" cap="none" normalizeH="0" baseline="30000" dirty="0" err="1" smtClean="0">
                          <a:ln>
                            <a:noFill/>
                          </a:ln>
                          <a:solidFill>
                            <a:srgbClr val="FFFFFF"/>
                          </a:solidFill>
                          <a:effectLst/>
                          <a:latin typeface="Arial" charset="0"/>
                          <a:ea typeface="ＭＳ Ｐゴシック" charset="-128"/>
                          <a:cs typeface="ＭＳ Ｐゴシック" charset="-128"/>
                        </a:rPr>
                        <a:t>a</a:t>
                      </a:r>
                      <a:r>
                        <a:rPr kumimoji="0" lang="en-US" sz="1800" b="1" i="0" u="none" strike="noStrike" cap="none" normalizeH="0" baseline="0" dirty="0" smtClean="0">
                          <a:ln>
                            <a:noFill/>
                          </a:ln>
                          <a:solidFill>
                            <a:srgbClr val="FFFFFF"/>
                          </a:solidFill>
                          <a:effectLst/>
                          <a:latin typeface="Arial" charset="0"/>
                          <a:ea typeface="ＭＳ Ｐゴシック" charset="-128"/>
                          <a:cs typeface="ＭＳ Ｐゴシック" charset="-128"/>
                        </a:rPr>
                        <a:t> </a:t>
                      </a:r>
                      <a:br>
                        <a:rPr kumimoji="0" lang="en-US" sz="1800" b="1" i="0" u="none" strike="noStrike" cap="none" normalizeH="0" baseline="0" dirty="0" smtClean="0">
                          <a:ln>
                            <a:noFill/>
                          </a:ln>
                          <a:solidFill>
                            <a:srgbClr val="FFFFFF"/>
                          </a:solidFill>
                          <a:effectLst/>
                          <a:latin typeface="Arial" charset="0"/>
                          <a:ea typeface="ＭＳ Ｐゴシック" charset="-128"/>
                          <a:cs typeface="ＭＳ Ｐゴシック" charset="-128"/>
                        </a:rPr>
                      </a:br>
                      <a:r>
                        <a:rPr kumimoji="0" lang="en-US" sz="1800" b="1" i="0" u="none" strike="noStrike" cap="none" normalizeH="0" baseline="0" dirty="0" smtClean="0">
                          <a:ln>
                            <a:noFill/>
                          </a:ln>
                          <a:solidFill>
                            <a:srgbClr val="FFFFFF"/>
                          </a:solidFill>
                          <a:effectLst/>
                          <a:latin typeface="Arial" charset="0"/>
                          <a:ea typeface="ＭＳ Ｐゴシック" charset="-128"/>
                          <a:cs typeface="ＭＳ Ｐゴシック" charset="-128"/>
                        </a:rPr>
                        <a:t>N = 109</a:t>
                      </a:r>
                    </a:p>
                  </a:txBody>
                  <a:tcPr marT="45711" marB="4571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EBBC00"/>
                          </a:solidFill>
                          <a:effectLst/>
                          <a:latin typeface="Arial" charset="0"/>
                          <a:ea typeface="ＭＳ Ｐゴシック" charset="-128"/>
                          <a:cs typeface="ＭＳ Ｐゴシック" charset="-128"/>
                        </a:rPr>
                        <a:t>Outcomes</a:t>
                      </a:r>
                    </a:p>
                  </a:txBody>
                  <a:tcPr marT="45711" marB="4571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2B5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rgbClr val="FFFFFF"/>
                          </a:solidFill>
                          <a:effectLst/>
                          <a:latin typeface="Arial" charset="0"/>
                          <a:ea typeface="ＭＳ Ｐゴシック" charset="-128"/>
                          <a:cs typeface="ＭＳ Ｐゴシック" charset="-128"/>
                        </a:rPr>
                        <a:t>Romidepsin</a:t>
                      </a:r>
                      <a:r>
                        <a:rPr kumimoji="0" lang="en-US" sz="1800" b="1" i="0" u="none" strike="noStrike" cap="none" normalizeH="0" baseline="30000" dirty="0" err="1" smtClean="0">
                          <a:ln>
                            <a:noFill/>
                          </a:ln>
                          <a:solidFill>
                            <a:srgbClr val="FFFFFF"/>
                          </a:solidFill>
                          <a:effectLst/>
                          <a:latin typeface="Arial" charset="0"/>
                          <a:ea typeface="ＭＳ Ｐゴシック" charset="-128"/>
                          <a:cs typeface="ＭＳ Ｐゴシック" charset="-128"/>
                        </a:rPr>
                        <a:t>b</a:t>
                      </a:r>
                      <a:endParaRPr kumimoji="0" lang="en-US" sz="1800" b="1" i="0" u="none" strike="noStrike" cap="none" normalizeH="0" baseline="30000" dirty="0" smtClean="0">
                        <a:ln>
                          <a:noFill/>
                        </a:ln>
                        <a:solidFill>
                          <a:srgbClr val="FFFFFF"/>
                        </a:solidFill>
                        <a:effectLst/>
                        <a:latin typeface="Arial" charset="0"/>
                        <a:ea typeface="ＭＳ Ｐゴシック" charset="-128"/>
                        <a:cs typeface="ＭＳ Ｐゴシック"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charset="-128"/>
                          <a:cs typeface="ＭＳ Ｐゴシック" charset="-128"/>
                        </a:rPr>
                        <a:t>N = 130</a:t>
                      </a:r>
                    </a:p>
                  </a:txBody>
                  <a:tcPr marT="45711" marB="45711"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2B51"/>
                    </a:solidFill>
                  </a:tcPr>
                </a:tc>
              </a:tr>
              <a:tr h="371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charset="0"/>
                          <a:ea typeface="ＭＳ Ｐゴシック" charset="-128"/>
                          <a:cs typeface="ＭＳ Ｐゴシック" charset="-128"/>
                        </a:rPr>
                        <a:t>3</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smtClean="0">
                          <a:ln>
                            <a:noFill/>
                          </a:ln>
                          <a:solidFill>
                            <a:srgbClr val="EBBC00"/>
                          </a:solidFill>
                          <a:effectLst/>
                          <a:latin typeface="Arial" charset="0"/>
                          <a:ea typeface="ＭＳ Ｐゴシック" charset="-128"/>
                          <a:cs typeface="ＭＳ Ｐゴシック" charset="-128"/>
                        </a:rPr>
                        <a:t>Median prior Rx</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smtClean="0">
                          <a:ln>
                            <a:noFill/>
                          </a:ln>
                          <a:solidFill>
                            <a:srgbClr val="FFFFFF"/>
                          </a:solidFill>
                          <a:effectLst/>
                          <a:latin typeface="Arial" charset="0"/>
                          <a:ea typeface="ＭＳ Ｐゴシック" charset="-128"/>
                          <a:cs typeface="ＭＳ Ｐゴシック" charset="-128"/>
                        </a:rPr>
                        <a:t>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5796"/>
                    </a:solidFill>
                  </a:tcPr>
                </a:tc>
              </a:tr>
              <a:tr h="371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Arial" charset="0"/>
                          <a:ea typeface="ＭＳ Ｐゴシック" charset="-128"/>
                          <a:cs typeface="ＭＳ Ｐゴシック" charset="-128"/>
                        </a:rPr>
                        <a:t>29%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smtClean="0">
                          <a:ln>
                            <a:noFill/>
                          </a:ln>
                          <a:solidFill>
                            <a:srgbClr val="EBBC00"/>
                          </a:solidFill>
                          <a:effectLst/>
                          <a:latin typeface="Arial" charset="0"/>
                          <a:ea typeface="ＭＳ Ｐゴシック" charset="-128"/>
                          <a:cs typeface="ＭＳ Ｐゴシック" charset="-128"/>
                        </a:rPr>
                        <a:t>ORR</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smtClean="0">
                          <a:ln>
                            <a:noFill/>
                          </a:ln>
                          <a:solidFill>
                            <a:srgbClr val="FFFFFF"/>
                          </a:solidFill>
                          <a:effectLst/>
                          <a:latin typeface="Arial" charset="0"/>
                          <a:ea typeface="ＭＳ Ｐゴシック" charset="-128"/>
                          <a:cs typeface="ＭＳ Ｐゴシック" charset="-128"/>
                        </a:rPr>
                        <a:t>25%</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r>
              <a:tr h="371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Arial" charset="0"/>
                          <a:ea typeface="ＭＳ Ｐゴシック" charset="-128"/>
                          <a:cs typeface="ＭＳ Ｐゴシック" charset="-128"/>
                        </a:rPr>
                        <a:t>11%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smtClean="0">
                          <a:ln>
                            <a:noFill/>
                          </a:ln>
                          <a:solidFill>
                            <a:srgbClr val="EBBC00"/>
                          </a:solidFill>
                          <a:effectLst/>
                          <a:latin typeface="Arial" charset="0"/>
                          <a:ea typeface="ＭＳ Ｐゴシック" charset="-128"/>
                          <a:cs typeface="ＭＳ Ｐゴシック" charset="-128"/>
                        </a:rPr>
                        <a:t>  CR</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rgbClr val="FFFFFF"/>
                          </a:solidFill>
                          <a:effectLst/>
                          <a:latin typeface="Arial" charset="0"/>
                          <a:ea typeface="ＭＳ Ｐゴシック" charset="-128"/>
                          <a:cs typeface="ＭＳ Ｐゴシック" charset="-128"/>
                        </a:rPr>
                        <a:t>11%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r>
              <a:tr h="371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Arial" charset="0"/>
                          <a:ea typeface="ＭＳ Ｐゴシック" charset="-128"/>
                          <a:cs typeface="ＭＳ Ｐゴシック" charset="-128"/>
                        </a:rPr>
                        <a:t>18%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smtClean="0">
                          <a:ln>
                            <a:noFill/>
                          </a:ln>
                          <a:solidFill>
                            <a:srgbClr val="EBBC00"/>
                          </a:solidFill>
                          <a:effectLst/>
                          <a:latin typeface="Arial" charset="0"/>
                          <a:ea typeface="ＭＳ Ｐゴシック" charset="-128"/>
                          <a:cs typeface="ＭＳ Ｐゴシック" charset="-128"/>
                        </a:rPr>
                        <a:t>  PR</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rgbClr val="FFFFFF"/>
                          </a:solidFill>
                          <a:effectLst/>
                          <a:latin typeface="Arial" charset="0"/>
                          <a:ea typeface="ＭＳ Ｐゴシック" charset="-128"/>
                          <a:cs typeface="ＭＳ Ｐゴシック" charset="-128"/>
                        </a:rPr>
                        <a:t>11%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r>
              <a:tr h="639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Arial" charset="0"/>
                          <a:ea typeface="ＭＳ Ｐゴシック" charset="-128"/>
                          <a:cs typeface="ＭＳ Ｐゴシック" charset="-128"/>
                        </a:rPr>
                        <a:t>10.1 months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smtClean="0">
                          <a:ln>
                            <a:noFill/>
                          </a:ln>
                          <a:solidFill>
                            <a:srgbClr val="EBBC00"/>
                          </a:solidFill>
                          <a:effectLst/>
                          <a:latin typeface="Arial" charset="0"/>
                          <a:ea typeface="ＭＳ Ｐゴシック" charset="-128"/>
                          <a:cs typeface="ＭＳ Ｐゴシック" charset="-128"/>
                        </a:rPr>
                        <a:t>Median duration of response</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rgbClr val="FFFFFF"/>
                          </a:solidFill>
                          <a:effectLst/>
                          <a:latin typeface="Arial" charset="0"/>
                          <a:ea typeface="ＭＳ Ｐゴシック" charset="-128"/>
                          <a:cs typeface="ＭＳ Ｐゴシック" charset="-128"/>
                        </a:rPr>
                        <a:t>28 months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r>
              <a:tr h="371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Arial" charset="0"/>
                          <a:ea typeface="ＭＳ Ｐゴシック" charset="-128"/>
                          <a:cs typeface="ＭＳ Ｐゴシック" charset="-128"/>
                        </a:rPr>
                        <a:t>3.5 months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800" b="1" i="0" u="none" strike="noStrike" cap="none" normalizeH="0" baseline="0" dirty="0" smtClean="0">
                          <a:ln>
                            <a:noFill/>
                          </a:ln>
                          <a:solidFill>
                            <a:srgbClr val="EBBC00"/>
                          </a:solidFill>
                          <a:effectLst/>
                          <a:latin typeface="Arial" charset="0"/>
                          <a:ea typeface="ＭＳ Ｐゴシック" charset="-128"/>
                          <a:cs typeface="ＭＳ Ｐゴシック" charset="-128"/>
                        </a:rPr>
                        <a:t>Median PFS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c>
                  <a:txBody>
                    <a:bodyPr/>
                    <a:lstStyle/>
                    <a:p>
                      <a:pPr marL="0" marR="0" lvl="0" indent="0" algn="ctr" defTabSz="457200" rtl="0" eaLnBrk="1" fontAlgn="base" latinLnBrk="0" hangingPunct="1">
                        <a:lnSpc>
                          <a:spcPct val="100000"/>
                        </a:lnSpc>
                        <a:spcBef>
                          <a:spcPct val="0"/>
                        </a:spcBef>
                        <a:spcAft>
                          <a:spcPct val="0"/>
                        </a:spcAft>
                        <a:buClrTx/>
                        <a:buSzTx/>
                        <a:buFont typeface="Arial" charset="0"/>
                        <a:buNone/>
                        <a:tabLst/>
                      </a:pPr>
                      <a:r>
                        <a:rPr kumimoji="0" lang="en-US" sz="1800" b="0" i="0" u="none" strike="noStrike" cap="none" normalizeH="0" baseline="0" dirty="0" smtClean="0">
                          <a:ln>
                            <a:noFill/>
                          </a:ln>
                          <a:solidFill>
                            <a:srgbClr val="FFFFFF"/>
                          </a:solidFill>
                          <a:effectLst/>
                          <a:latin typeface="Arial" charset="0"/>
                          <a:ea typeface="ＭＳ Ｐゴシック" charset="-128"/>
                          <a:cs typeface="ＭＳ Ｐゴシック" charset="-128"/>
                        </a:rPr>
                        <a:t>4 months</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796"/>
                    </a:solidFill>
                  </a:tcPr>
                </a:tc>
              </a:tr>
            </a:tbl>
          </a:graphicData>
        </a:graphic>
      </p:graphicFrame>
      <p:sp>
        <p:nvSpPr>
          <p:cNvPr id="8" name="TextBox 7"/>
          <p:cNvSpPr txBox="1"/>
          <p:nvPr/>
        </p:nvSpPr>
        <p:spPr>
          <a:xfrm>
            <a:off x="855579" y="5427579"/>
            <a:ext cx="184666" cy="369332"/>
          </a:xfrm>
          <a:prstGeom prst="rect">
            <a:avLst/>
          </a:prstGeom>
          <a:noFill/>
        </p:spPr>
        <p:txBody>
          <a:bodyPr wrap="none" rtlCol="0">
            <a:spAutoFit/>
          </a:bodyPr>
          <a:lstStyle/>
          <a:p>
            <a:endParaRPr lang="en-US" dirty="0">
              <a:solidFill>
                <a:srgbClr val="FFFFFF"/>
              </a:solidFill>
              <a:latin typeface="Arial"/>
            </a:endParaRPr>
          </a:p>
        </p:txBody>
      </p:sp>
      <p:sp>
        <p:nvSpPr>
          <p:cNvPr id="9" name="Rectangle 6"/>
          <p:cNvSpPr>
            <a:spLocks noGrp="1" noChangeArrowheads="1"/>
          </p:cNvSpPr>
          <p:nvPr>
            <p:ph type="title"/>
          </p:nvPr>
        </p:nvSpPr>
        <p:spPr/>
        <p:txBody>
          <a:bodyPr/>
          <a:lstStyle/>
          <a:p>
            <a:r>
              <a:rPr lang="en-US" sz="2800" cap="none" dirty="0" smtClean="0">
                <a:latin typeface="Arial" charset="0"/>
                <a:ea typeface="ヒラギノ角ゴ Pro W3" charset="0"/>
                <a:cs typeface="ヒラギノ角ゴ Pro W3" charset="0"/>
              </a:rPr>
              <a:t>Approved Agents in Relapsed/Refractory PTCL</a:t>
            </a:r>
            <a:endParaRPr lang="en-US" sz="2800" cap="none"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89089561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a:xfrm>
            <a:off x="685800" y="25400"/>
            <a:ext cx="7772400" cy="1143000"/>
          </a:xfrm>
        </p:spPr>
        <p:txBody>
          <a:bodyPr/>
          <a:lstStyle/>
          <a:p>
            <a:r>
              <a:rPr lang="en-US" sz="2800" dirty="0" smtClean="0">
                <a:latin typeface="Arial" charset="0"/>
                <a:ea typeface="ヒラギノ角ゴ Pro W3" charset="0"/>
                <a:cs typeface="ヒラギノ角ゴ Pro W3" charset="0"/>
              </a:rPr>
              <a:t>Histone </a:t>
            </a:r>
            <a:r>
              <a:rPr lang="en-US" sz="2800" dirty="0" err="1" smtClean="0">
                <a:latin typeface="Arial" charset="0"/>
                <a:ea typeface="ヒラギノ角ゴ Pro W3" charset="0"/>
                <a:cs typeface="ヒラギノ角ゴ Pro W3" charset="0"/>
              </a:rPr>
              <a:t>Deacetylase</a:t>
            </a:r>
            <a:r>
              <a:rPr lang="en-US" sz="2800" dirty="0" smtClean="0">
                <a:latin typeface="Arial" charset="0"/>
                <a:ea typeface="ヒラギノ角ゴ Pro W3" charset="0"/>
                <a:cs typeface="ヒラギノ角ゴ Pro W3" charset="0"/>
              </a:rPr>
              <a:t> Inhibitor </a:t>
            </a:r>
            <a:r>
              <a:rPr lang="en-US" sz="2800" dirty="0" err="1" smtClean="0">
                <a:latin typeface="Arial" charset="0"/>
                <a:ea typeface="ヒラギノ角ゴ Pro W3" charset="0"/>
                <a:cs typeface="ヒラギノ角ゴ Pro W3" charset="0"/>
              </a:rPr>
              <a:t>Romidepsin</a:t>
            </a:r>
            <a:r>
              <a:rPr lang="en-US" sz="2800" dirty="0" smtClean="0">
                <a:latin typeface="Arial" charset="0"/>
                <a:ea typeface="ヒラギノ角ゴ Pro W3" charset="0"/>
                <a:cs typeface="ヒラギノ角ゴ Pro W3" charset="0"/>
              </a:rPr>
              <a:t> Exerts Pleiotropic Effects</a:t>
            </a:r>
            <a:endParaRPr lang="en-US" sz="2800" dirty="0">
              <a:latin typeface="Arial" charset="0"/>
              <a:ea typeface="ヒラギノ角ゴ Pro W3" charset="0"/>
              <a:cs typeface="ヒラギノ角ゴ Pro W3" charset="0"/>
            </a:endParaRPr>
          </a:p>
        </p:txBody>
      </p:sp>
      <p:sp>
        <p:nvSpPr>
          <p:cNvPr id="5" name="Text Box 18"/>
          <p:cNvSpPr txBox="1">
            <a:spLocks noChangeArrowheads="1"/>
          </p:cNvSpPr>
          <p:nvPr/>
        </p:nvSpPr>
        <p:spPr bwMode="auto">
          <a:xfrm>
            <a:off x="5911394" y="4408983"/>
            <a:ext cx="3115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FF00"/>
                </a:solidFill>
              </a:rPr>
              <a:t>Activation of apoptosis</a:t>
            </a:r>
            <a:r>
              <a:rPr lang="en-US" sz="2000" b="1" baseline="30000" dirty="0">
                <a:solidFill>
                  <a:srgbClr val="FFFF00"/>
                </a:solidFill>
              </a:rPr>
              <a:t>4</a:t>
            </a:r>
            <a:endParaRPr lang="en-US" sz="2000" b="1" dirty="0">
              <a:solidFill>
                <a:srgbClr val="FFFF00"/>
              </a:solidFill>
            </a:endParaRPr>
          </a:p>
        </p:txBody>
      </p:sp>
      <p:sp>
        <p:nvSpPr>
          <p:cNvPr id="60" name="Text Box 95"/>
          <p:cNvSpPr txBox="1">
            <a:spLocks noChangeArrowheads="1"/>
          </p:cNvSpPr>
          <p:nvPr/>
        </p:nvSpPr>
        <p:spPr bwMode="auto">
          <a:xfrm>
            <a:off x="338232" y="2708128"/>
            <a:ext cx="22321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FFC70E"/>
                </a:solidFill>
              </a:rPr>
              <a:t>Gene regulation</a:t>
            </a:r>
            <a:r>
              <a:rPr lang="en-US" sz="2000" b="1" baseline="30000" dirty="0">
                <a:solidFill>
                  <a:srgbClr val="FFC70E"/>
                </a:solidFill>
              </a:rPr>
              <a:t>1</a:t>
            </a:r>
            <a:endParaRPr lang="en-US" sz="2000" b="1" dirty="0">
              <a:solidFill>
                <a:srgbClr val="FFC70E"/>
              </a:solidFill>
            </a:endParaRPr>
          </a:p>
        </p:txBody>
      </p:sp>
      <p:sp>
        <p:nvSpPr>
          <p:cNvPr id="61" name="Text Box 98"/>
          <p:cNvSpPr txBox="1">
            <a:spLocks noChangeArrowheads="1"/>
          </p:cNvSpPr>
          <p:nvPr/>
        </p:nvSpPr>
        <p:spPr bwMode="auto">
          <a:xfrm>
            <a:off x="6214821" y="2666814"/>
            <a:ext cx="25744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EBBC00"/>
                </a:solidFill>
              </a:rPr>
              <a:t>Protein acetylation</a:t>
            </a:r>
            <a:r>
              <a:rPr lang="en-US" sz="2000" b="1" baseline="30000" dirty="0">
                <a:solidFill>
                  <a:srgbClr val="EBBC00"/>
                </a:solidFill>
              </a:rPr>
              <a:t>3</a:t>
            </a:r>
            <a:endParaRPr lang="en-US" sz="2000" b="1" dirty="0">
              <a:solidFill>
                <a:srgbClr val="EBBC00"/>
              </a:solidFill>
            </a:endParaRPr>
          </a:p>
        </p:txBody>
      </p:sp>
      <p:sp>
        <p:nvSpPr>
          <p:cNvPr id="62" name="Text Box 99"/>
          <p:cNvSpPr txBox="1">
            <a:spLocks noChangeArrowheads="1"/>
          </p:cNvSpPr>
          <p:nvPr/>
        </p:nvSpPr>
        <p:spPr bwMode="auto">
          <a:xfrm>
            <a:off x="3286321" y="4748692"/>
            <a:ext cx="250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C57EFF"/>
                </a:solidFill>
              </a:rPr>
              <a:t>Anti-angiogenesis</a:t>
            </a:r>
            <a:r>
              <a:rPr lang="en-US" sz="2000" b="1" baseline="30000" dirty="0">
                <a:solidFill>
                  <a:srgbClr val="C57EFF"/>
                </a:solidFill>
              </a:rPr>
              <a:t>5</a:t>
            </a:r>
            <a:endParaRPr lang="en-US" sz="2000" b="1" dirty="0">
              <a:solidFill>
                <a:srgbClr val="C57EFF"/>
              </a:solidFill>
            </a:endParaRPr>
          </a:p>
        </p:txBody>
      </p:sp>
      <p:cxnSp>
        <p:nvCxnSpPr>
          <p:cNvPr id="63" name="Straight Arrow Connector 96"/>
          <p:cNvCxnSpPr>
            <a:cxnSpLocks noChangeShapeType="1"/>
          </p:cNvCxnSpPr>
          <p:nvPr/>
        </p:nvCxnSpPr>
        <p:spPr bwMode="auto">
          <a:xfrm flipH="1">
            <a:off x="2455453" y="4125237"/>
            <a:ext cx="830868" cy="290514"/>
          </a:xfrm>
          <a:prstGeom prst="straightConnector1">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64" name="Straight Arrow Connector 106"/>
          <p:cNvCxnSpPr>
            <a:cxnSpLocks noChangeShapeType="1"/>
          </p:cNvCxnSpPr>
          <p:nvPr/>
        </p:nvCxnSpPr>
        <p:spPr bwMode="auto">
          <a:xfrm flipH="1" flipV="1">
            <a:off x="2572473" y="3014663"/>
            <a:ext cx="718344" cy="360653"/>
          </a:xfrm>
          <a:prstGeom prst="straightConnector1">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65" name="Straight Arrow Connector 107"/>
          <p:cNvCxnSpPr>
            <a:cxnSpLocks noChangeShapeType="1"/>
          </p:cNvCxnSpPr>
          <p:nvPr/>
        </p:nvCxnSpPr>
        <p:spPr bwMode="auto">
          <a:xfrm flipV="1">
            <a:off x="5641111" y="3137191"/>
            <a:ext cx="481012" cy="238125"/>
          </a:xfrm>
          <a:prstGeom prst="straightConnector1">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66" name="Straight Arrow Connector 108"/>
          <p:cNvCxnSpPr>
            <a:cxnSpLocks noChangeShapeType="1"/>
          </p:cNvCxnSpPr>
          <p:nvPr/>
        </p:nvCxnSpPr>
        <p:spPr bwMode="auto">
          <a:xfrm>
            <a:off x="5561617" y="4035007"/>
            <a:ext cx="560506" cy="313156"/>
          </a:xfrm>
          <a:prstGeom prst="straightConnector1">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67" name="Straight Arrow Connector 109"/>
          <p:cNvCxnSpPr>
            <a:cxnSpLocks noChangeShapeType="1"/>
          </p:cNvCxnSpPr>
          <p:nvPr/>
        </p:nvCxnSpPr>
        <p:spPr bwMode="auto">
          <a:xfrm flipV="1">
            <a:off x="4413761" y="2576763"/>
            <a:ext cx="0" cy="560262"/>
          </a:xfrm>
          <a:prstGeom prst="straightConnector1">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cxnSp>
        <p:nvCxnSpPr>
          <p:cNvPr id="68" name="Straight Arrow Connector 110"/>
          <p:cNvCxnSpPr>
            <a:cxnSpLocks noChangeShapeType="1"/>
          </p:cNvCxnSpPr>
          <p:nvPr/>
        </p:nvCxnSpPr>
        <p:spPr bwMode="auto">
          <a:xfrm>
            <a:off x="4465567" y="4125237"/>
            <a:ext cx="0" cy="516513"/>
          </a:xfrm>
          <a:prstGeom prst="straightConnector1">
            <a:avLst/>
          </a:prstGeom>
          <a:noFill/>
          <a:ln w="38100">
            <a:solidFill>
              <a:schemeClr val="tx1"/>
            </a:solidFill>
            <a:miter lim="800000"/>
            <a:headEnd/>
            <a:tailEnd type="arrow" w="med" len="med"/>
          </a:ln>
          <a:extLst>
            <a:ext uri="{909E8E84-426E-40dd-AFC4-6F175D3DCCD1}">
              <a14:hiddenFill xmlns:a14="http://schemas.microsoft.com/office/drawing/2010/main">
                <a:noFill/>
              </a14:hiddenFill>
            </a:ext>
          </a:extLst>
        </p:spPr>
      </p:cxnSp>
      <p:sp>
        <p:nvSpPr>
          <p:cNvPr id="69" name="Rectangle 8"/>
          <p:cNvSpPr>
            <a:spLocks noChangeArrowheads="1"/>
          </p:cNvSpPr>
          <p:nvPr/>
        </p:nvSpPr>
        <p:spPr bwMode="auto">
          <a:xfrm>
            <a:off x="3420992" y="3298824"/>
            <a:ext cx="2113547" cy="741363"/>
          </a:xfrm>
          <a:prstGeom prst="rect">
            <a:avLst/>
          </a:prstGeom>
          <a:solidFill>
            <a:srgbClr val="012A50"/>
          </a:solidFill>
          <a:ln w="9525">
            <a:solidFill>
              <a:schemeClr val="tx1"/>
            </a:solidFill>
            <a:round/>
            <a:headEnd/>
            <a:tailEnd/>
          </a:ln>
          <a:effectLst/>
        </p:spPr>
        <p:txBody>
          <a:bodyPr wrap="none" anchor="ctr"/>
          <a:lstStyle/>
          <a:p>
            <a:pPr algn="ctr">
              <a:defRPr/>
            </a:pPr>
            <a:endParaRPr lang="en-US" sz="1200" dirty="0">
              <a:solidFill>
                <a:srgbClr val="FFFFFF"/>
              </a:solidFill>
              <a:latin typeface="Arial" pitchFamily="34" charset="0"/>
              <a:cs typeface="Arial" pitchFamily="34" charset="0"/>
            </a:endParaRPr>
          </a:p>
        </p:txBody>
      </p:sp>
      <p:sp>
        <p:nvSpPr>
          <p:cNvPr id="70" name="Text Box 7"/>
          <p:cNvSpPr txBox="1">
            <a:spLocks noChangeArrowheads="1"/>
          </p:cNvSpPr>
          <p:nvPr/>
        </p:nvSpPr>
        <p:spPr bwMode="auto">
          <a:xfrm>
            <a:off x="3696118" y="3450722"/>
            <a:ext cx="15056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dirty="0" err="1">
                <a:solidFill>
                  <a:srgbClr val="FFFFFF"/>
                </a:solidFill>
              </a:rPr>
              <a:t>Romidepsin</a:t>
            </a:r>
            <a:endParaRPr lang="en-US" sz="1800" b="1" baseline="30000" dirty="0">
              <a:solidFill>
                <a:srgbClr val="FFFFFF"/>
              </a:solidFill>
            </a:endParaRPr>
          </a:p>
        </p:txBody>
      </p:sp>
      <p:sp>
        <p:nvSpPr>
          <p:cNvPr id="153" name="Text Box 119"/>
          <p:cNvSpPr txBox="1">
            <a:spLocks noChangeArrowheads="1"/>
          </p:cNvSpPr>
          <p:nvPr/>
        </p:nvSpPr>
        <p:spPr bwMode="auto">
          <a:xfrm>
            <a:off x="2846182" y="1815235"/>
            <a:ext cx="307249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DAEDEF"/>
                </a:solidFill>
              </a:rPr>
              <a:t>Histone acetylation/</a:t>
            </a:r>
          </a:p>
          <a:p>
            <a:pPr algn="ctr" eaLnBrk="1" hangingPunct="1"/>
            <a:r>
              <a:rPr lang="en-US" sz="2000" b="1" dirty="0">
                <a:solidFill>
                  <a:srgbClr val="DAEDEF"/>
                </a:solidFill>
              </a:rPr>
              <a:t>transcription induction</a:t>
            </a:r>
            <a:r>
              <a:rPr lang="en-US" sz="2000" b="1" baseline="30000" dirty="0">
                <a:solidFill>
                  <a:srgbClr val="DAEDEF"/>
                </a:solidFill>
              </a:rPr>
              <a:t>2</a:t>
            </a:r>
            <a:endParaRPr lang="en-US" sz="2000" b="1" dirty="0">
              <a:solidFill>
                <a:srgbClr val="DAEDEF"/>
              </a:solidFill>
            </a:endParaRPr>
          </a:p>
        </p:txBody>
      </p:sp>
      <p:sp>
        <p:nvSpPr>
          <p:cNvPr id="154" name="Text Box 22"/>
          <p:cNvSpPr txBox="1">
            <a:spLocks noChangeArrowheads="1"/>
          </p:cNvSpPr>
          <p:nvPr/>
        </p:nvSpPr>
        <p:spPr bwMode="auto">
          <a:xfrm>
            <a:off x="527813" y="4250484"/>
            <a:ext cx="1968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a:solidFill>
                  <a:srgbClr val="99CC00"/>
                </a:solidFill>
              </a:rPr>
              <a:t>Cell-cycle arrest</a:t>
            </a:r>
            <a:r>
              <a:rPr lang="en-US" sz="2000" b="1" baseline="30000" dirty="0">
                <a:solidFill>
                  <a:srgbClr val="99CC00"/>
                </a:solidFill>
              </a:rPr>
              <a:t>4</a:t>
            </a:r>
            <a:endParaRPr lang="en-US" sz="2000" b="1" dirty="0">
              <a:solidFill>
                <a:srgbClr val="99CC00"/>
              </a:solidFill>
            </a:endParaRPr>
          </a:p>
        </p:txBody>
      </p:sp>
      <p:sp>
        <p:nvSpPr>
          <p:cNvPr id="162" name="TextBox 1"/>
          <p:cNvSpPr txBox="1">
            <a:spLocks noChangeArrowheads="1"/>
          </p:cNvSpPr>
          <p:nvPr/>
        </p:nvSpPr>
        <p:spPr bwMode="auto">
          <a:xfrm>
            <a:off x="147637" y="5993080"/>
            <a:ext cx="86416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sz="1600" dirty="0">
                <a:solidFill>
                  <a:srgbClr val="FFFFFF"/>
                </a:solidFill>
              </a:rPr>
              <a:t>1. </a:t>
            </a:r>
            <a:r>
              <a:rPr lang="en-GB" sz="1600" dirty="0" err="1">
                <a:solidFill>
                  <a:srgbClr val="FFFFFF"/>
                </a:solidFill>
              </a:rPr>
              <a:t>Peart</a:t>
            </a:r>
            <a:r>
              <a:rPr lang="en-GB" sz="1600" dirty="0">
                <a:solidFill>
                  <a:srgbClr val="FFFFFF"/>
                </a:solidFill>
              </a:rPr>
              <a:t> </a:t>
            </a:r>
            <a:r>
              <a:rPr lang="en-GB" sz="1600" dirty="0" smtClean="0">
                <a:solidFill>
                  <a:srgbClr val="FFFFFF"/>
                </a:solidFill>
              </a:rPr>
              <a:t>MJ </a:t>
            </a:r>
            <a:r>
              <a:rPr lang="en-GB" sz="1600" dirty="0">
                <a:solidFill>
                  <a:srgbClr val="FFFFFF"/>
                </a:solidFill>
              </a:rPr>
              <a:t>et al. </a:t>
            </a:r>
            <a:r>
              <a:rPr lang="en-GB" sz="1600" i="1" dirty="0" err="1">
                <a:solidFill>
                  <a:srgbClr val="FFFFFF"/>
                </a:solidFill>
              </a:rPr>
              <a:t>Proc</a:t>
            </a:r>
            <a:r>
              <a:rPr lang="en-GB" sz="1600" i="1" dirty="0">
                <a:solidFill>
                  <a:srgbClr val="FFFFFF"/>
                </a:solidFill>
              </a:rPr>
              <a:t> Nat </a:t>
            </a:r>
            <a:r>
              <a:rPr lang="en-GB" sz="1600" i="1" dirty="0" err="1">
                <a:solidFill>
                  <a:srgbClr val="FFFFFF"/>
                </a:solidFill>
              </a:rPr>
              <a:t>Acad</a:t>
            </a:r>
            <a:r>
              <a:rPr lang="en-GB" sz="1600" i="1" dirty="0">
                <a:solidFill>
                  <a:srgbClr val="FFFFFF"/>
                </a:solidFill>
              </a:rPr>
              <a:t> </a:t>
            </a:r>
            <a:r>
              <a:rPr lang="en-GB" sz="1600" i="1" dirty="0" err="1" smtClean="0">
                <a:solidFill>
                  <a:srgbClr val="FFFFFF"/>
                </a:solidFill>
              </a:rPr>
              <a:t>Sci</a:t>
            </a:r>
            <a:r>
              <a:rPr lang="en-GB" sz="1600" dirty="0" smtClean="0">
                <a:solidFill>
                  <a:srgbClr val="FFFFFF"/>
                </a:solidFill>
              </a:rPr>
              <a:t> </a:t>
            </a:r>
            <a:r>
              <a:rPr lang="en-GB" sz="1600" dirty="0">
                <a:solidFill>
                  <a:srgbClr val="FFFFFF"/>
                </a:solidFill>
              </a:rPr>
              <a:t>2005;102:3697-3702. </a:t>
            </a:r>
            <a:r>
              <a:rPr lang="en-US" sz="1600" dirty="0">
                <a:solidFill>
                  <a:srgbClr val="FFFFFF"/>
                </a:solidFill>
              </a:rPr>
              <a:t>2. Bolden </a:t>
            </a:r>
            <a:r>
              <a:rPr lang="en-US" sz="1600" dirty="0" smtClean="0">
                <a:solidFill>
                  <a:srgbClr val="FFFFFF"/>
                </a:solidFill>
              </a:rPr>
              <a:t>JE </a:t>
            </a:r>
            <a:r>
              <a:rPr lang="en-US" sz="1600" dirty="0">
                <a:solidFill>
                  <a:srgbClr val="FFFFFF"/>
                </a:solidFill>
              </a:rPr>
              <a:t>et al. </a:t>
            </a:r>
            <a:r>
              <a:rPr lang="en-US" sz="1600" i="1" dirty="0">
                <a:solidFill>
                  <a:srgbClr val="FFFFFF"/>
                </a:solidFill>
              </a:rPr>
              <a:t>Nat Rev Drug </a:t>
            </a:r>
            <a:r>
              <a:rPr lang="en-US" sz="1600" i="1" dirty="0" err="1" smtClean="0">
                <a:solidFill>
                  <a:srgbClr val="FFFFFF"/>
                </a:solidFill>
              </a:rPr>
              <a:t>Discov</a:t>
            </a:r>
            <a:r>
              <a:rPr lang="en-US" sz="1600" dirty="0" smtClean="0">
                <a:solidFill>
                  <a:srgbClr val="FFFFFF"/>
                </a:solidFill>
              </a:rPr>
              <a:t> </a:t>
            </a:r>
            <a:r>
              <a:rPr lang="en-US" sz="1600" dirty="0">
                <a:solidFill>
                  <a:srgbClr val="FFFFFF"/>
                </a:solidFill>
              </a:rPr>
              <a:t>2006;5:769-784. 3. Wang </a:t>
            </a:r>
            <a:r>
              <a:rPr lang="en-US" sz="1600" dirty="0" smtClean="0">
                <a:solidFill>
                  <a:srgbClr val="FFFFFF"/>
                </a:solidFill>
              </a:rPr>
              <a:t>Y </a:t>
            </a:r>
            <a:r>
              <a:rPr lang="en-US" sz="1600" dirty="0">
                <a:solidFill>
                  <a:srgbClr val="FFFFFF"/>
                </a:solidFill>
              </a:rPr>
              <a:t>et al. </a:t>
            </a:r>
            <a:r>
              <a:rPr lang="en-US" sz="1600" i="1" dirty="0" err="1">
                <a:solidFill>
                  <a:srgbClr val="FFFFFF"/>
                </a:solidFill>
              </a:rPr>
              <a:t>Biochem</a:t>
            </a:r>
            <a:r>
              <a:rPr lang="en-US" sz="1600" i="1" dirty="0">
                <a:solidFill>
                  <a:srgbClr val="FFFFFF"/>
                </a:solidFill>
              </a:rPr>
              <a:t> </a:t>
            </a:r>
            <a:r>
              <a:rPr lang="en-US" sz="1600" i="1" dirty="0" err="1">
                <a:solidFill>
                  <a:srgbClr val="FFFFFF"/>
                </a:solidFill>
              </a:rPr>
              <a:t>Biophys</a:t>
            </a:r>
            <a:r>
              <a:rPr lang="en-US" sz="1600" i="1" dirty="0">
                <a:solidFill>
                  <a:srgbClr val="FFFFFF"/>
                </a:solidFill>
              </a:rPr>
              <a:t> Res </a:t>
            </a:r>
            <a:r>
              <a:rPr lang="en-US" sz="1600" i="1" dirty="0" err="1" smtClean="0">
                <a:solidFill>
                  <a:srgbClr val="FFFFFF"/>
                </a:solidFill>
              </a:rPr>
              <a:t>Commun</a:t>
            </a:r>
            <a:r>
              <a:rPr lang="en-US" sz="1600" dirty="0" smtClean="0">
                <a:solidFill>
                  <a:srgbClr val="FFFFFF"/>
                </a:solidFill>
              </a:rPr>
              <a:t> </a:t>
            </a:r>
            <a:r>
              <a:rPr lang="en-US" sz="1600" dirty="0">
                <a:solidFill>
                  <a:srgbClr val="FFFFFF"/>
                </a:solidFill>
              </a:rPr>
              <a:t>2007;356:998-1003. 4. </a:t>
            </a:r>
            <a:r>
              <a:rPr lang="en-US" sz="1600" dirty="0" err="1">
                <a:solidFill>
                  <a:srgbClr val="FFFFFF"/>
                </a:solidFill>
              </a:rPr>
              <a:t>Celgene</a:t>
            </a:r>
            <a:r>
              <a:rPr lang="en-US" sz="1600" dirty="0">
                <a:solidFill>
                  <a:srgbClr val="FFFFFF"/>
                </a:solidFill>
              </a:rPr>
              <a:t> Corp. Data on file. 5. Kwon </a:t>
            </a:r>
            <a:r>
              <a:rPr lang="en-US" sz="1600" dirty="0" smtClean="0">
                <a:solidFill>
                  <a:srgbClr val="FFFFFF"/>
                </a:solidFill>
              </a:rPr>
              <a:t>HJ </a:t>
            </a:r>
            <a:r>
              <a:rPr lang="en-US" sz="1600" dirty="0">
                <a:solidFill>
                  <a:srgbClr val="FFFFFF"/>
                </a:solidFill>
              </a:rPr>
              <a:t>et al. </a:t>
            </a:r>
            <a:r>
              <a:rPr lang="en-US" sz="1600" i="1" dirty="0" err="1">
                <a:solidFill>
                  <a:srgbClr val="FFFFFF"/>
                </a:solidFill>
              </a:rPr>
              <a:t>Int</a:t>
            </a:r>
            <a:r>
              <a:rPr lang="en-US" sz="1600" i="1" dirty="0">
                <a:solidFill>
                  <a:srgbClr val="FFFFFF"/>
                </a:solidFill>
              </a:rPr>
              <a:t> J </a:t>
            </a:r>
            <a:r>
              <a:rPr lang="en-US" sz="1600" i="1" dirty="0" smtClean="0">
                <a:solidFill>
                  <a:srgbClr val="FFFFFF"/>
                </a:solidFill>
              </a:rPr>
              <a:t>Cancer</a:t>
            </a:r>
            <a:r>
              <a:rPr lang="en-US" sz="1600" dirty="0" smtClean="0">
                <a:solidFill>
                  <a:srgbClr val="FFFFFF"/>
                </a:solidFill>
              </a:rPr>
              <a:t> </a:t>
            </a:r>
            <a:r>
              <a:rPr lang="en-US" sz="1600" dirty="0">
                <a:solidFill>
                  <a:srgbClr val="FFFFFF"/>
                </a:solidFill>
              </a:rPr>
              <a:t>2002;97:290-296.</a:t>
            </a:r>
          </a:p>
        </p:txBody>
      </p:sp>
    </p:spTree>
    <p:extLst>
      <p:ext uri="{BB962C8B-B14F-4D97-AF65-F5344CB8AC3E}">
        <p14:creationId xmlns:p14="http://schemas.microsoft.com/office/powerpoint/2010/main" val="62610836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p:txBody>
          <a:bodyPr/>
          <a:lstStyle/>
          <a:p>
            <a:r>
              <a:rPr lang="en-US" dirty="0" err="1" smtClean="0">
                <a:latin typeface="Arial" charset="0"/>
                <a:ea typeface="ヒラギノ角ゴ Pro W3" charset="0"/>
                <a:cs typeface="ヒラギノ角ゴ Pro W3" charset="0"/>
              </a:rPr>
              <a:t>Pralatrexate</a:t>
            </a:r>
            <a:r>
              <a:rPr lang="en-US" dirty="0" smtClean="0">
                <a:latin typeface="Arial" charset="0"/>
                <a:ea typeface="ヒラギノ角ゴ Pro W3" charset="0"/>
                <a:cs typeface="ヒラギノ角ゴ Pro W3" charset="0"/>
              </a:rPr>
              <a:t> Mechanism of Action</a:t>
            </a:r>
            <a:endParaRPr lang="en-US" dirty="0">
              <a:latin typeface="Arial" charset="0"/>
              <a:ea typeface="ヒラギノ角ゴ Pro W3" charset="0"/>
              <a:cs typeface="ヒラギノ角ゴ Pro W3" charset="0"/>
            </a:endParaRPr>
          </a:p>
        </p:txBody>
      </p:sp>
      <p:graphicFrame>
        <p:nvGraphicFramePr>
          <p:cNvPr id="19" name="Group 68"/>
          <p:cNvGraphicFramePr>
            <a:graphicFrameLocks noGrp="1"/>
          </p:cNvGraphicFramePr>
          <p:nvPr>
            <p:extLst>
              <p:ext uri="{D42A27DB-BD31-4B8C-83A1-F6EECF244321}">
                <p14:modId xmlns:p14="http://schemas.microsoft.com/office/powerpoint/2010/main" val="3378923285"/>
              </p:ext>
            </p:extLst>
          </p:nvPr>
        </p:nvGraphicFramePr>
        <p:xfrm>
          <a:off x="690563" y="2233613"/>
          <a:ext cx="7942680" cy="4129087"/>
        </p:xfrm>
        <a:graphic>
          <a:graphicData uri="http://schemas.openxmlformats.org/drawingml/2006/table">
            <a:tbl>
              <a:tblPr/>
              <a:tblGrid>
                <a:gridCol w="2615351"/>
                <a:gridCol w="5327329"/>
              </a:tblGrid>
              <a:tr h="1389611">
                <a:tc>
                  <a:txBody>
                    <a:bodyPr/>
                    <a:lstStyle/>
                    <a:p>
                      <a:pPr marL="0" marR="0" lvl="0" indent="0" algn="l" defTabSz="914400" rtl="0" eaLnBrk="1" fontAlgn="base" latinLnBrk="0" hangingPunct="1">
                        <a:lnSpc>
                          <a:spcPct val="100000"/>
                        </a:lnSpc>
                        <a:spcBef>
                          <a:spcPct val="20000"/>
                        </a:spcBef>
                        <a:spcAft>
                          <a:spcPct val="0"/>
                        </a:spcAft>
                        <a:buClr>
                          <a:srgbClr val="00CC00"/>
                        </a:buClr>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Entry</a:t>
                      </a:r>
                    </a:p>
                  </a:txBody>
                  <a:tcPr anchor="ctr" horzOverflow="overflow">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CC00"/>
                        </a:buClr>
                        <a:buSzTx/>
                        <a:buFontTx/>
                        <a:buNone/>
                        <a:tabLst/>
                      </a:pPr>
                      <a:r>
                        <a:rPr kumimoji="0" lang="en-US" sz="1800" b="0" i="0" u="none" strike="noStrike" cap="none" normalizeH="0" baseline="0" dirty="0" smtClean="0">
                          <a:ln>
                            <a:noFill/>
                          </a:ln>
                          <a:solidFill>
                            <a:schemeClr val="tx1"/>
                          </a:solidFill>
                          <a:effectLst/>
                          <a:latin typeface="Arial" charset="0"/>
                          <a:ea typeface="Arial" charset="0"/>
                          <a:cs typeface="Arial" charset="0"/>
                        </a:rPr>
                        <a:t>Selectively </a:t>
                      </a:r>
                      <a:r>
                        <a:rPr kumimoji="0" lang="en-US" sz="1800" b="0" i="0" u="none" strike="noStrike" cap="none" normalizeH="0" baseline="0" dirty="0">
                          <a:ln>
                            <a:noFill/>
                          </a:ln>
                          <a:solidFill>
                            <a:schemeClr val="tx1"/>
                          </a:solidFill>
                          <a:effectLst/>
                          <a:latin typeface="Arial" charset="0"/>
                          <a:ea typeface="Arial" charset="0"/>
                          <a:cs typeface="Arial" charset="0"/>
                        </a:rPr>
                        <a:t>enters cells expressing RFC-1, a protein that is overexpressed on cancer </a:t>
                      </a:r>
                      <a:r>
                        <a:rPr kumimoji="0" lang="en-US" sz="1800" b="0" i="0" u="none" strike="noStrike" cap="none" normalizeH="0" baseline="0" dirty="0" smtClean="0">
                          <a:ln>
                            <a:noFill/>
                          </a:ln>
                          <a:solidFill>
                            <a:schemeClr val="tx1"/>
                          </a:solidFill>
                          <a:effectLst/>
                          <a:latin typeface="Arial" charset="0"/>
                          <a:ea typeface="Arial" charset="0"/>
                          <a:cs typeface="Arial" charset="0"/>
                        </a:rPr>
                        <a:t>cells</a:t>
                      </a:r>
                      <a:endParaRPr kumimoji="0" lang="en-US" sz="1800" b="0" i="0" u="none" strike="noStrike" cap="none" normalizeH="0" baseline="0" dirty="0">
                        <a:ln>
                          <a:noFill/>
                        </a:ln>
                        <a:solidFill>
                          <a:schemeClr val="tx1"/>
                        </a:solidFill>
                        <a:effectLst/>
                        <a:latin typeface="Arial" charset="0"/>
                        <a:ea typeface="Arial" charset="0"/>
                        <a:cs typeface="Arial" charset="0"/>
                      </a:endParaRPr>
                    </a:p>
                  </a:txBody>
                  <a:tcPr anchor="ctr" horzOverflow="overflow">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2922">
                <a:tc>
                  <a:txBody>
                    <a:bodyPr/>
                    <a:lstStyle/>
                    <a:p>
                      <a:pPr marL="0" marR="0" lvl="0" indent="0" algn="l" defTabSz="914400" rtl="0" eaLnBrk="1" fontAlgn="base" latinLnBrk="0" hangingPunct="1">
                        <a:lnSpc>
                          <a:spcPct val="100000"/>
                        </a:lnSpc>
                        <a:spcBef>
                          <a:spcPct val="20000"/>
                        </a:spcBef>
                        <a:spcAft>
                          <a:spcPct val="0"/>
                        </a:spcAft>
                        <a:buClr>
                          <a:srgbClr val="00CC00"/>
                        </a:buClr>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Accumulation</a:t>
                      </a:r>
                    </a:p>
                  </a:txBody>
                  <a:tcPr anchor="ctr" horzOverflow="overflow">
                    <a:lnL>
                      <a:noFill/>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CC00"/>
                        </a:buClr>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Once inside cancer cells, </a:t>
                      </a:r>
                      <a:r>
                        <a:rPr kumimoji="0" lang="en-US" sz="1800" b="0" i="0" u="none" strike="noStrike" cap="none" normalizeH="0" baseline="0" dirty="0" err="1">
                          <a:ln>
                            <a:noFill/>
                          </a:ln>
                          <a:solidFill>
                            <a:schemeClr val="tx1"/>
                          </a:solidFill>
                          <a:effectLst/>
                          <a:latin typeface="Arial" charset="0"/>
                          <a:ea typeface="Arial" charset="0"/>
                          <a:cs typeface="Arial" charset="0"/>
                        </a:rPr>
                        <a:t>pralatrexate</a:t>
                      </a:r>
                      <a:r>
                        <a:rPr kumimoji="0" lang="en-US" sz="1800" b="0" i="0" u="none" strike="noStrike" cap="none" normalizeH="0" baseline="0" dirty="0">
                          <a:ln>
                            <a:noFill/>
                          </a:ln>
                          <a:solidFill>
                            <a:schemeClr val="tx1"/>
                          </a:solidFill>
                          <a:effectLst/>
                          <a:latin typeface="Arial" charset="0"/>
                          <a:ea typeface="Arial" charset="0"/>
                          <a:cs typeface="Arial" charset="0"/>
                        </a:rPr>
                        <a:t> is efficiently </a:t>
                      </a:r>
                      <a:r>
                        <a:rPr kumimoji="0" lang="en-US" sz="1800" b="0" i="0" u="none" strike="noStrike" cap="none" normalizeH="0" baseline="0" dirty="0" err="1">
                          <a:ln>
                            <a:noFill/>
                          </a:ln>
                          <a:solidFill>
                            <a:schemeClr val="tx1"/>
                          </a:solidFill>
                          <a:effectLst/>
                          <a:latin typeface="Arial" charset="0"/>
                          <a:ea typeface="Arial" charset="0"/>
                          <a:cs typeface="Arial" charset="0"/>
                        </a:rPr>
                        <a:t>polyglutamylated</a:t>
                      </a:r>
                      <a:r>
                        <a:rPr kumimoji="0" lang="en-US" sz="1800" b="0" i="0" u="none" strike="noStrike" cap="none" normalizeH="0" baseline="0" dirty="0">
                          <a:ln>
                            <a:noFill/>
                          </a:ln>
                          <a:solidFill>
                            <a:schemeClr val="tx1"/>
                          </a:solidFill>
                          <a:effectLst/>
                          <a:latin typeface="Arial" charset="0"/>
                          <a:ea typeface="Arial" charset="0"/>
                          <a:cs typeface="Arial" charset="0"/>
                        </a:rPr>
                        <a:t>, which leads to high intracellular drug retention</a:t>
                      </a:r>
                    </a:p>
                  </a:txBody>
                  <a:tcPr anchor="ctr" horzOverflow="overflow">
                    <a:lnL w="12700" cap="flat" cmpd="sng" algn="ctr">
                      <a:solidFill>
                        <a:srgbClr val="FFFFFF"/>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6554">
                <a:tc>
                  <a:txBody>
                    <a:bodyPr/>
                    <a:lstStyle/>
                    <a:p>
                      <a:pPr marL="0" marR="0" lvl="0" indent="0" algn="l" defTabSz="914400" rtl="0" eaLnBrk="1" fontAlgn="base" latinLnBrk="0" hangingPunct="1">
                        <a:lnSpc>
                          <a:spcPct val="100000"/>
                        </a:lnSpc>
                        <a:spcBef>
                          <a:spcPct val="20000"/>
                        </a:spcBef>
                        <a:spcAft>
                          <a:spcPct val="0"/>
                        </a:spcAft>
                        <a:buClr>
                          <a:srgbClr val="00CC00"/>
                        </a:buClr>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Inhibition</a:t>
                      </a:r>
                    </a:p>
                  </a:txBody>
                  <a:tcPr anchor="ctr" horzOverflow="overflow">
                    <a:lnL>
                      <a:noFill/>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CC00"/>
                        </a:buClr>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Acting on the </a:t>
                      </a:r>
                      <a:r>
                        <a:rPr kumimoji="0" lang="en-US" sz="1800" b="0" i="0" u="none" strike="noStrike" cap="none" normalizeH="0" baseline="0" dirty="0" err="1">
                          <a:ln>
                            <a:noFill/>
                          </a:ln>
                          <a:solidFill>
                            <a:schemeClr val="tx1"/>
                          </a:solidFill>
                          <a:effectLst/>
                          <a:latin typeface="Arial" charset="0"/>
                          <a:ea typeface="Arial" charset="0"/>
                          <a:cs typeface="Arial" charset="0"/>
                        </a:rPr>
                        <a:t>folate</a:t>
                      </a:r>
                      <a:r>
                        <a:rPr kumimoji="0" lang="en-US" sz="1800" b="0" i="0" u="none" strike="noStrike" cap="none" normalizeH="0" baseline="0" dirty="0">
                          <a:ln>
                            <a:noFill/>
                          </a:ln>
                          <a:solidFill>
                            <a:schemeClr val="tx1"/>
                          </a:solidFill>
                          <a:effectLst/>
                          <a:latin typeface="Arial" charset="0"/>
                          <a:ea typeface="Arial" charset="0"/>
                          <a:cs typeface="Arial" charset="0"/>
                        </a:rPr>
                        <a:t> pathway, </a:t>
                      </a:r>
                      <a:r>
                        <a:rPr kumimoji="0" lang="en-US" sz="1800" b="0" i="0" u="none" strike="noStrike" cap="none" normalizeH="0" baseline="0" dirty="0" err="1">
                          <a:ln>
                            <a:noFill/>
                          </a:ln>
                          <a:solidFill>
                            <a:schemeClr val="tx1"/>
                          </a:solidFill>
                          <a:effectLst/>
                          <a:latin typeface="Arial" charset="0"/>
                          <a:ea typeface="Arial" charset="0"/>
                          <a:cs typeface="Arial" charset="0"/>
                        </a:rPr>
                        <a:t>pralatrexate</a:t>
                      </a:r>
                      <a:r>
                        <a:rPr kumimoji="0" lang="en-US" sz="1800" b="0" i="0" u="none" strike="noStrike" cap="none" normalizeH="0" baseline="0" dirty="0">
                          <a:ln>
                            <a:noFill/>
                          </a:ln>
                          <a:solidFill>
                            <a:schemeClr val="tx1"/>
                          </a:solidFill>
                          <a:effectLst/>
                          <a:latin typeface="Arial" charset="0"/>
                          <a:ea typeface="Arial" charset="0"/>
                          <a:cs typeface="Arial" charset="0"/>
                        </a:rPr>
                        <a:t> interferes with DNA synthesis and triggers cancer cell death  </a:t>
                      </a:r>
                    </a:p>
                  </a:txBody>
                  <a:tcPr anchor="ctr" horzOverflow="overflow">
                    <a:lnL w="12700" cap="flat" cmpd="sng" algn="ctr">
                      <a:solidFill>
                        <a:srgbClr val="FFFFFF"/>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 name="Rectangle 21"/>
          <p:cNvSpPr>
            <a:spLocks noChangeArrowheads="1"/>
          </p:cNvSpPr>
          <p:nvPr/>
        </p:nvSpPr>
        <p:spPr bwMode="auto">
          <a:xfrm>
            <a:off x="690563" y="1330325"/>
            <a:ext cx="81058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40000"/>
              </a:spcBef>
              <a:spcAft>
                <a:spcPct val="30000"/>
              </a:spcAft>
              <a:buFont typeface="Wingdings" charset="0"/>
              <a:buNone/>
            </a:pPr>
            <a:r>
              <a:rPr lang="en-US" sz="2000" b="1" dirty="0" err="1">
                <a:solidFill>
                  <a:srgbClr val="FFFFFF"/>
                </a:solidFill>
                <a:latin typeface="Arial"/>
              </a:rPr>
              <a:t>Pralatrexate</a:t>
            </a:r>
            <a:r>
              <a:rPr lang="en-US" sz="2000" b="1" dirty="0">
                <a:solidFill>
                  <a:srgbClr val="FFFFFF"/>
                </a:solidFill>
                <a:latin typeface="Arial"/>
              </a:rPr>
              <a:t> is a selective </a:t>
            </a:r>
            <a:r>
              <a:rPr lang="en-US" sz="2000" b="1" dirty="0" err="1">
                <a:solidFill>
                  <a:srgbClr val="FFFFFF"/>
                </a:solidFill>
                <a:latin typeface="Arial"/>
              </a:rPr>
              <a:t>antifolate</a:t>
            </a:r>
            <a:r>
              <a:rPr lang="en-US" sz="2000" b="1" dirty="0">
                <a:solidFill>
                  <a:srgbClr val="FFFFFF"/>
                </a:solidFill>
                <a:latin typeface="Arial"/>
              </a:rPr>
              <a:t> designed to accumulate preferentially in cancer cells</a:t>
            </a:r>
          </a:p>
        </p:txBody>
      </p:sp>
      <p:sp>
        <p:nvSpPr>
          <p:cNvPr id="5" name="TextBox 1"/>
          <p:cNvSpPr txBox="1">
            <a:spLocks noChangeArrowheads="1"/>
          </p:cNvSpPr>
          <p:nvPr/>
        </p:nvSpPr>
        <p:spPr bwMode="auto">
          <a:xfrm>
            <a:off x="147637" y="6488380"/>
            <a:ext cx="86416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sz="1600" dirty="0" err="1">
                <a:solidFill>
                  <a:srgbClr val="FFFFFF"/>
                </a:solidFill>
              </a:rPr>
              <a:t>Pralatrexate</a:t>
            </a:r>
            <a:r>
              <a:rPr lang="en-GB" sz="1600" dirty="0">
                <a:solidFill>
                  <a:srgbClr val="FFFFFF"/>
                </a:solidFill>
              </a:rPr>
              <a:t>, package insert; </a:t>
            </a:r>
            <a:r>
              <a:rPr lang="en-GB" sz="1600" dirty="0" err="1">
                <a:solidFill>
                  <a:srgbClr val="FFFFFF"/>
                </a:solidFill>
              </a:rPr>
              <a:t>Abramovits</a:t>
            </a:r>
            <a:r>
              <a:rPr lang="en-GB" sz="1600" dirty="0">
                <a:solidFill>
                  <a:srgbClr val="FFFFFF"/>
                </a:solidFill>
              </a:rPr>
              <a:t> W et al. </a:t>
            </a:r>
            <a:r>
              <a:rPr lang="en-GB" sz="1600" i="1" dirty="0" err="1">
                <a:solidFill>
                  <a:srgbClr val="FFFFFF"/>
                </a:solidFill>
              </a:rPr>
              <a:t>Skinmed</a:t>
            </a:r>
            <a:r>
              <a:rPr lang="en-GB" sz="1600" dirty="0">
                <a:solidFill>
                  <a:srgbClr val="FFFFFF"/>
                </a:solidFill>
              </a:rPr>
              <a:t> 2012;10(4):244-6.</a:t>
            </a:r>
          </a:p>
        </p:txBody>
      </p:sp>
    </p:spTree>
    <p:extLst>
      <p:ext uri="{BB962C8B-B14F-4D97-AF65-F5344CB8AC3E}">
        <p14:creationId xmlns:p14="http://schemas.microsoft.com/office/powerpoint/2010/main" val="42723380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NS_NHL_moa_diagr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375" y="2074115"/>
            <a:ext cx="6441947" cy="4502921"/>
          </a:xfrm>
          <a:prstGeom prst="rect">
            <a:avLst/>
          </a:prstGeom>
          <a:effectLst>
            <a:outerShdw blurRad="50800" dist="38100" dir="2700000" algn="tl" rotWithShape="0">
              <a:prstClr val="black">
                <a:alpha val="40000"/>
              </a:prstClr>
            </a:outerShdw>
          </a:effectLst>
        </p:spPr>
      </p:pic>
      <p:sp>
        <p:nvSpPr>
          <p:cNvPr id="124930" name="Rectangle 6"/>
          <p:cNvSpPr>
            <a:spLocks noGrp="1" noChangeArrowheads="1"/>
          </p:cNvSpPr>
          <p:nvPr>
            <p:ph type="title"/>
          </p:nvPr>
        </p:nvSpPr>
        <p:spPr/>
        <p:txBody>
          <a:bodyPr/>
          <a:lstStyle/>
          <a:p>
            <a:r>
              <a:rPr lang="en-US" dirty="0" smtClean="0">
                <a:latin typeface="Arial" charset="0"/>
                <a:ea typeface="ヒラギノ角ゴ Pro W3" charset="0"/>
                <a:cs typeface="ヒラギノ角ゴ Pro W3" charset="0"/>
              </a:rPr>
              <a:t>Mechanism of Action of </a:t>
            </a:r>
            <a:r>
              <a:rPr lang="en-US" dirty="0" err="1" smtClean="0">
                <a:latin typeface="Arial" charset="0"/>
                <a:ea typeface="ヒラギノ角ゴ Pro W3" charset="0"/>
                <a:cs typeface="ヒラギノ角ゴ Pro W3" charset="0"/>
              </a:rPr>
              <a:t>Brentuximab</a:t>
            </a:r>
            <a:r>
              <a:rPr lang="en-US" dirty="0" smtClean="0">
                <a:latin typeface="Arial" charset="0"/>
                <a:ea typeface="ヒラギノ角ゴ Pro W3" charset="0"/>
                <a:cs typeface="ヒラギノ角ゴ Pro W3" charset="0"/>
              </a:rPr>
              <a:t> </a:t>
            </a:r>
            <a:r>
              <a:rPr lang="en-US" dirty="0" err="1" smtClean="0">
                <a:latin typeface="Arial" charset="0"/>
                <a:ea typeface="ヒラギノ角ゴ Pro W3" charset="0"/>
                <a:cs typeface="ヒラギノ角ゴ Pro W3" charset="0"/>
              </a:rPr>
              <a:t>Vedotin</a:t>
            </a:r>
            <a:endParaRPr lang="en-US" dirty="0">
              <a:latin typeface="Arial" charset="0"/>
              <a:ea typeface="ヒラギノ角ゴ Pro W3" charset="0"/>
              <a:cs typeface="ヒラギノ角ゴ Pro W3" charset="0"/>
            </a:endParaRPr>
          </a:p>
        </p:txBody>
      </p:sp>
      <p:sp>
        <p:nvSpPr>
          <p:cNvPr id="22" name="Rectangle 21"/>
          <p:cNvSpPr>
            <a:spLocks noChangeArrowheads="1"/>
          </p:cNvSpPr>
          <p:nvPr/>
        </p:nvSpPr>
        <p:spPr bwMode="auto">
          <a:xfrm>
            <a:off x="906469" y="1317533"/>
            <a:ext cx="77275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40000"/>
              </a:spcBef>
              <a:spcAft>
                <a:spcPct val="30000"/>
              </a:spcAft>
            </a:pPr>
            <a:r>
              <a:rPr lang="en-US" sz="2000" b="1" dirty="0" err="1" smtClean="0">
                <a:solidFill>
                  <a:srgbClr val="FFFFFF"/>
                </a:solidFill>
                <a:latin typeface="Arial"/>
              </a:rPr>
              <a:t>Brentuximab</a:t>
            </a:r>
            <a:r>
              <a:rPr lang="en-US" sz="2000" b="1" dirty="0" smtClean="0">
                <a:solidFill>
                  <a:srgbClr val="FFFFFF"/>
                </a:solidFill>
                <a:latin typeface="Arial"/>
              </a:rPr>
              <a:t> </a:t>
            </a:r>
            <a:r>
              <a:rPr lang="en-US" sz="2000" b="1" dirty="0" err="1" smtClean="0">
                <a:solidFill>
                  <a:srgbClr val="FFFFFF"/>
                </a:solidFill>
                <a:latin typeface="Arial"/>
              </a:rPr>
              <a:t>vedotin</a:t>
            </a:r>
            <a:r>
              <a:rPr lang="en-US" sz="2000" b="1" dirty="0" smtClean="0">
                <a:solidFill>
                  <a:srgbClr val="FFFFFF"/>
                </a:solidFill>
                <a:latin typeface="Arial"/>
              </a:rPr>
              <a:t> is an antibody drug conjugate (ADC) targeted to cells expressing CD30 on their surface</a:t>
            </a:r>
          </a:p>
        </p:txBody>
      </p:sp>
      <p:sp>
        <p:nvSpPr>
          <p:cNvPr id="4" name="TextBox 3"/>
          <p:cNvSpPr txBox="1"/>
          <p:nvPr/>
        </p:nvSpPr>
        <p:spPr>
          <a:xfrm>
            <a:off x="1104900" y="2967567"/>
            <a:ext cx="2319331" cy="784830"/>
          </a:xfrm>
          <a:prstGeom prst="rect">
            <a:avLst/>
          </a:prstGeom>
          <a:noFill/>
        </p:spPr>
        <p:txBody>
          <a:bodyPr wrap="square" rtlCol="0">
            <a:spAutoFit/>
          </a:bodyPr>
          <a:lstStyle/>
          <a:p>
            <a:r>
              <a:rPr lang="en-US" sz="1500" dirty="0" smtClean="0"/>
              <a:t>ADC binds to CD30 and initiates internalization of the ADC-CD30 complex</a:t>
            </a:r>
            <a:endParaRPr lang="en-US" sz="1500" dirty="0"/>
          </a:p>
        </p:txBody>
      </p:sp>
      <p:sp>
        <p:nvSpPr>
          <p:cNvPr id="9" name="TextBox 8"/>
          <p:cNvSpPr txBox="1"/>
          <p:nvPr/>
        </p:nvSpPr>
        <p:spPr>
          <a:xfrm>
            <a:off x="1104900" y="3950416"/>
            <a:ext cx="2319331" cy="323165"/>
          </a:xfrm>
          <a:prstGeom prst="rect">
            <a:avLst/>
          </a:prstGeom>
          <a:noFill/>
        </p:spPr>
        <p:txBody>
          <a:bodyPr wrap="square" rtlCol="0">
            <a:spAutoFit/>
          </a:bodyPr>
          <a:lstStyle/>
          <a:p>
            <a:r>
              <a:rPr lang="en-US" sz="1500" dirty="0" smtClean="0"/>
              <a:t>MMAE is released</a:t>
            </a:r>
            <a:endParaRPr lang="en-US" sz="1500" dirty="0"/>
          </a:p>
        </p:txBody>
      </p:sp>
      <p:sp>
        <p:nvSpPr>
          <p:cNvPr id="10" name="TextBox 9"/>
          <p:cNvSpPr txBox="1"/>
          <p:nvPr/>
        </p:nvSpPr>
        <p:spPr>
          <a:xfrm>
            <a:off x="1104900" y="4432301"/>
            <a:ext cx="2319331" cy="784830"/>
          </a:xfrm>
          <a:prstGeom prst="rect">
            <a:avLst/>
          </a:prstGeom>
          <a:noFill/>
        </p:spPr>
        <p:txBody>
          <a:bodyPr wrap="square" rtlCol="0">
            <a:spAutoFit/>
          </a:bodyPr>
          <a:lstStyle/>
          <a:p>
            <a:r>
              <a:rPr lang="en-US" sz="1500" dirty="0" smtClean="0"/>
              <a:t>MMAE binds to tubulin and disrupts </a:t>
            </a:r>
            <a:r>
              <a:rPr lang="en-US" sz="1500" smtClean="0"/>
              <a:t>the microtubule </a:t>
            </a:r>
            <a:r>
              <a:rPr lang="en-US" sz="1500" dirty="0" smtClean="0"/>
              <a:t>network</a:t>
            </a:r>
            <a:endParaRPr lang="en-US" sz="1500" dirty="0"/>
          </a:p>
        </p:txBody>
      </p:sp>
      <p:sp>
        <p:nvSpPr>
          <p:cNvPr id="11" name="TextBox 10"/>
          <p:cNvSpPr txBox="1"/>
          <p:nvPr/>
        </p:nvSpPr>
        <p:spPr>
          <a:xfrm>
            <a:off x="1104900" y="5378713"/>
            <a:ext cx="2319331" cy="323165"/>
          </a:xfrm>
          <a:prstGeom prst="rect">
            <a:avLst/>
          </a:prstGeom>
          <a:noFill/>
        </p:spPr>
        <p:txBody>
          <a:bodyPr wrap="square" rtlCol="0">
            <a:spAutoFit/>
          </a:bodyPr>
          <a:lstStyle/>
          <a:p>
            <a:r>
              <a:rPr lang="en-US" sz="1500" dirty="0" smtClean="0"/>
              <a:t>Cell cycle arrested</a:t>
            </a:r>
            <a:endParaRPr lang="en-US" sz="1500" dirty="0"/>
          </a:p>
        </p:txBody>
      </p:sp>
      <p:sp>
        <p:nvSpPr>
          <p:cNvPr id="12" name="TextBox 11"/>
          <p:cNvSpPr txBox="1"/>
          <p:nvPr/>
        </p:nvSpPr>
        <p:spPr>
          <a:xfrm>
            <a:off x="1104900" y="5911398"/>
            <a:ext cx="2319331" cy="323165"/>
          </a:xfrm>
          <a:prstGeom prst="rect">
            <a:avLst/>
          </a:prstGeom>
          <a:noFill/>
        </p:spPr>
        <p:txBody>
          <a:bodyPr wrap="square" rtlCol="0">
            <a:spAutoFit/>
          </a:bodyPr>
          <a:lstStyle/>
          <a:p>
            <a:r>
              <a:rPr lang="en-US" sz="1500" dirty="0" smtClean="0"/>
              <a:t>Apoptosis (cell death)</a:t>
            </a:r>
            <a:endParaRPr lang="en-US" sz="1500" dirty="0"/>
          </a:p>
        </p:txBody>
      </p:sp>
      <p:cxnSp>
        <p:nvCxnSpPr>
          <p:cNvPr id="8" name="Straight Connector 7"/>
          <p:cNvCxnSpPr/>
          <p:nvPr/>
        </p:nvCxnSpPr>
        <p:spPr bwMode="auto">
          <a:xfrm flipH="1">
            <a:off x="3424231" y="3378200"/>
            <a:ext cx="2570169" cy="0"/>
          </a:xfrm>
          <a:prstGeom prst="line">
            <a:avLst/>
          </a:prstGeom>
          <a:solidFill>
            <a:schemeClr val="accent1"/>
          </a:solidFill>
          <a:ln w="28575" cap="flat" cmpd="sng" algn="ctr">
            <a:solidFill>
              <a:srgbClr val="EBBC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5" name="Straight Connector 14"/>
          <p:cNvCxnSpPr/>
          <p:nvPr/>
        </p:nvCxnSpPr>
        <p:spPr bwMode="auto">
          <a:xfrm flipH="1">
            <a:off x="2908300" y="4137399"/>
            <a:ext cx="2032000" cy="0"/>
          </a:xfrm>
          <a:prstGeom prst="line">
            <a:avLst/>
          </a:prstGeom>
          <a:solidFill>
            <a:schemeClr val="accent1"/>
          </a:solidFill>
          <a:ln w="28575" cap="flat" cmpd="sng" algn="ctr">
            <a:solidFill>
              <a:srgbClr val="EBBC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 name="Straight Connector 18"/>
          <p:cNvCxnSpPr/>
          <p:nvPr/>
        </p:nvCxnSpPr>
        <p:spPr bwMode="auto">
          <a:xfrm flipH="1">
            <a:off x="3530600" y="4873999"/>
            <a:ext cx="2870200" cy="0"/>
          </a:xfrm>
          <a:prstGeom prst="line">
            <a:avLst/>
          </a:prstGeom>
          <a:solidFill>
            <a:schemeClr val="accent1"/>
          </a:solidFill>
          <a:ln w="28575" cap="flat" cmpd="sng" algn="ctr">
            <a:solidFill>
              <a:srgbClr val="EBBC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3" name="Straight Connector 22"/>
          <p:cNvCxnSpPr/>
          <p:nvPr/>
        </p:nvCxnSpPr>
        <p:spPr bwMode="auto">
          <a:xfrm flipH="1">
            <a:off x="3073400" y="5540296"/>
            <a:ext cx="3111500" cy="0"/>
          </a:xfrm>
          <a:prstGeom prst="line">
            <a:avLst/>
          </a:prstGeom>
          <a:solidFill>
            <a:schemeClr val="accent1"/>
          </a:solidFill>
          <a:ln w="28575" cap="flat" cmpd="sng" algn="ctr">
            <a:solidFill>
              <a:srgbClr val="EBBC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24" name="Straight Connector 23"/>
          <p:cNvCxnSpPr/>
          <p:nvPr/>
        </p:nvCxnSpPr>
        <p:spPr bwMode="auto">
          <a:xfrm flipH="1">
            <a:off x="3162300" y="6099096"/>
            <a:ext cx="914400" cy="0"/>
          </a:xfrm>
          <a:prstGeom prst="line">
            <a:avLst/>
          </a:prstGeom>
          <a:solidFill>
            <a:schemeClr val="accent1"/>
          </a:solidFill>
          <a:ln w="28575" cap="flat" cmpd="sng" algn="ctr">
            <a:solidFill>
              <a:srgbClr val="EBBC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25" name="TextBox 24"/>
          <p:cNvSpPr txBox="1"/>
          <p:nvPr/>
        </p:nvSpPr>
        <p:spPr>
          <a:xfrm>
            <a:off x="804869" y="2967567"/>
            <a:ext cx="300031" cy="301752"/>
          </a:xfrm>
          <a:prstGeom prst="rect">
            <a:avLst/>
          </a:prstGeom>
          <a:solidFill>
            <a:srgbClr val="EBBC00"/>
          </a:solidFill>
        </p:spPr>
        <p:txBody>
          <a:bodyPr wrap="square" rtlCol="0">
            <a:spAutoFit/>
          </a:bodyPr>
          <a:lstStyle/>
          <a:p>
            <a:pPr algn="ctr"/>
            <a:r>
              <a:rPr lang="en-US" sz="1500" b="1" dirty="0" smtClean="0">
                <a:solidFill>
                  <a:srgbClr val="005796"/>
                </a:solidFill>
              </a:rPr>
              <a:t>1</a:t>
            </a:r>
            <a:endParaRPr lang="en-US" sz="1500" b="1" dirty="0">
              <a:solidFill>
                <a:srgbClr val="005796"/>
              </a:solidFill>
            </a:endParaRPr>
          </a:p>
        </p:txBody>
      </p:sp>
      <p:sp>
        <p:nvSpPr>
          <p:cNvPr id="27" name="TextBox 26"/>
          <p:cNvSpPr txBox="1"/>
          <p:nvPr/>
        </p:nvSpPr>
        <p:spPr>
          <a:xfrm>
            <a:off x="804869" y="3954896"/>
            <a:ext cx="300031" cy="323165"/>
          </a:xfrm>
          <a:prstGeom prst="rect">
            <a:avLst/>
          </a:prstGeom>
          <a:solidFill>
            <a:srgbClr val="EBBC00"/>
          </a:solidFill>
        </p:spPr>
        <p:txBody>
          <a:bodyPr wrap="square" rtlCol="0">
            <a:spAutoFit/>
          </a:bodyPr>
          <a:lstStyle/>
          <a:p>
            <a:pPr algn="ctr"/>
            <a:r>
              <a:rPr lang="en-US" sz="1500" b="1" dirty="0">
                <a:solidFill>
                  <a:srgbClr val="005796"/>
                </a:solidFill>
              </a:rPr>
              <a:t>2</a:t>
            </a:r>
          </a:p>
        </p:txBody>
      </p:sp>
      <p:sp>
        <p:nvSpPr>
          <p:cNvPr id="28" name="TextBox 27"/>
          <p:cNvSpPr txBox="1"/>
          <p:nvPr/>
        </p:nvSpPr>
        <p:spPr>
          <a:xfrm>
            <a:off x="804869" y="4433017"/>
            <a:ext cx="300031" cy="323165"/>
          </a:xfrm>
          <a:prstGeom prst="rect">
            <a:avLst/>
          </a:prstGeom>
          <a:solidFill>
            <a:srgbClr val="EBBC00"/>
          </a:solidFill>
        </p:spPr>
        <p:txBody>
          <a:bodyPr wrap="square" rtlCol="0">
            <a:spAutoFit/>
          </a:bodyPr>
          <a:lstStyle/>
          <a:p>
            <a:pPr algn="ctr"/>
            <a:r>
              <a:rPr lang="en-US" sz="1500" b="1" dirty="0" smtClean="0">
                <a:solidFill>
                  <a:srgbClr val="005796"/>
                </a:solidFill>
              </a:rPr>
              <a:t>3</a:t>
            </a:r>
            <a:endParaRPr lang="en-US" sz="1500" b="1" dirty="0">
              <a:solidFill>
                <a:srgbClr val="005796"/>
              </a:solidFill>
            </a:endParaRPr>
          </a:p>
        </p:txBody>
      </p:sp>
      <p:sp>
        <p:nvSpPr>
          <p:cNvPr id="29" name="TextBox 28"/>
          <p:cNvSpPr txBox="1"/>
          <p:nvPr/>
        </p:nvSpPr>
        <p:spPr>
          <a:xfrm>
            <a:off x="804869" y="5391414"/>
            <a:ext cx="300031" cy="323165"/>
          </a:xfrm>
          <a:prstGeom prst="rect">
            <a:avLst/>
          </a:prstGeom>
          <a:solidFill>
            <a:srgbClr val="EBBC00"/>
          </a:solidFill>
        </p:spPr>
        <p:txBody>
          <a:bodyPr wrap="square" rtlCol="0">
            <a:spAutoFit/>
          </a:bodyPr>
          <a:lstStyle/>
          <a:p>
            <a:pPr algn="ctr"/>
            <a:r>
              <a:rPr lang="en-US" sz="1500" b="1" dirty="0">
                <a:solidFill>
                  <a:srgbClr val="005796"/>
                </a:solidFill>
              </a:rPr>
              <a:t>4</a:t>
            </a:r>
          </a:p>
        </p:txBody>
      </p:sp>
      <p:sp>
        <p:nvSpPr>
          <p:cNvPr id="30" name="TextBox 29"/>
          <p:cNvSpPr txBox="1"/>
          <p:nvPr/>
        </p:nvSpPr>
        <p:spPr>
          <a:xfrm>
            <a:off x="804869" y="5937513"/>
            <a:ext cx="300031" cy="323165"/>
          </a:xfrm>
          <a:prstGeom prst="rect">
            <a:avLst/>
          </a:prstGeom>
          <a:solidFill>
            <a:srgbClr val="EBBC00"/>
          </a:solidFill>
        </p:spPr>
        <p:txBody>
          <a:bodyPr wrap="square" rtlCol="0">
            <a:spAutoFit/>
          </a:bodyPr>
          <a:lstStyle/>
          <a:p>
            <a:pPr algn="ctr"/>
            <a:r>
              <a:rPr lang="en-US" sz="1500" b="1" dirty="0" smtClean="0">
                <a:solidFill>
                  <a:srgbClr val="005796"/>
                </a:solidFill>
              </a:rPr>
              <a:t>5</a:t>
            </a:r>
            <a:endParaRPr lang="en-US" sz="1500" b="1" dirty="0">
              <a:solidFill>
                <a:srgbClr val="005796"/>
              </a:solidFill>
            </a:endParaRPr>
          </a:p>
        </p:txBody>
      </p:sp>
      <p:sp>
        <p:nvSpPr>
          <p:cNvPr id="20" name="Text Box 30"/>
          <p:cNvSpPr txBox="1">
            <a:spLocks noChangeArrowheads="1"/>
          </p:cNvSpPr>
          <p:nvPr/>
        </p:nvSpPr>
        <p:spPr bwMode="auto">
          <a:xfrm>
            <a:off x="0" y="6397531"/>
            <a:ext cx="65992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lIns="182880" tIns="91440" bIns="91440">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eaLnBrk="1" hangingPunct="1"/>
            <a:r>
              <a:rPr lang="de-DE" b="0" dirty="0" err="1">
                <a:solidFill>
                  <a:srgbClr val="FFFFFF"/>
                </a:solidFill>
              </a:rPr>
              <a:t>Courtesy</a:t>
            </a:r>
            <a:r>
              <a:rPr lang="de-DE" b="0" dirty="0">
                <a:solidFill>
                  <a:srgbClr val="FFFFFF"/>
                </a:solidFill>
              </a:rPr>
              <a:t> </a:t>
            </a:r>
            <a:r>
              <a:rPr lang="de-DE" b="0" dirty="0" err="1">
                <a:solidFill>
                  <a:srgbClr val="FFFFFF"/>
                </a:solidFill>
              </a:rPr>
              <a:t>of</a:t>
            </a:r>
            <a:r>
              <a:rPr lang="de-DE" b="0" dirty="0">
                <a:solidFill>
                  <a:srgbClr val="FFFFFF"/>
                </a:solidFill>
              </a:rPr>
              <a:t> Julie M </a:t>
            </a:r>
            <a:r>
              <a:rPr lang="de-DE" b="0" dirty="0" err="1">
                <a:solidFill>
                  <a:srgbClr val="FFFFFF"/>
                </a:solidFill>
              </a:rPr>
              <a:t>Vose</a:t>
            </a:r>
            <a:r>
              <a:rPr lang="de-DE" b="0" dirty="0">
                <a:solidFill>
                  <a:srgbClr val="FFFFFF"/>
                </a:solidFill>
              </a:rPr>
              <a:t>, MD, MBA.</a:t>
            </a:r>
          </a:p>
        </p:txBody>
      </p:sp>
    </p:spTree>
    <p:extLst>
      <p:ext uri="{BB962C8B-B14F-4D97-AF65-F5344CB8AC3E}">
        <p14:creationId xmlns:p14="http://schemas.microsoft.com/office/powerpoint/2010/main" val="416482547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chor="ctr">
            <a:normAutofit/>
          </a:bodyPr>
          <a:lstStyle/>
          <a:p>
            <a:pPr algn="ctr"/>
            <a:r>
              <a:rPr lang="en-US" sz="3200" b="1" dirty="0">
                <a:solidFill>
                  <a:srgbClr val="FFFFFF"/>
                </a:solidFill>
              </a:rPr>
              <a:t>End-of-life planning and counseling patients </a:t>
            </a:r>
            <a:r>
              <a:rPr lang="en-US" sz="3200" b="1" dirty="0" smtClean="0">
                <a:solidFill>
                  <a:srgbClr val="FFFFFF"/>
                </a:solidFill>
              </a:rPr>
              <a:t>regarding hospice</a:t>
            </a:r>
            <a:endParaRPr lang="en-US" sz="3200" b="1" dirty="0">
              <a:solidFill>
                <a:srgbClr val="FFFFFF"/>
              </a:solidFill>
            </a:endParaRPr>
          </a:p>
        </p:txBody>
      </p:sp>
    </p:spTree>
    <p:extLst>
      <p:ext uri="{BB962C8B-B14F-4D97-AF65-F5344CB8AC3E}">
        <p14:creationId xmlns:p14="http://schemas.microsoft.com/office/powerpoint/2010/main" val="2266069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2958" y="2709636"/>
            <a:ext cx="8217927" cy="1500187"/>
          </a:xfrm>
        </p:spPr>
        <p:txBody>
          <a:bodyPr/>
          <a:lstStyle/>
          <a:p>
            <a:r>
              <a:rPr lang="en-US" sz="2800" b="1" dirty="0">
                <a:solidFill>
                  <a:srgbClr val="FFFFFF"/>
                </a:solidFill>
                <a:latin typeface="Arial" charset="0"/>
                <a:ea typeface="ヒラギノ角ゴ Pro W3" charset="0"/>
                <a:cs typeface="ヒラギノ角ゴ Pro W3" charset="0"/>
              </a:rPr>
              <a:t>MODULE 4: MANTLE-CELL LYMPHOMA (MCL)</a:t>
            </a:r>
            <a:endParaRPr lang="en-US" sz="1100" dirty="0">
              <a:solidFill>
                <a:srgbClr val="FFFFFF"/>
              </a:solidFill>
              <a:latin typeface="Arial" charset="0"/>
              <a:ea typeface="ヒラギノ角ゴ Pro W3" charset="0"/>
              <a:cs typeface="ヒラギノ角ゴ Pro W3" charset="0"/>
            </a:endParaRPr>
          </a:p>
          <a:p>
            <a:endParaRPr lang="en-US" sz="2800" dirty="0">
              <a:solidFill>
                <a:srgbClr val="FFFFFF"/>
              </a:solidFill>
            </a:endParaRPr>
          </a:p>
        </p:txBody>
      </p:sp>
    </p:spTree>
    <p:extLst>
      <p:ext uri="{BB962C8B-B14F-4D97-AF65-F5344CB8AC3E}">
        <p14:creationId xmlns:p14="http://schemas.microsoft.com/office/powerpoint/2010/main" val="1152404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title"/>
          </p:nvPr>
        </p:nvSpPr>
        <p:spPr/>
        <p:txBody>
          <a:bodyPr/>
          <a:lstStyle/>
          <a:p>
            <a:r>
              <a:rPr lang="en-US" dirty="0" smtClean="0"/>
              <a:t>Case (from the practice of </a:t>
            </a:r>
            <a:r>
              <a:rPr lang="en-US" dirty="0" err="1" smtClean="0"/>
              <a:t>Ms</a:t>
            </a:r>
            <a:r>
              <a:rPr lang="en-US" dirty="0" smtClean="0"/>
              <a:t> Moran)</a:t>
            </a:r>
            <a:endParaRPr lang="en-US" dirty="0"/>
          </a:p>
        </p:txBody>
      </p:sp>
      <p:sp>
        <p:nvSpPr>
          <p:cNvPr id="3" name="Content Placeholder 2"/>
          <p:cNvSpPr>
            <a:spLocks noGrp="1"/>
          </p:cNvSpPr>
          <p:nvPr>
            <p:ph idx="1"/>
          </p:nvPr>
        </p:nvSpPr>
        <p:spPr/>
        <p:txBody>
          <a:bodyPr>
            <a:normAutofit fontScale="92500"/>
          </a:bodyPr>
          <a:lstStyle/>
          <a:p>
            <a:r>
              <a:rPr lang="en-US" dirty="0" smtClean="0"/>
              <a:t>A 61 </a:t>
            </a:r>
            <a:r>
              <a:rPr lang="en-US" dirty="0" err="1" smtClean="0"/>
              <a:t>yo</a:t>
            </a:r>
            <a:r>
              <a:rPr lang="en-US" dirty="0" smtClean="0"/>
              <a:t> man presented 3 years ago with nausea and reflux</a:t>
            </a:r>
          </a:p>
          <a:p>
            <a:pPr lvl="1"/>
            <a:r>
              <a:rPr lang="en-US" dirty="0" smtClean="0"/>
              <a:t>Endoscopy and colonoscopy: Characteristic of MCL, confirmed by biopsy </a:t>
            </a:r>
          </a:p>
          <a:p>
            <a:pPr lvl="1"/>
            <a:r>
              <a:rPr lang="en-US" dirty="0" smtClean="0"/>
              <a:t>Widespread lymphadenopathy</a:t>
            </a:r>
          </a:p>
          <a:p>
            <a:r>
              <a:rPr lang="en-US" dirty="0" smtClean="0"/>
              <a:t>R-hyper-CVAD: Response with recurrence 6 months later </a:t>
            </a:r>
          </a:p>
          <a:p>
            <a:r>
              <a:rPr lang="en-US" dirty="0" smtClean="0"/>
              <a:t>BR for 6 cycles: Complete response </a:t>
            </a:r>
          </a:p>
          <a:p>
            <a:r>
              <a:rPr lang="en-US" dirty="0" smtClean="0"/>
              <a:t>Now off treatment for 18 months</a:t>
            </a:r>
          </a:p>
          <a:p>
            <a:r>
              <a:rPr lang="en-US" dirty="0" smtClean="0"/>
              <a:t>Patient is a manager at a fertilizer factory</a:t>
            </a:r>
          </a:p>
          <a:p>
            <a:pPr lvl="1"/>
            <a:r>
              <a:rPr lang="en-US" dirty="0" smtClean="0"/>
              <a:t>Accustomed to “being in charge” </a:t>
            </a:r>
          </a:p>
          <a:p>
            <a:pPr lvl="2"/>
            <a:r>
              <a:rPr lang="en-US" dirty="0" smtClean="0"/>
              <a:t>Difficult to accept help when ill from treatment</a:t>
            </a:r>
          </a:p>
          <a:p>
            <a:pPr lvl="2"/>
            <a:r>
              <a:rPr lang="en-US" dirty="0" smtClean="0"/>
              <a:t>Still working but now places a greater emphasis on family, particularly his grandchildren</a:t>
            </a:r>
            <a:endParaRPr lang="en-US" dirty="0"/>
          </a:p>
        </p:txBody>
      </p:sp>
    </p:spTree>
    <p:extLst>
      <p:ext uri="{BB962C8B-B14F-4D97-AF65-F5344CB8AC3E}">
        <p14:creationId xmlns:p14="http://schemas.microsoft.com/office/powerpoint/2010/main" val="10060369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853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465712"/>
          </a:xfrm>
        </p:spPr>
        <p:txBody>
          <a:bodyPr>
            <a:normAutofit/>
          </a:bodyPr>
          <a:lstStyle/>
          <a:p>
            <a:pPr algn="ctr"/>
            <a:r>
              <a:rPr lang="en-US" sz="3200" b="1" dirty="0">
                <a:solidFill>
                  <a:srgbClr val="FFFFFF"/>
                </a:solidFill>
              </a:rPr>
              <a:t>Treatment options for </a:t>
            </a:r>
            <a:r>
              <a:rPr lang="en-US" sz="3200" b="1" dirty="0" smtClean="0">
                <a:solidFill>
                  <a:srgbClr val="FFFFFF"/>
                </a:solidFill>
              </a:rPr>
              <a:t/>
            </a:r>
            <a:br>
              <a:rPr lang="en-US" sz="3200" b="1" dirty="0" smtClean="0">
                <a:solidFill>
                  <a:srgbClr val="FFFFFF"/>
                </a:solidFill>
              </a:rPr>
            </a:br>
            <a:r>
              <a:rPr lang="en-US" sz="3200" b="1" dirty="0" smtClean="0">
                <a:solidFill>
                  <a:srgbClr val="FFFFFF"/>
                </a:solidFill>
              </a:rPr>
              <a:t>newly diagnosed </a:t>
            </a:r>
            <a:r>
              <a:rPr lang="en-US" sz="3200" b="1" dirty="0">
                <a:solidFill>
                  <a:srgbClr val="FFFFFF"/>
                </a:solidFill>
              </a:rPr>
              <a:t>MCL</a:t>
            </a:r>
          </a:p>
        </p:txBody>
      </p:sp>
    </p:spTree>
    <p:extLst>
      <p:ext uri="{BB962C8B-B14F-4D97-AF65-F5344CB8AC3E}">
        <p14:creationId xmlns:p14="http://schemas.microsoft.com/office/powerpoint/2010/main" val="7615573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Line 6"/>
          <p:cNvSpPr>
            <a:spLocks noChangeShapeType="1"/>
          </p:cNvSpPr>
          <p:nvPr/>
        </p:nvSpPr>
        <p:spPr bwMode="auto">
          <a:xfrm>
            <a:off x="3010919" y="3590922"/>
            <a:ext cx="1426483" cy="0"/>
          </a:xfrm>
          <a:prstGeom prst="line">
            <a:avLst/>
          </a:prstGeom>
          <a:noFill/>
          <a:ln w="28575">
            <a:solidFill>
              <a:srgbClr val="FFFFFF"/>
            </a:solidFill>
            <a:round/>
            <a:headEnd type="none"/>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597" name="Line 7"/>
          <p:cNvSpPr>
            <a:spLocks noChangeShapeType="1"/>
          </p:cNvSpPr>
          <p:nvPr/>
        </p:nvSpPr>
        <p:spPr bwMode="auto">
          <a:xfrm flipH="1">
            <a:off x="4437402" y="2505909"/>
            <a:ext cx="1" cy="200408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98" name="Line 8"/>
          <p:cNvSpPr>
            <a:spLocks noChangeShapeType="1"/>
          </p:cNvSpPr>
          <p:nvPr/>
        </p:nvSpPr>
        <p:spPr bwMode="auto">
          <a:xfrm flipV="1">
            <a:off x="4437402" y="2495738"/>
            <a:ext cx="514557" cy="10171"/>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599" name="Line 9"/>
          <p:cNvSpPr>
            <a:spLocks noChangeShapeType="1"/>
          </p:cNvSpPr>
          <p:nvPr/>
        </p:nvSpPr>
        <p:spPr bwMode="auto">
          <a:xfrm>
            <a:off x="4437402" y="4509993"/>
            <a:ext cx="514559"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2027" name="Text Box 11"/>
          <p:cNvSpPr txBox="1">
            <a:spLocks noChangeArrowheads="1"/>
          </p:cNvSpPr>
          <p:nvPr/>
        </p:nvSpPr>
        <p:spPr bwMode="auto">
          <a:xfrm>
            <a:off x="5035545" y="2057086"/>
            <a:ext cx="3174352" cy="913472"/>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p>
            <a:pPr algn="ctr">
              <a:defRPr/>
            </a:pPr>
            <a:r>
              <a:rPr lang="en-US" sz="2000" b="1" dirty="0" smtClean="0">
                <a:solidFill>
                  <a:srgbClr val="000090"/>
                </a:solidFill>
                <a:latin typeface="Arial" pitchFamily="1" charset="0"/>
                <a:ea typeface="ＭＳ Ｐゴシック" pitchFamily="1" charset="-128"/>
                <a:cs typeface="ＭＳ Ｐゴシック" pitchFamily="1" charset="-128"/>
              </a:rPr>
              <a:t>R-hyper-CVAD </a:t>
            </a:r>
            <a:r>
              <a:rPr lang="en-US" sz="2000" b="1" dirty="0" smtClean="0">
                <a:solidFill>
                  <a:srgbClr val="000090"/>
                </a:solidFill>
                <a:latin typeface="Arial" pitchFamily="1" charset="0"/>
                <a:ea typeface="ＭＳ Ｐゴシック" pitchFamily="1" charset="-128"/>
                <a:cs typeface="ＭＳ Ｐゴシック" pitchFamily="1" charset="-128"/>
                <a:sym typeface="Wingdings"/>
              </a:rPr>
              <a:t></a:t>
            </a:r>
            <a:r>
              <a:rPr lang="en-US" sz="2000" b="1" dirty="0" smtClean="0">
                <a:solidFill>
                  <a:srgbClr val="000090"/>
                </a:solidFill>
                <a:latin typeface="Arial" pitchFamily="1" charset="0"/>
                <a:ea typeface="ＭＳ Ｐゴシック" pitchFamily="1" charset="-128"/>
                <a:cs typeface="ＭＳ Ｐゴシック" pitchFamily="1" charset="-128"/>
              </a:rPr>
              <a:t> ASCT </a:t>
            </a:r>
          </a:p>
        </p:txBody>
      </p:sp>
      <p:sp>
        <p:nvSpPr>
          <p:cNvPr id="110603" name="Oval 25"/>
          <p:cNvSpPr>
            <a:spLocks noChangeArrowheads="1"/>
          </p:cNvSpPr>
          <p:nvPr/>
        </p:nvSpPr>
        <p:spPr bwMode="auto">
          <a:xfrm>
            <a:off x="3294421" y="3153882"/>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a:solidFill>
                  <a:schemeClr val="bg1"/>
                </a:solidFill>
                <a:latin typeface="Arial" charset="0"/>
              </a:rPr>
              <a:t>R</a:t>
            </a:r>
          </a:p>
        </p:txBody>
      </p:sp>
      <p:sp>
        <p:nvSpPr>
          <p:cNvPr id="4" name="TextBox 3"/>
          <p:cNvSpPr txBox="1"/>
          <p:nvPr/>
        </p:nvSpPr>
        <p:spPr>
          <a:xfrm>
            <a:off x="111829" y="6479841"/>
            <a:ext cx="3229370" cy="338554"/>
          </a:xfrm>
          <a:prstGeom prst="rect">
            <a:avLst/>
          </a:prstGeom>
          <a:noFill/>
        </p:spPr>
        <p:txBody>
          <a:bodyPr wrap="none" rtlCol="0">
            <a:spAutoFit/>
          </a:bodyPr>
          <a:lstStyle/>
          <a:p>
            <a:r>
              <a:rPr lang="en-US" sz="1600" dirty="0" err="1" smtClean="0">
                <a:solidFill>
                  <a:srgbClr val="FFFFFF"/>
                </a:solidFill>
              </a:rPr>
              <a:t>www.clinicaltrials.gov</a:t>
            </a:r>
            <a:r>
              <a:rPr lang="en-US" sz="1600" dirty="0" smtClean="0">
                <a:solidFill>
                  <a:srgbClr val="FFFFFF"/>
                </a:solidFill>
              </a:rPr>
              <a:t>, April 2013</a:t>
            </a:r>
            <a:endParaRPr lang="en-US" sz="1600" dirty="0">
              <a:solidFill>
                <a:srgbClr val="FFFFFF"/>
              </a:solidFill>
            </a:endParaRPr>
          </a:p>
        </p:txBody>
      </p:sp>
      <p:sp>
        <p:nvSpPr>
          <p:cNvPr id="18" name="TextBox 17"/>
          <p:cNvSpPr txBox="1"/>
          <p:nvPr/>
        </p:nvSpPr>
        <p:spPr>
          <a:xfrm>
            <a:off x="708720" y="1501745"/>
            <a:ext cx="4674577" cy="400110"/>
          </a:xfrm>
          <a:prstGeom prst="rect">
            <a:avLst/>
          </a:prstGeom>
          <a:noFill/>
        </p:spPr>
        <p:txBody>
          <a:bodyPr wrap="none" rtlCol="0">
            <a:spAutoFit/>
          </a:bodyPr>
          <a:lstStyle/>
          <a:p>
            <a:r>
              <a:rPr lang="en-US" sz="2000" b="1" dirty="0" smtClean="0">
                <a:solidFill>
                  <a:srgbClr val="FFFFFF"/>
                </a:solidFill>
              </a:rPr>
              <a:t>Target Accrual: </a:t>
            </a:r>
            <a:r>
              <a:rPr lang="en-US" sz="2000" dirty="0" smtClean="0">
                <a:solidFill>
                  <a:srgbClr val="FFFFFF"/>
                </a:solidFill>
              </a:rPr>
              <a:t>180 (Active, recruiting)</a:t>
            </a:r>
            <a:endParaRPr lang="en-US" sz="2000" dirty="0">
              <a:solidFill>
                <a:srgbClr val="FFFFFF"/>
              </a:solidFill>
            </a:endParaRPr>
          </a:p>
        </p:txBody>
      </p:sp>
      <p:sp>
        <p:nvSpPr>
          <p:cNvPr id="8" name="TextBox 7"/>
          <p:cNvSpPr txBox="1"/>
          <p:nvPr/>
        </p:nvSpPr>
        <p:spPr>
          <a:xfrm>
            <a:off x="5017650" y="6464661"/>
            <a:ext cx="4020351" cy="338554"/>
          </a:xfrm>
          <a:prstGeom prst="rect">
            <a:avLst/>
          </a:prstGeom>
          <a:noFill/>
        </p:spPr>
        <p:txBody>
          <a:bodyPr wrap="none" rtlCol="0">
            <a:spAutoFit/>
          </a:bodyPr>
          <a:lstStyle/>
          <a:p>
            <a:r>
              <a:rPr lang="en-US" sz="1600" dirty="0" err="1" smtClean="0">
                <a:solidFill>
                  <a:srgbClr val="FFFFFF"/>
                </a:solidFill>
              </a:rPr>
              <a:t>clinicaltrials.gov</a:t>
            </a:r>
            <a:r>
              <a:rPr lang="en-US" sz="1600" dirty="0" smtClean="0">
                <a:solidFill>
                  <a:srgbClr val="FFFFFF"/>
                </a:solidFill>
              </a:rPr>
              <a:t> Identifier: </a:t>
            </a:r>
            <a:r>
              <a:rPr lang="en-US" sz="1600" dirty="0">
                <a:solidFill>
                  <a:schemeClr val="bg1"/>
                </a:solidFill>
              </a:rPr>
              <a:t>NCT01412879</a:t>
            </a:r>
          </a:p>
        </p:txBody>
      </p:sp>
      <p:sp>
        <p:nvSpPr>
          <p:cNvPr id="21" name="TextBox 20"/>
          <p:cNvSpPr txBox="1"/>
          <p:nvPr/>
        </p:nvSpPr>
        <p:spPr>
          <a:xfrm>
            <a:off x="708720" y="5277044"/>
            <a:ext cx="3889982" cy="400110"/>
          </a:xfrm>
          <a:prstGeom prst="rect">
            <a:avLst/>
          </a:prstGeom>
          <a:noFill/>
        </p:spPr>
        <p:txBody>
          <a:bodyPr wrap="none" rtlCol="0">
            <a:spAutoFit/>
          </a:bodyPr>
          <a:lstStyle/>
          <a:p>
            <a:r>
              <a:rPr lang="en-US" sz="2000" b="1" dirty="0" smtClean="0">
                <a:solidFill>
                  <a:srgbClr val="FFFFFF"/>
                </a:solidFill>
              </a:rPr>
              <a:t>Primary Endpoint:</a:t>
            </a:r>
            <a:r>
              <a:rPr lang="en-US" sz="2000" dirty="0" smtClean="0">
                <a:solidFill>
                  <a:srgbClr val="FFFFFF"/>
                </a:solidFill>
              </a:rPr>
              <a:t> PFS at 2 </a:t>
            </a:r>
            <a:r>
              <a:rPr lang="en-US" sz="2000" dirty="0" err="1" smtClean="0">
                <a:solidFill>
                  <a:srgbClr val="FFFFFF"/>
                </a:solidFill>
              </a:rPr>
              <a:t>yrs</a:t>
            </a:r>
            <a:endParaRPr lang="en-US" sz="2000" dirty="0">
              <a:solidFill>
                <a:srgbClr val="FFFFFF"/>
              </a:solidFill>
            </a:endParaRPr>
          </a:p>
        </p:txBody>
      </p:sp>
      <p:sp>
        <p:nvSpPr>
          <p:cNvPr id="22" name="Text Box 11"/>
          <p:cNvSpPr txBox="1">
            <a:spLocks noChangeArrowheads="1"/>
          </p:cNvSpPr>
          <p:nvPr/>
        </p:nvSpPr>
        <p:spPr bwMode="auto">
          <a:xfrm>
            <a:off x="5017650" y="3980584"/>
            <a:ext cx="2983350" cy="850293"/>
          </a:xfrm>
          <a:prstGeom prst="rect">
            <a:avLst/>
          </a:prstGeom>
          <a:solidFill>
            <a:srgbClr val="99CC00"/>
          </a:solidFill>
          <a:ln w="9525">
            <a:solidFill>
              <a:srgbClr val="FFFFFF"/>
            </a:solidFill>
            <a:miter lim="800000"/>
            <a:headEnd/>
            <a:tailEnd/>
          </a:ln>
          <a:effectLst>
            <a:prstShdw prst="shdw17" dist="17961" dir="2700000">
              <a:srgbClr val="999999">
                <a:alpha val="74997"/>
              </a:srgbClr>
            </a:prstShdw>
          </a:effectLst>
        </p:spPr>
        <p:txBody>
          <a:bodyPr anchor="ctr"/>
          <a:lstStyle/>
          <a:p>
            <a:pPr algn="ctr">
              <a:defRPr/>
            </a:pPr>
            <a:r>
              <a:rPr lang="en-US" sz="2000" b="1" dirty="0">
                <a:solidFill>
                  <a:srgbClr val="000090"/>
                </a:solidFill>
                <a:latin typeface="Arial" pitchFamily="1" charset="0"/>
                <a:ea typeface="ＭＳ Ｐゴシック" pitchFamily="1" charset="-128"/>
                <a:cs typeface="ＭＳ Ｐゴシック" pitchFamily="1" charset="-128"/>
              </a:rPr>
              <a:t>BR </a:t>
            </a:r>
            <a:r>
              <a:rPr lang="en-US" sz="2000" b="1" dirty="0">
                <a:solidFill>
                  <a:srgbClr val="000090"/>
                </a:solidFill>
                <a:latin typeface="Arial" pitchFamily="1" charset="0"/>
                <a:ea typeface="ＭＳ Ｐゴシック" pitchFamily="1" charset="-128"/>
                <a:cs typeface="ＭＳ Ｐゴシック" pitchFamily="1" charset="-128"/>
                <a:sym typeface="Wingdings"/>
              </a:rPr>
              <a:t></a:t>
            </a:r>
            <a:r>
              <a:rPr lang="en-US" sz="2000" b="1" dirty="0">
                <a:solidFill>
                  <a:srgbClr val="000090"/>
                </a:solidFill>
                <a:latin typeface="Arial" pitchFamily="1" charset="0"/>
                <a:ea typeface="ＭＳ Ｐゴシック" pitchFamily="1" charset="-128"/>
                <a:cs typeface="ＭＳ Ｐゴシック" pitchFamily="1" charset="-128"/>
              </a:rPr>
              <a:t> ASCT</a:t>
            </a:r>
            <a:endParaRPr lang="en-US" sz="2000" b="1" dirty="0" smtClean="0">
              <a:solidFill>
                <a:srgbClr val="000090"/>
              </a:solidFill>
              <a:latin typeface="Arial" pitchFamily="1" charset="0"/>
              <a:ea typeface="ＭＳ Ｐゴシック" pitchFamily="1" charset="-128"/>
              <a:cs typeface="ＭＳ Ｐゴシック" pitchFamily="1" charset="-128"/>
            </a:endParaRPr>
          </a:p>
        </p:txBody>
      </p:sp>
      <p:sp>
        <p:nvSpPr>
          <p:cNvPr id="2" name="Title 1"/>
          <p:cNvSpPr>
            <a:spLocks noGrp="1"/>
          </p:cNvSpPr>
          <p:nvPr>
            <p:ph type="title"/>
          </p:nvPr>
        </p:nvSpPr>
        <p:spPr/>
        <p:txBody>
          <a:bodyPr/>
          <a:lstStyle/>
          <a:p>
            <a:r>
              <a:rPr lang="en-US" dirty="0" smtClean="0"/>
              <a:t>SWOG-S1106 Phase II Study in Younger Patients with Untreated MCL</a:t>
            </a:r>
            <a:endParaRPr lang="en-US" dirty="0"/>
          </a:p>
        </p:txBody>
      </p:sp>
      <p:graphicFrame>
        <p:nvGraphicFramePr>
          <p:cNvPr id="29" name="Group 104"/>
          <p:cNvGraphicFramePr>
            <a:graphicFrameLocks noGrp="1"/>
          </p:cNvGraphicFramePr>
          <p:nvPr>
            <p:extLst>
              <p:ext uri="{D42A27DB-BD31-4B8C-83A1-F6EECF244321}">
                <p14:modId xmlns:p14="http://schemas.microsoft.com/office/powerpoint/2010/main" val="2772213602"/>
              </p:ext>
            </p:extLst>
          </p:nvPr>
        </p:nvGraphicFramePr>
        <p:xfrm>
          <a:off x="708720" y="2266489"/>
          <a:ext cx="2302200" cy="2432304"/>
        </p:xfrm>
        <a:graphic>
          <a:graphicData uri="http://schemas.openxmlformats.org/drawingml/2006/table">
            <a:tbl>
              <a:tblPr/>
              <a:tblGrid>
                <a:gridCol w="2302200"/>
              </a:tblGrid>
              <a:tr h="2475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a:ea typeface="ＭＳ Ｐゴシック" charset="0"/>
                          <a:cs typeface="Arial"/>
                        </a:rPr>
                        <a:t>Eligibility</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1240638">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mn-lt"/>
                          <a:ea typeface="ＭＳ Ｐゴシック" charset="0"/>
                          <a:cs typeface="Arial"/>
                        </a:rPr>
                        <a:t>Previously untreated Stage III-IV or bulky Stage II MCL</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mn-lt"/>
                          <a:ea typeface="ＭＳ Ｐゴシック" charset="0"/>
                          <a:cs typeface="Arial"/>
                        </a:rPr>
                        <a:t>Age ≤65</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mn-lt"/>
                          <a:ea typeface="ＭＳ Ｐゴシック" charset="0"/>
                          <a:cs typeface="Arial"/>
                        </a:rPr>
                        <a:t>Eligible for ASCT</a:t>
                      </a: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Tree>
    <p:extLst>
      <p:ext uri="{BB962C8B-B14F-4D97-AF65-F5344CB8AC3E}">
        <p14:creationId xmlns:p14="http://schemas.microsoft.com/office/powerpoint/2010/main" val="3519844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Line 6"/>
          <p:cNvSpPr>
            <a:spLocks noChangeShapeType="1"/>
          </p:cNvSpPr>
          <p:nvPr/>
        </p:nvSpPr>
        <p:spPr bwMode="auto">
          <a:xfrm>
            <a:off x="3010919" y="3590922"/>
            <a:ext cx="1426483" cy="0"/>
          </a:xfrm>
          <a:prstGeom prst="line">
            <a:avLst/>
          </a:prstGeom>
          <a:noFill/>
          <a:ln w="28575">
            <a:solidFill>
              <a:srgbClr val="FFFFFF"/>
            </a:solidFill>
            <a:round/>
            <a:headEnd type="none"/>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597" name="Line 7"/>
          <p:cNvSpPr>
            <a:spLocks noChangeShapeType="1"/>
          </p:cNvSpPr>
          <p:nvPr/>
        </p:nvSpPr>
        <p:spPr bwMode="auto">
          <a:xfrm>
            <a:off x="4437402" y="2391610"/>
            <a:ext cx="2" cy="312664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98" name="Line 8"/>
          <p:cNvSpPr>
            <a:spLocks noChangeShapeType="1"/>
          </p:cNvSpPr>
          <p:nvPr/>
        </p:nvSpPr>
        <p:spPr bwMode="auto">
          <a:xfrm flipV="1">
            <a:off x="4437402" y="2381438"/>
            <a:ext cx="514557" cy="10171"/>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0599" name="Line 9"/>
          <p:cNvSpPr>
            <a:spLocks noChangeShapeType="1"/>
          </p:cNvSpPr>
          <p:nvPr/>
        </p:nvSpPr>
        <p:spPr bwMode="auto">
          <a:xfrm>
            <a:off x="4437402" y="4497293"/>
            <a:ext cx="514559" cy="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2027" name="Text Box 11"/>
          <p:cNvSpPr txBox="1">
            <a:spLocks noChangeArrowheads="1"/>
          </p:cNvSpPr>
          <p:nvPr/>
        </p:nvSpPr>
        <p:spPr bwMode="auto">
          <a:xfrm>
            <a:off x="5035545" y="2057086"/>
            <a:ext cx="3174352" cy="675908"/>
          </a:xfrm>
          <a:prstGeom prst="rect">
            <a:avLst/>
          </a:prstGeom>
          <a:solidFill>
            <a:srgbClr val="F8951E"/>
          </a:solidFill>
          <a:ln w="9525">
            <a:solidFill>
              <a:srgbClr val="FFFFFF"/>
            </a:solidFill>
            <a:miter lim="800000"/>
            <a:headEnd/>
            <a:tailEnd/>
          </a:ln>
          <a:effectLst>
            <a:prstShdw prst="shdw17" dist="17961" dir="2700000">
              <a:srgbClr val="999999">
                <a:alpha val="74997"/>
              </a:srgbClr>
            </a:prstShdw>
          </a:effectLst>
        </p:spPr>
        <p:txBody>
          <a:bodyPr anchor="ctr"/>
          <a:lstStyle/>
          <a:p>
            <a:pPr algn="ctr">
              <a:defRPr/>
            </a:pPr>
            <a:r>
              <a:rPr lang="en-US" sz="2000" b="1" dirty="0">
                <a:solidFill>
                  <a:srgbClr val="000090"/>
                </a:solidFill>
                <a:latin typeface="Arial" pitchFamily="1" charset="0"/>
                <a:ea typeface="ＭＳ Ｐゴシック" pitchFamily="1" charset="-128"/>
                <a:cs typeface="ＭＳ Ｐゴシック" pitchFamily="1" charset="-128"/>
              </a:rPr>
              <a:t>BR </a:t>
            </a:r>
            <a:r>
              <a:rPr lang="en-US" sz="2000" b="1" dirty="0">
                <a:solidFill>
                  <a:srgbClr val="000090"/>
                </a:solidFill>
                <a:latin typeface="Arial" pitchFamily="1" charset="0"/>
                <a:ea typeface="ＭＳ Ｐゴシック" pitchFamily="1" charset="-128"/>
                <a:cs typeface="ＭＳ Ｐゴシック" pitchFamily="1" charset="-128"/>
                <a:sym typeface="Wingdings"/>
              </a:rPr>
              <a:t></a:t>
            </a:r>
            <a:r>
              <a:rPr lang="en-US" sz="2000" b="1" dirty="0">
                <a:solidFill>
                  <a:srgbClr val="000090"/>
                </a:solidFill>
                <a:latin typeface="Arial" pitchFamily="1" charset="0"/>
                <a:ea typeface="ＭＳ Ｐゴシック" pitchFamily="1" charset="-128"/>
                <a:cs typeface="ＭＳ Ｐゴシック" pitchFamily="1" charset="-128"/>
              </a:rPr>
              <a:t> R </a:t>
            </a:r>
            <a:endParaRPr lang="en-US" sz="2000" b="1" dirty="0" smtClean="0">
              <a:solidFill>
                <a:srgbClr val="000090"/>
              </a:solidFill>
              <a:latin typeface="Arial" pitchFamily="1" charset="0"/>
              <a:ea typeface="ＭＳ Ｐゴシック" pitchFamily="1" charset="-128"/>
              <a:cs typeface="ＭＳ Ｐゴシック" pitchFamily="1" charset="-128"/>
            </a:endParaRPr>
          </a:p>
        </p:txBody>
      </p:sp>
      <p:sp>
        <p:nvSpPr>
          <p:cNvPr id="110603" name="Oval 25"/>
          <p:cNvSpPr>
            <a:spLocks noChangeArrowheads="1"/>
          </p:cNvSpPr>
          <p:nvPr/>
        </p:nvSpPr>
        <p:spPr bwMode="auto">
          <a:xfrm>
            <a:off x="3294421" y="3153882"/>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a:solidFill>
                  <a:schemeClr val="bg1"/>
                </a:solidFill>
                <a:latin typeface="Arial" charset="0"/>
              </a:rPr>
              <a:t>R</a:t>
            </a:r>
          </a:p>
        </p:txBody>
      </p:sp>
      <p:sp>
        <p:nvSpPr>
          <p:cNvPr id="4" name="TextBox 3"/>
          <p:cNvSpPr txBox="1"/>
          <p:nvPr/>
        </p:nvSpPr>
        <p:spPr>
          <a:xfrm>
            <a:off x="171350" y="6408750"/>
            <a:ext cx="3229370" cy="338554"/>
          </a:xfrm>
          <a:prstGeom prst="rect">
            <a:avLst/>
          </a:prstGeom>
          <a:noFill/>
        </p:spPr>
        <p:txBody>
          <a:bodyPr wrap="none" rtlCol="0">
            <a:spAutoFit/>
          </a:bodyPr>
          <a:lstStyle/>
          <a:p>
            <a:r>
              <a:rPr lang="en-US" sz="1600" dirty="0" err="1" smtClean="0">
                <a:solidFill>
                  <a:srgbClr val="FFFFFF"/>
                </a:solidFill>
              </a:rPr>
              <a:t>www.clinicaltrials.gov</a:t>
            </a:r>
            <a:r>
              <a:rPr lang="en-US" sz="1600" dirty="0" smtClean="0">
                <a:solidFill>
                  <a:srgbClr val="FFFFFF"/>
                </a:solidFill>
              </a:rPr>
              <a:t>, April 2013</a:t>
            </a:r>
            <a:endParaRPr lang="en-US" sz="1600" dirty="0">
              <a:solidFill>
                <a:srgbClr val="FFFFFF"/>
              </a:solidFill>
            </a:endParaRPr>
          </a:p>
        </p:txBody>
      </p:sp>
      <p:sp>
        <p:nvSpPr>
          <p:cNvPr id="18" name="TextBox 17"/>
          <p:cNvSpPr txBox="1"/>
          <p:nvPr/>
        </p:nvSpPr>
        <p:spPr>
          <a:xfrm>
            <a:off x="708720" y="1501745"/>
            <a:ext cx="4674577" cy="400110"/>
          </a:xfrm>
          <a:prstGeom prst="rect">
            <a:avLst/>
          </a:prstGeom>
          <a:noFill/>
        </p:spPr>
        <p:txBody>
          <a:bodyPr wrap="none" rtlCol="0">
            <a:spAutoFit/>
          </a:bodyPr>
          <a:lstStyle/>
          <a:p>
            <a:r>
              <a:rPr lang="en-US" sz="2000" b="1" dirty="0" smtClean="0">
                <a:solidFill>
                  <a:srgbClr val="FFFFFF"/>
                </a:solidFill>
              </a:rPr>
              <a:t>Target Accrual: </a:t>
            </a:r>
            <a:r>
              <a:rPr lang="en-US" sz="2000" dirty="0" smtClean="0">
                <a:solidFill>
                  <a:srgbClr val="FFFFFF"/>
                </a:solidFill>
              </a:rPr>
              <a:t>332 (Active, recruiting)</a:t>
            </a:r>
            <a:endParaRPr lang="en-US" sz="2000" dirty="0">
              <a:solidFill>
                <a:srgbClr val="FFFFFF"/>
              </a:solidFill>
            </a:endParaRPr>
          </a:p>
        </p:txBody>
      </p:sp>
      <p:sp>
        <p:nvSpPr>
          <p:cNvPr id="8" name="TextBox 7"/>
          <p:cNvSpPr txBox="1"/>
          <p:nvPr/>
        </p:nvSpPr>
        <p:spPr>
          <a:xfrm>
            <a:off x="5017650" y="6464661"/>
            <a:ext cx="4020351" cy="338554"/>
          </a:xfrm>
          <a:prstGeom prst="rect">
            <a:avLst/>
          </a:prstGeom>
          <a:noFill/>
        </p:spPr>
        <p:txBody>
          <a:bodyPr wrap="none" rtlCol="0">
            <a:spAutoFit/>
          </a:bodyPr>
          <a:lstStyle/>
          <a:p>
            <a:r>
              <a:rPr lang="en-US" sz="1600" dirty="0" err="1" smtClean="0">
                <a:solidFill>
                  <a:srgbClr val="FFFFFF"/>
                </a:solidFill>
              </a:rPr>
              <a:t>clinicaltrials.gov</a:t>
            </a:r>
            <a:r>
              <a:rPr lang="en-US" sz="1600" dirty="0" smtClean="0">
                <a:solidFill>
                  <a:srgbClr val="FFFFFF"/>
                </a:solidFill>
              </a:rPr>
              <a:t> Identifier: </a:t>
            </a:r>
            <a:r>
              <a:rPr lang="en-US" sz="1600" dirty="0">
                <a:solidFill>
                  <a:srgbClr val="FFFFFF"/>
                </a:solidFill>
              </a:rPr>
              <a:t>NCT01415752</a:t>
            </a:r>
          </a:p>
        </p:txBody>
      </p:sp>
      <p:sp>
        <p:nvSpPr>
          <p:cNvPr id="21" name="TextBox 20"/>
          <p:cNvSpPr txBox="1"/>
          <p:nvPr/>
        </p:nvSpPr>
        <p:spPr>
          <a:xfrm>
            <a:off x="345851" y="4830477"/>
            <a:ext cx="3889982" cy="400110"/>
          </a:xfrm>
          <a:prstGeom prst="rect">
            <a:avLst/>
          </a:prstGeom>
          <a:noFill/>
        </p:spPr>
        <p:txBody>
          <a:bodyPr wrap="none" rtlCol="0">
            <a:spAutoFit/>
          </a:bodyPr>
          <a:lstStyle/>
          <a:p>
            <a:r>
              <a:rPr lang="en-US" sz="2000" b="1" dirty="0" smtClean="0">
                <a:solidFill>
                  <a:srgbClr val="FFFFFF"/>
                </a:solidFill>
              </a:rPr>
              <a:t>Primary Endpoint:</a:t>
            </a:r>
            <a:r>
              <a:rPr lang="en-US" sz="2000" dirty="0" smtClean="0">
                <a:solidFill>
                  <a:srgbClr val="FFFFFF"/>
                </a:solidFill>
              </a:rPr>
              <a:t> PFS at 2 </a:t>
            </a:r>
            <a:r>
              <a:rPr lang="en-US" sz="2000" dirty="0" err="1" smtClean="0">
                <a:solidFill>
                  <a:srgbClr val="FFFFFF"/>
                </a:solidFill>
              </a:rPr>
              <a:t>yrs</a:t>
            </a:r>
            <a:endParaRPr lang="en-US" sz="2000" dirty="0">
              <a:solidFill>
                <a:srgbClr val="FFFFFF"/>
              </a:solidFill>
            </a:endParaRPr>
          </a:p>
        </p:txBody>
      </p:sp>
      <p:sp>
        <p:nvSpPr>
          <p:cNvPr id="22" name="Text Box 11"/>
          <p:cNvSpPr txBox="1">
            <a:spLocks noChangeArrowheads="1"/>
          </p:cNvSpPr>
          <p:nvPr/>
        </p:nvSpPr>
        <p:spPr bwMode="auto">
          <a:xfrm>
            <a:off x="5035545" y="3183303"/>
            <a:ext cx="3174352" cy="600477"/>
          </a:xfrm>
          <a:prstGeom prst="rect">
            <a:avLst/>
          </a:prstGeom>
          <a:solidFill>
            <a:srgbClr val="99CC00"/>
          </a:solidFill>
          <a:ln w="9525">
            <a:solidFill>
              <a:srgbClr val="FFFFFF"/>
            </a:solidFill>
            <a:miter lim="800000"/>
            <a:headEnd/>
            <a:tailEnd/>
          </a:ln>
          <a:effectLst>
            <a:prstShdw prst="shdw17" dist="17961" dir="2700000">
              <a:srgbClr val="999999">
                <a:alpha val="74997"/>
              </a:srgbClr>
            </a:prstShdw>
          </a:effectLst>
        </p:spPr>
        <p:txBody>
          <a:bodyPr anchor="ctr"/>
          <a:lstStyle/>
          <a:p>
            <a:pPr algn="ctr">
              <a:defRPr/>
            </a:pPr>
            <a:r>
              <a:rPr lang="en-US" sz="2000" b="1" dirty="0">
                <a:solidFill>
                  <a:srgbClr val="000090"/>
                </a:solidFill>
                <a:latin typeface="Arial" pitchFamily="1" charset="0"/>
                <a:ea typeface="ＭＳ Ｐゴシック" pitchFamily="1" charset="-128"/>
                <a:cs typeface="ＭＳ Ｐゴシック" pitchFamily="1" charset="-128"/>
              </a:rPr>
              <a:t>BVR </a:t>
            </a:r>
            <a:r>
              <a:rPr lang="en-US" sz="2000" b="1" dirty="0">
                <a:solidFill>
                  <a:srgbClr val="000090"/>
                </a:solidFill>
                <a:latin typeface="Arial" pitchFamily="1" charset="0"/>
                <a:ea typeface="ＭＳ Ｐゴシック" pitchFamily="1" charset="-128"/>
                <a:cs typeface="ＭＳ Ｐゴシック" pitchFamily="1" charset="-128"/>
                <a:sym typeface="Wingdings"/>
              </a:rPr>
              <a:t></a:t>
            </a:r>
            <a:r>
              <a:rPr lang="en-US" sz="2000" b="1" dirty="0">
                <a:solidFill>
                  <a:srgbClr val="000090"/>
                </a:solidFill>
                <a:latin typeface="Arial" pitchFamily="1" charset="0"/>
                <a:ea typeface="ＭＳ Ｐゴシック" pitchFamily="1" charset="-128"/>
                <a:cs typeface="ＭＳ Ｐゴシック" pitchFamily="1" charset="-128"/>
              </a:rPr>
              <a:t> R</a:t>
            </a:r>
            <a:endParaRPr lang="en-US" sz="2000" b="1" dirty="0" smtClean="0">
              <a:solidFill>
                <a:srgbClr val="000090"/>
              </a:solidFill>
              <a:latin typeface="Arial" pitchFamily="1" charset="0"/>
              <a:ea typeface="ＭＳ Ｐゴシック" pitchFamily="1" charset="-128"/>
              <a:cs typeface="ＭＳ Ｐゴシック" pitchFamily="1" charset="-128"/>
            </a:endParaRPr>
          </a:p>
        </p:txBody>
      </p:sp>
      <p:sp>
        <p:nvSpPr>
          <p:cNvPr id="2" name="Title 1"/>
          <p:cNvSpPr>
            <a:spLocks noGrp="1"/>
          </p:cNvSpPr>
          <p:nvPr>
            <p:ph type="title"/>
          </p:nvPr>
        </p:nvSpPr>
        <p:spPr/>
        <p:txBody>
          <a:bodyPr/>
          <a:lstStyle/>
          <a:p>
            <a:r>
              <a:rPr lang="en-US" dirty="0" smtClean="0"/>
              <a:t>ECOG-E1411 Phase II Study in Older Patients with Untreated MCL</a:t>
            </a:r>
            <a:endParaRPr lang="en-US" dirty="0"/>
          </a:p>
        </p:txBody>
      </p:sp>
      <p:graphicFrame>
        <p:nvGraphicFramePr>
          <p:cNvPr id="29" name="Group 104"/>
          <p:cNvGraphicFramePr>
            <a:graphicFrameLocks noGrp="1"/>
          </p:cNvGraphicFramePr>
          <p:nvPr>
            <p:extLst>
              <p:ext uri="{D42A27DB-BD31-4B8C-83A1-F6EECF244321}">
                <p14:modId xmlns:p14="http://schemas.microsoft.com/office/powerpoint/2010/main" val="3825438217"/>
              </p:ext>
            </p:extLst>
          </p:nvPr>
        </p:nvGraphicFramePr>
        <p:xfrm>
          <a:off x="708720" y="2703954"/>
          <a:ext cx="2302200" cy="1773936"/>
        </p:xfrm>
        <a:graphic>
          <a:graphicData uri="http://schemas.openxmlformats.org/drawingml/2006/table">
            <a:tbl>
              <a:tblPr/>
              <a:tblGrid>
                <a:gridCol w="2302200"/>
              </a:tblGrid>
              <a:tr h="2475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a:ea typeface="ＭＳ Ｐゴシック" charset="0"/>
                          <a:cs typeface="Arial"/>
                        </a:rPr>
                        <a:t>Eligibility</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anchor="b"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05796"/>
                    </a:solidFill>
                  </a:tcPr>
                </a:tc>
              </a:tr>
              <a:tr h="1240638">
                <a:tc>
                  <a:txBody>
                    <a:bodyPr/>
                    <a:lstStyle/>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mn-lt"/>
                          <a:ea typeface="ＭＳ Ｐゴシック" charset="0"/>
                          <a:cs typeface="Arial"/>
                        </a:rPr>
                        <a:t>Previously untreated MCL</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mn-lt"/>
                          <a:ea typeface="ＭＳ Ｐゴシック" charset="0"/>
                          <a:cs typeface="Arial"/>
                        </a:rPr>
                        <a:t>Age ≥60</a:t>
                      </a:r>
                    </a:p>
                    <a:p>
                      <a:pPr marL="285750" marR="0" lvl="0" indent="-285750" algn="l" defTabSz="914400" rtl="0" eaLnBrk="1" fontAlgn="base" latinLnBrk="0" hangingPunct="1">
                        <a:lnSpc>
                          <a:spcPct val="120000"/>
                        </a:lnSpc>
                        <a:spcBef>
                          <a:spcPct val="0"/>
                        </a:spcBef>
                        <a:spcAft>
                          <a:spcPct val="0"/>
                        </a:spcAft>
                        <a:buClrTx/>
                        <a:buSzTx/>
                        <a:buFont typeface="Arial"/>
                        <a:buChar char="•"/>
                        <a:tabLst/>
                      </a:pPr>
                      <a:r>
                        <a:rPr kumimoji="0" lang="en-US" sz="1800" b="0" i="0" u="none" strike="noStrike" cap="none" normalizeH="0" baseline="0" dirty="0" smtClean="0">
                          <a:ln>
                            <a:noFill/>
                          </a:ln>
                          <a:solidFill>
                            <a:schemeClr val="bg1"/>
                          </a:solidFill>
                          <a:effectLst/>
                          <a:latin typeface="+mn-lt"/>
                          <a:ea typeface="ＭＳ Ｐゴシック" charset="0"/>
                          <a:cs typeface="Arial"/>
                        </a:rPr>
                        <a:t>No CNS </a:t>
                      </a:r>
                      <a:r>
                        <a:rPr kumimoji="0" lang="en-US" sz="1800" b="0" i="0" u="none" strike="noStrike" cap="none" normalizeH="0" baseline="0" dirty="0" err="1" smtClean="0">
                          <a:ln>
                            <a:noFill/>
                          </a:ln>
                          <a:solidFill>
                            <a:schemeClr val="bg1"/>
                          </a:solidFill>
                          <a:effectLst/>
                          <a:latin typeface="+mn-lt"/>
                          <a:ea typeface="ＭＳ Ｐゴシック" charset="0"/>
                          <a:cs typeface="Arial"/>
                        </a:rPr>
                        <a:t>mets</a:t>
                      </a:r>
                      <a:endParaRPr kumimoji="0" lang="en-US" sz="1800" b="0" i="0" u="none" strike="noStrike" cap="none" normalizeH="0" baseline="0" dirty="0" smtClean="0">
                        <a:ln>
                          <a:noFill/>
                        </a:ln>
                        <a:solidFill>
                          <a:schemeClr val="bg1"/>
                        </a:solidFill>
                        <a:effectLst/>
                        <a:latin typeface="+mn-lt"/>
                        <a:ea typeface="ＭＳ Ｐゴシック" charset="0"/>
                        <a:cs typeface="Arial"/>
                      </a:endParaRPr>
                    </a:p>
                  </a:txBody>
                  <a:tcPr horzOverflow="overflow">
                    <a:lnL w="19050" cap="flat" cmpd="sng" algn="ctr">
                      <a:solidFill>
                        <a:schemeClr val="bg2"/>
                      </a:solidFill>
                      <a:prstDash val="solid"/>
                      <a:round/>
                      <a:headEnd type="none" w="sm" len="sm"/>
                      <a:tailEnd type="none" w="sm" len="sm"/>
                    </a:lnL>
                    <a:lnR w="19050" cap="flat" cmpd="sng" algn="ctr">
                      <a:solidFill>
                        <a:schemeClr val="bg2"/>
                      </a:solidFill>
                      <a:prstDash val="solid"/>
                      <a:round/>
                      <a:headEnd type="none" w="sm" len="sm"/>
                      <a:tailEnd type="none" w="sm" len="sm"/>
                    </a:lnR>
                    <a:lnT w="19050" cap="flat" cmpd="sng" algn="ctr">
                      <a:solidFill>
                        <a:schemeClr val="bg2"/>
                      </a:solidFill>
                      <a:prstDash val="solid"/>
                      <a:round/>
                      <a:headEnd type="none" w="sm" len="sm"/>
                      <a:tailEnd type="none" w="sm" len="sm"/>
                    </a:lnT>
                    <a:lnB w="19050" cap="flat" cmpd="sng" algn="ctr">
                      <a:solidFill>
                        <a:schemeClr val="bg2"/>
                      </a:solidFill>
                      <a:prstDash val="solid"/>
                      <a:round/>
                      <a:headEnd type="none" w="sm" len="sm"/>
                      <a:tailEnd type="none" w="sm" len="sm"/>
                    </a:lnB>
                    <a:lnTlToBr>
                      <a:noFill/>
                    </a:lnTlToBr>
                    <a:lnBlToTr>
                      <a:noFill/>
                    </a:lnBlToTr>
                    <a:solidFill>
                      <a:srgbClr val="012A50"/>
                    </a:solidFill>
                  </a:tcPr>
                </a:tc>
              </a:tr>
            </a:tbl>
          </a:graphicData>
        </a:graphic>
      </p:graphicFrame>
      <p:sp>
        <p:nvSpPr>
          <p:cNvPr id="17" name="Text Box 11"/>
          <p:cNvSpPr txBox="1">
            <a:spLocks noChangeArrowheads="1"/>
          </p:cNvSpPr>
          <p:nvPr/>
        </p:nvSpPr>
        <p:spPr bwMode="auto">
          <a:xfrm>
            <a:off x="5040156" y="4234089"/>
            <a:ext cx="3174352" cy="546189"/>
          </a:xfrm>
          <a:prstGeom prst="rect">
            <a:avLst/>
          </a:prstGeom>
          <a:solidFill>
            <a:srgbClr val="CCFFCC"/>
          </a:solidFill>
          <a:ln w="9525">
            <a:solidFill>
              <a:srgbClr val="FFFFFF"/>
            </a:solidFill>
            <a:miter lim="800000"/>
            <a:headEnd/>
            <a:tailEnd/>
          </a:ln>
          <a:effectLst>
            <a:prstShdw prst="shdw17" dist="17961" dir="2700000">
              <a:srgbClr val="999999">
                <a:alpha val="74997"/>
              </a:srgbClr>
            </a:prstShdw>
          </a:effectLst>
        </p:spPr>
        <p:txBody>
          <a:bodyPr anchor="ctr"/>
          <a:lstStyle/>
          <a:p>
            <a:pPr algn="ctr">
              <a:defRPr/>
            </a:pPr>
            <a:r>
              <a:rPr lang="en-US" sz="2000" b="1" dirty="0">
                <a:solidFill>
                  <a:srgbClr val="000090"/>
                </a:solidFill>
                <a:latin typeface="Arial" pitchFamily="1" charset="0"/>
                <a:ea typeface="ＭＳ Ｐゴシック" pitchFamily="1" charset="-128"/>
                <a:cs typeface="ＭＳ Ｐゴシック" pitchFamily="1" charset="-128"/>
              </a:rPr>
              <a:t>BR </a:t>
            </a:r>
            <a:r>
              <a:rPr lang="en-US" sz="2000" b="1" dirty="0">
                <a:solidFill>
                  <a:srgbClr val="000090"/>
                </a:solidFill>
                <a:latin typeface="Arial" pitchFamily="1" charset="0"/>
                <a:ea typeface="ＭＳ Ｐゴシック" pitchFamily="1" charset="-128"/>
                <a:cs typeface="ＭＳ Ｐゴシック" pitchFamily="1" charset="-128"/>
                <a:sym typeface="Wingdings"/>
              </a:rPr>
              <a:t></a:t>
            </a:r>
            <a:r>
              <a:rPr lang="en-US" sz="2000" b="1" dirty="0">
                <a:solidFill>
                  <a:srgbClr val="000090"/>
                </a:solidFill>
                <a:latin typeface="Arial" pitchFamily="1" charset="0"/>
                <a:ea typeface="ＭＳ Ｐゴシック" pitchFamily="1" charset="-128"/>
                <a:cs typeface="ＭＳ Ｐゴシック" pitchFamily="1" charset="-128"/>
              </a:rPr>
              <a:t> LR </a:t>
            </a:r>
            <a:endParaRPr lang="en-US" sz="2000" b="1" dirty="0" smtClean="0">
              <a:solidFill>
                <a:srgbClr val="000090"/>
              </a:solidFill>
              <a:latin typeface="Arial" pitchFamily="1" charset="0"/>
              <a:ea typeface="ＭＳ Ｐゴシック" pitchFamily="1" charset="-128"/>
              <a:cs typeface="ＭＳ Ｐゴシック" pitchFamily="1" charset="-128"/>
            </a:endParaRPr>
          </a:p>
        </p:txBody>
      </p:sp>
      <p:sp>
        <p:nvSpPr>
          <p:cNvPr id="19" name="Text Box 11"/>
          <p:cNvSpPr txBox="1">
            <a:spLocks noChangeArrowheads="1"/>
          </p:cNvSpPr>
          <p:nvPr/>
        </p:nvSpPr>
        <p:spPr bwMode="auto">
          <a:xfrm>
            <a:off x="5040156" y="5230587"/>
            <a:ext cx="3174352" cy="552928"/>
          </a:xfrm>
          <a:prstGeom prst="rect">
            <a:avLst/>
          </a:prstGeom>
          <a:solidFill>
            <a:schemeClr val="accent4">
              <a:lumMod val="40000"/>
              <a:lumOff val="60000"/>
            </a:schemeClr>
          </a:solidFill>
          <a:ln w="9525">
            <a:solidFill>
              <a:srgbClr val="FFFFFF"/>
            </a:solidFill>
            <a:miter lim="800000"/>
            <a:headEnd/>
            <a:tailEnd/>
          </a:ln>
          <a:effectLst>
            <a:prstShdw prst="shdw17" dist="17961" dir="2700000">
              <a:srgbClr val="999999">
                <a:alpha val="74997"/>
              </a:srgbClr>
            </a:prstShdw>
          </a:effectLst>
        </p:spPr>
        <p:txBody>
          <a:bodyPr anchor="ctr"/>
          <a:lstStyle/>
          <a:p>
            <a:pPr algn="ctr">
              <a:defRPr/>
            </a:pPr>
            <a:r>
              <a:rPr lang="en-US" sz="2000" b="1" dirty="0">
                <a:solidFill>
                  <a:srgbClr val="000090"/>
                </a:solidFill>
                <a:latin typeface="Arial" pitchFamily="1" charset="0"/>
                <a:ea typeface="ＭＳ Ｐゴシック" pitchFamily="1" charset="-128"/>
                <a:cs typeface="ＭＳ Ｐゴシック" pitchFamily="1" charset="-128"/>
              </a:rPr>
              <a:t>BVR </a:t>
            </a:r>
            <a:r>
              <a:rPr lang="en-US" sz="2000" b="1" dirty="0">
                <a:solidFill>
                  <a:srgbClr val="000090"/>
                </a:solidFill>
                <a:latin typeface="Arial" pitchFamily="1" charset="0"/>
                <a:ea typeface="ＭＳ Ｐゴシック" pitchFamily="1" charset="-128"/>
                <a:cs typeface="ＭＳ Ｐゴシック" pitchFamily="1" charset="-128"/>
                <a:sym typeface="Wingdings"/>
              </a:rPr>
              <a:t></a:t>
            </a:r>
            <a:r>
              <a:rPr lang="en-US" sz="2000" b="1" dirty="0">
                <a:solidFill>
                  <a:srgbClr val="000090"/>
                </a:solidFill>
                <a:latin typeface="Arial" pitchFamily="1" charset="0"/>
                <a:ea typeface="ＭＳ Ｐゴシック" pitchFamily="1" charset="-128"/>
                <a:cs typeface="ＭＳ Ｐゴシック" pitchFamily="1" charset="-128"/>
              </a:rPr>
              <a:t> LR</a:t>
            </a:r>
            <a:endParaRPr lang="en-US" sz="2000" b="1" dirty="0" smtClean="0">
              <a:solidFill>
                <a:srgbClr val="000090"/>
              </a:solidFill>
              <a:latin typeface="Arial" pitchFamily="1" charset="0"/>
              <a:ea typeface="ＭＳ Ｐゴシック" pitchFamily="1" charset="-128"/>
              <a:cs typeface="ＭＳ Ｐゴシック" pitchFamily="1" charset="-128"/>
            </a:endParaRPr>
          </a:p>
        </p:txBody>
      </p:sp>
      <p:sp>
        <p:nvSpPr>
          <p:cNvPr id="25" name="Line 8"/>
          <p:cNvSpPr>
            <a:spLocks noChangeShapeType="1"/>
          </p:cNvSpPr>
          <p:nvPr/>
        </p:nvSpPr>
        <p:spPr bwMode="auto">
          <a:xfrm flipV="1">
            <a:off x="4437404" y="3477635"/>
            <a:ext cx="514557" cy="10171"/>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8"/>
          <p:cNvSpPr>
            <a:spLocks noChangeShapeType="1"/>
          </p:cNvSpPr>
          <p:nvPr/>
        </p:nvSpPr>
        <p:spPr bwMode="auto">
          <a:xfrm flipV="1">
            <a:off x="4437404" y="5518257"/>
            <a:ext cx="514557" cy="10171"/>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5292442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NS_NHL_Paramor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545" y="1274408"/>
            <a:ext cx="7283715" cy="5243776"/>
          </a:xfrm>
          <a:prstGeom prst="rect">
            <a:avLst/>
          </a:prstGeom>
        </p:spPr>
      </p:pic>
      <p:sp>
        <p:nvSpPr>
          <p:cNvPr id="4" name="Title 3"/>
          <p:cNvSpPr>
            <a:spLocks noGrp="1"/>
          </p:cNvSpPr>
          <p:nvPr>
            <p:ph type="title"/>
          </p:nvPr>
        </p:nvSpPr>
        <p:spPr/>
        <p:txBody>
          <a:bodyPr/>
          <a:lstStyle/>
          <a:p>
            <a:r>
              <a:rPr lang="en-US" dirty="0">
                <a:solidFill>
                  <a:srgbClr val="EDC744"/>
                </a:solidFill>
                <a:latin typeface="Arial" charset="0"/>
                <a:ea typeface="ＭＳ Ｐゴシック" charset="0"/>
                <a:cs typeface="ＭＳ Ｐゴシック" charset="0"/>
              </a:rPr>
              <a:t>Mechanisms of Action of Proteasome Inhibitors </a:t>
            </a:r>
            <a:endParaRPr lang="en-US" dirty="0"/>
          </a:p>
        </p:txBody>
      </p:sp>
      <p:sp>
        <p:nvSpPr>
          <p:cNvPr id="6" name="Rectangle 1027"/>
          <p:cNvSpPr>
            <a:spLocks noChangeArrowheads="1"/>
          </p:cNvSpPr>
          <p:nvPr/>
        </p:nvSpPr>
        <p:spPr bwMode="auto">
          <a:xfrm>
            <a:off x="30163" y="6427113"/>
            <a:ext cx="86566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tIns="91440" bIns="91440">
            <a:spAutoFit/>
          </a:bodyPr>
          <a:lstStyle/>
          <a:p>
            <a:r>
              <a:rPr lang="en-US" sz="1600" dirty="0" smtClean="0">
                <a:solidFill>
                  <a:srgbClr val="FFFFFF"/>
                </a:solidFill>
                <a:latin typeface="Arial" charset="0"/>
                <a:cs typeface="Arial" charset="0"/>
              </a:rPr>
              <a:t>Adapted from </a:t>
            </a:r>
            <a:r>
              <a:rPr lang="en-US" sz="1600" dirty="0" err="1" smtClean="0">
                <a:solidFill>
                  <a:srgbClr val="FFFFFF"/>
                </a:solidFill>
                <a:latin typeface="Arial" charset="0"/>
                <a:cs typeface="Arial" charset="0"/>
              </a:rPr>
              <a:t>Paramore</a:t>
            </a:r>
            <a:r>
              <a:rPr lang="en-US" sz="1600" dirty="0" smtClean="0">
                <a:solidFill>
                  <a:srgbClr val="FFFFFF"/>
                </a:solidFill>
                <a:latin typeface="Arial" charset="0"/>
                <a:cs typeface="Arial" charset="0"/>
              </a:rPr>
              <a:t> </a:t>
            </a:r>
            <a:r>
              <a:rPr lang="en-US" sz="1600" dirty="0">
                <a:solidFill>
                  <a:srgbClr val="FFFFFF"/>
                </a:solidFill>
                <a:latin typeface="Arial" charset="0"/>
                <a:cs typeface="Arial" charset="0"/>
              </a:rPr>
              <a:t>A, Frantz S. </a:t>
            </a:r>
            <a:r>
              <a:rPr lang="en-US" sz="1600" i="1" dirty="0">
                <a:solidFill>
                  <a:srgbClr val="FFFFFF"/>
                </a:solidFill>
                <a:latin typeface="Arial" charset="0"/>
                <a:cs typeface="Arial" charset="0"/>
              </a:rPr>
              <a:t>Nat Rev Drug </a:t>
            </a:r>
            <a:r>
              <a:rPr lang="en-US" sz="1600" i="1" dirty="0" err="1">
                <a:solidFill>
                  <a:srgbClr val="FFFFFF"/>
                </a:solidFill>
                <a:latin typeface="Arial" charset="0"/>
                <a:cs typeface="Arial" charset="0"/>
              </a:rPr>
              <a:t>Discov</a:t>
            </a:r>
            <a:r>
              <a:rPr lang="en-US" sz="1600" i="1" dirty="0">
                <a:solidFill>
                  <a:srgbClr val="FFFFFF"/>
                </a:solidFill>
                <a:latin typeface="Arial" charset="0"/>
                <a:cs typeface="Arial" charset="0"/>
              </a:rPr>
              <a:t> </a:t>
            </a:r>
            <a:r>
              <a:rPr lang="en-US" sz="1600" dirty="0">
                <a:solidFill>
                  <a:srgbClr val="FFFFFF"/>
                </a:solidFill>
                <a:latin typeface="Arial" charset="0"/>
                <a:cs typeface="Arial" charset="0"/>
              </a:rPr>
              <a:t>2003;2(8):611-2.</a:t>
            </a:r>
            <a:endParaRPr lang="en-GB" sz="1600" dirty="0">
              <a:solidFill>
                <a:srgbClr val="FFFFFF"/>
              </a:solidFill>
              <a:latin typeface="Arial" charset="0"/>
              <a:cs typeface="Arial" charset="0"/>
            </a:endParaRPr>
          </a:p>
        </p:txBody>
      </p:sp>
    </p:spTree>
    <p:extLst>
      <p:ext uri="{BB962C8B-B14F-4D97-AF65-F5344CB8AC3E}">
        <p14:creationId xmlns:p14="http://schemas.microsoft.com/office/powerpoint/2010/main" val="3771633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408718"/>
            <a:ext cx="7772400" cy="1801106"/>
          </a:xfrm>
        </p:spPr>
        <p:txBody>
          <a:bodyPr anchor="ctr">
            <a:normAutofit/>
          </a:bodyPr>
          <a:lstStyle/>
          <a:p>
            <a:pPr algn="ctr"/>
            <a:r>
              <a:rPr lang="en-US" sz="3200" b="1" dirty="0">
                <a:solidFill>
                  <a:srgbClr val="FFFFFF"/>
                </a:solidFill>
              </a:rPr>
              <a:t>Benefits and risks of </a:t>
            </a:r>
            <a:r>
              <a:rPr lang="en-US" sz="3200" b="1" dirty="0" smtClean="0">
                <a:solidFill>
                  <a:srgbClr val="FFFFFF"/>
                </a:solidFill>
              </a:rPr>
              <a:t/>
            </a:r>
            <a:br>
              <a:rPr lang="en-US" sz="3200" b="1" dirty="0" smtClean="0">
                <a:solidFill>
                  <a:srgbClr val="FFFFFF"/>
                </a:solidFill>
              </a:rPr>
            </a:br>
            <a:r>
              <a:rPr lang="en-US" sz="3200" b="1" dirty="0" smtClean="0">
                <a:solidFill>
                  <a:srgbClr val="FFFFFF"/>
                </a:solidFill>
              </a:rPr>
              <a:t>maintenance </a:t>
            </a:r>
            <a:r>
              <a:rPr lang="en-US" sz="3200" b="1" dirty="0">
                <a:solidFill>
                  <a:srgbClr val="FFFFFF"/>
                </a:solidFill>
              </a:rPr>
              <a:t>therapy in MCL</a:t>
            </a:r>
          </a:p>
        </p:txBody>
      </p:sp>
    </p:spTree>
    <p:extLst>
      <p:ext uri="{BB962C8B-B14F-4D97-AF65-F5344CB8AC3E}">
        <p14:creationId xmlns:p14="http://schemas.microsoft.com/office/powerpoint/2010/main" val="682349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9" name="Line 14"/>
          <p:cNvSpPr>
            <a:spLocks noChangeShapeType="1"/>
          </p:cNvSpPr>
          <p:nvPr/>
        </p:nvSpPr>
        <p:spPr bwMode="auto">
          <a:xfrm flipV="1">
            <a:off x="5029200" y="3916363"/>
            <a:ext cx="473075" cy="384175"/>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04449" name="Rectangle 2"/>
          <p:cNvSpPr>
            <a:spLocks noGrp="1" noChangeArrowheads="1"/>
          </p:cNvSpPr>
          <p:nvPr>
            <p:ph type="title" idx="4294967295"/>
          </p:nvPr>
        </p:nvSpPr>
        <p:spPr>
          <a:xfrm>
            <a:off x="266700" y="266700"/>
            <a:ext cx="8610600" cy="749300"/>
          </a:xfrm>
          <a:noFill/>
        </p:spPr>
        <p:txBody>
          <a:bodyPr/>
          <a:lstStyle/>
          <a:p>
            <a:r>
              <a:rPr lang="en-US" dirty="0">
                <a:ea typeface="ＭＳ Ｐゴシック" charset="0"/>
                <a:cs typeface="ＭＳ Ｐゴシック" charset="0"/>
              </a:rPr>
              <a:t>European MCL Maintenance Study </a:t>
            </a:r>
          </a:p>
        </p:txBody>
      </p:sp>
      <p:sp>
        <p:nvSpPr>
          <p:cNvPr id="104450" name="Text Box 3"/>
          <p:cNvSpPr txBox="1">
            <a:spLocks noChangeArrowheads="1"/>
          </p:cNvSpPr>
          <p:nvPr/>
        </p:nvSpPr>
        <p:spPr bwMode="auto">
          <a:xfrm>
            <a:off x="288925" y="3370263"/>
            <a:ext cx="2847488" cy="935037"/>
          </a:xfrm>
          <a:prstGeom prst="rect">
            <a:avLst/>
          </a:prstGeom>
          <a:solidFill>
            <a:srgbClr val="002B51"/>
          </a:solidFill>
          <a:ln w="19050">
            <a:solidFill>
              <a:schemeClr val="bg1"/>
            </a:solidFill>
            <a:miter lim="800000"/>
            <a:headEnd type="none" w="sm" len="sm"/>
            <a:tailEnd type="none" w="sm" len="sm"/>
          </a:ln>
        </p:spPr>
        <p:txBody>
          <a:bodyPr wrap="square" lIns="45720" rIns="45720">
            <a:spAutoFit/>
          </a:bodyPr>
          <a:lstStyle>
            <a:lvl1pPr marL="174625" indent="-1746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buFontTx/>
              <a:buChar char="•"/>
            </a:pPr>
            <a:r>
              <a:rPr lang="en-US" sz="1800" b="1">
                <a:solidFill>
                  <a:srgbClr val="FFFFFF"/>
                </a:solidFill>
                <a:latin typeface="Arial" charset="0"/>
              </a:rPr>
              <a:t>&gt;60 yo with Stage </a:t>
            </a:r>
            <a:br>
              <a:rPr lang="en-US" sz="1800" b="1">
                <a:solidFill>
                  <a:srgbClr val="FFFFFF"/>
                </a:solidFill>
                <a:latin typeface="Arial" charset="0"/>
              </a:rPr>
            </a:br>
            <a:r>
              <a:rPr lang="en-US" sz="1800" b="1">
                <a:solidFill>
                  <a:srgbClr val="FFFFFF"/>
                </a:solidFill>
                <a:latin typeface="Arial" charset="0"/>
              </a:rPr>
              <a:t>II-IV MCL</a:t>
            </a:r>
          </a:p>
          <a:p>
            <a:pPr>
              <a:buFontTx/>
              <a:buChar char="•"/>
            </a:pPr>
            <a:r>
              <a:rPr lang="en-US" sz="1800" b="1">
                <a:solidFill>
                  <a:srgbClr val="FFFFFF"/>
                </a:solidFill>
                <a:latin typeface="Arial" charset="0"/>
              </a:rPr>
              <a:t>Not eligible for HDT</a:t>
            </a:r>
          </a:p>
        </p:txBody>
      </p:sp>
      <p:sp>
        <p:nvSpPr>
          <p:cNvPr id="104451" name="Text Box 4"/>
          <p:cNvSpPr txBox="1">
            <a:spLocks noChangeArrowheads="1"/>
          </p:cNvSpPr>
          <p:nvPr/>
        </p:nvSpPr>
        <p:spPr bwMode="auto">
          <a:xfrm>
            <a:off x="304800" y="2984500"/>
            <a:ext cx="2829624" cy="369332"/>
          </a:xfrm>
          <a:prstGeom prst="rect">
            <a:avLst/>
          </a:prstGeom>
          <a:solidFill>
            <a:srgbClr val="0B65A8"/>
          </a:solidFill>
          <a:ln w="19050">
            <a:solidFill>
              <a:schemeClr val="bg1"/>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b="1">
                <a:solidFill>
                  <a:srgbClr val="FFFFFF"/>
                </a:solidFill>
                <a:latin typeface="Arial" charset="0"/>
              </a:rPr>
              <a:t>Eligibility</a:t>
            </a:r>
          </a:p>
        </p:txBody>
      </p:sp>
      <p:sp>
        <p:nvSpPr>
          <p:cNvPr id="104452" name="Line 5"/>
          <p:cNvSpPr>
            <a:spLocks noChangeShapeType="1"/>
          </p:cNvSpPr>
          <p:nvPr/>
        </p:nvSpPr>
        <p:spPr bwMode="auto">
          <a:xfrm flipV="1">
            <a:off x="3200400" y="2857500"/>
            <a:ext cx="579438" cy="708025"/>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04453" name="Line 9"/>
          <p:cNvSpPr>
            <a:spLocks noChangeShapeType="1"/>
          </p:cNvSpPr>
          <p:nvPr/>
        </p:nvSpPr>
        <p:spPr bwMode="auto">
          <a:xfrm>
            <a:off x="3200400" y="3619500"/>
            <a:ext cx="611188" cy="685800"/>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04454" name="Text Box 12"/>
          <p:cNvSpPr txBox="1">
            <a:spLocks noChangeArrowheads="1"/>
          </p:cNvSpPr>
          <p:nvPr/>
        </p:nvSpPr>
        <p:spPr bwMode="auto">
          <a:xfrm>
            <a:off x="3886200" y="3309938"/>
            <a:ext cx="1082675" cy="606425"/>
          </a:xfrm>
          <a:prstGeom prst="rect">
            <a:avLst/>
          </a:prstGeom>
          <a:solidFill>
            <a:srgbClr val="FF9900"/>
          </a:solidFill>
          <a:ln w="19050">
            <a:solidFill>
              <a:schemeClr val="bg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lnSpc>
                <a:spcPct val="90000"/>
              </a:lnSpc>
            </a:pPr>
            <a:r>
              <a:rPr lang="de-DE" sz="1800" b="1">
                <a:solidFill>
                  <a:schemeClr val="bg1"/>
                </a:solidFill>
                <a:latin typeface="Arial" charset="0"/>
              </a:rPr>
              <a:t>CR/CRu or PR</a:t>
            </a:r>
          </a:p>
        </p:txBody>
      </p:sp>
      <p:sp>
        <p:nvSpPr>
          <p:cNvPr id="104455" name="Line 14"/>
          <p:cNvSpPr>
            <a:spLocks noChangeShapeType="1"/>
          </p:cNvSpPr>
          <p:nvPr/>
        </p:nvSpPr>
        <p:spPr bwMode="auto">
          <a:xfrm>
            <a:off x="5029200" y="2928938"/>
            <a:ext cx="473075" cy="381000"/>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04457" name="Text Box 3"/>
          <p:cNvSpPr txBox="1">
            <a:spLocks noChangeArrowheads="1"/>
          </p:cNvSpPr>
          <p:nvPr/>
        </p:nvSpPr>
        <p:spPr bwMode="auto">
          <a:xfrm>
            <a:off x="3886200" y="2700338"/>
            <a:ext cx="1143000" cy="369332"/>
          </a:xfrm>
          <a:prstGeom prst="rect">
            <a:avLst/>
          </a:prstGeom>
          <a:solidFill>
            <a:srgbClr val="002B51"/>
          </a:solidFill>
          <a:ln w="19050">
            <a:solidFill>
              <a:schemeClr val="bg1"/>
            </a:solidFill>
            <a:miter lim="800000"/>
            <a:headEnd type="none" w="sm" len="sm"/>
            <a:tailEnd type="none" w="sm" len="sm"/>
          </a:ln>
        </p:spPr>
        <p:txBody>
          <a:bodyPr lIns="45720" rIns="45720">
            <a:spAutoFit/>
          </a:bodyPr>
          <a:lstStyle>
            <a:lvl1pPr marL="174625" indent="-1746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dirty="0">
                <a:solidFill>
                  <a:srgbClr val="FFFFFF"/>
                </a:solidFill>
                <a:latin typeface="Arial" charset="0"/>
              </a:rPr>
              <a:t>R-CHOP</a:t>
            </a:r>
          </a:p>
        </p:txBody>
      </p:sp>
      <p:sp>
        <p:nvSpPr>
          <p:cNvPr id="104458" name="Text Box 3"/>
          <p:cNvSpPr txBox="1">
            <a:spLocks noChangeArrowheads="1"/>
          </p:cNvSpPr>
          <p:nvPr/>
        </p:nvSpPr>
        <p:spPr bwMode="auto">
          <a:xfrm>
            <a:off x="3886200" y="4071938"/>
            <a:ext cx="1143000" cy="369332"/>
          </a:xfrm>
          <a:prstGeom prst="rect">
            <a:avLst/>
          </a:prstGeom>
          <a:solidFill>
            <a:srgbClr val="002B51"/>
          </a:solidFill>
          <a:ln w="19050">
            <a:solidFill>
              <a:schemeClr val="bg1"/>
            </a:solidFill>
            <a:miter lim="800000"/>
            <a:headEnd type="none" w="sm" len="sm"/>
            <a:tailEnd type="none" w="sm" len="sm"/>
          </a:ln>
        </p:spPr>
        <p:txBody>
          <a:bodyPr lIns="45720" rIns="45720">
            <a:spAutoFit/>
          </a:bodyPr>
          <a:lstStyle>
            <a:lvl1pPr marL="174625" indent="-1746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a:solidFill>
                  <a:srgbClr val="FFFFFF"/>
                </a:solidFill>
                <a:latin typeface="Arial" charset="0"/>
              </a:rPr>
              <a:t>R-FC</a:t>
            </a:r>
          </a:p>
        </p:txBody>
      </p:sp>
      <p:sp>
        <p:nvSpPr>
          <p:cNvPr id="104461" name="Text Box 3"/>
          <p:cNvSpPr txBox="1">
            <a:spLocks noChangeArrowheads="1"/>
          </p:cNvSpPr>
          <p:nvPr/>
        </p:nvSpPr>
        <p:spPr bwMode="auto">
          <a:xfrm>
            <a:off x="6705600" y="2552700"/>
            <a:ext cx="2209800" cy="660400"/>
          </a:xfrm>
          <a:prstGeom prst="rect">
            <a:avLst/>
          </a:prstGeom>
          <a:solidFill>
            <a:srgbClr val="002B51"/>
          </a:solidFill>
          <a:ln w="19050">
            <a:solidFill>
              <a:schemeClr val="bg1"/>
            </a:solidFill>
            <a:miter lim="800000"/>
            <a:headEnd type="none" w="sm" len="sm"/>
            <a:tailEnd type="none" w="sm" len="sm"/>
          </a:ln>
        </p:spPr>
        <p:txBody>
          <a:bodyPr lIns="45720" rIns="45720">
            <a:spAutoFit/>
          </a:bodyPr>
          <a:lstStyle>
            <a:lvl1pPr marL="174625" indent="-1746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a:solidFill>
                  <a:srgbClr val="FFFFFF"/>
                </a:solidFill>
                <a:latin typeface="Arial" charset="0"/>
              </a:rPr>
              <a:t>R maintenance</a:t>
            </a:r>
          </a:p>
          <a:p>
            <a:pPr algn="ctr"/>
            <a:r>
              <a:rPr lang="en-US" sz="1800">
                <a:solidFill>
                  <a:srgbClr val="FFFFFF"/>
                </a:solidFill>
                <a:latin typeface="Arial" charset="0"/>
              </a:rPr>
              <a:t>375 mg/m</a:t>
            </a:r>
            <a:r>
              <a:rPr lang="en-US" sz="1800" baseline="30000">
                <a:solidFill>
                  <a:srgbClr val="FFFFFF"/>
                </a:solidFill>
                <a:latin typeface="Arial" charset="0"/>
              </a:rPr>
              <a:t>2</a:t>
            </a:r>
            <a:r>
              <a:rPr lang="en-US" sz="1800">
                <a:solidFill>
                  <a:srgbClr val="FFFFFF"/>
                </a:solidFill>
                <a:latin typeface="Arial" charset="0"/>
              </a:rPr>
              <a:t> q2m</a:t>
            </a:r>
            <a:endParaRPr lang="en-US" sz="1600">
              <a:solidFill>
                <a:srgbClr val="FFFFFF"/>
              </a:solidFill>
              <a:latin typeface="Arial" charset="0"/>
            </a:endParaRPr>
          </a:p>
        </p:txBody>
      </p:sp>
      <p:sp>
        <p:nvSpPr>
          <p:cNvPr id="104462" name="Text Box 3"/>
          <p:cNvSpPr txBox="1">
            <a:spLocks noChangeArrowheads="1"/>
          </p:cNvSpPr>
          <p:nvPr/>
        </p:nvSpPr>
        <p:spPr bwMode="auto">
          <a:xfrm>
            <a:off x="6705600" y="4152900"/>
            <a:ext cx="2209800" cy="369332"/>
          </a:xfrm>
          <a:prstGeom prst="rect">
            <a:avLst/>
          </a:prstGeom>
          <a:solidFill>
            <a:srgbClr val="002B51"/>
          </a:solidFill>
          <a:ln w="19050">
            <a:solidFill>
              <a:schemeClr val="bg1"/>
            </a:solidFill>
            <a:miter lim="800000"/>
            <a:headEnd type="none" w="sm" len="sm"/>
            <a:tailEnd type="none" w="sm" len="sm"/>
          </a:ln>
        </p:spPr>
        <p:txBody>
          <a:bodyPr lIns="45720" rIns="45720">
            <a:spAutoFit/>
          </a:bodyPr>
          <a:lstStyle>
            <a:lvl1pPr marL="174625" indent="-174625">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a:solidFill>
                  <a:srgbClr val="FFFFFF"/>
                </a:solidFill>
                <a:latin typeface="Arial" charset="0"/>
              </a:rPr>
              <a:t>IFN maintenance</a:t>
            </a:r>
            <a:endParaRPr lang="en-US" sz="1600">
              <a:solidFill>
                <a:srgbClr val="FFFFFF"/>
              </a:solidFill>
              <a:latin typeface="Arial" charset="0"/>
            </a:endParaRPr>
          </a:p>
        </p:txBody>
      </p:sp>
      <p:sp>
        <p:nvSpPr>
          <p:cNvPr id="104464" name="Line 5"/>
          <p:cNvSpPr>
            <a:spLocks noChangeShapeType="1"/>
          </p:cNvSpPr>
          <p:nvPr/>
        </p:nvSpPr>
        <p:spPr bwMode="auto">
          <a:xfrm flipV="1">
            <a:off x="6019800" y="2857500"/>
            <a:ext cx="579438" cy="708025"/>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04465" name="Line 9"/>
          <p:cNvSpPr>
            <a:spLocks noChangeShapeType="1"/>
          </p:cNvSpPr>
          <p:nvPr/>
        </p:nvSpPr>
        <p:spPr bwMode="auto">
          <a:xfrm>
            <a:off x="6019800" y="3619500"/>
            <a:ext cx="611188" cy="685800"/>
          </a:xfrm>
          <a:prstGeom prst="line">
            <a:avLst/>
          </a:prstGeom>
          <a:noFill/>
          <a:ln w="28575">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9" name="Text Box 30"/>
          <p:cNvSpPr txBox="1">
            <a:spLocks noChangeArrowheads="1"/>
          </p:cNvSpPr>
          <p:nvPr/>
        </p:nvSpPr>
        <p:spPr bwMode="auto">
          <a:xfrm>
            <a:off x="0" y="6397531"/>
            <a:ext cx="65992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lIns="182880" tIns="91440" bIns="91440">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algn="l" eaLnBrk="1" hangingPunct="1"/>
            <a:r>
              <a:rPr lang="de-DE" b="0" dirty="0">
                <a:solidFill>
                  <a:srgbClr val="FFFFFF"/>
                </a:solidFill>
              </a:rPr>
              <a:t>Kluin-</a:t>
            </a:r>
            <a:r>
              <a:rPr lang="de-DE" b="0" dirty="0" err="1" smtClean="0">
                <a:solidFill>
                  <a:srgbClr val="FFFFFF"/>
                </a:solidFill>
              </a:rPr>
              <a:t>Nelemans</a:t>
            </a:r>
            <a:r>
              <a:rPr lang="de-DE" b="0" dirty="0" smtClean="0">
                <a:solidFill>
                  <a:srgbClr val="FFFFFF"/>
                </a:solidFill>
              </a:rPr>
              <a:t> HC et al. </a:t>
            </a:r>
            <a:r>
              <a:rPr lang="de-DE" b="0" i="1" dirty="0" smtClean="0">
                <a:solidFill>
                  <a:srgbClr val="FFFFFF"/>
                </a:solidFill>
              </a:rPr>
              <a:t>N Engl J </a:t>
            </a:r>
            <a:r>
              <a:rPr lang="de-DE" b="0" i="1" dirty="0" err="1" smtClean="0">
                <a:solidFill>
                  <a:srgbClr val="FFFFFF"/>
                </a:solidFill>
              </a:rPr>
              <a:t>Med</a:t>
            </a:r>
            <a:r>
              <a:rPr lang="de-DE" b="0" i="1" dirty="0" smtClean="0">
                <a:solidFill>
                  <a:srgbClr val="FFFFFF"/>
                </a:solidFill>
              </a:rPr>
              <a:t> </a:t>
            </a:r>
            <a:r>
              <a:rPr lang="de-DE" b="0" dirty="0" smtClean="0">
                <a:solidFill>
                  <a:srgbClr val="FFFFFF"/>
                </a:solidFill>
              </a:rPr>
              <a:t>2012;367:520-31.</a:t>
            </a:r>
            <a:endParaRPr lang="de-DE" b="0" dirty="0">
              <a:solidFill>
                <a:srgbClr val="FFFFFF"/>
              </a:solidFill>
            </a:endParaRPr>
          </a:p>
        </p:txBody>
      </p:sp>
      <p:sp>
        <p:nvSpPr>
          <p:cNvPr id="20" name="Oval 25"/>
          <p:cNvSpPr>
            <a:spLocks noChangeArrowheads="1"/>
          </p:cNvSpPr>
          <p:nvPr/>
        </p:nvSpPr>
        <p:spPr bwMode="auto">
          <a:xfrm>
            <a:off x="2774156" y="3224423"/>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a:solidFill>
                  <a:schemeClr val="bg1"/>
                </a:solidFill>
                <a:latin typeface="Arial" charset="0"/>
              </a:rPr>
              <a:t>R</a:t>
            </a:r>
          </a:p>
        </p:txBody>
      </p:sp>
      <p:sp>
        <p:nvSpPr>
          <p:cNvPr id="21" name="Oval 25"/>
          <p:cNvSpPr>
            <a:spLocks noChangeArrowheads="1"/>
          </p:cNvSpPr>
          <p:nvPr/>
        </p:nvSpPr>
        <p:spPr bwMode="auto">
          <a:xfrm>
            <a:off x="5502275" y="3183886"/>
            <a:ext cx="852488" cy="850900"/>
          </a:xfrm>
          <a:prstGeom prst="ellipse">
            <a:avLst/>
          </a:prstGeom>
          <a:solidFill>
            <a:srgbClr val="FF66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sz="3000" b="1" dirty="0">
                <a:solidFill>
                  <a:schemeClr val="bg1"/>
                </a:solidFill>
                <a:latin typeface="Arial" charset="0"/>
              </a:rPr>
              <a:t>R</a:t>
            </a:r>
          </a:p>
        </p:txBody>
      </p:sp>
    </p:spTree>
    <p:extLst>
      <p:ext uri="{BB962C8B-B14F-4D97-AF65-F5344CB8AC3E}">
        <p14:creationId xmlns:p14="http://schemas.microsoft.com/office/powerpoint/2010/main" val="150333241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Findings in the European MCL Study</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b="1" dirty="0" smtClean="0">
              <a:solidFill>
                <a:srgbClr val="FF8000"/>
              </a:solidFill>
            </a:endParaRPr>
          </a:p>
          <a:p>
            <a:pPr marL="0" indent="0">
              <a:buNone/>
            </a:pPr>
            <a:r>
              <a:rPr lang="en-US" b="1" dirty="0" smtClean="0">
                <a:solidFill>
                  <a:srgbClr val="EBBC00"/>
                </a:solidFill>
              </a:rPr>
              <a:t>Induction Phase (N = 532 ITT)</a:t>
            </a:r>
          </a:p>
          <a:p>
            <a:r>
              <a:rPr lang="en-US" dirty="0" smtClean="0"/>
              <a:t>Overall survival: R-CHOP &gt; R-FC</a:t>
            </a:r>
          </a:p>
          <a:p>
            <a:pPr marL="0" indent="0">
              <a:buNone/>
            </a:pPr>
            <a:endParaRPr lang="en-US" dirty="0"/>
          </a:p>
          <a:p>
            <a:pPr marL="0" indent="0">
              <a:buNone/>
            </a:pPr>
            <a:r>
              <a:rPr lang="en-US" b="1" dirty="0" smtClean="0">
                <a:solidFill>
                  <a:srgbClr val="EBBC00"/>
                </a:solidFill>
              </a:rPr>
              <a:t>Maintenance Phase (N = 274)</a:t>
            </a:r>
          </a:p>
          <a:p>
            <a:r>
              <a:rPr lang="en-US" dirty="0" smtClean="0"/>
              <a:t>Remission duration: R &gt; IFN-alpha</a:t>
            </a:r>
          </a:p>
          <a:p>
            <a:pPr lvl="1"/>
            <a:r>
              <a:rPr lang="en-US" dirty="0" smtClean="0"/>
              <a:t>Reduced </a:t>
            </a:r>
            <a:r>
              <a:rPr lang="en-US" dirty="0"/>
              <a:t>risk of progression or death by 45% </a:t>
            </a:r>
            <a:endParaRPr lang="en-US" dirty="0" smtClean="0"/>
          </a:p>
          <a:p>
            <a:pPr lvl="1"/>
            <a:r>
              <a:rPr lang="en-US" dirty="0" smtClean="0"/>
              <a:t>All patients</a:t>
            </a:r>
          </a:p>
          <a:p>
            <a:pPr lvl="2"/>
            <a:r>
              <a:rPr lang="en-US" dirty="0" smtClean="0"/>
              <a:t>R: 75 </a:t>
            </a:r>
            <a:r>
              <a:rPr lang="en-US" dirty="0" err="1" smtClean="0"/>
              <a:t>mos</a:t>
            </a:r>
            <a:endParaRPr lang="en-US" dirty="0" smtClean="0"/>
          </a:p>
          <a:p>
            <a:pPr lvl="2"/>
            <a:r>
              <a:rPr lang="en-US" dirty="0" smtClean="0"/>
              <a:t>IFN-alpha: 27 </a:t>
            </a:r>
            <a:r>
              <a:rPr lang="en-US" dirty="0" err="1" smtClean="0"/>
              <a:t>mos</a:t>
            </a:r>
            <a:endParaRPr lang="en-US" dirty="0" smtClean="0"/>
          </a:p>
          <a:p>
            <a:pPr lvl="1"/>
            <a:r>
              <a:rPr lang="en-US" dirty="0" smtClean="0"/>
              <a:t>Responding to R-CHOP</a:t>
            </a:r>
          </a:p>
          <a:p>
            <a:pPr lvl="2"/>
            <a:r>
              <a:rPr lang="en-US" dirty="0" smtClean="0"/>
              <a:t>R: Not reached</a:t>
            </a:r>
          </a:p>
          <a:p>
            <a:pPr lvl="2"/>
            <a:r>
              <a:rPr lang="en-US" dirty="0" smtClean="0"/>
              <a:t>IFN-alpha: 36 </a:t>
            </a:r>
            <a:r>
              <a:rPr lang="en-US" dirty="0" err="1" smtClean="0"/>
              <a:t>mos</a:t>
            </a:r>
            <a:endParaRPr lang="en-US" dirty="0" smtClean="0"/>
          </a:p>
          <a:p>
            <a:pPr marL="457200" lvl="1" indent="0">
              <a:buNone/>
            </a:pPr>
            <a:endParaRPr lang="en-US" dirty="0" smtClean="0"/>
          </a:p>
          <a:p>
            <a:r>
              <a:rPr lang="en-US" dirty="0" smtClean="0"/>
              <a:t>In patients responding to R-CHOP, maintenance rituximab improved overall survival</a:t>
            </a:r>
          </a:p>
          <a:p>
            <a:pPr marL="0" indent="0">
              <a:buNone/>
            </a:pPr>
            <a:endParaRPr lang="en-US" dirty="0" smtClean="0"/>
          </a:p>
          <a:p>
            <a:r>
              <a:rPr lang="en-US" dirty="0" smtClean="0"/>
              <a:t>Grade 1/2 infection with maintenance R</a:t>
            </a:r>
            <a:endParaRPr lang="en-US" dirty="0"/>
          </a:p>
        </p:txBody>
      </p:sp>
      <p:sp>
        <p:nvSpPr>
          <p:cNvPr id="5" name="Text Box 30"/>
          <p:cNvSpPr txBox="1">
            <a:spLocks noChangeArrowheads="1"/>
          </p:cNvSpPr>
          <p:nvPr/>
        </p:nvSpPr>
        <p:spPr bwMode="auto">
          <a:xfrm>
            <a:off x="0" y="6397531"/>
            <a:ext cx="65992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square" lIns="182880" tIns="91440" bIns="91440">
            <a:spAutoFit/>
          </a:bodyPr>
          <a:lstStyle>
            <a:lvl1pPr eaLnBrk="0" hangingPunct="0">
              <a:defRPr sz="1600" b="1">
                <a:solidFill>
                  <a:schemeClr val="tx1"/>
                </a:solidFill>
                <a:latin typeface="Arial" charset="0"/>
                <a:ea typeface="ＭＳ Ｐゴシック" charset="0"/>
                <a:cs typeface="ＭＳ Ｐゴシック" charset="0"/>
              </a:defRPr>
            </a:lvl1pPr>
            <a:lvl2pPr marL="742950" indent="-285750" eaLnBrk="0" hangingPunct="0">
              <a:defRPr sz="1600" b="1">
                <a:solidFill>
                  <a:schemeClr val="tx1"/>
                </a:solidFill>
                <a:latin typeface="Arial" charset="0"/>
                <a:ea typeface="ＭＳ Ｐゴシック" charset="0"/>
              </a:defRPr>
            </a:lvl2pPr>
            <a:lvl3pPr marL="1143000" indent="-228600" eaLnBrk="0" hangingPunct="0">
              <a:defRPr sz="1600" b="1">
                <a:solidFill>
                  <a:schemeClr val="tx1"/>
                </a:solidFill>
                <a:latin typeface="Arial" charset="0"/>
                <a:ea typeface="ＭＳ Ｐゴシック" charset="0"/>
              </a:defRPr>
            </a:lvl3pPr>
            <a:lvl4pPr marL="1600200" indent="-228600" eaLnBrk="0" hangingPunct="0">
              <a:defRPr sz="1600" b="1">
                <a:solidFill>
                  <a:schemeClr val="tx1"/>
                </a:solidFill>
                <a:latin typeface="Arial" charset="0"/>
                <a:ea typeface="ＭＳ Ｐゴシック" charset="0"/>
              </a:defRPr>
            </a:lvl4pPr>
            <a:lvl5pPr marL="2057400" indent="-228600" eaLnBrk="0" hangingPunct="0">
              <a:defRPr sz="16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16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16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16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1600" b="1">
                <a:solidFill>
                  <a:schemeClr val="tx1"/>
                </a:solidFill>
                <a:latin typeface="Arial" charset="0"/>
                <a:ea typeface="ＭＳ Ｐゴシック" charset="0"/>
              </a:defRPr>
            </a:lvl9pPr>
          </a:lstStyle>
          <a:p>
            <a:pPr algn="l" eaLnBrk="1" hangingPunct="1"/>
            <a:r>
              <a:rPr lang="de-DE" b="0" dirty="0">
                <a:solidFill>
                  <a:srgbClr val="FFFFFF"/>
                </a:solidFill>
              </a:rPr>
              <a:t>Kluin-</a:t>
            </a:r>
            <a:r>
              <a:rPr lang="de-DE" b="0" dirty="0" err="1" smtClean="0">
                <a:solidFill>
                  <a:srgbClr val="FFFFFF"/>
                </a:solidFill>
              </a:rPr>
              <a:t>Nelemans</a:t>
            </a:r>
            <a:r>
              <a:rPr lang="de-DE" b="0" dirty="0" smtClean="0">
                <a:solidFill>
                  <a:srgbClr val="FFFFFF"/>
                </a:solidFill>
              </a:rPr>
              <a:t> HC et al. </a:t>
            </a:r>
            <a:r>
              <a:rPr lang="de-DE" b="0" i="1" dirty="0" smtClean="0">
                <a:solidFill>
                  <a:srgbClr val="FFFFFF"/>
                </a:solidFill>
              </a:rPr>
              <a:t>N Engl J </a:t>
            </a:r>
            <a:r>
              <a:rPr lang="de-DE" b="0" i="1" dirty="0" err="1" smtClean="0">
                <a:solidFill>
                  <a:srgbClr val="FFFFFF"/>
                </a:solidFill>
              </a:rPr>
              <a:t>Med</a:t>
            </a:r>
            <a:r>
              <a:rPr lang="de-DE" b="0" i="1" dirty="0" smtClean="0">
                <a:solidFill>
                  <a:srgbClr val="FFFFFF"/>
                </a:solidFill>
              </a:rPr>
              <a:t> </a:t>
            </a:r>
            <a:r>
              <a:rPr lang="de-DE" b="0" dirty="0" smtClean="0">
                <a:solidFill>
                  <a:srgbClr val="FFFFFF"/>
                </a:solidFill>
              </a:rPr>
              <a:t>2012;367:520-31.</a:t>
            </a:r>
            <a:endParaRPr lang="de-DE" b="0" dirty="0">
              <a:solidFill>
                <a:srgbClr val="FFFFFF"/>
              </a:solidFill>
            </a:endParaRPr>
          </a:p>
        </p:txBody>
      </p:sp>
    </p:spTree>
    <p:extLst>
      <p:ext uri="{BB962C8B-B14F-4D97-AF65-F5344CB8AC3E}">
        <p14:creationId xmlns:p14="http://schemas.microsoft.com/office/powerpoint/2010/main" val="3585130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57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196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587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nk Presentation">
  <a:themeElements>
    <a:clrScheme name="">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1770</TotalTime>
  <Words>3025</Words>
  <Application>Microsoft Macintosh PowerPoint</Application>
  <PresentationFormat>On-screen Show (4:3)</PresentationFormat>
  <Paragraphs>642</Paragraphs>
  <Slides>66</Slides>
  <Notes>66</Notes>
  <HiddenSlides>0</HiddenSlides>
  <MMClips>0</MMClips>
  <ScaleCrop>false</ScaleCrop>
  <HeadingPairs>
    <vt:vector size="4" baseType="variant">
      <vt:variant>
        <vt:lpstr>Theme</vt:lpstr>
      </vt:variant>
      <vt:variant>
        <vt:i4>5</vt:i4>
      </vt:variant>
      <vt:variant>
        <vt:lpstr>Slide Titles</vt:lpstr>
      </vt:variant>
      <vt:variant>
        <vt:i4>66</vt:i4>
      </vt:variant>
    </vt:vector>
  </HeadingPairs>
  <TitlesOfParts>
    <vt:vector size="71" baseType="lpstr">
      <vt:lpstr>Office Theme</vt:lpstr>
      <vt:lpstr>2_Office Theme</vt:lpstr>
      <vt:lpstr>Blank Presentation</vt:lpstr>
      <vt:lpstr>3_Office Theme</vt:lpstr>
      <vt:lpstr>1_Office Theme</vt:lpstr>
      <vt:lpstr>PowerPoint Presentation</vt:lpstr>
      <vt:lpstr>PowerPoint Presentation</vt:lpstr>
      <vt:lpstr>Challenging Cases  Oncologist and Nurse Investigators  Consult on Actual Patients from the  Practices of the Invited Faculty</vt:lpstr>
      <vt:lpstr>Themes — Challenging Cases in Oncology A 10-Hour Integrated Curriculum</vt:lpstr>
      <vt:lpstr>Themes — Challenging Cases in Oncology A 10-Hour Integrated Curriculum</vt:lpstr>
      <vt:lpstr>PowerPoint Presentation</vt:lpstr>
      <vt:lpstr>PowerPoint Presentation</vt:lpstr>
      <vt:lpstr>PowerPoint Presentation</vt:lpstr>
      <vt:lpstr>PowerPoint Presentation</vt:lpstr>
      <vt:lpstr>Agenda</vt:lpstr>
      <vt:lpstr>New Agents/Regimens Recently Approved  by the FDA</vt:lpstr>
      <vt:lpstr>PowerPoint Presentation</vt:lpstr>
      <vt:lpstr>Case (from the practice of Ms Moran)</vt:lpstr>
      <vt:lpstr>PowerPoint Presentation</vt:lpstr>
      <vt:lpstr>“Watchful Waiting” vs Initiation of Treatment</vt:lpstr>
      <vt:lpstr>PowerPoint Presentation</vt:lpstr>
      <vt:lpstr>PowerPoint Presentation</vt:lpstr>
      <vt:lpstr>StiL NHL 1-2003 Phase III Study </vt:lpstr>
      <vt:lpstr>Key Findings from StiL NHL 1-2003 </vt:lpstr>
      <vt:lpstr>Key Findings from the BRIGHT Study</vt:lpstr>
      <vt:lpstr>PowerPoint Presentation</vt:lpstr>
      <vt:lpstr>PRIMA: Study Design</vt:lpstr>
      <vt:lpstr>E4402 (RESORT) Phase III Study</vt:lpstr>
      <vt:lpstr>PowerPoint Presentation</vt:lpstr>
      <vt:lpstr>Lenalidomide: Mechanism of action in lymphoma</vt:lpstr>
      <vt:lpstr>Lenalidomide and Rituximab for Untreated Indolent Lymphoma: Final Results of a Phase II Study</vt:lpstr>
      <vt:lpstr>PowerPoint Presentation</vt:lpstr>
      <vt:lpstr>PowerPoint Presentation</vt:lpstr>
      <vt:lpstr>PowerPoint Presentation</vt:lpstr>
      <vt:lpstr>Case (from the practice of Ms Goodrich)</vt:lpstr>
      <vt:lpstr>PowerPoint Presentation</vt:lpstr>
      <vt:lpstr>Common Induction Regimens in CLL</vt:lpstr>
      <vt:lpstr>Toxicity Issues</vt:lpstr>
      <vt:lpstr>German CLL10 Phase III Study Design</vt:lpstr>
      <vt:lpstr>PowerPoint Presentation</vt:lpstr>
      <vt:lpstr>PowerPoint Presentation</vt:lpstr>
      <vt:lpstr>PowerPoint Presentation</vt:lpstr>
      <vt:lpstr>Antigen-Dependent B-Cell Receptor Signaling and Its Targeting by Small-Molecule Inhibitors</vt:lpstr>
      <vt:lpstr>Ibrutinib (PCI-32765): BCR Signaling Inhibitor</vt:lpstr>
      <vt:lpstr>FDA Grants Breakthrough Therapy Designations for Ibrutinib in 3 Different B-Cell NHLs</vt:lpstr>
      <vt:lpstr>Idelalisib (GS-1101, CAL-101): BCR Signaling Inhibitor</vt:lpstr>
      <vt:lpstr>Mechanisms of Action of Anti-CD20 Antibodies</vt:lpstr>
      <vt:lpstr>Obinutuzumab (GA101)</vt:lpstr>
      <vt:lpstr>German CLL11 Phase III Study</vt:lpstr>
      <vt:lpstr>PowerPoint Presentation</vt:lpstr>
      <vt:lpstr>PowerPoint Presentation</vt:lpstr>
      <vt:lpstr>Case (from the practice of Ms Goodrich)</vt:lpstr>
      <vt:lpstr>PowerPoint Presentation</vt:lpstr>
      <vt:lpstr>PowerPoint Presentation</vt:lpstr>
      <vt:lpstr>Classification of PTCL</vt:lpstr>
      <vt:lpstr>PowerPoint Presentation</vt:lpstr>
      <vt:lpstr>Treatment of PTCL: NCCN Guidelines</vt:lpstr>
      <vt:lpstr>Approved Agents in Relapsed/Refractory PTCL</vt:lpstr>
      <vt:lpstr>Histone Deacetylase Inhibitor Romidepsin Exerts Pleiotropic Effects</vt:lpstr>
      <vt:lpstr>Pralatrexate Mechanism of Action</vt:lpstr>
      <vt:lpstr>Mechanism of Action of Brentuximab Vedotin</vt:lpstr>
      <vt:lpstr>PowerPoint Presentation</vt:lpstr>
      <vt:lpstr>PowerPoint Presentation</vt:lpstr>
      <vt:lpstr>Case (from the practice of Ms Moran)</vt:lpstr>
      <vt:lpstr>PowerPoint Presentation</vt:lpstr>
      <vt:lpstr>SWOG-S1106 Phase II Study in Younger Patients with Untreated MCL</vt:lpstr>
      <vt:lpstr>ECOG-E1411 Phase II Study in Older Patients with Untreated MCL</vt:lpstr>
      <vt:lpstr>Mechanisms of Action of Proteasome Inhibitors </vt:lpstr>
      <vt:lpstr>PowerPoint Presentation</vt:lpstr>
      <vt:lpstr>European MCL Maintenance Study </vt:lpstr>
      <vt:lpstr>Key Findings in the European MCL Study</vt:lpstr>
    </vt:vector>
  </TitlesOfParts>
  <Manager/>
  <Company>Research To Practice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Neil Love, MD</dc:creator>
  <cp:keywords/>
  <dc:description>www.ResearchToPractice.com</dc:description>
  <cp:lastModifiedBy>Aura Herrmann</cp:lastModifiedBy>
  <cp:revision>233</cp:revision>
  <cp:lastPrinted>2013-04-25T14:23:41Z</cp:lastPrinted>
  <dcterms:created xsi:type="dcterms:W3CDTF">2013-04-10T14:27:57Z</dcterms:created>
  <dcterms:modified xsi:type="dcterms:W3CDTF">2013-07-02T22:25:51Z</dcterms:modified>
  <cp:category/>
</cp:coreProperties>
</file>