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3.xml" ContentType="application/vnd.openxmlformats-officedocument.presentationml.notesSlide+xml"/>
  <Override PartName="/ppt/tags/tag10.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5" r:id="rId4"/>
    <p:sldMasterId id="2147483706" r:id="rId5"/>
    <p:sldMasterId id="2147483749" r:id="rId6"/>
    <p:sldMasterId id="2147483762" r:id="rId7"/>
    <p:sldMasterId id="2147483774" r:id="rId8"/>
  </p:sldMasterIdLst>
  <p:notesMasterIdLst>
    <p:notesMasterId r:id="rId79"/>
  </p:notesMasterIdLst>
  <p:sldIdLst>
    <p:sldId id="429" r:id="rId9"/>
    <p:sldId id="256" r:id="rId10"/>
    <p:sldId id="417" r:id="rId11"/>
    <p:sldId id="272" r:id="rId12"/>
    <p:sldId id="273" r:id="rId13"/>
    <p:sldId id="260" r:id="rId14"/>
    <p:sldId id="258" r:id="rId15"/>
    <p:sldId id="259" r:id="rId16"/>
    <p:sldId id="257" r:id="rId17"/>
    <p:sldId id="274" r:id="rId18"/>
    <p:sldId id="269" r:id="rId19"/>
    <p:sldId id="418" r:id="rId20"/>
    <p:sldId id="276" r:id="rId21"/>
    <p:sldId id="277" r:id="rId22"/>
    <p:sldId id="425" r:id="rId23"/>
    <p:sldId id="279" r:id="rId24"/>
    <p:sldId id="371" r:id="rId25"/>
    <p:sldId id="283" r:id="rId26"/>
    <p:sldId id="363" r:id="rId27"/>
    <p:sldId id="300" r:id="rId28"/>
    <p:sldId id="388" r:id="rId29"/>
    <p:sldId id="308" r:id="rId30"/>
    <p:sldId id="309" r:id="rId31"/>
    <p:sldId id="372" r:id="rId32"/>
    <p:sldId id="375" r:id="rId33"/>
    <p:sldId id="310" r:id="rId34"/>
    <p:sldId id="302" r:id="rId35"/>
    <p:sldId id="367" r:id="rId36"/>
    <p:sldId id="368" r:id="rId37"/>
    <p:sldId id="370" r:id="rId38"/>
    <p:sldId id="369" r:id="rId39"/>
    <p:sldId id="427" r:id="rId40"/>
    <p:sldId id="389" r:id="rId41"/>
    <p:sldId id="313" r:id="rId42"/>
    <p:sldId id="314" r:id="rId43"/>
    <p:sldId id="390" r:id="rId44"/>
    <p:sldId id="391" r:id="rId45"/>
    <p:sldId id="423" r:id="rId46"/>
    <p:sldId id="431" r:id="rId47"/>
    <p:sldId id="394" r:id="rId48"/>
    <p:sldId id="395" r:id="rId49"/>
    <p:sldId id="396" r:id="rId50"/>
    <p:sldId id="399" r:id="rId51"/>
    <p:sldId id="407" r:id="rId52"/>
    <p:sldId id="408" r:id="rId53"/>
    <p:sldId id="409" r:id="rId54"/>
    <p:sldId id="410" r:id="rId55"/>
    <p:sldId id="330" r:id="rId56"/>
    <p:sldId id="332" r:id="rId57"/>
    <p:sldId id="333" r:id="rId58"/>
    <p:sldId id="338" r:id="rId59"/>
    <p:sldId id="339" r:id="rId60"/>
    <p:sldId id="377" r:id="rId61"/>
    <p:sldId id="344" r:id="rId62"/>
    <p:sldId id="364" r:id="rId63"/>
    <p:sldId id="365" r:id="rId64"/>
    <p:sldId id="348" r:id="rId65"/>
    <p:sldId id="349" r:id="rId66"/>
    <p:sldId id="351" r:id="rId67"/>
    <p:sldId id="378" r:id="rId68"/>
    <p:sldId id="353" r:id="rId69"/>
    <p:sldId id="354" r:id="rId70"/>
    <p:sldId id="379" r:id="rId71"/>
    <p:sldId id="380" r:id="rId72"/>
    <p:sldId id="357" r:id="rId73"/>
    <p:sldId id="382" r:id="rId74"/>
    <p:sldId id="360" r:id="rId75"/>
    <p:sldId id="361" r:id="rId76"/>
    <p:sldId id="261" r:id="rId77"/>
    <p:sldId id="428"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465FF"/>
    <a:srgbClr val="90C348"/>
    <a:srgbClr val="5ACDFF"/>
    <a:srgbClr val="082B4E"/>
    <a:srgbClr val="005796"/>
    <a:srgbClr val="012A50"/>
    <a:srgbClr val="FF00FF"/>
    <a:srgbClr val="58C4F3"/>
    <a:srgbClr val="000090"/>
    <a:srgbClr val="9BCB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29" autoAdjust="0"/>
  </p:normalViewPr>
  <p:slideViewPr>
    <p:cSldViewPr snapToGrid="0" snapToObjects="1">
      <p:cViewPr>
        <p:scale>
          <a:sx n="100" d="100"/>
          <a:sy n="100" d="100"/>
        </p:scale>
        <p:origin x="-1848" y="-41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148664"/>
    </p:cViewPr>
  </p:sorterViewPr>
  <p:notesViewPr>
    <p:cSldViewPr snapToGrid="0" snapToObjects="1">
      <p:cViewPr varScale="1">
        <p:scale>
          <a:sx n="81" d="100"/>
          <a:sy n="81" d="100"/>
        </p:scale>
        <p:origin x="-426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notesMaster" Target="notesMasters/notesMaster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023A3-C3EE-3549-AB64-35C56C54A8A4}" type="datetimeFigureOut">
              <a:rPr lang="en-US" smtClean="0"/>
              <a:t>7/8/13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A766F-356A-F942-84C4-4EBCA519BCE1}" type="slidenum">
              <a:rPr lang="en-US" smtClean="0"/>
              <a:t>‹#›</a:t>
            </a:fld>
            <a:endParaRPr lang="en-US"/>
          </a:p>
        </p:txBody>
      </p:sp>
    </p:spTree>
    <p:extLst>
      <p:ext uri="{BB962C8B-B14F-4D97-AF65-F5344CB8AC3E}">
        <p14:creationId xmlns:p14="http://schemas.microsoft.com/office/powerpoint/2010/main" val="701075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a:t>
            </a:fld>
            <a:endParaRPr lang="en-US"/>
          </a:p>
        </p:txBody>
      </p:sp>
    </p:spTree>
    <p:extLst>
      <p:ext uri="{BB962C8B-B14F-4D97-AF65-F5344CB8AC3E}">
        <p14:creationId xmlns:p14="http://schemas.microsoft.com/office/powerpoint/2010/main" val="37937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10</a:t>
            </a:fld>
            <a:endParaRPr lang="en-US"/>
          </a:p>
        </p:txBody>
      </p:sp>
    </p:spTree>
    <p:extLst>
      <p:ext uri="{BB962C8B-B14F-4D97-AF65-F5344CB8AC3E}">
        <p14:creationId xmlns:p14="http://schemas.microsoft.com/office/powerpoint/2010/main" val="422651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11</a:t>
            </a:fld>
            <a:endParaRPr lang="en-US"/>
          </a:p>
        </p:txBody>
      </p:sp>
    </p:spTree>
    <p:extLst>
      <p:ext uri="{BB962C8B-B14F-4D97-AF65-F5344CB8AC3E}">
        <p14:creationId xmlns:p14="http://schemas.microsoft.com/office/powerpoint/2010/main" val="302959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12</a:t>
            </a:fld>
            <a:endParaRPr lang="en-US"/>
          </a:p>
        </p:txBody>
      </p:sp>
    </p:spTree>
    <p:extLst>
      <p:ext uri="{BB962C8B-B14F-4D97-AF65-F5344CB8AC3E}">
        <p14:creationId xmlns:p14="http://schemas.microsoft.com/office/powerpoint/2010/main" val="18537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13</a:t>
            </a:fld>
            <a:endParaRPr lang="en-US"/>
          </a:p>
        </p:txBody>
      </p:sp>
    </p:spTree>
    <p:extLst>
      <p:ext uri="{BB962C8B-B14F-4D97-AF65-F5344CB8AC3E}">
        <p14:creationId xmlns:p14="http://schemas.microsoft.com/office/powerpoint/2010/main" val="241541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14</a:t>
            </a:fld>
            <a:endParaRPr lang="en-US"/>
          </a:p>
        </p:txBody>
      </p:sp>
    </p:spTree>
    <p:extLst>
      <p:ext uri="{BB962C8B-B14F-4D97-AF65-F5344CB8AC3E}">
        <p14:creationId xmlns:p14="http://schemas.microsoft.com/office/powerpoint/2010/main" val="416304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15</a:t>
            </a:fld>
            <a:endParaRPr lang="en-US"/>
          </a:p>
        </p:txBody>
      </p:sp>
    </p:spTree>
    <p:extLst>
      <p:ext uri="{BB962C8B-B14F-4D97-AF65-F5344CB8AC3E}">
        <p14:creationId xmlns:p14="http://schemas.microsoft.com/office/powerpoint/2010/main" val="374928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16</a:t>
            </a:fld>
            <a:endParaRPr lang="en-US"/>
          </a:p>
        </p:txBody>
      </p:sp>
    </p:spTree>
    <p:extLst>
      <p:ext uri="{BB962C8B-B14F-4D97-AF65-F5344CB8AC3E}">
        <p14:creationId xmlns:p14="http://schemas.microsoft.com/office/powerpoint/2010/main" val="299947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xfrm>
            <a:off x="3884613" y="8685213"/>
            <a:ext cx="2971800" cy="457200"/>
          </a:xfrm>
          <a:prstGeom prst="rect">
            <a:avLst/>
          </a:prstGeom>
          <a:ln/>
        </p:spPr>
        <p:txBody>
          <a:bodyPr lIns="91429" tIns="45714" rIns="91429" bIns="45714"/>
          <a:lstStyle/>
          <a:p>
            <a:fld id="{0ADEAC71-2A25-B242-A493-FC1A2731AAC6}" type="slidenum">
              <a:rPr lang="en-US"/>
              <a:pPr/>
              <a:t>17</a:t>
            </a:fld>
            <a:endParaRPr lang="en-US"/>
          </a:p>
        </p:txBody>
      </p:sp>
      <p:sp>
        <p:nvSpPr>
          <p:cNvPr id="7260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26019"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18</a:t>
            </a:fld>
            <a:endParaRPr lang="en-US"/>
          </a:p>
        </p:txBody>
      </p:sp>
    </p:spTree>
    <p:extLst>
      <p:ext uri="{BB962C8B-B14F-4D97-AF65-F5344CB8AC3E}">
        <p14:creationId xmlns:p14="http://schemas.microsoft.com/office/powerpoint/2010/main" val="168620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84414" y="8684382"/>
            <a:ext cx="2972098" cy="4581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0" tIns="43245" rIns="86490" bIns="43245"/>
          <a:lstStyle>
            <a:lvl1pPr eaLnBrk="0" hangingPunct="0">
              <a:defRPr b="1">
                <a:solidFill>
                  <a:schemeClr val="tx1"/>
                </a:solidFill>
                <a:latin typeface="Arial" charset="0"/>
                <a:ea typeface="ＭＳ Ｐゴシック" charset="0"/>
              </a:defRPr>
            </a:lvl1pPr>
            <a:lvl2pPr marL="702726" indent="-270280" eaLnBrk="0" hangingPunct="0">
              <a:defRPr b="1">
                <a:solidFill>
                  <a:schemeClr val="tx1"/>
                </a:solidFill>
                <a:latin typeface="Arial" charset="0"/>
                <a:ea typeface="ＭＳ Ｐゴシック" charset="0"/>
              </a:defRPr>
            </a:lvl2pPr>
            <a:lvl3pPr marL="1081118" indent="-216223" eaLnBrk="0" hangingPunct="0">
              <a:defRPr b="1">
                <a:solidFill>
                  <a:schemeClr val="tx1"/>
                </a:solidFill>
                <a:latin typeface="Arial" charset="0"/>
                <a:ea typeface="ＭＳ Ｐゴシック" charset="0"/>
              </a:defRPr>
            </a:lvl3pPr>
            <a:lvl4pPr marL="1513565" indent="-216223" eaLnBrk="0" hangingPunct="0">
              <a:defRPr b="1">
                <a:solidFill>
                  <a:schemeClr val="tx1"/>
                </a:solidFill>
                <a:latin typeface="Arial" charset="0"/>
                <a:ea typeface="ＭＳ Ｐゴシック" charset="0"/>
              </a:defRPr>
            </a:lvl4pPr>
            <a:lvl5pPr marL="1946012" indent="-216223" eaLnBrk="0" hangingPunct="0">
              <a:defRPr b="1">
                <a:solidFill>
                  <a:schemeClr val="tx1"/>
                </a:solidFill>
                <a:latin typeface="Arial" charset="0"/>
                <a:ea typeface="ＭＳ Ｐゴシック" charset="0"/>
              </a:defRPr>
            </a:lvl5pPr>
            <a:lvl6pPr marL="2378458"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810905"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243353"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675800"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eaLnBrk="1" hangingPunct="1"/>
            <a:fld id="{4903310F-FA41-C24D-AA3F-EBF6390D3C2B}" type="slidenum">
              <a:rPr lang="en-US" b="0"/>
              <a:pPr eaLnBrk="1" hangingPunct="1"/>
              <a:t>19</a:t>
            </a:fld>
            <a:endParaRPr lang="en-US" b="0"/>
          </a:p>
        </p:txBody>
      </p:sp>
      <p:sp>
        <p:nvSpPr>
          <p:cNvPr id="88069" name="Rectangle 7"/>
          <p:cNvSpPr txBox="1">
            <a:spLocks noGrp="1" noChangeArrowheads="1"/>
          </p:cNvSpPr>
          <p:nvPr/>
        </p:nvSpPr>
        <p:spPr bwMode="auto">
          <a:xfrm>
            <a:off x="3887391" y="8685894"/>
            <a:ext cx="2970610" cy="45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8" tIns="45847" rIns="91698" bIns="45847" anchor="b"/>
          <a:lstStyle>
            <a:lvl1pPr defTabSz="969963" eaLnBrk="0" hangingPunct="0">
              <a:defRPr b="1">
                <a:solidFill>
                  <a:schemeClr val="tx1"/>
                </a:solidFill>
                <a:latin typeface="Arial" charset="0"/>
                <a:ea typeface="ＭＳ Ｐゴシック" charset="0"/>
              </a:defRPr>
            </a:lvl1pPr>
            <a:lvl2pPr marL="742950" indent="-285750" defTabSz="969963" eaLnBrk="0" hangingPunct="0">
              <a:defRPr b="1">
                <a:solidFill>
                  <a:schemeClr val="tx1"/>
                </a:solidFill>
                <a:latin typeface="Arial" charset="0"/>
                <a:ea typeface="ＭＳ Ｐゴシック" charset="0"/>
              </a:defRPr>
            </a:lvl2pPr>
            <a:lvl3pPr marL="1143000" indent="-228600" defTabSz="969963" eaLnBrk="0" hangingPunct="0">
              <a:defRPr b="1">
                <a:solidFill>
                  <a:schemeClr val="tx1"/>
                </a:solidFill>
                <a:latin typeface="Arial" charset="0"/>
                <a:ea typeface="ＭＳ Ｐゴシック" charset="0"/>
              </a:defRPr>
            </a:lvl3pPr>
            <a:lvl4pPr marL="1600200" indent="-228600" defTabSz="969963" eaLnBrk="0" hangingPunct="0">
              <a:defRPr b="1">
                <a:solidFill>
                  <a:schemeClr val="tx1"/>
                </a:solidFill>
                <a:latin typeface="Arial" charset="0"/>
                <a:ea typeface="ＭＳ Ｐゴシック" charset="0"/>
              </a:defRPr>
            </a:lvl4pPr>
            <a:lvl5pPr marL="2057400" indent="-228600" defTabSz="969963" eaLnBrk="0" hangingPunct="0">
              <a:defRPr b="1">
                <a:solidFill>
                  <a:schemeClr val="tx1"/>
                </a:solidFill>
                <a:latin typeface="Arial" charset="0"/>
                <a:ea typeface="ＭＳ Ｐゴシック" charset="0"/>
              </a:defRPr>
            </a:lvl5pPr>
            <a:lvl6pPr marL="25146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algn="r" eaLnBrk="1" hangingPunct="1"/>
            <a:fld id="{B40D8535-9D92-2B47-B05D-D166B47FD02A}" type="slidenum">
              <a:rPr lang="en-US" sz="1200">
                <a:latin typeface="Times New Roman" charset="0"/>
              </a:rPr>
              <a:pPr algn="r" eaLnBrk="1" hangingPunct="1"/>
              <a:t>19</a:t>
            </a:fld>
            <a:endParaRPr lang="en-US" sz="1200">
              <a:latin typeface="Times New Roman" charset="0"/>
            </a:endParaRPr>
          </a:p>
        </p:txBody>
      </p:sp>
      <p:sp>
        <p:nvSpPr>
          <p:cNvPr id="88070"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a:t>
            </a:fld>
            <a:endParaRPr lang="en-US"/>
          </a:p>
        </p:txBody>
      </p:sp>
    </p:spTree>
    <p:extLst>
      <p:ext uri="{BB962C8B-B14F-4D97-AF65-F5344CB8AC3E}">
        <p14:creationId xmlns:p14="http://schemas.microsoft.com/office/powerpoint/2010/main" val="338733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20</a:t>
            </a:fld>
            <a:endParaRPr lang="en-US"/>
          </a:p>
        </p:txBody>
      </p:sp>
    </p:spTree>
    <p:extLst>
      <p:ext uri="{BB962C8B-B14F-4D97-AF65-F5344CB8AC3E}">
        <p14:creationId xmlns:p14="http://schemas.microsoft.com/office/powerpoint/2010/main" val="1361403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21</a:t>
            </a:fld>
            <a:endParaRPr lang="en-US"/>
          </a:p>
        </p:txBody>
      </p:sp>
    </p:spTree>
    <p:extLst>
      <p:ext uri="{BB962C8B-B14F-4D97-AF65-F5344CB8AC3E}">
        <p14:creationId xmlns:p14="http://schemas.microsoft.com/office/powerpoint/2010/main" val="1869947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22</a:t>
            </a:fld>
            <a:endParaRPr lang="en-US"/>
          </a:p>
        </p:txBody>
      </p:sp>
    </p:spTree>
    <p:extLst>
      <p:ext uri="{BB962C8B-B14F-4D97-AF65-F5344CB8AC3E}">
        <p14:creationId xmlns:p14="http://schemas.microsoft.com/office/powerpoint/2010/main" val="2264179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23</a:t>
            </a:fld>
            <a:endParaRPr lang="en-US"/>
          </a:p>
        </p:txBody>
      </p:sp>
    </p:spTree>
    <p:extLst>
      <p:ext uri="{BB962C8B-B14F-4D97-AF65-F5344CB8AC3E}">
        <p14:creationId xmlns:p14="http://schemas.microsoft.com/office/powerpoint/2010/main" val="2251639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xfrm>
            <a:off x="3884613" y="8685213"/>
            <a:ext cx="2971800" cy="457200"/>
          </a:xfrm>
          <a:prstGeom prst="rect">
            <a:avLst/>
          </a:prstGeom>
          <a:ln/>
        </p:spPr>
        <p:txBody>
          <a:bodyPr lIns="91429" tIns="45714" rIns="91429" bIns="45714"/>
          <a:lstStyle/>
          <a:p>
            <a:fld id="{E4806070-7426-0747-BD89-E509EF041EE8}" type="slidenum">
              <a:rPr lang="en-US"/>
              <a:pPr/>
              <a:t>24</a:t>
            </a:fld>
            <a:endParaRPr lang="en-US"/>
          </a:p>
        </p:txBody>
      </p:sp>
      <p:sp>
        <p:nvSpPr>
          <p:cNvPr id="446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3F7BCF77-FC06-374B-BA9F-24644C478C72}" type="slidenum">
              <a:rPr lang="en-US" sz="1200">
                <a:ea typeface="ヒラギノ角ゴ Pro W3" charset="0"/>
                <a:cs typeface="ヒラギノ角ゴ Pro W3" charset="0"/>
              </a:rPr>
              <a:pPr algn="r"/>
              <a:t>24</a:t>
            </a:fld>
            <a:endParaRPr lang="en-US" sz="1200">
              <a:ea typeface="ヒラギノ角ゴ Pro W3" charset="0"/>
              <a:cs typeface="ヒラギノ角ゴ Pro W3" charset="0"/>
            </a:endParaRPr>
          </a:p>
        </p:txBody>
      </p:sp>
      <p:sp>
        <p:nvSpPr>
          <p:cNvPr id="4464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64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58A4AC0-69BE-2343-B8D7-2962A0A0BFD6}" type="slidenum">
              <a:rPr lang="en-US" sz="1200">
                <a:solidFill>
                  <a:prstClr val="black"/>
                </a:solidFill>
              </a:rPr>
              <a:pPr/>
              <a:t>25</a:t>
            </a:fld>
            <a:endParaRPr lang="en-US" sz="1200">
              <a:solidFill>
                <a:prstClr val="black"/>
              </a:solidFill>
            </a:endParaRPr>
          </a:p>
        </p:txBody>
      </p:sp>
      <p:sp>
        <p:nvSpPr>
          <p:cNvPr id="870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4873F2EF-BFEB-C04E-AAEE-82B6E4820122}" type="slidenum">
              <a:rPr lang="en-US" sz="1200" smtClean="0">
                <a:solidFill>
                  <a:prstClr val="black"/>
                </a:solidFill>
              </a:rPr>
              <a:pPr algn="r" defTabSz="914400" eaLnBrk="0" fontAlgn="base" hangingPunct="0">
                <a:spcBef>
                  <a:spcPct val="0"/>
                </a:spcBef>
                <a:spcAft>
                  <a:spcPct val="0"/>
                </a:spcAft>
              </a:pPr>
              <a:t>25</a:t>
            </a:fld>
            <a:endParaRPr lang="en-US" sz="1200" smtClean="0">
              <a:solidFill>
                <a:prstClr val="black"/>
              </a:solidFill>
            </a:endParaRPr>
          </a:p>
        </p:txBody>
      </p:sp>
      <p:sp>
        <p:nvSpPr>
          <p:cNvPr id="8704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32035B2D-2D72-F147-8294-24F491AC4F6C}" type="slidenum">
              <a:rPr lang="en-US" sz="1200" smtClean="0">
                <a:solidFill>
                  <a:prstClr val="black"/>
                </a:solidFill>
              </a:rPr>
              <a:pPr algn="r" defTabSz="914400" eaLnBrk="0" fontAlgn="base" hangingPunct="0">
                <a:spcBef>
                  <a:spcPct val="0"/>
                </a:spcBef>
                <a:spcAft>
                  <a:spcPct val="0"/>
                </a:spcAft>
              </a:pPr>
              <a:t>25</a:t>
            </a:fld>
            <a:endParaRPr lang="en-US" sz="1200" smtClean="0">
              <a:solidFill>
                <a:prstClr val="black"/>
              </a:solidFill>
            </a:endParaRPr>
          </a:p>
        </p:txBody>
      </p:sp>
      <p:sp>
        <p:nvSpPr>
          <p:cNvPr id="870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4C4F4298-5162-2B4F-AF70-9F4A8D2C5775}" type="slidenum">
              <a:rPr lang="en-US" sz="1200" smtClean="0">
                <a:solidFill>
                  <a:prstClr val="black"/>
                </a:solidFill>
              </a:rPr>
              <a:pPr algn="r" defTabSz="914400" eaLnBrk="0" fontAlgn="base" hangingPunct="0">
                <a:spcBef>
                  <a:spcPct val="0"/>
                </a:spcBef>
                <a:spcAft>
                  <a:spcPct val="0"/>
                </a:spcAft>
              </a:pPr>
              <a:t>25</a:t>
            </a:fld>
            <a:endParaRPr lang="en-US" sz="1200" smtClean="0">
              <a:solidFill>
                <a:prstClr val="black"/>
              </a:solidFill>
            </a:endParaRPr>
          </a:p>
        </p:txBody>
      </p:sp>
      <p:sp>
        <p:nvSpPr>
          <p:cNvPr id="87046"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87047" name="Rectangle 3"/>
          <p:cNvSpPr>
            <a:spLocks noGrp="1" noChangeArrowheads="1"/>
          </p:cNvSpPr>
          <p:nvPr>
            <p:ph type="body" idx="1"/>
          </p:nvPr>
        </p:nvSpPr>
        <p:spPr>
          <a:xfrm>
            <a:off x="922338" y="4349750"/>
            <a:ext cx="5000625" cy="4140200"/>
          </a:xfrm>
          <a:noFill/>
          <a:ln>
            <a:solidFill>
              <a:srgbClr val="000000"/>
            </a:solidFill>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26</a:t>
            </a:fld>
            <a:endParaRPr lang="en-US"/>
          </a:p>
        </p:txBody>
      </p:sp>
    </p:spTree>
    <p:extLst>
      <p:ext uri="{BB962C8B-B14F-4D97-AF65-F5344CB8AC3E}">
        <p14:creationId xmlns:p14="http://schemas.microsoft.com/office/powerpoint/2010/main" val="4150984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27</a:t>
            </a:fld>
            <a:endParaRPr lang="en-US"/>
          </a:p>
        </p:txBody>
      </p:sp>
    </p:spTree>
    <p:extLst>
      <p:ext uri="{BB962C8B-B14F-4D97-AF65-F5344CB8AC3E}">
        <p14:creationId xmlns:p14="http://schemas.microsoft.com/office/powerpoint/2010/main" val="1983999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28</a:t>
            </a:fld>
            <a:endParaRPr lang="en-US"/>
          </a:p>
        </p:txBody>
      </p:sp>
    </p:spTree>
    <p:extLst>
      <p:ext uri="{BB962C8B-B14F-4D97-AF65-F5344CB8AC3E}">
        <p14:creationId xmlns:p14="http://schemas.microsoft.com/office/powerpoint/2010/main" val="3446914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29</a:t>
            </a:fld>
            <a:endParaRPr lang="en-US"/>
          </a:p>
        </p:txBody>
      </p:sp>
    </p:spTree>
    <p:extLst>
      <p:ext uri="{BB962C8B-B14F-4D97-AF65-F5344CB8AC3E}">
        <p14:creationId xmlns:p14="http://schemas.microsoft.com/office/powerpoint/2010/main" val="207383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0B4AB-0B87-1F4E-BCD0-BE55905E9BAF}" type="slidenum">
              <a:rPr lang="en-US" sz="1200">
                <a:solidFill>
                  <a:srgbClr val="000000"/>
                </a:solidFill>
              </a:rPr>
              <a:pPr/>
              <a:t>3</a:t>
            </a:fld>
            <a:endParaRPr lang="en-US" sz="120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30</a:t>
            </a:fld>
            <a:endParaRPr lang="en-US"/>
          </a:p>
        </p:txBody>
      </p:sp>
    </p:spTree>
    <p:extLst>
      <p:ext uri="{BB962C8B-B14F-4D97-AF65-F5344CB8AC3E}">
        <p14:creationId xmlns:p14="http://schemas.microsoft.com/office/powerpoint/2010/main" val="55589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31</a:t>
            </a:fld>
            <a:endParaRPr lang="en-US"/>
          </a:p>
        </p:txBody>
      </p:sp>
    </p:spTree>
    <p:extLst>
      <p:ext uri="{BB962C8B-B14F-4D97-AF65-F5344CB8AC3E}">
        <p14:creationId xmlns:p14="http://schemas.microsoft.com/office/powerpoint/2010/main" val="2327357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32</a:t>
            </a:fld>
            <a:endParaRPr lang="en-US"/>
          </a:p>
        </p:txBody>
      </p:sp>
    </p:spTree>
    <p:extLst>
      <p:ext uri="{BB962C8B-B14F-4D97-AF65-F5344CB8AC3E}">
        <p14:creationId xmlns:p14="http://schemas.microsoft.com/office/powerpoint/2010/main" val="340347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33</a:t>
            </a:fld>
            <a:endParaRPr lang="en-US"/>
          </a:p>
        </p:txBody>
      </p:sp>
    </p:spTree>
    <p:extLst>
      <p:ext uri="{BB962C8B-B14F-4D97-AF65-F5344CB8AC3E}">
        <p14:creationId xmlns:p14="http://schemas.microsoft.com/office/powerpoint/2010/main" val="3676330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34</a:t>
            </a:fld>
            <a:endParaRPr lang="en-US"/>
          </a:p>
        </p:txBody>
      </p:sp>
    </p:spTree>
    <p:extLst>
      <p:ext uri="{BB962C8B-B14F-4D97-AF65-F5344CB8AC3E}">
        <p14:creationId xmlns:p14="http://schemas.microsoft.com/office/powerpoint/2010/main" val="43815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35</a:t>
            </a:fld>
            <a:endParaRPr lang="en-US"/>
          </a:p>
        </p:txBody>
      </p:sp>
    </p:spTree>
    <p:extLst>
      <p:ext uri="{BB962C8B-B14F-4D97-AF65-F5344CB8AC3E}">
        <p14:creationId xmlns:p14="http://schemas.microsoft.com/office/powerpoint/2010/main" val="84501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36</a:t>
            </a:fld>
            <a:endParaRPr lang="en-US"/>
          </a:p>
        </p:txBody>
      </p:sp>
    </p:spTree>
    <p:extLst>
      <p:ext uri="{BB962C8B-B14F-4D97-AF65-F5344CB8AC3E}">
        <p14:creationId xmlns:p14="http://schemas.microsoft.com/office/powerpoint/2010/main" val="868917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26"/>
          <p:cNvSpPr>
            <a:spLocks noGrp="1" noRot="1" noChangeAspect="1" noChangeArrowheads="1"/>
          </p:cNvSpPr>
          <p:nvPr>
            <p:ph type="sldImg"/>
          </p:nvPr>
        </p:nvSpPr>
        <p:spPr>
          <a:xfrm>
            <a:off x="1339850" y="914400"/>
            <a:ext cx="4175125" cy="3132138"/>
          </a:xfrm>
          <a:solidFill>
            <a:srgbClr val="FFFFFF"/>
          </a:solidFill>
          <a:ln>
            <a:solidFill>
              <a:srgbClr val="000000"/>
            </a:solidFill>
          </a:ln>
        </p:spPr>
      </p:sp>
      <p:sp>
        <p:nvSpPr>
          <p:cNvPr id="158722" name="Rectangle 1027"/>
          <p:cNvSpPr>
            <a:spLocks noGrp="1" noChangeArrowheads="1"/>
          </p:cNvSpPr>
          <p:nvPr>
            <p:ph type="body" idx="1"/>
          </p:nvPr>
        </p:nvSpPr>
        <p:spPr>
          <a:solidFill>
            <a:srgbClr val="FFFFFF"/>
          </a:solidFill>
          <a:ln>
            <a:solidFill>
              <a:srgbClr val="000000"/>
            </a:solidFill>
            <a:miter lim="800000"/>
          </a:ln>
        </p:spPr>
        <p:txBody>
          <a:bodyPr/>
          <a:lstStyle/>
          <a:p>
            <a:endParaRPr lang="en-US" smtClean="0">
              <a:latin typeface="Times New Roman" pitchFamily="-72"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38</a:t>
            </a:fld>
            <a:endParaRPr lang="en-US"/>
          </a:p>
        </p:txBody>
      </p:sp>
    </p:spTree>
    <p:extLst>
      <p:ext uri="{BB962C8B-B14F-4D97-AF65-F5344CB8AC3E}">
        <p14:creationId xmlns:p14="http://schemas.microsoft.com/office/powerpoint/2010/main" val="2774530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DE95C0-453B-8E49-9662-15E6AC1B9100}" type="slidenum">
              <a:rPr lang="en-US" sz="1200">
                <a:solidFill>
                  <a:srgbClr val="000000"/>
                </a:solidFill>
                <a:latin typeface="Times" charset="0"/>
              </a:rPr>
              <a:pPr eaLnBrk="1" hangingPunct="1"/>
              <a:t>39</a:t>
            </a:fld>
            <a:endParaRPr lang="en-US" sz="1200">
              <a:solidFill>
                <a:srgbClr val="000000"/>
              </a:solidFill>
              <a:latin typeface="Times" charset="0"/>
            </a:endParaRPr>
          </a:p>
        </p:txBody>
      </p:sp>
      <p:sp>
        <p:nvSpPr>
          <p:cNvPr id="788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55B9269A-B31E-CA48-AD4B-6D56F9229AEF}"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39</a:t>
            </a:fld>
            <a:endParaRPr lang="en-US" sz="1200" smtClean="0">
              <a:solidFill>
                <a:srgbClr val="000000"/>
              </a:solidFill>
              <a:latin typeface="Times" charset="0"/>
              <a:ea typeface="ヒラギノ角ゴ Pro W3" charset="0"/>
              <a:cs typeface="ヒラギノ角ゴ Pro W3" charset="0"/>
            </a:endParaRPr>
          </a:p>
        </p:txBody>
      </p:sp>
      <p:sp>
        <p:nvSpPr>
          <p:cNvPr id="788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FC4E34C4-D8C6-9440-AD45-7FB45D989633}"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39</a:t>
            </a:fld>
            <a:endParaRPr lang="en-US" sz="1200" smtClean="0">
              <a:solidFill>
                <a:srgbClr val="000000"/>
              </a:solidFill>
              <a:latin typeface="Times" charset="0"/>
              <a:ea typeface="ヒラギノ角ゴ Pro W3" charset="0"/>
              <a:cs typeface="ヒラギノ角ゴ Pro W3" charset="0"/>
            </a:endParaRPr>
          </a:p>
        </p:txBody>
      </p:sp>
      <p:sp>
        <p:nvSpPr>
          <p:cNvPr id="7885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3"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a:t>
            </a:fld>
            <a:endParaRPr lang="en-US"/>
          </a:p>
        </p:txBody>
      </p:sp>
    </p:spTree>
    <p:extLst>
      <p:ext uri="{BB962C8B-B14F-4D97-AF65-F5344CB8AC3E}">
        <p14:creationId xmlns:p14="http://schemas.microsoft.com/office/powerpoint/2010/main" val="990905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40</a:t>
            </a:fld>
            <a:endParaRPr lang="en-US"/>
          </a:p>
        </p:txBody>
      </p:sp>
    </p:spTree>
    <p:extLst>
      <p:ext uri="{BB962C8B-B14F-4D97-AF65-F5344CB8AC3E}">
        <p14:creationId xmlns:p14="http://schemas.microsoft.com/office/powerpoint/2010/main" val="279611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41</a:t>
            </a:fld>
            <a:endParaRPr lang="en-US"/>
          </a:p>
        </p:txBody>
      </p:sp>
    </p:spTree>
    <p:extLst>
      <p:ext uri="{BB962C8B-B14F-4D97-AF65-F5344CB8AC3E}">
        <p14:creationId xmlns:p14="http://schemas.microsoft.com/office/powerpoint/2010/main" val="4094006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C8BC59-31A2-9A44-BEEA-9F5AD344D2A9}" type="slidenum">
              <a:rPr lang="en-US" sz="1200">
                <a:solidFill>
                  <a:srgbClr val="000000"/>
                </a:solidFill>
                <a:latin typeface="Times" charset="0"/>
              </a:rPr>
              <a:pPr eaLnBrk="1" hangingPunct="1"/>
              <a:t>42</a:t>
            </a:fld>
            <a:endParaRPr lang="en-US" sz="1200">
              <a:solidFill>
                <a:srgbClr val="000000"/>
              </a:solidFill>
              <a:latin typeface="Times" charset="0"/>
            </a:endParaRPr>
          </a:p>
        </p:txBody>
      </p:sp>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497EB5D7-BC51-344D-ADEB-040856E4E192}"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42</a:t>
            </a:fld>
            <a:endParaRPr lang="en-US" sz="1200" smtClean="0">
              <a:solidFill>
                <a:srgbClr val="000000"/>
              </a:solidFill>
              <a:latin typeface="Times" charset="0"/>
              <a:ea typeface="ヒラギノ角ゴ Pro W3" charset="0"/>
              <a:cs typeface="ヒラギノ角ゴ Pro W3" charset="0"/>
            </a:endParaRPr>
          </a:p>
        </p:txBody>
      </p:sp>
      <p:sp>
        <p:nvSpPr>
          <p:cNvPr id="82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F8EAAECA-2266-A242-9DDA-7FC821C24E5E}"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42</a:t>
            </a:fld>
            <a:endParaRPr lang="en-US" sz="1200" smtClean="0">
              <a:solidFill>
                <a:srgbClr val="000000"/>
              </a:solidFill>
              <a:latin typeface="Times" charset="0"/>
              <a:ea typeface="ヒラギノ角ゴ Pro W3" charset="0"/>
              <a:cs typeface="ヒラギノ角ゴ Pro W3" charset="0"/>
            </a:endParaRPr>
          </a:p>
        </p:txBody>
      </p:sp>
      <p:sp>
        <p:nvSpPr>
          <p:cNvPr id="829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949"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ヒラギノ角ゴ Pro W3" charset="0"/>
              <a:cs typeface="ヒラギノ角ゴ Pro W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43</a:t>
            </a:fld>
            <a:endParaRPr lang="en-US"/>
          </a:p>
        </p:txBody>
      </p:sp>
    </p:spTree>
    <p:extLst>
      <p:ext uri="{BB962C8B-B14F-4D97-AF65-F5344CB8AC3E}">
        <p14:creationId xmlns:p14="http://schemas.microsoft.com/office/powerpoint/2010/main" val="3835567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44</a:t>
            </a:fld>
            <a:endParaRPr lang="en-US"/>
          </a:p>
        </p:txBody>
      </p:sp>
    </p:spTree>
    <p:extLst>
      <p:ext uri="{BB962C8B-B14F-4D97-AF65-F5344CB8AC3E}">
        <p14:creationId xmlns:p14="http://schemas.microsoft.com/office/powerpoint/2010/main" val="1790917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45</a:t>
            </a:fld>
            <a:endParaRPr lang="en-US"/>
          </a:p>
        </p:txBody>
      </p:sp>
    </p:spTree>
    <p:extLst>
      <p:ext uri="{BB962C8B-B14F-4D97-AF65-F5344CB8AC3E}">
        <p14:creationId xmlns:p14="http://schemas.microsoft.com/office/powerpoint/2010/main" val="3809809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46</a:t>
            </a:fld>
            <a:endParaRPr lang="en-US"/>
          </a:p>
        </p:txBody>
      </p:sp>
    </p:spTree>
    <p:extLst>
      <p:ext uri="{BB962C8B-B14F-4D97-AF65-F5344CB8AC3E}">
        <p14:creationId xmlns:p14="http://schemas.microsoft.com/office/powerpoint/2010/main" val="3750663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47</a:t>
            </a:fld>
            <a:endParaRPr lang="en-US"/>
          </a:p>
        </p:txBody>
      </p:sp>
    </p:spTree>
    <p:extLst>
      <p:ext uri="{BB962C8B-B14F-4D97-AF65-F5344CB8AC3E}">
        <p14:creationId xmlns:p14="http://schemas.microsoft.com/office/powerpoint/2010/main" val="2765140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48</a:t>
            </a:fld>
            <a:endParaRPr lang="en-US"/>
          </a:p>
        </p:txBody>
      </p:sp>
    </p:spTree>
    <p:extLst>
      <p:ext uri="{BB962C8B-B14F-4D97-AF65-F5344CB8AC3E}">
        <p14:creationId xmlns:p14="http://schemas.microsoft.com/office/powerpoint/2010/main" val="1927247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49</a:t>
            </a:fld>
            <a:endParaRPr lang="en-US"/>
          </a:p>
        </p:txBody>
      </p:sp>
    </p:spTree>
    <p:extLst>
      <p:ext uri="{BB962C8B-B14F-4D97-AF65-F5344CB8AC3E}">
        <p14:creationId xmlns:p14="http://schemas.microsoft.com/office/powerpoint/2010/main" val="8228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a:t>
            </a:fld>
            <a:endParaRPr lang="en-US"/>
          </a:p>
        </p:txBody>
      </p:sp>
    </p:spTree>
    <p:extLst>
      <p:ext uri="{BB962C8B-B14F-4D97-AF65-F5344CB8AC3E}">
        <p14:creationId xmlns:p14="http://schemas.microsoft.com/office/powerpoint/2010/main" val="2573173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50</a:t>
            </a:fld>
            <a:endParaRPr lang="en-US"/>
          </a:p>
        </p:txBody>
      </p:sp>
    </p:spTree>
    <p:extLst>
      <p:ext uri="{BB962C8B-B14F-4D97-AF65-F5344CB8AC3E}">
        <p14:creationId xmlns:p14="http://schemas.microsoft.com/office/powerpoint/2010/main" val="3072056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51</a:t>
            </a:fld>
            <a:endParaRPr lang="en-US"/>
          </a:p>
        </p:txBody>
      </p:sp>
    </p:spTree>
    <p:extLst>
      <p:ext uri="{BB962C8B-B14F-4D97-AF65-F5344CB8AC3E}">
        <p14:creationId xmlns:p14="http://schemas.microsoft.com/office/powerpoint/2010/main" val="3489673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52</a:t>
            </a:fld>
            <a:endParaRPr lang="en-US"/>
          </a:p>
        </p:txBody>
      </p:sp>
    </p:spTree>
    <p:extLst>
      <p:ext uri="{BB962C8B-B14F-4D97-AF65-F5344CB8AC3E}">
        <p14:creationId xmlns:p14="http://schemas.microsoft.com/office/powerpoint/2010/main" val="745285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84414" y="8684382"/>
            <a:ext cx="2972098" cy="4581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0" tIns="43245" rIns="86490" bIns="43245"/>
          <a:lstStyle>
            <a:lvl1pPr eaLnBrk="0" hangingPunct="0">
              <a:defRPr b="1">
                <a:solidFill>
                  <a:schemeClr val="tx1"/>
                </a:solidFill>
                <a:latin typeface="Arial" charset="0"/>
                <a:ea typeface="ＭＳ Ｐゴシック" charset="0"/>
              </a:defRPr>
            </a:lvl1pPr>
            <a:lvl2pPr marL="702726" indent="-270280" eaLnBrk="0" hangingPunct="0">
              <a:defRPr b="1">
                <a:solidFill>
                  <a:schemeClr val="tx1"/>
                </a:solidFill>
                <a:latin typeface="Arial" charset="0"/>
                <a:ea typeface="ＭＳ Ｐゴシック" charset="0"/>
              </a:defRPr>
            </a:lvl2pPr>
            <a:lvl3pPr marL="1081118" indent="-216223" eaLnBrk="0" hangingPunct="0">
              <a:defRPr b="1">
                <a:solidFill>
                  <a:schemeClr val="tx1"/>
                </a:solidFill>
                <a:latin typeface="Arial" charset="0"/>
                <a:ea typeface="ＭＳ Ｐゴシック" charset="0"/>
              </a:defRPr>
            </a:lvl3pPr>
            <a:lvl4pPr marL="1513565" indent="-216223" eaLnBrk="0" hangingPunct="0">
              <a:defRPr b="1">
                <a:solidFill>
                  <a:schemeClr val="tx1"/>
                </a:solidFill>
                <a:latin typeface="Arial" charset="0"/>
                <a:ea typeface="ＭＳ Ｐゴシック" charset="0"/>
              </a:defRPr>
            </a:lvl4pPr>
            <a:lvl5pPr marL="1946012" indent="-216223" eaLnBrk="0" hangingPunct="0">
              <a:defRPr b="1">
                <a:solidFill>
                  <a:schemeClr val="tx1"/>
                </a:solidFill>
                <a:latin typeface="Arial" charset="0"/>
                <a:ea typeface="ＭＳ Ｐゴシック" charset="0"/>
              </a:defRPr>
            </a:lvl5pPr>
            <a:lvl6pPr marL="2378458"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810905"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243353"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675800" indent="-21622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eaLnBrk="1" hangingPunct="1"/>
            <a:fld id="{4903310F-FA41-C24D-AA3F-EBF6390D3C2B}" type="slidenum">
              <a:rPr lang="en-US" b="0"/>
              <a:pPr eaLnBrk="1" hangingPunct="1"/>
              <a:t>53</a:t>
            </a:fld>
            <a:endParaRPr lang="en-US" b="0"/>
          </a:p>
        </p:txBody>
      </p:sp>
      <p:sp>
        <p:nvSpPr>
          <p:cNvPr id="88069" name="Rectangle 7"/>
          <p:cNvSpPr txBox="1">
            <a:spLocks noGrp="1" noChangeArrowheads="1"/>
          </p:cNvSpPr>
          <p:nvPr/>
        </p:nvSpPr>
        <p:spPr bwMode="auto">
          <a:xfrm>
            <a:off x="3887391" y="8685894"/>
            <a:ext cx="2970610" cy="45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8" tIns="45847" rIns="91698" bIns="45847" anchor="b"/>
          <a:lstStyle>
            <a:lvl1pPr defTabSz="969963" eaLnBrk="0" hangingPunct="0">
              <a:defRPr b="1">
                <a:solidFill>
                  <a:schemeClr val="tx1"/>
                </a:solidFill>
                <a:latin typeface="Arial" charset="0"/>
                <a:ea typeface="ＭＳ Ｐゴシック" charset="0"/>
              </a:defRPr>
            </a:lvl1pPr>
            <a:lvl2pPr marL="742950" indent="-285750" defTabSz="969963" eaLnBrk="0" hangingPunct="0">
              <a:defRPr b="1">
                <a:solidFill>
                  <a:schemeClr val="tx1"/>
                </a:solidFill>
                <a:latin typeface="Arial" charset="0"/>
                <a:ea typeface="ＭＳ Ｐゴシック" charset="0"/>
              </a:defRPr>
            </a:lvl2pPr>
            <a:lvl3pPr marL="1143000" indent="-228600" defTabSz="969963" eaLnBrk="0" hangingPunct="0">
              <a:defRPr b="1">
                <a:solidFill>
                  <a:schemeClr val="tx1"/>
                </a:solidFill>
                <a:latin typeface="Arial" charset="0"/>
                <a:ea typeface="ＭＳ Ｐゴシック" charset="0"/>
              </a:defRPr>
            </a:lvl3pPr>
            <a:lvl4pPr marL="1600200" indent="-228600" defTabSz="969963" eaLnBrk="0" hangingPunct="0">
              <a:defRPr b="1">
                <a:solidFill>
                  <a:schemeClr val="tx1"/>
                </a:solidFill>
                <a:latin typeface="Arial" charset="0"/>
                <a:ea typeface="ＭＳ Ｐゴシック" charset="0"/>
              </a:defRPr>
            </a:lvl4pPr>
            <a:lvl5pPr marL="2057400" indent="-228600" defTabSz="969963" eaLnBrk="0" hangingPunct="0">
              <a:defRPr b="1">
                <a:solidFill>
                  <a:schemeClr val="tx1"/>
                </a:solidFill>
                <a:latin typeface="Arial" charset="0"/>
                <a:ea typeface="ＭＳ Ｐゴシック" charset="0"/>
              </a:defRPr>
            </a:lvl5pPr>
            <a:lvl6pPr marL="25146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defTabSz="96996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algn="r" eaLnBrk="1" hangingPunct="1"/>
            <a:fld id="{B40D8535-9D92-2B47-B05D-D166B47FD02A}" type="slidenum">
              <a:rPr lang="en-US" sz="1200">
                <a:latin typeface="Times New Roman" charset="0"/>
              </a:rPr>
              <a:pPr algn="r" eaLnBrk="1" hangingPunct="1"/>
              <a:t>53</a:t>
            </a:fld>
            <a:endParaRPr lang="en-US" sz="1200">
              <a:latin typeface="Times New Roman" charset="0"/>
            </a:endParaRPr>
          </a:p>
        </p:txBody>
      </p:sp>
      <p:sp>
        <p:nvSpPr>
          <p:cNvPr id="88070"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54</a:t>
            </a:fld>
            <a:endParaRPr lang="en-US"/>
          </a:p>
        </p:txBody>
      </p:sp>
    </p:spTree>
    <p:extLst>
      <p:ext uri="{BB962C8B-B14F-4D97-AF65-F5344CB8AC3E}">
        <p14:creationId xmlns:p14="http://schemas.microsoft.com/office/powerpoint/2010/main" val="25081810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49286A0-F807-6D46-A6E9-9967F367E22B}" type="slidenum">
              <a:rPr lang="en-US" sz="1200">
                <a:solidFill>
                  <a:prstClr val="black"/>
                </a:solidFill>
              </a:rPr>
              <a:pPr/>
              <a:t>55</a:t>
            </a:fld>
            <a:endParaRPr lang="en-US" sz="1200">
              <a:solidFill>
                <a:prstClr val="black"/>
              </a:solidFill>
            </a:endParaRPr>
          </a:p>
        </p:txBody>
      </p:sp>
      <p:sp>
        <p:nvSpPr>
          <p:cNvPr id="716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D53B0DD5-D608-1E4E-ADDE-FDB25DA16026}" type="slidenum">
              <a:rPr lang="en-US" sz="1200" smtClean="0">
                <a:solidFill>
                  <a:prstClr val="black"/>
                </a:solidFill>
              </a:rPr>
              <a:pPr algn="r" defTabSz="914400" eaLnBrk="0" fontAlgn="base" hangingPunct="0">
                <a:spcBef>
                  <a:spcPct val="0"/>
                </a:spcBef>
                <a:spcAft>
                  <a:spcPct val="0"/>
                </a:spcAft>
              </a:pPr>
              <a:t>55</a:t>
            </a:fld>
            <a:endParaRPr lang="en-US" sz="1200" smtClean="0">
              <a:solidFill>
                <a:prstClr val="black"/>
              </a:solidFill>
            </a:endParaRPr>
          </a:p>
        </p:txBody>
      </p:sp>
      <p:sp>
        <p:nvSpPr>
          <p:cNvPr id="7168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7E0DC2B7-1EF5-A840-A3E1-7219CF3E0F20}" type="slidenum">
              <a:rPr lang="en-US" sz="1200" smtClean="0">
                <a:solidFill>
                  <a:prstClr val="black"/>
                </a:solidFill>
                <a:ea typeface="ヒラギノ角ゴ Pro W3" charset="0"/>
                <a:cs typeface="ヒラギノ角ゴ Pro W3" charset="0"/>
              </a:rPr>
              <a:pPr algn="r" defTabSz="914400" eaLnBrk="0" fontAlgn="base" hangingPunct="0">
                <a:spcBef>
                  <a:spcPct val="0"/>
                </a:spcBef>
                <a:spcAft>
                  <a:spcPct val="0"/>
                </a:spcAft>
              </a:pPr>
              <a:t>55</a:t>
            </a:fld>
            <a:endParaRPr lang="en-US" sz="1200" smtClean="0">
              <a:solidFill>
                <a:prstClr val="black"/>
              </a:solidFill>
              <a:ea typeface="ヒラギノ角ゴ Pro W3" charset="0"/>
              <a:cs typeface="ヒラギノ角ゴ Pro W3" charset="0"/>
            </a:endParaRPr>
          </a:p>
        </p:txBody>
      </p:sp>
      <p:sp>
        <p:nvSpPr>
          <p:cNvPr id="716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A2B44020-C0FC-DD44-AE51-ADFC88C5F86E}" type="slidenum">
              <a:rPr lang="en-US" sz="1200" smtClean="0">
                <a:solidFill>
                  <a:prstClr val="black"/>
                </a:solidFill>
                <a:ea typeface="ヒラギノ角ゴ Pro W3" charset="0"/>
                <a:cs typeface="ヒラギノ角ゴ Pro W3" charset="0"/>
              </a:rPr>
              <a:pPr algn="r" defTabSz="914400" eaLnBrk="0" fontAlgn="base" hangingPunct="0">
                <a:spcBef>
                  <a:spcPct val="0"/>
                </a:spcBef>
                <a:spcAft>
                  <a:spcPct val="0"/>
                </a:spcAft>
              </a:pPr>
              <a:t>55</a:t>
            </a:fld>
            <a:endParaRPr lang="en-US" sz="1200" smtClean="0">
              <a:solidFill>
                <a:prstClr val="black"/>
              </a:solidFill>
              <a:ea typeface="ヒラギノ角ゴ Pro W3" charset="0"/>
              <a:cs typeface="ヒラギノ角ゴ Pro W3" charset="0"/>
            </a:endParaRPr>
          </a:p>
        </p:txBody>
      </p:sp>
      <p:sp>
        <p:nvSpPr>
          <p:cNvPr id="71686" name="Rectangle 2"/>
          <p:cNvSpPr>
            <a:spLocks noGrp="1" noRot="1" noChangeAspect="1" noChangeArrowheads="1" noTextEdit="1"/>
          </p:cNvSpPr>
          <p:nvPr>
            <p:ph type="sldImg"/>
          </p:nvPr>
        </p:nvSpPr>
        <p:spPr>
          <a:solidFill>
            <a:srgbClr val="FFFFFF"/>
          </a:solidFill>
          <a:ln/>
        </p:spPr>
      </p:sp>
      <p:sp>
        <p:nvSpPr>
          <p:cNvPr id="716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D9D2211-3C16-C34D-B0CD-9B45D1351E28}" type="slidenum">
              <a:rPr lang="en-US" sz="1200">
                <a:solidFill>
                  <a:prstClr val="black"/>
                </a:solidFill>
              </a:rPr>
              <a:pPr/>
              <a:t>56</a:t>
            </a:fld>
            <a:endParaRPr lang="en-US" sz="1200">
              <a:solidFill>
                <a:prstClr val="black"/>
              </a:solidFill>
            </a:endParaRPr>
          </a:p>
        </p:txBody>
      </p:sp>
      <p:sp>
        <p:nvSpPr>
          <p:cNvPr id="737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91B87F0C-755D-FF41-8E50-09E062EA4740}" type="slidenum">
              <a:rPr lang="en-US" sz="1200" smtClean="0">
                <a:solidFill>
                  <a:prstClr val="black"/>
                </a:solidFill>
              </a:rPr>
              <a:pPr algn="r" defTabSz="914400" eaLnBrk="0" fontAlgn="base" hangingPunct="0">
                <a:spcBef>
                  <a:spcPct val="0"/>
                </a:spcBef>
                <a:spcAft>
                  <a:spcPct val="0"/>
                </a:spcAft>
              </a:pPr>
              <a:t>56</a:t>
            </a:fld>
            <a:endParaRPr lang="en-US" sz="1200" smtClean="0">
              <a:solidFill>
                <a:prstClr val="black"/>
              </a:solidFill>
            </a:endParaRPr>
          </a:p>
        </p:txBody>
      </p:sp>
      <p:sp>
        <p:nvSpPr>
          <p:cNvPr id="7373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604798C7-271C-BD46-AB84-6B4EE80C174A}" type="slidenum">
              <a:rPr lang="en-US" sz="1200" smtClean="0">
                <a:solidFill>
                  <a:prstClr val="black"/>
                </a:solidFill>
                <a:ea typeface="ヒラギノ角ゴ Pro W3" charset="0"/>
                <a:cs typeface="ヒラギノ角ゴ Pro W3" charset="0"/>
              </a:rPr>
              <a:pPr algn="r" defTabSz="914400" eaLnBrk="0" fontAlgn="base" hangingPunct="0">
                <a:spcBef>
                  <a:spcPct val="0"/>
                </a:spcBef>
                <a:spcAft>
                  <a:spcPct val="0"/>
                </a:spcAft>
              </a:pPr>
              <a:t>56</a:t>
            </a:fld>
            <a:endParaRPr lang="en-US" sz="1200" smtClean="0">
              <a:solidFill>
                <a:prstClr val="black"/>
              </a:solidFill>
              <a:ea typeface="ヒラギノ角ゴ Pro W3" charset="0"/>
              <a:cs typeface="ヒラギノ角ゴ Pro W3" charset="0"/>
            </a:endParaRPr>
          </a:p>
        </p:txBody>
      </p:sp>
      <p:sp>
        <p:nvSpPr>
          <p:cNvPr id="7373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defTabSz="914400" eaLnBrk="0" fontAlgn="base" hangingPunct="0">
              <a:spcBef>
                <a:spcPct val="0"/>
              </a:spcBef>
              <a:spcAft>
                <a:spcPct val="0"/>
              </a:spcAft>
            </a:pPr>
            <a:fld id="{24C2C9E3-88CD-1146-AD9B-3E057491CD65}" type="slidenum">
              <a:rPr lang="en-US" sz="1200" smtClean="0">
                <a:solidFill>
                  <a:prstClr val="black"/>
                </a:solidFill>
                <a:ea typeface="ヒラギノ角ゴ Pro W3" charset="0"/>
                <a:cs typeface="ヒラギノ角ゴ Pro W3" charset="0"/>
              </a:rPr>
              <a:pPr algn="r" defTabSz="914400" eaLnBrk="0" fontAlgn="base" hangingPunct="0">
                <a:spcBef>
                  <a:spcPct val="0"/>
                </a:spcBef>
                <a:spcAft>
                  <a:spcPct val="0"/>
                </a:spcAft>
              </a:pPr>
              <a:t>56</a:t>
            </a:fld>
            <a:endParaRPr lang="en-US" sz="1200" smtClean="0">
              <a:solidFill>
                <a:prstClr val="black"/>
              </a:solidFill>
              <a:ea typeface="ヒラギノ角ゴ Pro W3" charset="0"/>
              <a:cs typeface="ヒラギノ角ゴ Pro W3" charset="0"/>
            </a:endParaRPr>
          </a:p>
        </p:txBody>
      </p:sp>
      <p:sp>
        <p:nvSpPr>
          <p:cNvPr id="73734" name="Rectangle 2"/>
          <p:cNvSpPr>
            <a:spLocks noGrp="1" noRot="1" noChangeAspect="1" noChangeArrowheads="1" noTextEdit="1"/>
          </p:cNvSpPr>
          <p:nvPr>
            <p:ph type="sldImg"/>
          </p:nvPr>
        </p:nvSpPr>
        <p:spPr>
          <a:solidFill>
            <a:srgbClr val="FFFFFF"/>
          </a:solidFill>
          <a:ln/>
        </p:spPr>
      </p:sp>
      <p:sp>
        <p:nvSpPr>
          <p:cNvPr id="7373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57</a:t>
            </a:fld>
            <a:endParaRPr lang="en-US"/>
          </a:p>
        </p:txBody>
      </p:sp>
    </p:spTree>
    <p:extLst>
      <p:ext uri="{BB962C8B-B14F-4D97-AF65-F5344CB8AC3E}">
        <p14:creationId xmlns:p14="http://schemas.microsoft.com/office/powerpoint/2010/main" val="2752755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58</a:t>
            </a:fld>
            <a:endParaRPr lang="en-US"/>
          </a:p>
        </p:txBody>
      </p:sp>
    </p:spTree>
    <p:extLst>
      <p:ext uri="{BB962C8B-B14F-4D97-AF65-F5344CB8AC3E}">
        <p14:creationId xmlns:p14="http://schemas.microsoft.com/office/powerpoint/2010/main" val="1445947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59</a:t>
            </a:fld>
            <a:endParaRPr lang="en-US"/>
          </a:p>
        </p:txBody>
      </p:sp>
    </p:spTree>
    <p:extLst>
      <p:ext uri="{BB962C8B-B14F-4D97-AF65-F5344CB8AC3E}">
        <p14:creationId xmlns:p14="http://schemas.microsoft.com/office/powerpoint/2010/main" val="419863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6</a:t>
            </a:fld>
            <a:endParaRPr lang="en-US"/>
          </a:p>
        </p:txBody>
      </p:sp>
    </p:spTree>
    <p:extLst>
      <p:ext uri="{BB962C8B-B14F-4D97-AF65-F5344CB8AC3E}">
        <p14:creationId xmlns:p14="http://schemas.microsoft.com/office/powerpoint/2010/main" val="31822185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60</a:t>
            </a:fld>
            <a:endParaRPr lang="en-US"/>
          </a:p>
        </p:txBody>
      </p:sp>
    </p:spTree>
    <p:extLst>
      <p:ext uri="{BB962C8B-B14F-4D97-AF65-F5344CB8AC3E}">
        <p14:creationId xmlns:p14="http://schemas.microsoft.com/office/powerpoint/2010/main" val="38107221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61</a:t>
            </a:fld>
            <a:endParaRPr lang="en-US"/>
          </a:p>
        </p:txBody>
      </p:sp>
    </p:spTree>
    <p:extLst>
      <p:ext uri="{BB962C8B-B14F-4D97-AF65-F5344CB8AC3E}">
        <p14:creationId xmlns:p14="http://schemas.microsoft.com/office/powerpoint/2010/main" val="3272154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2D13D-27C4-744E-BEC8-BD34DC02DAC2}" type="slidenum">
              <a:rPr lang="en-US" sz="1200">
                <a:solidFill>
                  <a:srgbClr val="000000"/>
                </a:solidFill>
                <a:latin typeface="Times" charset="0"/>
              </a:rPr>
              <a:pPr eaLnBrk="1" hangingPunct="1"/>
              <a:t>62</a:t>
            </a:fld>
            <a:endParaRPr lang="en-US" sz="1200">
              <a:solidFill>
                <a:srgbClr val="000000"/>
              </a:solidFill>
              <a:latin typeface="Times" charset="0"/>
            </a:endParaRPr>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2031A094-91A9-9B4F-8749-A67032FC7A70}"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62</a:t>
            </a:fld>
            <a:endParaRPr lang="en-US" sz="1200" smtClean="0">
              <a:solidFill>
                <a:srgbClr val="000000"/>
              </a:solidFill>
              <a:latin typeface="Times" charset="0"/>
              <a:ea typeface="ヒラギノ角ゴ Pro W3" charset="0"/>
              <a:cs typeface="ヒラギノ角ゴ Pro W3" charset="0"/>
            </a:endParaRPr>
          </a:p>
        </p:txBody>
      </p:sp>
      <p:sp>
        <p:nvSpPr>
          <p:cNvPr id="1280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7141D900-A679-B147-8F81-D08BCD8A4E80}"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62</a:t>
            </a:fld>
            <a:endParaRPr lang="en-US" sz="1200" smtClean="0">
              <a:solidFill>
                <a:srgbClr val="000000"/>
              </a:solidFill>
              <a:latin typeface="Times" charset="0"/>
              <a:ea typeface="ヒラギノ角ゴ Pro W3" charset="0"/>
              <a:cs typeface="ヒラギノ角ゴ Pro W3" charset="0"/>
            </a:endParaRPr>
          </a:p>
        </p:txBody>
      </p:sp>
      <p:sp>
        <p:nvSpPr>
          <p:cNvPr id="12800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8005"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ヒラギノ角ゴ Pro W3" charset="0"/>
              <a:cs typeface="ヒラギノ角ゴ Pro W3"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noChangeArrowheads="1"/>
          </p:cNvSpPr>
          <p:nvPr>
            <p:ph type="body" idx="1"/>
          </p:nvPr>
        </p:nvSpPr>
        <p:spPr bwMode="auto">
          <a:xfrm>
            <a:off x="922946" y="4349832"/>
            <a:ext cx="4999290" cy="41393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xfrm>
            <a:off x="922946" y="4349832"/>
            <a:ext cx="4999290" cy="41393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FF4269-067D-3547-AAE1-46844B5B37A5}" type="slidenum">
              <a:rPr lang="en-US" sz="1200">
                <a:solidFill>
                  <a:srgbClr val="000000"/>
                </a:solidFill>
                <a:latin typeface="Times" charset="0"/>
              </a:rPr>
              <a:pPr eaLnBrk="1" hangingPunct="1"/>
              <a:t>68</a:t>
            </a:fld>
            <a:endParaRPr lang="en-US" sz="1200">
              <a:solidFill>
                <a:srgbClr val="000000"/>
              </a:solidFill>
              <a:latin typeface="Times" charset="0"/>
            </a:endParaRPr>
          </a:p>
        </p:txBody>
      </p:sp>
      <p:sp>
        <p:nvSpPr>
          <p:cNvPr id="138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ABD82605-766B-F149-B187-3FB3664149C9}"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68</a:t>
            </a:fld>
            <a:endParaRPr lang="en-US" sz="1200" smtClean="0">
              <a:solidFill>
                <a:srgbClr val="000000"/>
              </a:solidFill>
              <a:latin typeface="Times" charset="0"/>
              <a:ea typeface="ヒラギノ角ゴ Pro W3" charset="0"/>
              <a:cs typeface="ヒラギノ角ゴ Pro W3" charset="0"/>
            </a:endParaRPr>
          </a:p>
        </p:txBody>
      </p:sp>
      <p:sp>
        <p:nvSpPr>
          <p:cNvPr id="1382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56423ED0-79E6-FD47-8CEA-159E4268ACEC}" type="slidenum">
              <a:rPr lang="en-US" sz="1200" smtClean="0">
                <a:solidFill>
                  <a:srgbClr val="000000"/>
                </a:solidFill>
                <a:latin typeface="Times" charset="0"/>
                <a:ea typeface="ヒラギノ角ゴ Pro W3" charset="0"/>
                <a:cs typeface="ヒラギノ角ゴ Pro W3" charset="0"/>
              </a:rPr>
              <a:pPr algn="r" eaLnBrk="1" fontAlgn="base" hangingPunct="1">
                <a:spcBef>
                  <a:spcPct val="0"/>
                </a:spcBef>
                <a:spcAft>
                  <a:spcPct val="0"/>
                </a:spcAft>
              </a:pPr>
              <a:t>68</a:t>
            </a:fld>
            <a:endParaRPr lang="en-US" sz="1200" smtClean="0">
              <a:solidFill>
                <a:srgbClr val="000000"/>
              </a:solidFill>
              <a:latin typeface="Times" charset="0"/>
              <a:ea typeface="ヒラギノ角ゴ Pro W3" charset="0"/>
              <a:cs typeface="ヒラギノ角ゴ Pro W3" charset="0"/>
            </a:endParaRPr>
          </a:p>
        </p:txBody>
      </p:sp>
      <p:sp>
        <p:nvSpPr>
          <p:cNvPr id="13824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8245"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7</a:t>
            </a:fld>
            <a:endParaRPr lang="en-US"/>
          </a:p>
        </p:txBody>
      </p:sp>
    </p:spTree>
    <p:extLst>
      <p:ext uri="{BB962C8B-B14F-4D97-AF65-F5344CB8AC3E}">
        <p14:creationId xmlns:p14="http://schemas.microsoft.com/office/powerpoint/2010/main" val="574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8</a:t>
            </a:fld>
            <a:endParaRPr lang="en-US"/>
          </a:p>
        </p:txBody>
      </p:sp>
    </p:spTree>
    <p:extLst>
      <p:ext uri="{BB962C8B-B14F-4D97-AF65-F5344CB8AC3E}">
        <p14:creationId xmlns:p14="http://schemas.microsoft.com/office/powerpoint/2010/main" val="383763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A766F-356A-F942-84C4-4EBCA519BCE1}" type="slidenum">
              <a:rPr lang="en-US" smtClean="0"/>
              <a:t>9</a:t>
            </a:fld>
            <a:endParaRPr lang="en-US"/>
          </a:p>
        </p:txBody>
      </p:sp>
    </p:spTree>
    <p:extLst>
      <p:ext uri="{BB962C8B-B14F-4D97-AF65-F5344CB8AC3E}">
        <p14:creationId xmlns:p14="http://schemas.microsoft.com/office/powerpoint/2010/main" val="121068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9473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2526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extLst>
      <p:ext uri="{BB962C8B-B14F-4D97-AF65-F5344CB8AC3E}">
        <p14:creationId xmlns:p14="http://schemas.microsoft.com/office/powerpoint/2010/main" val="389191522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8808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39134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394711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87573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17840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83523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75809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036834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87085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3224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076805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7/8/13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931839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1598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072119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97098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59081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67652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4443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56168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525886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465400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3383427"/>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62109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41788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542782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30033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8818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448026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16464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76168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472143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592030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651930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59559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97327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26326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033319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950838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764079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655803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2102836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261817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405875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93637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786248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022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Keypoint Chart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hartPosition"/>
          <p:cNvSpPr>
            <a:spLocks noGrp="1"/>
          </p:cNvSpPr>
          <p:nvPr>
            <p:ph type="chart" idx="10"/>
          </p:nvPr>
        </p:nvSpPr>
        <p:spPr>
          <a:xfrm>
            <a:off x="457199" y="1600200"/>
            <a:ext cx="8229600" cy="4572000"/>
          </a:xfrm>
        </p:spPr>
        <p:txBody>
          <a:bodyPr/>
          <a:lstStyle/>
          <a:p>
            <a:pPr lvl="0"/>
            <a:endParaRPr lang="en-US" noProof="0"/>
          </a:p>
        </p:txBody>
      </p:sp>
    </p:spTree>
    <p:extLst>
      <p:ext uri="{BB962C8B-B14F-4D97-AF65-F5344CB8AC3E}">
        <p14:creationId xmlns:p14="http://schemas.microsoft.com/office/powerpoint/2010/main" val="3324559107"/>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extLst>
      <p:ext uri="{BB962C8B-B14F-4D97-AF65-F5344CB8AC3E}">
        <p14:creationId xmlns:p14="http://schemas.microsoft.com/office/powerpoint/2010/main" val="126196877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8418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145401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4018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846141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524679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89614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05943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961301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549457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718333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131292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52339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extLst>
      <p:ext uri="{BB962C8B-B14F-4D97-AF65-F5344CB8AC3E}">
        <p14:creationId xmlns:p14="http://schemas.microsoft.com/office/powerpoint/2010/main" val="116097767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73863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72786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704036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19591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809617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036475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521140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65094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526578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239995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44534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31213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791470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2435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6266171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720642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56213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650284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786361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582430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137241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786519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85868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379970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7/8/13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593275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theme" Target="../theme/theme5.xml"/><Relationship Id="rId15" Type="http://schemas.openxmlformats.org/officeDocument/2006/relationships/image" Target="../media/image1.jp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6.xml"/><Relationship Id="rId14" Type="http://schemas.openxmlformats.org/officeDocument/2006/relationships/image" Target="../media/image1.jp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6736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Rectangle 24"/>
          <p:cNvSpPr>
            <a:spLocks noGrp="1" noChangeArrowheads="1"/>
          </p:cNvSpPr>
          <p:nvPr>
            <p:ph type="body" idx="1"/>
          </p:nvPr>
        </p:nvSpPr>
        <p:spPr bwMode="auto">
          <a:xfrm>
            <a:off x="685800" y="152558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5" name="Rectangle 25"/>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803922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xmlns:p14="http://schemas.microsoft.com/office/powerpoint/2010/main"/>
  <p:txStyles>
    <p:titleStyle>
      <a:lvl1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5240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445203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xmlns:p14="http://schemas.microsoft.com/office/powerpoint/2010/main"/>
  <p:txStyles>
    <p:titleStyle>
      <a:lvl1pPr algn="l" rtl="0" eaLnBrk="0" fontAlgn="base" hangingPunct="0">
        <a:lnSpc>
          <a:spcPct val="90000"/>
        </a:lnSpc>
        <a:spcBef>
          <a:spcPct val="0"/>
        </a:spcBef>
        <a:spcAft>
          <a:spcPct val="0"/>
        </a:spcAft>
        <a:defRPr sz="2600" b="1">
          <a:solidFill>
            <a:srgbClr val="EFC53D"/>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FC53D"/>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FC53D"/>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FC53D"/>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FC53D"/>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50590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17147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1422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147224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4.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5" Type="http://schemas.openxmlformats.org/officeDocument/2006/relationships/image" Target="../media/image25.tiff"/><Relationship Id="rId6" Type="http://schemas.openxmlformats.org/officeDocument/2006/relationships/image" Target="../media/image26.tiff"/><Relationship Id="rId1" Type="http://schemas.openxmlformats.org/officeDocument/2006/relationships/slideLayout" Target="../slideLayouts/slideLayout2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4.xml"/><Relationship Id="rId3"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27.wmf"/><Relationship Id="rId5" Type="http://schemas.openxmlformats.org/officeDocument/2006/relationships/image" Target="../media/image28.emf"/><Relationship Id="rId6" Type="http://schemas.openxmlformats.org/officeDocument/2006/relationships/image" Target="../media/image29.wmf"/><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image" Target="../media/image30.jpg"/></Relationships>
</file>

<file path=ppt/slides/_rels/slide6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 Id="rId3"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81125" y="1900899"/>
            <a:ext cx="7155078" cy="3810000"/>
          </a:xfrm>
        </p:spPr>
        <p:txBody>
          <a:bodyPr>
            <a:normAutofit lnSpcReduction="10000"/>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a:t>
            </a:r>
            <a:r>
              <a:rPr lang="en-US" b="1" smtClean="0"/>
              <a:t>slides.</a:t>
            </a:r>
            <a:endParaRPr lang="en-US" b="1" dirty="0" smtClean="0"/>
          </a:p>
          <a:p>
            <a:pPr>
              <a:defRPr/>
            </a:pPr>
            <a:endParaRPr lang="en-US" dirty="0"/>
          </a:p>
        </p:txBody>
      </p:sp>
    </p:spTree>
    <p:extLst>
      <p:ext uri="{BB962C8B-B14F-4D97-AF65-F5344CB8AC3E}">
        <p14:creationId xmlns:p14="http://schemas.microsoft.com/office/powerpoint/2010/main" val="2334248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37342051"/>
              </p:ext>
            </p:extLst>
          </p:nvPr>
        </p:nvGraphicFramePr>
        <p:xfrm>
          <a:off x="381000" y="1295398"/>
          <a:ext cx="8382000" cy="3988915"/>
        </p:xfrm>
        <a:graphic>
          <a:graphicData uri="http://schemas.openxmlformats.org/drawingml/2006/table">
            <a:tbl>
              <a:tblPr/>
              <a:tblGrid>
                <a:gridCol w="8382000"/>
              </a:tblGrid>
              <a:tr h="2204402">
                <a:tc>
                  <a:txBody>
                    <a:bodyPr/>
                    <a:lstStyle/>
                    <a:p>
                      <a:pPr marL="0" marR="0" lvl="0" indent="0" algn="l" defTabSz="457200" rtl="0" eaLnBrk="0" fontAlgn="base" latinLnBrk="0" hangingPunct="0">
                        <a:lnSpc>
                          <a:spcPct val="100000"/>
                        </a:lnSpc>
                        <a:spcBef>
                          <a:spcPct val="20000"/>
                        </a:spcBef>
                        <a:spcAft>
                          <a:spcPct val="0"/>
                        </a:spcAft>
                        <a:buClrTx/>
                        <a:buSzTx/>
                        <a:buFont typeface="Arial"/>
                        <a:buNone/>
                        <a:tabLst/>
                        <a:defRPr/>
                      </a:pPr>
                      <a:r>
                        <a:rPr kumimoji="0" lang="en-US" sz="2400" b="1" i="0" u="none" strike="noStrike" cap="none" normalizeH="0" baseline="0" dirty="0">
                          <a:ln>
                            <a:noFill/>
                          </a:ln>
                          <a:solidFill>
                            <a:srgbClr val="ECBB33"/>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1: Induction and maintenance therapy for transplant-eligible MM</a:t>
                      </a:r>
                    </a:p>
                    <a:p>
                      <a:pPr marL="342900" marR="0" lvl="0" indent="-342900" algn="l" defTabSz="457200" rtl="0" eaLnBrk="0" fontAlgn="base" latinLnBrk="0" hangingPunct="0">
                        <a:lnSpc>
                          <a:spcPct val="100000"/>
                        </a:lnSpc>
                        <a:spcBef>
                          <a:spcPct val="20000"/>
                        </a:spcBef>
                        <a:spcAft>
                          <a:spcPct val="0"/>
                        </a:spcAft>
                        <a:buClrTx/>
                        <a:buSzTx/>
                        <a:buFont typeface="Lucida Grande"/>
                        <a:buChar char="-"/>
                        <a:tabLst/>
                        <a:defRPr/>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39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woman presented with a chest wall mass noted during pregnancy with her first child that on </a:t>
                      </a:r>
                      <a:r>
                        <a:rPr kumimoji="0" lang="en-US" sz="2400" b="0" i="0" u="none" strike="noStrike" cap="none" normalizeH="0" baseline="0" smtClean="0">
                          <a:ln>
                            <a:noFill/>
                          </a:ln>
                          <a:solidFill>
                            <a:srgbClr val="FFFFFF"/>
                          </a:solidFill>
                          <a:effectLst/>
                          <a:latin typeface="Arial" charset="0"/>
                          <a:ea typeface="ヒラギノ角ゴ Pro W3" charset="0"/>
                          <a:cs typeface="ヒラギノ角ゴ Pro W3" charset="0"/>
                        </a:rPr>
                        <a:t>biopsy </a:t>
                      </a:r>
                      <a:br>
                        <a:rPr kumimoji="0" lang="en-US" sz="2400" b="0" i="0" u="none" strike="noStrike" cap="none" normalizeH="0" baseline="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smtClean="0">
                          <a:ln>
                            <a:noFill/>
                          </a:ln>
                          <a:solidFill>
                            <a:srgbClr val="FFFFFF"/>
                          </a:solidFill>
                          <a:effectLst/>
                          <a:latin typeface="Arial" charset="0"/>
                          <a:ea typeface="ヒラギノ角ゴ Pro W3" charset="0"/>
                          <a:cs typeface="ヒラギノ角ゴ Pro W3" charset="0"/>
                        </a:rPr>
                        <a:t>proved </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to be a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plasmacytoma</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 Richards</a:t>
                      </a:r>
                      <a:endParaRPr kumimoji="0" lang="en-US" sz="2400" b="1" i="0" u="none" strike="noStrike" cap="none" normalizeH="0" baseline="0" dirty="0">
                        <a:ln>
                          <a:noFill/>
                        </a:ln>
                        <a:solidFill>
                          <a:srgbClr val="ECBB33"/>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1784513">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Module 2: Novel proteasome inhibitors in MM</a:t>
                      </a:r>
                    </a:p>
                    <a:p>
                      <a:pPr marL="342900" marR="0" lvl="0" indent="-342900" algn="l" defTabSz="457200" rtl="0" eaLnBrk="0" fontAlgn="base" latinLnBrk="0" hangingPunct="0">
                        <a:lnSpc>
                          <a:spcPct val="100000"/>
                        </a:lnSpc>
                        <a:spcBef>
                          <a:spcPct val="20000"/>
                        </a:spcBef>
                        <a:spcAft>
                          <a:spcPct val="0"/>
                        </a:spcAft>
                        <a:buClrTx/>
                        <a:buSzTx/>
                        <a:buFont typeface="Lucida Grande"/>
                        <a:buChar char="-"/>
                        <a:tabLst/>
                        <a:defRPr/>
                      </a:pPr>
                      <a:r>
                        <a:rPr kumimoji="0" lang="en-US" sz="2400" b="0" i="0" u="none" strike="noStrike" cap="none" normalizeH="0" baseline="0" dirty="0" smtClean="0">
                          <a:ln>
                            <a:noFill/>
                          </a:ln>
                          <a:solidFill>
                            <a:schemeClr val="bg1"/>
                          </a:solidFill>
                          <a:effectLst/>
                          <a:latin typeface="Arial" charset="0"/>
                          <a:ea typeface="ヒラギノ角ゴ Pro W3" charset="0"/>
                          <a:cs typeface="ヒラギノ角ゴ Pro W3" charset="0"/>
                        </a:rPr>
                        <a:t>73 </a:t>
                      </a:r>
                      <a:r>
                        <a:rPr kumimoji="0" lang="en-US" sz="2400" b="0" i="0" u="none" strike="noStrike" cap="none" normalizeH="0" baseline="0" dirty="0" err="1" smtClean="0">
                          <a:ln>
                            <a:noFill/>
                          </a:ln>
                          <a:solidFill>
                            <a:schemeClr val="bg1"/>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chemeClr val="bg1"/>
                          </a:solidFill>
                          <a:effectLst/>
                          <a:latin typeface="Arial" charset="0"/>
                          <a:ea typeface="ヒラギノ角ゴ Pro W3" charset="0"/>
                          <a:cs typeface="ヒラギノ角ゴ Pro W3" charset="0"/>
                        </a:rPr>
                        <a:t> woman was diagnosed in 2005 with MM and lytic disease and received thalidomide/dexamethasone followed by transplant</a:t>
                      </a:r>
                      <a:r>
                        <a:rPr kumimoji="0" lang="en-US" sz="2400" b="0" i="1"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Bilotti</a:t>
                      </a:r>
                      <a:endParaRPr kumimoji="0" lang="en-US" sz="2400" b="1" i="0" u="none" strike="noStrike" cap="none" normalizeH="0" baseline="0" dirty="0">
                        <a:ln>
                          <a:noFill/>
                        </a:ln>
                        <a:solidFill>
                          <a:srgbClr val="ECBB33"/>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000613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75186486"/>
              </p:ext>
            </p:extLst>
          </p:nvPr>
        </p:nvGraphicFramePr>
        <p:xfrm>
          <a:off x="381000" y="1295398"/>
          <a:ext cx="8382000" cy="5292850"/>
        </p:xfrm>
        <a:graphic>
          <a:graphicData uri="http://schemas.openxmlformats.org/drawingml/2006/table">
            <a:tbl>
              <a:tblPr/>
              <a:tblGrid>
                <a:gridCol w="8382000"/>
              </a:tblGrid>
              <a:tr h="2567948">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Module 3: Treatment for patients ineligible for a transplant</a:t>
                      </a:r>
                    </a:p>
                    <a:p>
                      <a:pPr marL="342900" marR="0" lvl="0" indent="-342900" algn="l" defTabSz="457200" rtl="0" eaLnBrk="0" fontAlgn="base" latinLnBrk="0" hangingPunct="0">
                        <a:lnSpc>
                          <a:spcPct val="100000"/>
                        </a:lnSpc>
                        <a:spcBef>
                          <a:spcPct val="20000"/>
                        </a:spcBef>
                        <a:spcAft>
                          <a:spcPct val="0"/>
                        </a:spcAft>
                        <a:buClrTx/>
                        <a:buSzTx/>
                        <a:buFont typeface="Lucida Grande"/>
                        <a:buChar char="-"/>
                        <a:tabLst/>
                        <a:defRPr/>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85-year-old woman was diagnosed with asymptomatic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MM in 2002 and was observed off treatment until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2009 when she was started on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lenalidomide</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dexamethasone</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 Richards</a:t>
                      </a:r>
                      <a:endParaRPr kumimoji="0" lang="en-US" sz="2400" b="1" i="0" u="none" strike="noStrike" cap="none" normalizeH="0" baseline="0" dirty="0">
                        <a:ln>
                          <a:noFill/>
                        </a:ln>
                        <a:solidFill>
                          <a:srgbClr val="ECBB33"/>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2567948">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Module 4: Other emerging and investigational approaches in MM</a:t>
                      </a:r>
                    </a:p>
                    <a:p>
                      <a:pPr marL="342900" marR="0" lvl="0" indent="-342900" algn="l" defTabSz="457200" rtl="0" eaLnBrk="0" fontAlgn="base" latinLnBrk="0" hangingPunct="0">
                        <a:lnSpc>
                          <a:spcPct val="100000"/>
                        </a:lnSpc>
                        <a:spcBef>
                          <a:spcPct val="20000"/>
                        </a:spcBef>
                        <a:spcAft>
                          <a:spcPct val="0"/>
                        </a:spcAft>
                        <a:buClrTx/>
                        <a:buSzTx/>
                        <a:buFont typeface="Lucida Grande"/>
                        <a:buChar char="-"/>
                        <a:tabLst/>
                        <a:defRPr/>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82-year-old woman was diagnosed with MM in 2007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and received multiple lines of treatment. In 2010 she enrolled on a clinical trial of single-agent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pomalidomide</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which she is still receiving and tolerating well after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33 cycles</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CBB33"/>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CBB33"/>
                          </a:solidFill>
                          <a:effectLst/>
                          <a:latin typeface="Arial" charset="0"/>
                          <a:ea typeface="ヒラギノ角ゴ Pro W3" charset="0"/>
                          <a:cs typeface="ヒラギノ角ゴ Pro W3" charset="0"/>
                        </a:rPr>
                        <a:t>Bilotti</a:t>
                      </a:r>
                      <a:endParaRPr kumimoji="0" lang="en-US" sz="2400" b="1" i="0" u="none" strike="noStrike" cap="none" normalizeH="0" baseline="0" dirty="0">
                        <a:ln>
                          <a:noFill/>
                        </a:ln>
                        <a:solidFill>
                          <a:srgbClr val="ECBB33"/>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007840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33500"/>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prstClr val="black"/>
              </a:solidFill>
              <a:latin typeface="Arial"/>
              <a:ea typeface="ヒラギノ角ゴ Pro W3" charset="0"/>
              <a:cs typeface="ヒラギノ角ゴ Pro W3" charset="0"/>
            </a:endParaRPr>
          </a:p>
        </p:txBody>
      </p:sp>
      <p:sp>
        <p:nvSpPr>
          <p:cNvPr id="7" name="Rectangle 33"/>
          <p:cNvSpPr>
            <a:spLocks noChangeArrowheads="1"/>
          </p:cNvSpPr>
          <p:nvPr/>
        </p:nvSpPr>
        <p:spPr bwMode="auto">
          <a:xfrm>
            <a:off x="457200" y="1333500"/>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prstClr val="black"/>
              </a:solidFill>
              <a:latin typeface="Arial"/>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prstClr val="white"/>
                </a:solidFill>
              </a:rPr>
              <a:t>www.fda.gov</a:t>
            </a:r>
            <a:endParaRPr lang="en-US" sz="1800"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95792120"/>
              </p:ext>
            </p:extLst>
          </p:nvPr>
        </p:nvGraphicFramePr>
        <p:xfrm>
          <a:off x="596900" y="1447800"/>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a:t>
                      </a:r>
                      <a:r>
                        <a:rPr lang="en-US" sz="1500" b="1" dirty="0">
                          <a:solidFill>
                            <a:srgbClr val="ECBB33"/>
                          </a:solidFill>
                          <a:effectLst/>
                          <a:latin typeface="Arial"/>
                          <a:ea typeface="Calibri"/>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chemeClr val="bg1"/>
                          </a:solidFill>
                          <a:effectLst/>
                          <a:latin typeface="Arial"/>
                          <a:ea typeface="Times New Roman"/>
                          <a:cs typeface="Arial"/>
                        </a:rPr>
                        <a:t>Colorectal</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chemeClr val="bg1"/>
                          </a:solidFill>
                          <a:effectLst/>
                          <a:latin typeface="Arial"/>
                          <a:ea typeface="Times New Roman"/>
                          <a:cs typeface="Arial"/>
                        </a:rPr>
                        <a:t>Bev on progression</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chemeClr val="bg1"/>
                          </a:solidFill>
                          <a:effectLst/>
                          <a:latin typeface="Arial"/>
                          <a:ea typeface="Times New Roman"/>
                          <a:cs typeface="Arial"/>
                        </a:rPr>
                        <a:t>1/13</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Regorafenib</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9/12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Aflibercept</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8/12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Prostate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Enzalutamide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8/12</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Abiraterone</a:t>
                      </a:r>
                      <a:r>
                        <a:rPr lang="en-US" sz="1500" b="1" dirty="0">
                          <a:solidFill>
                            <a:srgbClr val="FFFFFF"/>
                          </a:solidFill>
                          <a:effectLst/>
                          <a:latin typeface="Arial"/>
                          <a:ea typeface="Calibri"/>
                          <a:cs typeface="Arial"/>
                        </a:rPr>
                        <a:t> </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4/11</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Cabazitaxel</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6/10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Sipuleucel</a:t>
                      </a:r>
                      <a:r>
                        <a:rPr lang="en-US" sz="1500" b="1" dirty="0">
                          <a:solidFill>
                            <a:srgbClr val="FFFFFF"/>
                          </a:solidFill>
                          <a:effectLst/>
                          <a:latin typeface="Arial"/>
                          <a:ea typeface="Calibri"/>
                          <a:cs typeface="Arial"/>
                        </a:rPr>
                        <a:t>-T</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FF"/>
                          </a:solidFill>
                          <a:effectLst/>
                          <a:latin typeface="Arial"/>
                          <a:ea typeface="Calibri"/>
                          <a:cs typeface="Arial"/>
                        </a:rPr>
                        <a:t>NHL: ALCL</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Brentuximab</a:t>
                      </a:r>
                      <a:r>
                        <a:rPr lang="en-US" sz="1500" b="1" dirty="0">
                          <a:solidFill>
                            <a:srgbClr val="FFFFFF"/>
                          </a:solidFill>
                          <a:effectLst/>
                          <a:latin typeface="Arial"/>
                          <a:ea typeface="Calibri"/>
                          <a:cs typeface="Arial"/>
                        </a:rPr>
                        <a:t> </a:t>
                      </a:r>
                      <a:r>
                        <a:rPr lang="en-US" sz="1500" b="1" dirty="0" err="1">
                          <a:solidFill>
                            <a:srgbClr val="FFFFFF"/>
                          </a:solidFill>
                          <a:effectLst/>
                          <a:latin typeface="Arial"/>
                          <a:ea typeface="Calibri"/>
                          <a:cs typeface="Arial"/>
                        </a:rPr>
                        <a:t>vedotin</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NHL:</a:t>
                      </a:r>
                      <a:r>
                        <a:rPr lang="en-US" sz="1500" b="1" baseline="0" dirty="0" smtClean="0">
                          <a:solidFill>
                            <a:srgbClr val="FFFFFF"/>
                          </a:solidFill>
                          <a:effectLst/>
                          <a:latin typeface="Arial"/>
                          <a:ea typeface="Times New Roman"/>
                          <a:cs typeface="Arial"/>
                        </a:rPr>
                        <a:t> </a:t>
                      </a:r>
                      <a:r>
                        <a:rPr lang="en-US" sz="1500" b="1" dirty="0" smtClean="0">
                          <a:solidFill>
                            <a:srgbClr val="FFFFFF"/>
                          </a:solidFill>
                          <a:effectLst/>
                          <a:latin typeface="Arial"/>
                          <a:ea typeface="Times New Roman"/>
                          <a:cs typeface="Arial"/>
                        </a:rPr>
                        <a:t>T-cell lymphoma</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Romidepsin</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11/09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Pralatrexate</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9/09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1991418"/>
              </p:ext>
            </p:extLst>
          </p:nvPr>
        </p:nvGraphicFramePr>
        <p:xfrm>
          <a:off x="4927600" y="1447800"/>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Lung</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FF"/>
                          </a:solidFill>
                          <a:effectLst/>
                          <a:latin typeface="Arial"/>
                          <a:ea typeface="Times New Roman"/>
                          <a:cs typeface="Arial"/>
                        </a:rPr>
                        <a:t>Nab</a:t>
                      </a:r>
                      <a:r>
                        <a:rPr lang="en-US" sz="1500" b="1" dirty="0" smtClean="0">
                          <a:solidFill>
                            <a:srgbClr val="FFFFFF"/>
                          </a:solidFill>
                          <a:effectLst/>
                          <a:latin typeface="Arial"/>
                          <a:ea typeface="Times New Roman"/>
                          <a:cs typeface="Arial"/>
                        </a:rPr>
                        <a:t> paclitaxel</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10/12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Crizotinib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Breast</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T-DM1</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FF"/>
                          </a:solidFill>
                          <a:effectLst/>
                          <a:latin typeface="Arial"/>
                          <a:ea typeface="Times New Roman"/>
                          <a:cs typeface="Arial"/>
                        </a:rPr>
                        <a:t>Everolimus</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7/12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Pertuzumab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6/12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Eribulin</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11/10</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00"/>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00"/>
                          </a:solidFill>
                          <a:effectLst/>
                          <a:latin typeface="Arial"/>
                          <a:ea typeface="Times New Roman"/>
                          <a:cs typeface="Arial"/>
                        </a:rPr>
                        <a:t>myeloma</a:t>
                      </a:r>
                      <a:endParaRPr lang="en-US" sz="1500" dirty="0">
                        <a:solidFill>
                          <a:srgbClr val="FFFF00"/>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00"/>
                          </a:solidFill>
                          <a:effectLst/>
                          <a:latin typeface="Arial"/>
                          <a:ea typeface="Times New Roman"/>
                          <a:cs typeface="Arial"/>
                        </a:rPr>
                        <a:t>Pomalidomide</a:t>
                      </a:r>
                      <a:endParaRPr lang="en-US" sz="1500" b="1" dirty="0">
                        <a:solidFill>
                          <a:srgbClr val="FFFF00"/>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2/13</a:t>
                      </a:r>
                      <a:endParaRPr lang="en-US" sz="1500" dirty="0">
                        <a:solidFill>
                          <a:srgbClr val="FFFF00"/>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Carfilzomib</a:t>
                      </a:r>
                      <a:endParaRPr lang="en-US" sz="1500" b="1" dirty="0">
                        <a:solidFill>
                          <a:srgbClr val="FFFF00"/>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7/12</a:t>
                      </a:r>
                      <a:endParaRPr lang="en-US" sz="1500" dirty="0">
                        <a:solidFill>
                          <a:srgbClr val="FFFF00"/>
                        </a:solidFill>
                        <a:effectLst/>
                        <a:latin typeface="Arial"/>
                        <a:ea typeface="Times New Roman"/>
                        <a:cs typeface="Arial"/>
                      </a:endParaRPr>
                    </a:p>
                  </a:txBody>
                  <a:tcPr marL="68580" marR="68580" marT="91429" marB="91429" anchor="ctr">
                    <a:solidFill>
                      <a:srgbClr val="005796"/>
                    </a:solidFill>
                  </a:tcPr>
                </a:tc>
              </a:tr>
            </a:tbl>
          </a:graphicData>
        </a:graphic>
      </p:graphicFrame>
    </p:spTree>
    <p:extLst>
      <p:ext uri="{BB962C8B-B14F-4D97-AF65-F5344CB8AC3E}">
        <p14:creationId xmlns:p14="http://schemas.microsoft.com/office/powerpoint/2010/main" val="747911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4294967295"/>
          </p:nvPr>
        </p:nvSpPr>
        <p:spPr>
          <a:xfrm>
            <a:off x="723900" y="2709863"/>
            <a:ext cx="7772400" cy="1500187"/>
          </a:xfrm>
        </p:spPr>
        <p:txBody>
          <a:bodyPr anchor="ctr">
            <a:normAutofit/>
          </a:bodyPr>
          <a:lstStyle/>
          <a:p>
            <a:pPr marL="0" indent="0" algn="ctr">
              <a:buNone/>
            </a:pPr>
            <a:r>
              <a:rPr lang="en-US" sz="3200" b="1" dirty="0" smtClean="0">
                <a:latin typeface="Arial" charset="0"/>
                <a:ea typeface="ヒラギノ角ゴ Pro W3" charset="0"/>
                <a:cs typeface="ヒラギノ角ゴ Pro W3" charset="0"/>
              </a:rPr>
              <a:t>MODULE 1: </a:t>
            </a:r>
            <a:r>
              <a:rPr lang="en-US" sz="3200" b="1" dirty="0" smtClean="0">
                <a:latin typeface="Arial" charset="0"/>
                <a:ea typeface="ヒラギノ角ゴ Pro W3" charset="0"/>
                <a:cs typeface="Arial" charset="0"/>
              </a:rPr>
              <a:t>Induction and Maintenance Therapy for Transplant-Eligible MM</a:t>
            </a:r>
            <a:endParaRPr lang="en-US" sz="3200" b="1" dirty="0">
              <a:latin typeface="Arial" charset="0"/>
              <a:ea typeface="ヒラギノ角ゴ Pro W3" charset="0"/>
              <a:cs typeface="Arial" charset="0"/>
            </a:endParaRPr>
          </a:p>
        </p:txBody>
      </p:sp>
    </p:spTree>
    <p:extLst>
      <p:ext uri="{BB962C8B-B14F-4D97-AF65-F5344CB8AC3E}">
        <p14:creationId xmlns:p14="http://schemas.microsoft.com/office/powerpoint/2010/main" val="71776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(from </a:t>
            </a:r>
            <a:r>
              <a:rPr lang="en-US" dirty="0">
                <a:latin typeface="Arial" charset="0"/>
                <a:ea typeface="ヒラギノ角ゴ Pro W3" charset="0"/>
                <a:cs typeface="ヒラギノ角ゴ Pro W3" charset="0"/>
              </a:rPr>
              <a:t>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Richards)</a:t>
            </a:r>
          </a:p>
        </p:txBody>
      </p:sp>
      <p:sp>
        <p:nvSpPr>
          <p:cNvPr id="23554" name="Rectangle 7"/>
          <p:cNvSpPr>
            <a:spLocks noGrp="1" noChangeArrowheads="1"/>
          </p:cNvSpPr>
          <p:nvPr>
            <p:ph idx="1"/>
          </p:nvPr>
        </p:nvSpPr>
        <p:spPr/>
        <p:txBody>
          <a:bodyPr/>
          <a:lstStyle/>
          <a:p>
            <a:r>
              <a:rPr lang="en-US" sz="2400" dirty="0">
                <a:latin typeface="Arial" charset="0"/>
                <a:ea typeface="ヒラギノ角ゴ Pro W3" charset="0"/>
                <a:cs typeface="ヒラギノ角ゴ Pro W3" charset="0"/>
              </a:rPr>
              <a:t>A 39 </a:t>
            </a:r>
            <a:r>
              <a:rPr lang="en-US" sz="2400" dirty="0" err="1">
                <a:latin typeface="Arial" charset="0"/>
                <a:ea typeface="ヒラギノ角ゴ Pro W3" charset="0"/>
                <a:cs typeface="ヒラギノ角ゴ Pro W3" charset="0"/>
              </a:rPr>
              <a:t>yo</a:t>
            </a:r>
            <a:r>
              <a:rPr lang="en-US" sz="2400" dirty="0">
                <a:latin typeface="Arial" charset="0"/>
                <a:ea typeface="ヒラギノ角ゴ Pro W3" charset="0"/>
                <a:cs typeface="ヒラギノ角ゴ Pro W3" charset="0"/>
              </a:rPr>
              <a:t> woman with a chest wall mass noted during pregnancy </a:t>
            </a:r>
          </a:p>
          <a:p>
            <a:pPr lvl="1"/>
            <a:r>
              <a:rPr lang="en-US" sz="2400" dirty="0">
                <a:latin typeface="Arial" charset="0"/>
                <a:ea typeface="ヒラギノ角ゴ Pro W3" charset="0"/>
              </a:rPr>
              <a:t>Biopsy: </a:t>
            </a:r>
            <a:r>
              <a:rPr lang="en-US" sz="2400" dirty="0" err="1">
                <a:latin typeface="Arial" charset="0"/>
                <a:ea typeface="ヒラギノ角ゴ Pro W3" charset="0"/>
              </a:rPr>
              <a:t>Plasmacytoma</a:t>
            </a:r>
            <a:endParaRPr lang="en-US" sz="2400" dirty="0">
              <a:latin typeface="Arial" charset="0"/>
              <a:ea typeface="ヒラギノ角ゴ Pro W3" charset="0"/>
            </a:endParaRPr>
          </a:p>
          <a:p>
            <a:pPr lvl="1"/>
            <a:r>
              <a:rPr lang="en-US" sz="2400" dirty="0">
                <a:latin typeface="Arial" charset="0"/>
                <a:ea typeface="ヒラギノ角ゴ Pro W3" charset="0"/>
              </a:rPr>
              <a:t>Bone marrow biopsy: MM with del(17p), t(</a:t>
            </a:r>
            <a:r>
              <a:rPr lang="en-US" sz="2400" dirty="0" smtClean="0">
                <a:latin typeface="Arial" charset="0"/>
                <a:ea typeface="ヒラギノ角ゴ Pro W3" charset="0"/>
              </a:rPr>
              <a:t>4;14</a:t>
            </a:r>
            <a:r>
              <a:rPr lang="en-US" sz="2400" dirty="0">
                <a:latin typeface="Arial" charset="0"/>
                <a:ea typeface="ヒラギノ角ゴ Pro W3" charset="0"/>
              </a:rPr>
              <a:t>) </a:t>
            </a:r>
          </a:p>
          <a:p>
            <a:r>
              <a:rPr lang="en-US" sz="2400" dirty="0" err="1">
                <a:latin typeface="Arial" charset="0"/>
                <a:ea typeface="ヒラギノ角ゴ Pro W3" charset="0"/>
                <a:cs typeface="ヒラギノ角ゴ Pro W3" charset="0"/>
              </a:rPr>
              <a:t>CyBorD</a:t>
            </a:r>
            <a:r>
              <a:rPr lang="en-US" sz="2400" dirty="0">
                <a:latin typeface="Arial" charset="0"/>
                <a:ea typeface="ヒラギノ角ゴ Pro W3" charset="0"/>
                <a:cs typeface="ヒラギノ角ゴ Pro W3" charset="0"/>
              </a:rPr>
              <a:t> followed by autologous </a:t>
            </a:r>
            <a:r>
              <a:rPr lang="en-US" sz="2400" dirty="0" smtClean="0">
                <a:latin typeface="Arial" charset="0"/>
                <a:ea typeface="ヒラギノ角ゴ Pro W3" charset="0"/>
                <a:cs typeface="ヒラギノ角ゴ Pro W3" charset="0"/>
              </a:rPr>
              <a:t>transplant </a:t>
            </a:r>
            <a:endParaRPr lang="en-US" sz="2400" dirty="0">
              <a:latin typeface="Arial" charset="0"/>
              <a:ea typeface="ヒラギノ角ゴ Pro W3" charset="0"/>
              <a:cs typeface="ヒラギノ角ゴ Pro W3" charset="0"/>
            </a:endParaRPr>
          </a:p>
          <a:p>
            <a:pPr lvl="1"/>
            <a:r>
              <a:rPr lang="en-US" sz="2400" dirty="0">
                <a:latin typeface="Arial" charset="0"/>
                <a:ea typeface="ヒラギノ角ゴ Pro W3" charset="0"/>
              </a:rPr>
              <a:t>Complete </a:t>
            </a:r>
            <a:r>
              <a:rPr lang="en-US" sz="2400" dirty="0" smtClean="0">
                <a:latin typeface="Arial" charset="0"/>
                <a:ea typeface="ヒラギノ角ゴ Pro W3" charset="0"/>
              </a:rPr>
              <a:t>response </a:t>
            </a:r>
            <a:endParaRPr lang="en-US" sz="2400" dirty="0">
              <a:latin typeface="Arial" charset="0"/>
              <a:ea typeface="ヒラギノ角ゴ Pro W3" charset="0"/>
            </a:endParaRPr>
          </a:p>
          <a:p>
            <a:r>
              <a:rPr lang="en-US" sz="2400" dirty="0">
                <a:latin typeface="Arial" charset="0"/>
                <a:ea typeface="ヒラギノ角ゴ Pro W3" charset="0"/>
                <a:cs typeface="ヒラギノ角ゴ Pro W3" charset="0"/>
              </a:rPr>
              <a:t>Subcutaneous </a:t>
            </a:r>
            <a:r>
              <a:rPr lang="en-US" sz="2400" dirty="0" err="1">
                <a:latin typeface="Arial" charset="0"/>
                <a:ea typeface="ヒラギノ角ゴ Pro W3" charset="0"/>
                <a:cs typeface="ヒラギノ角ゴ Pro W3" charset="0"/>
              </a:rPr>
              <a:t>bortezomib</a:t>
            </a:r>
            <a:r>
              <a:rPr lang="en-US" sz="2400" dirty="0">
                <a:latin typeface="Arial" charset="0"/>
                <a:ea typeface="ヒラギノ角ゴ Pro W3" charset="0"/>
                <a:cs typeface="ヒラギノ角ゴ Pro W3" charset="0"/>
              </a:rPr>
              <a:t> maintenance therapy </a:t>
            </a:r>
          </a:p>
          <a:p>
            <a:r>
              <a:rPr lang="en-US" sz="2400" dirty="0">
                <a:latin typeface="Arial" charset="0"/>
                <a:ea typeface="ヒラギノ角ゴ Pro W3" charset="0"/>
                <a:cs typeface="ヒラギノ角ゴ Pro W3" charset="0"/>
              </a:rPr>
              <a:t>She is an attorney whose supervisor was not very supportive of her taking leave from work to come to doctor visits</a:t>
            </a:r>
          </a:p>
          <a:p>
            <a:r>
              <a:rPr lang="en-US" sz="2400" dirty="0">
                <a:latin typeface="Arial" charset="0"/>
                <a:ea typeface="ヒラギノ角ゴ Pro W3" charset="0"/>
                <a:cs typeface="ヒラギノ角ゴ Pro W3" charset="0"/>
              </a:rPr>
              <a:t>Recently promoted and now has a new boss who is very understanding of her situation</a:t>
            </a:r>
            <a:endParaRPr lang="en-US" sz="21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8951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AutoShape 5"/>
          <p:cNvCxnSpPr>
            <a:cxnSpLocks noChangeShapeType="1"/>
          </p:cNvCxnSpPr>
          <p:nvPr/>
        </p:nvCxnSpPr>
        <p:spPr bwMode="auto">
          <a:xfrm>
            <a:off x="6655056" y="2507110"/>
            <a:ext cx="1" cy="945761"/>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92161" name="Rectangle 6"/>
          <p:cNvSpPr>
            <a:spLocks noGrp="1" noChangeArrowheads="1"/>
          </p:cNvSpPr>
          <p:nvPr>
            <p:ph type="title"/>
          </p:nvPr>
        </p:nvSpPr>
        <p:spPr/>
        <p:txBody>
          <a:bodyPr/>
          <a:lstStyle/>
          <a:p>
            <a:r>
              <a:rPr lang="en-US" dirty="0" smtClean="0"/>
              <a:t>Multiple Myeloma Treatment Course</a:t>
            </a:r>
            <a:endParaRPr lang="en-US" dirty="0"/>
          </a:p>
        </p:txBody>
      </p:sp>
      <p:cxnSp>
        <p:nvCxnSpPr>
          <p:cNvPr id="7" name="AutoShape 5"/>
          <p:cNvCxnSpPr>
            <a:cxnSpLocks noChangeShapeType="1"/>
          </p:cNvCxnSpPr>
          <p:nvPr/>
        </p:nvCxnSpPr>
        <p:spPr bwMode="auto">
          <a:xfrm>
            <a:off x="2558233" y="2507110"/>
            <a:ext cx="1" cy="945761"/>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8" name="AutoShape 9"/>
          <p:cNvSpPr>
            <a:spLocks noChangeArrowheads="1"/>
          </p:cNvSpPr>
          <p:nvPr/>
        </p:nvSpPr>
        <p:spPr bwMode="auto">
          <a:xfrm>
            <a:off x="1048520" y="2225408"/>
            <a:ext cx="3111500" cy="442674"/>
          </a:xfrm>
          <a:prstGeom prst="roundRect">
            <a:avLst>
              <a:gd name="adj" fmla="val 16667"/>
            </a:avLst>
          </a:prstGeom>
          <a:solidFill>
            <a:srgbClr val="F8951E"/>
          </a:solidFill>
          <a:ln>
            <a:solidFill>
              <a:srgbClr val="FFFFFF"/>
            </a:solidFill>
          </a:ln>
          <a:effectLst>
            <a:outerShdw blurRad="40000" dist="23000" dir="5400000" rotWithShape="0">
              <a:srgbClr val="000000">
                <a:alpha val="34999"/>
              </a:srgbClr>
            </a:outerShdw>
          </a:effectLst>
          <a:extLst/>
        </p:spPr>
        <p:txBody>
          <a:bodyPr wrap="square" tIns="45720" anchor="ctr" anchorCtr="0">
            <a:spAutoFit/>
          </a:bodyPr>
          <a:lstStyle/>
          <a:p>
            <a:pPr algn="ctr" defTabSz="892175">
              <a:spcBef>
                <a:spcPct val="20000"/>
              </a:spcBef>
              <a:defRPr/>
            </a:pPr>
            <a:r>
              <a:rPr lang="en-GB" sz="2000" b="1" dirty="0" smtClean="0">
                <a:solidFill>
                  <a:srgbClr val="000090"/>
                </a:solidFill>
                <a:ea typeface="MS PGothic" pitchFamily="34" charset="-128"/>
                <a:cs typeface="Arial"/>
              </a:rPr>
              <a:t>Induction therapy</a:t>
            </a:r>
            <a:endParaRPr lang="en-GB" sz="2000" b="1" dirty="0">
              <a:solidFill>
                <a:srgbClr val="000090"/>
              </a:solidFill>
              <a:ea typeface="MS PGothic" pitchFamily="34" charset="-128"/>
              <a:cs typeface="Arial"/>
            </a:endParaRPr>
          </a:p>
        </p:txBody>
      </p:sp>
      <p:cxnSp>
        <p:nvCxnSpPr>
          <p:cNvPr id="10" name="AutoShape 5"/>
          <p:cNvCxnSpPr>
            <a:cxnSpLocks noChangeShapeType="1"/>
          </p:cNvCxnSpPr>
          <p:nvPr/>
        </p:nvCxnSpPr>
        <p:spPr bwMode="auto">
          <a:xfrm flipH="1">
            <a:off x="2558233" y="3676210"/>
            <a:ext cx="12700" cy="1046719"/>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sp>
        <p:nvSpPr>
          <p:cNvPr id="12" name="AutoShape 10"/>
          <p:cNvSpPr>
            <a:spLocks noChangeArrowheads="1"/>
          </p:cNvSpPr>
          <p:nvPr/>
        </p:nvSpPr>
        <p:spPr bwMode="auto">
          <a:xfrm>
            <a:off x="1061220" y="3544660"/>
            <a:ext cx="3111500" cy="442674"/>
          </a:xfrm>
          <a:prstGeom prst="roundRect">
            <a:avLst>
              <a:gd name="adj" fmla="val 16667"/>
            </a:avLst>
          </a:prstGeom>
          <a:solidFill>
            <a:srgbClr val="99CC00"/>
          </a:solidFill>
          <a:ln>
            <a:solidFill>
              <a:srgbClr val="FFFFFF"/>
            </a:solidFill>
          </a:ln>
          <a:effectLst>
            <a:outerShdw blurRad="40000" dist="23000" dir="5400000" rotWithShape="0">
              <a:srgbClr val="000000">
                <a:alpha val="34999"/>
              </a:srgbClr>
            </a:outerShdw>
          </a:effectLst>
          <a:extLst/>
        </p:spPr>
        <p:txBody>
          <a:bodyPr wrap="square">
            <a:spAutoFit/>
          </a:bodyPr>
          <a:lstStyle/>
          <a:p>
            <a:pPr algn="ctr" defTabSz="892175">
              <a:spcBef>
                <a:spcPct val="20000"/>
              </a:spcBef>
              <a:defRPr/>
            </a:pPr>
            <a:r>
              <a:rPr lang="en-GB" sz="2000" b="1" dirty="0" smtClean="0">
                <a:solidFill>
                  <a:srgbClr val="000090"/>
                </a:solidFill>
                <a:ea typeface="MS PGothic" pitchFamily="34" charset="-128"/>
                <a:cs typeface="Arial"/>
              </a:rPr>
              <a:t>Stem cell transplant</a:t>
            </a:r>
            <a:endParaRPr lang="en-GB" sz="2000" b="1" dirty="0">
              <a:solidFill>
                <a:srgbClr val="000090"/>
              </a:solidFill>
              <a:ea typeface="MS PGothic" pitchFamily="34" charset="-128"/>
              <a:cs typeface="Arial"/>
            </a:endParaRPr>
          </a:p>
        </p:txBody>
      </p:sp>
      <p:cxnSp>
        <p:nvCxnSpPr>
          <p:cNvPr id="15" name="AutoShape 5"/>
          <p:cNvCxnSpPr>
            <a:cxnSpLocks noChangeShapeType="1"/>
          </p:cNvCxnSpPr>
          <p:nvPr/>
        </p:nvCxnSpPr>
        <p:spPr bwMode="auto">
          <a:xfrm>
            <a:off x="2558233" y="5173222"/>
            <a:ext cx="0" cy="920364"/>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16" name="AutoShape 10"/>
          <p:cNvSpPr>
            <a:spLocks noChangeArrowheads="1"/>
          </p:cNvSpPr>
          <p:nvPr/>
        </p:nvSpPr>
        <p:spPr bwMode="auto">
          <a:xfrm>
            <a:off x="1061220" y="4848677"/>
            <a:ext cx="3111500" cy="448056"/>
          </a:xfrm>
          <a:prstGeom prst="roundRect">
            <a:avLst>
              <a:gd name="adj" fmla="val 16667"/>
            </a:avLst>
          </a:prstGeom>
          <a:solidFill>
            <a:srgbClr val="58C4F3"/>
          </a:solidFill>
          <a:ln>
            <a:solidFill>
              <a:srgbClr val="FFFFFF"/>
            </a:solidFill>
          </a:ln>
        </p:spPr>
        <p:txBody>
          <a:bodyPr lIns="0" tIns="0" rIns="0" bIns="0" anchor="ctr"/>
          <a:lstStyle/>
          <a:p>
            <a:pPr algn="ctr">
              <a:lnSpc>
                <a:spcPct val="90000"/>
              </a:lnSpc>
              <a:defRPr/>
            </a:pPr>
            <a:r>
              <a:rPr lang="en-GB" sz="2000" b="1" dirty="0" smtClean="0">
                <a:solidFill>
                  <a:srgbClr val="000090"/>
                </a:solidFill>
                <a:cs typeface="Arial"/>
              </a:rPr>
              <a:t>Maintenance therapy</a:t>
            </a:r>
            <a:endParaRPr lang="en-GB" sz="2000" b="1" dirty="0">
              <a:solidFill>
                <a:srgbClr val="000090"/>
              </a:solidFill>
              <a:cs typeface="Arial"/>
            </a:endParaRPr>
          </a:p>
        </p:txBody>
      </p:sp>
      <p:sp>
        <p:nvSpPr>
          <p:cNvPr id="18" name="AutoShape 10"/>
          <p:cNvSpPr>
            <a:spLocks noChangeArrowheads="1"/>
          </p:cNvSpPr>
          <p:nvPr/>
        </p:nvSpPr>
        <p:spPr bwMode="auto">
          <a:xfrm>
            <a:off x="1081857" y="6209068"/>
            <a:ext cx="3111499" cy="395287"/>
          </a:xfrm>
          <a:prstGeom prst="roundRect">
            <a:avLst>
              <a:gd name="adj" fmla="val 16667"/>
            </a:avLst>
          </a:prstGeom>
          <a:solidFill>
            <a:srgbClr val="9966FF"/>
          </a:solidFill>
          <a:ln w="9525">
            <a:solidFill>
              <a:srgbClr val="FFFFFF"/>
            </a:solidFill>
            <a:round/>
            <a:headEnd/>
            <a:tailEnd/>
          </a:ln>
        </p:spPr>
        <p:txBody>
          <a:bodyPr lIns="0" tIns="0" rIns="0" bIns="0" anchor="ctr"/>
          <a:lstStyle/>
          <a:p>
            <a:pPr algn="ctr" eaLnBrk="1" hangingPunct="1">
              <a:lnSpc>
                <a:spcPct val="90000"/>
              </a:lnSpc>
            </a:pPr>
            <a:r>
              <a:rPr lang="en-GB" sz="2000" b="1" dirty="0" smtClean="0">
                <a:solidFill>
                  <a:srgbClr val="000090"/>
                </a:solidFill>
                <a:latin typeface="Arial"/>
                <a:cs typeface="Arial"/>
              </a:rPr>
              <a:t>Relapsed disease </a:t>
            </a:r>
            <a:endParaRPr lang="en-GB" sz="2000" b="1" dirty="0">
              <a:solidFill>
                <a:srgbClr val="000090"/>
              </a:solidFill>
              <a:latin typeface="Arial"/>
              <a:cs typeface="Arial"/>
            </a:endParaRPr>
          </a:p>
        </p:txBody>
      </p:sp>
      <p:sp>
        <p:nvSpPr>
          <p:cNvPr id="13" name="AutoShape 9"/>
          <p:cNvSpPr>
            <a:spLocks noChangeArrowheads="1"/>
          </p:cNvSpPr>
          <p:nvPr/>
        </p:nvSpPr>
        <p:spPr bwMode="auto">
          <a:xfrm>
            <a:off x="5145344" y="2228398"/>
            <a:ext cx="3111500" cy="442674"/>
          </a:xfrm>
          <a:prstGeom prst="roundRect">
            <a:avLst>
              <a:gd name="adj" fmla="val 16667"/>
            </a:avLst>
          </a:prstGeom>
          <a:solidFill>
            <a:srgbClr val="F8951E"/>
          </a:solidFill>
          <a:ln>
            <a:solidFill>
              <a:srgbClr val="FFFFFF"/>
            </a:solidFill>
          </a:ln>
          <a:effectLst>
            <a:outerShdw blurRad="40000" dist="23000" dir="5400000" rotWithShape="0">
              <a:srgbClr val="000000">
                <a:alpha val="34999"/>
              </a:srgbClr>
            </a:outerShdw>
          </a:effectLst>
          <a:extLst/>
        </p:spPr>
        <p:txBody>
          <a:bodyPr wrap="square" tIns="45720" anchor="ctr" anchorCtr="0">
            <a:spAutoFit/>
          </a:bodyPr>
          <a:lstStyle/>
          <a:p>
            <a:pPr algn="ctr" defTabSz="892175">
              <a:spcBef>
                <a:spcPct val="20000"/>
              </a:spcBef>
              <a:defRPr/>
            </a:pPr>
            <a:r>
              <a:rPr lang="en-GB" sz="2000" b="1" dirty="0" smtClean="0">
                <a:solidFill>
                  <a:srgbClr val="000090"/>
                </a:solidFill>
                <a:ea typeface="MS PGothic" pitchFamily="34" charset="-128"/>
                <a:cs typeface="Arial"/>
              </a:rPr>
              <a:t>Induction therapy</a:t>
            </a:r>
            <a:endParaRPr lang="en-GB" sz="2000" b="1" dirty="0">
              <a:solidFill>
                <a:srgbClr val="000090"/>
              </a:solidFill>
              <a:ea typeface="MS PGothic" pitchFamily="34" charset="-128"/>
              <a:cs typeface="Arial"/>
            </a:endParaRPr>
          </a:p>
        </p:txBody>
      </p:sp>
      <p:cxnSp>
        <p:nvCxnSpPr>
          <p:cNvPr id="19" name="AutoShape 5"/>
          <p:cNvCxnSpPr>
            <a:cxnSpLocks noChangeShapeType="1"/>
          </p:cNvCxnSpPr>
          <p:nvPr/>
        </p:nvCxnSpPr>
        <p:spPr bwMode="auto">
          <a:xfrm>
            <a:off x="6655057" y="3869205"/>
            <a:ext cx="0" cy="920364"/>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20" name="AutoShape 10"/>
          <p:cNvSpPr>
            <a:spLocks noChangeArrowheads="1"/>
          </p:cNvSpPr>
          <p:nvPr/>
        </p:nvSpPr>
        <p:spPr bwMode="auto">
          <a:xfrm>
            <a:off x="5158044" y="3544660"/>
            <a:ext cx="3111500" cy="448056"/>
          </a:xfrm>
          <a:prstGeom prst="roundRect">
            <a:avLst>
              <a:gd name="adj" fmla="val 16667"/>
            </a:avLst>
          </a:prstGeom>
          <a:solidFill>
            <a:srgbClr val="58C4F3"/>
          </a:solidFill>
          <a:ln>
            <a:solidFill>
              <a:srgbClr val="FFFFFF"/>
            </a:solidFill>
          </a:ln>
        </p:spPr>
        <p:txBody>
          <a:bodyPr lIns="0" tIns="0" rIns="0" bIns="0" anchor="ctr"/>
          <a:lstStyle/>
          <a:p>
            <a:pPr algn="ctr">
              <a:lnSpc>
                <a:spcPct val="90000"/>
              </a:lnSpc>
              <a:defRPr/>
            </a:pPr>
            <a:r>
              <a:rPr lang="en-GB" sz="2000" b="1" dirty="0" smtClean="0">
                <a:solidFill>
                  <a:srgbClr val="000090"/>
                </a:solidFill>
                <a:cs typeface="Arial"/>
              </a:rPr>
              <a:t>Maintenance therapy</a:t>
            </a:r>
            <a:endParaRPr lang="en-GB" sz="2000" b="1" dirty="0">
              <a:solidFill>
                <a:srgbClr val="000090"/>
              </a:solidFill>
              <a:cs typeface="Arial"/>
            </a:endParaRPr>
          </a:p>
        </p:txBody>
      </p:sp>
      <p:sp>
        <p:nvSpPr>
          <p:cNvPr id="21" name="AutoShape 10"/>
          <p:cNvSpPr>
            <a:spLocks noChangeArrowheads="1"/>
          </p:cNvSpPr>
          <p:nvPr/>
        </p:nvSpPr>
        <p:spPr bwMode="auto">
          <a:xfrm>
            <a:off x="5178681" y="4905051"/>
            <a:ext cx="3111499" cy="395287"/>
          </a:xfrm>
          <a:prstGeom prst="roundRect">
            <a:avLst>
              <a:gd name="adj" fmla="val 16667"/>
            </a:avLst>
          </a:prstGeom>
          <a:solidFill>
            <a:srgbClr val="9966FF"/>
          </a:solidFill>
          <a:ln w="9525">
            <a:solidFill>
              <a:srgbClr val="FFFFFF"/>
            </a:solidFill>
            <a:round/>
            <a:headEnd/>
            <a:tailEnd/>
          </a:ln>
        </p:spPr>
        <p:txBody>
          <a:bodyPr lIns="0" tIns="0" rIns="0" bIns="0" anchor="ctr"/>
          <a:lstStyle/>
          <a:p>
            <a:pPr algn="ctr" eaLnBrk="1" hangingPunct="1">
              <a:lnSpc>
                <a:spcPct val="90000"/>
              </a:lnSpc>
            </a:pPr>
            <a:r>
              <a:rPr lang="en-GB" sz="2000" b="1" dirty="0" smtClean="0">
                <a:solidFill>
                  <a:srgbClr val="000090"/>
                </a:solidFill>
                <a:latin typeface="Arial"/>
                <a:cs typeface="Arial"/>
              </a:rPr>
              <a:t>Relapsed disease </a:t>
            </a:r>
            <a:endParaRPr lang="en-GB" sz="2000" b="1" dirty="0">
              <a:solidFill>
                <a:srgbClr val="000090"/>
              </a:solidFill>
              <a:latin typeface="Arial"/>
              <a:cs typeface="Arial"/>
            </a:endParaRPr>
          </a:p>
        </p:txBody>
      </p:sp>
      <p:sp>
        <p:nvSpPr>
          <p:cNvPr id="2" name="TextBox 1"/>
          <p:cNvSpPr txBox="1"/>
          <p:nvPr/>
        </p:nvSpPr>
        <p:spPr>
          <a:xfrm>
            <a:off x="1553891" y="1509059"/>
            <a:ext cx="2249647" cy="369332"/>
          </a:xfrm>
          <a:prstGeom prst="rect">
            <a:avLst/>
          </a:prstGeom>
          <a:noFill/>
        </p:spPr>
        <p:txBody>
          <a:bodyPr wrap="none" rtlCol="0">
            <a:spAutoFit/>
          </a:bodyPr>
          <a:lstStyle/>
          <a:p>
            <a:r>
              <a:rPr lang="en-US" b="1" dirty="0" smtClean="0">
                <a:solidFill>
                  <a:srgbClr val="FFFFFF"/>
                </a:solidFill>
              </a:rPr>
              <a:t>Transplant-Eligible</a:t>
            </a:r>
            <a:endParaRPr lang="en-US" b="1" dirty="0">
              <a:solidFill>
                <a:srgbClr val="FFFFFF"/>
              </a:solidFill>
            </a:endParaRPr>
          </a:p>
        </p:txBody>
      </p:sp>
      <p:sp>
        <p:nvSpPr>
          <p:cNvPr id="22" name="TextBox 21"/>
          <p:cNvSpPr txBox="1"/>
          <p:nvPr/>
        </p:nvSpPr>
        <p:spPr>
          <a:xfrm>
            <a:off x="5456482" y="1512049"/>
            <a:ext cx="2429196" cy="369332"/>
          </a:xfrm>
          <a:prstGeom prst="rect">
            <a:avLst/>
          </a:prstGeom>
          <a:noFill/>
        </p:spPr>
        <p:txBody>
          <a:bodyPr wrap="none" rtlCol="0">
            <a:spAutoFit/>
          </a:bodyPr>
          <a:lstStyle/>
          <a:p>
            <a:r>
              <a:rPr lang="en-US" b="1" dirty="0" smtClean="0">
                <a:solidFill>
                  <a:srgbClr val="FFFFFF"/>
                </a:solidFill>
              </a:rPr>
              <a:t>Transplant-Ineligible</a:t>
            </a:r>
            <a:endParaRPr lang="en-US" b="1" dirty="0">
              <a:solidFill>
                <a:srgbClr val="FFFFFF"/>
              </a:solidFill>
            </a:endParaRPr>
          </a:p>
        </p:txBody>
      </p:sp>
    </p:spTree>
    <p:extLst>
      <p:ext uri="{BB962C8B-B14F-4D97-AF65-F5344CB8AC3E}">
        <p14:creationId xmlns:p14="http://schemas.microsoft.com/office/powerpoint/2010/main" val="191157897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4294967295"/>
          </p:nvPr>
        </p:nvSpPr>
        <p:spPr>
          <a:xfrm>
            <a:off x="637173" y="2709863"/>
            <a:ext cx="7772400" cy="1500187"/>
          </a:xfrm>
        </p:spPr>
        <p:txBody>
          <a:bodyPr>
            <a:noAutofit/>
          </a:bodyPr>
          <a:lstStyle/>
          <a:p>
            <a:pPr marL="0" indent="0" algn="ctr">
              <a:buNone/>
            </a:pPr>
            <a:r>
              <a:rPr lang="en-US" sz="3200" b="1" dirty="0">
                <a:latin typeface="Arial" charset="0"/>
                <a:ea typeface="ヒラギノ角ゴ Pro W3" charset="0"/>
                <a:cs typeface="ヒラギノ角ゴ Pro W3" charset="0"/>
              </a:rPr>
              <a:t>Role of common genetic abnormalities in patient risk assessment and therapeutic decision-making</a:t>
            </a:r>
          </a:p>
        </p:txBody>
      </p:sp>
    </p:spTree>
    <p:extLst>
      <p:ext uri="{BB962C8B-B14F-4D97-AF65-F5344CB8AC3E}">
        <p14:creationId xmlns:p14="http://schemas.microsoft.com/office/powerpoint/2010/main" val="66704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830866" y="1513379"/>
            <a:ext cx="7109859" cy="4089347"/>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724994" name="Rectangle 2"/>
          <p:cNvSpPr>
            <a:spLocks noGrp="1" noChangeArrowheads="1"/>
          </p:cNvSpPr>
          <p:nvPr>
            <p:ph type="title" idx="4294967295"/>
          </p:nvPr>
        </p:nvSpPr>
        <p:spPr>
          <a:xfrm>
            <a:off x="685800" y="144849"/>
            <a:ext cx="7769225" cy="1143000"/>
          </a:xfrm>
        </p:spPr>
        <p:txBody>
          <a:bodyPr>
            <a:normAutofit/>
          </a:bodyPr>
          <a:lstStyle/>
          <a:p>
            <a:r>
              <a:rPr lang="en-US" dirty="0" smtClean="0">
                <a:ea typeface="ＭＳ Ｐゴシック" charset="0"/>
                <a:cs typeface="ＭＳ Ｐゴシック" charset="0"/>
              </a:rPr>
              <a:t>Risk Stratification </a:t>
            </a:r>
            <a:r>
              <a:rPr lang="en-US" dirty="0">
                <a:ea typeface="ＭＳ Ｐゴシック" charset="0"/>
                <a:cs typeface="ＭＳ Ｐゴシック" charset="0"/>
              </a:rPr>
              <a:t>of Myeloma Using </a:t>
            </a:r>
            <a:r>
              <a:rPr lang="en-US" dirty="0" smtClean="0">
                <a:ea typeface="ＭＳ Ｐゴシック" charset="0"/>
                <a:cs typeface="ＭＳ Ｐゴシック" charset="0"/>
              </a:rPr>
              <a:t>FISH and </a:t>
            </a:r>
            <a:r>
              <a:rPr lang="en-US" dirty="0">
                <a:ea typeface="ＭＳ Ｐゴシック" charset="0"/>
                <a:cs typeface="ＭＳ Ｐゴシック" charset="0"/>
              </a:rPr>
              <a:t>Conventional Karyotyping</a:t>
            </a:r>
          </a:p>
        </p:txBody>
      </p:sp>
      <p:graphicFrame>
        <p:nvGraphicFramePr>
          <p:cNvPr id="725069" name="Group 77"/>
          <p:cNvGraphicFramePr>
            <a:graphicFrameLocks noGrp="1"/>
          </p:cNvGraphicFramePr>
          <p:nvPr>
            <p:extLst>
              <p:ext uri="{D42A27DB-BD31-4B8C-83A1-F6EECF244321}">
                <p14:modId xmlns:p14="http://schemas.microsoft.com/office/powerpoint/2010/main" val="363640312"/>
              </p:ext>
            </p:extLst>
          </p:nvPr>
        </p:nvGraphicFramePr>
        <p:xfrm>
          <a:off x="968765" y="1619532"/>
          <a:ext cx="6841395" cy="3844296"/>
        </p:xfrm>
        <a:graphic>
          <a:graphicData uri="http://schemas.openxmlformats.org/drawingml/2006/table">
            <a:tbl>
              <a:tblPr/>
              <a:tblGrid>
                <a:gridCol w="6841395"/>
              </a:tblGrid>
              <a:tr h="386527">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rgbClr val="ECBB33"/>
                          </a:solidFill>
                          <a:effectLst/>
                          <a:latin typeface="+mn-lt"/>
                          <a:ea typeface="ＭＳ Ｐゴシック" charset="0"/>
                          <a:cs typeface="Calibri"/>
                        </a:rPr>
                        <a:t>Standard</a:t>
                      </a:r>
                      <a:r>
                        <a:rPr kumimoji="0" lang="en-US" sz="1800" b="1" i="0" u="none" strike="noStrike" cap="none" normalizeH="0" baseline="0" dirty="0">
                          <a:ln>
                            <a:noFill/>
                          </a:ln>
                          <a:solidFill>
                            <a:srgbClr val="ECBB33"/>
                          </a:solidFill>
                          <a:effectLst/>
                          <a:latin typeface="+mn-lt"/>
                          <a:ea typeface="ＭＳ Ｐゴシック" charset="0"/>
                          <a:cs typeface="Calibri"/>
                        </a:rPr>
                        <a:t> </a:t>
                      </a:r>
                      <a:r>
                        <a:rPr kumimoji="0" lang="en-US" sz="1800" b="1" i="0" u="none" strike="noStrike" cap="none" normalizeH="0" baseline="0" dirty="0" err="1" smtClean="0">
                          <a:ln>
                            <a:noFill/>
                          </a:ln>
                          <a:solidFill>
                            <a:srgbClr val="ECBB33"/>
                          </a:solidFill>
                          <a:effectLst/>
                          <a:latin typeface="+mn-lt"/>
                          <a:ea typeface="ＭＳ Ｐゴシック" charset="0"/>
                          <a:cs typeface="Calibri"/>
                        </a:rPr>
                        <a:t>risk</a:t>
                      </a:r>
                      <a:r>
                        <a:rPr kumimoji="0" lang="en-US" sz="1800" b="1" i="0" u="none" strike="noStrike" cap="none" normalizeH="0" baseline="30000" dirty="0" err="1" smtClean="0">
                          <a:ln>
                            <a:noFill/>
                          </a:ln>
                          <a:solidFill>
                            <a:srgbClr val="ECBB33"/>
                          </a:solidFill>
                          <a:effectLst/>
                          <a:latin typeface="+mn-lt"/>
                          <a:ea typeface="ＭＳ Ｐゴシック" charset="0"/>
                          <a:cs typeface="Calibri"/>
                        </a:rPr>
                        <a:t>a</a:t>
                      </a:r>
                      <a:endParaRPr kumimoji="0" lang="en-US" sz="1800" b="1" i="0" u="none" strike="noStrike" cap="none" normalizeH="0" baseline="0" dirty="0">
                        <a:ln>
                          <a:noFill/>
                        </a:ln>
                        <a:solidFill>
                          <a:srgbClr val="ECBB33"/>
                        </a:solidFill>
                        <a:effectLst/>
                        <a:latin typeface="+mn-lt"/>
                        <a:ea typeface="ＭＳ Ｐゴシック" charset="0"/>
                        <a:cs typeface="Calibri"/>
                      </a:endParaRPr>
                    </a:p>
                  </a:txBody>
                  <a:tcPr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r>
              <a:tr h="387350">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mn-lt"/>
                          <a:ea typeface="ＭＳ Ｐゴシック" charset="0"/>
                          <a:cs typeface="Calibri"/>
                        </a:rPr>
                        <a:t>     1. </a:t>
                      </a:r>
                      <a:r>
                        <a:rPr kumimoji="0" lang="en-US" sz="1800" b="0" i="0" u="none" strike="noStrike" cap="none" normalizeH="0" baseline="0" dirty="0" err="1">
                          <a:ln>
                            <a:noFill/>
                          </a:ln>
                          <a:solidFill>
                            <a:schemeClr val="bg1"/>
                          </a:solidFill>
                          <a:effectLst/>
                          <a:latin typeface="+mn-lt"/>
                          <a:ea typeface="ＭＳ Ｐゴシック" charset="0"/>
                          <a:cs typeface="Calibri"/>
                        </a:rPr>
                        <a:t>Hyperdiploidy</a:t>
                      </a:r>
                      <a:endParaRPr kumimoji="0" lang="en-US" sz="1800" b="0" i="0" u="none" strike="noStrike" cap="none" normalizeH="0" baseline="0" dirty="0">
                        <a:ln>
                          <a:noFill/>
                        </a:ln>
                        <a:solidFill>
                          <a:schemeClr val="bg1"/>
                        </a:solidFill>
                        <a:effectLst/>
                        <a:latin typeface="+mn-lt"/>
                        <a:ea typeface="ＭＳ Ｐゴシック" charset="0"/>
                        <a:cs typeface="Calibri"/>
                      </a:endParaRP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388938">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mn-lt"/>
                          <a:ea typeface="ＭＳ Ｐゴシック" charset="0"/>
                          <a:cs typeface="Calibri"/>
                        </a:rPr>
                        <a:t>     2. t(11;14)</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388938">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mn-lt"/>
                          <a:ea typeface="ＭＳ Ｐゴシック" charset="0"/>
                          <a:cs typeface="Calibri"/>
                        </a:rPr>
                        <a:t>     3. t(6;14)</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401639">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1" i="0" u="none" strike="noStrike" cap="none" normalizeH="0" baseline="0" dirty="0" smtClean="0">
                          <a:ln>
                            <a:noFill/>
                          </a:ln>
                          <a:solidFill>
                            <a:srgbClr val="ECBB33"/>
                          </a:solidFill>
                          <a:effectLst/>
                          <a:latin typeface="+mn-lt"/>
                          <a:ea typeface="ＭＳ Ｐゴシック" charset="0"/>
                          <a:cs typeface="Calibri"/>
                        </a:rPr>
                        <a:t>High</a:t>
                      </a:r>
                      <a:r>
                        <a:rPr kumimoji="0" lang="en-US" sz="1800" b="1" i="0" u="none" strike="noStrike" cap="none" normalizeH="0" baseline="0" dirty="0">
                          <a:ln>
                            <a:noFill/>
                          </a:ln>
                          <a:solidFill>
                            <a:srgbClr val="ECBB33"/>
                          </a:solidFill>
                          <a:effectLst/>
                          <a:latin typeface="+mn-lt"/>
                          <a:ea typeface="ＭＳ Ｐゴシック" charset="0"/>
                          <a:cs typeface="Calibri"/>
                        </a:rPr>
                        <a:t> </a:t>
                      </a:r>
                      <a:r>
                        <a:rPr kumimoji="0" lang="en-US" sz="1800" b="1" i="0" u="none" strike="noStrike" cap="none" normalizeH="0" baseline="0" dirty="0" err="1" smtClean="0">
                          <a:ln>
                            <a:noFill/>
                          </a:ln>
                          <a:solidFill>
                            <a:srgbClr val="ECBB33"/>
                          </a:solidFill>
                          <a:effectLst/>
                          <a:latin typeface="+mn-lt"/>
                          <a:ea typeface="ＭＳ Ｐゴシック" charset="0"/>
                          <a:cs typeface="Calibri"/>
                        </a:rPr>
                        <a:t>risk</a:t>
                      </a:r>
                      <a:r>
                        <a:rPr kumimoji="0" lang="en-US" sz="1800" b="1" i="0" u="none" strike="noStrike" cap="none" normalizeH="0" baseline="30000" dirty="0" err="1" smtClean="0">
                          <a:ln>
                            <a:noFill/>
                          </a:ln>
                          <a:solidFill>
                            <a:srgbClr val="ECBB33"/>
                          </a:solidFill>
                          <a:effectLst/>
                          <a:latin typeface="+mn-lt"/>
                          <a:ea typeface="ＭＳ Ｐゴシック" charset="0"/>
                          <a:cs typeface="Calibri"/>
                        </a:rPr>
                        <a:t>b</a:t>
                      </a:r>
                      <a:endParaRPr kumimoji="0" lang="en-US" sz="1800" b="1" i="0" u="none" strike="noStrike" cap="none" normalizeH="0" baseline="0" dirty="0">
                        <a:ln>
                          <a:noFill/>
                        </a:ln>
                        <a:solidFill>
                          <a:srgbClr val="ECBB33"/>
                        </a:solidFill>
                        <a:effectLst/>
                        <a:latin typeface="+mn-lt"/>
                        <a:ea typeface="ＭＳ Ｐゴシック" charset="0"/>
                        <a:cs typeface="Calibri"/>
                      </a:endParaRPr>
                    </a:p>
                  </a:txBody>
                  <a:tcPr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r>
              <a:tr h="387350">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mn-lt"/>
                          <a:ea typeface="ＭＳ Ｐゴシック" charset="0"/>
                          <a:cs typeface="Calibri"/>
                        </a:rPr>
                        <a:t>     1. 17p deletion</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388938">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mn-lt"/>
                          <a:ea typeface="ＭＳ Ｐゴシック" charset="0"/>
                          <a:cs typeface="Calibri"/>
                        </a:rPr>
                        <a:t>     2. t(4;14)</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388938">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mn-lt"/>
                          <a:ea typeface="ＭＳ Ｐゴシック" charset="0"/>
                          <a:cs typeface="Calibri"/>
                        </a:rPr>
                        <a:t>     3. t(14;16)</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387350">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mn-lt"/>
                          <a:ea typeface="ＭＳ Ｐゴシック" charset="0"/>
                          <a:cs typeface="Calibri"/>
                        </a:rPr>
                        <a:t>     4. t(14;20)</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233187">
                <a:tc>
                  <a:txBody>
                    <a:bodyPr/>
                    <a:lstStyle/>
                    <a:p>
                      <a:pPr marL="0" marR="0" lvl="0" indent="0" algn="l" defTabSz="914400" rtl="0" eaLnBrk="0" fontAlgn="base" latinLnBrk="0" hangingPunct="0">
                        <a:lnSpc>
                          <a:spcPct val="9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mn-lt"/>
                          <a:ea typeface="ＭＳ Ｐゴシック" charset="0"/>
                          <a:cs typeface="Calibri"/>
                        </a:rPr>
                        <a:t>     5. Deletion 13 or </a:t>
                      </a:r>
                      <a:r>
                        <a:rPr kumimoji="0" lang="en-US" sz="1800" b="0" i="0" u="none" strike="noStrike" cap="none" normalizeH="0" baseline="0" dirty="0" err="1">
                          <a:ln>
                            <a:noFill/>
                          </a:ln>
                          <a:solidFill>
                            <a:srgbClr val="FFFFFF"/>
                          </a:solidFill>
                          <a:effectLst/>
                          <a:latin typeface="+mn-lt"/>
                          <a:ea typeface="ＭＳ Ｐゴシック" charset="0"/>
                          <a:cs typeface="Calibri"/>
                        </a:rPr>
                        <a:t>hypodiploidy</a:t>
                      </a:r>
                      <a:r>
                        <a:rPr kumimoji="0" lang="en-US" sz="1800" b="0" i="0" u="none" strike="noStrike" cap="none" normalizeH="0" baseline="0" dirty="0">
                          <a:ln>
                            <a:noFill/>
                          </a:ln>
                          <a:solidFill>
                            <a:srgbClr val="FFFFFF"/>
                          </a:solidFill>
                          <a:effectLst/>
                          <a:latin typeface="+mn-lt"/>
                          <a:ea typeface="ＭＳ Ｐゴシック" charset="0"/>
                          <a:cs typeface="Calibri"/>
                        </a:rPr>
                        <a:t> by conventional karyotyping</a:t>
                      </a: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sp>
        <p:nvSpPr>
          <p:cNvPr id="725019" name="Text Box 32"/>
          <p:cNvSpPr txBox="1">
            <a:spLocks noChangeArrowheads="1"/>
          </p:cNvSpPr>
          <p:nvPr/>
        </p:nvSpPr>
        <p:spPr bwMode="auto">
          <a:xfrm>
            <a:off x="830866" y="5679390"/>
            <a:ext cx="725229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b="0" baseline="30000" dirty="0">
                <a:solidFill>
                  <a:schemeClr val="bg1"/>
                </a:solidFill>
                <a:latin typeface="Arial"/>
                <a:cs typeface="Arial"/>
              </a:rPr>
              <a:t>a</a:t>
            </a:r>
            <a:r>
              <a:rPr lang="en-US" sz="1600" b="0" dirty="0">
                <a:solidFill>
                  <a:schemeClr val="bg1"/>
                </a:solidFill>
                <a:latin typeface="Arial"/>
                <a:cs typeface="Arial"/>
              </a:rPr>
              <a:t> None of the high-risk features can be present.</a:t>
            </a:r>
          </a:p>
          <a:p>
            <a:r>
              <a:rPr lang="en-US" sz="1600" b="0" baseline="30000" dirty="0">
                <a:solidFill>
                  <a:schemeClr val="bg1"/>
                </a:solidFill>
                <a:latin typeface="Arial"/>
                <a:cs typeface="Arial"/>
              </a:rPr>
              <a:t>b</a:t>
            </a:r>
            <a:r>
              <a:rPr lang="en-US" sz="1600" b="0" dirty="0">
                <a:solidFill>
                  <a:schemeClr val="bg1"/>
                </a:solidFill>
                <a:latin typeface="Arial"/>
                <a:cs typeface="Arial"/>
              </a:rPr>
              <a:t> Any one high-risk feature is sufficient to classify </a:t>
            </a:r>
            <a:r>
              <a:rPr lang="en-US" sz="1600" dirty="0" smtClean="0">
                <a:solidFill>
                  <a:schemeClr val="bg1"/>
                </a:solidFill>
                <a:latin typeface="Arial"/>
                <a:cs typeface="Arial"/>
              </a:rPr>
              <a:t>disease</a:t>
            </a:r>
            <a:r>
              <a:rPr lang="en-US" sz="1600" b="0" dirty="0" smtClean="0">
                <a:solidFill>
                  <a:schemeClr val="bg1"/>
                </a:solidFill>
                <a:latin typeface="Arial"/>
                <a:cs typeface="Arial"/>
              </a:rPr>
              <a:t> </a:t>
            </a:r>
            <a:r>
              <a:rPr lang="en-US" sz="1600" b="0" dirty="0">
                <a:solidFill>
                  <a:schemeClr val="bg1"/>
                </a:solidFill>
                <a:latin typeface="Arial"/>
                <a:cs typeface="Arial"/>
              </a:rPr>
              <a:t>as </a:t>
            </a:r>
            <a:r>
              <a:rPr lang="en-US" sz="1600" b="0" dirty="0" smtClean="0">
                <a:solidFill>
                  <a:schemeClr val="bg1"/>
                </a:solidFill>
                <a:latin typeface="Arial"/>
                <a:cs typeface="Arial"/>
              </a:rPr>
              <a:t>high risk</a:t>
            </a:r>
            <a:r>
              <a:rPr lang="en-US" sz="1600" b="0" dirty="0">
                <a:solidFill>
                  <a:schemeClr val="bg1"/>
                </a:solidFill>
                <a:latin typeface="Arial"/>
                <a:cs typeface="Arial"/>
              </a:rPr>
              <a:t>.</a:t>
            </a:r>
          </a:p>
        </p:txBody>
      </p:sp>
      <p:sp>
        <p:nvSpPr>
          <p:cNvPr id="725020" name="Text Box 97"/>
          <p:cNvSpPr txBox="1">
            <a:spLocks noChangeArrowheads="1"/>
          </p:cNvSpPr>
          <p:nvPr/>
        </p:nvSpPr>
        <p:spPr bwMode="auto">
          <a:xfrm>
            <a:off x="0" y="6427113"/>
            <a:ext cx="6172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600" b="0" dirty="0" err="1">
                <a:solidFill>
                  <a:srgbClr val="FFFFFF"/>
                </a:solidFill>
                <a:latin typeface="Arial"/>
                <a:cs typeface="Arial"/>
              </a:rPr>
              <a:t>Rajkumar</a:t>
            </a:r>
            <a:r>
              <a:rPr lang="en-US" sz="1600" b="0" dirty="0">
                <a:solidFill>
                  <a:srgbClr val="FFFFFF"/>
                </a:solidFill>
                <a:latin typeface="Arial"/>
                <a:cs typeface="Arial"/>
              </a:rPr>
              <a:t> </a:t>
            </a:r>
            <a:r>
              <a:rPr lang="en-US" sz="1600" b="0" dirty="0" smtClean="0">
                <a:solidFill>
                  <a:srgbClr val="FFFFFF"/>
                </a:solidFill>
                <a:latin typeface="Arial"/>
                <a:cs typeface="Arial"/>
              </a:rPr>
              <a:t>SV</a:t>
            </a:r>
            <a:r>
              <a:rPr lang="en-US" sz="1600" b="0" dirty="0">
                <a:solidFill>
                  <a:srgbClr val="FFFFFF"/>
                </a:solidFill>
                <a:latin typeface="Arial"/>
                <a:cs typeface="Arial"/>
              </a:rPr>
              <a:t>. </a:t>
            </a:r>
            <a:r>
              <a:rPr lang="en-US" sz="1600" b="0" i="1" dirty="0">
                <a:solidFill>
                  <a:srgbClr val="FFFFFF"/>
                </a:solidFill>
                <a:latin typeface="Arial"/>
                <a:cs typeface="Arial"/>
              </a:rPr>
              <a:t>Am</a:t>
            </a:r>
            <a:r>
              <a:rPr lang="en-US" sz="1600" b="0" dirty="0">
                <a:solidFill>
                  <a:srgbClr val="FFFFFF"/>
                </a:solidFill>
                <a:latin typeface="Arial"/>
                <a:cs typeface="Arial"/>
              </a:rPr>
              <a:t> </a:t>
            </a:r>
            <a:r>
              <a:rPr lang="en-US" sz="1600" b="0" i="1" dirty="0">
                <a:solidFill>
                  <a:srgbClr val="FFFFFF"/>
                </a:solidFill>
                <a:latin typeface="Arial"/>
                <a:cs typeface="Arial"/>
              </a:rPr>
              <a:t>J </a:t>
            </a:r>
            <a:r>
              <a:rPr lang="en-US" sz="1600" b="0" i="1" dirty="0" err="1">
                <a:solidFill>
                  <a:srgbClr val="FFFFFF"/>
                </a:solidFill>
                <a:latin typeface="Arial"/>
                <a:cs typeface="Arial"/>
              </a:rPr>
              <a:t>Hematol</a:t>
            </a:r>
            <a:r>
              <a:rPr lang="en-US" sz="1600" b="0" dirty="0">
                <a:solidFill>
                  <a:srgbClr val="FFFFFF"/>
                </a:solidFill>
                <a:latin typeface="Arial"/>
                <a:cs typeface="Arial"/>
              </a:rPr>
              <a:t> 2011;86(1):</a:t>
            </a:r>
            <a:r>
              <a:rPr lang="en-US" sz="1600" b="0" dirty="0" smtClean="0">
                <a:solidFill>
                  <a:srgbClr val="FFFFFF"/>
                </a:solidFill>
                <a:latin typeface="Arial"/>
                <a:cs typeface="Arial"/>
              </a:rPr>
              <a:t>57-65</a:t>
            </a:r>
            <a:r>
              <a:rPr lang="en-US" sz="1600" b="0" dirty="0">
                <a:solidFill>
                  <a:srgbClr val="FFFFFF"/>
                </a:solidFill>
                <a:latin typeface="Arial"/>
                <a:cs typeface="Arial"/>
              </a:rPr>
              <a:t>.</a:t>
            </a:r>
          </a:p>
        </p:txBody>
      </p:sp>
    </p:spTree>
    <p:custDataLst>
      <p:tags r:id="rId1"/>
    </p:custDataLst>
    <p:extLst>
      <p:ext uri="{BB962C8B-B14F-4D97-AF65-F5344CB8AC3E}">
        <p14:creationId xmlns:p14="http://schemas.microsoft.com/office/powerpoint/2010/main" val="11749940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4294967295"/>
          </p:nvPr>
        </p:nvSpPr>
        <p:spPr>
          <a:xfrm>
            <a:off x="652473" y="2760175"/>
            <a:ext cx="7772400" cy="1801812"/>
          </a:xfrm>
        </p:spPr>
        <p:txBody>
          <a:bodyPr anchor="ctr">
            <a:normAutofit/>
          </a:bodyPr>
          <a:lstStyle/>
          <a:p>
            <a:pPr marL="0" indent="0" algn="ctr">
              <a:buNone/>
            </a:pPr>
            <a:r>
              <a:rPr lang="en-US" sz="3200" b="1" dirty="0">
                <a:latin typeface="Arial" charset="0"/>
                <a:ea typeface="ヒラギノ角ゴ Pro W3" charset="0"/>
                <a:cs typeface="ヒラギノ角ゴ Pro W3" charset="0"/>
              </a:rPr>
              <a:t>Rationale for the use of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3</a:t>
            </a:r>
            <a:r>
              <a:rPr lang="en-US" sz="3200" b="1" dirty="0">
                <a:latin typeface="Arial" charset="0"/>
                <a:ea typeface="ヒラギノ角ゴ Pro W3" charset="0"/>
                <a:cs typeface="ヒラギノ角ゴ Pro W3" charset="0"/>
              </a:rPr>
              <a:t>-drug combinations (versus 2)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in </a:t>
            </a:r>
            <a:r>
              <a:rPr lang="en-US" sz="3200" b="1" dirty="0">
                <a:latin typeface="Arial" charset="0"/>
                <a:ea typeface="ヒラギノ角ゴ Pro W3" charset="0"/>
                <a:cs typeface="ヒラギノ角ゴ Pro W3" charset="0"/>
              </a:rPr>
              <a:t>the induction setting</a:t>
            </a:r>
          </a:p>
        </p:txBody>
      </p:sp>
    </p:spTree>
    <p:extLst>
      <p:ext uri="{BB962C8B-B14F-4D97-AF65-F5344CB8AC3E}">
        <p14:creationId xmlns:p14="http://schemas.microsoft.com/office/powerpoint/2010/main" val="387236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latin typeface="Arial"/>
                <a:cs typeface="Arial"/>
              </a:rPr>
              <a:t>Preferred Induction Regimens: </a:t>
            </a:r>
            <a:br>
              <a:rPr lang="en-US" dirty="0" smtClean="0">
                <a:latin typeface="Arial"/>
                <a:cs typeface="Arial"/>
              </a:rPr>
            </a:br>
            <a:r>
              <a:rPr lang="en-US" dirty="0" smtClean="0">
                <a:latin typeface="Arial"/>
                <a:cs typeface="Arial"/>
              </a:rPr>
              <a:t>Transplantation </a:t>
            </a:r>
            <a:r>
              <a:rPr lang="en-US" dirty="0">
                <a:latin typeface="Arial"/>
                <a:cs typeface="Arial"/>
              </a:rPr>
              <a:t>Eligible</a:t>
            </a:r>
          </a:p>
        </p:txBody>
      </p:sp>
      <p:sp>
        <p:nvSpPr>
          <p:cNvPr id="47107" name="Rectangle 5"/>
          <p:cNvSpPr>
            <a:spLocks noGrp="1" noChangeArrowheads="1"/>
          </p:cNvSpPr>
          <p:nvPr>
            <p:ph idx="1"/>
          </p:nvPr>
        </p:nvSpPr>
        <p:spPr/>
        <p:txBody>
          <a:bodyPr>
            <a:normAutofit/>
          </a:bodyPr>
          <a:lstStyle/>
          <a:p>
            <a:pPr>
              <a:lnSpc>
                <a:spcPct val="140000"/>
              </a:lnSpc>
              <a:spcBef>
                <a:spcPts val="700"/>
              </a:spcBef>
              <a:defRPr/>
            </a:pPr>
            <a:r>
              <a:rPr lang="en-US" sz="2400" b="1" dirty="0" smtClean="0">
                <a:solidFill>
                  <a:srgbClr val="ECBB33"/>
                </a:solidFill>
                <a:latin typeface="Arial"/>
                <a:cs typeface="Arial"/>
              </a:rPr>
              <a:t>RD/Rd: </a:t>
            </a:r>
            <a:r>
              <a:rPr lang="en-US" sz="2400" dirty="0" smtClean="0">
                <a:latin typeface="Arial"/>
                <a:cs typeface="Arial"/>
              </a:rPr>
              <a:t>Lenalidomide</a:t>
            </a:r>
            <a:r>
              <a:rPr lang="en-US" sz="2400" dirty="0">
                <a:latin typeface="Arial"/>
                <a:cs typeface="Arial"/>
              </a:rPr>
              <a:t>/dexamethasone </a:t>
            </a:r>
            <a:endParaRPr lang="en-US" sz="2400" dirty="0" smtClean="0">
              <a:latin typeface="Arial"/>
              <a:cs typeface="Arial"/>
            </a:endParaRPr>
          </a:p>
          <a:p>
            <a:pPr>
              <a:lnSpc>
                <a:spcPct val="140000"/>
              </a:lnSpc>
              <a:spcBef>
                <a:spcPts val="700"/>
              </a:spcBef>
              <a:defRPr/>
            </a:pPr>
            <a:r>
              <a:rPr lang="en-US" sz="2400" b="1" dirty="0" smtClean="0">
                <a:solidFill>
                  <a:srgbClr val="ECBB33"/>
                </a:solidFill>
                <a:latin typeface="Arial"/>
                <a:cs typeface="Arial"/>
              </a:rPr>
              <a:t>VD: </a:t>
            </a:r>
            <a:r>
              <a:rPr lang="en-US" sz="2400" dirty="0" smtClean="0">
                <a:latin typeface="Arial"/>
                <a:cs typeface="Arial"/>
              </a:rPr>
              <a:t>Bortezomib/dexamethasone </a:t>
            </a:r>
          </a:p>
          <a:p>
            <a:pPr>
              <a:lnSpc>
                <a:spcPct val="140000"/>
              </a:lnSpc>
              <a:spcBef>
                <a:spcPts val="700"/>
              </a:spcBef>
              <a:defRPr/>
            </a:pPr>
            <a:r>
              <a:rPr lang="en-US" sz="2400" b="1" dirty="0">
                <a:solidFill>
                  <a:srgbClr val="ECBB33"/>
                </a:solidFill>
                <a:latin typeface="Arial"/>
                <a:cs typeface="Arial"/>
              </a:rPr>
              <a:t>VRD: </a:t>
            </a:r>
            <a:r>
              <a:rPr lang="en-US" sz="2400" dirty="0">
                <a:latin typeface="Arial"/>
                <a:cs typeface="Arial"/>
              </a:rPr>
              <a:t>Bortezomib</a:t>
            </a:r>
            <a:r>
              <a:rPr lang="en-US" sz="2400" dirty="0" smtClean="0">
                <a:latin typeface="Arial"/>
                <a:cs typeface="Arial"/>
              </a:rPr>
              <a:t>/lenalidomide/</a:t>
            </a:r>
            <a:r>
              <a:rPr lang="en-US" sz="2400" dirty="0">
                <a:latin typeface="Arial"/>
                <a:cs typeface="Arial"/>
              </a:rPr>
              <a:t>dexamethasone </a:t>
            </a:r>
          </a:p>
          <a:p>
            <a:pPr>
              <a:lnSpc>
                <a:spcPct val="140000"/>
              </a:lnSpc>
              <a:spcBef>
                <a:spcPts val="700"/>
              </a:spcBef>
              <a:defRPr/>
            </a:pPr>
            <a:r>
              <a:rPr lang="en-US" sz="2400" b="1" dirty="0" smtClean="0">
                <a:solidFill>
                  <a:srgbClr val="ECBB33"/>
                </a:solidFill>
                <a:latin typeface="Arial"/>
                <a:cs typeface="Arial"/>
              </a:rPr>
              <a:t>VTD:</a:t>
            </a:r>
            <a:r>
              <a:rPr lang="en-US" sz="2400" dirty="0" smtClean="0">
                <a:latin typeface="Arial"/>
                <a:cs typeface="Arial"/>
              </a:rPr>
              <a:t> Bortezomib/thalidomide/dexamethasone</a:t>
            </a:r>
          </a:p>
          <a:p>
            <a:pPr>
              <a:lnSpc>
                <a:spcPct val="140000"/>
              </a:lnSpc>
              <a:spcBef>
                <a:spcPts val="700"/>
              </a:spcBef>
              <a:defRPr/>
            </a:pPr>
            <a:r>
              <a:rPr lang="en-US" sz="2400" b="1" dirty="0" smtClean="0">
                <a:solidFill>
                  <a:srgbClr val="ECBB33"/>
                </a:solidFill>
                <a:latin typeface="Arial"/>
                <a:cs typeface="Arial"/>
              </a:rPr>
              <a:t>CyBorD:</a:t>
            </a:r>
            <a:r>
              <a:rPr lang="en-US" sz="2400" dirty="0" smtClean="0">
                <a:latin typeface="Arial"/>
                <a:cs typeface="Arial"/>
              </a:rPr>
              <a:t> Bortezomib/cyclophosphamide/dexamethasone</a:t>
            </a:r>
          </a:p>
          <a:p>
            <a:pPr>
              <a:lnSpc>
                <a:spcPct val="140000"/>
              </a:lnSpc>
              <a:spcBef>
                <a:spcPts val="700"/>
              </a:spcBef>
              <a:defRPr/>
            </a:pPr>
            <a:r>
              <a:rPr lang="en-US" sz="2400" b="1" dirty="0" smtClean="0">
                <a:solidFill>
                  <a:srgbClr val="ECBB33"/>
                </a:solidFill>
                <a:latin typeface="Arial"/>
                <a:cs typeface="Arial"/>
              </a:rPr>
              <a:t>PAD:</a:t>
            </a:r>
            <a:r>
              <a:rPr lang="en-US" sz="2400" dirty="0" smtClean="0">
                <a:latin typeface="Arial"/>
                <a:cs typeface="Arial"/>
              </a:rPr>
              <a:t> Bortezomib/doxorubicin/dexamethasone</a:t>
            </a:r>
          </a:p>
        </p:txBody>
      </p:sp>
      <p:sp>
        <p:nvSpPr>
          <p:cNvPr id="22532" name="Text Box 15"/>
          <p:cNvSpPr txBox="1">
            <a:spLocks noChangeArrowheads="1"/>
          </p:cNvSpPr>
          <p:nvPr/>
        </p:nvSpPr>
        <p:spPr bwMode="auto">
          <a:xfrm>
            <a:off x="0" y="6427113"/>
            <a:ext cx="8561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eaLnBrk="1" hangingPunct="1">
              <a:buFont typeface="Arial" charset="0"/>
              <a:buNone/>
            </a:pPr>
            <a:r>
              <a:rPr lang="en-US" sz="1600" b="0" dirty="0">
                <a:solidFill>
                  <a:srgbClr val="FFFFFF"/>
                </a:solidFill>
                <a:latin typeface="Arial"/>
                <a:cs typeface="Arial"/>
              </a:rPr>
              <a:t>NCCN. Clinical practice guidelines in oncology: multiple myeloma. v.</a:t>
            </a:r>
            <a:r>
              <a:rPr lang="en-US" sz="1600" b="0" dirty="0" smtClean="0">
                <a:solidFill>
                  <a:srgbClr val="FFFFFF"/>
                </a:solidFill>
                <a:latin typeface="Arial"/>
                <a:cs typeface="Arial"/>
              </a:rPr>
              <a:t>1.2013. </a:t>
            </a:r>
            <a:endParaRPr lang="en-US" sz="1600" b="0"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376460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03563" y="5597251"/>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5" name="Text Box 4"/>
          <p:cNvSpPr txBox="1">
            <a:spLocks noChangeArrowheads="1"/>
          </p:cNvSpPr>
          <p:nvPr/>
        </p:nvSpPr>
        <p:spPr bwMode="auto">
          <a:xfrm>
            <a:off x="4419600" y="4572000"/>
            <a:ext cx="4419600"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Tiffany Richards, MS, ANP-BC, AOCNP</a:t>
            </a:r>
          </a:p>
          <a:p>
            <a:r>
              <a:rPr lang="en-US" sz="1800" b="1" dirty="0">
                <a:solidFill>
                  <a:srgbClr val="FFFFFF"/>
                </a:solidFill>
                <a:latin typeface="Arial" charset="0"/>
                <a:ea typeface="ヒラギノ角ゴ Pro W3" charset="0"/>
                <a:cs typeface="ヒラギノ角ゴ Pro W3" charset="0"/>
              </a:rPr>
              <a:t>A Keith Stewart, </a:t>
            </a:r>
            <a:r>
              <a:rPr lang="en-US" sz="1800" b="1" dirty="0" err="1">
                <a:solidFill>
                  <a:srgbClr val="FFFFFF"/>
                </a:solidFill>
                <a:latin typeface="Arial" charset="0"/>
                <a:ea typeface="ヒラギノ角ゴ Pro W3" charset="0"/>
                <a:cs typeface="ヒラギノ角ゴ Pro W3" charset="0"/>
              </a:rPr>
              <a:t>MBChB</a:t>
            </a:r>
            <a:endParaRPr lang="en-US" sz="1800" b="1" dirty="0">
              <a:solidFill>
                <a:srgbClr val="FFFFFF"/>
              </a:solidFill>
              <a:latin typeface="Arial" charset="0"/>
              <a:ea typeface="ヒラギノ角ゴ Pro W3" charset="0"/>
              <a:cs typeface="ヒラギノ角ゴ Pro W3" charset="0"/>
            </a:endParaRPr>
          </a:p>
        </p:txBody>
      </p:sp>
      <p:sp>
        <p:nvSpPr>
          <p:cNvPr id="6" name="Text Box 6"/>
          <p:cNvSpPr txBox="1">
            <a:spLocks noChangeArrowheads="1"/>
          </p:cNvSpPr>
          <p:nvPr/>
        </p:nvSpPr>
        <p:spPr bwMode="auto">
          <a:xfrm>
            <a:off x="337096" y="4572000"/>
            <a:ext cx="3624263"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pitchFamily="1" charset="0"/>
                <a:ea typeface="ヒラギノ角ゴ Pro W3" pitchFamily="1" charset="-128"/>
                <a:cs typeface="ヒラギノ角ゴ Pro W3" pitchFamily="1" charset="-128"/>
              </a:rPr>
              <a:t>Elizabeth </a:t>
            </a:r>
            <a:r>
              <a:rPr lang="en-US" b="1" dirty="0" err="1">
                <a:solidFill>
                  <a:srgbClr val="FFFFFF"/>
                </a:solidFill>
                <a:latin typeface="Arial" pitchFamily="1" charset="0"/>
                <a:ea typeface="ヒラギノ角ゴ Pro W3" pitchFamily="1" charset="-128"/>
                <a:cs typeface="ヒラギノ角ゴ Pro W3" pitchFamily="1" charset="-128"/>
              </a:rPr>
              <a:t>Bilotti</a:t>
            </a:r>
            <a:r>
              <a:rPr lang="en-US" b="1" dirty="0">
                <a:solidFill>
                  <a:srgbClr val="FFFFFF"/>
                </a:solidFill>
                <a:latin typeface="Arial" pitchFamily="1" charset="0"/>
                <a:ea typeface="ヒラギノ角ゴ Pro W3" pitchFamily="1" charset="-128"/>
                <a:cs typeface="ヒラギノ角ゴ Pro W3" pitchFamily="1" charset="-128"/>
              </a:rPr>
              <a:t>, MSN, APRN, BC</a:t>
            </a:r>
          </a:p>
          <a:p>
            <a:pPr>
              <a:defRPr/>
            </a:pPr>
            <a:r>
              <a:rPr lang="en-US" b="1" dirty="0" err="1">
                <a:solidFill>
                  <a:srgbClr val="FFFFFF"/>
                </a:solidFill>
                <a:latin typeface="Arial" pitchFamily="1" charset="0"/>
                <a:ea typeface="ヒラギノ角ゴ Pro W3" pitchFamily="1" charset="-128"/>
                <a:cs typeface="ヒラギノ角ゴ Pro W3" pitchFamily="1" charset="-128"/>
              </a:rPr>
              <a:t>Sagar</a:t>
            </a:r>
            <a:r>
              <a:rPr lang="en-US" b="1" dirty="0">
                <a:solidFill>
                  <a:srgbClr val="FFFFFF"/>
                </a:solidFill>
                <a:latin typeface="Arial" pitchFamily="1" charset="0"/>
                <a:ea typeface="ヒラギノ角ゴ Pro W3" pitchFamily="1" charset="-128"/>
                <a:cs typeface="ヒラギノ角ゴ Pro W3" pitchFamily="1" charset="-128"/>
              </a:rPr>
              <a:t> </a:t>
            </a:r>
            <a:r>
              <a:rPr lang="en-US" b="1" dirty="0" err="1">
                <a:solidFill>
                  <a:srgbClr val="FFFFFF"/>
                </a:solidFill>
                <a:latin typeface="Arial" pitchFamily="1" charset="0"/>
                <a:ea typeface="ヒラギノ角ゴ Pro W3" pitchFamily="1" charset="-128"/>
                <a:cs typeface="ヒラギノ角ゴ Pro W3" pitchFamily="1" charset="-128"/>
              </a:rPr>
              <a:t>Lonial</a:t>
            </a:r>
            <a:r>
              <a:rPr lang="en-US" b="1" dirty="0">
                <a:solidFill>
                  <a:srgbClr val="FFFFFF"/>
                </a:solidFill>
                <a:latin typeface="Arial" pitchFamily="1" charset="0"/>
                <a:ea typeface="ヒラギノ角ゴ Pro W3" pitchFamily="1" charset="-128"/>
                <a:cs typeface="ヒラギノ角ゴ Pro W3" pitchFamily="1" charset="-128"/>
              </a:rPr>
              <a:t>, MD</a:t>
            </a:r>
            <a:endParaRPr lang="en-US" sz="1800" b="1" dirty="0">
              <a:solidFill>
                <a:srgbClr val="FFFFFF"/>
              </a:solidFill>
              <a:latin typeface="Arial" pitchFamily="1" charset="0"/>
              <a:ea typeface="ヒラギノ角ゴ Pro W3" pitchFamily="1" charset="-128"/>
              <a:cs typeface="ヒラギノ角ゴ Pro W3" pitchFamily="1" charset="-128"/>
            </a:endParaRPr>
          </a:p>
        </p:txBody>
      </p:sp>
      <p:sp>
        <p:nvSpPr>
          <p:cNvPr id="7" name="Text Box 7"/>
          <p:cNvSpPr txBox="1">
            <a:spLocks noChangeArrowheads="1"/>
          </p:cNvSpPr>
          <p:nvPr/>
        </p:nvSpPr>
        <p:spPr bwMode="auto">
          <a:xfrm>
            <a:off x="3694113" y="413226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a:solidFill>
                  <a:srgbClr val="EFC53D"/>
                </a:solidFill>
                <a:latin typeface="Arial" pitchFamily="1" charset="0"/>
                <a:ea typeface="ＭＳ Ｐゴシック" pitchFamily="1" charset="-128"/>
                <a:cs typeface="ＭＳ Ｐゴシック" pitchFamily="1" charset="-128"/>
              </a:rPr>
              <a:t>Faculty</a:t>
            </a:r>
            <a:r>
              <a:rPr lang="en-US" sz="2000" b="1">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Challenging Cases in </a:t>
            </a:r>
            <a:r>
              <a:rPr lang="en-US" sz="3200" b="1" dirty="0" smtClean="0">
                <a:solidFill>
                  <a:srgbClr val="FFFFFF"/>
                </a:solidFill>
                <a:latin typeface="Arial" pitchFamily="1" charset="0"/>
                <a:ea typeface="ヒラギノ角ゴ Pro W3" pitchFamily="1" charset="-128"/>
                <a:cs typeface="ヒラギノ角ゴ Pro W3" pitchFamily="1" charset="-128"/>
              </a:rPr>
              <a:t/>
            </a:r>
            <a:br>
              <a:rPr lang="en-US" sz="3200" b="1" dirty="0" smtClean="0">
                <a:solidFill>
                  <a:srgbClr val="FFFFFF"/>
                </a:solidFill>
                <a:latin typeface="Arial" pitchFamily="1" charset="0"/>
                <a:ea typeface="ヒラギノ角ゴ Pro W3" pitchFamily="1" charset="-128"/>
                <a:cs typeface="ヒラギノ角ゴ Pro W3" pitchFamily="1" charset="-128"/>
              </a:rPr>
            </a:br>
            <a:r>
              <a:rPr lang="en-US" sz="3200" b="1" dirty="0">
                <a:solidFill>
                  <a:srgbClr val="FFFFFF"/>
                </a:solidFill>
                <a:latin typeface="Arial" pitchFamily="1" charset="0"/>
                <a:ea typeface="ヒラギノ角ゴ Pro W3" pitchFamily="1" charset="-128"/>
                <a:cs typeface="ヒラギノ角ゴ Pro W3" pitchFamily="1" charset="-128"/>
              </a:rPr>
              <a:t>Multiple Myeloma</a:t>
            </a:r>
          </a:p>
          <a:p>
            <a:pPr algn="ctr">
              <a:defRPr/>
            </a:pPr>
            <a:r>
              <a:rPr lang="en-US" sz="2800" b="1" dirty="0" smtClean="0">
                <a:solidFill>
                  <a:srgbClr val="EFC53D"/>
                </a:solidFill>
                <a:latin typeface="Arial" pitchFamily="1" charset="0"/>
                <a:ea typeface="ヒラギノ角ゴ Pro W3" pitchFamily="1" charset="-128"/>
                <a:cs typeface="ヒラギノ角ゴ Pro W3" pitchFamily="1" charset="-128"/>
              </a:rPr>
              <a:t>Oncologist and Nurse Investigators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Consult on Actual Patients from the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Practices of the Invited Faculty</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tr-TR" sz="2000" b="1" dirty="0" err="1">
                <a:solidFill>
                  <a:srgbClr val="FFFFFF"/>
                </a:solidFill>
                <a:latin typeface="Arial" pitchFamily="1" charset="0"/>
                <a:ea typeface="ヒラギノ角ゴ Pro W3" pitchFamily="1" charset="-128"/>
                <a:cs typeface="ヒラギノ角ゴ Pro W3" pitchFamily="1" charset="-128"/>
              </a:rPr>
              <a:t>Saturday</a:t>
            </a:r>
            <a:r>
              <a:rPr lang="tr-TR" sz="2000" b="1" dirty="0">
                <a:solidFill>
                  <a:srgbClr val="FFFFFF"/>
                </a:solidFill>
                <a:latin typeface="Arial" pitchFamily="1" charset="0"/>
                <a:ea typeface="ヒラギノ角ゴ Pro W3" pitchFamily="1" charset="-128"/>
                <a:cs typeface="ヒラギノ角ゴ Pro W3" pitchFamily="1" charset="-128"/>
              </a:rPr>
              <a:t>, April 27, 2013</a:t>
            </a:r>
          </a:p>
          <a:p>
            <a:pPr algn="ctr">
              <a:defRPr/>
            </a:pPr>
            <a:r>
              <a:rPr lang="tr-TR" sz="2000" b="1" dirty="0">
                <a:solidFill>
                  <a:srgbClr val="FFFFFF"/>
                </a:solidFill>
                <a:latin typeface="Arial" pitchFamily="1" charset="0"/>
                <a:ea typeface="ヒラギノ角ゴ Pro W3" pitchFamily="1" charset="-128"/>
                <a:cs typeface="ヒラギノ角ゴ Pro W3" pitchFamily="1" charset="-128"/>
              </a:rPr>
              <a:t>12:30 PM – 2:00 </a:t>
            </a:r>
            <a:r>
              <a:rPr lang="tr-TR" sz="2000" b="1" dirty="0" smtClean="0">
                <a:solidFill>
                  <a:srgbClr val="FFFFFF"/>
                </a:solidFill>
                <a:latin typeface="Arial" pitchFamily="1" charset="0"/>
                <a:ea typeface="ヒラギノ角ゴ Pro W3" pitchFamily="1" charset="-128"/>
                <a:cs typeface="ヒラギノ角ゴ Pro W3" pitchFamily="1" charset="-128"/>
              </a:rPr>
              <a:t>PM</a:t>
            </a:r>
            <a:br>
              <a:rPr lang="tr-TR" sz="2000" b="1" dirty="0" smtClean="0">
                <a:solidFill>
                  <a:srgbClr val="FFFFFF"/>
                </a:solidFill>
                <a:latin typeface="Arial" pitchFamily="1" charset="0"/>
                <a:ea typeface="ヒラギノ角ゴ Pro W3" pitchFamily="1" charset="-128"/>
                <a:cs typeface="ヒラギノ角ゴ Pro W3" pitchFamily="1" charset="-128"/>
              </a:rPr>
            </a:br>
            <a:r>
              <a:rPr lang="en-US" sz="2000" b="1" dirty="0" smtClean="0">
                <a:solidFill>
                  <a:srgbClr val="FFFFFF"/>
                </a:solidFill>
                <a:latin typeface="Arial" pitchFamily="1" charset="0"/>
                <a:ea typeface="ヒラギノ角ゴ Pro W3" pitchFamily="1" charset="-128"/>
                <a:cs typeface="ヒラギノ角ゴ Pro W3" pitchFamily="1" charset="-128"/>
              </a:rPr>
              <a:t>Washington</a:t>
            </a:r>
            <a:r>
              <a:rPr lang="en-US" sz="2000" b="1" dirty="0">
                <a:solidFill>
                  <a:srgbClr val="FFFFFF"/>
                </a:solidFill>
                <a:latin typeface="Arial" pitchFamily="1" charset="0"/>
                <a:ea typeface="ヒラギノ角ゴ Pro W3" pitchFamily="1" charset="-128"/>
                <a:cs typeface="ヒラギノ角ゴ Pro W3" pitchFamily="1" charset="-128"/>
              </a:rPr>
              <a:t>, DC</a:t>
            </a:r>
          </a:p>
        </p:txBody>
      </p:sp>
    </p:spTree>
    <p:extLst>
      <p:ext uri="{BB962C8B-B14F-4D97-AF65-F5344CB8AC3E}">
        <p14:creationId xmlns:p14="http://schemas.microsoft.com/office/powerpoint/2010/main" val="39581969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4294967295"/>
          </p:nvPr>
        </p:nvSpPr>
        <p:spPr>
          <a:xfrm>
            <a:off x="723900" y="2428876"/>
            <a:ext cx="7772400" cy="1801812"/>
          </a:xfrm>
        </p:spPr>
        <p:txBody>
          <a:bodyPr>
            <a:noAutofit/>
          </a:bodyPr>
          <a:lstStyle/>
          <a:p>
            <a:pPr marL="0" indent="0" algn="ctr">
              <a:buNone/>
            </a:pPr>
            <a:r>
              <a:rPr lang="en-US" sz="3200" b="1" dirty="0">
                <a:latin typeface="Arial" charset="0"/>
                <a:ea typeface="ヒラギノ角ゴ Pro W3" charset="0"/>
                <a:cs typeface="ヒラギノ角ゴ Pro W3" charset="0"/>
              </a:rPr>
              <a:t>Acute and chronic toxicities associated </a:t>
            </a:r>
            <a:r>
              <a:rPr lang="en-US" sz="3200" b="1" dirty="0" smtClean="0">
                <a:latin typeface="Arial" charset="0"/>
                <a:ea typeface="ヒラギノ角ゴ Pro W3" charset="0"/>
                <a:cs typeface="ヒラギノ角ゴ Pro W3" charset="0"/>
              </a:rPr>
              <a:t>with </a:t>
            </a:r>
            <a:r>
              <a:rPr lang="en-US" sz="3200" b="1" dirty="0">
                <a:latin typeface="Arial" charset="0"/>
                <a:ea typeface="ヒラギノ角ゴ Pro W3" charset="0"/>
                <a:cs typeface="ヒラギノ角ゴ Pro W3" charset="0"/>
              </a:rPr>
              <a:t>commonly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used </a:t>
            </a:r>
            <a:r>
              <a:rPr lang="en-US" sz="3200" b="1" dirty="0">
                <a:latin typeface="Arial" charset="0"/>
                <a:ea typeface="ヒラギノ角ゴ Pro W3" charset="0"/>
                <a:cs typeface="ヒラギノ角ゴ Pro W3" charset="0"/>
              </a:rPr>
              <a:t>induction regimens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t>
            </a:r>
            <a:r>
              <a:rPr lang="en-US" sz="3200" b="1" dirty="0" err="1">
                <a:latin typeface="Arial" charset="0"/>
                <a:ea typeface="ヒラギノ角ゴ Pro W3" charset="0"/>
                <a:cs typeface="ヒラギノ角ゴ Pro W3" charset="0"/>
              </a:rPr>
              <a:t>eg</a:t>
            </a:r>
            <a:r>
              <a:rPr lang="en-US" sz="3200" b="1" dirty="0">
                <a:latin typeface="Arial" charset="0"/>
                <a:ea typeface="ヒラギノ角ゴ Pro W3" charset="0"/>
                <a:cs typeface="ヒラギノ角ゴ Pro W3" charset="0"/>
              </a:rPr>
              <a:t>, RVD, VTD, </a:t>
            </a:r>
            <a:r>
              <a:rPr lang="en-US" sz="3200" b="1" dirty="0" err="1">
                <a:latin typeface="Arial" charset="0"/>
                <a:ea typeface="ヒラギノ角ゴ Pro W3" charset="0"/>
                <a:cs typeface="ヒラギノ角ゴ Pro W3" charset="0"/>
              </a:rPr>
              <a:t>CyBorD</a:t>
            </a:r>
            <a:r>
              <a:rPr lang="en-US" sz="3200" b="1" dirty="0">
                <a:latin typeface="Arial" charset="0"/>
                <a:ea typeface="ヒラギノ角ゴ Pro W3" charset="0"/>
                <a:cs typeface="ヒラギノ角ゴ Pro W3" charset="0"/>
              </a:rPr>
              <a:t>)</a:t>
            </a:r>
          </a:p>
        </p:txBody>
      </p:sp>
    </p:spTree>
    <p:extLst>
      <p:ext uri="{BB962C8B-B14F-4D97-AF65-F5344CB8AC3E}">
        <p14:creationId xmlns:p14="http://schemas.microsoft.com/office/powerpoint/2010/main" val="425056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EFC53D"/>
                </a:solidFill>
                <a:latin typeface="Arial" charset="0"/>
                <a:ea typeface="ＭＳ Ｐゴシック" charset="0"/>
                <a:cs typeface="ＭＳ Ｐゴシック" charset="0"/>
              </a:rPr>
              <a:t>Grade ≥3 </a:t>
            </a:r>
            <a:r>
              <a:rPr lang="en-US" dirty="0">
                <a:solidFill>
                  <a:srgbClr val="EFC53D"/>
                </a:solidFill>
                <a:latin typeface="Arial" charset="0"/>
                <a:ea typeface="ＭＳ Ｐゴシック" charset="0"/>
                <a:cs typeface="ＭＳ Ｐゴシック" charset="0"/>
              </a:rPr>
              <a:t>Toxicities Associated with </a:t>
            </a:r>
            <a:r>
              <a:rPr lang="en-US" dirty="0" smtClean="0">
                <a:solidFill>
                  <a:srgbClr val="EFC53D"/>
                </a:solidFill>
                <a:latin typeface="Arial" charset="0"/>
                <a:ea typeface="ＭＳ Ｐゴシック" charset="0"/>
                <a:cs typeface="ＭＳ Ｐゴシック" charset="0"/>
              </a:rPr>
              <a:t>Commonly </a:t>
            </a:r>
            <a:r>
              <a:rPr lang="en-US" dirty="0">
                <a:solidFill>
                  <a:srgbClr val="EFC53D"/>
                </a:solidFill>
                <a:latin typeface="Arial" charset="0"/>
                <a:ea typeface="ＭＳ Ｐゴシック" charset="0"/>
                <a:cs typeface="ＭＳ Ｐゴシック" charset="0"/>
              </a:rPr>
              <a:t>Used Induction Regimens: Transplant Eligible</a:t>
            </a:r>
            <a:endParaRPr lang="en-US" dirty="0"/>
          </a:p>
        </p:txBody>
      </p:sp>
      <p:sp>
        <p:nvSpPr>
          <p:cNvPr id="4" name="Content Placeholder 3"/>
          <p:cNvSpPr>
            <a:spLocks noGrp="1"/>
          </p:cNvSpPr>
          <p:nvPr>
            <p:ph idx="1"/>
          </p:nvPr>
        </p:nvSpPr>
        <p:spPr>
          <a:xfrm>
            <a:off x="457201" y="1371591"/>
            <a:ext cx="2992830" cy="3821197"/>
          </a:xfrm>
        </p:spPr>
        <p:txBody>
          <a:bodyPr>
            <a:normAutofit/>
          </a:bodyPr>
          <a:lstStyle/>
          <a:p>
            <a:pPr marL="0" indent="0">
              <a:buNone/>
            </a:pPr>
            <a:r>
              <a:rPr lang="en-US" sz="2000" b="1" dirty="0" smtClean="0">
                <a:solidFill>
                  <a:srgbClr val="ECBB33"/>
                </a:solidFill>
              </a:rPr>
              <a:t>RVD</a:t>
            </a:r>
          </a:p>
          <a:p>
            <a:r>
              <a:rPr lang="en-US" sz="2000" dirty="0" smtClean="0">
                <a:solidFill>
                  <a:srgbClr val="FFFF00"/>
                </a:solidFill>
              </a:rPr>
              <a:t>Peripheral neuropathy</a:t>
            </a:r>
          </a:p>
          <a:p>
            <a:r>
              <a:rPr lang="en-US" sz="2000" dirty="0" smtClean="0">
                <a:solidFill>
                  <a:srgbClr val="FFFF00"/>
                </a:solidFill>
              </a:rPr>
              <a:t>Fatigue</a:t>
            </a:r>
          </a:p>
          <a:p>
            <a:r>
              <a:rPr lang="en-US" sz="2000" dirty="0" smtClean="0"/>
              <a:t>Neuropathic pain</a:t>
            </a:r>
          </a:p>
          <a:p>
            <a:r>
              <a:rPr lang="en-US" sz="2000" dirty="0" err="1" smtClean="0"/>
              <a:t>Lymphopenia</a:t>
            </a:r>
            <a:endParaRPr lang="en-US" sz="2000" dirty="0" smtClean="0"/>
          </a:p>
          <a:p>
            <a:r>
              <a:rPr lang="en-US" sz="2000" dirty="0" smtClean="0"/>
              <a:t>Thrombocytopenia</a:t>
            </a:r>
            <a:endParaRPr lang="en-US" sz="2000" dirty="0"/>
          </a:p>
        </p:txBody>
      </p:sp>
      <p:sp>
        <p:nvSpPr>
          <p:cNvPr id="5" name="Content Placeholder 3"/>
          <p:cNvSpPr txBox="1">
            <a:spLocks/>
          </p:cNvSpPr>
          <p:nvPr/>
        </p:nvSpPr>
        <p:spPr>
          <a:xfrm>
            <a:off x="3329815" y="1371591"/>
            <a:ext cx="2650867" cy="38211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rgbClr val="ECBB33"/>
                </a:solidFill>
              </a:rPr>
              <a:t>CyBorD</a:t>
            </a:r>
          </a:p>
          <a:p>
            <a:r>
              <a:rPr lang="en-US" sz="2000" dirty="0" smtClean="0">
                <a:solidFill>
                  <a:srgbClr val="FFFF00"/>
                </a:solidFill>
              </a:rPr>
              <a:t>Thrombocytopenia</a:t>
            </a:r>
          </a:p>
          <a:p>
            <a:r>
              <a:rPr lang="en-US" sz="2000" dirty="0" smtClean="0">
                <a:solidFill>
                  <a:srgbClr val="FFFF00"/>
                </a:solidFill>
              </a:rPr>
              <a:t>Neutropenia</a:t>
            </a:r>
          </a:p>
          <a:p>
            <a:r>
              <a:rPr lang="en-US" sz="2000" dirty="0" smtClean="0">
                <a:solidFill>
                  <a:srgbClr val="FFFF00"/>
                </a:solidFill>
              </a:rPr>
              <a:t>Anemia</a:t>
            </a:r>
          </a:p>
          <a:p>
            <a:r>
              <a:rPr lang="en-US" sz="2000" dirty="0" smtClean="0"/>
              <a:t>Peripheral neuropathy</a:t>
            </a:r>
          </a:p>
        </p:txBody>
      </p:sp>
      <p:sp>
        <p:nvSpPr>
          <p:cNvPr id="6" name="Content Placeholder 3"/>
          <p:cNvSpPr txBox="1">
            <a:spLocks/>
          </p:cNvSpPr>
          <p:nvPr/>
        </p:nvSpPr>
        <p:spPr>
          <a:xfrm>
            <a:off x="6306689" y="1371591"/>
            <a:ext cx="2650867" cy="38211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rgbClr val="ECBB33"/>
                </a:solidFill>
              </a:rPr>
              <a:t>VTD</a:t>
            </a:r>
          </a:p>
          <a:p>
            <a:r>
              <a:rPr lang="en-US" sz="2000" dirty="0" smtClean="0">
                <a:solidFill>
                  <a:srgbClr val="FFFF00"/>
                </a:solidFill>
              </a:rPr>
              <a:t>Peripheral neuropathy</a:t>
            </a:r>
          </a:p>
          <a:p>
            <a:r>
              <a:rPr lang="en-US" sz="2000" dirty="0" smtClean="0">
                <a:solidFill>
                  <a:srgbClr val="FFFF00"/>
                </a:solidFill>
              </a:rPr>
              <a:t>Rash</a:t>
            </a:r>
          </a:p>
          <a:p>
            <a:r>
              <a:rPr lang="en-US" sz="2000" dirty="0" smtClean="0"/>
              <a:t>Constipation</a:t>
            </a:r>
          </a:p>
          <a:p>
            <a:r>
              <a:rPr lang="en-US" sz="2000" dirty="0" smtClean="0"/>
              <a:t>GI toxicity</a:t>
            </a:r>
          </a:p>
          <a:p>
            <a:r>
              <a:rPr lang="en-US" sz="2000" dirty="0" smtClean="0"/>
              <a:t>Deep </a:t>
            </a:r>
            <a:r>
              <a:rPr lang="en-US" sz="2000" dirty="0"/>
              <a:t>vein thrombosis</a:t>
            </a:r>
          </a:p>
          <a:p>
            <a:r>
              <a:rPr lang="en-US" sz="2000" dirty="0" smtClean="0"/>
              <a:t>Infections</a:t>
            </a:r>
          </a:p>
        </p:txBody>
      </p:sp>
      <p:sp>
        <p:nvSpPr>
          <p:cNvPr id="7" name="Rectangle 6"/>
          <p:cNvSpPr/>
          <p:nvPr/>
        </p:nvSpPr>
        <p:spPr>
          <a:xfrm>
            <a:off x="0" y="5688449"/>
            <a:ext cx="6396182" cy="1169551"/>
          </a:xfrm>
          <a:prstGeom prst="rect">
            <a:avLst/>
          </a:prstGeom>
        </p:spPr>
        <p:txBody>
          <a:bodyPr wrap="square" lIns="182880" tIns="91440" bIns="91440">
            <a:spAutoFit/>
          </a:bodyPr>
          <a:lstStyle/>
          <a:p>
            <a:pPr fontAlgn="base">
              <a:spcBef>
                <a:spcPct val="0"/>
              </a:spcBef>
              <a:spcAft>
                <a:spcPct val="0"/>
              </a:spcAft>
            </a:pPr>
            <a:r>
              <a:rPr lang="en-US" sz="1600" dirty="0" err="1" smtClean="0">
                <a:solidFill>
                  <a:srgbClr val="FFFFFF"/>
                </a:solidFill>
              </a:rPr>
              <a:t>Cavo</a:t>
            </a:r>
            <a:r>
              <a:rPr lang="en-US" sz="1600" dirty="0" smtClean="0">
                <a:solidFill>
                  <a:srgbClr val="FFFFFF"/>
                </a:solidFill>
              </a:rPr>
              <a:t> </a:t>
            </a:r>
            <a:r>
              <a:rPr lang="en-US" sz="1600" dirty="0">
                <a:solidFill>
                  <a:srgbClr val="FFFFFF"/>
                </a:solidFill>
              </a:rPr>
              <a:t>M et al. </a:t>
            </a:r>
            <a:r>
              <a:rPr lang="en-US" sz="1600" i="1" dirty="0">
                <a:solidFill>
                  <a:srgbClr val="FFFFFF"/>
                </a:solidFill>
              </a:rPr>
              <a:t>Lancet</a:t>
            </a:r>
            <a:r>
              <a:rPr lang="en-US" sz="1600" dirty="0">
                <a:solidFill>
                  <a:srgbClr val="FFFFFF"/>
                </a:solidFill>
              </a:rPr>
              <a:t> 2010;376(9758):2075-</a:t>
            </a:r>
            <a:r>
              <a:rPr lang="en-US" sz="1600" dirty="0" smtClean="0">
                <a:solidFill>
                  <a:srgbClr val="FFFFFF"/>
                </a:solidFill>
              </a:rPr>
              <a:t>85.</a:t>
            </a:r>
            <a:endParaRPr lang="en-US" sz="1600" dirty="0">
              <a:solidFill>
                <a:srgbClr val="FFFFFF"/>
              </a:solidFill>
            </a:endParaRPr>
          </a:p>
          <a:p>
            <a:pPr fontAlgn="base">
              <a:spcBef>
                <a:spcPct val="0"/>
              </a:spcBef>
              <a:spcAft>
                <a:spcPct val="0"/>
              </a:spcAft>
            </a:pPr>
            <a:r>
              <a:rPr lang="en-US" sz="1600" dirty="0" err="1" smtClean="0">
                <a:solidFill>
                  <a:srgbClr val="FFFFFF"/>
                </a:solidFill>
              </a:rPr>
              <a:t>Rosinol</a:t>
            </a:r>
            <a:r>
              <a:rPr lang="en-US" sz="1600" dirty="0" smtClean="0">
                <a:solidFill>
                  <a:srgbClr val="FFFFFF"/>
                </a:solidFill>
              </a:rPr>
              <a:t> </a:t>
            </a:r>
            <a:r>
              <a:rPr lang="en-US" sz="1600" dirty="0">
                <a:solidFill>
                  <a:srgbClr val="FFFFFF"/>
                </a:solidFill>
              </a:rPr>
              <a:t>L et al. </a:t>
            </a:r>
            <a:r>
              <a:rPr lang="en-US" sz="1600" i="1" dirty="0">
                <a:solidFill>
                  <a:srgbClr val="FFFFFF"/>
                </a:solidFill>
              </a:rPr>
              <a:t>Blood </a:t>
            </a:r>
            <a:r>
              <a:rPr lang="en-US" sz="1600" dirty="0">
                <a:solidFill>
                  <a:srgbClr val="FFFFFF"/>
                </a:solidFill>
              </a:rPr>
              <a:t>2012;120(8):1589-</a:t>
            </a:r>
            <a:r>
              <a:rPr lang="en-US" sz="1600" dirty="0" smtClean="0">
                <a:solidFill>
                  <a:srgbClr val="FFFFFF"/>
                </a:solidFill>
              </a:rPr>
              <a:t>96.</a:t>
            </a:r>
            <a:endParaRPr lang="en-US" sz="1600" dirty="0">
              <a:solidFill>
                <a:srgbClr val="FFFFFF"/>
              </a:solidFill>
            </a:endParaRPr>
          </a:p>
          <a:p>
            <a:pPr fontAlgn="base">
              <a:spcBef>
                <a:spcPct val="0"/>
              </a:spcBef>
              <a:spcAft>
                <a:spcPct val="0"/>
              </a:spcAft>
            </a:pPr>
            <a:r>
              <a:rPr lang="en-US" sz="1600" dirty="0" smtClean="0">
                <a:solidFill>
                  <a:srgbClr val="FFFFFF"/>
                </a:solidFill>
              </a:rPr>
              <a:t>Richardson </a:t>
            </a:r>
            <a:r>
              <a:rPr lang="en-US" sz="1600" dirty="0">
                <a:solidFill>
                  <a:srgbClr val="FFFFFF"/>
                </a:solidFill>
              </a:rPr>
              <a:t>PG et al. </a:t>
            </a:r>
            <a:r>
              <a:rPr lang="en-US" sz="1600" i="1" dirty="0">
                <a:solidFill>
                  <a:srgbClr val="FFFFFF"/>
                </a:solidFill>
              </a:rPr>
              <a:t>Blood </a:t>
            </a:r>
            <a:r>
              <a:rPr lang="en-US" sz="1600" dirty="0">
                <a:solidFill>
                  <a:srgbClr val="FFFFFF"/>
                </a:solidFill>
              </a:rPr>
              <a:t>2010;116(5):679-</a:t>
            </a:r>
            <a:r>
              <a:rPr lang="en-US" sz="1600" dirty="0" smtClean="0">
                <a:solidFill>
                  <a:srgbClr val="FFFFFF"/>
                </a:solidFill>
              </a:rPr>
              <a:t>686.</a:t>
            </a:r>
            <a:endParaRPr lang="en-US" sz="1600" dirty="0">
              <a:solidFill>
                <a:srgbClr val="FFFFFF"/>
              </a:solidFill>
            </a:endParaRPr>
          </a:p>
          <a:p>
            <a:pPr fontAlgn="base">
              <a:spcBef>
                <a:spcPct val="0"/>
              </a:spcBef>
              <a:spcAft>
                <a:spcPct val="0"/>
              </a:spcAft>
            </a:pPr>
            <a:r>
              <a:rPr lang="en-US" sz="1600" dirty="0" smtClean="0">
                <a:solidFill>
                  <a:srgbClr val="FFFFFF"/>
                </a:solidFill>
              </a:rPr>
              <a:t>Reeder </a:t>
            </a:r>
            <a:r>
              <a:rPr lang="en-US" sz="1600" dirty="0">
                <a:solidFill>
                  <a:srgbClr val="FFFFFF"/>
                </a:solidFill>
              </a:rPr>
              <a:t>CB et al</a:t>
            </a:r>
            <a:r>
              <a:rPr lang="en-US" sz="1600" i="1" dirty="0">
                <a:solidFill>
                  <a:srgbClr val="FFFFFF"/>
                </a:solidFill>
              </a:rPr>
              <a:t>. Leukemia </a:t>
            </a:r>
            <a:r>
              <a:rPr lang="en-US" sz="1600" dirty="0">
                <a:solidFill>
                  <a:srgbClr val="FFFFFF"/>
                </a:solidFill>
              </a:rPr>
              <a:t>2009;23(7):1337-</a:t>
            </a:r>
            <a:r>
              <a:rPr lang="en-US" sz="1600" dirty="0" smtClean="0">
                <a:solidFill>
                  <a:srgbClr val="FFFFFF"/>
                </a:solidFill>
              </a:rPr>
              <a:t>1341.</a:t>
            </a:r>
            <a:endParaRPr lang="en-US" sz="1600" dirty="0">
              <a:solidFill>
                <a:srgbClr val="FFFFFF"/>
              </a:solidFill>
            </a:endParaRPr>
          </a:p>
        </p:txBody>
      </p:sp>
    </p:spTree>
    <p:extLst>
      <p:ext uri="{BB962C8B-B14F-4D97-AF65-F5344CB8AC3E}">
        <p14:creationId xmlns:p14="http://schemas.microsoft.com/office/powerpoint/2010/main" val="362092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4294967295"/>
          </p:nvPr>
        </p:nvSpPr>
        <p:spPr>
          <a:xfrm>
            <a:off x="723900" y="2586038"/>
            <a:ext cx="7772400" cy="1801812"/>
          </a:xfrm>
        </p:spPr>
        <p:txBody>
          <a:bodyPr>
            <a:normAutofit/>
          </a:bodyPr>
          <a:lstStyle/>
          <a:p>
            <a:pPr marL="0" indent="0" algn="ctr">
              <a:buNone/>
            </a:pPr>
            <a:r>
              <a:rPr lang="en-US" sz="3200" b="1" dirty="0">
                <a:latin typeface="Arial" charset="0"/>
                <a:ea typeface="ヒラギノ角ゴ Pro W3" charset="0"/>
                <a:cs typeface="ヒラギノ角ゴ Pro W3" charset="0"/>
              </a:rPr>
              <a:t>Impact of subcutaneous administration </a:t>
            </a:r>
            <a:r>
              <a:rPr lang="en-US" sz="3200" b="1" dirty="0" smtClean="0">
                <a:latin typeface="Arial" charset="0"/>
                <a:ea typeface="ヒラギノ角ゴ Pro W3" charset="0"/>
                <a:cs typeface="ヒラギノ角ゴ Pro W3" charset="0"/>
              </a:rPr>
              <a:t>and</a:t>
            </a:r>
            <a:r>
              <a:rPr lang="en-US" sz="3200" b="1" dirty="0">
                <a:latin typeface="Arial" charset="0"/>
                <a:ea typeface="ヒラギノ角ゴ Pro W3" charset="0"/>
                <a:cs typeface="ヒラギノ角ゴ Pro W3" charset="0"/>
              </a:rPr>
              <a:t>/or weekly dosing of </a:t>
            </a:r>
            <a:r>
              <a:rPr lang="en-US" sz="3200" b="1" dirty="0" err="1">
                <a:latin typeface="Arial" charset="0"/>
                <a:ea typeface="ヒラギノ角ゴ Pro W3" charset="0"/>
                <a:cs typeface="ヒラギノ角ゴ Pro W3" charset="0"/>
              </a:rPr>
              <a:t>bortezomib</a:t>
            </a:r>
            <a:r>
              <a:rPr lang="en-US" sz="3200" b="1" dirty="0">
                <a:latin typeface="Arial" charset="0"/>
                <a:ea typeface="ヒラギノ角ゴ Pro W3" charset="0"/>
                <a:cs typeface="ヒラギノ角ゴ Pro W3" charset="0"/>
              </a:rPr>
              <a:t> on </a:t>
            </a:r>
            <a:r>
              <a:rPr lang="en-US" sz="3200" b="1" dirty="0" smtClean="0">
                <a:latin typeface="Arial" charset="0"/>
                <a:ea typeface="ヒラギノ角ゴ Pro W3" charset="0"/>
                <a:cs typeface="ヒラギノ角ゴ Pro W3" charset="0"/>
              </a:rPr>
              <a:t>its </a:t>
            </a:r>
            <a:r>
              <a:rPr lang="en-US" sz="3200" b="1" dirty="0">
                <a:latin typeface="Arial" charset="0"/>
                <a:ea typeface="ヒラギノ角ゴ Pro W3" charset="0"/>
                <a:cs typeface="ヒラギノ角ゴ Pro W3" charset="0"/>
              </a:rPr>
              <a:t>efficacy and safety profile</a:t>
            </a:r>
          </a:p>
        </p:txBody>
      </p:sp>
    </p:spTree>
    <p:extLst>
      <p:ext uri="{BB962C8B-B14F-4D97-AF65-F5344CB8AC3E}">
        <p14:creationId xmlns:p14="http://schemas.microsoft.com/office/powerpoint/2010/main" val="3260633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15204" y="4649523"/>
            <a:ext cx="8296811" cy="1475492"/>
          </a:xfrm>
          <a:prstGeom prst="rect">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6" name="Group 5"/>
          <p:cNvGrpSpPr/>
          <p:nvPr/>
        </p:nvGrpSpPr>
        <p:grpSpPr>
          <a:xfrm>
            <a:off x="415204" y="803018"/>
            <a:ext cx="8296811" cy="3588949"/>
            <a:chOff x="112838" y="201793"/>
            <a:chExt cx="8753711" cy="3786590"/>
          </a:xfrm>
        </p:grpSpPr>
        <p:sp>
          <p:nvSpPr>
            <p:cNvPr id="5" name="Rectangle 4"/>
            <p:cNvSpPr/>
            <p:nvPr/>
          </p:nvSpPr>
          <p:spPr bwMode="auto">
            <a:xfrm>
              <a:off x="112838" y="201793"/>
              <a:ext cx="8753711" cy="378659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68609" name="Picture 1" descr="Screen shot 2013-04-19 at 8.37.51 AM.png"/>
            <p:cNvPicPr>
              <a:picLocks noChangeAspect="1"/>
            </p:cNvPicPr>
            <p:nvPr/>
          </p:nvPicPr>
          <p:blipFill rotWithShape="1">
            <a:blip r:embed="rId3">
              <a:extLst>
                <a:ext uri="{28A0092B-C50C-407E-A947-70E740481C1C}">
                  <a14:useLocalDpi xmlns:a14="http://schemas.microsoft.com/office/drawing/2010/main" val="0"/>
                </a:ext>
              </a:extLst>
            </a:blip>
            <a:srcRect l="2311" t="1831" r="-62" b="3018"/>
            <a:stretch/>
          </p:blipFill>
          <p:spPr bwMode="auto">
            <a:xfrm>
              <a:off x="112838" y="308625"/>
              <a:ext cx="8590667" cy="3454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011" y="3597230"/>
              <a:ext cx="3144494" cy="275189"/>
            </a:xfrm>
            <a:prstGeom prst="rect">
              <a:avLst/>
            </a:prstGeom>
          </p:spPr>
        </p:pic>
      </p:grpSp>
      <p:pic>
        <p:nvPicPr>
          <p:cNvPr id="3" name="Picture 2" descr="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04" y="4649523"/>
            <a:ext cx="8296811" cy="1146047"/>
          </a:xfrm>
          <a:prstGeom prst="rect">
            <a:avLst/>
          </a:prstGeom>
        </p:spPr>
      </p:pic>
      <p:pic>
        <p:nvPicPr>
          <p:cNvPr id="4" name="Picture 3" descr="2.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712" y="5783681"/>
            <a:ext cx="2571303" cy="239748"/>
          </a:xfrm>
          <a:prstGeom prst="rect">
            <a:avLst/>
          </a:prstGeom>
        </p:spPr>
      </p:pic>
    </p:spTree>
    <p:extLst>
      <p:ext uri="{BB962C8B-B14F-4D97-AF65-F5344CB8AC3E}">
        <p14:creationId xmlns:p14="http://schemas.microsoft.com/office/powerpoint/2010/main" val="2593174699"/>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459" name="Group 19"/>
          <p:cNvGrpSpPr>
            <a:grpSpLocks/>
          </p:cNvGrpSpPr>
          <p:nvPr/>
        </p:nvGrpSpPr>
        <p:grpSpPr bwMode="auto">
          <a:xfrm>
            <a:off x="381000" y="1490904"/>
            <a:ext cx="3225800" cy="4514020"/>
            <a:chOff x="240" y="627"/>
            <a:chExt cx="2032" cy="3069"/>
          </a:xfrm>
        </p:grpSpPr>
        <p:pic>
          <p:nvPicPr>
            <p:cNvPr id="445444" name="Picture 1030"/>
            <p:cNvPicPr>
              <a:picLocks noChangeAspect="1" noChangeArrowheads="1"/>
            </p:cNvPicPr>
            <p:nvPr/>
          </p:nvPicPr>
          <p:blipFill>
            <a:blip r:embed="rId4" cstate="print">
              <a:extLst>
                <a:ext uri="{28A0092B-C50C-407E-A947-70E740481C1C}">
                  <a14:useLocalDpi xmlns:a14="http://schemas.microsoft.com/office/drawing/2010/main" val="0"/>
                </a:ext>
              </a:extLst>
            </a:blip>
            <a:srcRect l="15384" r="7692" b="1286"/>
            <a:stretch>
              <a:fillRect/>
            </a:stretch>
          </p:blipFill>
          <p:spPr bwMode="auto">
            <a:xfrm>
              <a:off x="240" y="627"/>
              <a:ext cx="2032" cy="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46" name="Text Box 1032"/>
            <p:cNvSpPr txBox="1">
              <a:spLocks noChangeArrowheads="1"/>
            </p:cNvSpPr>
            <p:nvPr/>
          </p:nvSpPr>
          <p:spPr bwMode="auto">
            <a:xfrm>
              <a:off x="1407" y="1222"/>
              <a:ext cx="1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1</a:t>
              </a:r>
              <a:endParaRPr lang="en-AU">
                <a:solidFill>
                  <a:schemeClr val="bg1"/>
                </a:solidFill>
                <a:latin typeface="Arial" charset="0"/>
                <a:ea typeface="ヒラギノ角ゴ Pro W3" charset="0"/>
                <a:cs typeface="ヒラギノ角ゴ Pro W3" charset="0"/>
              </a:endParaRPr>
            </a:p>
          </p:txBody>
        </p:sp>
        <p:sp>
          <p:nvSpPr>
            <p:cNvPr id="445447" name="Text Box 1033"/>
            <p:cNvSpPr txBox="1">
              <a:spLocks noChangeArrowheads="1"/>
            </p:cNvSpPr>
            <p:nvPr/>
          </p:nvSpPr>
          <p:spPr bwMode="auto">
            <a:xfrm>
              <a:off x="1449" y="1649"/>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2</a:t>
              </a:r>
              <a:endParaRPr lang="en-AU">
                <a:solidFill>
                  <a:schemeClr val="bg1"/>
                </a:solidFill>
                <a:latin typeface="Arial" charset="0"/>
                <a:ea typeface="ヒラギノ角ゴ Pro W3" charset="0"/>
                <a:cs typeface="ヒラギノ角ゴ Pro W3" charset="0"/>
              </a:endParaRPr>
            </a:p>
          </p:txBody>
        </p:sp>
        <p:sp>
          <p:nvSpPr>
            <p:cNvPr id="445448" name="Text Box 1034"/>
            <p:cNvSpPr txBox="1">
              <a:spLocks noChangeArrowheads="1"/>
            </p:cNvSpPr>
            <p:nvPr/>
          </p:nvSpPr>
          <p:spPr bwMode="auto">
            <a:xfrm>
              <a:off x="1525" y="2683"/>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3</a:t>
              </a:r>
              <a:endParaRPr lang="en-AU">
                <a:solidFill>
                  <a:schemeClr val="bg1"/>
                </a:solidFill>
                <a:latin typeface="Arial" charset="0"/>
                <a:ea typeface="ヒラギノ角ゴ Pro W3" charset="0"/>
                <a:cs typeface="ヒラギノ角ゴ Pro W3" charset="0"/>
              </a:endParaRPr>
            </a:p>
          </p:txBody>
        </p:sp>
        <p:sp>
          <p:nvSpPr>
            <p:cNvPr id="445449" name="Text Box 1035"/>
            <p:cNvSpPr txBox="1">
              <a:spLocks noChangeArrowheads="1"/>
            </p:cNvSpPr>
            <p:nvPr/>
          </p:nvSpPr>
          <p:spPr bwMode="auto">
            <a:xfrm>
              <a:off x="1491" y="3150"/>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4</a:t>
              </a:r>
              <a:endParaRPr lang="en-AU">
                <a:solidFill>
                  <a:schemeClr val="bg1"/>
                </a:solidFill>
                <a:latin typeface="Arial" charset="0"/>
                <a:ea typeface="ヒラギノ角ゴ Pro W3" charset="0"/>
                <a:cs typeface="ヒラギノ角ゴ Pro W3" charset="0"/>
              </a:endParaRPr>
            </a:p>
          </p:txBody>
        </p:sp>
        <p:sp>
          <p:nvSpPr>
            <p:cNvPr id="445450" name="Text Box 1036"/>
            <p:cNvSpPr txBox="1">
              <a:spLocks noChangeArrowheads="1"/>
            </p:cNvSpPr>
            <p:nvPr/>
          </p:nvSpPr>
          <p:spPr bwMode="auto">
            <a:xfrm>
              <a:off x="651" y="3160"/>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5</a:t>
              </a:r>
              <a:endParaRPr lang="en-AU">
                <a:solidFill>
                  <a:schemeClr val="bg1"/>
                </a:solidFill>
                <a:latin typeface="Arial" charset="0"/>
                <a:ea typeface="ヒラギノ角ゴ Pro W3" charset="0"/>
                <a:cs typeface="ヒラギノ角ゴ Pro W3" charset="0"/>
              </a:endParaRPr>
            </a:p>
          </p:txBody>
        </p:sp>
        <p:sp>
          <p:nvSpPr>
            <p:cNvPr id="445451" name="Text Box 1037"/>
            <p:cNvSpPr txBox="1">
              <a:spLocks noChangeArrowheads="1"/>
            </p:cNvSpPr>
            <p:nvPr/>
          </p:nvSpPr>
          <p:spPr bwMode="auto">
            <a:xfrm>
              <a:off x="601" y="2673"/>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6</a:t>
              </a:r>
              <a:endParaRPr lang="en-AU">
                <a:solidFill>
                  <a:schemeClr val="bg1"/>
                </a:solidFill>
                <a:latin typeface="Arial" charset="0"/>
                <a:ea typeface="ヒラギノ角ゴ Pro W3" charset="0"/>
                <a:cs typeface="ヒラギノ角ゴ Pro W3" charset="0"/>
              </a:endParaRPr>
            </a:p>
          </p:txBody>
        </p:sp>
        <p:sp>
          <p:nvSpPr>
            <p:cNvPr id="445452" name="Text Box 1038"/>
            <p:cNvSpPr txBox="1">
              <a:spLocks noChangeArrowheads="1"/>
            </p:cNvSpPr>
            <p:nvPr/>
          </p:nvSpPr>
          <p:spPr bwMode="auto">
            <a:xfrm>
              <a:off x="702" y="1669"/>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7</a:t>
              </a:r>
              <a:endParaRPr lang="en-AU">
                <a:solidFill>
                  <a:schemeClr val="bg1"/>
                </a:solidFill>
                <a:latin typeface="Arial" charset="0"/>
                <a:ea typeface="ヒラギノ角ゴ Pro W3" charset="0"/>
                <a:cs typeface="ヒラギノ角ゴ Pro W3" charset="0"/>
              </a:endParaRPr>
            </a:p>
          </p:txBody>
        </p:sp>
        <p:sp>
          <p:nvSpPr>
            <p:cNvPr id="445453" name="Text Box 1039"/>
            <p:cNvSpPr txBox="1">
              <a:spLocks noChangeArrowheads="1"/>
            </p:cNvSpPr>
            <p:nvPr/>
          </p:nvSpPr>
          <p:spPr bwMode="auto">
            <a:xfrm>
              <a:off x="752" y="1222"/>
              <a:ext cx="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a:solidFill>
                    <a:schemeClr val="bg1"/>
                  </a:solidFill>
                  <a:latin typeface="Arial" charset="0"/>
                  <a:ea typeface="ヒラギノ角ゴ Pro W3" charset="0"/>
                  <a:cs typeface="ヒラギノ角ゴ Pro W3" charset="0"/>
                </a:rPr>
                <a:t>8</a:t>
              </a:r>
              <a:endParaRPr lang="en-AU">
                <a:solidFill>
                  <a:schemeClr val="bg1"/>
                </a:solidFill>
                <a:latin typeface="Arial" charset="0"/>
                <a:ea typeface="ヒラギノ角ゴ Pro W3" charset="0"/>
                <a:cs typeface="ヒラギノ角ゴ Pro W3" charset="0"/>
              </a:endParaRPr>
            </a:p>
          </p:txBody>
        </p:sp>
        <p:sp>
          <p:nvSpPr>
            <p:cNvPr id="445454" name="Text Box 1040"/>
            <p:cNvSpPr txBox="1">
              <a:spLocks noChangeArrowheads="1"/>
            </p:cNvSpPr>
            <p:nvPr/>
          </p:nvSpPr>
          <p:spPr bwMode="auto">
            <a:xfrm>
              <a:off x="1919" y="2255"/>
              <a:ext cx="26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a:latin typeface="Arial" charset="0"/>
                  <a:ea typeface="ヒラギノ角ゴ Pro W3" charset="0"/>
                  <a:cs typeface="ヒラギノ角ゴ Pro W3" charset="0"/>
                </a:rPr>
                <a:t>L</a:t>
              </a:r>
              <a:endParaRPr lang="en-AU">
                <a:latin typeface="Arial" charset="0"/>
                <a:ea typeface="ヒラギノ角ゴ Pro W3" charset="0"/>
                <a:cs typeface="ヒラギノ角ゴ Pro W3" charset="0"/>
              </a:endParaRPr>
            </a:p>
          </p:txBody>
        </p:sp>
        <p:sp>
          <p:nvSpPr>
            <p:cNvPr id="445455" name="Text Box 1041"/>
            <p:cNvSpPr txBox="1">
              <a:spLocks noChangeArrowheads="1"/>
            </p:cNvSpPr>
            <p:nvPr/>
          </p:nvSpPr>
          <p:spPr bwMode="auto">
            <a:xfrm>
              <a:off x="274" y="2246"/>
              <a:ext cx="26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a:latin typeface="Arial" charset="0"/>
                  <a:ea typeface="ヒラギノ角ゴ Pro W3" charset="0"/>
                  <a:cs typeface="ヒラギノ角ゴ Pro W3" charset="0"/>
                </a:rPr>
                <a:t>R</a:t>
              </a:r>
              <a:endParaRPr lang="en-AU">
                <a:latin typeface="Arial" charset="0"/>
                <a:ea typeface="ヒラギノ角ゴ Pro W3" charset="0"/>
                <a:cs typeface="ヒラギノ角ゴ Pro W3" charset="0"/>
              </a:endParaRPr>
            </a:p>
          </p:txBody>
        </p:sp>
      </p:grpSp>
      <p:sp>
        <p:nvSpPr>
          <p:cNvPr id="20" name="Text Box 4"/>
          <p:cNvSpPr txBox="1">
            <a:spLocks noChangeArrowheads="1"/>
          </p:cNvSpPr>
          <p:nvPr/>
        </p:nvSpPr>
        <p:spPr bwMode="auto">
          <a:xfrm>
            <a:off x="0" y="6427113"/>
            <a:ext cx="68691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182880" tIns="91440" rIns="91440" bIns="91440" anchor="b">
            <a:spAutoFit/>
          </a:bodyPr>
          <a:lstStyle>
            <a:lvl1pPr marL="193675" indent="-1936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600" b="0" dirty="0">
                <a:solidFill>
                  <a:srgbClr val="FFFFFF"/>
                </a:solidFill>
                <a:latin typeface="Arial"/>
                <a:ea typeface="ヒラギノ角ゴ Pro W3" charset="0"/>
                <a:cs typeface="Arial"/>
              </a:rPr>
              <a:t>Moreau P et al. </a:t>
            </a:r>
            <a:r>
              <a:rPr lang="en-GB" sz="1600" b="0" i="1" dirty="0" err="1">
                <a:solidFill>
                  <a:srgbClr val="FFFFFF"/>
                </a:solidFill>
                <a:latin typeface="Arial"/>
                <a:ea typeface="ヒラギノ角ゴ Pro W3" charset="0"/>
                <a:cs typeface="Arial"/>
              </a:rPr>
              <a:t>Proc</a:t>
            </a:r>
            <a:r>
              <a:rPr lang="en-GB" sz="1600" b="0" i="1" dirty="0">
                <a:solidFill>
                  <a:srgbClr val="FFFFFF"/>
                </a:solidFill>
                <a:latin typeface="Arial"/>
                <a:ea typeface="ヒラギノ角ゴ Pro W3" charset="0"/>
                <a:cs typeface="Arial"/>
              </a:rPr>
              <a:t> ASH </a:t>
            </a:r>
            <a:r>
              <a:rPr lang="en-GB" sz="1600" b="0" dirty="0">
                <a:solidFill>
                  <a:srgbClr val="FFFFFF"/>
                </a:solidFill>
                <a:latin typeface="Arial"/>
                <a:ea typeface="ヒラギノ角ゴ Pro W3" charset="0"/>
                <a:cs typeface="Arial"/>
              </a:rPr>
              <a:t>2010;Abstract 312. </a:t>
            </a:r>
            <a:endParaRPr lang="en-GB" sz="1600" b="0" dirty="0">
              <a:solidFill>
                <a:srgbClr val="FFFFFF"/>
              </a:solidFill>
              <a:effectLst>
                <a:outerShdw blurRad="38100" dist="38100" dir="2700000" algn="tl">
                  <a:srgbClr val="000000"/>
                </a:outerShdw>
              </a:effectLst>
              <a:latin typeface="Arial"/>
              <a:ea typeface="ヒラギノ角ゴ Pro W3" charset="0"/>
              <a:cs typeface="Arial"/>
            </a:endParaRPr>
          </a:p>
        </p:txBody>
      </p:sp>
      <p:sp>
        <p:nvSpPr>
          <p:cNvPr id="2" name="Title 1"/>
          <p:cNvSpPr>
            <a:spLocks noGrp="1"/>
          </p:cNvSpPr>
          <p:nvPr>
            <p:ph type="title"/>
          </p:nvPr>
        </p:nvSpPr>
        <p:spPr/>
        <p:txBody>
          <a:bodyPr>
            <a:normAutofit/>
          </a:bodyPr>
          <a:lstStyle/>
          <a:p>
            <a:r>
              <a:rPr lang="en-US" dirty="0"/>
              <a:t>SC Injection Site </a:t>
            </a:r>
            <a:r>
              <a:rPr lang="en-US" dirty="0" smtClean="0"/>
              <a:t>Rotation</a:t>
            </a:r>
            <a:endParaRPr lang="en-US" dirty="0"/>
          </a:p>
        </p:txBody>
      </p:sp>
      <p:sp>
        <p:nvSpPr>
          <p:cNvPr id="3" name="Content Placeholder 2"/>
          <p:cNvSpPr>
            <a:spLocks noGrp="1"/>
          </p:cNvSpPr>
          <p:nvPr>
            <p:ph idx="1"/>
          </p:nvPr>
        </p:nvSpPr>
        <p:spPr>
          <a:xfrm>
            <a:off x="4011906" y="1371591"/>
            <a:ext cx="4674893" cy="5166360"/>
          </a:xfrm>
        </p:spPr>
        <p:txBody>
          <a:bodyPr>
            <a:normAutofit/>
          </a:bodyPr>
          <a:lstStyle/>
          <a:p>
            <a:pPr marL="0" indent="0">
              <a:buNone/>
            </a:pPr>
            <a:r>
              <a:rPr lang="en-US" b="1" dirty="0"/>
              <a:t>Within the same </a:t>
            </a:r>
            <a:r>
              <a:rPr lang="en-US" b="1" dirty="0" smtClean="0"/>
              <a:t>cycle</a:t>
            </a:r>
            <a:endParaRPr lang="en-US" b="1" dirty="0"/>
          </a:p>
          <a:p>
            <a:r>
              <a:rPr lang="en-US" dirty="0"/>
              <a:t>Injections at the same site should be </a:t>
            </a:r>
            <a:r>
              <a:rPr lang="en-US" dirty="0" smtClean="0"/>
              <a:t>avoided</a:t>
            </a:r>
            <a:endParaRPr lang="en-US" dirty="0"/>
          </a:p>
          <a:p>
            <a:r>
              <a:rPr lang="en-US" dirty="0"/>
              <a:t>Alternate </a:t>
            </a:r>
            <a:r>
              <a:rPr lang="en-US" dirty="0" smtClean="0"/>
              <a:t>between</a:t>
            </a:r>
            <a:endParaRPr lang="en-US" dirty="0"/>
          </a:p>
          <a:p>
            <a:pPr lvl="1"/>
            <a:r>
              <a:rPr lang="en-US" dirty="0" smtClean="0"/>
              <a:t>Right </a:t>
            </a:r>
            <a:r>
              <a:rPr lang="en-US" dirty="0"/>
              <a:t>and left </a:t>
            </a:r>
            <a:r>
              <a:rPr lang="en-US" dirty="0" smtClean="0"/>
              <a:t>abdomen</a:t>
            </a:r>
            <a:endParaRPr lang="en-US" dirty="0"/>
          </a:p>
          <a:p>
            <a:pPr lvl="1"/>
            <a:r>
              <a:rPr lang="en-US" dirty="0" smtClean="0"/>
              <a:t>Upper </a:t>
            </a:r>
            <a:r>
              <a:rPr lang="en-US" dirty="0"/>
              <a:t>and lower quadrant</a:t>
            </a:r>
            <a:br>
              <a:rPr lang="en-US" dirty="0"/>
            </a:br>
            <a:r>
              <a:rPr lang="en-US" dirty="0"/>
              <a:t>or </a:t>
            </a:r>
            <a:r>
              <a:rPr lang="en-US" dirty="0" smtClean="0"/>
              <a:t>between</a:t>
            </a:r>
            <a:endParaRPr lang="en-US" dirty="0"/>
          </a:p>
          <a:p>
            <a:pPr lvl="1"/>
            <a:r>
              <a:rPr lang="en-US" dirty="0" smtClean="0"/>
              <a:t>Right </a:t>
            </a:r>
            <a:r>
              <a:rPr lang="en-US" dirty="0"/>
              <a:t>and left </a:t>
            </a:r>
            <a:r>
              <a:rPr lang="en-US" dirty="0" smtClean="0"/>
              <a:t>thigh</a:t>
            </a:r>
            <a:endParaRPr lang="en-US" dirty="0"/>
          </a:p>
          <a:p>
            <a:pPr lvl="1"/>
            <a:r>
              <a:rPr lang="en-US" dirty="0"/>
              <a:t>P</a:t>
            </a:r>
            <a:r>
              <a:rPr lang="en-US" dirty="0" smtClean="0"/>
              <a:t>roximal </a:t>
            </a:r>
            <a:r>
              <a:rPr lang="en-US" dirty="0"/>
              <a:t>and distal sites</a:t>
            </a:r>
          </a:p>
          <a:p>
            <a:pPr marL="0" indent="0">
              <a:buNone/>
            </a:pPr>
            <a:endParaRPr lang="en-US" dirty="0"/>
          </a:p>
        </p:txBody>
      </p:sp>
    </p:spTree>
    <p:custDataLst>
      <p:tags r:id="rId1"/>
    </p:custDataLst>
    <p:extLst>
      <p:ext uri="{BB962C8B-B14F-4D97-AF65-F5344CB8AC3E}">
        <p14:creationId xmlns:p14="http://schemas.microsoft.com/office/powerpoint/2010/main" val="9159448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228600" y="6477000"/>
            <a:ext cx="6869113" cy="244475"/>
          </a:xfrm>
          <a:prstGeom prst="rect">
            <a:avLst/>
          </a:prstGeom>
          <a:noFill/>
          <a:ln w="9525">
            <a:noFill/>
            <a:miter lim="800000"/>
            <a:headEnd type="none" w="sm" len="sm"/>
            <a:tailEnd type="none" w="sm" len="sm"/>
          </a:ln>
          <a:effectLst/>
        </p:spPr>
        <p:txBody>
          <a:bodyPr lIns="0" tIns="0" rIns="0" bIns="0" anchor="b">
            <a:spAutoFit/>
          </a:bodyPr>
          <a:lstStyle>
            <a:lvl1pPr marL="193675" indent="-1936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pPr>
            <a:r>
              <a:rPr lang="en-GB" sz="1600" smtClean="0">
                <a:solidFill>
                  <a:srgbClr val="FFFFFF"/>
                </a:solidFill>
                <a:latin typeface="Arial" charset="0"/>
                <a:ea typeface="ヒラギノ角ゴ Pro W3" charset="0"/>
                <a:cs typeface="ヒラギノ角ゴ Pro W3" charset="0"/>
              </a:rPr>
              <a:t>  </a:t>
            </a:r>
            <a:endParaRPr lang="en-GB" sz="1600" smtClean="0">
              <a:solidFill>
                <a:srgbClr val="FFFFFF"/>
              </a:solidFill>
              <a:effectLst>
                <a:outerShdw blurRad="38100" dist="38100" dir="2700000" algn="tl">
                  <a:srgbClr val="DDDDDD"/>
                </a:outerShdw>
              </a:effectLst>
              <a:latin typeface="Verdana" charset="0"/>
              <a:ea typeface="ヒラギノ角ゴ Pro W3" charset="0"/>
              <a:cs typeface="ヒラギノ角ゴ Pro W3" charset="0"/>
            </a:endParaRPr>
          </a:p>
        </p:txBody>
      </p:sp>
      <p:sp>
        <p:nvSpPr>
          <p:cNvPr id="86019" name="Text Box 4"/>
          <p:cNvSpPr txBox="1">
            <a:spLocks noChangeArrowheads="1"/>
          </p:cNvSpPr>
          <p:nvPr/>
        </p:nvSpPr>
        <p:spPr bwMode="auto">
          <a:xfrm>
            <a:off x="0" y="60960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182880" tIns="91440" rIns="91440" bIns="91440" anchor="ctr"/>
          <a:lstStyle>
            <a:lvl1pPr marL="193675" indent="-1936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pPr>
            <a:r>
              <a:rPr lang="en-GB" sz="1600" dirty="0" smtClean="0">
                <a:solidFill>
                  <a:srgbClr val="FFFFFF"/>
                </a:solidFill>
                <a:latin typeface="Arial" charset="0"/>
                <a:ea typeface="ヒラギノ角ゴ Pro W3" charset="0"/>
                <a:cs typeface="ヒラギノ角ゴ Pro W3" charset="0"/>
              </a:rPr>
              <a:t>Moreau P et al. </a:t>
            </a:r>
            <a:r>
              <a:rPr lang="en-GB" sz="1600" i="1" dirty="0" smtClean="0">
                <a:solidFill>
                  <a:srgbClr val="FFFFFF"/>
                </a:solidFill>
                <a:latin typeface="Arial" charset="0"/>
                <a:ea typeface="ヒラギノ角ゴ Pro W3" charset="0"/>
                <a:cs typeface="ヒラギノ角ゴ Pro W3" charset="0"/>
              </a:rPr>
              <a:t>Lancet </a:t>
            </a:r>
            <a:r>
              <a:rPr lang="en-GB" sz="1600" i="1" dirty="0" err="1" smtClean="0">
                <a:solidFill>
                  <a:srgbClr val="FFFFFF"/>
                </a:solidFill>
                <a:latin typeface="Arial" charset="0"/>
                <a:ea typeface="ヒラギノ角ゴ Pro W3" charset="0"/>
                <a:cs typeface="ヒラギノ角ゴ Pro W3" charset="0"/>
              </a:rPr>
              <a:t>Oncol</a:t>
            </a:r>
            <a:r>
              <a:rPr lang="en-GB" sz="1600" i="1" dirty="0" smtClean="0">
                <a:solidFill>
                  <a:srgbClr val="FFFFFF"/>
                </a:solidFill>
                <a:latin typeface="Arial" charset="0"/>
                <a:ea typeface="ヒラギノ角ゴ Pro W3" charset="0"/>
                <a:cs typeface="ヒラギノ角ゴ Pro W3" charset="0"/>
              </a:rPr>
              <a:t> </a:t>
            </a:r>
            <a:r>
              <a:rPr lang="en-GB" sz="1600" dirty="0" smtClean="0">
                <a:solidFill>
                  <a:srgbClr val="FFFFFF"/>
                </a:solidFill>
                <a:latin typeface="Arial" charset="0"/>
                <a:ea typeface="ヒラギノ角ゴ Pro W3" charset="0"/>
                <a:cs typeface="ヒラギノ角ゴ Pro W3" charset="0"/>
              </a:rPr>
              <a:t>2011;12(5):431-40</a:t>
            </a:r>
            <a:r>
              <a:rPr lang="en-GB" sz="1600" dirty="0">
                <a:solidFill>
                  <a:srgbClr val="FFFFFF"/>
                </a:solidFill>
                <a:latin typeface="Arial" charset="0"/>
                <a:ea typeface="ヒラギノ角ゴ Pro W3" charset="0"/>
                <a:cs typeface="ヒラギノ角ゴ Pro W3" charset="0"/>
              </a:rPr>
              <a:t>.</a:t>
            </a:r>
            <a:endParaRPr lang="en-GB" sz="1600" dirty="0" smtClean="0">
              <a:solidFill>
                <a:srgbClr val="FFFFFF"/>
              </a:solidFill>
              <a:latin typeface="Arial" charset="0"/>
              <a:ea typeface="ヒラギノ角ゴ Pro W3" charset="0"/>
              <a:cs typeface="ヒラギノ角ゴ Pro W3" charset="0"/>
            </a:endParaRPr>
          </a:p>
          <a:p>
            <a:pPr defTabSz="914400" fontAlgn="base">
              <a:spcBef>
                <a:spcPct val="0"/>
              </a:spcBef>
              <a:spcAft>
                <a:spcPct val="0"/>
              </a:spcAft>
            </a:pPr>
            <a:r>
              <a:rPr lang="en-GB" sz="1600" dirty="0" smtClean="0">
                <a:solidFill>
                  <a:srgbClr val="FFFFFF"/>
                </a:solidFill>
                <a:latin typeface="Arial" charset="0"/>
                <a:ea typeface="ヒラギノ角ゴ Pro W3" charset="0"/>
                <a:cs typeface="ヒラギノ角ゴ Pro W3" charset="0"/>
              </a:rPr>
              <a:t>Moreau P et al. </a:t>
            </a:r>
            <a:r>
              <a:rPr lang="en-GB" sz="1600" i="1" dirty="0" err="1" smtClean="0">
                <a:solidFill>
                  <a:srgbClr val="FFFFFF"/>
                </a:solidFill>
                <a:latin typeface="Arial" charset="0"/>
                <a:ea typeface="ヒラギノ角ゴ Pro W3" charset="0"/>
                <a:cs typeface="ヒラギノ角ゴ Pro W3" charset="0"/>
              </a:rPr>
              <a:t>Proc</a:t>
            </a:r>
            <a:r>
              <a:rPr lang="en-GB" sz="1600" i="1" dirty="0" smtClean="0">
                <a:solidFill>
                  <a:srgbClr val="FFFFFF"/>
                </a:solidFill>
                <a:latin typeface="Arial" charset="0"/>
                <a:ea typeface="ヒラギノ角ゴ Pro W3" charset="0"/>
                <a:cs typeface="ヒラギノ角ゴ Pro W3" charset="0"/>
              </a:rPr>
              <a:t> ASH </a:t>
            </a:r>
            <a:r>
              <a:rPr lang="en-GB" sz="1600" dirty="0" smtClean="0">
                <a:solidFill>
                  <a:srgbClr val="FFFFFF"/>
                </a:solidFill>
                <a:latin typeface="Arial" charset="0"/>
                <a:ea typeface="ヒラギノ角ゴ Pro W3" charset="0"/>
                <a:cs typeface="ヒラギノ角ゴ Pro W3" charset="0"/>
              </a:rPr>
              <a:t>2010;Abstract 312. </a:t>
            </a:r>
          </a:p>
        </p:txBody>
      </p:sp>
      <p:sp>
        <p:nvSpPr>
          <p:cNvPr id="86020" name="Rectangle 6"/>
          <p:cNvSpPr>
            <a:spLocks noGrp="1" noChangeArrowheads="1"/>
          </p:cNvSpPr>
          <p:nvPr>
            <p:ph type="title"/>
          </p:nvPr>
        </p:nvSpPr>
        <p:spPr/>
        <p:txBody>
          <a:bodyPr/>
          <a:lstStyle/>
          <a:p>
            <a:r>
              <a:rPr lang="en-US">
                <a:latin typeface="Arial" charset="0"/>
                <a:ea typeface="ヒラギノ角ゴ Pro W3" charset="0"/>
                <a:cs typeface="ヒラギノ角ゴ Pro W3" charset="0"/>
              </a:rPr>
              <a:t>Subcutaneous (SC) Administration of Bortezomib: Local Side Effects of Injections</a:t>
            </a:r>
          </a:p>
        </p:txBody>
      </p:sp>
      <p:sp>
        <p:nvSpPr>
          <p:cNvPr id="86021" name="Rectangle 7"/>
          <p:cNvSpPr>
            <a:spLocks noGrp="1" noChangeArrowheads="1"/>
          </p:cNvSpPr>
          <p:nvPr>
            <p:ph idx="1"/>
          </p:nvPr>
        </p:nvSpPr>
        <p:spPr/>
        <p:txBody>
          <a:bodyPr/>
          <a:lstStyle/>
          <a:p>
            <a:pPr>
              <a:spcBef>
                <a:spcPct val="70000"/>
              </a:spcBef>
            </a:pPr>
            <a:r>
              <a:rPr lang="en-US" dirty="0">
                <a:latin typeface="Arial" charset="0"/>
                <a:ea typeface="ヒラギノ角ゴ Pro W3" charset="0"/>
                <a:cs typeface="ヒラギノ角ゴ Pro W3" charset="0"/>
              </a:rPr>
              <a:t>In Phase III </a:t>
            </a:r>
            <a:r>
              <a:rPr lang="en-US" dirty="0" err="1">
                <a:latin typeface="Arial" charset="0"/>
                <a:ea typeface="ヒラギノ角ゴ Pro W3" charset="0"/>
                <a:cs typeface="ヒラギノ角ゴ Pro W3" charset="0"/>
              </a:rPr>
              <a:t>noninferiority</a:t>
            </a:r>
            <a:r>
              <a:rPr lang="en-US" dirty="0">
                <a:latin typeface="Arial" charset="0"/>
                <a:ea typeface="ヒラギノ角ゴ Pro W3" charset="0"/>
                <a:cs typeface="ヒラギノ角ゴ Pro W3" charset="0"/>
              </a:rPr>
              <a:t> trial of SC versus IV bortezomib:</a:t>
            </a:r>
          </a:p>
          <a:p>
            <a:pPr lvl="1">
              <a:spcBef>
                <a:spcPct val="70000"/>
              </a:spcBef>
            </a:pPr>
            <a:r>
              <a:rPr lang="en-US" dirty="0">
                <a:latin typeface="Arial" charset="0"/>
                <a:ea typeface="ヒラギノ角ゴ Pro W3" charset="0"/>
              </a:rPr>
              <a:t>≥1 SC injection site reaction: 6% </a:t>
            </a:r>
            <a:r>
              <a:rPr lang="en-US" dirty="0" err="1">
                <a:latin typeface="Arial" charset="0"/>
                <a:ea typeface="ヒラギノ角ゴ Pro W3" charset="0"/>
              </a:rPr>
              <a:t>pts</a:t>
            </a:r>
            <a:endParaRPr lang="en-US" dirty="0">
              <a:latin typeface="Arial" charset="0"/>
              <a:ea typeface="ヒラギノ角ゴ Pro W3" charset="0"/>
            </a:endParaRPr>
          </a:p>
          <a:p>
            <a:pPr lvl="1">
              <a:spcBef>
                <a:spcPct val="70000"/>
              </a:spcBef>
            </a:pPr>
            <a:r>
              <a:rPr lang="en-US" dirty="0">
                <a:latin typeface="Arial" charset="0"/>
                <a:ea typeface="ヒラギノ角ゴ Pro W3" charset="0"/>
              </a:rPr>
              <a:t>Most common reaction: redness (57% </a:t>
            </a:r>
            <a:r>
              <a:rPr lang="en-US" dirty="0" err="1">
                <a:latin typeface="Arial" charset="0"/>
                <a:ea typeface="ヒラギノ角ゴ Pro W3" charset="0"/>
              </a:rPr>
              <a:t>pts</a:t>
            </a:r>
            <a:r>
              <a:rPr lang="en-US" dirty="0">
                <a:latin typeface="Arial" charset="0"/>
                <a:ea typeface="ヒラギノ角ゴ Pro W3" charset="0"/>
              </a:rPr>
              <a:t>)</a:t>
            </a:r>
          </a:p>
          <a:p>
            <a:pPr lvl="1">
              <a:spcBef>
                <a:spcPct val="70000"/>
              </a:spcBef>
            </a:pPr>
            <a:r>
              <a:rPr lang="en-US" dirty="0">
                <a:latin typeface="Arial" charset="0"/>
                <a:ea typeface="ヒラギノ角ゴ Pro W3" charset="0"/>
              </a:rPr>
              <a:t>Injection site reactions 100% resolved in median of 6 days</a:t>
            </a:r>
          </a:p>
        </p:txBody>
      </p:sp>
    </p:spTree>
    <p:extLst>
      <p:ext uri="{BB962C8B-B14F-4D97-AF65-F5344CB8AC3E}">
        <p14:creationId xmlns:p14="http://schemas.microsoft.com/office/powerpoint/2010/main" val="406193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7"/>
          <p:cNvSpPr>
            <a:spLocks noChangeShapeType="1"/>
          </p:cNvSpPr>
          <p:nvPr/>
        </p:nvSpPr>
        <p:spPr bwMode="auto">
          <a:xfrm>
            <a:off x="4916488" y="2212975"/>
            <a:ext cx="0" cy="19812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69635" name="Line 8"/>
          <p:cNvSpPr>
            <a:spLocks noChangeShapeType="1"/>
          </p:cNvSpPr>
          <p:nvPr/>
        </p:nvSpPr>
        <p:spPr bwMode="auto">
          <a:xfrm>
            <a:off x="4916488" y="2212975"/>
            <a:ext cx="3810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69636" name="Line 9"/>
          <p:cNvSpPr>
            <a:spLocks noChangeShapeType="1"/>
          </p:cNvSpPr>
          <p:nvPr/>
        </p:nvSpPr>
        <p:spPr bwMode="auto">
          <a:xfrm>
            <a:off x="4916488" y="4194175"/>
            <a:ext cx="3810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69637" name="Text Box 11"/>
          <p:cNvSpPr txBox="1">
            <a:spLocks noChangeArrowheads="1"/>
          </p:cNvSpPr>
          <p:nvPr/>
        </p:nvSpPr>
        <p:spPr bwMode="auto">
          <a:xfrm>
            <a:off x="5346700" y="1571625"/>
            <a:ext cx="3236913" cy="1306513"/>
          </a:xfrm>
          <a:prstGeom prst="rect">
            <a:avLst/>
          </a:prstGeom>
          <a:solidFill>
            <a:srgbClr val="F69428"/>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b="1" smtClean="0">
                <a:solidFill>
                  <a:srgbClr val="000090"/>
                </a:solidFill>
              </a:rPr>
              <a:t>SubQ Bortezomib</a:t>
            </a:r>
          </a:p>
          <a:p>
            <a:pPr algn="ctr" eaLnBrk="1" fontAlgn="base" hangingPunct="1">
              <a:spcBef>
                <a:spcPct val="50000"/>
              </a:spcBef>
              <a:spcAft>
                <a:spcPct val="0"/>
              </a:spcAft>
            </a:pPr>
            <a:r>
              <a:rPr lang="en-US" sz="2000" b="1" smtClean="0">
                <a:solidFill>
                  <a:srgbClr val="000090"/>
                </a:solidFill>
              </a:rPr>
              <a:t>(n = 148)</a:t>
            </a:r>
          </a:p>
        </p:txBody>
      </p:sp>
      <p:sp>
        <p:nvSpPr>
          <p:cNvPr id="69638" name="Text Box 12"/>
          <p:cNvSpPr txBox="1">
            <a:spLocks noChangeArrowheads="1"/>
          </p:cNvSpPr>
          <p:nvPr/>
        </p:nvSpPr>
        <p:spPr bwMode="auto">
          <a:xfrm>
            <a:off x="387350" y="2038350"/>
            <a:ext cx="3578225" cy="2035175"/>
          </a:xfrm>
          <a:prstGeom prst="rect">
            <a:avLst/>
          </a:prstGeom>
          <a:solidFill>
            <a:srgbClr val="002B51"/>
          </a:solidFill>
          <a:ln w="9525">
            <a:solidFill>
              <a:srgbClr val="FFFFFF"/>
            </a:solidFill>
            <a:miter lim="800000"/>
            <a:headEnd/>
            <a:tailEnd/>
          </a:ln>
          <a:effectLst>
            <a:outerShdw blurRad="63500" dist="38100" dir="2700000" algn="tl" rotWithShape="0">
              <a:srgbClr val="000000">
                <a:alpha val="40000"/>
              </a:srgbClr>
            </a:outerShdw>
          </a:effectLst>
        </p:spPr>
        <p:txBody>
          <a:bodyPr lIns="18288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endParaRPr lang="en-US" sz="2000" b="1" dirty="0" smtClean="0">
              <a:solidFill>
                <a:srgbClr val="FFFFFF"/>
              </a:solidFill>
            </a:endParaRPr>
          </a:p>
          <a:p>
            <a:pPr eaLnBrk="1" fontAlgn="base" hangingPunct="1">
              <a:spcBef>
                <a:spcPct val="50000"/>
              </a:spcBef>
              <a:spcAft>
                <a:spcPct val="0"/>
              </a:spcAft>
            </a:pPr>
            <a:r>
              <a:rPr lang="en-US" sz="2000" b="1" dirty="0" smtClean="0">
                <a:solidFill>
                  <a:srgbClr val="FFFFFF"/>
                </a:solidFill>
              </a:rPr>
              <a:t>N = 222</a:t>
            </a:r>
          </a:p>
          <a:p>
            <a:pPr eaLnBrk="1" fontAlgn="base" hangingPunct="1">
              <a:spcBef>
                <a:spcPct val="50000"/>
              </a:spcBef>
              <a:spcAft>
                <a:spcPct val="0"/>
              </a:spcAft>
            </a:pPr>
            <a:r>
              <a:rPr lang="en-US" sz="2000" b="1" dirty="0" smtClean="0">
                <a:solidFill>
                  <a:srgbClr val="FFFFFF"/>
                </a:solidFill>
              </a:rPr>
              <a:t>Relapsed MM </a:t>
            </a:r>
          </a:p>
          <a:p>
            <a:pPr eaLnBrk="1" fontAlgn="base" hangingPunct="1">
              <a:spcBef>
                <a:spcPct val="50000"/>
              </a:spcBef>
              <a:spcAft>
                <a:spcPct val="0"/>
              </a:spcAft>
            </a:pPr>
            <a:r>
              <a:rPr lang="en-US" sz="2000" b="1" dirty="0" smtClean="0">
                <a:solidFill>
                  <a:srgbClr val="FFFFFF"/>
                </a:solidFill>
              </a:rPr>
              <a:t>1-3 prior lines of therapy</a:t>
            </a:r>
          </a:p>
          <a:p>
            <a:pPr eaLnBrk="1" fontAlgn="base" hangingPunct="1">
              <a:spcBef>
                <a:spcPct val="50000"/>
              </a:spcBef>
              <a:spcAft>
                <a:spcPct val="0"/>
              </a:spcAft>
            </a:pPr>
            <a:endParaRPr lang="en-US" sz="2000" b="1" dirty="0" smtClean="0">
              <a:solidFill>
                <a:srgbClr val="FFFFFF"/>
              </a:solidFill>
            </a:endParaRPr>
          </a:p>
        </p:txBody>
      </p:sp>
      <p:sp>
        <p:nvSpPr>
          <p:cNvPr id="69639" name="Oval 25"/>
          <p:cNvSpPr>
            <a:spLocks noChangeArrowheads="1"/>
          </p:cNvSpPr>
          <p:nvPr/>
        </p:nvSpPr>
        <p:spPr bwMode="auto">
          <a:xfrm>
            <a:off x="3835400" y="2689225"/>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fontAlgn="base">
              <a:spcBef>
                <a:spcPct val="0"/>
              </a:spcBef>
              <a:spcAft>
                <a:spcPct val="0"/>
              </a:spcAft>
            </a:pPr>
            <a:r>
              <a:rPr lang="en-US" sz="3000" b="1" smtClean="0">
                <a:solidFill>
                  <a:srgbClr val="FFFFFF"/>
                </a:solidFill>
                <a:latin typeface="Arial" charset="0"/>
                <a:ea typeface="ＭＳ Ｐゴシック" charset="0"/>
                <a:cs typeface="ＭＳ Ｐゴシック" charset="0"/>
              </a:rPr>
              <a:t>R</a:t>
            </a:r>
          </a:p>
        </p:txBody>
      </p:sp>
      <p:sp>
        <p:nvSpPr>
          <p:cNvPr id="14" name="Rectangle 4"/>
          <p:cNvSpPr>
            <a:spLocks noChangeArrowheads="1"/>
          </p:cNvSpPr>
          <p:nvPr/>
        </p:nvSpPr>
        <p:spPr bwMode="auto">
          <a:xfrm>
            <a:off x="815975" y="4808538"/>
            <a:ext cx="7461250" cy="119006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fontAlgn="base">
              <a:lnSpc>
                <a:spcPct val="120000"/>
              </a:lnSpc>
              <a:defRPr/>
            </a:pPr>
            <a:r>
              <a:rPr lang="en-US" sz="2000" b="1" dirty="0" smtClean="0">
                <a:solidFill>
                  <a:srgbClr val="ECBB33"/>
                </a:solidFill>
                <a:latin typeface="Arial" charset="0"/>
                <a:ea typeface="ＭＳ Ｐゴシック" charset="0"/>
                <a:cs typeface="ＭＳ Ｐゴシック" charset="0"/>
              </a:rPr>
              <a:t>Best response (up to 10 cycles): 52% </a:t>
            </a:r>
            <a:r>
              <a:rPr lang="en-US" sz="2000" b="1" dirty="0" err="1" smtClean="0">
                <a:solidFill>
                  <a:srgbClr val="ECBB33"/>
                </a:solidFill>
                <a:latin typeface="Arial" charset="0"/>
                <a:ea typeface="ＭＳ Ｐゴシック" charset="0"/>
                <a:cs typeface="ＭＳ Ｐゴシック" charset="0"/>
              </a:rPr>
              <a:t>vs</a:t>
            </a:r>
            <a:r>
              <a:rPr lang="en-US" sz="2000" b="1" dirty="0" smtClean="0">
                <a:solidFill>
                  <a:srgbClr val="ECBB33"/>
                </a:solidFill>
                <a:latin typeface="Arial" charset="0"/>
                <a:ea typeface="ＭＳ Ｐゴシック" charset="0"/>
                <a:cs typeface="ＭＳ Ｐゴシック" charset="0"/>
              </a:rPr>
              <a:t> 52%</a:t>
            </a:r>
          </a:p>
          <a:p>
            <a:pPr algn="ctr" fontAlgn="base">
              <a:lnSpc>
                <a:spcPct val="120000"/>
              </a:lnSpc>
              <a:defRPr/>
            </a:pPr>
            <a:r>
              <a:rPr lang="en-US" sz="2000" b="1" dirty="0" smtClean="0">
                <a:solidFill>
                  <a:srgbClr val="ECBB33"/>
                </a:solidFill>
                <a:latin typeface="Arial" charset="0"/>
                <a:ea typeface="ＭＳ Ｐゴシック" charset="0"/>
                <a:cs typeface="ＭＳ Ｐゴシック" charset="0"/>
              </a:rPr>
              <a:t>Median PFS: 9.3 </a:t>
            </a:r>
            <a:r>
              <a:rPr lang="en-US" sz="2000" b="1" dirty="0" err="1" smtClean="0">
                <a:solidFill>
                  <a:srgbClr val="ECBB33"/>
                </a:solidFill>
                <a:latin typeface="Arial" charset="0"/>
                <a:ea typeface="ＭＳ Ｐゴシック" charset="0"/>
                <a:cs typeface="ＭＳ Ｐゴシック" charset="0"/>
              </a:rPr>
              <a:t>vs</a:t>
            </a:r>
            <a:r>
              <a:rPr lang="en-US" sz="2000" b="1" dirty="0" smtClean="0">
                <a:solidFill>
                  <a:srgbClr val="ECBB33"/>
                </a:solidFill>
                <a:latin typeface="Arial" charset="0"/>
                <a:ea typeface="ＭＳ Ｐゴシック" charset="0"/>
                <a:cs typeface="ＭＳ Ｐゴシック" charset="0"/>
              </a:rPr>
              <a:t> 8.4 </a:t>
            </a:r>
            <a:r>
              <a:rPr lang="en-US" sz="2000" b="1" dirty="0" err="1" smtClean="0">
                <a:solidFill>
                  <a:srgbClr val="ECBB33"/>
                </a:solidFill>
                <a:latin typeface="Arial" charset="0"/>
                <a:ea typeface="ＭＳ Ｐゴシック" charset="0"/>
                <a:cs typeface="ＭＳ Ｐゴシック" charset="0"/>
              </a:rPr>
              <a:t>mos</a:t>
            </a:r>
            <a:endParaRPr lang="en-US" sz="2000" b="1" dirty="0" smtClean="0">
              <a:solidFill>
                <a:srgbClr val="ECBB33"/>
              </a:solidFill>
              <a:latin typeface="Arial" charset="0"/>
              <a:ea typeface="ＭＳ Ｐゴシック" charset="0"/>
              <a:cs typeface="ＭＳ Ｐゴシック" charset="0"/>
            </a:endParaRPr>
          </a:p>
          <a:p>
            <a:pPr algn="ctr" fontAlgn="base">
              <a:lnSpc>
                <a:spcPct val="120000"/>
              </a:lnSpc>
              <a:defRPr/>
            </a:pPr>
            <a:r>
              <a:rPr lang="en-US" sz="2000" b="1" dirty="0" smtClean="0">
                <a:solidFill>
                  <a:srgbClr val="ECBB33"/>
                </a:solidFill>
                <a:latin typeface="Arial" charset="0"/>
                <a:ea typeface="ＭＳ Ｐゴシック" charset="0"/>
                <a:cs typeface="ＭＳ Ｐゴシック" charset="0"/>
              </a:rPr>
              <a:t>1-yr OS: 76% </a:t>
            </a:r>
            <a:r>
              <a:rPr lang="en-US" sz="2000" b="1" dirty="0" err="1" smtClean="0">
                <a:solidFill>
                  <a:srgbClr val="ECBB33"/>
                </a:solidFill>
                <a:latin typeface="Arial" charset="0"/>
                <a:ea typeface="ＭＳ Ｐゴシック" charset="0"/>
                <a:cs typeface="ＭＳ Ｐゴシック" charset="0"/>
              </a:rPr>
              <a:t>vs</a:t>
            </a:r>
            <a:r>
              <a:rPr lang="en-US" sz="2000" b="1" dirty="0" smtClean="0">
                <a:solidFill>
                  <a:srgbClr val="ECBB33"/>
                </a:solidFill>
                <a:latin typeface="Arial" charset="0"/>
                <a:ea typeface="ＭＳ Ｐゴシック" charset="0"/>
                <a:cs typeface="ＭＳ Ｐゴシック" charset="0"/>
              </a:rPr>
              <a:t> 78%</a:t>
            </a:r>
            <a:endParaRPr lang="en-US" sz="2000" dirty="0">
              <a:solidFill>
                <a:srgbClr val="ECBB33"/>
              </a:solidFill>
              <a:latin typeface="Arial" charset="0"/>
              <a:ea typeface="ＭＳ Ｐゴシック" charset="0"/>
              <a:cs typeface="ＭＳ Ｐゴシック" charset="0"/>
            </a:endParaRPr>
          </a:p>
        </p:txBody>
      </p:sp>
      <p:sp>
        <p:nvSpPr>
          <p:cNvPr id="69641" name="TextBox 14"/>
          <p:cNvSpPr txBox="1">
            <a:spLocks noChangeArrowheads="1"/>
          </p:cNvSpPr>
          <p:nvPr/>
        </p:nvSpPr>
        <p:spPr bwMode="auto">
          <a:xfrm>
            <a:off x="0" y="6173389"/>
            <a:ext cx="83026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pPr>
            <a:r>
              <a:rPr lang="en-US" sz="1600" dirty="0">
                <a:solidFill>
                  <a:srgbClr val="FFFFFF"/>
                </a:solidFill>
              </a:rPr>
              <a:t>Moreau P et al. </a:t>
            </a:r>
            <a:r>
              <a:rPr lang="en-US" sz="1600" i="1" dirty="0">
                <a:solidFill>
                  <a:srgbClr val="FFFFFF"/>
                </a:solidFill>
              </a:rPr>
              <a:t>Lancet </a:t>
            </a:r>
            <a:r>
              <a:rPr lang="en-US" sz="1600" i="1" dirty="0" err="1">
                <a:solidFill>
                  <a:srgbClr val="FFFFFF"/>
                </a:solidFill>
              </a:rPr>
              <a:t>Oncol</a:t>
            </a:r>
            <a:r>
              <a:rPr lang="en-US" sz="1600" i="1" dirty="0">
                <a:solidFill>
                  <a:srgbClr val="FFFFFF"/>
                </a:solidFill>
              </a:rPr>
              <a:t> </a:t>
            </a:r>
            <a:r>
              <a:rPr lang="en-US" sz="1600" dirty="0">
                <a:solidFill>
                  <a:srgbClr val="FFFFFF"/>
                </a:solidFill>
              </a:rPr>
              <a:t>2011;12(5):431-</a:t>
            </a:r>
            <a:r>
              <a:rPr lang="en-US" sz="1600" dirty="0" smtClean="0">
                <a:solidFill>
                  <a:srgbClr val="FFFFFF"/>
                </a:solidFill>
              </a:rPr>
              <a:t>40.</a:t>
            </a:r>
          </a:p>
          <a:p>
            <a:pPr eaLnBrk="1" fontAlgn="base" hangingPunct="1">
              <a:spcBef>
                <a:spcPct val="0"/>
              </a:spcBef>
            </a:pPr>
            <a:r>
              <a:rPr lang="en-US" sz="1600" dirty="0" err="1" smtClean="0">
                <a:solidFill>
                  <a:srgbClr val="FFFFFF"/>
                </a:solidFill>
              </a:rPr>
              <a:t>Arnulf</a:t>
            </a:r>
            <a:r>
              <a:rPr lang="en-US" sz="1600" dirty="0" smtClean="0">
                <a:solidFill>
                  <a:srgbClr val="FFFFFF"/>
                </a:solidFill>
              </a:rPr>
              <a:t> B et al. </a:t>
            </a:r>
            <a:r>
              <a:rPr lang="en-US" sz="1600" i="1" dirty="0" err="1" smtClean="0">
                <a:solidFill>
                  <a:srgbClr val="FFFFFF"/>
                </a:solidFill>
              </a:rPr>
              <a:t>Haematologica</a:t>
            </a:r>
            <a:r>
              <a:rPr lang="en-US" sz="1600" dirty="0" smtClean="0">
                <a:solidFill>
                  <a:srgbClr val="FFFFFF"/>
                </a:solidFill>
              </a:rPr>
              <a:t> 2012;97(12):1925-8.</a:t>
            </a:r>
            <a:endParaRPr lang="en-US" sz="1600" dirty="0">
              <a:solidFill>
                <a:srgbClr val="FFFFFF"/>
              </a:solidFill>
            </a:endParaRPr>
          </a:p>
        </p:txBody>
      </p:sp>
      <p:sp>
        <p:nvSpPr>
          <p:cNvPr id="69642" name="Text Box 13"/>
          <p:cNvSpPr txBox="1">
            <a:spLocks noChangeArrowheads="1"/>
          </p:cNvSpPr>
          <p:nvPr/>
        </p:nvSpPr>
        <p:spPr bwMode="auto">
          <a:xfrm>
            <a:off x="5330825" y="3302000"/>
            <a:ext cx="3252788" cy="1203325"/>
          </a:xfrm>
          <a:prstGeom prst="rect">
            <a:avLst/>
          </a:prstGeom>
          <a:solidFill>
            <a:srgbClr val="9BCB22"/>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b="1" smtClean="0">
                <a:solidFill>
                  <a:srgbClr val="000090"/>
                </a:solidFill>
              </a:rPr>
              <a:t>Intravenous Bortezomib</a:t>
            </a:r>
          </a:p>
          <a:p>
            <a:pPr algn="ctr" eaLnBrk="1" fontAlgn="base" hangingPunct="1">
              <a:spcBef>
                <a:spcPct val="50000"/>
              </a:spcBef>
              <a:spcAft>
                <a:spcPct val="0"/>
              </a:spcAft>
            </a:pPr>
            <a:r>
              <a:rPr lang="en-US" sz="2000" b="1" smtClean="0">
                <a:solidFill>
                  <a:srgbClr val="000090"/>
                </a:solidFill>
              </a:rPr>
              <a:t>(n = 74)</a:t>
            </a:r>
          </a:p>
        </p:txBody>
      </p:sp>
      <p:sp>
        <p:nvSpPr>
          <p:cNvPr id="69643" name="Line 8"/>
          <p:cNvSpPr>
            <a:spLocks noChangeShapeType="1"/>
          </p:cNvSpPr>
          <p:nvPr/>
        </p:nvSpPr>
        <p:spPr bwMode="auto">
          <a:xfrm>
            <a:off x="4687888" y="3119438"/>
            <a:ext cx="2286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69644" name="TextBox 1"/>
          <p:cNvSpPr txBox="1">
            <a:spLocks noChangeArrowheads="1"/>
          </p:cNvSpPr>
          <p:nvPr/>
        </p:nvSpPr>
        <p:spPr bwMode="auto">
          <a:xfrm>
            <a:off x="4084638" y="2306638"/>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FFFF"/>
                </a:solidFill>
              </a:rPr>
              <a:t>2:1</a:t>
            </a:r>
          </a:p>
        </p:txBody>
      </p:sp>
      <p:sp>
        <p:nvSpPr>
          <p:cNvPr id="2" name="Title 1"/>
          <p:cNvSpPr>
            <a:spLocks noGrp="1"/>
          </p:cNvSpPr>
          <p:nvPr>
            <p:ph type="title"/>
          </p:nvPr>
        </p:nvSpPr>
        <p:spPr/>
        <p:txBody>
          <a:bodyPr>
            <a:normAutofit/>
          </a:bodyPr>
          <a:lstStyle/>
          <a:p>
            <a:r>
              <a:rPr lang="en-US" dirty="0">
                <a:solidFill>
                  <a:srgbClr val="EFC53D"/>
                </a:solidFill>
                <a:latin typeface="Arial" charset="0"/>
                <a:ea typeface="ＭＳ Ｐゴシック" charset="0"/>
                <a:cs typeface="ＭＳ Ｐゴシック" charset="0"/>
              </a:rPr>
              <a:t>Phase III </a:t>
            </a:r>
            <a:r>
              <a:rPr lang="en-US" dirty="0" err="1" smtClean="0">
                <a:solidFill>
                  <a:srgbClr val="EFC53D"/>
                </a:solidFill>
                <a:latin typeface="Arial" charset="0"/>
                <a:ea typeface="ＭＳ Ｐゴシック" charset="0"/>
                <a:cs typeface="ＭＳ Ｐゴシック" charset="0"/>
              </a:rPr>
              <a:t>Non</a:t>
            </a:r>
            <a:r>
              <a:rPr lang="en-US" dirty="0" err="1">
                <a:solidFill>
                  <a:srgbClr val="EFC53D"/>
                </a:solidFill>
                <a:latin typeface="Arial" charset="0"/>
                <a:ea typeface="ＭＳ Ｐゴシック" charset="0"/>
                <a:cs typeface="ＭＳ Ｐゴシック" charset="0"/>
              </a:rPr>
              <a:t>i</a:t>
            </a:r>
            <a:r>
              <a:rPr lang="en-US" dirty="0" err="1" smtClean="0">
                <a:solidFill>
                  <a:srgbClr val="EFC53D"/>
                </a:solidFill>
                <a:latin typeface="Arial" charset="0"/>
                <a:ea typeface="ＭＳ Ｐゴシック" charset="0"/>
                <a:cs typeface="ＭＳ Ｐゴシック" charset="0"/>
              </a:rPr>
              <a:t>nferiority</a:t>
            </a:r>
            <a:r>
              <a:rPr lang="en-US" dirty="0" smtClean="0">
                <a:solidFill>
                  <a:srgbClr val="EFC53D"/>
                </a:solidFill>
                <a:latin typeface="Arial" charset="0"/>
                <a:ea typeface="ＭＳ Ｐゴシック" charset="0"/>
                <a:cs typeface="ＭＳ Ｐゴシック" charset="0"/>
              </a:rPr>
              <a:t> </a:t>
            </a:r>
            <a:r>
              <a:rPr lang="en-US" dirty="0">
                <a:solidFill>
                  <a:srgbClr val="EFC53D"/>
                </a:solidFill>
                <a:latin typeface="Arial" charset="0"/>
                <a:ea typeface="ＭＳ Ｐゴシック" charset="0"/>
                <a:cs typeface="ＭＳ Ｐゴシック" charset="0"/>
              </a:rPr>
              <a:t>Trial of Subcutaneous versus Intravenous </a:t>
            </a:r>
            <a:r>
              <a:rPr lang="en-US" dirty="0" err="1" smtClean="0">
                <a:solidFill>
                  <a:srgbClr val="EFC53D"/>
                </a:solidFill>
                <a:latin typeface="Arial" charset="0"/>
                <a:ea typeface="ＭＳ Ｐゴシック" charset="0"/>
                <a:cs typeface="ＭＳ Ｐゴシック" charset="0"/>
              </a:rPr>
              <a:t>Bortezomib</a:t>
            </a:r>
            <a:endParaRPr lang="en-US" dirty="0"/>
          </a:p>
        </p:txBody>
      </p:sp>
    </p:spTree>
    <p:extLst>
      <p:ext uri="{BB962C8B-B14F-4D97-AF65-F5344CB8AC3E}">
        <p14:creationId xmlns:p14="http://schemas.microsoft.com/office/powerpoint/2010/main" val="161821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4294967295"/>
          </p:nvPr>
        </p:nvSpPr>
        <p:spPr>
          <a:xfrm>
            <a:off x="673100" y="2619376"/>
            <a:ext cx="7772400" cy="1801812"/>
          </a:xfrm>
        </p:spPr>
        <p:txBody>
          <a:bodyPr>
            <a:normAutofit/>
          </a:bodyPr>
          <a:lstStyle/>
          <a:p>
            <a:pPr marL="0" indent="0" algn="ctr">
              <a:buNone/>
            </a:pPr>
            <a:r>
              <a:rPr lang="en-US" sz="3200" b="1" dirty="0">
                <a:latin typeface="Arial" charset="0"/>
                <a:ea typeface="ヒラギノ角ゴ Pro W3" charset="0"/>
                <a:cs typeface="ヒラギノ角ゴ Pro W3" charset="0"/>
              </a:rPr>
              <a:t>Known risks and benefits of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maintenance </a:t>
            </a:r>
            <a:r>
              <a:rPr lang="en-US" sz="3200" b="1" dirty="0">
                <a:latin typeface="Arial" charset="0"/>
                <a:ea typeface="ヒラギノ角ゴ Pro W3" charset="0"/>
                <a:cs typeface="ヒラギノ角ゴ Pro W3" charset="0"/>
              </a:rPr>
              <a:t>therapy in MM</a:t>
            </a:r>
          </a:p>
        </p:txBody>
      </p:sp>
    </p:spTree>
    <p:extLst>
      <p:ext uri="{BB962C8B-B14F-4D97-AF65-F5344CB8AC3E}">
        <p14:creationId xmlns:p14="http://schemas.microsoft.com/office/powerpoint/2010/main" val="288257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90500"/>
            <a:ext cx="5575300" cy="4102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tif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649" y="190500"/>
            <a:ext cx="5199072" cy="3623954"/>
          </a:xfrm>
          <a:prstGeom prst="rect">
            <a:avLst/>
          </a:prstGeom>
        </p:spPr>
      </p:pic>
      <p:pic>
        <p:nvPicPr>
          <p:cNvPr id="5" name="Picture 4" descr="2.tiff"/>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648" y="3950651"/>
            <a:ext cx="2911088" cy="251201"/>
          </a:xfrm>
          <a:prstGeom prst="rect">
            <a:avLst/>
          </a:prstGeom>
        </p:spPr>
      </p:pic>
      <p:sp>
        <p:nvSpPr>
          <p:cNvPr id="8" name="Rectangle 7"/>
          <p:cNvSpPr/>
          <p:nvPr/>
        </p:nvSpPr>
        <p:spPr>
          <a:xfrm>
            <a:off x="3975100" y="2314539"/>
            <a:ext cx="4965700" cy="43515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1.tif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8216" y="2631440"/>
            <a:ext cx="4842584" cy="3707667"/>
          </a:xfrm>
          <a:prstGeom prst="rect">
            <a:avLst/>
          </a:prstGeom>
        </p:spPr>
      </p:pic>
      <p:pic>
        <p:nvPicPr>
          <p:cNvPr id="7" name="Picture 6" descr="2.tiff"/>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5940" y="6416640"/>
            <a:ext cx="2948280" cy="249429"/>
          </a:xfrm>
          <a:prstGeom prst="rect">
            <a:avLst/>
          </a:prstGeom>
        </p:spPr>
      </p:pic>
    </p:spTree>
    <p:custDataLst>
      <p:tags r:id="rId1"/>
    </p:custDataLst>
    <p:extLst>
      <p:ext uri="{BB962C8B-B14F-4D97-AF65-F5344CB8AC3E}">
        <p14:creationId xmlns:p14="http://schemas.microsoft.com/office/powerpoint/2010/main" val="98861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332347" y="1958577"/>
            <a:ext cx="8498593" cy="2635182"/>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smtClean="0"/>
              <a:t>Post-Transplant Maintenance Lenalidomide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696040"/>
              </p:ext>
            </p:extLst>
          </p:nvPr>
        </p:nvGraphicFramePr>
        <p:xfrm>
          <a:off x="457200" y="2108500"/>
          <a:ext cx="8229600" cy="2330945"/>
        </p:xfrm>
        <a:graphic>
          <a:graphicData uri="http://schemas.openxmlformats.org/drawingml/2006/table">
            <a:tbl>
              <a:tblPr firstRow="1" bandRow="1">
                <a:tableStyleId>{5C22544A-7EE6-4342-B048-85BDC9FD1C3A}</a:tableStyleId>
              </a:tblPr>
              <a:tblGrid>
                <a:gridCol w="2272795"/>
                <a:gridCol w="1721084"/>
                <a:gridCol w="1139476"/>
                <a:gridCol w="1724645"/>
                <a:gridCol w="1371600"/>
              </a:tblGrid>
              <a:tr h="775952">
                <a:tc>
                  <a:txBody>
                    <a:bodyPr/>
                    <a:lstStyle/>
                    <a:p>
                      <a:endParaRPr lang="en-US" dirty="0">
                        <a:solidFill>
                          <a:srgbClr val="ECBB33"/>
                        </a:solidFill>
                      </a:endParaRPr>
                    </a:p>
                  </a:txBody>
                  <a:tcPr anchor="b">
                    <a:solidFill>
                      <a:srgbClr val="012A50"/>
                    </a:solidFill>
                  </a:tcPr>
                </a:tc>
                <a:tc gridSpan="2">
                  <a:txBody>
                    <a:bodyPr/>
                    <a:lstStyle/>
                    <a:p>
                      <a:pPr algn="ctr"/>
                      <a:r>
                        <a:rPr lang="en-US" dirty="0" smtClean="0">
                          <a:solidFill>
                            <a:srgbClr val="ECBB33"/>
                          </a:solidFill>
                        </a:rPr>
                        <a:t>IFM 2005-02</a:t>
                      </a:r>
                      <a:r>
                        <a:rPr lang="en-US" baseline="30000" dirty="0" smtClean="0">
                          <a:solidFill>
                            <a:srgbClr val="ECBB33"/>
                          </a:solidFill>
                        </a:rPr>
                        <a:t>1</a:t>
                      </a:r>
                    </a:p>
                    <a:p>
                      <a:pPr algn="ctr"/>
                      <a:r>
                        <a:rPr lang="en-US" dirty="0" smtClean="0">
                          <a:solidFill>
                            <a:srgbClr val="ECBB33"/>
                          </a:solidFill>
                        </a:rPr>
                        <a:t>(N = 614)</a:t>
                      </a:r>
                      <a:endParaRPr lang="en-US" dirty="0">
                        <a:solidFill>
                          <a:srgbClr val="ECBB33"/>
                        </a:solidFill>
                      </a:endParaRPr>
                    </a:p>
                  </a:txBody>
                  <a:tcPr anchor="b">
                    <a:solidFill>
                      <a:srgbClr val="012A50"/>
                    </a:solidFill>
                  </a:tcPr>
                </a:tc>
                <a:tc hMerge="1">
                  <a:txBody>
                    <a:bodyPr/>
                    <a:lstStyle/>
                    <a:p>
                      <a:endParaRPr lang="en-US" dirty="0"/>
                    </a:p>
                  </a:txBody>
                  <a:tcPr/>
                </a:tc>
                <a:tc gridSpan="2">
                  <a:txBody>
                    <a:bodyPr/>
                    <a:lstStyle/>
                    <a:p>
                      <a:pPr algn="ctr"/>
                      <a:r>
                        <a:rPr lang="en-US" dirty="0" smtClean="0">
                          <a:solidFill>
                            <a:srgbClr val="ECBB33"/>
                          </a:solidFill>
                        </a:rPr>
                        <a:t>CALGB-100104</a:t>
                      </a:r>
                      <a:r>
                        <a:rPr lang="en-US" baseline="30000" dirty="0" smtClean="0">
                          <a:solidFill>
                            <a:srgbClr val="ECBB33"/>
                          </a:solidFill>
                        </a:rPr>
                        <a:t>2</a:t>
                      </a:r>
                    </a:p>
                    <a:p>
                      <a:pPr algn="ctr"/>
                      <a:r>
                        <a:rPr lang="en-US" dirty="0" smtClean="0">
                          <a:solidFill>
                            <a:srgbClr val="ECBB33"/>
                          </a:solidFill>
                        </a:rPr>
                        <a:t>(N = 460)</a:t>
                      </a:r>
                      <a:endParaRPr lang="en-US" dirty="0">
                        <a:solidFill>
                          <a:srgbClr val="ECBB33"/>
                        </a:solidFill>
                      </a:endParaRPr>
                    </a:p>
                  </a:txBody>
                  <a:tcPr anchor="b">
                    <a:solidFill>
                      <a:srgbClr val="012A50"/>
                    </a:solidFill>
                  </a:tcPr>
                </a:tc>
                <a:tc hMerge="1">
                  <a:txBody>
                    <a:bodyPr/>
                    <a:lstStyle/>
                    <a:p>
                      <a:endParaRPr lang="en-US" dirty="0"/>
                    </a:p>
                  </a:txBody>
                  <a:tcPr/>
                </a:tc>
              </a:tr>
              <a:tr h="518331">
                <a:tc>
                  <a:txBody>
                    <a:bodyPr/>
                    <a:lstStyle/>
                    <a:p>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Lenalidomide</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Placebo</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Lenalidomide</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Placebo</a:t>
                      </a:r>
                      <a:endParaRPr lang="en-US" dirty="0">
                        <a:solidFill>
                          <a:schemeClr val="bg1"/>
                        </a:solidFill>
                      </a:endParaRPr>
                    </a:p>
                  </a:txBody>
                  <a:tcPr anchor="ctr">
                    <a:solidFill>
                      <a:srgbClr val="005796"/>
                    </a:solidFill>
                  </a:tcPr>
                </a:tc>
              </a:tr>
              <a:tr h="518331">
                <a:tc>
                  <a:txBody>
                    <a:bodyPr/>
                    <a:lstStyle/>
                    <a:p>
                      <a:r>
                        <a:rPr lang="en-US" dirty="0" smtClean="0">
                          <a:solidFill>
                            <a:schemeClr val="bg1"/>
                          </a:solidFill>
                        </a:rPr>
                        <a:t>Median PFS</a:t>
                      </a:r>
                      <a:r>
                        <a:rPr lang="en-US" baseline="30000" dirty="0" smtClean="0">
                          <a:solidFill>
                            <a:schemeClr val="bg1"/>
                          </a:solidFill>
                        </a:rPr>
                        <a:t>1</a:t>
                      </a:r>
                      <a:r>
                        <a:rPr lang="en-US" dirty="0" smtClean="0">
                          <a:solidFill>
                            <a:schemeClr val="bg1"/>
                          </a:solidFill>
                        </a:rPr>
                        <a:t>, TTP</a:t>
                      </a:r>
                      <a:r>
                        <a:rPr lang="en-US" baseline="30000" dirty="0" smtClean="0">
                          <a:solidFill>
                            <a:schemeClr val="bg1"/>
                          </a:solidFill>
                        </a:rPr>
                        <a:t>2</a:t>
                      </a:r>
                      <a:endParaRPr lang="en-US" baseline="30000" dirty="0">
                        <a:solidFill>
                          <a:schemeClr val="bg1"/>
                        </a:solidFill>
                      </a:endParaRPr>
                    </a:p>
                  </a:txBody>
                  <a:tcPr anchor="ctr">
                    <a:solidFill>
                      <a:srgbClr val="005796"/>
                    </a:solidFill>
                  </a:tcPr>
                </a:tc>
                <a:tc>
                  <a:txBody>
                    <a:bodyPr/>
                    <a:lstStyle/>
                    <a:p>
                      <a:pPr algn="ctr"/>
                      <a:r>
                        <a:rPr lang="en-US" dirty="0" smtClean="0">
                          <a:solidFill>
                            <a:schemeClr val="bg1"/>
                          </a:solidFill>
                        </a:rPr>
                        <a:t>41 </a:t>
                      </a:r>
                      <a:r>
                        <a:rPr lang="en-US" dirty="0" err="1" smtClean="0">
                          <a:solidFill>
                            <a:schemeClr val="bg1"/>
                          </a:solidFill>
                        </a:rPr>
                        <a:t>mos</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23 </a:t>
                      </a:r>
                      <a:r>
                        <a:rPr lang="en-US" dirty="0" err="1" smtClean="0">
                          <a:solidFill>
                            <a:schemeClr val="bg1"/>
                          </a:solidFill>
                        </a:rPr>
                        <a:t>mos</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46 </a:t>
                      </a:r>
                      <a:r>
                        <a:rPr lang="en-US" dirty="0" err="1" smtClean="0">
                          <a:solidFill>
                            <a:schemeClr val="bg1"/>
                          </a:solidFill>
                        </a:rPr>
                        <a:t>mos</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27 </a:t>
                      </a:r>
                      <a:r>
                        <a:rPr lang="en-US" dirty="0" err="1" smtClean="0">
                          <a:solidFill>
                            <a:schemeClr val="bg1"/>
                          </a:solidFill>
                        </a:rPr>
                        <a:t>mos</a:t>
                      </a:r>
                      <a:endParaRPr lang="en-US" dirty="0">
                        <a:solidFill>
                          <a:schemeClr val="bg1"/>
                        </a:solidFill>
                      </a:endParaRPr>
                    </a:p>
                  </a:txBody>
                  <a:tcPr anchor="ctr">
                    <a:solidFill>
                      <a:srgbClr val="005796"/>
                    </a:solidFill>
                  </a:tcPr>
                </a:tc>
              </a:tr>
              <a:tr h="518331">
                <a:tc>
                  <a:txBody>
                    <a:bodyPr/>
                    <a:lstStyle/>
                    <a:p>
                      <a:r>
                        <a:rPr lang="en-US" dirty="0" smtClean="0">
                          <a:solidFill>
                            <a:schemeClr val="bg1"/>
                          </a:solidFill>
                        </a:rPr>
                        <a:t>3-yr OS</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80%</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84%</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88%</a:t>
                      </a:r>
                      <a:endParaRPr lang="en-US" dirty="0">
                        <a:solidFill>
                          <a:schemeClr val="bg1"/>
                        </a:solidFill>
                      </a:endParaRPr>
                    </a:p>
                  </a:txBody>
                  <a:tcPr anchor="ctr">
                    <a:solidFill>
                      <a:srgbClr val="005796"/>
                    </a:solidFill>
                  </a:tcPr>
                </a:tc>
                <a:tc>
                  <a:txBody>
                    <a:bodyPr/>
                    <a:lstStyle/>
                    <a:p>
                      <a:pPr algn="ctr"/>
                      <a:r>
                        <a:rPr lang="en-US" dirty="0" smtClean="0">
                          <a:solidFill>
                            <a:schemeClr val="bg1"/>
                          </a:solidFill>
                        </a:rPr>
                        <a:t>80%</a:t>
                      </a:r>
                      <a:endParaRPr lang="en-US" dirty="0">
                        <a:solidFill>
                          <a:schemeClr val="bg1"/>
                        </a:solidFill>
                      </a:endParaRPr>
                    </a:p>
                  </a:txBody>
                  <a:tcPr anchor="ctr">
                    <a:solidFill>
                      <a:srgbClr val="005796"/>
                    </a:solidFill>
                  </a:tcPr>
                </a:tc>
              </a:tr>
            </a:tbl>
          </a:graphicData>
        </a:graphic>
      </p:graphicFrame>
      <p:sp>
        <p:nvSpPr>
          <p:cNvPr id="5" name="TextBox 4"/>
          <p:cNvSpPr txBox="1"/>
          <p:nvPr/>
        </p:nvSpPr>
        <p:spPr>
          <a:xfrm>
            <a:off x="0" y="6180892"/>
            <a:ext cx="5101570" cy="677108"/>
          </a:xfrm>
          <a:prstGeom prst="rect">
            <a:avLst/>
          </a:prstGeom>
          <a:noFill/>
        </p:spPr>
        <p:txBody>
          <a:bodyPr wrap="none" lIns="182880" tIns="91440" bIns="91440" rtlCol="0">
            <a:spAutoFit/>
          </a:bodyPr>
          <a:lstStyle/>
          <a:p>
            <a:r>
              <a:rPr lang="en-US" sz="1600" b="0" baseline="30000" dirty="0" smtClean="0">
                <a:solidFill>
                  <a:srgbClr val="FFFFFF"/>
                </a:solidFill>
                <a:cs typeface="Calibri"/>
              </a:rPr>
              <a:t>1</a:t>
            </a:r>
            <a:r>
              <a:rPr lang="en-US" sz="1600" b="0" dirty="0" smtClean="0">
                <a:solidFill>
                  <a:srgbClr val="FFFFFF"/>
                </a:solidFill>
                <a:cs typeface="Calibri"/>
              </a:rPr>
              <a:t>Attal M et al. </a:t>
            </a:r>
            <a:r>
              <a:rPr lang="en-US" sz="1600" b="0" i="1" dirty="0" smtClean="0">
                <a:solidFill>
                  <a:srgbClr val="FFFFFF"/>
                </a:solidFill>
                <a:cs typeface="Calibri"/>
              </a:rPr>
              <a:t>N </a:t>
            </a:r>
            <a:r>
              <a:rPr lang="en-US" sz="1600" b="0" i="1" dirty="0" err="1" smtClean="0">
                <a:solidFill>
                  <a:srgbClr val="FFFFFF"/>
                </a:solidFill>
                <a:cs typeface="Calibri"/>
              </a:rPr>
              <a:t>Eng</a:t>
            </a:r>
            <a:r>
              <a:rPr lang="en-US" sz="1600" b="0" i="1" dirty="0" smtClean="0">
                <a:solidFill>
                  <a:srgbClr val="FFFFFF"/>
                </a:solidFill>
                <a:cs typeface="Calibri"/>
              </a:rPr>
              <a:t> J Med </a:t>
            </a:r>
            <a:r>
              <a:rPr lang="en-US" sz="1600" b="0" dirty="0" smtClean="0">
                <a:solidFill>
                  <a:srgbClr val="FFFFFF"/>
                </a:solidFill>
                <a:cs typeface="Calibri"/>
              </a:rPr>
              <a:t>2012;366:1782-91.</a:t>
            </a:r>
          </a:p>
          <a:p>
            <a:r>
              <a:rPr lang="en-US" sz="1600" baseline="30000" dirty="0" smtClean="0">
                <a:solidFill>
                  <a:srgbClr val="FFFFFF"/>
                </a:solidFill>
                <a:cs typeface="Calibri"/>
              </a:rPr>
              <a:t>2</a:t>
            </a:r>
            <a:r>
              <a:rPr lang="en-US" sz="1600" dirty="0" smtClean="0">
                <a:solidFill>
                  <a:srgbClr val="FFFFFF"/>
                </a:solidFill>
                <a:cs typeface="Calibri"/>
              </a:rPr>
              <a:t>McCarthy </a:t>
            </a:r>
            <a:r>
              <a:rPr lang="en-US" sz="1600" dirty="0">
                <a:solidFill>
                  <a:srgbClr val="FFFFFF"/>
                </a:solidFill>
                <a:cs typeface="Calibri"/>
              </a:rPr>
              <a:t>PL et al. </a:t>
            </a:r>
            <a:r>
              <a:rPr lang="en-US" sz="1600" i="1" dirty="0">
                <a:solidFill>
                  <a:srgbClr val="FFFFFF"/>
                </a:solidFill>
                <a:cs typeface="Calibri"/>
              </a:rPr>
              <a:t>N </a:t>
            </a:r>
            <a:r>
              <a:rPr lang="en-US" sz="1600" i="1" dirty="0" err="1">
                <a:solidFill>
                  <a:srgbClr val="FFFFFF"/>
                </a:solidFill>
                <a:cs typeface="Calibri"/>
              </a:rPr>
              <a:t>Engl</a:t>
            </a:r>
            <a:r>
              <a:rPr lang="en-US" sz="1600" i="1" dirty="0">
                <a:solidFill>
                  <a:srgbClr val="FFFFFF"/>
                </a:solidFill>
                <a:cs typeface="Calibri"/>
              </a:rPr>
              <a:t> J Med </a:t>
            </a:r>
            <a:r>
              <a:rPr lang="en-US" sz="1600" dirty="0">
                <a:solidFill>
                  <a:srgbClr val="FFFFFF"/>
                </a:solidFill>
                <a:cs typeface="Calibri"/>
              </a:rPr>
              <a:t>2012;366:1770-81</a:t>
            </a:r>
            <a:r>
              <a:rPr lang="en-US" sz="1600" dirty="0" smtClean="0">
                <a:solidFill>
                  <a:srgbClr val="FFFFFF"/>
                </a:solidFill>
                <a:cs typeface="Calibri"/>
              </a:rPr>
              <a:t>.</a:t>
            </a:r>
            <a:endParaRPr lang="en-US" sz="1600" dirty="0">
              <a:solidFill>
                <a:srgbClr val="FFFFFF"/>
              </a:solidFill>
              <a:cs typeface="Calibri"/>
            </a:endParaRPr>
          </a:p>
        </p:txBody>
      </p:sp>
    </p:spTree>
    <p:extLst>
      <p:ext uri="{BB962C8B-B14F-4D97-AF65-F5344CB8AC3E}">
        <p14:creationId xmlns:p14="http://schemas.microsoft.com/office/powerpoint/2010/main" val="4200489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2250"/>
            <a:ext cx="7772400" cy="2046288"/>
          </a:xfrm>
        </p:spPr>
        <p:txBody>
          <a:bodyPr/>
          <a:lstStyle/>
          <a:p>
            <a:pPr algn="ctr" eaLnBrk="1" hangingPunct="1">
              <a:spcAft>
                <a:spcPts val="600"/>
              </a:spcAft>
            </a:pPr>
            <a:r>
              <a:rPr lang="en-US" sz="3200" dirty="0">
                <a:solidFill>
                  <a:schemeClr val="bg1"/>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Challenging Cases</a:t>
            </a:r>
            <a: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Oncologist and Nurse Investigators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Consult on Actual Patients from the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Practices of the Invited Faculty</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pic>
        <p:nvPicPr>
          <p:cNvPr id="4" name="Picture 3" descr="ONS-Calendar_v4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3" y="2588026"/>
            <a:ext cx="8686800" cy="3125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415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IFM 2005-02: Secondary </a:t>
            </a:r>
            <a:r>
              <a:rPr lang="en-US" smtClean="0"/>
              <a:t>Primary Cancers</a:t>
            </a:r>
            <a:endParaRPr lang="en-US"/>
          </a:p>
        </p:txBody>
      </p:sp>
      <p:sp>
        <p:nvSpPr>
          <p:cNvPr id="5" name="Content Placeholder 4"/>
          <p:cNvSpPr>
            <a:spLocks noGrp="1"/>
          </p:cNvSpPr>
          <p:nvPr>
            <p:ph idx="1"/>
          </p:nvPr>
        </p:nvSpPr>
        <p:spPr>
          <a:xfrm>
            <a:off x="457200" y="1371591"/>
            <a:ext cx="8229600" cy="2139904"/>
          </a:xfrm>
        </p:spPr>
        <p:txBody>
          <a:bodyPr/>
          <a:lstStyle/>
          <a:p>
            <a:pPr>
              <a:spcBef>
                <a:spcPts val="1800"/>
              </a:spcBef>
            </a:pPr>
            <a:r>
              <a:rPr lang="en-US" dirty="0" err="1" smtClean="0"/>
              <a:t>Lenalidomide</a:t>
            </a:r>
            <a:r>
              <a:rPr lang="en-US" dirty="0" smtClean="0"/>
              <a:t>: </a:t>
            </a:r>
            <a:r>
              <a:rPr lang="en-US" dirty="0"/>
              <a:t>3.1 SPMs per 100 patient </a:t>
            </a:r>
            <a:r>
              <a:rPr lang="en-US" dirty="0" smtClean="0"/>
              <a:t>years</a:t>
            </a:r>
            <a:endParaRPr lang="en-US" dirty="0"/>
          </a:p>
          <a:p>
            <a:pPr>
              <a:spcBef>
                <a:spcPts val="1800"/>
              </a:spcBef>
            </a:pPr>
            <a:r>
              <a:rPr lang="en-US" dirty="0" smtClean="0"/>
              <a:t>Placebo: 1.2 </a:t>
            </a:r>
            <a:r>
              <a:rPr lang="en-US" dirty="0"/>
              <a:t>SPMs per 100 patient </a:t>
            </a:r>
            <a:r>
              <a:rPr lang="en-US" dirty="0" smtClean="0"/>
              <a:t>years</a:t>
            </a:r>
            <a:endParaRPr lang="en-US" dirty="0"/>
          </a:p>
        </p:txBody>
      </p:sp>
      <p:sp>
        <p:nvSpPr>
          <p:cNvPr id="9" name="TextBox 8"/>
          <p:cNvSpPr txBox="1"/>
          <p:nvPr/>
        </p:nvSpPr>
        <p:spPr>
          <a:xfrm>
            <a:off x="0" y="6411576"/>
            <a:ext cx="5151382" cy="430887"/>
          </a:xfrm>
          <a:prstGeom prst="rect">
            <a:avLst/>
          </a:prstGeom>
          <a:noFill/>
        </p:spPr>
        <p:txBody>
          <a:bodyPr wrap="square" lIns="182880" tIns="91440" bIns="91440" rtlCol="0">
            <a:spAutoFit/>
          </a:bodyPr>
          <a:lstStyle/>
          <a:p>
            <a:r>
              <a:rPr lang="en-US" sz="1600" b="0" dirty="0" err="1" smtClean="0">
                <a:solidFill>
                  <a:srgbClr val="FFFFFF"/>
                </a:solidFill>
                <a:cs typeface="Calibri"/>
              </a:rPr>
              <a:t>Attal</a:t>
            </a:r>
            <a:r>
              <a:rPr lang="en-US" sz="1600" b="0" dirty="0" smtClean="0">
                <a:solidFill>
                  <a:srgbClr val="FFFFFF"/>
                </a:solidFill>
                <a:cs typeface="Calibri"/>
              </a:rPr>
              <a:t> M et al. </a:t>
            </a:r>
            <a:r>
              <a:rPr lang="en-US" sz="1600" b="0" i="1" dirty="0" smtClean="0">
                <a:solidFill>
                  <a:srgbClr val="FFFFFF"/>
                </a:solidFill>
                <a:cs typeface="Calibri"/>
              </a:rPr>
              <a:t>N </a:t>
            </a:r>
            <a:r>
              <a:rPr lang="en-US" sz="1600" b="0" i="1" dirty="0" err="1" smtClean="0">
                <a:solidFill>
                  <a:srgbClr val="FFFFFF"/>
                </a:solidFill>
                <a:cs typeface="Calibri"/>
              </a:rPr>
              <a:t>Eng</a:t>
            </a:r>
            <a:r>
              <a:rPr lang="en-US" sz="1600" b="0" i="1" dirty="0" smtClean="0">
                <a:solidFill>
                  <a:srgbClr val="FFFFFF"/>
                </a:solidFill>
                <a:cs typeface="Calibri"/>
              </a:rPr>
              <a:t> J Med </a:t>
            </a:r>
            <a:r>
              <a:rPr lang="en-US" sz="1600" b="0" dirty="0" smtClean="0">
                <a:solidFill>
                  <a:srgbClr val="FFFFFF"/>
                </a:solidFill>
                <a:cs typeface="Calibri"/>
              </a:rPr>
              <a:t>2012;366:1782-91.</a:t>
            </a:r>
          </a:p>
        </p:txBody>
      </p:sp>
    </p:spTree>
    <p:extLst>
      <p:ext uri="{BB962C8B-B14F-4D97-AF65-F5344CB8AC3E}">
        <p14:creationId xmlns:p14="http://schemas.microsoft.com/office/powerpoint/2010/main" val="3695265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Cumulative </a:t>
            </a:r>
            <a:r>
              <a:rPr lang="en-US" dirty="0" smtClean="0"/>
              <a:t>Outcomes</a:t>
            </a:r>
            <a:endParaRPr lang="en-US" dirty="0"/>
          </a:p>
        </p:txBody>
      </p:sp>
      <p:sp>
        <p:nvSpPr>
          <p:cNvPr id="2" name="Content Placeholder 1"/>
          <p:cNvSpPr>
            <a:spLocks noGrp="1"/>
          </p:cNvSpPr>
          <p:nvPr>
            <p:ph idx="1"/>
          </p:nvPr>
        </p:nvSpPr>
        <p:spPr/>
        <p:txBody>
          <a:bodyPr/>
          <a:lstStyle/>
          <a:p>
            <a:pPr marL="0" indent="0">
              <a:buNone/>
            </a:pPr>
            <a:r>
              <a:rPr lang="en-US" dirty="0"/>
              <a:t>“The cumulative incidence risk of second primary cancers was greater in the </a:t>
            </a:r>
            <a:r>
              <a:rPr lang="en-US" dirty="0" err="1"/>
              <a:t>lenalidomide</a:t>
            </a:r>
            <a:r>
              <a:rPr lang="en-US" dirty="0"/>
              <a:t> group than in the placebo group (P = 0.0008). The cumulative incidence risks of progressive disease and death were greater in the placebo group (P &lt; 0.001 for progression and P = 0.002 for death). All P values are two-sided.</a:t>
            </a:r>
            <a:r>
              <a:rPr lang="en-US" dirty="0" smtClean="0"/>
              <a:t>”</a:t>
            </a:r>
            <a:endParaRPr lang="en-US" dirty="0"/>
          </a:p>
        </p:txBody>
      </p:sp>
      <p:sp>
        <p:nvSpPr>
          <p:cNvPr id="9" name="TextBox 8"/>
          <p:cNvSpPr txBox="1"/>
          <p:nvPr/>
        </p:nvSpPr>
        <p:spPr>
          <a:xfrm>
            <a:off x="0" y="6427113"/>
            <a:ext cx="5742193" cy="430887"/>
          </a:xfrm>
          <a:prstGeom prst="rect">
            <a:avLst/>
          </a:prstGeom>
          <a:noFill/>
        </p:spPr>
        <p:txBody>
          <a:bodyPr wrap="square" lIns="182880" tIns="91440" bIns="91440" rtlCol="0">
            <a:spAutoFit/>
          </a:bodyPr>
          <a:lstStyle/>
          <a:p>
            <a:r>
              <a:rPr lang="en-US" sz="1600" dirty="0" smtClean="0">
                <a:solidFill>
                  <a:srgbClr val="FFFFFF"/>
                </a:solidFill>
                <a:cs typeface="Calibri"/>
              </a:rPr>
              <a:t>McCarthy </a:t>
            </a:r>
            <a:r>
              <a:rPr lang="en-US" sz="1600" dirty="0">
                <a:solidFill>
                  <a:srgbClr val="FFFFFF"/>
                </a:solidFill>
                <a:cs typeface="Calibri"/>
              </a:rPr>
              <a:t>PL et al. </a:t>
            </a:r>
            <a:r>
              <a:rPr lang="en-US" sz="1600" i="1" dirty="0">
                <a:solidFill>
                  <a:srgbClr val="FFFFFF"/>
                </a:solidFill>
                <a:cs typeface="Calibri"/>
              </a:rPr>
              <a:t>N </a:t>
            </a:r>
            <a:r>
              <a:rPr lang="en-US" sz="1600" i="1" dirty="0" err="1">
                <a:solidFill>
                  <a:srgbClr val="FFFFFF"/>
                </a:solidFill>
                <a:cs typeface="Calibri"/>
              </a:rPr>
              <a:t>Engl</a:t>
            </a:r>
            <a:r>
              <a:rPr lang="en-US" sz="1600" i="1" dirty="0">
                <a:solidFill>
                  <a:srgbClr val="FFFFFF"/>
                </a:solidFill>
                <a:cs typeface="Calibri"/>
              </a:rPr>
              <a:t> J Med </a:t>
            </a:r>
            <a:r>
              <a:rPr lang="en-US" sz="1600" dirty="0">
                <a:solidFill>
                  <a:srgbClr val="FFFFFF"/>
                </a:solidFill>
                <a:cs typeface="Calibri"/>
              </a:rPr>
              <a:t>2012;366:1770-81</a:t>
            </a:r>
            <a:r>
              <a:rPr lang="en-US" sz="1600" dirty="0" smtClean="0">
                <a:solidFill>
                  <a:srgbClr val="FFFFFF"/>
                </a:solidFill>
                <a:cs typeface="Calibri"/>
              </a:rPr>
              <a:t>.</a:t>
            </a:r>
            <a:endParaRPr lang="en-US" sz="1600" dirty="0">
              <a:solidFill>
                <a:srgbClr val="FFFFFF"/>
              </a:solidFill>
              <a:cs typeface="Calibri"/>
            </a:endParaRPr>
          </a:p>
        </p:txBody>
      </p:sp>
    </p:spTree>
    <p:extLst>
      <p:ext uri="{BB962C8B-B14F-4D97-AF65-F5344CB8AC3E}">
        <p14:creationId xmlns:p14="http://schemas.microsoft.com/office/powerpoint/2010/main" val="21686913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4294967295"/>
          </p:nvPr>
        </p:nvSpPr>
        <p:spPr>
          <a:xfrm>
            <a:off x="673100" y="2619376"/>
            <a:ext cx="7772400" cy="1801812"/>
          </a:xfrm>
        </p:spPr>
        <p:txBody>
          <a:bodyPr>
            <a:normAutofit/>
          </a:bodyPr>
          <a:lstStyle/>
          <a:p>
            <a:pPr marL="0" indent="0" algn="ctr">
              <a:buNone/>
            </a:pPr>
            <a:r>
              <a:rPr lang="en-US" sz="3200" b="1" dirty="0" smtClean="0">
                <a:latin typeface="Arial" charset="0"/>
                <a:ea typeface="ヒラギノ角ゴ Pro W3" charset="0"/>
                <a:cs typeface="ヒラギノ角ゴ Pro W3" charset="0"/>
              </a:rPr>
              <a:t>Clinical Trials of Maintenance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Therapy with </a:t>
            </a:r>
            <a:r>
              <a:rPr lang="en-US" sz="3200" b="1" dirty="0" err="1" smtClean="0">
                <a:latin typeface="Arial" charset="0"/>
                <a:ea typeface="ヒラギノ角ゴ Pro W3" charset="0"/>
                <a:cs typeface="ヒラギノ角ゴ Pro W3" charset="0"/>
              </a:rPr>
              <a:t>Bortezomib</a:t>
            </a:r>
            <a:endParaRPr lang="en-US" sz="3200" b="1"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54486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EFC53D"/>
                </a:solidFill>
                <a:latin typeface="Arial" charset="0"/>
                <a:ea typeface="ＭＳ Ｐゴシック" charset="0"/>
                <a:cs typeface="ＭＳ Ｐゴシック" charset="0"/>
              </a:rPr>
              <a:t>Risks of Maintenance Therapy (MT)</a:t>
            </a:r>
            <a:endParaRPr lang="en-US" dirty="0"/>
          </a:p>
        </p:txBody>
      </p:sp>
      <p:sp>
        <p:nvSpPr>
          <p:cNvPr id="4" name="Content Placeholder 3"/>
          <p:cNvSpPr>
            <a:spLocks noGrp="1"/>
          </p:cNvSpPr>
          <p:nvPr>
            <p:ph idx="1"/>
          </p:nvPr>
        </p:nvSpPr>
        <p:spPr>
          <a:xfrm>
            <a:off x="457200" y="1371591"/>
            <a:ext cx="3893249" cy="5166360"/>
          </a:xfrm>
        </p:spPr>
        <p:txBody>
          <a:bodyPr>
            <a:normAutofit/>
          </a:bodyPr>
          <a:lstStyle/>
          <a:p>
            <a:pPr marL="0" indent="0">
              <a:buNone/>
            </a:pPr>
            <a:r>
              <a:rPr lang="en-US" sz="2200" b="1" dirty="0" smtClean="0">
                <a:solidFill>
                  <a:srgbClr val="ECBB33"/>
                </a:solidFill>
              </a:rPr>
              <a:t>Lenalidomide</a:t>
            </a:r>
          </a:p>
          <a:p>
            <a:r>
              <a:rPr lang="en-US" sz="2200" dirty="0" smtClean="0"/>
              <a:t>12% discontinue treatment due to AEs</a:t>
            </a:r>
          </a:p>
          <a:p>
            <a:r>
              <a:rPr lang="en-US" sz="2200" dirty="0" smtClean="0"/>
              <a:t>Neutropenia</a:t>
            </a:r>
          </a:p>
          <a:p>
            <a:r>
              <a:rPr lang="en-US" sz="2200" dirty="0" smtClean="0"/>
              <a:t>Anemia</a:t>
            </a:r>
          </a:p>
          <a:p>
            <a:r>
              <a:rPr lang="en-US" sz="2200" dirty="0" smtClean="0"/>
              <a:t>Thrombocytopenia</a:t>
            </a:r>
          </a:p>
          <a:p>
            <a:r>
              <a:rPr lang="en-US" sz="2200" dirty="0" smtClean="0"/>
              <a:t>Grade 3-5 </a:t>
            </a:r>
            <a:r>
              <a:rPr lang="en-US" sz="2200" dirty="0" err="1" smtClean="0"/>
              <a:t>nonhematologic</a:t>
            </a:r>
            <a:r>
              <a:rPr lang="en-US" sz="2200" dirty="0" smtClean="0"/>
              <a:t> AEs, including infection</a:t>
            </a:r>
          </a:p>
          <a:p>
            <a:r>
              <a:rPr lang="en-US" sz="2200" dirty="0" smtClean="0"/>
              <a:t>Second primary malignancies</a:t>
            </a:r>
            <a:endParaRPr lang="en-US" sz="2200" dirty="0"/>
          </a:p>
        </p:txBody>
      </p:sp>
      <p:sp>
        <p:nvSpPr>
          <p:cNvPr id="5" name="Content Placeholder 3"/>
          <p:cNvSpPr txBox="1">
            <a:spLocks/>
          </p:cNvSpPr>
          <p:nvPr/>
        </p:nvSpPr>
        <p:spPr>
          <a:xfrm>
            <a:off x="4827356" y="1371591"/>
            <a:ext cx="3466735" cy="51663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smtClean="0">
                <a:solidFill>
                  <a:srgbClr val="ECBB33"/>
                </a:solidFill>
              </a:rPr>
              <a:t>Bortezomib</a:t>
            </a:r>
          </a:p>
          <a:p>
            <a:r>
              <a:rPr lang="en-US" sz="2200" dirty="0" smtClean="0"/>
              <a:t>Dose reductions or delays may be required</a:t>
            </a:r>
          </a:p>
          <a:p>
            <a:r>
              <a:rPr lang="en-US" sz="2200" dirty="0" smtClean="0"/>
              <a:t>Grade 3-4 peripheral neuropathy: ~5%</a:t>
            </a:r>
          </a:p>
          <a:p>
            <a:r>
              <a:rPr lang="en-US" sz="2200" dirty="0" smtClean="0"/>
              <a:t>Infections</a:t>
            </a:r>
          </a:p>
          <a:p>
            <a:r>
              <a:rPr lang="en-US" sz="2200" dirty="0" smtClean="0"/>
              <a:t>Cardiac events</a:t>
            </a:r>
          </a:p>
        </p:txBody>
      </p:sp>
      <p:sp>
        <p:nvSpPr>
          <p:cNvPr id="6" name="Rectangle 28"/>
          <p:cNvSpPr>
            <a:spLocks noChangeArrowheads="1"/>
          </p:cNvSpPr>
          <p:nvPr/>
        </p:nvSpPr>
        <p:spPr bwMode="auto">
          <a:xfrm>
            <a:off x="0" y="6381750"/>
            <a:ext cx="8051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pPr fontAlgn="base">
              <a:spcBef>
                <a:spcPct val="0"/>
              </a:spcBef>
              <a:spcAft>
                <a:spcPts val="600"/>
              </a:spcAft>
            </a:pPr>
            <a:r>
              <a:rPr lang="en-US" sz="1600" dirty="0" smtClean="0">
                <a:solidFill>
                  <a:srgbClr val="FFFFFF"/>
                </a:solidFill>
                <a:latin typeface="Arial" charset="0"/>
                <a:ea typeface="ＭＳ Ｐゴシック" charset="0"/>
                <a:cs typeface="ＭＳ Ｐゴシック" charset="0"/>
              </a:rPr>
              <a:t>Ludwig H et al. </a:t>
            </a:r>
            <a:r>
              <a:rPr lang="en-US" sz="1600" i="1" dirty="0" smtClean="0">
                <a:solidFill>
                  <a:srgbClr val="FFFFFF"/>
                </a:solidFill>
                <a:latin typeface="Arial" charset="0"/>
                <a:ea typeface="ＭＳ Ｐゴシック" charset="0"/>
                <a:cs typeface="ＭＳ Ｐゴシック" charset="0"/>
              </a:rPr>
              <a:t>Blood </a:t>
            </a:r>
            <a:r>
              <a:rPr lang="en-US" sz="1600" dirty="0" smtClean="0">
                <a:solidFill>
                  <a:srgbClr val="FFFFFF"/>
                </a:solidFill>
                <a:latin typeface="Arial" charset="0"/>
                <a:ea typeface="ＭＳ Ｐゴシック" charset="0"/>
                <a:cs typeface="ＭＳ Ｐゴシック" charset="0"/>
              </a:rPr>
              <a:t>2012;119(13):3003-15.</a:t>
            </a:r>
          </a:p>
        </p:txBody>
      </p:sp>
    </p:spTree>
    <p:extLst>
      <p:ext uri="{BB962C8B-B14F-4D97-AF65-F5344CB8AC3E}">
        <p14:creationId xmlns:p14="http://schemas.microsoft.com/office/powerpoint/2010/main" val="2165284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4294967295"/>
          </p:nvPr>
        </p:nvSpPr>
        <p:spPr>
          <a:xfrm>
            <a:off x="498475" y="2727326"/>
            <a:ext cx="8277225" cy="1500187"/>
          </a:xfrm>
        </p:spPr>
        <p:txBody>
          <a:bodyPr/>
          <a:lstStyle/>
          <a:p>
            <a:pPr marL="0" indent="0" algn="ctr">
              <a:buNone/>
            </a:pPr>
            <a:r>
              <a:rPr lang="en-US" sz="3200" b="1" dirty="0">
                <a:latin typeface="Arial" charset="0"/>
                <a:ea typeface="ヒラギノ角ゴ Pro W3" charset="0"/>
                <a:cs typeface="ヒラギノ角ゴ Pro W3" charset="0"/>
              </a:rPr>
              <a:t>MODULE 2: </a:t>
            </a:r>
            <a:r>
              <a:rPr lang="en-US" sz="3200" b="1" dirty="0">
                <a:latin typeface="Arial" charset="0"/>
                <a:ea typeface="ヒラギノ角ゴ Pro W3" charset="0"/>
                <a:cs typeface="Arial" charset="0"/>
              </a:rPr>
              <a:t>Novel Proteasome </a:t>
            </a:r>
            <a:r>
              <a:rPr lang="en-US" sz="3200" b="1" dirty="0" smtClean="0">
                <a:latin typeface="Arial" charset="0"/>
                <a:ea typeface="ヒラギノ角ゴ Pro W3" charset="0"/>
                <a:cs typeface="Arial" charset="0"/>
              </a:rPr>
              <a:t/>
            </a:r>
            <a:br>
              <a:rPr lang="en-US" sz="3200" b="1" dirty="0" smtClean="0">
                <a:latin typeface="Arial" charset="0"/>
                <a:ea typeface="ヒラギノ角ゴ Pro W3" charset="0"/>
                <a:cs typeface="Arial" charset="0"/>
              </a:rPr>
            </a:br>
            <a:r>
              <a:rPr lang="en-US" sz="3200" b="1" dirty="0" smtClean="0">
                <a:latin typeface="Arial" charset="0"/>
                <a:ea typeface="ヒラギノ角ゴ Pro W3" charset="0"/>
                <a:cs typeface="Arial" charset="0"/>
              </a:rPr>
              <a:t>Inhibitors </a:t>
            </a:r>
            <a:r>
              <a:rPr lang="en-US" sz="3200" b="1" dirty="0">
                <a:latin typeface="Arial" charset="0"/>
                <a:ea typeface="ヒラギノ角ゴ Pro W3" charset="0"/>
                <a:cs typeface="Arial" charset="0"/>
              </a:rPr>
              <a:t>in MM</a:t>
            </a:r>
          </a:p>
          <a:p>
            <a:pPr marL="0" indent="0">
              <a:buNone/>
            </a:pPr>
            <a:endParaRPr lang="en-US" sz="32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665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(from </a:t>
            </a:r>
            <a:r>
              <a:rPr lang="en-US" dirty="0">
                <a:latin typeface="Arial" charset="0"/>
                <a:ea typeface="ヒラギノ角ゴ Pro W3" charset="0"/>
                <a:cs typeface="ヒラギノ角ゴ Pro W3" charset="0"/>
              </a:rPr>
              <a:t>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Bilotti</a:t>
            </a:r>
            <a:r>
              <a:rPr lang="en-US" dirty="0">
                <a:latin typeface="Arial" charset="0"/>
                <a:ea typeface="ヒラギノ角ゴ Pro W3" charset="0"/>
                <a:cs typeface="ヒラギノ角ゴ Pro W3" charset="0"/>
              </a:rPr>
              <a:t>)</a:t>
            </a:r>
          </a:p>
        </p:txBody>
      </p:sp>
      <p:sp>
        <p:nvSpPr>
          <p:cNvPr id="74754" name="Content Placeholder 1"/>
          <p:cNvSpPr>
            <a:spLocks noGrp="1"/>
          </p:cNvSpPr>
          <p:nvPr>
            <p:ph idx="1"/>
          </p:nvPr>
        </p:nvSpPr>
        <p:spPr/>
        <p:txBody>
          <a:bodyPr/>
          <a:lstStyle/>
          <a:p>
            <a:r>
              <a:rPr lang="en-US" dirty="0">
                <a:latin typeface="Arial" charset="0"/>
                <a:ea typeface="ヒラギノ角ゴ Pro W3" charset="0"/>
                <a:cs typeface="ヒラギノ角ゴ Pro W3" charset="0"/>
              </a:rPr>
              <a:t>2005: A 65 </a:t>
            </a:r>
            <a:r>
              <a:rPr lang="en-US" dirty="0" err="1">
                <a:latin typeface="Arial" charset="0"/>
                <a:ea typeface="ヒラギノ角ゴ Pro W3" charset="0"/>
                <a:cs typeface="ヒラギノ角ゴ Pro W3" charset="0"/>
              </a:rPr>
              <a:t>yo</a:t>
            </a:r>
            <a:r>
              <a:rPr lang="en-US" dirty="0">
                <a:latin typeface="Arial" charset="0"/>
                <a:ea typeface="ヒラギノ角ゴ Pro W3" charset="0"/>
                <a:cs typeface="ヒラギノ角ゴ Pro W3" charset="0"/>
              </a:rPr>
              <a:t> woman with MM and lytic disease </a:t>
            </a:r>
          </a:p>
          <a:p>
            <a:pPr lvl="1"/>
            <a:r>
              <a:rPr lang="en-US" dirty="0">
                <a:latin typeface="Arial" charset="0"/>
                <a:ea typeface="ヒラギノ角ゴ Pro W3" charset="0"/>
              </a:rPr>
              <a:t>Thalidomide/dexamethasone followed by ASCT </a:t>
            </a:r>
          </a:p>
          <a:p>
            <a:r>
              <a:rPr lang="en-US" dirty="0">
                <a:latin typeface="Arial" charset="0"/>
                <a:ea typeface="ヒラギノ角ゴ Pro W3" charset="0"/>
                <a:cs typeface="ヒラギノ角ゴ Pro W3" charset="0"/>
              </a:rPr>
              <a:t>2008: Relapse </a:t>
            </a:r>
          </a:p>
          <a:p>
            <a:r>
              <a:rPr lang="en-US" dirty="0">
                <a:latin typeface="Arial" charset="0"/>
                <a:ea typeface="ヒラギノ角ゴ Pro W3" charset="0"/>
                <a:cs typeface="ヒラギノ角ゴ Pro W3" charset="0"/>
              </a:rPr>
              <a:t>Single-agent </a:t>
            </a:r>
            <a:r>
              <a:rPr lang="en-US" dirty="0" err="1">
                <a:latin typeface="Arial" charset="0"/>
                <a:ea typeface="ヒラギノ角ゴ Pro W3" charset="0"/>
                <a:cs typeface="ヒラギノ角ゴ Pro W3" charset="0"/>
              </a:rPr>
              <a:t>carfilzomib</a:t>
            </a:r>
            <a:r>
              <a:rPr lang="en-US" dirty="0">
                <a:latin typeface="Arial" charset="0"/>
                <a:ea typeface="ヒラギノ角ゴ Pro W3" charset="0"/>
                <a:cs typeface="ヒラギノ角ゴ Pro W3" charset="0"/>
              </a:rPr>
              <a:t> on a clinical trial </a:t>
            </a:r>
          </a:p>
          <a:p>
            <a:pPr lvl="1"/>
            <a:r>
              <a:rPr lang="en-US" dirty="0">
                <a:latin typeface="Arial" charset="0"/>
                <a:ea typeface="ヒラギノ角ゴ Pro W3" charset="0"/>
              </a:rPr>
              <a:t>VGPR</a:t>
            </a:r>
          </a:p>
          <a:p>
            <a:pPr lvl="1"/>
            <a:r>
              <a:rPr lang="en-US" dirty="0">
                <a:latin typeface="Arial" charset="0"/>
                <a:ea typeface="ヒラギノ角ゴ Pro W3" charset="0"/>
              </a:rPr>
              <a:t>Receives &gt;50 treatment cycles over 5 years</a:t>
            </a:r>
          </a:p>
          <a:p>
            <a:pPr lvl="1"/>
            <a:r>
              <a:rPr lang="en-US" dirty="0">
                <a:latin typeface="Arial" charset="0"/>
                <a:ea typeface="ヒラギノ角ゴ Pro W3" charset="0"/>
              </a:rPr>
              <a:t>Developed persistent Grade 1 sensory neuropathy after thalidomide, which has not changed </a:t>
            </a:r>
          </a:p>
          <a:p>
            <a:r>
              <a:rPr lang="en-US" dirty="0">
                <a:latin typeface="Arial" charset="0"/>
                <a:ea typeface="ヒラギノ角ゴ Pro W3" charset="0"/>
                <a:cs typeface="ヒラギノ角ゴ Pro W3" charset="0"/>
              </a:rPr>
              <a:t>She has 2 adult daughters, loves to travel and recently visited China</a:t>
            </a:r>
          </a:p>
        </p:txBody>
      </p:sp>
    </p:spTree>
    <p:extLst>
      <p:ext uri="{BB962C8B-B14F-4D97-AF65-F5344CB8AC3E}">
        <p14:creationId xmlns:p14="http://schemas.microsoft.com/office/powerpoint/2010/main" val="221148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4294967295"/>
          </p:nvPr>
        </p:nvSpPr>
        <p:spPr>
          <a:xfrm>
            <a:off x="723900" y="2547938"/>
            <a:ext cx="7772400" cy="1801812"/>
          </a:xfrm>
        </p:spPr>
        <p:txBody>
          <a:bodyPr anchor="ctr">
            <a:normAutofit/>
          </a:bodyPr>
          <a:lstStyle/>
          <a:p>
            <a:pPr marL="0" indent="0" algn="ctr">
              <a:buNone/>
            </a:pPr>
            <a:r>
              <a:rPr lang="en-US" sz="3200" b="1" dirty="0">
                <a:latin typeface="Arial" charset="0"/>
                <a:ea typeface="ヒラギノ角ゴ Pro W3" charset="0"/>
                <a:cs typeface="ヒラギノ角ゴ Pro W3" charset="0"/>
              </a:rPr>
              <a:t>Integration of </a:t>
            </a:r>
            <a:r>
              <a:rPr lang="en-US" sz="3200" b="1" dirty="0" err="1">
                <a:latin typeface="Arial" charset="0"/>
                <a:ea typeface="ヒラギノ角ゴ Pro W3" charset="0"/>
                <a:cs typeface="ヒラギノ角ゴ Pro W3" charset="0"/>
              </a:rPr>
              <a:t>carfilzomib</a:t>
            </a:r>
            <a:r>
              <a:rPr lang="en-US" sz="3200" b="1" dirty="0">
                <a:latin typeface="Arial" charset="0"/>
                <a:ea typeface="ヒラギノ角ゴ Pro W3" charset="0"/>
                <a:cs typeface="ヒラギノ角ゴ Pro W3" charset="0"/>
              </a:rPr>
              <a:t> into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the </a:t>
            </a:r>
            <a:r>
              <a:rPr lang="en-US" sz="3200" b="1" dirty="0">
                <a:latin typeface="Arial" charset="0"/>
                <a:ea typeface="ヒラギノ角ゴ Pro W3" charset="0"/>
                <a:cs typeface="ヒラギノ角ゴ Pro W3" charset="0"/>
              </a:rPr>
              <a:t>MM treatment algorithm</a:t>
            </a:r>
          </a:p>
        </p:txBody>
      </p:sp>
    </p:spTree>
    <p:extLst>
      <p:ext uri="{BB962C8B-B14F-4D97-AF65-F5344CB8AC3E}">
        <p14:creationId xmlns:p14="http://schemas.microsoft.com/office/powerpoint/2010/main" val="11168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0" y="6324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pPr fontAlgn="base">
              <a:spcBef>
                <a:spcPct val="0"/>
              </a:spcBef>
              <a:spcAft>
                <a:spcPct val="0"/>
              </a:spcAft>
            </a:pPr>
            <a:r>
              <a:rPr lang="en-US" dirty="0" smtClean="0">
                <a:solidFill>
                  <a:srgbClr val="FFFFFF"/>
                </a:solidFill>
                <a:latin typeface="Arial" charset="0"/>
                <a:ea typeface="ＭＳ Ｐゴシック" charset="0"/>
                <a:cs typeface="ＭＳ Ｐゴシック" charset="0"/>
              </a:rPr>
              <a:t>http://</a:t>
            </a:r>
            <a:r>
              <a:rPr lang="en-US" dirty="0" err="1" smtClean="0">
                <a:solidFill>
                  <a:srgbClr val="FFFFFF"/>
                </a:solidFill>
                <a:latin typeface="Arial" charset="0"/>
                <a:ea typeface="ＭＳ Ｐゴシック" charset="0"/>
                <a:cs typeface="ＭＳ Ｐゴシック" charset="0"/>
              </a:rPr>
              <a:t>www.cancer.gov</a:t>
            </a:r>
            <a:r>
              <a:rPr lang="en-US" dirty="0" smtClean="0">
                <a:solidFill>
                  <a:srgbClr val="FFFFFF"/>
                </a:solidFill>
                <a:latin typeface="Arial" charset="0"/>
                <a:ea typeface="ＭＳ Ｐゴシック" charset="0"/>
                <a:cs typeface="ＭＳ Ｐゴシック" charset="0"/>
              </a:rPr>
              <a:t>/</a:t>
            </a:r>
            <a:r>
              <a:rPr lang="en-US" dirty="0" err="1" smtClean="0">
                <a:solidFill>
                  <a:srgbClr val="FFFFFF"/>
                </a:solidFill>
                <a:latin typeface="Arial" charset="0"/>
                <a:ea typeface="ＭＳ Ｐゴシック" charset="0"/>
                <a:cs typeface="ＭＳ Ｐゴシック" charset="0"/>
              </a:rPr>
              <a:t>cancertopics</a:t>
            </a:r>
            <a:r>
              <a:rPr lang="en-US" dirty="0" smtClean="0">
                <a:solidFill>
                  <a:srgbClr val="FFFFFF"/>
                </a:solidFill>
                <a:latin typeface="Arial" charset="0"/>
                <a:ea typeface="ＭＳ Ｐゴシック" charset="0"/>
                <a:cs typeface="ＭＳ Ｐゴシック" charset="0"/>
              </a:rPr>
              <a:t>/</a:t>
            </a:r>
            <a:r>
              <a:rPr lang="en-US" dirty="0" err="1" smtClean="0">
                <a:solidFill>
                  <a:srgbClr val="FFFFFF"/>
                </a:solidFill>
                <a:latin typeface="Arial" charset="0"/>
                <a:ea typeface="ＭＳ Ｐゴシック" charset="0"/>
                <a:cs typeface="ＭＳ Ｐゴシック" charset="0"/>
              </a:rPr>
              <a:t>druginfo</a:t>
            </a:r>
            <a:r>
              <a:rPr lang="en-US" dirty="0" smtClean="0">
                <a:solidFill>
                  <a:srgbClr val="FFFFFF"/>
                </a:solidFill>
                <a:latin typeface="Arial" charset="0"/>
                <a:ea typeface="ＭＳ Ｐゴシック" charset="0"/>
                <a:cs typeface="ＭＳ Ｐゴシック" charset="0"/>
              </a:rPr>
              <a:t>/</a:t>
            </a:r>
            <a:r>
              <a:rPr lang="en-US" dirty="0" err="1" smtClean="0">
                <a:solidFill>
                  <a:srgbClr val="FFFFFF"/>
                </a:solidFill>
                <a:latin typeface="Arial" charset="0"/>
                <a:ea typeface="ＭＳ Ｐゴシック" charset="0"/>
                <a:cs typeface="ＭＳ Ｐゴシック" charset="0"/>
              </a:rPr>
              <a:t>fda-carfilzomib</a:t>
            </a:r>
            <a:endParaRPr lang="en-US" dirty="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b="1" dirty="0"/>
              <a:t>FDA Approval of </a:t>
            </a:r>
            <a:r>
              <a:rPr lang="en-US" b="1" dirty="0" err="1"/>
              <a:t>Carfilzomib</a:t>
            </a:r>
            <a:r>
              <a:rPr lang="en-US" b="1" dirty="0"/>
              <a:t> for Patients with Relapsed/Refractory Multiple </a:t>
            </a:r>
            <a:r>
              <a:rPr lang="en-US" b="1" dirty="0" smtClean="0"/>
              <a:t>Myeloma</a:t>
            </a:r>
            <a:endParaRPr lang="en-US" b="1" dirty="0"/>
          </a:p>
        </p:txBody>
      </p:sp>
      <p:sp>
        <p:nvSpPr>
          <p:cNvPr id="3" name="Content Placeholder 2"/>
          <p:cNvSpPr>
            <a:spLocks noGrp="1"/>
          </p:cNvSpPr>
          <p:nvPr>
            <p:ph idx="1"/>
          </p:nvPr>
        </p:nvSpPr>
        <p:spPr>
          <a:xfrm>
            <a:off x="457200" y="1371591"/>
            <a:ext cx="8229600" cy="4337968"/>
          </a:xfrm>
        </p:spPr>
        <p:txBody>
          <a:bodyPr>
            <a:normAutofit/>
          </a:bodyPr>
          <a:lstStyle/>
          <a:p>
            <a:pPr marL="0" indent="0">
              <a:spcBef>
                <a:spcPts val="1176"/>
              </a:spcBef>
              <a:buNone/>
            </a:pPr>
            <a:r>
              <a:rPr lang="en-US" sz="2400" i="1" dirty="0"/>
              <a:t>“On </a:t>
            </a:r>
            <a:r>
              <a:rPr lang="en-US" sz="2400" i="1" u="sng" dirty="0"/>
              <a:t>July 20, 2012</a:t>
            </a:r>
            <a:r>
              <a:rPr lang="en-US" sz="2400" i="1" dirty="0"/>
              <a:t>, the US Food and Drug Administration granted accelerated approval of </a:t>
            </a:r>
            <a:r>
              <a:rPr lang="en-US" sz="2400" i="1" dirty="0" err="1"/>
              <a:t>carfilzomib</a:t>
            </a:r>
            <a:r>
              <a:rPr lang="en-US" sz="2400" i="1" dirty="0"/>
              <a:t> injection for the treatment of MM in patients who have received at least 2 prior therapies, including </a:t>
            </a:r>
            <a:r>
              <a:rPr lang="en-US" sz="2400" i="1" dirty="0" err="1"/>
              <a:t>bortezomib</a:t>
            </a:r>
            <a:r>
              <a:rPr lang="en-US" sz="2400" i="1" dirty="0"/>
              <a:t> and an </a:t>
            </a:r>
            <a:r>
              <a:rPr lang="en-US" sz="2400" i="1" dirty="0" err="1"/>
              <a:t>immunomodulatory</a:t>
            </a:r>
            <a:r>
              <a:rPr lang="en-US" sz="2400" i="1" dirty="0"/>
              <a:t> agent, and have demonstrated disease progression on or within 60 days of the completion of the last therapy.</a:t>
            </a:r>
            <a:r>
              <a:rPr lang="en-US" sz="2400" i="1" dirty="0" smtClean="0"/>
              <a:t>”</a:t>
            </a:r>
            <a:endParaRPr lang="en-US" sz="2400" i="1" dirty="0"/>
          </a:p>
          <a:p>
            <a:pPr marL="0" indent="0">
              <a:spcBef>
                <a:spcPts val="1176"/>
              </a:spcBef>
              <a:buNone/>
            </a:pPr>
            <a:r>
              <a:rPr lang="en-US" sz="2400" i="1" dirty="0"/>
              <a:t>The approval was based on results of the Phase II single-arm study in 266 patients with relapsed MM who had received at least 2 prior therapies</a:t>
            </a:r>
            <a:r>
              <a:rPr lang="en-US" sz="2400" i="1" dirty="0" smtClean="0"/>
              <a:t>.</a:t>
            </a:r>
            <a:endParaRPr lang="en-US" sz="2400" i="1" dirty="0"/>
          </a:p>
        </p:txBody>
      </p:sp>
    </p:spTree>
    <p:custDataLst>
      <p:tags r:id="rId1"/>
    </p:custDataLst>
    <p:extLst>
      <p:ext uri="{BB962C8B-B14F-4D97-AF65-F5344CB8AC3E}">
        <p14:creationId xmlns:p14="http://schemas.microsoft.com/office/powerpoint/2010/main" val="396175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328" y="5222377"/>
            <a:ext cx="3732750" cy="1267882"/>
          </a:xfrm>
          <a:prstGeom prst="rect">
            <a:avLst/>
          </a:prstGeom>
          <a:solidFill>
            <a:srgbClr val="005796"/>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emoFig2.png"/>
          <p:cNvPicPr>
            <a:picLocks noChangeAspect="1"/>
          </p:cNvPicPr>
          <p:nvPr/>
        </p:nvPicPr>
        <p:blipFill rotWithShape="1">
          <a:blip r:embed="rId3">
            <a:extLst>
              <a:ext uri="{28A0092B-C50C-407E-A947-70E740481C1C}">
                <a14:useLocalDpi xmlns:a14="http://schemas.microsoft.com/office/drawing/2010/main" val="0"/>
              </a:ext>
            </a:extLst>
          </a:blip>
          <a:srcRect l="1168" t="19386" r="1866" b="5842"/>
          <a:stretch/>
        </p:blipFill>
        <p:spPr>
          <a:xfrm>
            <a:off x="59347" y="1222631"/>
            <a:ext cx="8686804" cy="5023966"/>
          </a:xfrm>
          <a:prstGeom prst="rect">
            <a:avLst/>
          </a:prstGeom>
        </p:spPr>
      </p:pic>
      <p:sp>
        <p:nvSpPr>
          <p:cNvPr id="2" name="Title 1"/>
          <p:cNvSpPr>
            <a:spLocks noGrp="1"/>
          </p:cNvSpPr>
          <p:nvPr>
            <p:ph type="title"/>
          </p:nvPr>
        </p:nvSpPr>
        <p:spPr/>
        <p:txBody>
          <a:bodyPr/>
          <a:lstStyle/>
          <a:p>
            <a:r>
              <a:rPr lang="en-US" dirty="0" smtClean="0"/>
              <a:t>Cellular Impact of Proteasome Inhibition in Nonclinical Studies</a:t>
            </a:r>
            <a:r>
              <a:rPr lang="en-US" baseline="30000" dirty="0" smtClean="0"/>
              <a:t>1-4</a:t>
            </a:r>
            <a:endParaRPr lang="en-US" baseline="30000" dirty="0"/>
          </a:p>
        </p:txBody>
      </p:sp>
      <p:sp>
        <p:nvSpPr>
          <p:cNvPr id="4" name="TextBox 3"/>
          <p:cNvSpPr txBox="1"/>
          <p:nvPr/>
        </p:nvSpPr>
        <p:spPr>
          <a:xfrm>
            <a:off x="172328" y="3157470"/>
            <a:ext cx="2047274" cy="1938992"/>
          </a:xfrm>
          <a:prstGeom prst="rect">
            <a:avLst/>
          </a:prstGeom>
          <a:noFill/>
        </p:spPr>
        <p:txBody>
          <a:bodyPr wrap="square" rtlCol="0">
            <a:spAutoFit/>
          </a:bodyPr>
          <a:lstStyle/>
          <a:p>
            <a:pPr algn="r"/>
            <a:r>
              <a:rPr lang="en-US" sz="1500" dirty="0" smtClean="0">
                <a:solidFill>
                  <a:schemeClr val="bg1"/>
                </a:solidFill>
              </a:rPr>
              <a:t>Proteasomes are enzyme complexes that degrade intracellular proteins in a regulated manner in all cells, both healthy and cancerous</a:t>
            </a:r>
            <a:endParaRPr lang="en-US" sz="1500" dirty="0">
              <a:solidFill>
                <a:schemeClr val="bg1"/>
              </a:solidFill>
            </a:endParaRPr>
          </a:p>
        </p:txBody>
      </p:sp>
      <p:sp>
        <p:nvSpPr>
          <p:cNvPr id="6" name="TextBox 5"/>
          <p:cNvSpPr txBox="1"/>
          <p:nvPr/>
        </p:nvSpPr>
        <p:spPr>
          <a:xfrm>
            <a:off x="3018308" y="1352860"/>
            <a:ext cx="1892974" cy="1708160"/>
          </a:xfrm>
          <a:prstGeom prst="rect">
            <a:avLst/>
          </a:prstGeom>
          <a:noFill/>
        </p:spPr>
        <p:txBody>
          <a:bodyPr wrap="square" rtlCol="0">
            <a:spAutoFit/>
          </a:bodyPr>
          <a:lstStyle/>
          <a:p>
            <a:r>
              <a:rPr lang="en-US" sz="1500" dirty="0" smtClean="0">
                <a:solidFill>
                  <a:schemeClr val="bg1"/>
                </a:solidFill>
              </a:rPr>
              <a:t>Cancer cells depend upon proteins regulated by the proteasome for proliferation, metastasis, and survival</a:t>
            </a:r>
            <a:endParaRPr lang="en-US" sz="1500" dirty="0">
              <a:solidFill>
                <a:schemeClr val="bg1"/>
              </a:solidFill>
            </a:endParaRPr>
          </a:p>
        </p:txBody>
      </p:sp>
      <p:sp>
        <p:nvSpPr>
          <p:cNvPr id="7" name="TextBox 6"/>
          <p:cNvSpPr txBox="1"/>
          <p:nvPr/>
        </p:nvSpPr>
        <p:spPr>
          <a:xfrm>
            <a:off x="7139749" y="1400687"/>
            <a:ext cx="1956771" cy="1938992"/>
          </a:xfrm>
          <a:prstGeom prst="rect">
            <a:avLst/>
          </a:prstGeom>
          <a:noFill/>
        </p:spPr>
        <p:txBody>
          <a:bodyPr wrap="square" rtlCol="0">
            <a:spAutoFit/>
          </a:bodyPr>
          <a:lstStyle/>
          <a:p>
            <a:r>
              <a:rPr lang="en-US" sz="1500" dirty="0" smtClean="0">
                <a:solidFill>
                  <a:schemeClr val="bg1"/>
                </a:solidFill>
              </a:rPr>
              <a:t>Inhibition of the proteasome by </a:t>
            </a:r>
            <a:r>
              <a:rPr lang="en-US" sz="1500" dirty="0" err="1" smtClean="0">
                <a:solidFill>
                  <a:schemeClr val="bg1"/>
                </a:solidFill>
              </a:rPr>
              <a:t>bortezomib</a:t>
            </a:r>
            <a:r>
              <a:rPr lang="en-US" sz="1500" dirty="0" smtClean="0">
                <a:solidFill>
                  <a:schemeClr val="bg1"/>
                </a:solidFill>
              </a:rPr>
              <a:t> prevents the degradation of intracellular proteins, affecting multiple signaling cascades within cells</a:t>
            </a:r>
            <a:endParaRPr lang="en-US" sz="1500" dirty="0">
              <a:solidFill>
                <a:schemeClr val="bg1"/>
              </a:solidFill>
            </a:endParaRPr>
          </a:p>
        </p:txBody>
      </p:sp>
      <p:sp>
        <p:nvSpPr>
          <p:cNvPr id="9" name="TextBox 8"/>
          <p:cNvSpPr txBox="1"/>
          <p:nvPr/>
        </p:nvSpPr>
        <p:spPr>
          <a:xfrm>
            <a:off x="4801008" y="5557177"/>
            <a:ext cx="3838312" cy="933081"/>
          </a:xfrm>
          <a:prstGeom prst="rect">
            <a:avLst/>
          </a:prstGeom>
          <a:noFill/>
        </p:spPr>
        <p:txBody>
          <a:bodyPr wrap="square" rtlCol="0">
            <a:noAutofit/>
          </a:bodyPr>
          <a:lstStyle/>
          <a:p>
            <a:r>
              <a:rPr lang="en-US" sz="1500" dirty="0" smtClean="0">
                <a:solidFill>
                  <a:schemeClr val="bg1"/>
                </a:solidFill>
              </a:rPr>
              <a:t>The disruption of signaling cascades in cancer cells can lead to cancer cell death and inhibit tumor growth</a:t>
            </a:r>
            <a:endParaRPr lang="en-US" sz="1500" dirty="0">
              <a:solidFill>
                <a:schemeClr val="bg1"/>
              </a:solidFill>
            </a:endParaRPr>
          </a:p>
        </p:txBody>
      </p:sp>
      <p:sp>
        <p:nvSpPr>
          <p:cNvPr id="10" name="TextBox 9"/>
          <p:cNvSpPr txBox="1"/>
          <p:nvPr/>
        </p:nvSpPr>
        <p:spPr>
          <a:xfrm>
            <a:off x="587321" y="5290314"/>
            <a:ext cx="1537327" cy="289823"/>
          </a:xfrm>
          <a:prstGeom prst="rect">
            <a:avLst/>
          </a:prstGeom>
          <a:noFill/>
        </p:spPr>
        <p:txBody>
          <a:bodyPr wrap="square" rtlCol="0">
            <a:spAutoFit/>
          </a:bodyPr>
          <a:lstStyle/>
          <a:p>
            <a:pPr>
              <a:lnSpc>
                <a:spcPct val="90000"/>
              </a:lnSpc>
            </a:pPr>
            <a:r>
              <a:rPr lang="en-US" sz="1400" dirty="0" smtClean="0">
                <a:solidFill>
                  <a:srgbClr val="FFFFFF"/>
                </a:solidFill>
              </a:rPr>
              <a:t>Proteasome</a:t>
            </a:r>
            <a:endParaRPr lang="en-US" sz="1400" dirty="0">
              <a:solidFill>
                <a:srgbClr val="FFFFFF"/>
              </a:solidFill>
            </a:endParaRPr>
          </a:p>
        </p:txBody>
      </p:sp>
      <p:sp>
        <p:nvSpPr>
          <p:cNvPr id="11" name="TextBox 10"/>
          <p:cNvSpPr txBox="1"/>
          <p:nvPr/>
        </p:nvSpPr>
        <p:spPr>
          <a:xfrm>
            <a:off x="587321" y="5618738"/>
            <a:ext cx="1667891" cy="871521"/>
          </a:xfrm>
          <a:prstGeom prst="rect">
            <a:avLst/>
          </a:prstGeom>
          <a:noFill/>
        </p:spPr>
        <p:txBody>
          <a:bodyPr wrap="square" rtlCol="0">
            <a:spAutoFit/>
          </a:bodyPr>
          <a:lstStyle/>
          <a:p>
            <a:pPr>
              <a:lnSpc>
                <a:spcPct val="90000"/>
              </a:lnSpc>
            </a:pPr>
            <a:r>
              <a:rPr lang="en-US" sz="1400" dirty="0" smtClean="0">
                <a:solidFill>
                  <a:srgbClr val="FFFFFF"/>
                </a:solidFill>
              </a:rPr>
              <a:t>Intracellular proteins (signals) tagged for degradation</a:t>
            </a:r>
            <a:endParaRPr lang="en-US" sz="1400" dirty="0">
              <a:solidFill>
                <a:srgbClr val="FFFFFF"/>
              </a:solidFill>
            </a:endParaRPr>
          </a:p>
        </p:txBody>
      </p:sp>
      <p:sp>
        <p:nvSpPr>
          <p:cNvPr id="12" name="TextBox 11"/>
          <p:cNvSpPr txBox="1"/>
          <p:nvPr/>
        </p:nvSpPr>
        <p:spPr>
          <a:xfrm>
            <a:off x="2688226" y="5269857"/>
            <a:ext cx="1537327" cy="483722"/>
          </a:xfrm>
          <a:prstGeom prst="rect">
            <a:avLst/>
          </a:prstGeom>
          <a:noFill/>
        </p:spPr>
        <p:txBody>
          <a:bodyPr wrap="square" rtlCol="0">
            <a:spAutoFit/>
          </a:bodyPr>
          <a:lstStyle/>
          <a:p>
            <a:pPr>
              <a:lnSpc>
                <a:spcPct val="90000"/>
              </a:lnSpc>
            </a:pPr>
            <a:r>
              <a:rPr lang="en-US" sz="1400" dirty="0" smtClean="0">
                <a:solidFill>
                  <a:srgbClr val="FFFFFF"/>
                </a:solidFill>
              </a:rPr>
              <a:t>Degraded proteins</a:t>
            </a:r>
            <a:endParaRPr lang="en-US" sz="1400" dirty="0">
              <a:solidFill>
                <a:srgbClr val="FFFFFF"/>
              </a:solidFill>
            </a:endParaRPr>
          </a:p>
        </p:txBody>
      </p:sp>
      <p:sp>
        <p:nvSpPr>
          <p:cNvPr id="13" name="TextBox 12"/>
          <p:cNvSpPr txBox="1"/>
          <p:nvPr/>
        </p:nvSpPr>
        <p:spPr>
          <a:xfrm>
            <a:off x="2688226" y="5856181"/>
            <a:ext cx="1537327" cy="289823"/>
          </a:xfrm>
          <a:prstGeom prst="rect">
            <a:avLst/>
          </a:prstGeom>
          <a:noFill/>
        </p:spPr>
        <p:txBody>
          <a:bodyPr wrap="square" rtlCol="0">
            <a:spAutoFit/>
          </a:bodyPr>
          <a:lstStyle/>
          <a:p>
            <a:pPr>
              <a:lnSpc>
                <a:spcPct val="90000"/>
              </a:lnSpc>
            </a:pPr>
            <a:r>
              <a:rPr lang="en-US" sz="1400" dirty="0" err="1" smtClean="0">
                <a:solidFill>
                  <a:srgbClr val="FFFFFF"/>
                </a:solidFill>
              </a:rPr>
              <a:t>Bortezomib</a:t>
            </a:r>
            <a:endParaRPr lang="en-US" sz="1400" dirty="0">
              <a:solidFill>
                <a:srgbClr val="FFFFFF"/>
              </a:solidFill>
            </a:endParaRPr>
          </a:p>
        </p:txBody>
      </p:sp>
      <p:sp>
        <p:nvSpPr>
          <p:cNvPr id="14" name="TextBox 13"/>
          <p:cNvSpPr txBox="1"/>
          <p:nvPr/>
        </p:nvSpPr>
        <p:spPr>
          <a:xfrm>
            <a:off x="106827" y="6572845"/>
            <a:ext cx="9037173" cy="269304"/>
          </a:xfrm>
          <a:prstGeom prst="rect">
            <a:avLst/>
          </a:prstGeom>
          <a:noFill/>
        </p:spPr>
        <p:txBody>
          <a:bodyPr wrap="square" rtlCol="0">
            <a:spAutoFit/>
          </a:bodyPr>
          <a:lstStyle/>
          <a:p>
            <a:r>
              <a:rPr lang="en-US" sz="1150" dirty="0" smtClean="0">
                <a:solidFill>
                  <a:schemeClr val="bg1"/>
                </a:solidFill>
              </a:rPr>
              <a:t>Adapted from </a:t>
            </a:r>
            <a:r>
              <a:rPr lang="en-US" sz="1150" baseline="30000" dirty="0" smtClean="0">
                <a:solidFill>
                  <a:schemeClr val="bg1"/>
                </a:solidFill>
              </a:rPr>
              <a:t>1 </a:t>
            </a:r>
            <a:r>
              <a:rPr lang="en-US" sz="1150" i="1" dirty="0" smtClean="0">
                <a:solidFill>
                  <a:schemeClr val="bg1"/>
                </a:solidFill>
              </a:rPr>
              <a:t>Invest New Drugs </a:t>
            </a:r>
            <a:r>
              <a:rPr lang="en-US" sz="1150" dirty="0" smtClean="0">
                <a:solidFill>
                  <a:schemeClr val="bg1"/>
                </a:solidFill>
              </a:rPr>
              <a:t>2000;18:109-121. </a:t>
            </a:r>
            <a:r>
              <a:rPr lang="en-US" sz="1150" baseline="30000" dirty="0" smtClean="0">
                <a:solidFill>
                  <a:schemeClr val="bg1"/>
                </a:solidFill>
              </a:rPr>
              <a:t>2 </a:t>
            </a:r>
            <a:r>
              <a:rPr lang="en-US" sz="1150" i="1" dirty="0" err="1" smtClean="0">
                <a:solidFill>
                  <a:schemeClr val="bg1"/>
                </a:solidFill>
              </a:rPr>
              <a:t>Physiol</a:t>
            </a:r>
            <a:r>
              <a:rPr lang="en-US" sz="1150" i="1" dirty="0" smtClean="0">
                <a:solidFill>
                  <a:schemeClr val="bg1"/>
                </a:solidFill>
              </a:rPr>
              <a:t> Rev </a:t>
            </a:r>
            <a:r>
              <a:rPr lang="en-US" sz="1150" dirty="0" smtClean="0">
                <a:solidFill>
                  <a:schemeClr val="bg1"/>
                </a:solidFill>
              </a:rPr>
              <a:t>2002;82:373-428. </a:t>
            </a:r>
            <a:r>
              <a:rPr lang="en-US" sz="1150" baseline="30000" dirty="0" smtClean="0">
                <a:solidFill>
                  <a:schemeClr val="bg1"/>
                </a:solidFill>
              </a:rPr>
              <a:t>3 </a:t>
            </a:r>
            <a:r>
              <a:rPr lang="en-US" sz="1150" i="1" dirty="0" err="1" smtClean="0">
                <a:solidFill>
                  <a:schemeClr val="bg1"/>
                </a:solidFill>
              </a:rPr>
              <a:t>Sci</a:t>
            </a:r>
            <a:r>
              <a:rPr lang="en-US" sz="1150" i="1" dirty="0" smtClean="0">
                <a:solidFill>
                  <a:schemeClr val="bg1"/>
                </a:solidFill>
              </a:rPr>
              <a:t> Am</a:t>
            </a:r>
            <a:r>
              <a:rPr lang="en-US" sz="1150" dirty="0" smtClean="0">
                <a:solidFill>
                  <a:schemeClr val="bg1"/>
                </a:solidFill>
              </a:rPr>
              <a:t> 2001;284:63-73. </a:t>
            </a:r>
            <a:r>
              <a:rPr lang="en-US" sz="1150" baseline="30000" dirty="0" smtClean="0">
                <a:solidFill>
                  <a:schemeClr val="bg1"/>
                </a:solidFill>
              </a:rPr>
              <a:t>4 </a:t>
            </a:r>
            <a:r>
              <a:rPr lang="en-US" sz="1150" i="1" dirty="0" smtClean="0">
                <a:solidFill>
                  <a:schemeClr val="bg1"/>
                </a:solidFill>
              </a:rPr>
              <a:t>Cell</a:t>
            </a:r>
            <a:r>
              <a:rPr lang="en-US" sz="1150" dirty="0" smtClean="0">
                <a:solidFill>
                  <a:schemeClr val="bg1"/>
                </a:solidFill>
              </a:rPr>
              <a:t> 1998;92:367-384.</a:t>
            </a:r>
            <a:endParaRPr lang="en-US" sz="1150" dirty="0">
              <a:solidFill>
                <a:schemeClr val="bg1"/>
              </a:solidFill>
            </a:endParaRPr>
          </a:p>
        </p:txBody>
      </p:sp>
      <p:sp>
        <p:nvSpPr>
          <p:cNvPr id="15" name="Oval 14"/>
          <p:cNvSpPr/>
          <p:nvPr/>
        </p:nvSpPr>
        <p:spPr>
          <a:xfrm>
            <a:off x="712169" y="1412557"/>
            <a:ext cx="1648804" cy="1648804"/>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650502" y="3859530"/>
            <a:ext cx="1648804" cy="1648804"/>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007483" y="3896163"/>
            <a:ext cx="1648804" cy="1648804"/>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812308" y="2211158"/>
            <a:ext cx="1170432" cy="1170432"/>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603862" y="3049150"/>
            <a:ext cx="1188720" cy="1188720"/>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275489" y="3061361"/>
            <a:ext cx="1188720" cy="1188720"/>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188713" y="1791418"/>
            <a:ext cx="914400" cy="914399"/>
          </a:xfrm>
          <a:prstGeom prst="ellipse">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84472" y="3080320"/>
            <a:ext cx="350373" cy="350373"/>
          </a:xfrm>
          <a:prstGeom prst="ellipse">
            <a:avLst/>
          </a:prstGeom>
          <a:solidFill>
            <a:srgbClr val="5AC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585202" y="3054321"/>
            <a:ext cx="366371" cy="369332"/>
          </a:xfrm>
          <a:prstGeom prst="rect">
            <a:avLst/>
          </a:prstGeom>
          <a:noFill/>
        </p:spPr>
        <p:txBody>
          <a:bodyPr wrap="square" rtlCol="0">
            <a:spAutoFit/>
          </a:bodyPr>
          <a:lstStyle/>
          <a:p>
            <a:pPr algn="ctr"/>
            <a:r>
              <a:rPr lang="en-US" b="1" dirty="0"/>
              <a:t>2</a:t>
            </a:r>
          </a:p>
        </p:txBody>
      </p:sp>
      <p:sp>
        <p:nvSpPr>
          <p:cNvPr id="31" name="Oval 30"/>
          <p:cNvSpPr/>
          <p:nvPr/>
        </p:nvSpPr>
        <p:spPr>
          <a:xfrm>
            <a:off x="6828752" y="1436890"/>
            <a:ext cx="350373" cy="350373"/>
          </a:xfrm>
          <a:prstGeom prst="ellipse">
            <a:avLst/>
          </a:prstGeom>
          <a:solidFill>
            <a:srgbClr val="5AC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28752" y="1410891"/>
            <a:ext cx="366371" cy="369332"/>
          </a:xfrm>
          <a:prstGeom prst="rect">
            <a:avLst/>
          </a:prstGeom>
          <a:noFill/>
        </p:spPr>
        <p:txBody>
          <a:bodyPr wrap="square" rtlCol="0">
            <a:spAutoFit/>
          </a:bodyPr>
          <a:lstStyle/>
          <a:p>
            <a:pPr algn="ctr"/>
            <a:r>
              <a:rPr lang="en-US" b="1" dirty="0" smtClean="0">
                <a:solidFill>
                  <a:srgbClr val="000000"/>
                </a:solidFill>
              </a:rPr>
              <a:t>3</a:t>
            </a:r>
            <a:endParaRPr lang="en-US" b="1" dirty="0">
              <a:solidFill>
                <a:srgbClr val="000000"/>
              </a:solidFill>
            </a:endParaRPr>
          </a:p>
        </p:txBody>
      </p:sp>
      <p:sp>
        <p:nvSpPr>
          <p:cNvPr id="34" name="Oval 33"/>
          <p:cNvSpPr/>
          <p:nvPr/>
        </p:nvSpPr>
        <p:spPr>
          <a:xfrm>
            <a:off x="6119905" y="4905395"/>
            <a:ext cx="350373" cy="350373"/>
          </a:xfrm>
          <a:prstGeom prst="ellipse">
            <a:avLst/>
          </a:prstGeom>
          <a:solidFill>
            <a:srgbClr val="5AC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119905" y="4879396"/>
            <a:ext cx="366371" cy="369332"/>
          </a:xfrm>
          <a:prstGeom prst="rect">
            <a:avLst/>
          </a:prstGeom>
          <a:noFill/>
        </p:spPr>
        <p:txBody>
          <a:bodyPr wrap="square" rtlCol="0">
            <a:spAutoFit/>
          </a:bodyPr>
          <a:lstStyle/>
          <a:p>
            <a:pPr algn="ctr"/>
            <a:r>
              <a:rPr lang="en-US" b="1" dirty="0">
                <a:solidFill>
                  <a:srgbClr val="000000"/>
                </a:solidFill>
              </a:rPr>
              <a:t>4</a:t>
            </a:r>
          </a:p>
        </p:txBody>
      </p:sp>
      <p:sp>
        <p:nvSpPr>
          <p:cNvPr id="37" name="Oval 36"/>
          <p:cNvSpPr/>
          <p:nvPr/>
        </p:nvSpPr>
        <p:spPr>
          <a:xfrm>
            <a:off x="6822373" y="4905395"/>
            <a:ext cx="350373" cy="350373"/>
          </a:xfrm>
          <a:prstGeom prst="ellipse">
            <a:avLst/>
          </a:prstGeom>
          <a:solidFill>
            <a:srgbClr val="5AC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816507" y="4879396"/>
            <a:ext cx="366371" cy="369332"/>
          </a:xfrm>
          <a:prstGeom prst="rect">
            <a:avLst/>
          </a:prstGeom>
          <a:noFill/>
        </p:spPr>
        <p:txBody>
          <a:bodyPr wrap="square" rtlCol="0">
            <a:spAutoFit/>
          </a:bodyPr>
          <a:lstStyle/>
          <a:p>
            <a:pPr algn="ctr"/>
            <a:r>
              <a:rPr lang="en-US" b="1" dirty="0" smtClean="0">
                <a:solidFill>
                  <a:srgbClr val="000000"/>
                </a:solidFill>
              </a:rPr>
              <a:t>5</a:t>
            </a:r>
            <a:endParaRPr lang="en-US" b="1" dirty="0">
              <a:solidFill>
                <a:srgbClr val="000000"/>
              </a:solidFill>
            </a:endParaRPr>
          </a:p>
        </p:txBody>
      </p:sp>
      <p:cxnSp>
        <p:nvCxnSpPr>
          <p:cNvPr id="40" name="Straight Connector 39"/>
          <p:cNvCxnSpPr/>
          <p:nvPr/>
        </p:nvCxnSpPr>
        <p:spPr>
          <a:xfrm>
            <a:off x="2219602" y="1791418"/>
            <a:ext cx="749369" cy="1366052"/>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320304" y="3049150"/>
            <a:ext cx="1477694" cy="290529"/>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993872" y="2807097"/>
            <a:ext cx="350373" cy="350373"/>
          </a:xfrm>
          <a:prstGeom prst="ellipse">
            <a:avLst/>
          </a:prstGeom>
          <a:solidFill>
            <a:srgbClr val="5AC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981421" y="2781098"/>
            <a:ext cx="366371" cy="369332"/>
          </a:xfrm>
          <a:prstGeom prst="rect">
            <a:avLst/>
          </a:prstGeom>
          <a:noFill/>
        </p:spPr>
        <p:txBody>
          <a:bodyPr wrap="square" rtlCol="0">
            <a:spAutoFit/>
          </a:bodyPr>
          <a:lstStyle/>
          <a:p>
            <a:pPr algn="ctr"/>
            <a:r>
              <a:rPr lang="en-US" b="1" dirty="0" smtClean="0"/>
              <a:t>1</a:t>
            </a:r>
            <a:endParaRPr lang="en-US" b="1" dirty="0"/>
          </a:p>
        </p:txBody>
      </p:sp>
      <p:sp>
        <p:nvSpPr>
          <p:cNvPr id="49" name="Oval 48"/>
          <p:cNvSpPr/>
          <p:nvPr/>
        </p:nvSpPr>
        <p:spPr>
          <a:xfrm>
            <a:off x="2688226" y="3080320"/>
            <a:ext cx="301270" cy="301270"/>
          </a:xfrm>
          <a:prstGeom prst="ellipse">
            <a:avLst/>
          </a:prstGeom>
          <a:noFill/>
          <a:ln w="38100"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4225553" y="3157470"/>
            <a:ext cx="1466773" cy="738693"/>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016452" y="3339679"/>
            <a:ext cx="660146" cy="1565716"/>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3967604" y="3091860"/>
            <a:ext cx="301270" cy="301270"/>
          </a:xfrm>
          <a:prstGeom prst="ellipse">
            <a:avLst/>
          </a:prstGeom>
          <a:noFill/>
          <a:ln w="38100"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a:stCxn id="20" idx="0"/>
          </p:cNvCxnSpPr>
          <p:nvPr/>
        </p:nvCxnSpPr>
        <p:spPr>
          <a:xfrm flipV="1">
            <a:off x="5397524" y="1822874"/>
            <a:ext cx="1072754" cy="388284"/>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20" idx="5"/>
            <a:endCxn id="23" idx="5"/>
          </p:cNvCxnSpPr>
          <p:nvPr/>
        </p:nvCxnSpPr>
        <p:spPr>
          <a:xfrm flipV="1">
            <a:off x="5811334" y="2571906"/>
            <a:ext cx="1157868" cy="638278"/>
          </a:xfrm>
          <a:prstGeom prst="line">
            <a:avLst/>
          </a:prstGeom>
          <a:ln w="38100" cmpd="sng">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299306" y="4693958"/>
            <a:ext cx="620621" cy="0"/>
          </a:xfrm>
          <a:prstGeom prst="line">
            <a:avLst/>
          </a:prstGeom>
          <a:ln w="38100" cmpd="sng">
            <a:solidFill>
              <a:srgbClr val="FF00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559627" y="3339679"/>
            <a:ext cx="0" cy="398352"/>
          </a:xfrm>
          <a:prstGeom prst="line">
            <a:avLst/>
          </a:prstGeom>
          <a:ln w="38100" cmpd="sng">
            <a:solidFill>
              <a:srgbClr val="FF00FF"/>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857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3"/>
          <p:cNvSpPr>
            <a:spLocks noChangeArrowheads="1"/>
          </p:cNvSpPr>
          <p:nvPr/>
        </p:nvSpPr>
        <p:spPr bwMode="auto">
          <a:xfrm>
            <a:off x="457200" y="2017791"/>
            <a:ext cx="8077200" cy="3163809"/>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FFFFFF"/>
              </a:solidFill>
              <a:latin typeface="Arial"/>
              <a:ea typeface="ヒラギノ角ゴ Pro W3" charset="0"/>
              <a:cs typeface="ヒラギノ角ゴ Pro W3" charset="0"/>
            </a:endParaRPr>
          </a:p>
        </p:txBody>
      </p:sp>
      <p:graphicFrame>
        <p:nvGraphicFramePr>
          <p:cNvPr id="81958" name="Group 38"/>
          <p:cNvGraphicFramePr>
            <a:graphicFrameLocks noGrp="1"/>
          </p:cNvGraphicFramePr>
          <p:nvPr>
            <p:extLst>
              <p:ext uri="{D42A27DB-BD31-4B8C-83A1-F6EECF244321}">
                <p14:modId xmlns:p14="http://schemas.microsoft.com/office/powerpoint/2010/main" val="3995379125"/>
              </p:ext>
            </p:extLst>
          </p:nvPr>
        </p:nvGraphicFramePr>
        <p:xfrm>
          <a:off x="609600" y="2133600"/>
          <a:ext cx="7772400" cy="2866045"/>
        </p:xfrm>
        <a:graphic>
          <a:graphicData uri="http://schemas.openxmlformats.org/drawingml/2006/table">
            <a:tbl>
              <a:tblPr/>
              <a:tblGrid>
                <a:gridCol w="3351402"/>
                <a:gridCol w="2567031"/>
                <a:gridCol w="1853967"/>
              </a:tblGrid>
              <a:tr h="3678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Properties</a:t>
                      </a:r>
                      <a:endParaRPr kumimoji="0" lang="en-US" sz="2000" b="1" i="0" u="none" strike="noStrike" cap="none" normalizeH="0" baseline="0" dirty="0">
                        <a:ln>
                          <a:noFill/>
                        </a:ln>
                        <a:solidFill>
                          <a:srgbClr val="EFC53D"/>
                        </a:solidFill>
                        <a:effectLst/>
                        <a:latin typeface="Arial" charset="0"/>
                        <a:ea typeface="ヒラギノ角ゴ Pro W3" charset="0"/>
                        <a:cs typeface="ヒラギノ角ゴ Pro W3" charset="0"/>
                      </a:endParaRPr>
                    </a:p>
                  </a:txBody>
                  <a:tcPr marL="91451" marR="91451" marT="45732" marB="45732"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Bortezomib</a:t>
                      </a:r>
                      <a:endParaRPr kumimoji="0" lang="en-US" sz="2000" b="1" i="0" u="none" strike="noStrike" cap="none" normalizeH="0" baseline="0" dirty="0">
                        <a:ln>
                          <a:noFill/>
                        </a:ln>
                        <a:solidFill>
                          <a:srgbClr val="EFC53D"/>
                        </a:solidFill>
                        <a:effectLst/>
                        <a:latin typeface="Arial" charset="0"/>
                        <a:ea typeface="ヒラギノ角ゴ Pro W3" charset="0"/>
                        <a:cs typeface="ヒラギノ角ゴ Pro W3" charset="0"/>
                      </a:endParaRPr>
                    </a:p>
                  </a:txBody>
                  <a:tcPr marL="91451" marR="91451" marT="45732" marB="45732"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EFC53D"/>
                          </a:solidFill>
                          <a:effectLst/>
                          <a:latin typeface="Arial" charset="0"/>
                          <a:ea typeface="ヒラギノ角ゴ Pro W3" charset="0"/>
                          <a:cs typeface="ヒラギノ角ゴ Pro W3" charset="0"/>
                        </a:rPr>
                        <a:t>Carfilzomib</a:t>
                      </a:r>
                      <a:endParaRPr kumimoji="0" lang="en-US" sz="2000" b="1" i="0" u="none" strike="noStrike" cap="none" normalizeH="0" baseline="0" dirty="0">
                        <a:ln>
                          <a:noFill/>
                        </a:ln>
                        <a:solidFill>
                          <a:srgbClr val="EFC53D"/>
                        </a:solidFill>
                        <a:effectLst/>
                        <a:latin typeface="Arial" charset="0"/>
                        <a:ea typeface="ヒラギノ角ゴ Pro W3" charset="0"/>
                        <a:cs typeface="ヒラギノ角ゴ Pro W3" charset="0"/>
                      </a:endParaRPr>
                    </a:p>
                  </a:txBody>
                  <a:tcPr marL="91451" marR="91451" marT="45732" marB="45732"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2B51"/>
                    </a:solidFill>
                  </a:tcPr>
                </a:tc>
              </a:tr>
              <a:tr h="4731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20S proteasome</a:t>
                      </a:r>
                      <a:endParaRPr kumimoji="0" lang="en-US" sz="2000" b="0" i="0" u="none" strike="noStrike" cap="none" normalizeH="0" baseline="0" dirty="0">
                        <a:ln>
                          <a:noFill/>
                        </a:ln>
                        <a:solidFill>
                          <a:schemeClr val="bg1"/>
                        </a:solidFill>
                        <a:effectLst/>
                        <a:latin typeface="Arial" charset="0"/>
                        <a:ea typeface="ヒラギノ角ゴ Pro W3" charset="0"/>
                        <a:cs typeface="ヒラギノ角ゴ Pro W3" charset="0"/>
                      </a:endParaRP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β</a:t>
                      </a: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5 mainly</a:t>
                      </a:r>
                      <a:endParaRPr kumimoji="0" lang="en-US" sz="2000" b="0" i="0" u="none" strike="noStrike" cap="none" normalizeH="0" baseline="0" dirty="0">
                        <a:ln>
                          <a:noFill/>
                        </a:ln>
                        <a:solidFill>
                          <a:schemeClr val="bg1"/>
                        </a:solidFill>
                        <a:effectLst/>
                        <a:latin typeface="Arial" charset="0"/>
                        <a:ea typeface="ヒラギノ角ゴ Pro W3" charset="0"/>
                        <a:cs typeface="ヒラギノ角ゴ Pro W3" charset="0"/>
                      </a:endParaRP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l-GR"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β</a:t>
                      </a: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5 mainly</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143841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IC</a:t>
                      </a:r>
                      <a:r>
                        <a:rPr kumimoji="0" lang="en-US" sz="2000" b="0" i="0" u="none" strike="noStrike" cap="none" normalizeH="0" baseline="-25000" dirty="0" smtClean="0">
                          <a:ln>
                            <a:noFill/>
                          </a:ln>
                          <a:solidFill>
                            <a:schemeClr val="bg1"/>
                          </a:solidFill>
                          <a:effectLst/>
                          <a:latin typeface="Arial" charset="0"/>
                          <a:ea typeface="ヒラギノ角ゴ Pro W3" charset="0"/>
                          <a:cs typeface="ヒラギノ角ゴ Pro W3" charset="0"/>
                        </a:rPr>
                        <a:t>50</a:t>
                      </a: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S (</a:t>
                      </a:r>
                      <a:r>
                        <a:rPr kumimoji="0" lang="en-US" sz="2000" b="0" i="0" u="none" strike="noStrike" cap="none" normalizeH="0" baseline="0" dirty="0" err="1" smtClean="0">
                          <a:ln>
                            <a:noFill/>
                          </a:ln>
                          <a:solidFill>
                            <a:schemeClr val="bg1"/>
                          </a:solidFill>
                          <a:effectLst/>
                          <a:latin typeface="Arial" charset="0"/>
                          <a:ea typeface="ヒラギノ角ゴ Pro W3" charset="0"/>
                          <a:cs typeface="ヒラギノ角ゴ Pro W3" charset="0"/>
                        </a:rPr>
                        <a:t>nM</a:t>
                      </a: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   Chymotrypsin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   Trypsin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   </a:t>
                      </a:r>
                      <a:r>
                        <a:rPr kumimoji="0" lang="en-US" sz="2000" b="0" i="0" u="none" strike="noStrike" cap="none" normalizeH="0" baseline="0" dirty="0" err="1" smtClean="0">
                          <a:ln>
                            <a:noFill/>
                          </a:ln>
                          <a:solidFill>
                            <a:schemeClr val="bg1"/>
                          </a:solidFill>
                          <a:effectLst/>
                          <a:latin typeface="Arial" charset="0"/>
                          <a:ea typeface="ヒラギノ角ゴ Pro W3" charset="0"/>
                          <a:cs typeface="ヒラギノ角ゴ Pro W3" charset="0"/>
                        </a:rPr>
                        <a:t>Caspase</a:t>
                      </a:r>
                      <a:endPar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endParaRP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2.4-7.9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590-4,200</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24-74</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6</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3,600</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2,400</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503047">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Binding kinetics</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Slowly reversible</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bg1"/>
                          </a:solidFill>
                          <a:effectLst/>
                          <a:latin typeface="Arial" charset="0"/>
                          <a:ea typeface="ヒラギノ角ゴ Pro W3" charset="0"/>
                          <a:cs typeface="ヒラギノ角ゴ Pro W3" charset="0"/>
                        </a:rPr>
                        <a:t>Irreversible</a:t>
                      </a:r>
                    </a:p>
                  </a:txBody>
                  <a:tcPr marL="91451" marR="91451" marT="45732" marB="4573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sp>
        <p:nvSpPr>
          <p:cNvPr id="6" name="Title 1"/>
          <p:cNvSpPr>
            <a:spLocks noGrp="1"/>
          </p:cNvSpPr>
          <p:nvPr>
            <p:ph type="title"/>
          </p:nvPr>
        </p:nvSpPr>
        <p:spPr/>
        <p:txBody>
          <a:bodyPr>
            <a:normAutofit fontScale="90000"/>
          </a:bodyPr>
          <a:lstStyle/>
          <a:p>
            <a:r>
              <a:rPr lang="en-US" dirty="0" smtClean="0"/>
              <a:t>Key Biochemical and Pharmacologic Differences between Carfilzomib and Bortezomib</a:t>
            </a:r>
            <a:endParaRPr lang="en-US" dirty="0"/>
          </a:p>
        </p:txBody>
      </p:sp>
      <p:sp>
        <p:nvSpPr>
          <p:cNvPr id="2" name="TextBox 1"/>
          <p:cNvSpPr txBox="1"/>
          <p:nvPr/>
        </p:nvSpPr>
        <p:spPr>
          <a:xfrm>
            <a:off x="0" y="6519446"/>
            <a:ext cx="3967753" cy="338554"/>
          </a:xfrm>
          <a:prstGeom prst="rect">
            <a:avLst/>
          </a:prstGeom>
          <a:noFill/>
        </p:spPr>
        <p:txBody>
          <a:bodyPr wrap="none" rtlCol="0">
            <a:spAutoFit/>
          </a:bodyPr>
          <a:lstStyle/>
          <a:p>
            <a:pPr defTabSz="914400"/>
            <a:r>
              <a:rPr lang="en-US" sz="1600" dirty="0" smtClean="0">
                <a:solidFill>
                  <a:prstClr val="white"/>
                </a:solidFill>
                <a:latin typeface="Arial"/>
              </a:rPr>
              <a:t>Jain S et al. </a:t>
            </a:r>
            <a:r>
              <a:rPr lang="en-US" sz="1600" i="1" dirty="0" smtClean="0">
                <a:solidFill>
                  <a:prstClr val="white"/>
                </a:solidFill>
                <a:latin typeface="Arial"/>
              </a:rPr>
              <a:t>Core Evidence </a:t>
            </a:r>
            <a:r>
              <a:rPr lang="en-US" sz="1600" dirty="0" smtClean="0">
                <a:solidFill>
                  <a:prstClr val="white"/>
                </a:solidFill>
                <a:latin typeface="Arial"/>
              </a:rPr>
              <a:t>2011;6:43-57. </a:t>
            </a:r>
            <a:endParaRPr lang="en-US" sz="1600" dirty="0">
              <a:solidFill>
                <a:prstClr val="white"/>
              </a:solidFill>
              <a:latin typeface="Arial"/>
            </a:endParaRPr>
          </a:p>
        </p:txBody>
      </p:sp>
    </p:spTree>
    <p:extLst>
      <p:ext uri="{BB962C8B-B14F-4D97-AF65-F5344CB8AC3E}">
        <p14:creationId xmlns:p14="http://schemas.microsoft.com/office/powerpoint/2010/main" val="264739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4" name="Content Placeholder 3"/>
          <p:cNvSpPr>
            <a:spLocks noGrp="1"/>
          </p:cNvSpPr>
          <p:nvPr>
            <p:ph idx="1"/>
          </p:nvPr>
        </p:nvSpPr>
        <p:spPr/>
        <p:txBody>
          <a:bodyPr>
            <a:normAutofit/>
          </a:bodyPr>
          <a:lstStyle/>
          <a:p>
            <a:pPr>
              <a:lnSpc>
                <a:spcPct val="110000"/>
              </a:lnSpc>
              <a:spcBef>
                <a:spcPts val="1800"/>
              </a:spcBef>
            </a:pPr>
            <a:r>
              <a:rPr lang="en-US" dirty="0"/>
              <a:t>Challenges associated with the incorporation of new research findings and newly approved agents into </a:t>
            </a:r>
            <a:r>
              <a:rPr lang="en-US" dirty="0" smtClean="0"/>
              <a:t>practice</a:t>
            </a:r>
            <a:endParaRPr lang="en-US" dirty="0"/>
          </a:p>
          <a:p>
            <a:pPr>
              <a:lnSpc>
                <a:spcPct val="110000"/>
              </a:lnSpc>
              <a:spcBef>
                <a:spcPts val="1800"/>
              </a:spcBef>
            </a:pPr>
            <a:r>
              <a:rPr lang="en-US" dirty="0"/>
              <a:t>Patient education on potential risks and benefits of specific oncologic </a:t>
            </a:r>
            <a:r>
              <a:rPr lang="en-US" dirty="0" smtClean="0"/>
              <a:t>treatments</a:t>
            </a:r>
            <a:endParaRPr lang="en-US" dirty="0"/>
          </a:p>
          <a:p>
            <a:pPr>
              <a:lnSpc>
                <a:spcPct val="110000"/>
              </a:lnSpc>
              <a:spcBef>
                <a:spcPts val="1800"/>
              </a:spcBef>
            </a:pPr>
            <a:r>
              <a:rPr lang="en-US" dirty="0"/>
              <a:t>Monitoring and management of treatment side effects and toxicities</a:t>
            </a:r>
          </a:p>
          <a:p>
            <a:pPr marL="0" indent="0">
              <a:lnSpc>
                <a:spcPct val="110000"/>
              </a:lnSpc>
              <a:spcBef>
                <a:spcPts val="1800"/>
              </a:spcBef>
              <a:buNone/>
            </a:pPr>
            <a:endParaRPr lang="en-US" dirty="0"/>
          </a:p>
        </p:txBody>
      </p:sp>
    </p:spTree>
    <p:extLst>
      <p:ext uri="{BB962C8B-B14F-4D97-AF65-F5344CB8AC3E}">
        <p14:creationId xmlns:p14="http://schemas.microsoft.com/office/powerpoint/2010/main" val="3672614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Screen shot 2013-04-19 at 9.26.58 AM.png"/>
          <p:cNvPicPr>
            <a:picLocks noChangeAspect="1"/>
          </p:cNvPicPr>
          <p:nvPr/>
        </p:nvPicPr>
        <p:blipFill rotWithShape="1">
          <a:blip r:embed="rId3">
            <a:extLst>
              <a:ext uri="{28A0092B-C50C-407E-A947-70E740481C1C}">
                <a14:useLocalDpi xmlns:a14="http://schemas.microsoft.com/office/drawing/2010/main" val="0"/>
              </a:ext>
            </a:extLst>
          </a:blip>
          <a:srcRect l="6897" r="5891" b="5315"/>
          <a:stretch/>
        </p:blipFill>
        <p:spPr bwMode="auto">
          <a:xfrm>
            <a:off x="381000" y="974085"/>
            <a:ext cx="8412166" cy="39496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4"/>
          <p:cNvSpPr txBox="1">
            <a:spLocks noChangeArrowheads="1"/>
          </p:cNvSpPr>
          <p:nvPr/>
        </p:nvSpPr>
        <p:spPr bwMode="auto">
          <a:xfrm>
            <a:off x="0" y="6438851"/>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smtClean="0">
                <a:solidFill>
                  <a:srgbClr val="FFFFFF"/>
                </a:solidFill>
              </a:rPr>
              <a:t>Siegel DS et al. </a:t>
            </a:r>
            <a:r>
              <a:rPr lang="en-US" sz="1600" i="1" dirty="0" smtClean="0">
                <a:solidFill>
                  <a:srgbClr val="FFFFFF"/>
                </a:solidFill>
              </a:rPr>
              <a:t>Blood </a:t>
            </a:r>
            <a:r>
              <a:rPr lang="en-US" sz="1600" dirty="0" smtClean="0">
                <a:solidFill>
                  <a:srgbClr val="FFFFFF"/>
                </a:solidFill>
              </a:rPr>
              <a:t>2012;120(14):2817-25.</a:t>
            </a:r>
          </a:p>
        </p:txBody>
      </p:sp>
    </p:spTree>
    <p:extLst>
      <p:ext uri="{BB962C8B-B14F-4D97-AF65-F5344CB8AC3E}">
        <p14:creationId xmlns:p14="http://schemas.microsoft.com/office/powerpoint/2010/main" val="4200571189"/>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2"/>
          <p:cNvSpPr txBox="1">
            <a:spLocks noChangeArrowheads="1"/>
          </p:cNvSpPr>
          <p:nvPr/>
        </p:nvSpPr>
        <p:spPr bwMode="auto">
          <a:xfrm>
            <a:off x="387350" y="1552575"/>
            <a:ext cx="3578225" cy="2882900"/>
          </a:xfrm>
          <a:prstGeom prst="rect">
            <a:avLst/>
          </a:prstGeom>
          <a:solidFill>
            <a:srgbClr val="002B51"/>
          </a:solidFill>
          <a:ln w="9525">
            <a:solidFill>
              <a:srgbClr val="FFFFFF"/>
            </a:solidFill>
            <a:miter lim="800000"/>
            <a:headEnd/>
            <a:tailEnd/>
          </a:ln>
          <a:effectLst>
            <a:outerShdw blurRad="63500" dist="38100" dir="2700000" algn="tl" rotWithShape="0">
              <a:srgbClr val="000000">
                <a:alpha val="40000"/>
              </a:srgbClr>
            </a:outerShdw>
          </a:effectLst>
        </p:spPr>
        <p:txBody>
          <a:bodyPr lIns="18288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endParaRPr lang="en-US" sz="2000" b="1" dirty="0" smtClean="0">
              <a:solidFill>
                <a:srgbClr val="FFFFFF"/>
              </a:solidFill>
            </a:endParaRPr>
          </a:p>
          <a:p>
            <a:pPr eaLnBrk="1" fontAlgn="base" hangingPunct="1">
              <a:spcBef>
                <a:spcPct val="50000"/>
              </a:spcBef>
              <a:spcAft>
                <a:spcPct val="0"/>
              </a:spcAft>
            </a:pPr>
            <a:r>
              <a:rPr lang="en-US" sz="2000" b="1" dirty="0" smtClean="0">
                <a:solidFill>
                  <a:srgbClr val="FFFFFF"/>
                </a:solidFill>
              </a:rPr>
              <a:t>N = 266</a:t>
            </a:r>
          </a:p>
          <a:p>
            <a:pPr eaLnBrk="1" fontAlgn="base" hangingPunct="1">
              <a:spcBef>
                <a:spcPct val="50000"/>
              </a:spcBef>
              <a:spcAft>
                <a:spcPct val="0"/>
              </a:spcAft>
            </a:pPr>
            <a:r>
              <a:rPr lang="en-US" sz="2000" b="1" dirty="0" smtClean="0">
                <a:solidFill>
                  <a:srgbClr val="FFFFFF"/>
                </a:solidFill>
              </a:rPr>
              <a:t>Relapsed/refractory MM </a:t>
            </a:r>
          </a:p>
          <a:p>
            <a:pPr eaLnBrk="1" fontAlgn="base" hangingPunct="1">
              <a:spcBef>
                <a:spcPct val="50000"/>
              </a:spcBef>
              <a:spcAft>
                <a:spcPct val="0"/>
              </a:spcAft>
            </a:pPr>
            <a:r>
              <a:rPr lang="en-US" sz="2000" b="1" dirty="0" smtClean="0">
                <a:solidFill>
                  <a:srgbClr val="FFFFFF"/>
                </a:solidFill>
              </a:rPr>
              <a:t>≥2 regimens for relapsed </a:t>
            </a:r>
          </a:p>
          <a:p>
            <a:pPr eaLnBrk="1" fontAlgn="base" hangingPunct="1">
              <a:spcBef>
                <a:spcPct val="50000"/>
              </a:spcBef>
              <a:spcAft>
                <a:spcPct val="0"/>
              </a:spcAft>
            </a:pPr>
            <a:r>
              <a:rPr lang="en-US" sz="2000" b="1" dirty="0" smtClean="0">
                <a:solidFill>
                  <a:srgbClr val="FFFFFF"/>
                </a:solidFill>
              </a:rPr>
              <a:t>  MM</a:t>
            </a:r>
          </a:p>
          <a:p>
            <a:pPr eaLnBrk="1" fontAlgn="base" hangingPunct="1">
              <a:spcBef>
                <a:spcPct val="50000"/>
              </a:spcBef>
              <a:spcAft>
                <a:spcPct val="0"/>
              </a:spcAft>
            </a:pPr>
            <a:r>
              <a:rPr lang="en-US" sz="2000" b="1" dirty="0" smtClean="0">
                <a:solidFill>
                  <a:srgbClr val="FFFFFF"/>
                </a:solidFill>
              </a:rPr>
              <a:t>Refractory to most recent </a:t>
            </a:r>
          </a:p>
          <a:p>
            <a:pPr eaLnBrk="1" fontAlgn="base" hangingPunct="1">
              <a:spcBef>
                <a:spcPct val="50000"/>
              </a:spcBef>
              <a:spcAft>
                <a:spcPct val="0"/>
              </a:spcAft>
            </a:pPr>
            <a:r>
              <a:rPr lang="en-US" sz="2000" b="1" dirty="0" smtClean="0">
                <a:solidFill>
                  <a:srgbClr val="FFFFFF"/>
                </a:solidFill>
              </a:rPr>
              <a:t>  </a:t>
            </a:r>
            <a:r>
              <a:rPr lang="en-US" sz="2000" b="1" dirty="0" err="1" smtClean="0">
                <a:solidFill>
                  <a:srgbClr val="FFFFFF"/>
                </a:solidFill>
              </a:rPr>
              <a:t>Tx</a:t>
            </a:r>
            <a:r>
              <a:rPr lang="en-US" sz="2000" b="1" dirty="0" smtClean="0">
                <a:solidFill>
                  <a:srgbClr val="FFFFFF"/>
                </a:solidFill>
              </a:rPr>
              <a:t> including </a:t>
            </a:r>
            <a:r>
              <a:rPr lang="en-US" sz="2000" b="1" dirty="0" err="1" smtClean="0">
                <a:solidFill>
                  <a:srgbClr val="FFFFFF"/>
                </a:solidFill>
              </a:rPr>
              <a:t>bortezomib</a:t>
            </a:r>
            <a:endParaRPr lang="en-US" sz="2000" b="1" dirty="0" smtClean="0">
              <a:solidFill>
                <a:srgbClr val="FFFFFF"/>
              </a:solidFill>
            </a:endParaRPr>
          </a:p>
          <a:p>
            <a:pPr eaLnBrk="1" fontAlgn="base" hangingPunct="1">
              <a:spcBef>
                <a:spcPct val="50000"/>
              </a:spcBef>
              <a:spcAft>
                <a:spcPct val="0"/>
              </a:spcAft>
            </a:pPr>
            <a:endParaRPr lang="en-US" sz="2000" b="1" dirty="0" smtClean="0">
              <a:solidFill>
                <a:srgbClr val="FFFFFF"/>
              </a:solidFill>
            </a:endParaRPr>
          </a:p>
        </p:txBody>
      </p:sp>
      <p:sp>
        <p:nvSpPr>
          <p:cNvPr id="14" name="Rectangle 4"/>
          <p:cNvSpPr>
            <a:spLocks noChangeArrowheads="1"/>
          </p:cNvSpPr>
          <p:nvPr/>
        </p:nvSpPr>
        <p:spPr bwMode="auto">
          <a:xfrm>
            <a:off x="760413" y="4708525"/>
            <a:ext cx="7461250" cy="132397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marL="342900" indent="-342900" fontAlgn="base">
              <a:spcBef>
                <a:spcPts val="600"/>
              </a:spcBef>
              <a:spcAft>
                <a:spcPts val="600"/>
              </a:spcAft>
              <a:buFont typeface="Arial"/>
              <a:buChar char="•"/>
              <a:defRPr/>
            </a:pPr>
            <a:r>
              <a:rPr lang="en-US" sz="2000" b="1" dirty="0">
                <a:solidFill>
                  <a:srgbClr val="FFFF00"/>
                </a:solidFill>
                <a:latin typeface="Arial" charset="0"/>
                <a:ea typeface="ＭＳ Ｐゴシック" charset="0"/>
                <a:cs typeface="ＭＳ Ｐゴシック" charset="0"/>
              </a:rPr>
              <a:t>ORR: </a:t>
            </a:r>
          </a:p>
          <a:p>
            <a:pPr marL="800100" lvl="1" indent="-342900" fontAlgn="base">
              <a:spcBef>
                <a:spcPts val="600"/>
              </a:spcBef>
              <a:spcAft>
                <a:spcPts val="600"/>
              </a:spcAft>
              <a:buFont typeface="Arial"/>
              <a:buChar char="•"/>
              <a:defRPr/>
            </a:pPr>
            <a:r>
              <a:rPr lang="en-US" sz="2000" b="1" dirty="0">
                <a:solidFill>
                  <a:srgbClr val="FFFF00"/>
                </a:solidFill>
                <a:latin typeface="Arial" charset="0"/>
                <a:ea typeface="ＭＳ Ｐゴシック" charset="0"/>
                <a:cs typeface="ＭＳ Ｐゴシック" charset="0"/>
              </a:rPr>
              <a:t>All patients: 23.7%</a:t>
            </a:r>
          </a:p>
          <a:p>
            <a:pPr marL="800100" lvl="1" indent="-342900" fontAlgn="base">
              <a:spcBef>
                <a:spcPts val="600"/>
              </a:spcBef>
              <a:spcAft>
                <a:spcPts val="600"/>
              </a:spcAft>
              <a:buFont typeface="Arial"/>
              <a:buChar char="•"/>
              <a:defRPr/>
            </a:pPr>
            <a:r>
              <a:rPr lang="en-US" sz="2000" b="1" dirty="0">
                <a:solidFill>
                  <a:srgbClr val="FFFF00"/>
                </a:solidFill>
                <a:latin typeface="Arial" charset="0"/>
                <a:ea typeface="ＭＳ Ｐゴシック" charset="0"/>
                <a:cs typeface="ＭＳ Ｐゴシック" charset="0"/>
              </a:rPr>
              <a:t>Patients with adverse cytogenetics (n = 71): 29.6%</a:t>
            </a:r>
          </a:p>
        </p:txBody>
      </p:sp>
      <p:sp>
        <p:nvSpPr>
          <p:cNvPr id="80900" name="TextBox 14"/>
          <p:cNvSpPr txBox="1">
            <a:spLocks noChangeArrowheads="1"/>
          </p:cNvSpPr>
          <p:nvPr/>
        </p:nvSpPr>
        <p:spPr bwMode="auto">
          <a:xfrm>
            <a:off x="0" y="6444456"/>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smtClean="0">
                <a:solidFill>
                  <a:srgbClr val="FFFFFF"/>
                </a:solidFill>
              </a:rPr>
              <a:t>Siegel DS et al. </a:t>
            </a:r>
            <a:r>
              <a:rPr lang="en-US" sz="1600" i="1" dirty="0" smtClean="0">
                <a:solidFill>
                  <a:srgbClr val="FFFFFF"/>
                </a:solidFill>
              </a:rPr>
              <a:t>Blood </a:t>
            </a:r>
            <a:r>
              <a:rPr lang="en-US" sz="1600" dirty="0" smtClean="0">
                <a:solidFill>
                  <a:srgbClr val="FFFFFF"/>
                </a:solidFill>
              </a:rPr>
              <a:t>2012;120(14):2817-25.</a:t>
            </a:r>
          </a:p>
        </p:txBody>
      </p:sp>
      <p:sp>
        <p:nvSpPr>
          <p:cNvPr id="80901" name="Text Box 13"/>
          <p:cNvSpPr txBox="1">
            <a:spLocks noChangeArrowheads="1"/>
          </p:cNvSpPr>
          <p:nvPr/>
        </p:nvSpPr>
        <p:spPr bwMode="auto">
          <a:xfrm>
            <a:off x="4949825" y="2267349"/>
            <a:ext cx="3389313" cy="1509713"/>
          </a:xfrm>
          <a:prstGeom prst="rect">
            <a:avLst/>
          </a:prstGeom>
          <a:solidFill>
            <a:srgbClr val="002B51"/>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b="1" dirty="0" smtClean="0">
                <a:solidFill>
                  <a:srgbClr val="FFFFFF"/>
                </a:solidFill>
              </a:rPr>
              <a:t>Intravenous CFZ</a:t>
            </a:r>
          </a:p>
          <a:p>
            <a:pPr algn="ctr" eaLnBrk="1" fontAlgn="base" hangingPunct="1">
              <a:spcBef>
                <a:spcPct val="50000"/>
              </a:spcBef>
              <a:spcAft>
                <a:spcPct val="0"/>
              </a:spcAft>
            </a:pPr>
            <a:r>
              <a:rPr lang="en-US" sz="1600" b="1" dirty="0" smtClean="0">
                <a:solidFill>
                  <a:srgbClr val="FFFFFF"/>
                </a:solidFill>
              </a:rPr>
              <a:t>20 mg/m</a:t>
            </a:r>
            <a:r>
              <a:rPr lang="en-US" sz="1600" b="1" baseline="30000" dirty="0" smtClean="0">
                <a:solidFill>
                  <a:srgbClr val="FFFFFF"/>
                </a:solidFill>
              </a:rPr>
              <a:t>2</a:t>
            </a:r>
            <a:r>
              <a:rPr lang="en-US" sz="1600" b="1" dirty="0" smtClean="0">
                <a:solidFill>
                  <a:srgbClr val="FFFFFF"/>
                </a:solidFill>
              </a:rPr>
              <a:t> twice </a:t>
            </a:r>
            <a:r>
              <a:rPr lang="en-US" sz="1600" b="1" dirty="0" err="1" smtClean="0">
                <a:solidFill>
                  <a:srgbClr val="FFFFFF"/>
                </a:solidFill>
              </a:rPr>
              <a:t>wkly</a:t>
            </a:r>
            <a:r>
              <a:rPr lang="en-US" sz="1600" b="1" dirty="0" smtClean="0">
                <a:solidFill>
                  <a:srgbClr val="FFFFFF"/>
                </a:solidFill>
              </a:rPr>
              <a:t> for 3 of 4 </a:t>
            </a:r>
            <a:r>
              <a:rPr lang="en-US" sz="1600" b="1" dirty="0" err="1" smtClean="0">
                <a:solidFill>
                  <a:srgbClr val="FFFFFF"/>
                </a:solidFill>
              </a:rPr>
              <a:t>wks</a:t>
            </a:r>
            <a:r>
              <a:rPr lang="en-US" sz="1600" b="1" dirty="0" smtClean="0">
                <a:solidFill>
                  <a:srgbClr val="FFFFFF"/>
                </a:solidFill>
              </a:rPr>
              <a:t> in cycle 1, then 27 mg/m</a:t>
            </a:r>
            <a:r>
              <a:rPr lang="en-US" sz="1600" b="1" baseline="30000" dirty="0" smtClean="0">
                <a:solidFill>
                  <a:srgbClr val="FFFFFF"/>
                </a:solidFill>
              </a:rPr>
              <a:t>2</a:t>
            </a:r>
            <a:r>
              <a:rPr lang="en-US" sz="1600" b="1" dirty="0" smtClean="0">
                <a:solidFill>
                  <a:srgbClr val="FFFFFF"/>
                </a:solidFill>
              </a:rPr>
              <a:t> for ≤12 cycles</a:t>
            </a:r>
          </a:p>
        </p:txBody>
      </p:sp>
      <p:sp>
        <p:nvSpPr>
          <p:cNvPr id="80902" name="Line 8"/>
          <p:cNvSpPr>
            <a:spLocks noChangeShapeType="1"/>
          </p:cNvSpPr>
          <p:nvPr/>
        </p:nvSpPr>
        <p:spPr bwMode="auto">
          <a:xfrm>
            <a:off x="3965575" y="3011887"/>
            <a:ext cx="95091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a:solidFill>
                  <a:srgbClr val="EFC53D"/>
                </a:solidFill>
                <a:latin typeface="Arial" charset="0"/>
                <a:ea typeface="ＭＳ Ｐゴシック" charset="0"/>
                <a:cs typeface="ＭＳ Ｐゴシック" charset="0"/>
              </a:rPr>
              <a:t>Phase II Study of </a:t>
            </a:r>
            <a:r>
              <a:rPr lang="en-US" dirty="0" err="1">
                <a:solidFill>
                  <a:srgbClr val="EFC53D"/>
                </a:solidFill>
                <a:latin typeface="Arial" charset="0"/>
                <a:ea typeface="ＭＳ Ｐゴシック" charset="0"/>
                <a:cs typeface="ＭＳ Ｐゴシック" charset="0"/>
              </a:rPr>
              <a:t>Carfilzomib</a:t>
            </a:r>
            <a:r>
              <a:rPr lang="en-US" dirty="0">
                <a:solidFill>
                  <a:srgbClr val="EFC53D"/>
                </a:solidFill>
                <a:latin typeface="Arial" charset="0"/>
                <a:ea typeface="ＭＳ Ｐゴシック" charset="0"/>
                <a:cs typeface="ＭＳ Ｐゴシック" charset="0"/>
              </a:rPr>
              <a:t> (CFZ) </a:t>
            </a:r>
            <a:r>
              <a:rPr lang="en-US" dirty="0" err="1" smtClean="0">
                <a:solidFill>
                  <a:srgbClr val="EFC53D"/>
                </a:solidFill>
                <a:latin typeface="Arial" charset="0"/>
                <a:ea typeface="ＭＳ Ｐゴシック" charset="0"/>
                <a:cs typeface="ＭＳ Ｐゴシック" charset="0"/>
              </a:rPr>
              <a:t>Monotherapy</a:t>
            </a:r>
            <a:endParaRPr lang="en-US" dirty="0"/>
          </a:p>
        </p:txBody>
      </p:sp>
    </p:spTree>
    <p:extLst>
      <p:ext uri="{BB962C8B-B14F-4D97-AF65-F5344CB8AC3E}">
        <p14:creationId xmlns:p14="http://schemas.microsoft.com/office/powerpoint/2010/main" val="84620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title" idx="4294967295"/>
          </p:nvPr>
        </p:nvSpPr>
        <p:spPr>
          <a:xfrm>
            <a:off x="685800" y="0"/>
            <a:ext cx="7772400" cy="1143000"/>
          </a:xfrm>
        </p:spPr>
        <p:txBody>
          <a:bodyPr/>
          <a:lstStyle/>
          <a:p>
            <a:r>
              <a:rPr lang="en-US" dirty="0" smtClean="0">
                <a:latin typeface="Arial" charset="0"/>
                <a:ea typeface="ヒラギノ角ゴ Pro W3" charset="0"/>
                <a:cs typeface="ヒラギノ角ゴ Pro W3" charset="0"/>
              </a:rPr>
              <a:t>Possible Side Effects Associated with </a:t>
            </a:r>
            <a:r>
              <a:rPr lang="en-US" dirty="0" err="1" smtClean="0">
                <a:latin typeface="Arial" charset="0"/>
                <a:ea typeface="ヒラギノ角ゴ Pro W3" charset="0"/>
                <a:cs typeface="ヒラギノ角ゴ Pro W3" charset="0"/>
              </a:rPr>
              <a:t>Carfilzomib</a:t>
            </a:r>
            <a:endParaRPr lang="en-US" dirty="0">
              <a:latin typeface="Arial" charset="0"/>
              <a:ea typeface="ヒラギノ角ゴ Pro W3" charset="0"/>
              <a:cs typeface="ヒラギノ角ゴ Pro W3" charset="0"/>
            </a:endParaRPr>
          </a:p>
        </p:txBody>
      </p:sp>
      <p:sp>
        <p:nvSpPr>
          <p:cNvPr id="9" name="Rectangle 8"/>
          <p:cNvSpPr txBox="1">
            <a:spLocks noChangeArrowheads="1"/>
          </p:cNvSpPr>
          <p:nvPr/>
        </p:nvSpPr>
        <p:spPr>
          <a:xfrm>
            <a:off x="685800" y="1524000"/>
            <a:ext cx="77724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latin typeface="Arial" charset="0"/>
                <a:ea typeface="ヒラギノ角ゴ Pro W3" charset="0"/>
                <a:cs typeface="ヒラギノ角ゴ Pro W3" charset="0"/>
              </a:rPr>
              <a:t>Grade ≥3 adverse events are mainly hematologic </a:t>
            </a:r>
          </a:p>
          <a:p>
            <a:pPr lvl="1"/>
            <a:r>
              <a:rPr lang="en-US" dirty="0" smtClean="0">
                <a:solidFill>
                  <a:prstClr val="white"/>
                </a:solidFill>
                <a:latin typeface="Arial" charset="0"/>
                <a:ea typeface="ヒラギノ角ゴ Pro W3" charset="0"/>
              </a:rPr>
              <a:t>Low rates of neutropenia</a:t>
            </a:r>
          </a:p>
          <a:p>
            <a:pPr marL="457200" lvl="1" indent="0">
              <a:buFont typeface="Arial"/>
              <a:buNone/>
            </a:pPr>
            <a:endParaRPr lang="en-US" sz="1000" dirty="0" smtClean="0">
              <a:solidFill>
                <a:prstClr val="white"/>
              </a:solidFill>
              <a:latin typeface="Arial" charset="0"/>
              <a:ea typeface="ヒラギノ角ゴ Pro W3" charset="0"/>
            </a:endParaRPr>
          </a:p>
          <a:p>
            <a:r>
              <a:rPr lang="en-US" dirty="0" err="1" smtClean="0">
                <a:solidFill>
                  <a:prstClr val="white"/>
                </a:solidFill>
                <a:latin typeface="Arial" charset="0"/>
                <a:ea typeface="ヒラギノ角ゴ Pro W3" charset="0"/>
                <a:cs typeface="ヒラギノ角ゴ Pro W3" charset="0"/>
              </a:rPr>
              <a:t>Nonhematologic</a:t>
            </a:r>
            <a:r>
              <a:rPr lang="en-US" dirty="0" smtClean="0">
                <a:solidFill>
                  <a:prstClr val="white"/>
                </a:solidFill>
                <a:latin typeface="Arial" charset="0"/>
                <a:ea typeface="ヒラギノ角ゴ Pro W3" charset="0"/>
                <a:cs typeface="ヒラギノ角ゴ Pro W3" charset="0"/>
              </a:rPr>
              <a:t> adverse events include</a:t>
            </a:r>
          </a:p>
          <a:p>
            <a:pPr lvl="1"/>
            <a:r>
              <a:rPr lang="en-US" dirty="0" smtClean="0">
                <a:solidFill>
                  <a:prstClr val="white"/>
                </a:solidFill>
                <a:latin typeface="Arial" charset="0"/>
                <a:ea typeface="ヒラギノ角ゴ Pro W3" charset="0"/>
              </a:rPr>
              <a:t>Fatigue</a:t>
            </a:r>
          </a:p>
          <a:p>
            <a:pPr lvl="1"/>
            <a:r>
              <a:rPr lang="en-US" dirty="0" smtClean="0">
                <a:solidFill>
                  <a:prstClr val="white"/>
                </a:solidFill>
                <a:latin typeface="Arial" charset="0"/>
                <a:ea typeface="ヒラギノ角ゴ Pro W3" charset="0"/>
              </a:rPr>
              <a:t>Nausea</a:t>
            </a:r>
          </a:p>
          <a:p>
            <a:pPr lvl="1"/>
            <a:r>
              <a:rPr lang="en-US" dirty="0" smtClean="0">
                <a:solidFill>
                  <a:prstClr val="white"/>
                </a:solidFill>
                <a:latin typeface="Arial" charset="0"/>
                <a:ea typeface="ヒラギノ角ゴ Pro W3" charset="0"/>
              </a:rPr>
              <a:t>Dyspnea</a:t>
            </a:r>
          </a:p>
          <a:p>
            <a:pPr marL="457200" lvl="1" indent="0">
              <a:buFont typeface="Arial"/>
              <a:buNone/>
            </a:pPr>
            <a:endParaRPr lang="en-US" sz="1000" dirty="0" smtClean="0">
              <a:solidFill>
                <a:prstClr val="white"/>
              </a:solidFill>
              <a:latin typeface="Arial" charset="0"/>
              <a:ea typeface="ヒラギノ角ゴ Pro W3" charset="0"/>
            </a:endParaRPr>
          </a:p>
          <a:p>
            <a:r>
              <a:rPr lang="en-US" dirty="0" smtClean="0">
                <a:solidFill>
                  <a:prstClr val="white"/>
                </a:solidFill>
                <a:latin typeface="Arial" charset="0"/>
                <a:ea typeface="ヒラギノ角ゴ Pro W3" charset="0"/>
                <a:cs typeface="ヒラギノ角ゴ Pro W3" charset="0"/>
              </a:rPr>
              <a:t>Infrequent peripheral neuropathy</a:t>
            </a:r>
            <a:endParaRPr lang="en-US" dirty="0">
              <a:solidFill>
                <a:prstClr val="white"/>
              </a:solidFill>
              <a:latin typeface="Arial" charset="0"/>
              <a:ea typeface="ヒラギノ角ゴ Pro W3" charset="0"/>
              <a:cs typeface="ヒラギノ角ゴ Pro W3" charset="0"/>
            </a:endParaRPr>
          </a:p>
        </p:txBody>
      </p:sp>
      <p:sp>
        <p:nvSpPr>
          <p:cNvPr id="5" name="TextBox 14"/>
          <p:cNvSpPr txBox="1">
            <a:spLocks noChangeArrowheads="1"/>
          </p:cNvSpPr>
          <p:nvPr/>
        </p:nvSpPr>
        <p:spPr bwMode="auto">
          <a:xfrm>
            <a:off x="0" y="6427113"/>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smtClean="0">
                <a:solidFill>
                  <a:srgbClr val="FFFFFF"/>
                </a:solidFill>
              </a:rPr>
              <a:t>Siegel DS et al. </a:t>
            </a:r>
            <a:r>
              <a:rPr lang="en-US" sz="1600" i="1" dirty="0" smtClean="0">
                <a:solidFill>
                  <a:srgbClr val="FFFFFF"/>
                </a:solidFill>
              </a:rPr>
              <a:t>Blood </a:t>
            </a:r>
            <a:r>
              <a:rPr lang="en-US" sz="1600" dirty="0" smtClean="0">
                <a:solidFill>
                  <a:srgbClr val="FFFFFF"/>
                </a:solidFill>
              </a:rPr>
              <a:t>2012;120(14):2817-25.</a:t>
            </a:r>
          </a:p>
        </p:txBody>
      </p:sp>
    </p:spTree>
    <p:extLst>
      <p:ext uri="{BB962C8B-B14F-4D97-AF65-F5344CB8AC3E}">
        <p14:creationId xmlns:p14="http://schemas.microsoft.com/office/powerpoint/2010/main" val="31667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760413" y="4910318"/>
            <a:ext cx="7461250" cy="132397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marL="342900" indent="-342900" fontAlgn="base">
              <a:spcBef>
                <a:spcPts val="600"/>
              </a:spcBef>
              <a:spcAft>
                <a:spcPts val="600"/>
              </a:spcAft>
              <a:buFont typeface="Arial"/>
              <a:buChar char="•"/>
              <a:defRPr/>
            </a:pPr>
            <a:r>
              <a:rPr lang="en-US" sz="2000" b="1" dirty="0" smtClean="0">
                <a:solidFill>
                  <a:srgbClr val="FFFF00"/>
                </a:solidFill>
                <a:latin typeface="Arial"/>
                <a:ea typeface="ＭＳ Ｐゴシック" charset="0"/>
                <a:cs typeface="Arial"/>
              </a:rPr>
              <a:t>After a median of 12 cycles: </a:t>
            </a:r>
            <a:endParaRPr lang="en-US" sz="2000" b="1" dirty="0">
              <a:solidFill>
                <a:srgbClr val="FFFF00"/>
              </a:solidFill>
              <a:latin typeface="Arial"/>
              <a:ea typeface="ＭＳ Ｐゴシック" charset="0"/>
              <a:cs typeface="Arial"/>
            </a:endParaRPr>
          </a:p>
          <a:p>
            <a:pPr marL="800100" lvl="1" indent="-342900" fontAlgn="base">
              <a:spcBef>
                <a:spcPts val="600"/>
              </a:spcBef>
              <a:spcAft>
                <a:spcPts val="600"/>
              </a:spcAft>
              <a:buFont typeface="Lucida Grande"/>
              <a:buChar char="-"/>
              <a:defRPr/>
            </a:pPr>
            <a:r>
              <a:rPr lang="en-US" sz="2000" b="1" dirty="0" err="1" smtClean="0">
                <a:solidFill>
                  <a:srgbClr val="FFFF00"/>
                </a:solidFill>
                <a:latin typeface="Arial"/>
                <a:ea typeface="ＭＳ Ｐゴシック" charset="0"/>
                <a:cs typeface="Arial"/>
              </a:rPr>
              <a:t>nCR</a:t>
            </a:r>
            <a:r>
              <a:rPr lang="en-US" sz="2000" b="1" dirty="0" smtClean="0">
                <a:solidFill>
                  <a:srgbClr val="FFFF00"/>
                </a:solidFill>
                <a:latin typeface="Arial"/>
                <a:ea typeface="ＭＳ Ｐゴシック" charset="0"/>
                <a:cs typeface="Arial"/>
              </a:rPr>
              <a:t> = 62%			</a:t>
            </a:r>
            <a:r>
              <a:rPr lang="en-US" sz="2000" b="1" dirty="0" err="1" smtClean="0">
                <a:solidFill>
                  <a:srgbClr val="FFFF00"/>
                </a:solidFill>
                <a:latin typeface="Arial"/>
                <a:ea typeface="ＭＳ Ｐゴシック" charset="0"/>
                <a:cs typeface="Arial"/>
              </a:rPr>
              <a:t>sCR</a:t>
            </a:r>
            <a:r>
              <a:rPr lang="en-US" sz="2000" b="1" dirty="0">
                <a:solidFill>
                  <a:srgbClr val="FFFF00"/>
                </a:solidFill>
                <a:latin typeface="Arial"/>
                <a:ea typeface="ＭＳ Ｐゴシック" charset="0"/>
                <a:cs typeface="Arial"/>
              </a:rPr>
              <a:t> </a:t>
            </a:r>
            <a:r>
              <a:rPr lang="en-US" sz="2000" b="1" dirty="0" smtClean="0">
                <a:solidFill>
                  <a:srgbClr val="FFFF00"/>
                </a:solidFill>
                <a:latin typeface="Arial"/>
                <a:ea typeface="ＭＳ Ｐゴシック" charset="0"/>
                <a:cs typeface="Arial"/>
              </a:rPr>
              <a:t>= 42%</a:t>
            </a:r>
            <a:endParaRPr lang="en-US" sz="2000" b="1" dirty="0">
              <a:solidFill>
                <a:srgbClr val="FFFF00"/>
              </a:solidFill>
              <a:latin typeface="Arial"/>
              <a:ea typeface="ＭＳ Ｐゴシック" charset="0"/>
              <a:cs typeface="Arial"/>
            </a:endParaRPr>
          </a:p>
          <a:p>
            <a:pPr marL="342900" indent="-342900" fontAlgn="base">
              <a:spcBef>
                <a:spcPts val="600"/>
              </a:spcBef>
              <a:spcAft>
                <a:spcPts val="600"/>
              </a:spcAft>
              <a:buFont typeface="Arial"/>
              <a:buChar char="•"/>
              <a:defRPr/>
            </a:pPr>
            <a:r>
              <a:rPr lang="en-US" sz="2000" b="1" dirty="0" smtClean="0">
                <a:solidFill>
                  <a:srgbClr val="FFFF00"/>
                </a:solidFill>
                <a:latin typeface="Arial"/>
                <a:ea typeface="ＭＳ Ｐゴシック" charset="0"/>
                <a:cs typeface="Arial"/>
              </a:rPr>
              <a:t>Grade ≥3 PN = 0%</a:t>
            </a:r>
            <a:endParaRPr lang="en-US" sz="2000" b="1" dirty="0">
              <a:solidFill>
                <a:srgbClr val="FFFF00"/>
              </a:solidFill>
              <a:latin typeface="Arial"/>
              <a:ea typeface="ＭＳ Ｐゴシック" charset="0"/>
              <a:cs typeface="Arial"/>
            </a:endParaRPr>
          </a:p>
        </p:txBody>
      </p:sp>
      <p:sp>
        <p:nvSpPr>
          <p:cNvPr id="2" name="Title 1"/>
          <p:cNvSpPr>
            <a:spLocks noGrp="1"/>
          </p:cNvSpPr>
          <p:nvPr>
            <p:ph type="title"/>
          </p:nvPr>
        </p:nvSpPr>
        <p:spPr/>
        <p:txBody>
          <a:bodyPr>
            <a:normAutofit fontScale="90000"/>
          </a:bodyPr>
          <a:lstStyle/>
          <a:p>
            <a:r>
              <a:rPr lang="en-US" dirty="0">
                <a:solidFill>
                  <a:srgbClr val="EFC53D"/>
                </a:solidFill>
                <a:latin typeface="Arial"/>
                <a:ea typeface="ＭＳ Ｐゴシック" charset="0"/>
                <a:cs typeface="Arial"/>
              </a:rPr>
              <a:t>Phase </a:t>
            </a:r>
            <a:r>
              <a:rPr lang="en-US" dirty="0" smtClean="0">
                <a:solidFill>
                  <a:srgbClr val="EFC53D"/>
                </a:solidFill>
                <a:latin typeface="Arial"/>
                <a:ea typeface="ＭＳ Ｐゴシック" charset="0"/>
                <a:cs typeface="Arial"/>
              </a:rPr>
              <a:t>I/II </a:t>
            </a:r>
            <a:r>
              <a:rPr lang="en-US" dirty="0">
                <a:solidFill>
                  <a:srgbClr val="EFC53D"/>
                </a:solidFill>
                <a:latin typeface="Arial"/>
                <a:ea typeface="ＭＳ Ｐゴシック" charset="0"/>
                <a:cs typeface="Arial"/>
              </a:rPr>
              <a:t>Study of </a:t>
            </a:r>
            <a:r>
              <a:rPr lang="en-US" dirty="0" smtClean="0">
                <a:solidFill>
                  <a:srgbClr val="EFC53D"/>
                </a:solidFill>
                <a:latin typeface="Arial"/>
                <a:ea typeface="ＭＳ Ｐゴシック" charset="0"/>
                <a:cs typeface="Arial"/>
              </a:rPr>
              <a:t>Front-Line </a:t>
            </a:r>
            <a:r>
              <a:rPr lang="en-US" dirty="0" err="1" smtClean="0">
                <a:solidFill>
                  <a:srgbClr val="EFC53D"/>
                </a:solidFill>
                <a:latin typeface="Arial"/>
                <a:ea typeface="ＭＳ Ｐゴシック" charset="0"/>
                <a:cs typeface="Arial"/>
              </a:rPr>
              <a:t>Carfilzomib</a:t>
            </a:r>
            <a:r>
              <a:rPr lang="en-US" dirty="0" smtClean="0">
                <a:solidFill>
                  <a:srgbClr val="EFC53D"/>
                </a:solidFill>
                <a:latin typeface="Arial"/>
                <a:ea typeface="ＭＳ Ｐゴシック" charset="0"/>
                <a:cs typeface="Arial"/>
              </a:rPr>
              <a:t> </a:t>
            </a:r>
            <a:r>
              <a:rPr lang="en-US" dirty="0">
                <a:solidFill>
                  <a:srgbClr val="EFC53D"/>
                </a:solidFill>
                <a:latin typeface="Arial"/>
                <a:ea typeface="ＭＳ Ｐゴシック" charset="0"/>
                <a:cs typeface="Arial"/>
              </a:rPr>
              <a:t>(CFZ) </a:t>
            </a:r>
            <a:r>
              <a:rPr lang="en-US" dirty="0" smtClean="0">
                <a:solidFill>
                  <a:srgbClr val="EFC53D"/>
                </a:solidFill>
                <a:latin typeface="Arial"/>
                <a:ea typeface="ＭＳ Ｐゴシック" charset="0"/>
                <a:cs typeface="Arial"/>
              </a:rPr>
              <a:t>in Combination with </a:t>
            </a:r>
            <a:r>
              <a:rPr lang="en-US" dirty="0" err="1" smtClean="0">
                <a:solidFill>
                  <a:srgbClr val="EFC53D"/>
                </a:solidFill>
                <a:latin typeface="Arial"/>
                <a:ea typeface="ＭＳ Ｐゴシック" charset="0"/>
                <a:cs typeface="Arial"/>
              </a:rPr>
              <a:t>Lenalidomide</a:t>
            </a:r>
            <a:r>
              <a:rPr lang="en-US" dirty="0" smtClean="0">
                <a:solidFill>
                  <a:srgbClr val="EFC53D"/>
                </a:solidFill>
                <a:latin typeface="Arial"/>
                <a:ea typeface="ＭＳ Ｐゴシック" charset="0"/>
                <a:cs typeface="Arial"/>
              </a:rPr>
              <a:t> and Dexamethasone</a:t>
            </a:r>
            <a:endParaRPr lang="en-US" dirty="0">
              <a:latin typeface="Arial"/>
              <a:cs typeface="Arial"/>
            </a:endParaRPr>
          </a:p>
        </p:txBody>
      </p:sp>
      <p:sp>
        <p:nvSpPr>
          <p:cNvPr id="9" name="Line 20"/>
          <p:cNvSpPr>
            <a:spLocks noChangeShapeType="1"/>
          </p:cNvSpPr>
          <p:nvPr/>
        </p:nvSpPr>
        <p:spPr bwMode="auto">
          <a:xfrm rot="1200000">
            <a:off x="3799262" y="3186770"/>
            <a:ext cx="297904" cy="802280"/>
          </a:xfrm>
          <a:prstGeom prst="line">
            <a:avLst/>
          </a:prstGeom>
          <a:noFill/>
          <a:ln w="38100">
            <a:solidFill>
              <a:schemeClr val="bg1"/>
            </a:solidFill>
            <a:round/>
            <a:headEnd/>
            <a:tailEnd type="triangle" w="med" len="med"/>
          </a:ln>
        </p:spPr>
        <p:txBody>
          <a:bodyPr wrap="square" lIns="0" tIns="0" rIns="0" bIns="0">
            <a:spAutoFit/>
          </a:bodyPr>
          <a:lstStyle/>
          <a:p>
            <a:pPr defTabSz="914400">
              <a:defRPr/>
            </a:pPr>
            <a:endParaRPr lang="en-US" sz="1500" kern="0" dirty="0">
              <a:solidFill>
                <a:srgbClr val="FFFFFF"/>
              </a:solidFill>
              <a:latin typeface="Arial"/>
              <a:cs typeface="Arial"/>
            </a:endParaRPr>
          </a:p>
        </p:txBody>
      </p:sp>
      <p:sp>
        <p:nvSpPr>
          <p:cNvPr id="10" name="Right Arrow 9"/>
          <p:cNvSpPr/>
          <p:nvPr/>
        </p:nvSpPr>
        <p:spPr bwMode="auto">
          <a:xfrm>
            <a:off x="1483693" y="2780914"/>
            <a:ext cx="1732474" cy="520700"/>
          </a:xfrm>
          <a:prstGeom prst="rightArrow">
            <a:avLst>
              <a:gd name="adj1" fmla="val 66129"/>
              <a:gd name="adj2" fmla="val 75806"/>
            </a:avLst>
          </a:prstGeom>
          <a:solidFill>
            <a:srgbClr val="F69428"/>
          </a:solidFill>
          <a:ln>
            <a:noFill/>
          </a:ln>
          <a:effectLst/>
        </p:spPr>
        <p:txBody>
          <a:bodyPr anchor="ctr"/>
          <a:lstStyle/>
          <a:p>
            <a:pPr algn="ctr" defTabSz="914400">
              <a:defRPr/>
            </a:pPr>
            <a:endParaRPr lang="en-US" sz="1500" kern="0" dirty="0">
              <a:solidFill>
                <a:srgbClr val="FFFFFF"/>
              </a:solidFill>
              <a:latin typeface="Arial"/>
              <a:cs typeface="Arial"/>
            </a:endParaRPr>
          </a:p>
        </p:txBody>
      </p:sp>
      <p:sp>
        <p:nvSpPr>
          <p:cNvPr id="11" name="Right Arrow 10"/>
          <p:cNvSpPr/>
          <p:nvPr/>
        </p:nvSpPr>
        <p:spPr bwMode="auto">
          <a:xfrm>
            <a:off x="3216167" y="2780121"/>
            <a:ext cx="1608061" cy="522287"/>
          </a:xfrm>
          <a:prstGeom prst="rightArrow">
            <a:avLst>
              <a:gd name="adj1" fmla="val 66129"/>
              <a:gd name="adj2" fmla="val 75806"/>
            </a:avLst>
          </a:prstGeom>
          <a:solidFill>
            <a:srgbClr val="F69428"/>
          </a:solidFill>
          <a:ln>
            <a:noFill/>
          </a:ln>
          <a:effectLst/>
        </p:spPr>
        <p:txBody>
          <a:bodyPr anchor="ctr"/>
          <a:lstStyle/>
          <a:p>
            <a:pPr algn="ctr" defTabSz="914400">
              <a:defRPr/>
            </a:pPr>
            <a:endParaRPr lang="en-US" sz="1500" kern="0" dirty="0">
              <a:solidFill>
                <a:srgbClr val="FFFFFF"/>
              </a:solidFill>
              <a:latin typeface="Arial"/>
              <a:cs typeface="Arial"/>
            </a:endParaRPr>
          </a:p>
        </p:txBody>
      </p:sp>
      <p:sp>
        <p:nvSpPr>
          <p:cNvPr id="15" name="Right Arrow 14"/>
          <p:cNvSpPr/>
          <p:nvPr/>
        </p:nvSpPr>
        <p:spPr>
          <a:xfrm>
            <a:off x="4915574" y="2779326"/>
            <a:ext cx="1725938" cy="515938"/>
          </a:xfrm>
          <a:prstGeom prst="rightArrow">
            <a:avLst>
              <a:gd name="adj1" fmla="val 66129"/>
              <a:gd name="adj2" fmla="val 55241"/>
            </a:avLst>
          </a:prstGeom>
          <a:solidFill>
            <a:srgbClr val="F69428"/>
          </a:solidFill>
          <a:ln>
            <a:noFill/>
          </a:ln>
          <a:effectLst/>
        </p:spPr>
        <p:txBody>
          <a:bodyPr anchor="ctr"/>
          <a:lstStyle/>
          <a:p>
            <a:pPr algn="ctr" defTabSz="914400">
              <a:defRPr/>
            </a:pPr>
            <a:endParaRPr lang="en-US" sz="1500" kern="0" dirty="0">
              <a:solidFill>
                <a:srgbClr val="FFFFFF"/>
              </a:solidFill>
              <a:latin typeface="Arial"/>
              <a:cs typeface="Arial"/>
            </a:endParaRPr>
          </a:p>
        </p:txBody>
      </p:sp>
      <p:sp>
        <p:nvSpPr>
          <p:cNvPr id="16" name="Text Box 21"/>
          <p:cNvSpPr txBox="1">
            <a:spLocks noChangeArrowheads="1"/>
          </p:cNvSpPr>
          <p:nvPr/>
        </p:nvSpPr>
        <p:spPr bwMode="auto">
          <a:xfrm>
            <a:off x="4950505" y="2931160"/>
            <a:ext cx="1447073" cy="215444"/>
          </a:xfrm>
          <a:prstGeom prst="rect">
            <a:avLst/>
          </a:prstGeom>
          <a:noFill/>
          <a:ln w="9525" algn="ctr">
            <a:noFill/>
            <a:miter lim="800000"/>
            <a:headEnd/>
            <a:tailEnd/>
          </a:ln>
        </p:spPr>
        <p:txBody>
          <a:bodyPr wrap="none" lIns="0" tIns="0" rIns="0" bIns="0" anchor="ctr">
            <a:spAutoFit/>
          </a:bodyPr>
          <a:lstStyle/>
          <a:p>
            <a:pPr algn="ctr" defTabSz="914400">
              <a:defRPr/>
            </a:pPr>
            <a:r>
              <a:rPr lang="en-US" sz="1400" b="1" kern="0" dirty="0">
                <a:solidFill>
                  <a:srgbClr val="000090"/>
                </a:solidFill>
                <a:latin typeface="Arial"/>
                <a:cs typeface="Arial"/>
              </a:rPr>
              <a:t>CRd Cycles 9–24</a:t>
            </a:r>
          </a:p>
        </p:txBody>
      </p:sp>
      <p:sp>
        <p:nvSpPr>
          <p:cNvPr id="17" name="Rectangle 16"/>
          <p:cNvSpPr/>
          <p:nvPr/>
        </p:nvSpPr>
        <p:spPr>
          <a:xfrm>
            <a:off x="1095968" y="1749818"/>
            <a:ext cx="4235450" cy="553998"/>
          </a:xfrm>
          <a:prstGeom prst="rect">
            <a:avLst/>
          </a:prstGeom>
        </p:spPr>
        <p:txBody>
          <a:bodyPr>
            <a:spAutoFit/>
          </a:bodyPr>
          <a:lstStyle/>
          <a:p>
            <a:pPr algn="ctr" defTabSz="914400">
              <a:defRPr/>
            </a:pPr>
            <a:r>
              <a:rPr lang="en-US" sz="1500" b="1" kern="0" dirty="0" smtClean="0">
                <a:solidFill>
                  <a:srgbClr val="FFFFFF"/>
                </a:solidFill>
                <a:latin typeface="Arial"/>
                <a:cs typeface="Arial"/>
              </a:rPr>
              <a:t>CRd</a:t>
            </a:r>
          </a:p>
          <a:p>
            <a:pPr algn="ctr" defTabSz="914400">
              <a:defRPr/>
            </a:pPr>
            <a:r>
              <a:rPr lang="en-US" sz="1500" b="1" kern="0" dirty="0" smtClean="0">
                <a:solidFill>
                  <a:srgbClr val="FFFFFF"/>
                </a:solidFill>
                <a:latin typeface="Arial"/>
                <a:cs typeface="Arial"/>
              </a:rPr>
              <a:t>Induction</a:t>
            </a:r>
            <a:endParaRPr lang="en-US" sz="1500" b="1" kern="0" dirty="0">
              <a:solidFill>
                <a:srgbClr val="FFFFFF"/>
              </a:solidFill>
              <a:latin typeface="Arial"/>
              <a:cs typeface="Arial"/>
            </a:endParaRPr>
          </a:p>
        </p:txBody>
      </p:sp>
      <p:sp>
        <p:nvSpPr>
          <p:cNvPr id="18" name="Rectangle 17"/>
          <p:cNvSpPr/>
          <p:nvPr/>
        </p:nvSpPr>
        <p:spPr>
          <a:xfrm>
            <a:off x="5021774" y="1749818"/>
            <a:ext cx="1351652" cy="553998"/>
          </a:xfrm>
          <a:prstGeom prst="rect">
            <a:avLst/>
          </a:prstGeom>
        </p:spPr>
        <p:txBody>
          <a:bodyPr wrap="none">
            <a:spAutoFit/>
          </a:bodyPr>
          <a:lstStyle/>
          <a:p>
            <a:pPr algn="ctr" defTabSz="914400">
              <a:defRPr/>
            </a:pPr>
            <a:r>
              <a:rPr lang="en-US" sz="1500" b="1" kern="0" dirty="0" smtClean="0">
                <a:solidFill>
                  <a:srgbClr val="FFFFFF"/>
                </a:solidFill>
                <a:latin typeface="Arial"/>
                <a:cs typeface="Arial"/>
              </a:rPr>
              <a:t>CRd</a:t>
            </a:r>
          </a:p>
          <a:p>
            <a:pPr algn="ctr" defTabSz="914400">
              <a:defRPr/>
            </a:pPr>
            <a:r>
              <a:rPr lang="en-US" sz="1500" b="1" kern="0" dirty="0" smtClean="0">
                <a:solidFill>
                  <a:srgbClr val="FFFFFF"/>
                </a:solidFill>
                <a:latin typeface="Arial"/>
                <a:cs typeface="Arial"/>
              </a:rPr>
              <a:t>Maintenance</a:t>
            </a:r>
            <a:endParaRPr lang="en-US" sz="1500" b="1" kern="0" dirty="0">
              <a:solidFill>
                <a:srgbClr val="FFFFFF"/>
              </a:solidFill>
              <a:latin typeface="Arial"/>
              <a:cs typeface="Arial"/>
            </a:endParaRPr>
          </a:p>
        </p:txBody>
      </p:sp>
      <p:sp>
        <p:nvSpPr>
          <p:cNvPr id="19" name="Text Box 21"/>
          <p:cNvSpPr txBox="1">
            <a:spLocks noChangeArrowheads="1"/>
          </p:cNvSpPr>
          <p:nvPr/>
        </p:nvSpPr>
        <p:spPr bwMode="auto">
          <a:xfrm>
            <a:off x="1578535" y="2944573"/>
            <a:ext cx="1347224" cy="215444"/>
          </a:xfrm>
          <a:prstGeom prst="rect">
            <a:avLst/>
          </a:prstGeom>
          <a:noFill/>
          <a:ln w="9525" algn="ctr">
            <a:noFill/>
            <a:miter lim="800000"/>
            <a:headEnd/>
            <a:tailEnd/>
          </a:ln>
        </p:spPr>
        <p:txBody>
          <a:bodyPr wrap="none" lIns="0" tIns="0" rIns="0" bIns="0" anchor="ctr">
            <a:spAutoFit/>
          </a:bodyPr>
          <a:lstStyle/>
          <a:p>
            <a:pPr algn="ctr" defTabSz="914400">
              <a:defRPr/>
            </a:pPr>
            <a:r>
              <a:rPr lang="en-US" sz="1400" b="1" kern="0" dirty="0">
                <a:solidFill>
                  <a:srgbClr val="000090"/>
                </a:solidFill>
                <a:latin typeface="Arial"/>
                <a:cs typeface="Arial"/>
              </a:rPr>
              <a:t>CRd Cycles 1–4</a:t>
            </a:r>
          </a:p>
        </p:txBody>
      </p:sp>
      <p:sp>
        <p:nvSpPr>
          <p:cNvPr id="20" name="Text Box 21"/>
          <p:cNvSpPr txBox="1">
            <a:spLocks noChangeArrowheads="1"/>
          </p:cNvSpPr>
          <p:nvPr/>
        </p:nvSpPr>
        <p:spPr bwMode="auto">
          <a:xfrm>
            <a:off x="3298704" y="2933542"/>
            <a:ext cx="1347224" cy="215444"/>
          </a:xfrm>
          <a:prstGeom prst="rect">
            <a:avLst/>
          </a:prstGeom>
          <a:noFill/>
          <a:ln w="9525" algn="ctr">
            <a:noFill/>
            <a:miter lim="800000"/>
            <a:headEnd/>
            <a:tailEnd/>
          </a:ln>
        </p:spPr>
        <p:txBody>
          <a:bodyPr wrap="none" lIns="0" tIns="0" rIns="0" bIns="0" anchor="ctr">
            <a:spAutoFit/>
          </a:bodyPr>
          <a:lstStyle/>
          <a:p>
            <a:pPr algn="ctr" defTabSz="914400">
              <a:defRPr/>
            </a:pPr>
            <a:r>
              <a:rPr lang="en-US" sz="1400" b="1" kern="0" dirty="0">
                <a:solidFill>
                  <a:srgbClr val="000090"/>
                </a:solidFill>
                <a:latin typeface="Arial"/>
                <a:cs typeface="Arial"/>
              </a:rPr>
              <a:t>CRd Cycles </a:t>
            </a:r>
            <a:r>
              <a:rPr lang="en-US" sz="1400" b="1" kern="0" dirty="0" smtClean="0">
                <a:solidFill>
                  <a:srgbClr val="000090"/>
                </a:solidFill>
                <a:latin typeface="Arial"/>
                <a:cs typeface="Arial"/>
              </a:rPr>
              <a:t>5–8</a:t>
            </a:r>
            <a:endParaRPr lang="en-US" sz="1400" b="1" kern="0" dirty="0">
              <a:solidFill>
                <a:srgbClr val="000090"/>
              </a:solidFill>
              <a:latin typeface="Arial"/>
              <a:cs typeface="Arial"/>
            </a:endParaRPr>
          </a:p>
        </p:txBody>
      </p:sp>
      <p:cxnSp>
        <p:nvCxnSpPr>
          <p:cNvPr id="21" name="Straight Connector 72"/>
          <p:cNvCxnSpPr>
            <a:cxnSpLocks noChangeShapeType="1"/>
          </p:cNvCxnSpPr>
          <p:nvPr/>
        </p:nvCxnSpPr>
        <p:spPr bwMode="auto">
          <a:xfrm>
            <a:off x="1702676" y="2352554"/>
            <a:ext cx="3011214" cy="0"/>
          </a:xfrm>
          <a:prstGeom prst="line">
            <a:avLst/>
          </a:prstGeom>
          <a:noFill/>
          <a:ln w="57150" algn="ctr">
            <a:solidFill>
              <a:schemeClr val="accent1">
                <a:lumMod val="20000"/>
                <a:lumOff val="80000"/>
              </a:schemeClr>
            </a:solidFill>
            <a:round/>
            <a:headEnd/>
            <a:tailEnd/>
          </a:ln>
        </p:spPr>
      </p:cxnSp>
      <p:cxnSp>
        <p:nvCxnSpPr>
          <p:cNvPr id="22" name="Straight Connector 73"/>
          <p:cNvCxnSpPr>
            <a:cxnSpLocks noChangeShapeType="1"/>
          </p:cNvCxnSpPr>
          <p:nvPr/>
        </p:nvCxnSpPr>
        <p:spPr bwMode="auto">
          <a:xfrm>
            <a:off x="4932024" y="2354142"/>
            <a:ext cx="1531151" cy="0"/>
          </a:xfrm>
          <a:prstGeom prst="line">
            <a:avLst/>
          </a:prstGeom>
          <a:noFill/>
          <a:ln w="57150" algn="ctr">
            <a:solidFill>
              <a:schemeClr val="accent1">
                <a:lumMod val="20000"/>
                <a:lumOff val="80000"/>
              </a:schemeClr>
            </a:solidFill>
            <a:round/>
            <a:headEnd/>
            <a:tailEnd/>
          </a:ln>
        </p:spPr>
      </p:cxnSp>
      <p:sp>
        <p:nvSpPr>
          <p:cNvPr id="24" name="Right Arrow 23"/>
          <p:cNvSpPr/>
          <p:nvPr/>
        </p:nvSpPr>
        <p:spPr>
          <a:xfrm>
            <a:off x="6645949" y="2776151"/>
            <a:ext cx="1864513" cy="515938"/>
          </a:xfrm>
          <a:prstGeom prst="rightArrow">
            <a:avLst>
              <a:gd name="adj1" fmla="val 66129"/>
              <a:gd name="adj2" fmla="val 75806"/>
            </a:avLst>
          </a:prstGeom>
          <a:solidFill>
            <a:srgbClr val="F69428"/>
          </a:solidFill>
          <a:ln>
            <a:noFill/>
          </a:ln>
          <a:effectLst/>
        </p:spPr>
        <p:txBody>
          <a:bodyPr lIns="18288" rIns="0" anchor="ctr"/>
          <a:lstStyle/>
          <a:p>
            <a:pPr algn="ctr" defTabSz="914400">
              <a:defRPr/>
            </a:pPr>
            <a:r>
              <a:rPr lang="en-US" sz="1400" b="1" kern="0" dirty="0">
                <a:solidFill>
                  <a:srgbClr val="000090"/>
                </a:solidFill>
                <a:latin typeface="Arial"/>
                <a:cs typeface="Arial"/>
              </a:rPr>
              <a:t>LEN Cycles 25+</a:t>
            </a:r>
          </a:p>
        </p:txBody>
      </p:sp>
      <p:cxnSp>
        <p:nvCxnSpPr>
          <p:cNvPr id="26" name="Straight Connector 73"/>
          <p:cNvCxnSpPr>
            <a:cxnSpLocks noChangeShapeType="1"/>
          </p:cNvCxnSpPr>
          <p:nvPr/>
        </p:nvCxnSpPr>
        <p:spPr bwMode="auto">
          <a:xfrm>
            <a:off x="6641513" y="2354142"/>
            <a:ext cx="1598613" cy="0"/>
          </a:xfrm>
          <a:prstGeom prst="line">
            <a:avLst/>
          </a:prstGeom>
          <a:noFill/>
          <a:ln w="57150" algn="ctr">
            <a:solidFill>
              <a:schemeClr val="accent1">
                <a:lumMod val="20000"/>
                <a:lumOff val="80000"/>
              </a:schemeClr>
            </a:solidFill>
            <a:round/>
            <a:headEnd/>
            <a:tailEnd/>
          </a:ln>
        </p:spPr>
      </p:cxnSp>
      <p:sp>
        <p:nvSpPr>
          <p:cNvPr id="27" name="Rectangle 26"/>
          <p:cNvSpPr/>
          <p:nvPr/>
        </p:nvSpPr>
        <p:spPr>
          <a:xfrm>
            <a:off x="6691054" y="1288153"/>
            <a:ext cx="1499535" cy="1015663"/>
          </a:xfrm>
          <a:prstGeom prst="rect">
            <a:avLst/>
          </a:prstGeom>
        </p:spPr>
        <p:txBody>
          <a:bodyPr wrap="none">
            <a:spAutoFit/>
          </a:bodyPr>
          <a:lstStyle/>
          <a:p>
            <a:pPr algn="ctr" defTabSz="914400">
              <a:defRPr/>
            </a:pPr>
            <a:r>
              <a:rPr lang="en-US" sz="1500" b="1" kern="0" dirty="0" smtClean="0">
                <a:solidFill>
                  <a:srgbClr val="FFFFFF"/>
                </a:solidFill>
                <a:latin typeface="Arial"/>
                <a:cs typeface="Arial"/>
              </a:rPr>
              <a:t>Continued</a:t>
            </a:r>
          </a:p>
          <a:p>
            <a:pPr algn="ctr" defTabSz="914400">
              <a:defRPr/>
            </a:pPr>
            <a:r>
              <a:rPr lang="en-US" sz="1500" b="1" kern="0" dirty="0">
                <a:solidFill>
                  <a:srgbClr val="FFFFFF"/>
                </a:solidFill>
                <a:latin typeface="Arial"/>
                <a:cs typeface="Arial"/>
              </a:rPr>
              <a:t>l</a:t>
            </a:r>
            <a:r>
              <a:rPr lang="en-US" sz="1500" b="1" kern="0" dirty="0" smtClean="0">
                <a:solidFill>
                  <a:srgbClr val="FFFFFF"/>
                </a:solidFill>
                <a:latin typeface="Arial"/>
                <a:cs typeface="Arial"/>
              </a:rPr>
              <a:t>enalidomide</a:t>
            </a:r>
          </a:p>
          <a:p>
            <a:pPr algn="ctr" defTabSz="914400">
              <a:defRPr/>
            </a:pPr>
            <a:r>
              <a:rPr lang="en-US" sz="1500" b="1" kern="0" dirty="0" smtClean="0">
                <a:solidFill>
                  <a:srgbClr val="FFFFFF"/>
                </a:solidFill>
                <a:latin typeface="Arial"/>
                <a:cs typeface="Arial"/>
              </a:rPr>
              <a:t>recommended </a:t>
            </a:r>
            <a:endParaRPr lang="en-US" sz="1500" b="1" kern="0" dirty="0">
              <a:solidFill>
                <a:srgbClr val="FFFFFF"/>
              </a:solidFill>
              <a:latin typeface="Arial"/>
              <a:cs typeface="Arial"/>
            </a:endParaRPr>
          </a:p>
          <a:p>
            <a:pPr algn="ctr" defTabSz="914400">
              <a:defRPr/>
            </a:pPr>
            <a:r>
              <a:rPr lang="en-US" sz="1500" b="1" kern="0" dirty="0">
                <a:solidFill>
                  <a:srgbClr val="FFFFFF"/>
                </a:solidFill>
                <a:latin typeface="Arial"/>
                <a:cs typeface="Arial"/>
              </a:rPr>
              <a:t>(off protocol)</a:t>
            </a:r>
          </a:p>
        </p:txBody>
      </p:sp>
      <p:sp>
        <p:nvSpPr>
          <p:cNvPr id="28" name="Rectangle 27"/>
          <p:cNvSpPr/>
          <p:nvPr/>
        </p:nvSpPr>
        <p:spPr>
          <a:xfrm>
            <a:off x="2847879" y="4030909"/>
            <a:ext cx="2212379" cy="818182"/>
          </a:xfrm>
          <a:prstGeom prst="rect">
            <a:avLst/>
          </a:prstGeom>
          <a:solidFill>
            <a:srgbClr val="9BCB22"/>
          </a:solidFill>
          <a:ln>
            <a:noFill/>
          </a:ln>
        </p:spPr>
        <p:txBody>
          <a:bodyPr wrap="square" tIns="18288" bIns="18288" anchor="ctr">
            <a:noAutofit/>
          </a:bodyPr>
          <a:lstStyle/>
          <a:p>
            <a:pPr algn="ctr">
              <a:defRPr/>
            </a:pPr>
            <a:r>
              <a:rPr lang="en-US" sz="1500" b="1" kern="0" dirty="0" smtClean="0">
                <a:solidFill>
                  <a:srgbClr val="012A50"/>
                </a:solidFill>
                <a:latin typeface="Arial"/>
                <a:cs typeface="Arial"/>
              </a:rPr>
              <a:t>Transplant-eligible with ≥PR</a:t>
            </a:r>
          </a:p>
          <a:p>
            <a:pPr algn="ctr">
              <a:defRPr/>
            </a:pPr>
            <a:r>
              <a:rPr lang="en-US" sz="1500" b="1" kern="0" dirty="0" smtClean="0">
                <a:solidFill>
                  <a:srgbClr val="012A50"/>
                </a:solidFill>
                <a:latin typeface="Arial"/>
                <a:cs typeface="Arial"/>
              </a:rPr>
              <a:t>may undergo ASCT</a:t>
            </a:r>
            <a:endParaRPr lang="en-US" sz="1500" b="1" kern="0" dirty="0">
              <a:solidFill>
                <a:srgbClr val="012A50"/>
              </a:solidFill>
              <a:latin typeface="Arial"/>
              <a:cs typeface="Arial"/>
            </a:endParaRPr>
          </a:p>
        </p:txBody>
      </p:sp>
      <p:sp>
        <p:nvSpPr>
          <p:cNvPr id="29" name="TextBox 28"/>
          <p:cNvSpPr txBox="1"/>
          <p:nvPr/>
        </p:nvSpPr>
        <p:spPr>
          <a:xfrm>
            <a:off x="241099" y="2489419"/>
            <a:ext cx="1709738" cy="1015663"/>
          </a:xfrm>
          <a:prstGeom prst="rect">
            <a:avLst/>
          </a:prstGeom>
          <a:noFill/>
        </p:spPr>
        <p:txBody>
          <a:bodyPr anchor="ctr">
            <a:spAutoFit/>
          </a:bodyPr>
          <a:lstStyle/>
          <a:p>
            <a:pPr defTabSz="914400">
              <a:defRPr/>
            </a:pPr>
            <a:r>
              <a:rPr lang="en-US" sz="1500" b="1" kern="0" dirty="0" smtClean="0">
                <a:solidFill>
                  <a:srgbClr val="FFFFFF"/>
                </a:solidFill>
                <a:latin typeface="Arial"/>
                <a:cs typeface="Arial"/>
              </a:rPr>
              <a:t>Transplant-eligible and      ineligible </a:t>
            </a:r>
            <a:r>
              <a:rPr lang="en-US" sz="1500" b="1" kern="0" dirty="0">
                <a:solidFill>
                  <a:srgbClr val="FFFFFF"/>
                </a:solidFill>
                <a:latin typeface="Arial"/>
                <a:cs typeface="Arial"/>
              </a:rPr>
              <a:t>patients</a:t>
            </a:r>
          </a:p>
        </p:txBody>
      </p:sp>
      <p:sp>
        <p:nvSpPr>
          <p:cNvPr id="33" name="TextBox 14"/>
          <p:cNvSpPr txBox="1">
            <a:spLocks noChangeArrowheads="1"/>
          </p:cNvSpPr>
          <p:nvPr/>
        </p:nvSpPr>
        <p:spPr bwMode="auto">
          <a:xfrm>
            <a:off x="22225" y="6413811"/>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err="1" smtClean="0">
                <a:solidFill>
                  <a:srgbClr val="FFFFFF"/>
                </a:solidFill>
                <a:latin typeface="Arial"/>
                <a:cs typeface="Arial"/>
              </a:rPr>
              <a:t>Jakubowiak</a:t>
            </a:r>
            <a:r>
              <a:rPr lang="en-US" sz="1600" dirty="0" smtClean="0">
                <a:solidFill>
                  <a:srgbClr val="FFFFFF"/>
                </a:solidFill>
                <a:latin typeface="Arial"/>
                <a:cs typeface="Arial"/>
              </a:rPr>
              <a:t> AJ et al. </a:t>
            </a:r>
            <a:r>
              <a:rPr lang="en-US" sz="1600" i="1" dirty="0" smtClean="0">
                <a:solidFill>
                  <a:srgbClr val="FFFFFF"/>
                </a:solidFill>
                <a:latin typeface="Arial"/>
                <a:cs typeface="Arial"/>
              </a:rPr>
              <a:t>Blood </a:t>
            </a:r>
            <a:r>
              <a:rPr lang="en-US" sz="1600" dirty="0" smtClean="0">
                <a:solidFill>
                  <a:srgbClr val="FFFFFF"/>
                </a:solidFill>
                <a:latin typeface="Arial"/>
                <a:cs typeface="Arial"/>
              </a:rPr>
              <a:t>2012;120(</a:t>
            </a:r>
            <a:r>
              <a:rPr lang="en-US" sz="1600" dirty="0">
                <a:solidFill>
                  <a:srgbClr val="FFFFFF"/>
                </a:solidFill>
                <a:latin typeface="Arial"/>
                <a:cs typeface="Arial"/>
              </a:rPr>
              <a:t>9</a:t>
            </a:r>
            <a:r>
              <a:rPr lang="en-US" sz="1600" dirty="0" smtClean="0">
                <a:solidFill>
                  <a:srgbClr val="FFFFFF"/>
                </a:solidFill>
                <a:latin typeface="Arial"/>
                <a:cs typeface="Arial"/>
              </a:rPr>
              <a:t>):1801-9.</a:t>
            </a:r>
          </a:p>
        </p:txBody>
      </p:sp>
    </p:spTree>
    <p:extLst>
      <p:ext uri="{BB962C8B-B14F-4D97-AF65-F5344CB8AC3E}">
        <p14:creationId xmlns:p14="http://schemas.microsoft.com/office/powerpoint/2010/main" val="214019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4294967295"/>
          </p:nvPr>
        </p:nvSpPr>
        <p:spPr>
          <a:xfrm>
            <a:off x="635000" y="2408238"/>
            <a:ext cx="7772400" cy="1801812"/>
          </a:xfrm>
        </p:spPr>
        <p:txBody>
          <a:bodyPr anchor="ctr">
            <a:normAutofit/>
          </a:bodyPr>
          <a:lstStyle/>
          <a:p>
            <a:pPr marL="0" indent="0" algn="ctr">
              <a:buNone/>
            </a:pPr>
            <a:r>
              <a:rPr lang="en-US" sz="3200" b="1" dirty="0">
                <a:latin typeface="Arial" charset="0"/>
                <a:ea typeface="ヒラギノ角ゴ Pro W3" charset="0"/>
                <a:cs typeface="ヒラギノ角ゴ Pro W3" charset="0"/>
              </a:rPr>
              <a:t>Other novel proteasome inhibitors under development (</a:t>
            </a:r>
            <a:r>
              <a:rPr lang="en-US" sz="3200" b="1" dirty="0" err="1">
                <a:latin typeface="Arial" charset="0"/>
                <a:ea typeface="ヒラギノ角ゴ Pro W3" charset="0"/>
                <a:cs typeface="ヒラギノ角ゴ Pro W3" charset="0"/>
              </a:rPr>
              <a:t>eg</a:t>
            </a:r>
            <a:r>
              <a:rPr lang="en-US" sz="3200" b="1" dirty="0">
                <a:latin typeface="Arial" charset="0"/>
                <a:ea typeface="ヒラギノ角ゴ Pro W3" charset="0"/>
                <a:cs typeface="ヒラギノ角ゴ Pro W3" charset="0"/>
              </a:rPr>
              <a:t>, </a:t>
            </a:r>
            <a:r>
              <a:rPr lang="en-US" sz="3200" b="1" dirty="0" err="1">
                <a:latin typeface="Arial" charset="0"/>
                <a:ea typeface="ヒラギノ角ゴ Pro W3" charset="0"/>
                <a:cs typeface="ヒラギノ角ゴ Pro W3" charset="0"/>
              </a:rPr>
              <a:t>ixazomib</a:t>
            </a:r>
            <a:r>
              <a:rPr lang="en-US" sz="3200" b="1" dirty="0">
                <a:latin typeface="Arial" charset="0"/>
                <a:ea typeface="ヒラギノ角ゴ Pro W3" charset="0"/>
                <a:cs typeface="ヒラギノ角ゴ Pro W3" charset="0"/>
              </a:rPr>
              <a:t>)</a:t>
            </a:r>
          </a:p>
        </p:txBody>
      </p:sp>
    </p:spTree>
    <p:extLst>
      <p:ext uri="{BB962C8B-B14F-4D97-AF65-F5344CB8AC3E}">
        <p14:creationId xmlns:p14="http://schemas.microsoft.com/office/powerpoint/2010/main" val="366106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p:cNvSpPr>
            <a:spLocks noChangeArrowheads="1"/>
          </p:cNvSpPr>
          <p:nvPr/>
        </p:nvSpPr>
        <p:spPr bwMode="auto">
          <a:xfrm>
            <a:off x="969229" y="1531939"/>
            <a:ext cx="7145027" cy="2100338"/>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mtClean="0">
              <a:solidFill>
                <a:srgbClr val="FFFFFF"/>
              </a:solidFill>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smtClean="0"/>
              <a:t>Key Features of </a:t>
            </a:r>
            <a:r>
              <a:rPr lang="en-US" dirty="0" err="1" smtClean="0"/>
              <a:t>Ixazomib</a:t>
            </a:r>
            <a:r>
              <a:rPr lang="en-US" dirty="0" smtClean="0"/>
              <a:t> and </a:t>
            </a:r>
            <a:r>
              <a:rPr lang="en-US" dirty="0" err="1" smtClean="0"/>
              <a:t>Bortezomib</a:t>
            </a:r>
            <a:endParaRPr lang="en-US" dirty="0"/>
          </a:p>
        </p:txBody>
      </p:sp>
      <p:pic>
        <p:nvPicPr>
          <p:cNvPr id="3" name="Picture 2" descr="Screen shot 2013-01-29 at 3.39.0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562" y="4125608"/>
            <a:ext cx="3078694" cy="1743546"/>
          </a:xfrm>
          <a:prstGeom prst="rect">
            <a:avLst/>
          </a:prstGeom>
        </p:spPr>
      </p:pic>
      <p:sp>
        <p:nvSpPr>
          <p:cNvPr id="4" name="TextBox 3"/>
          <p:cNvSpPr txBox="1"/>
          <p:nvPr/>
        </p:nvSpPr>
        <p:spPr>
          <a:xfrm>
            <a:off x="5978602" y="5855694"/>
            <a:ext cx="1222410" cy="338554"/>
          </a:xfrm>
          <a:prstGeom prst="rect">
            <a:avLst/>
          </a:prstGeom>
          <a:noFill/>
        </p:spPr>
        <p:txBody>
          <a:bodyPr wrap="none" rtlCol="0">
            <a:spAutoFit/>
          </a:bodyPr>
          <a:lstStyle/>
          <a:p>
            <a:r>
              <a:rPr lang="en-US" sz="1600" dirty="0" err="1" smtClean="0">
                <a:solidFill>
                  <a:srgbClr val="FFFFFF"/>
                </a:solidFill>
                <a:latin typeface="Arial"/>
                <a:cs typeface="Arial"/>
              </a:rPr>
              <a:t>Bortezomib</a:t>
            </a:r>
            <a:endParaRPr lang="en-US" sz="1600" dirty="0">
              <a:solidFill>
                <a:srgbClr val="FFFFFF"/>
              </a:solidFill>
              <a:latin typeface="Arial"/>
              <a:cs typeface="Arial"/>
            </a:endParaRPr>
          </a:p>
        </p:txBody>
      </p:sp>
      <p:sp>
        <p:nvSpPr>
          <p:cNvPr id="5" name="Rectangle 71"/>
          <p:cNvSpPr>
            <a:spLocks noChangeArrowheads="1"/>
          </p:cNvSpPr>
          <p:nvPr/>
        </p:nvSpPr>
        <p:spPr bwMode="auto">
          <a:xfrm>
            <a:off x="0" y="6453336"/>
            <a:ext cx="70658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2880" tIns="91440" bIns="91440">
            <a:spAutoFit/>
          </a:bodyPr>
          <a:lstStyle/>
          <a:p>
            <a:r>
              <a:rPr lang="en-US" sz="1600" dirty="0" smtClean="0">
                <a:solidFill>
                  <a:srgbClr val="FFFFFF"/>
                </a:solidFill>
                <a:latin typeface="Arial"/>
                <a:cs typeface="Arial"/>
              </a:rPr>
              <a:t>Adapted from </a:t>
            </a:r>
            <a:r>
              <a:rPr lang="en-US" sz="1600" dirty="0" err="1" smtClean="0">
                <a:solidFill>
                  <a:srgbClr val="FFFFFF"/>
                </a:solidFill>
                <a:latin typeface="Arial"/>
                <a:cs typeface="Arial"/>
              </a:rPr>
              <a:t>Fostier</a:t>
            </a:r>
            <a:r>
              <a:rPr lang="en-US" sz="1600" dirty="0" smtClean="0">
                <a:solidFill>
                  <a:srgbClr val="FFFFFF"/>
                </a:solidFill>
                <a:latin typeface="Arial"/>
                <a:cs typeface="Arial"/>
              </a:rPr>
              <a:t> K et </a:t>
            </a:r>
            <a:r>
              <a:rPr lang="en-US" sz="1600" dirty="0">
                <a:solidFill>
                  <a:srgbClr val="FFFFFF"/>
                </a:solidFill>
                <a:latin typeface="Arial"/>
                <a:cs typeface="Arial"/>
              </a:rPr>
              <a:t>al. </a:t>
            </a:r>
            <a:r>
              <a:rPr lang="en-US" sz="1600" i="1" dirty="0" err="1" smtClean="0">
                <a:solidFill>
                  <a:srgbClr val="FFFFFF"/>
                </a:solidFill>
                <a:latin typeface="Arial"/>
                <a:cs typeface="Arial"/>
              </a:rPr>
              <a:t>OncoTargets</a:t>
            </a:r>
            <a:r>
              <a:rPr lang="en-US" sz="1600" i="1" dirty="0" smtClean="0">
                <a:solidFill>
                  <a:srgbClr val="FFFFFF"/>
                </a:solidFill>
                <a:latin typeface="Arial"/>
                <a:cs typeface="Arial"/>
              </a:rPr>
              <a:t> and Therapy </a:t>
            </a:r>
            <a:r>
              <a:rPr lang="en-US" sz="1600" dirty="0" smtClean="0">
                <a:solidFill>
                  <a:srgbClr val="FFFFFF"/>
                </a:solidFill>
                <a:latin typeface="Arial"/>
                <a:cs typeface="Arial"/>
              </a:rPr>
              <a:t>2012;5:237-44.</a:t>
            </a:r>
            <a:endParaRPr lang="en-US" sz="1600" dirty="0">
              <a:solidFill>
                <a:srgbClr val="FFFFFF"/>
              </a:solidFill>
              <a:latin typeface="Arial"/>
              <a:cs typeface="Arial"/>
            </a:endParaRPr>
          </a:p>
        </p:txBody>
      </p:sp>
      <p:graphicFrame>
        <p:nvGraphicFramePr>
          <p:cNvPr id="6" name="Content Placeholder 4"/>
          <p:cNvGraphicFramePr>
            <a:graphicFrameLocks/>
          </p:cNvGraphicFramePr>
          <p:nvPr>
            <p:extLst>
              <p:ext uri="{D42A27DB-BD31-4B8C-83A1-F6EECF244321}">
                <p14:modId xmlns:p14="http://schemas.microsoft.com/office/powerpoint/2010/main" val="3666979829"/>
              </p:ext>
            </p:extLst>
          </p:nvPr>
        </p:nvGraphicFramePr>
        <p:xfrm>
          <a:off x="1149079" y="1697908"/>
          <a:ext cx="6833440" cy="1782202"/>
        </p:xfrm>
        <a:graphic>
          <a:graphicData uri="http://schemas.openxmlformats.org/drawingml/2006/table">
            <a:tbl>
              <a:tblPr firstRow="1" bandRow="1">
                <a:tableStyleId>{10A1B5D5-9B99-4C35-A422-299274C87663}</a:tableStyleId>
              </a:tblPr>
              <a:tblGrid>
                <a:gridCol w="1454946"/>
                <a:gridCol w="1301793"/>
                <a:gridCol w="1378369"/>
                <a:gridCol w="1301793"/>
                <a:gridCol w="1396539"/>
              </a:tblGrid>
              <a:tr h="625306">
                <a:tc>
                  <a:txBody>
                    <a:bodyPr/>
                    <a:lstStyle/>
                    <a:p>
                      <a:endParaRPr lang="en-US" dirty="0" smtClean="0">
                        <a:solidFill>
                          <a:srgbClr val="ECBB33"/>
                        </a:solidFill>
                        <a:latin typeface="Arial"/>
                        <a:cs typeface="Arial"/>
                      </a:endParaRPr>
                    </a:p>
                    <a:p>
                      <a:r>
                        <a:rPr lang="en-US" dirty="0" smtClean="0">
                          <a:solidFill>
                            <a:srgbClr val="ECBB33"/>
                          </a:solidFill>
                          <a:latin typeface="Arial"/>
                          <a:cs typeface="Arial"/>
                        </a:rPr>
                        <a:t>Compound</a:t>
                      </a:r>
                      <a:endParaRPr lang="en-US" dirty="0">
                        <a:solidFill>
                          <a:srgbClr val="ECBB33"/>
                        </a:solidFill>
                        <a:latin typeface="Arial"/>
                        <a:cs typeface="Aria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dirty="0" smtClean="0">
                          <a:solidFill>
                            <a:srgbClr val="ECBB33"/>
                          </a:solidFill>
                          <a:latin typeface="Arial"/>
                          <a:cs typeface="Arial"/>
                        </a:rPr>
                        <a:t>Chemical</a:t>
                      </a:r>
                      <a:endParaRPr lang="en-US" dirty="0">
                        <a:solidFill>
                          <a:srgbClr val="ECBB33"/>
                        </a:solidFill>
                        <a:latin typeface="Arial"/>
                        <a:cs typeface="Aria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dirty="0" smtClean="0">
                          <a:solidFill>
                            <a:srgbClr val="ECBB33"/>
                          </a:solidFill>
                          <a:latin typeface="Arial"/>
                          <a:cs typeface="Arial"/>
                        </a:rPr>
                        <a:t>Binding</a:t>
                      </a:r>
                      <a:endParaRPr lang="en-US" dirty="0">
                        <a:solidFill>
                          <a:srgbClr val="ECBB33"/>
                        </a:solidFill>
                        <a:latin typeface="Arial"/>
                        <a:cs typeface="Aria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dirty="0" err="1" smtClean="0">
                          <a:solidFill>
                            <a:srgbClr val="ECBB33"/>
                          </a:solidFill>
                          <a:latin typeface="Arial"/>
                          <a:cs typeface="Arial"/>
                        </a:rPr>
                        <a:t>Adm</a:t>
                      </a:r>
                      <a:endParaRPr lang="en-US" dirty="0">
                        <a:solidFill>
                          <a:srgbClr val="ECBB33"/>
                        </a:solidFill>
                        <a:latin typeface="Arial"/>
                        <a:cs typeface="Aria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dirty="0" smtClean="0">
                          <a:solidFill>
                            <a:srgbClr val="ECBB33"/>
                          </a:solidFill>
                          <a:latin typeface="Arial"/>
                          <a:cs typeface="Arial"/>
                        </a:rPr>
                        <a:t>Status</a:t>
                      </a:r>
                      <a:endParaRPr lang="en-US" dirty="0">
                        <a:solidFill>
                          <a:srgbClr val="ECBB33"/>
                        </a:solidFill>
                        <a:latin typeface="Arial"/>
                        <a:cs typeface="Aria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r>
              <a:tr h="296024">
                <a:tc>
                  <a:txBody>
                    <a:bodyPr/>
                    <a:lstStyle/>
                    <a:p>
                      <a:r>
                        <a:rPr lang="en-US" dirty="0" err="1" smtClean="0">
                          <a:solidFill>
                            <a:schemeClr val="bg1"/>
                          </a:solidFill>
                          <a:latin typeface="Arial"/>
                          <a:cs typeface="Arial"/>
                        </a:rPr>
                        <a:t>Bortezomib</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err="1" smtClean="0">
                          <a:solidFill>
                            <a:schemeClr val="bg1"/>
                          </a:solidFill>
                          <a:latin typeface="Arial"/>
                          <a:cs typeface="Arial"/>
                        </a:rPr>
                        <a:t>Boronate</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smtClean="0">
                          <a:solidFill>
                            <a:schemeClr val="bg1"/>
                          </a:solidFill>
                          <a:latin typeface="Arial"/>
                          <a:cs typeface="Arial"/>
                        </a:rPr>
                        <a:t>Reversible</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smtClean="0">
                          <a:solidFill>
                            <a:srgbClr val="000090"/>
                          </a:solidFill>
                          <a:latin typeface="Arial"/>
                          <a:cs typeface="Arial"/>
                        </a:rPr>
                        <a:t>IV/SC</a:t>
                      </a:r>
                      <a:endParaRPr lang="en-US" dirty="0">
                        <a:solidFill>
                          <a:srgbClr val="000090"/>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CBB33"/>
                    </a:solidFill>
                  </a:tcPr>
                </a:tc>
                <a:tc>
                  <a:txBody>
                    <a:bodyPr/>
                    <a:lstStyle/>
                    <a:p>
                      <a:pPr algn="ctr"/>
                      <a:r>
                        <a:rPr lang="en-US" dirty="0" smtClean="0">
                          <a:solidFill>
                            <a:schemeClr val="bg1"/>
                          </a:solidFill>
                          <a:latin typeface="Arial"/>
                          <a:cs typeface="Arial"/>
                        </a:rPr>
                        <a:t>FDA approved</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r h="502042">
                <a:tc>
                  <a:txBody>
                    <a:bodyPr/>
                    <a:lstStyle/>
                    <a:p>
                      <a:r>
                        <a:rPr lang="en-US" dirty="0" err="1" smtClean="0">
                          <a:solidFill>
                            <a:schemeClr val="bg1"/>
                          </a:solidFill>
                          <a:latin typeface="Arial"/>
                          <a:cs typeface="Arial"/>
                        </a:rPr>
                        <a:t>Ixazomib</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err="1" smtClean="0">
                          <a:solidFill>
                            <a:schemeClr val="bg1"/>
                          </a:solidFill>
                          <a:latin typeface="Arial"/>
                          <a:cs typeface="Arial"/>
                        </a:rPr>
                        <a:t>Boronate</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smtClean="0">
                          <a:solidFill>
                            <a:schemeClr val="bg1"/>
                          </a:solidFill>
                          <a:latin typeface="Arial"/>
                          <a:cs typeface="Arial"/>
                        </a:rPr>
                        <a:t>Reversible</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dirty="0" smtClean="0">
                          <a:solidFill>
                            <a:srgbClr val="000090"/>
                          </a:solidFill>
                          <a:latin typeface="Arial"/>
                          <a:cs typeface="Arial"/>
                        </a:rPr>
                        <a:t>Oral/IV</a:t>
                      </a:r>
                      <a:endParaRPr lang="en-US" dirty="0">
                        <a:solidFill>
                          <a:srgbClr val="000090"/>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CBB33"/>
                    </a:solidFill>
                  </a:tcPr>
                </a:tc>
                <a:tc>
                  <a:txBody>
                    <a:bodyPr/>
                    <a:lstStyle/>
                    <a:p>
                      <a:pPr algn="ctr"/>
                      <a:r>
                        <a:rPr lang="en-US" dirty="0" smtClean="0">
                          <a:solidFill>
                            <a:schemeClr val="bg1"/>
                          </a:solidFill>
                          <a:latin typeface="Arial"/>
                          <a:cs typeface="Arial"/>
                        </a:rPr>
                        <a:t>Phase 1-3</a:t>
                      </a:r>
                      <a:endParaRPr lang="en-US"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bl>
          </a:graphicData>
        </a:graphic>
      </p:graphicFrame>
      <p:pic>
        <p:nvPicPr>
          <p:cNvPr id="7" name="Picture 6" descr="MLN9708.png"/>
          <p:cNvPicPr>
            <a:picLocks noChangeAspect="1"/>
          </p:cNvPicPr>
          <p:nvPr/>
        </p:nvPicPr>
        <p:blipFill rotWithShape="1">
          <a:blip r:embed="rId4" cstate="print">
            <a:extLst>
              <a:ext uri="{28A0092B-C50C-407E-A947-70E740481C1C}">
                <a14:useLocalDpi xmlns:a14="http://schemas.microsoft.com/office/drawing/2010/main" val="0"/>
              </a:ext>
            </a:extLst>
          </a:blip>
          <a:srcRect r="20408"/>
          <a:stretch/>
        </p:blipFill>
        <p:spPr>
          <a:xfrm>
            <a:off x="969229" y="4088500"/>
            <a:ext cx="3620310" cy="1788538"/>
          </a:xfrm>
          <a:prstGeom prst="rect">
            <a:avLst/>
          </a:prstGeom>
        </p:spPr>
      </p:pic>
      <p:sp>
        <p:nvSpPr>
          <p:cNvPr id="8" name="TextBox 7"/>
          <p:cNvSpPr txBox="1"/>
          <p:nvPr/>
        </p:nvSpPr>
        <p:spPr>
          <a:xfrm>
            <a:off x="2123728" y="5877038"/>
            <a:ext cx="1005704" cy="338554"/>
          </a:xfrm>
          <a:prstGeom prst="rect">
            <a:avLst/>
          </a:prstGeom>
          <a:noFill/>
        </p:spPr>
        <p:txBody>
          <a:bodyPr wrap="none" rtlCol="0">
            <a:spAutoFit/>
          </a:bodyPr>
          <a:lstStyle/>
          <a:p>
            <a:r>
              <a:rPr lang="en-US" sz="1600" dirty="0" err="1" smtClean="0">
                <a:solidFill>
                  <a:srgbClr val="FFFFFF"/>
                </a:solidFill>
                <a:latin typeface="Arial"/>
                <a:cs typeface="Arial"/>
              </a:rPr>
              <a:t>Ixazomib</a:t>
            </a:r>
            <a:endParaRPr lang="en-US" sz="1600" dirty="0">
              <a:solidFill>
                <a:srgbClr val="FFFFFF"/>
              </a:solidFill>
              <a:latin typeface="Arial"/>
              <a:cs typeface="Arial"/>
            </a:endParaRPr>
          </a:p>
        </p:txBody>
      </p:sp>
    </p:spTree>
    <p:extLst>
      <p:ext uri="{BB962C8B-B14F-4D97-AF65-F5344CB8AC3E}">
        <p14:creationId xmlns:p14="http://schemas.microsoft.com/office/powerpoint/2010/main" val="3421100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11188" y="1200727"/>
            <a:ext cx="8267700" cy="28863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r>
              <a:rPr lang="en-US" dirty="0" smtClean="0">
                <a:latin typeface="Arial"/>
                <a:ea typeface="ＭＳ Ｐゴシック" charset="0"/>
                <a:cs typeface="Arial"/>
              </a:rPr>
              <a:t>Phase 1/2 Study of Weekly MLN9708, an Investigational Oral Proteasome Inhibitor, </a:t>
            </a:r>
            <a:br>
              <a:rPr lang="en-US" dirty="0" smtClean="0">
                <a:latin typeface="Arial"/>
                <a:ea typeface="ＭＳ Ｐゴシック" charset="0"/>
                <a:cs typeface="Arial"/>
              </a:rPr>
            </a:br>
            <a:r>
              <a:rPr lang="en-US" dirty="0" smtClean="0">
                <a:latin typeface="Arial"/>
                <a:ea typeface="ＭＳ Ｐゴシック" charset="0"/>
                <a:cs typeface="Arial"/>
              </a:rPr>
              <a:t>in Combination with </a:t>
            </a:r>
            <a:r>
              <a:rPr lang="en-US" dirty="0" err="1" smtClean="0">
                <a:latin typeface="Arial"/>
                <a:ea typeface="ＭＳ Ｐゴシック" charset="0"/>
                <a:cs typeface="Arial"/>
              </a:rPr>
              <a:t>Lenalidomide</a:t>
            </a:r>
            <a:r>
              <a:rPr lang="en-US" dirty="0" smtClean="0">
                <a:latin typeface="Arial"/>
                <a:ea typeface="ＭＳ Ｐゴシック" charset="0"/>
                <a:cs typeface="Arial"/>
              </a:rPr>
              <a:t> and Dexamethasone in Patients with Previously Untreated Multiple Myeloma</a:t>
            </a:r>
            <a:endParaRPr lang="en-US" dirty="0">
              <a:latin typeface="Arial"/>
              <a:ea typeface="ＭＳ Ｐゴシック" charset="0"/>
              <a:cs typeface="Arial"/>
            </a:endParaRPr>
          </a:p>
        </p:txBody>
      </p:sp>
      <p:sp>
        <p:nvSpPr>
          <p:cNvPr id="6" name="Rectangle 3"/>
          <p:cNvSpPr txBox="1">
            <a:spLocks noChangeArrowheads="1"/>
          </p:cNvSpPr>
          <p:nvPr/>
        </p:nvSpPr>
        <p:spPr>
          <a:xfrm>
            <a:off x="611188" y="4332369"/>
            <a:ext cx="7769225" cy="1236126"/>
          </a:xfrm>
          <a:prstGeom prst="rect">
            <a:avLst/>
          </a:prstGeom>
        </p:spPr>
        <p:txBody>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prstClr val="white"/>
                </a:solidFill>
                <a:latin typeface="Arial"/>
                <a:ea typeface="ＭＳ Ｐゴシック" charset="0"/>
                <a:cs typeface="Arial"/>
              </a:rPr>
              <a:t>Kumar SK et al.</a:t>
            </a:r>
          </a:p>
          <a:p>
            <a:pPr marL="0" indent="0">
              <a:buFont typeface="Arial"/>
              <a:buNone/>
            </a:pPr>
            <a:r>
              <a:rPr lang="en-US" i="1" dirty="0" err="1" smtClean="0">
                <a:solidFill>
                  <a:prstClr val="white"/>
                </a:solidFill>
                <a:latin typeface="Arial"/>
                <a:ea typeface="ＭＳ Ｐゴシック" charset="0"/>
                <a:cs typeface="Arial"/>
              </a:rPr>
              <a:t>Proc</a:t>
            </a:r>
            <a:r>
              <a:rPr lang="en-US" i="1" dirty="0" smtClean="0">
                <a:solidFill>
                  <a:prstClr val="white"/>
                </a:solidFill>
                <a:latin typeface="Arial"/>
                <a:ea typeface="ＭＳ Ｐゴシック" charset="0"/>
                <a:cs typeface="Arial"/>
              </a:rPr>
              <a:t> ASH</a:t>
            </a:r>
            <a:r>
              <a:rPr lang="en-US" dirty="0" smtClean="0">
                <a:solidFill>
                  <a:prstClr val="white"/>
                </a:solidFill>
                <a:latin typeface="Arial"/>
                <a:ea typeface="ＭＳ Ｐゴシック" charset="0"/>
                <a:cs typeface="Arial"/>
              </a:rPr>
              <a:t> 2012;Abstract 332.</a:t>
            </a:r>
            <a:endParaRPr lang="en-GB" dirty="0">
              <a:solidFill>
                <a:prstClr val="white"/>
              </a:solidFill>
              <a:latin typeface="Arial"/>
              <a:ea typeface="ＭＳ Ｐゴシック" charset="0"/>
              <a:cs typeface="Arial"/>
            </a:endParaRPr>
          </a:p>
        </p:txBody>
      </p:sp>
    </p:spTree>
    <p:extLst>
      <p:ext uri="{BB962C8B-B14F-4D97-AF65-F5344CB8AC3E}">
        <p14:creationId xmlns:p14="http://schemas.microsoft.com/office/powerpoint/2010/main" val="2294769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I/II Study of Weekly </a:t>
            </a:r>
            <a:r>
              <a:rPr lang="en-US" dirty="0" err="1" smtClean="0"/>
              <a:t>Ixazomib</a:t>
            </a:r>
            <a:r>
              <a:rPr lang="en-US" dirty="0" smtClean="0"/>
              <a:t> Combined with </a:t>
            </a:r>
            <a:r>
              <a:rPr lang="en-US" dirty="0" err="1" smtClean="0"/>
              <a:t>Lenalidomide</a:t>
            </a:r>
            <a:r>
              <a:rPr lang="en-US" dirty="0" smtClean="0"/>
              <a:t> and Dexamethasone in Previously Untreated MM</a:t>
            </a:r>
            <a:endParaRPr lang="en-US" dirty="0"/>
          </a:p>
        </p:txBody>
      </p:sp>
      <p:sp>
        <p:nvSpPr>
          <p:cNvPr id="3" name="Rectangle 5"/>
          <p:cNvSpPr>
            <a:spLocks noChangeArrowheads="1"/>
          </p:cNvSpPr>
          <p:nvPr/>
        </p:nvSpPr>
        <p:spPr bwMode="auto">
          <a:xfrm>
            <a:off x="0" y="633435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eaLnBrk="0" hangingPunct="0"/>
            <a:r>
              <a:rPr lang="en-US" sz="1500" dirty="0">
                <a:solidFill>
                  <a:srgbClr val="EEECE1"/>
                </a:solidFill>
                <a:latin typeface="Arial"/>
                <a:cs typeface="Arial"/>
              </a:rPr>
              <a:t>Kumar SK et al. </a:t>
            </a:r>
            <a:r>
              <a:rPr lang="en-US" sz="1500" i="1" dirty="0" err="1">
                <a:solidFill>
                  <a:srgbClr val="EEECE1"/>
                </a:solidFill>
                <a:latin typeface="Arial"/>
                <a:cs typeface="Arial"/>
              </a:rPr>
              <a:t>Proc</a:t>
            </a:r>
            <a:r>
              <a:rPr lang="en-US" sz="1500" i="1" dirty="0">
                <a:solidFill>
                  <a:srgbClr val="EEECE1"/>
                </a:solidFill>
                <a:latin typeface="Arial"/>
                <a:cs typeface="Arial"/>
              </a:rPr>
              <a:t> ASH</a:t>
            </a:r>
            <a:r>
              <a:rPr lang="en-US" sz="1500" dirty="0">
                <a:solidFill>
                  <a:srgbClr val="EEECE1"/>
                </a:solidFill>
                <a:latin typeface="Arial"/>
                <a:cs typeface="Arial"/>
              </a:rPr>
              <a:t> 2012;Abstract 332.</a:t>
            </a:r>
          </a:p>
        </p:txBody>
      </p:sp>
      <p:cxnSp>
        <p:nvCxnSpPr>
          <p:cNvPr id="4" name="Straight Connector 3"/>
          <p:cNvCxnSpPr/>
          <p:nvPr/>
        </p:nvCxnSpPr>
        <p:spPr>
          <a:xfrm>
            <a:off x="816370" y="2685430"/>
            <a:ext cx="6480175" cy="0"/>
          </a:xfrm>
          <a:prstGeom prst="line">
            <a:avLst/>
          </a:prstGeom>
          <a:ln w="2540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11"/>
          <p:cNvSpPr txBox="1">
            <a:spLocks noChangeArrowheads="1"/>
          </p:cNvSpPr>
          <p:nvPr/>
        </p:nvSpPr>
        <p:spPr bwMode="auto">
          <a:xfrm>
            <a:off x="679845" y="2320305"/>
            <a:ext cx="284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latin typeface="Arial"/>
                <a:cs typeface="Arial"/>
              </a:rPr>
              <a:t>1</a:t>
            </a:r>
          </a:p>
        </p:txBody>
      </p:sp>
      <p:sp>
        <p:nvSpPr>
          <p:cNvPr id="6" name="TextBox 12"/>
          <p:cNvSpPr txBox="1">
            <a:spLocks noChangeArrowheads="1"/>
          </p:cNvSpPr>
          <p:nvPr/>
        </p:nvSpPr>
        <p:spPr bwMode="auto">
          <a:xfrm>
            <a:off x="2372120" y="2323480"/>
            <a:ext cx="284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latin typeface="Arial"/>
                <a:cs typeface="Arial"/>
              </a:rPr>
              <a:t>8</a:t>
            </a:r>
          </a:p>
        </p:txBody>
      </p:sp>
      <p:sp>
        <p:nvSpPr>
          <p:cNvPr id="7" name="TextBox 13"/>
          <p:cNvSpPr txBox="1">
            <a:spLocks noChangeArrowheads="1"/>
          </p:cNvSpPr>
          <p:nvPr/>
        </p:nvSpPr>
        <p:spPr bwMode="auto">
          <a:xfrm>
            <a:off x="4010420" y="2323480"/>
            <a:ext cx="384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latin typeface="Arial"/>
                <a:cs typeface="Arial"/>
              </a:rPr>
              <a:t>15</a:t>
            </a:r>
          </a:p>
        </p:txBody>
      </p:sp>
      <p:sp>
        <p:nvSpPr>
          <p:cNvPr id="8" name="TextBox 14"/>
          <p:cNvSpPr txBox="1">
            <a:spLocks noChangeArrowheads="1"/>
          </p:cNvSpPr>
          <p:nvPr/>
        </p:nvSpPr>
        <p:spPr bwMode="auto">
          <a:xfrm>
            <a:off x="5696345" y="2329830"/>
            <a:ext cx="384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latin typeface="Arial"/>
                <a:cs typeface="Arial"/>
              </a:rPr>
              <a:t>22</a:t>
            </a:r>
          </a:p>
        </p:txBody>
      </p:sp>
      <p:sp>
        <p:nvSpPr>
          <p:cNvPr id="9" name="TextBox 15"/>
          <p:cNvSpPr txBox="1">
            <a:spLocks noChangeArrowheads="1"/>
          </p:cNvSpPr>
          <p:nvPr/>
        </p:nvSpPr>
        <p:spPr bwMode="auto">
          <a:xfrm>
            <a:off x="7118745" y="2323480"/>
            <a:ext cx="384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latin typeface="Arial"/>
                <a:cs typeface="Arial"/>
              </a:rPr>
              <a:t>28</a:t>
            </a:r>
          </a:p>
        </p:txBody>
      </p:sp>
      <p:sp>
        <p:nvSpPr>
          <p:cNvPr id="10" name="TextBox 16"/>
          <p:cNvSpPr txBox="1">
            <a:spLocks noChangeArrowheads="1"/>
          </p:cNvSpPr>
          <p:nvPr/>
        </p:nvSpPr>
        <p:spPr bwMode="auto">
          <a:xfrm>
            <a:off x="7487046" y="2866405"/>
            <a:ext cx="1415118" cy="1336140"/>
          </a:xfrm>
          <a:prstGeom prst="rect">
            <a:avLst/>
          </a:prstGeom>
          <a:solidFill>
            <a:srgbClr val="012A50"/>
          </a:solidFill>
          <a:ln w="19050">
            <a:solidFill>
              <a:srgbClr val="FF8500"/>
            </a:solidFill>
            <a:miter lim="800000"/>
            <a:headEnd/>
            <a:tailEnd/>
          </a:ln>
          <a:extLst/>
        </p:spPr>
        <p:txBody>
          <a:bodyPr wrap="square" anchor="ctr">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30000"/>
              </a:lnSpc>
            </a:pPr>
            <a:r>
              <a:rPr lang="en-US" sz="1400" b="1">
                <a:solidFill>
                  <a:schemeClr val="bg1"/>
                </a:solidFill>
                <a:latin typeface="Arial"/>
                <a:cs typeface="Arial"/>
              </a:rPr>
              <a:t>MLN9708 maintenance</a:t>
            </a:r>
          </a:p>
          <a:p>
            <a:pPr algn="ctr" eaLnBrk="1" hangingPunct="1">
              <a:lnSpc>
                <a:spcPct val="130000"/>
              </a:lnSpc>
            </a:pPr>
            <a:r>
              <a:rPr lang="en-US" sz="1400" b="1">
                <a:solidFill>
                  <a:schemeClr val="bg1"/>
                </a:solidFill>
                <a:latin typeface="Arial"/>
                <a:cs typeface="Arial"/>
              </a:rPr>
              <a:t>Days 1, 8, 15</a:t>
            </a:r>
          </a:p>
          <a:p>
            <a:pPr algn="ctr" eaLnBrk="1" hangingPunct="1">
              <a:lnSpc>
                <a:spcPct val="130000"/>
              </a:lnSpc>
            </a:pPr>
            <a:r>
              <a:rPr lang="en-US" sz="1400" b="1">
                <a:solidFill>
                  <a:schemeClr val="bg1"/>
                </a:solidFill>
                <a:latin typeface="Arial"/>
                <a:cs typeface="Arial"/>
              </a:rPr>
              <a:t>28-day cycles</a:t>
            </a:r>
          </a:p>
        </p:txBody>
      </p:sp>
      <p:sp>
        <p:nvSpPr>
          <p:cNvPr id="11" name="TextBox 17"/>
          <p:cNvSpPr txBox="1">
            <a:spLocks noChangeArrowheads="1"/>
          </p:cNvSpPr>
          <p:nvPr/>
        </p:nvSpPr>
        <p:spPr bwMode="auto">
          <a:xfrm>
            <a:off x="1946670" y="2072655"/>
            <a:ext cx="4574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FFFF"/>
                </a:solidFill>
                <a:latin typeface="Arial"/>
                <a:cs typeface="Arial"/>
              </a:rPr>
              <a:t>Induction: up to 12 x 28-day treatment cycles</a:t>
            </a:r>
          </a:p>
        </p:txBody>
      </p:sp>
      <p:sp>
        <p:nvSpPr>
          <p:cNvPr id="12" name="TextBox 18"/>
          <p:cNvSpPr txBox="1">
            <a:spLocks noChangeArrowheads="1"/>
          </p:cNvSpPr>
          <p:nvPr/>
        </p:nvSpPr>
        <p:spPr bwMode="auto">
          <a:xfrm>
            <a:off x="7477810" y="2069480"/>
            <a:ext cx="1427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chemeClr val="bg1"/>
                </a:solidFill>
                <a:latin typeface="Arial"/>
                <a:cs typeface="Arial"/>
              </a:rPr>
              <a:t>Maintenance</a:t>
            </a:r>
          </a:p>
        </p:txBody>
      </p:sp>
      <p:sp>
        <p:nvSpPr>
          <p:cNvPr id="13" name="TextBox 19"/>
          <p:cNvSpPr txBox="1">
            <a:spLocks noChangeArrowheads="1"/>
          </p:cNvSpPr>
          <p:nvPr/>
        </p:nvSpPr>
        <p:spPr bwMode="auto">
          <a:xfrm>
            <a:off x="260745" y="2875930"/>
            <a:ext cx="972943" cy="307777"/>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MLN9708</a:t>
            </a:r>
          </a:p>
        </p:txBody>
      </p:sp>
      <p:sp>
        <p:nvSpPr>
          <p:cNvPr id="14" name="TextBox 20"/>
          <p:cNvSpPr txBox="1">
            <a:spLocks noChangeArrowheads="1"/>
          </p:cNvSpPr>
          <p:nvPr/>
        </p:nvSpPr>
        <p:spPr bwMode="auto">
          <a:xfrm>
            <a:off x="1956195" y="2875930"/>
            <a:ext cx="972943" cy="307777"/>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MLN9708</a:t>
            </a:r>
          </a:p>
        </p:txBody>
      </p:sp>
      <p:sp>
        <p:nvSpPr>
          <p:cNvPr id="15" name="TextBox 21"/>
          <p:cNvSpPr txBox="1">
            <a:spLocks noChangeArrowheads="1"/>
          </p:cNvSpPr>
          <p:nvPr/>
        </p:nvSpPr>
        <p:spPr bwMode="auto">
          <a:xfrm>
            <a:off x="3661170" y="2875930"/>
            <a:ext cx="972943" cy="307777"/>
          </a:xfrm>
          <a:prstGeom prst="rect">
            <a:avLst/>
          </a:prstGeom>
          <a:solidFill>
            <a:srgbClr val="FF8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MLN9708</a:t>
            </a:r>
          </a:p>
        </p:txBody>
      </p:sp>
      <p:cxnSp>
        <p:nvCxnSpPr>
          <p:cNvPr id="16" name="Straight Arrow Connector 15"/>
          <p:cNvCxnSpPr/>
          <p:nvPr/>
        </p:nvCxnSpPr>
        <p:spPr>
          <a:xfrm flipV="1">
            <a:off x="2518170" y="2761630"/>
            <a:ext cx="0" cy="119063"/>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7908" y="2761630"/>
            <a:ext cx="0" cy="119063"/>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5"/>
          <p:cNvSpPr txBox="1">
            <a:spLocks noChangeArrowheads="1"/>
          </p:cNvSpPr>
          <p:nvPr/>
        </p:nvSpPr>
        <p:spPr bwMode="auto">
          <a:xfrm>
            <a:off x="260745" y="3307730"/>
            <a:ext cx="970823" cy="308867"/>
          </a:xfrm>
          <a:prstGeom prst="rect">
            <a:avLst/>
          </a:prstGeom>
          <a:solidFill>
            <a:srgbClr val="8CBD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Dex 40 mg</a:t>
            </a:r>
          </a:p>
        </p:txBody>
      </p:sp>
      <p:sp>
        <p:nvSpPr>
          <p:cNvPr id="19" name="TextBox 26"/>
          <p:cNvSpPr txBox="1">
            <a:spLocks noChangeArrowheads="1"/>
          </p:cNvSpPr>
          <p:nvPr/>
        </p:nvSpPr>
        <p:spPr bwMode="auto">
          <a:xfrm>
            <a:off x="1956195" y="3307730"/>
            <a:ext cx="970823" cy="308867"/>
          </a:xfrm>
          <a:prstGeom prst="rect">
            <a:avLst/>
          </a:prstGeom>
          <a:solidFill>
            <a:srgbClr val="8CBD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Dex 40 mg</a:t>
            </a:r>
          </a:p>
        </p:txBody>
      </p:sp>
      <p:sp>
        <p:nvSpPr>
          <p:cNvPr id="20" name="TextBox 27"/>
          <p:cNvSpPr txBox="1">
            <a:spLocks noChangeArrowheads="1"/>
          </p:cNvSpPr>
          <p:nvPr/>
        </p:nvSpPr>
        <p:spPr bwMode="auto">
          <a:xfrm>
            <a:off x="3664345" y="3307730"/>
            <a:ext cx="970823" cy="308867"/>
          </a:xfrm>
          <a:prstGeom prst="rect">
            <a:avLst/>
          </a:prstGeom>
          <a:solidFill>
            <a:srgbClr val="8CBD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Dex 40 mg</a:t>
            </a:r>
          </a:p>
        </p:txBody>
      </p:sp>
      <p:sp>
        <p:nvSpPr>
          <p:cNvPr id="21" name="TextBox 28"/>
          <p:cNvSpPr txBox="1">
            <a:spLocks noChangeArrowheads="1"/>
          </p:cNvSpPr>
          <p:nvPr/>
        </p:nvSpPr>
        <p:spPr bwMode="auto">
          <a:xfrm>
            <a:off x="5328045" y="3307730"/>
            <a:ext cx="970823" cy="308867"/>
          </a:xfrm>
          <a:prstGeom prst="rect">
            <a:avLst/>
          </a:prstGeom>
          <a:solidFill>
            <a:srgbClr val="8CBD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prstClr val="black"/>
                </a:solidFill>
                <a:latin typeface="Arial"/>
                <a:cs typeface="Arial"/>
              </a:rPr>
              <a:t>Dex 40 mg</a:t>
            </a:r>
          </a:p>
        </p:txBody>
      </p:sp>
      <p:cxnSp>
        <p:nvCxnSpPr>
          <p:cNvPr id="22" name="Straight Arrow Connector 21"/>
          <p:cNvCxnSpPr/>
          <p:nvPr/>
        </p:nvCxnSpPr>
        <p:spPr>
          <a:xfrm flipV="1">
            <a:off x="822720" y="3188668"/>
            <a:ext cx="0" cy="119062"/>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524520" y="3185493"/>
            <a:ext cx="0" cy="119062"/>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29495" y="3188668"/>
            <a:ext cx="0" cy="119062"/>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896370" y="3185493"/>
            <a:ext cx="0" cy="119062"/>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7095" y="3733180"/>
            <a:ext cx="5381625" cy="309563"/>
          </a:xfrm>
          <a:prstGeom prst="rect">
            <a:avLst/>
          </a:prstGeom>
          <a:solidFill>
            <a:schemeClr val="bg1">
              <a:lumMod val="75000"/>
            </a:schemeClr>
          </a:solidFill>
          <a:ln>
            <a:noFill/>
          </a:ln>
        </p:spPr>
        <p:txBody>
          <a:bodyPr lIns="36000" tIns="46800" rIns="36000">
            <a:spAutoFit/>
          </a:bodyPr>
          <a:lstStyle/>
          <a:p>
            <a:pPr algn="ctr">
              <a:defRPr/>
            </a:pPr>
            <a:r>
              <a:rPr lang="en-US" sz="1400" b="1" dirty="0">
                <a:solidFill>
                  <a:prstClr val="black"/>
                </a:solidFill>
                <a:latin typeface="Arial"/>
                <a:cs typeface="Arial"/>
              </a:rPr>
              <a:t>Lenalidomide 25 mg, days 1–21</a:t>
            </a:r>
          </a:p>
        </p:txBody>
      </p:sp>
      <p:cxnSp>
        <p:nvCxnSpPr>
          <p:cNvPr id="27" name="Straight Arrow Connector 26"/>
          <p:cNvCxnSpPr/>
          <p:nvPr/>
        </p:nvCxnSpPr>
        <p:spPr>
          <a:xfrm flipV="1">
            <a:off x="822720" y="2763218"/>
            <a:ext cx="0" cy="119062"/>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760413" y="4586228"/>
            <a:ext cx="7461250" cy="861774"/>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marL="342900" indent="-342900" fontAlgn="base">
              <a:spcBef>
                <a:spcPts val="600"/>
              </a:spcBef>
              <a:spcAft>
                <a:spcPts val="600"/>
              </a:spcAft>
              <a:buFont typeface="Arial"/>
              <a:buChar char="•"/>
              <a:defRPr/>
            </a:pPr>
            <a:r>
              <a:rPr lang="en-US" sz="2000" b="1" dirty="0" smtClean="0">
                <a:solidFill>
                  <a:srgbClr val="ECBB33"/>
                </a:solidFill>
                <a:latin typeface="Arial"/>
                <a:ea typeface="ＭＳ Ｐゴシック" charset="0"/>
                <a:cs typeface="Arial"/>
              </a:rPr>
              <a:t>ORR = 92% 			≥VGPR = 55%  </a:t>
            </a:r>
          </a:p>
          <a:p>
            <a:pPr marL="342900" indent="-342900" fontAlgn="base">
              <a:spcBef>
                <a:spcPts val="600"/>
              </a:spcBef>
              <a:spcAft>
                <a:spcPts val="600"/>
              </a:spcAft>
              <a:buFont typeface="Arial"/>
              <a:buChar char="•"/>
              <a:defRPr/>
            </a:pPr>
            <a:r>
              <a:rPr lang="en-US" sz="2000" b="1" dirty="0" smtClean="0">
                <a:solidFill>
                  <a:srgbClr val="ECBB33"/>
                </a:solidFill>
                <a:latin typeface="Arial"/>
                <a:ea typeface="ＭＳ Ｐゴシック" charset="0"/>
                <a:cs typeface="Arial"/>
              </a:rPr>
              <a:t>Grade 3 PN = 3%</a:t>
            </a:r>
            <a:endParaRPr lang="en-US" sz="2000" b="1" dirty="0">
              <a:solidFill>
                <a:srgbClr val="ECBB33"/>
              </a:solidFill>
              <a:latin typeface="Arial"/>
              <a:ea typeface="ＭＳ Ｐゴシック" charset="0"/>
              <a:cs typeface="Arial"/>
            </a:endParaRPr>
          </a:p>
        </p:txBody>
      </p:sp>
    </p:spTree>
    <p:extLst>
      <p:ext uri="{BB962C8B-B14F-4D97-AF65-F5344CB8AC3E}">
        <p14:creationId xmlns:p14="http://schemas.microsoft.com/office/powerpoint/2010/main" val="221348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4294967295"/>
          </p:nvPr>
        </p:nvSpPr>
        <p:spPr>
          <a:xfrm>
            <a:off x="787400" y="2428876"/>
            <a:ext cx="7772400" cy="1801812"/>
          </a:xfrm>
        </p:spPr>
        <p:txBody>
          <a:bodyPr/>
          <a:lstStyle/>
          <a:p>
            <a:pPr marL="0" indent="0" algn="ctr">
              <a:buNone/>
            </a:pPr>
            <a:r>
              <a:rPr lang="en-US" sz="3200" b="1" dirty="0">
                <a:latin typeface="Arial" charset="0"/>
                <a:ea typeface="ヒラギノ角ゴ Pro W3" charset="0"/>
                <a:cs typeface="ヒラギノ角ゴ Pro W3" charset="0"/>
              </a:rPr>
              <a:t>Optimal use of bone-directed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therapy </a:t>
            </a:r>
            <a:r>
              <a:rPr lang="en-US" sz="3200" b="1" dirty="0">
                <a:latin typeface="Arial" charset="0"/>
                <a:ea typeface="ヒラギノ角ゴ Pro W3" charset="0"/>
                <a:cs typeface="ヒラギノ角ゴ Pro W3" charset="0"/>
              </a:rPr>
              <a:t>for patients with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documented </a:t>
            </a:r>
            <a:r>
              <a:rPr lang="en-US" sz="3200" b="1" dirty="0">
                <a:latin typeface="Arial" charset="0"/>
                <a:ea typeface="ヒラギノ角ゴ Pro W3" charset="0"/>
                <a:cs typeface="ヒラギノ角ゴ Pro W3" charset="0"/>
              </a:rPr>
              <a:t>lytic disease</a:t>
            </a:r>
          </a:p>
        </p:txBody>
      </p:sp>
    </p:spTree>
    <p:extLst>
      <p:ext uri="{BB962C8B-B14F-4D97-AF65-F5344CB8AC3E}">
        <p14:creationId xmlns:p14="http://schemas.microsoft.com/office/powerpoint/2010/main" val="13314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4781" y="360255"/>
            <a:ext cx="8296812" cy="2749183"/>
            <a:chOff x="379824" y="360255"/>
            <a:chExt cx="8764175" cy="2904046"/>
          </a:xfrm>
        </p:grpSpPr>
        <p:sp>
          <p:nvSpPr>
            <p:cNvPr id="7" name="Rectangle 6"/>
            <p:cNvSpPr/>
            <p:nvPr/>
          </p:nvSpPr>
          <p:spPr bwMode="auto">
            <a:xfrm>
              <a:off x="379824" y="360255"/>
              <a:ext cx="8764175" cy="2904046"/>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 name="Picture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24" y="360255"/>
              <a:ext cx="8764175" cy="2634913"/>
            </a:xfrm>
            <a:prstGeom prst="rect">
              <a:avLst/>
            </a:prstGeom>
          </p:spPr>
        </p:pic>
        <p:pic>
          <p:nvPicPr>
            <p:cNvPr id="3" name="Picture 2" descr="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046" y="2937074"/>
              <a:ext cx="2410107" cy="221874"/>
            </a:xfrm>
            <a:prstGeom prst="rect">
              <a:avLst/>
            </a:prstGeom>
          </p:spPr>
        </p:pic>
      </p:grpSp>
      <p:grpSp>
        <p:nvGrpSpPr>
          <p:cNvPr id="9" name="Group 8"/>
          <p:cNvGrpSpPr/>
          <p:nvPr/>
        </p:nvGrpSpPr>
        <p:grpSpPr>
          <a:xfrm>
            <a:off x="474781" y="3454512"/>
            <a:ext cx="8296813" cy="3062066"/>
            <a:chOff x="379824" y="3454512"/>
            <a:chExt cx="8764176" cy="3234554"/>
          </a:xfrm>
        </p:grpSpPr>
        <p:sp>
          <p:nvSpPr>
            <p:cNvPr id="8" name="Rectangle 7"/>
            <p:cNvSpPr/>
            <p:nvPr/>
          </p:nvSpPr>
          <p:spPr bwMode="auto">
            <a:xfrm>
              <a:off x="379824" y="3454512"/>
              <a:ext cx="8764175" cy="3234554"/>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Picture 3" descr="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24" y="3454512"/>
              <a:ext cx="8764176" cy="3041244"/>
            </a:xfrm>
            <a:prstGeom prst="rect">
              <a:avLst/>
            </a:prstGeom>
          </p:spPr>
        </p:pic>
        <p:pic>
          <p:nvPicPr>
            <p:cNvPr id="5" name="Picture 4" descr="2.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747" y="6470679"/>
              <a:ext cx="2388482" cy="193310"/>
            </a:xfrm>
            <a:prstGeom prst="rect">
              <a:avLst/>
            </a:prstGeom>
          </p:spPr>
        </p:pic>
      </p:grpSp>
    </p:spTree>
    <p:extLst>
      <p:ext uri="{BB962C8B-B14F-4D97-AF65-F5344CB8AC3E}">
        <p14:creationId xmlns:p14="http://schemas.microsoft.com/office/powerpoint/2010/main" val="2065800442"/>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5" name="Content Placeholder 4"/>
          <p:cNvSpPr>
            <a:spLocks noGrp="1"/>
          </p:cNvSpPr>
          <p:nvPr>
            <p:ph idx="1"/>
          </p:nvPr>
        </p:nvSpPr>
        <p:spPr/>
        <p:txBody>
          <a:bodyPr>
            <a:normAutofit/>
          </a:bodyPr>
          <a:lstStyle/>
          <a:p>
            <a:pPr>
              <a:lnSpc>
                <a:spcPct val="110000"/>
              </a:lnSpc>
              <a:spcBef>
                <a:spcPts val="1800"/>
              </a:spcBef>
            </a:pPr>
            <a:r>
              <a:rPr lang="en-US" dirty="0"/>
              <a:t>Participation in ongoing clinical trials as an important patient option</a:t>
            </a:r>
          </a:p>
          <a:p>
            <a:pPr>
              <a:lnSpc>
                <a:spcPct val="110000"/>
              </a:lnSpc>
              <a:spcBef>
                <a:spcPts val="1800"/>
              </a:spcBef>
            </a:pPr>
            <a:r>
              <a:rPr lang="en-US" dirty="0" smtClean="0"/>
              <a:t>Psychosocial </a:t>
            </a:r>
            <a:r>
              <a:rPr lang="en-US" dirty="0"/>
              <a:t>impact of cancer diagnosis and treatment — why all patients, even those with the same disease, are </a:t>
            </a:r>
            <a:r>
              <a:rPr lang="en-US" dirty="0" smtClean="0"/>
              <a:t>different</a:t>
            </a:r>
          </a:p>
          <a:p>
            <a:pPr>
              <a:lnSpc>
                <a:spcPct val="110000"/>
              </a:lnSpc>
              <a:spcBef>
                <a:spcPts val="1800"/>
              </a:spcBef>
            </a:pPr>
            <a:r>
              <a:rPr lang="en-US" dirty="0" smtClean="0"/>
              <a:t>Strategies </a:t>
            </a:r>
            <a:r>
              <a:rPr lang="en-US" dirty="0"/>
              <a:t>to cope with the stress of being an oncology </a:t>
            </a:r>
            <a:r>
              <a:rPr lang="en-US" dirty="0" smtClean="0"/>
              <a:t>professional</a:t>
            </a:r>
            <a:endParaRPr lang="en-US" dirty="0"/>
          </a:p>
          <a:p>
            <a:pPr>
              <a:lnSpc>
                <a:spcPct val="110000"/>
              </a:lnSpc>
              <a:spcBef>
                <a:spcPts val="1800"/>
              </a:spcBef>
            </a:pPr>
            <a:endParaRPr lang="en-US" dirty="0"/>
          </a:p>
        </p:txBody>
      </p:sp>
    </p:spTree>
    <p:extLst>
      <p:ext uri="{BB962C8B-B14F-4D97-AF65-F5344CB8AC3E}">
        <p14:creationId xmlns:p14="http://schemas.microsoft.com/office/powerpoint/2010/main" val="1162034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7"/>
          <p:cNvSpPr>
            <a:spLocks noChangeShapeType="1"/>
          </p:cNvSpPr>
          <p:nvPr/>
        </p:nvSpPr>
        <p:spPr bwMode="auto">
          <a:xfrm>
            <a:off x="4331242" y="2081970"/>
            <a:ext cx="0" cy="17521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103427" name="Line 8"/>
          <p:cNvSpPr>
            <a:spLocks noChangeShapeType="1"/>
          </p:cNvSpPr>
          <p:nvPr/>
        </p:nvSpPr>
        <p:spPr bwMode="auto">
          <a:xfrm>
            <a:off x="4331242" y="2081970"/>
            <a:ext cx="3810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103428" name="Line 9"/>
          <p:cNvSpPr>
            <a:spLocks noChangeShapeType="1"/>
          </p:cNvSpPr>
          <p:nvPr/>
        </p:nvSpPr>
        <p:spPr bwMode="auto">
          <a:xfrm>
            <a:off x="4331242" y="3834070"/>
            <a:ext cx="3810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103429" name="Text Box 11"/>
          <p:cNvSpPr txBox="1">
            <a:spLocks noChangeArrowheads="1"/>
          </p:cNvSpPr>
          <p:nvPr/>
        </p:nvSpPr>
        <p:spPr bwMode="auto">
          <a:xfrm>
            <a:off x="4761454" y="1625647"/>
            <a:ext cx="3236913" cy="919163"/>
          </a:xfrm>
          <a:prstGeom prst="rect">
            <a:avLst/>
          </a:prstGeom>
          <a:solidFill>
            <a:srgbClr val="F69428"/>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b="1" smtClean="0">
                <a:solidFill>
                  <a:srgbClr val="000090"/>
                </a:solidFill>
              </a:rPr>
              <a:t>Zoledronic acid (ZOL)</a:t>
            </a:r>
          </a:p>
          <a:p>
            <a:pPr algn="ctr" eaLnBrk="1" fontAlgn="base" hangingPunct="1">
              <a:spcBef>
                <a:spcPct val="50000"/>
              </a:spcBef>
              <a:spcAft>
                <a:spcPct val="0"/>
              </a:spcAft>
            </a:pPr>
            <a:r>
              <a:rPr lang="en-US" sz="2000" b="1" smtClean="0">
                <a:solidFill>
                  <a:srgbClr val="000090"/>
                </a:solidFill>
              </a:rPr>
              <a:t>(n = 981)</a:t>
            </a:r>
          </a:p>
        </p:txBody>
      </p:sp>
      <p:sp>
        <p:nvSpPr>
          <p:cNvPr id="103430" name="Text Box 12"/>
          <p:cNvSpPr txBox="1">
            <a:spLocks noChangeArrowheads="1"/>
          </p:cNvSpPr>
          <p:nvPr/>
        </p:nvSpPr>
        <p:spPr bwMode="auto">
          <a:xfrm>
            <a:off x="967910" y="1993900"/>
            <a:ext cx="2531482" cy="2035175"/>
          </a:xfrm>
          <a:prstGeom prst="rect">
            <a:avLst/>
          </a:prstGeom>
          <a:solidFill>
            <a:srgbClr val="002B51"/>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endParaRPr lang="en-US" sz="2000" b="1" dirty="0" smtClean="0">
              <a:solidFill>
                <a:srgbClr val="FFFFFF"/>
              </a:solidFill>
            </a:endParaRPr>
          </a:p>
          <a:p>
            <a:pPr eaLnBrk="1" fontAlgn="base" hangingPunct="1">
              <a:spcBef>
                <a:spcPct val="50000"/>
              </a:spcBef>
              <a:spcAft>
                <a:spcPct val="0"/>
              </a:spcAft>
            </a:pPr>
            <a:r>
              <a:rPr lang="en-US" sz="2000" b="1" dirty="0" smtClean="0">
                <a:solidFill>
                  <a:srgbClr val="FFFFFF"/>
                </a:solidFill>
              </a:rPr>
              <a:t>N = 1,960</a:t>
            </a:r>
          </a:p>
          <a:p>
            <a:pPr eaLnBrk="1" fontAlgn="base" hangingPunct="1">
              <a:spcBef>
                <a:spcPct val="50000"/>
              </a:spcBef>
              <a:spcAft>
                <a:spcPct val="0"/>
              </a:spcAft>
            </a:pPr>
            <a:r>
              <a:rPr lang="en-US" sz="2000" b="1" dirty="0" smtClean="0">
                <a:solidFill>
                  <a:srgbClr val="FFFFFF"/>
                </a:solidFill>
              </a:rPr>
              <a:t>Newly diagnosed Stage I-III MM</a:t>
            </a:r>
          </a:p>
          <a:p>
            <a:pPr eaLnBrk="1" fontAlgn="base" hangingPunct="1">
              <a:spcBef>
                <a:spcPct val="50000"/>
              </a:spcBef>
              <a:spcAft>
                <a:spcPct val="0"/>
              </a:spcAft>
            </a:pPr>
            <a:endParaRPr lang="en-US" sz="2000" b="1" dirty="0" smtClean="0">
              <a:solidFill>
                <a:srgbClr val="FFFFFF"/>
              </a:solidFill>
            </a:endParaRPr>
          </a:p>
        </p:txBody>
      </p:sp>
      <p:sp>
        <p:nvSpPr>
          <p:cNvPr id="103431" name="Oval 25"/>
          <p:cNvSpPr>
            <a:spLocks noChangeArrowheads="1"/>
          </p:cNvSpPr>
          <p:nvPr/>
        </p:nvSpPr>
        <p:spPr bwMode="auto">
          <a:xfrm>
            <a:off x="3250154" y="2546350"/>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fontAlgn="base">
              <a:spcBef>
                <a:spcPct val="0"/>
              </a:spcBef>
              <a:spcAft>
                <a:spcPct val="0"/>
              </a:spcAft>
            </a:pPr>
            <a:r>
              <a:rPr lang="en-US" sz="3000" b="1" smtClean="0">
                <a:solidFill>
                  <a:srgbClr val="FFFFFF"/>
                </a:solidFill>
                <a:latin typeface="Arial" charset="0"/>
                <a:ea typeface="ＭＳ Ｐゴシック" charset="0"/>
                <a:cs typeface="ＭＳ Ｐゴシック" charset="0"/>
              </a:rPr>
              <a:t>R</a:t>
            </a:r>
          </a:p>
        </p:txBody>
      </p:sp>
      <p:sp>
        <p:nvSpPr>
          <p:cNvPr id="14" name="Rectangle 4"/>
          <p:cNvSpPr>
            <a:spLocks noChangeArrowheads="1"/>
          </p:cNvSpPr>
          <p:nvPr/>
        </p:nvSpPr>
        <p:spPr bwMode="auto">
          <a:xfrm>
            <a:off x="675216" y="4490572"/>
            <a:ext cx="8353425" cy="132343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marL="0" lvl="1" fontAlgn="base">
              <a:spcBef>
                <a:spcPts val="600"/>
              </a:spcBef>
              <a:spcAft>
                <a:spcPts val="600"/>
              </a:spcAft>
              <a:defRPr/>
            </a:pPr>
            <a:r>
              <a:rPr lang="en-US" sz="2000" b="1" dirty="0" smtClean="0">
                <a:solidFill>
                  <a:srgbClr val="ECBB33"/>
                </a:solidFill>
                <a:latin typeface="Arial" charset="0"/>
                <a:ea typeface="ＭＳ Ｐゴシック" charset="0"/>
                <a:cs typeface="ＭＳ Ｐゴシック" charset="0"/>
              </a:rPr>
              <a:t>ZOL reduced skeletal</a:t>
            </a:r>
            <a:r>
              <a:rPr lang="en-US" sz="2000" b="1" dirty="0">
                <a:solidFill>
                  <a:srgbClr val="ECBB33"/>
                </a:solidFill>
                <a:latin typeface="Arial" charset="0"/>
                <a:ea typeface="ＭＳ Ｐゴシック" charset="0"/>
                <a:cs typeface="ＭＳ Ｐゴシック" charset="0"/>
              </a:rPr>
              <a:t>-related events (SREs</a:t>
            </a:r>
            <a:r>
              <a:rPr lang="en-US" sz="2000" b="1" dirty="0" smtClean="0">
                <a:solidFill>
                  <a:srgbClr val="ECBB33"/>
                </a:solidFill>
                <a:latin typeface="Arial" charset="0"/>
                <a:ea typeface="ＭＳ Ｐゴシック" charset="0"/>
                <a:cs typeface="ＭＳ Ｐゴシック" charset="0"/>
              </a:rPr>
              <a:t>)</a:t>
            </a:r>
            <a:r>
              <a:rPr lang="en-US" sz="2000" b="1" dirty="0">
                <a:solidFill>
                  <a:srgbClr val="ECBB33"/>
                </a:solidFill>
                <a:latin typeface="Arial" charset="0"/>
                <a:ea typeface="ＭＳ Ｐゴシック" charset="0"/>
                <a:cs typeface="ＭＳ Ｐゴシック" charset="0"/>
              </a:rPr>
              <a:t> </a:t>
            </a:r>
            <a:r>
              <a:rPr lang="en-US" sz="2000" b="1" dirty="0" err="1" smtClean="0">
                <a:solidFill>
                  <a:srgbClr val="ECBB33"/>
                </a:solidFill>
                <a:latin typeface="Arial" charset="0"/>
                <a:ea typeface="ＭＳ Ｐゴシック" charset="0"/>
                <a:cs typeface="ＭＳ Ｐゴシック" charset="0"/>
              </a:rPr>
              <a:t>vs</a:t>
            </a:r>
            <a:r>
              <a:rPr lang="en-US" sz="2000" b="1" dirty="0" smtClean="0">
                <a:solidFill>
                  <a:srgbClr val="ECBB33"/>
                </a:solidFill>
                <a:latin typeface="Arial" charset="0"/>
                <a:ea typeface="ＭＳ Ｐゴシック" charset="0"/>
                <a:cs typeface="ＭＳ Ｐゴシック" charset="0"/>
              </a:rPr>
              <a:t> CLO</a:t>
            </a:r>
          </a:p>
          <a:p>
            <a:pPr marL="800100" lvl="2" indent="-342900" fontAlgn="base">
              <a:spcBef>
                <a:spcPts val="600"/>
              </a:spcBef>
              <a:spcAft>
                <a:spcPts val="600"/>
              </a:spcAft>
              <a:buFont typeface="Arial"/>
              <a:buChar char="•"/>
              <a:defRPr/>
            </a:pPr>
            <a:r>
              <a:rPr lang="en-US" sz="2000" b="1" dirty="0">
                <a:solidFill>
                  <a:srgbClr val="ECBB33"/>
                </a:solidFill>
                <a:latin typeface="Arial"/>
                <a:cs typeface="Arial"/>
              </a:rPr>
              <a:t>In patients with and without bone lesions at baseline</a:t>
            </a:r>
            <a:endParaRPr lang="en-US" sz="2000" b="1" dirty="0" smtClean="0">
              <a:solidFill>
                <a:srgbClr val="ECBB33"/>
              </a:solidFill>
              <a:latin typeface="Arial"/>
              <a:ea typeface="ＭＳ Ｐゴシック" charset="0"/>
              <a:cs typeface="Arial"/>
            </a:endParaRPr>
          </a:p>
          <a:p>
            <a:pPr indent="-457200" fontAlgn="base">
              <a:spcBef>
                <a:spcPts val="600"/>
              </a:spcBef>
              <a:spcAft>
                <a:spcPts val="600"/>
              </a:spcAft>
              <a:defRPr/>
            </a:pPr>
            <a:r>
              <a:rPr lang="en-US" sz="2000" b="1" dirty="0" smtClean="0">
                <a:solidFill>
                  <a:srgbClr val="ECBB33"/>
                </a:solidFill>
                <a:latin typeface="Arial" charset="0"/>
                <a:ea typeface="ＭＳ Ｐゴシック" charset="0"/>
                <a:cs typeface="ＭＳ Ｐゴシック" charset="0"/>
              </a:rPr>
              <a:t>ZOL reduced risk of disease progression and death </a:t>
            </a:r>
            <a:r>
              <a:rPr lang="en-US" sz="2000" b="1" dirty="0" err="1" smtClean="0">
                <a:solidFill>
                  <a:srgbClr val="ECBB33"/>
                </a:solidFill>
                <a:latin typeface="Arial" charset="0"/>
                <a:ea typeface="ＭＳ Ｐゴシック" charset="0"/>
                <a:cs typeface="ＭＳ Ｐゴシック" charset="0"/>
              </a:rPr>
              <a:t>vs</a:t>
            </a:r>
            <a:r>
              <a:rPr lang="en-US" sz="2000" b="1" dirty="0" smtClean="0">
                <a:solidFill>
                  <a:srgbClr val="ECBB33"/>
                </a:solidFill>
                <a:latin typeface="Arial" charset="0"/>
                <a:ea typeface="ＭＳ Ｐゴシック" charset="0"/>
                <a:cs typeface="ＭＳ Ｐゴシック" charset="0"/>
              </a:rPr>
              <a:t> CLO</a:t>
            </a:r>
          </a:p>
        </p:txBody>
      </p:sp>
      <p:sp>
        <p:nvSpPr>
          <p:cNvPr id="103433" name="TextBox 14"/>
          <p:cNvSpPr txBox="1">
            <a:spLocks noChangeArrowheads="1"/>
          </p:cNvSpPr>
          <p:nvPr/>
        </p:nvSpPr>
        <p:spPr bwMode="auto">
          <a:xfrm>
            <a:off x="0" y="6435340"/>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smtClean="0">
                <a:solidFill>
                  <a:srgbClr val="FFFFFF"/>
                </a:solidFill>
              </a:rPr>
              <a:t>Davies FE et al. </a:t>
            </a:r>
            <a:r>
              <a:rPr lang="en-US" sz="1600" i="1" dirty="0" err="1" smtClean="0">
                <a:solidFill>
                  <a:srgbClr val="FFFFFF"/>
                </a:solidFill>
              </a:rPr>
              <a:t>Proc</a:t>
            </a:r>
            <a:r>
              <a:rPr lang="en-US" sz="1600" i="1" dirty="0" smtClean="0">
                <a:solidFill>
                  <a:srgbClr val="FFFFFF"/>
                </a:solidFill>
              </a:rPr>
              <a:t> ASCO </a:t>
            </a:r>
            <a:r>
              <a:rPr lang="en-US" sz="1600" dirty="0" smtClean="0">
                <a:solidFill>
                  <a:srgbClr val="FFFFFF"/>
                </a:solidFill>
              </a:rPr>
              <a:t>2011;Abstract 8011.</a:t>
            </a:r>
          </a:p>
        </p:txBody>
      </p:sp>
      <p:sp>
        <p:nvSpPr>
          <p:cNvPr id="103434" name="Text Box 13"/>
          <p:cNvSpPr txBox="1">
            <a:spLocks noChangeArrowheads="1"/>
          </p:cNvSpPr>
          <p:nvPr/>
        </p:nvSpPr>
        <p:spPr bwMode="auto">
          <a:xfrm>
            <a:off x="4745579" y="3358175"/>
            <a:ext cx="3252788" cy="957262"/>
          </a:xfrm>
          <a:prstGeom prst="rect">
            <a:avLst/>
          </a:prstGeom>
          <a:solidFill>
            <a:srgbClr val="9BCB22"/>
          </a:solidFill>
          <a:ln w="9525">
            <a:solidFill>
              <a:srgbClr val="FFFFFF"/>
            </a:solidFill>
            <a:miter lim="800000"/>
            <a:headEnd/>
            <a:tailEnd/>
          </a:ln>
          <a:effectLst>
            <a:outerShdw blurRad="63500" dist="38100" dir="2700000" algn="tl" rotWithShape="0">
              <a:srgbClr val="000000">
                <a:alpha val="40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pPr>
            <a:r>
              <a:rPr lang="en-US" sz="2000" b="1" smtClean="0">
                <a:solidFill>
                  <a:srgbClr val="000090"/>
                </a:solidFill>
              </a:rPr>
              <a:t>Clodronate</a:t>
            </a:r>
          </a:p>
          <a:p>
            <a:pPr algn="ctr" eaLnBrk="1" fontAlgn="base" hangingPunct="1">
              <a:spcBef>
                <a:spcPct val="50000"/>
              </a:spcBef>
              <a:spcAft>
                <a:spcPct val="0"/>
              </a:spcAft>
            </a:pPr>
            <a:r>
              <a:rPr lang="en-US" sz="2000" b="1" smtClean="0">
                <a:solidFill>
                  <a:srgbClr val="000090"/>
                </a:solidFill>
              </a:rPr>
              <a:t>(n = 979)</a:t>
            </a:r>
          </a:p>
        </p:txBody>
      </p:sp>
      <p:sp>
        <p:nvSpPr>
          <p:cNvPr id="103435" name="Line 8"/>
          <p:cNvSpPr>
            <a:spLocks noChangeShapeType="1"/>
          </p:cNvSpPr>
          <p:nvPr/>
        </p:nvSpPr>
        <p:spPr bwMode="auto">
          <a:xfrm>
            <a:off x="4102642" y="2976562"/>
            <a:ext cx="2286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103436" name="TextBox 1"/>
          <p:cNvSpPr txBox="1">
            <a:spLocks noChangeArrowheads="1"/>
          </p:cNvSpPr>
          <p:nvPr/>
        </p:nvSpPr>
        <p:spPr bwMode="auto">
          <a:xfrm>
            <a:off x="3499392" y="2163762"/>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dirty="0" smtClean="0">
                <a:solidFill>
                  <a:srgbClr val="FFFFFF"/>
                </a:solidFill>
              </a:rPr>
              <a:t>1:1</a:t>
            </a:r>
          </a:p>
        </p:txBody>
      </p:sp>
      <p:sp>
        <p:nvSpPr>
          <p:cNvPr id="2" name="Title 1"/>
          <p:cNvSpPr>
            <a:spLocks noGrp="1"/>
          </p:cNvSpPr>
          <p:nvPr>
            <p:ph type="title"/>
          </p:nvPr>
        </p:nvSpPr>
        <p:spPr/>
        <p:txBody>
          <a:bodyPr/>
          <a:lstStyle/>
          <a:p>
            <a:r>
              <a:rPr lang="en-US" dirty="0" smtClean="0">
                <a:solidFill>
                  <a:srgbClr val="EFC53D"/>
                </a:solidFill>
                <a:latin typeface="Arial" charset="0"/>
                <a:ea typeface="ＭＳ Ｐゴシック" charset="0"/>
                <a:cs typeface="ＭＳ Ｐゴシック" charset="0"/>
              </a:rPr>
              <a:t>MRC </a:t>
            </a:r>
            <a:r>
              <a:rPr lang="en-US" dirty="0">
                <a:solidFill>
                  <a:srgbClr val="EFC53D"/>
                </a:solidFill>
                <a:latin typeface="Arial" charset="0"/>
                <a:ea typeface="ＭＳ Ｐゴシック" charset="0"/>
                <a:cs typeface="ＭＳ Ｐゴシック" charset="0"/>
              </a:rPr>
              <a:t>Myeloma IX </a:t>
            </a:r>
            <a:r>
              <a:rPr lang="en-US" dirty="0" smtClean="0">
                <a:solidFill>
                  <a:srgbClr val="EFC53D"/>
                </a:solidFill>
                <a:latin typeface="Arial" charset="0"/>
                <a:ea typeface="ＭＳ Ｐゴシック" charset="0"/>
                <a:cs typeface="ＭＳ Ｐゴシック" charset="0"/>
              </a:rPr>
              <a:t>Study</a:t>
            </a:r>
            <a:endParaRPr lang="en-US" dirty="0"/>
          </a:p>
        </p:txBody>
      </p:sp>
      <p:sp>
        <p:nvSpPr>
          <p:cNvPr id="3" name="TextBox 2"/>
          <p:cNvSpPr txBox="1"/>
          <p:nvPr/>
        </p:nvSpPr>
        <p:spPr>
          <a:xfrm>
            <a:off x="4712242" y="2670514"/>
            <a:ext cx="3286125" cy="553998"/>
          </a:xfrm>
          <a:prstGeom prst="rect">
            <a:avLst/>
          </a:prstGeom>
          <a:noFill/>
        </p:spPr>
        <p:txBody>
          <a:bodyPr wrap="square" rtlCol="0">
            <a:spAutoFit/>
          </a:bodyPr>
          <a:lstStyle/>
          <a:p>
            <a:r>
              <a:rPr lang="en-US" sz="1500" b="1" dirty="0" smtClean="0">
                <a:solidFill>
                  <a:srgbClr val="ECBB33"/>
                </a:solidFill>
              </a:rPr>
              <a:t>Bisphosphonate continued until disease progression</a:t>
            </a:r>
            <a:endParaRPr lang="en-US" sz="1500" b="1" dirty="0">
              <a:solidFill>
                <a:srgbClr val="ECBB33"/>
              </a:solidFill>
            </a:endParaRPr>
          </a:p>
        </p:txBody>
      </p:sp>
    </p:spTree>
    <p:extLst>
      <p:ext uri="{BB962C8B-B14F-4D97-AF65-F5344CB8AC3E}">
        <p14:creationId xmlns:p14="http://schemas.microsoft.com/office/powerpoint/2010/main" val="47016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2"/>
          <p:cNvSpPr>
            <a:spLocks noGrp="1"/>
          </p:cNvSpPr>
          <p:nvPr>
            <p:ph type="body" idx="4294967295"/>
          </p:nvPr>
        </p:nvSpPr>
        <p:spPr>
          <a:xfrm>
            <a:off x="698500" y="2727326"/>
            <a:ext cx="7772400" cy="1500187"/>
          </a:xfrm>
        </p:spPr>
        <p:txBody>
          <a:bodyPr/>
          <a:lstStyle/>
          <a:p>
            <a:pPr marL="0" indent="0" algn="ctr">
              <a:buNone/>
            </a:pPr>
            <a:r>
              <a:rPr lang="en-US" sz="3200" b="1" dirty="0">
                <a:latin typeface="Arial" charset="0"/>
                <a:ea typeface="ヒラギノ角ゴ Pro W3" charset="0"/>
                <a:cs typeface="ヒラギノ角ゴ Pro W3" charset="0"/>
              </a:rPr>
              <a:t>MODULE 3: </a:t>
            </a:r>
            <a:r>
              <a:rPr lang="en-US" sz="3200" b="1" dirty="0">
                <a:latin typeface="Arial" charset="0"/>
                <a:ea typeface="ヒラギノ角ゴ Pro W3" charset="0"/>
                <a:cs typeface="Arial" charset="0"/>
              </a:rPr>
              <a:t>Treatment for Patients Ineligible for a </a:t>
            </a:r>
            <a:r>
              <a:rPr lang="en-US" sz="3200" b="1" dirty="0" smtClean="0">
                <a:latin typeface="Arial" charset="0"/>
                <a:ea typeface="ヒラギノ角ゴ Pro W3" charset="0"/>
                <a:cs typeface="Arial" charset="0"/>
              </a:rPr>
              <a:t>Transplant</a:t>
            </a:r>
            <a:endParaRPr lang="en-US" sz="3200" b="1" dirty="0">
              <a:latin typeface="Arial" charset="0"/>
              <a:ea typeface="ヒラギノ角ゴ Pro W3" charset="0"/>
              <a:cs typeface="Arial" charset="0"/>
            </a:endParaRPr>
          </a:p>
        </p:txBody>
      </p:sp>
    </p:spTree>
    <p:extLst>
      <p:ext uri="{BB962C8B-B14F-4D97-AF65-F5344CB8AC3E}">
        <p14:creationId xmlns:p14="http://schemas.microsoft.com/office/powerpoint/2010/main" val="354540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(from </a:t>
            </a:r>
            <a:r>
              <a:rPr lang="en-US" dirty="0">
                <a:latin typeface="Arial" charset="0"/>
                <a:ea typeface="ヒラギノ角ゴ Pro W3" charset="0"/>
                <a:cs typeface="ヒラギノ角ゴ Pro W3" charset="0"/>
              </a:rPr>
              <a:t>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Richards)</a:t>
            </a:r>
          </a:p>
        </p:txBody>
      </p:sp>
      <p:sp>
        <p:nvSpPr>
          <p:cNvPr id="37891" name="Content Placeholder 2"/>
          <p:cNvSpPr>
            <a:spLocks noGrp="1"/>
          </p:cNvSpPr>
          <p:nvPr>
            <p:ph idx="1"/>
          </p:nvPr>
        </p:nvSpPr>
        <p:spPr/>
        <p:txBody>
          <a:bodyPr>
            <a:normAutofit/>
          </a:bodyPr>
          <a:lstStyle/>
          <a:p>
            <a:pPr>
              <a:spcBef>
                <a:spcPts val="1200"/>
              </a:spcBef>
              <a:defRPr/>
            </a:pPr>
            <a:r>
              <a:rPr lang="en-US" dirty="0" smtClean="0">
                <a:latin typeface="Arial" charset="0"/>
                <a:ea typeface="ヒラギノ角ゴ Pro W3" charset="0"/>
                <a:cs typeface="ヒラギノ角ゴ Pro W3" charset="0"/>
              </a:rPr>
              <a:t>2002: A 74 yo woman diagnosed </a:t>
            </a:r>
            <a:r>
              <a:rPr lang="en-US" dirty="0">
                <a:latin typeface="Arial" charset="0"/>
                <a:ea typeface="ヒラギノ角ゴ Pro W3" charset="0"/>
                <a:cs typeface="ヒラギノ角ゴ Pro W3" charset="0"/>
              </a:rPr>
              <a:t>with asymptomatic MM </a:t>
            </a:r>
            <a:endParaRPr lang="en-US" dirty="0" smtClean="0">
              <a:latin typeface="Arial" charset="0"/>
              <a:ea typeface="ヒラギノ角ゴ Pro W3" charset="0"/>
              <a:cs typeface="ヒラギノ角ゴ Pro W3" charset="0"/>
            </a:endParaRPr>
          </a:p>
          <a:p>
            <a:pPr lvl="1">
              <a:spcBef>
                <a:spcPts val="1200"/>
              </a:spcBef>
              <a:defRPr/>
            </a:pPr>
            <a:r>
              <a:rPr lang="en-US" dirty="0">
                <a:latin typeface="Arial" charset="0"/>
                <a:ea typeface="ヒラギノ角ゴ Pro W3" charset="0"/>
              </a:rPr>
              <a:t>O</a:t>
            </a:r>
            <a:r>
              <a:rPr lang="en-US" dirty="0" smtClean="0">
                <a:latin typeface="Arial" charset="0"/>
                <a:ea typeface="ヒラギノ角ゴ Pro W3" charset="0"/>
              </a:rPr>
              <a:t>bserved </a:t>
            </a:r>
            <a:r>
              <a:rPr lang="en-US" dirty="0">
                <a:latin typeface="Arial" charset="0"/>
                <a:ea typeface="ヒラギノ角ゴ Pro W3" charset="0"/>
              </a:rPr>
              <a:t>off treatment </a:t>
            </a:r>
          </a:p>
          <a:p>
            <a:pPr>
              <a:spcBef>
                <a:spcPts val="1200"/>
              </a:spcBef>
              <a:defRPr/>
            </a:pPr>
            <a:r>
              <a:rPr lang="en-US" dirty="0" smtClean="0">
                <a:latin typeface="Arial" charset="0"/>
                <a:ea typeface="ヒラギノ角ゴ Pro W3" charset="0"/>
                <a:cs typeface="ヒラギノ角ゴ Pro W3" charset="0"/>
              </a:rPr>
              <a:t>2009: Lenalidomide</a:t>
            </a:r>
            <a:r>
              <a:rPr lang="en-US" dirty="0">
                <a:latin typeface="Arial" charset="0"/>
                <a:ea typeface="ヒラギノ角ゴ Pro W3" charset="0"/>
                <a:cs typeface="ヒラギノ角ゴ Pro W3" charset="0"/>
              </a:rPr>
              <a:t>/</a:t>
            </a:r>
            <a:r>
              <a:rPr lang="en-US" dirty="0" smtClean="0">
                <a:latin typeface="Arial" charset="0"/>
                <a:ea typeface="ヒラギノ角ゴ Pro W3" charset="0"/>
                <a:cs typeface="ヒラギノ角ゴ Pro W3" charset="0"/>
              </a:rPr>
              <a:t>dexamethasone </a:t>
            </a:r>
          </a:p>
          <a:p>
            <a:pPr lvl="1">
              <a:spcBef>
                <a:spcPts val="1200"/>
              </a:spcBef>
              <a:defRPr/>
            </a:pPr>
            <a:r>
              <a:rPr lang="en-US" dirty="0" smtClean="0">
                <a:latin typeface="Arial" charset="0"/>
                <a:ea typeface="ヒラギノ角ゴ Pro W3" charset="0"/>
              </a:rPr>
              <a:t>Experienced </a:t>
            </a:r>
            <a:r>
              <a:rPr lang="en-US" dirty="0">
                <a:latin typeface="Arial" charset="0"/>
                <a:ea typeface="ヒラギノ角ゴ Pro W3" charset="0"/>
              </a:rPr>
              <a:t>a response and continues to receive therapy without </a:t>
            </a:r>
            <a:r>
              <a:rPr lang="en-US" dirty="0" smtClean="0">
                <a:latin typeface="Arial" charset="0"/>
                <a:ea typeface="ヒラギノ角ゴ Pro W3" charset="0"/>
              </a:rPr>
              <a:t>problems </a:t>
            </a:r>
            <a:endParaRPr lang="en-US" dirty="0">
              <a:latin typeface="Arial" charset="0"/>
              <a:ea typeface="ヒラギノ角ゴ Pro W3" charset="0"/>
            </a:endParaRPr>
          </a:p>
          <a:p>
            <a:pPr>
              <a:spcBef>
                <a:spcPts val="1200"/>
              </a:spcBef>
              <a:defRPr/>
            </a:pPr>
            <a:r>
              <a:rPr lang="en-US" dirty="0" smtClean="0">
                <a:latin typeface="Arial" charset="0"/>
                <a:ea typeface="ヒラギノ角ゴ Pro W3" charset="0"/>
                <a:cs typeface="ヒラギノ角ゴ Pro W3" charset="0"/>
              </a:rPr>
              <a:t>She </a:t>
            </a:r>
            <a:r>
              <a:rPr lang="en-US" dirty="0">
                <a:latin typeface="Arial" charset="0"/>
                <a:ea typeface="ヒラギノ角ゴ Pro W3" charset="0"/>
                <a:cs typeface="ヒラギノ角ゴ Pro W3" charset="0"/>
              </a:rPr>
              <a:t>lives with her son and is completely </a:t>
            </a:r>
            <a:r>
              <a:rPr lang="en-US" dirty="0" smtClean="0">
                <a:latin typeface="Arial" charset="0"/>
                <a:ea typeface="ヒラギノ角ゴ Pro W3" charset="0"/>
                <a:cs typeface="ヒラギノ角ゴ Pro W3" charset="0"/>
              </a:rPr>
              <a:t>independent</a:t>
            </a:r>
          </a:p>
          <a:p>
            <a:pPr>
              <a:spcBef>
                <a:spcPts val="1200"/>
              </a:spcBef>
              <a:defRPr/>
            </a:pPr>
            <a:r>
              <a:rPr lang="en-US" dirty="0">
                <a:latin typeface="Arial" charset="0"/>
                <a:ea typeface="ヒラギノ角ゴ Pro W3" charset="0"/>
                <a:cs typeface="ヒラギノ角ゴ Pro W3" charset="0"/>
              </a:rPr>
              <a:t>L</a:t>
            </a:r>
            <a:r>
              <a:rPr lang="en-US" dirty="0" smtClean="0">
                <a:latin typeface="Arial" charset="0"/>
                <a:ea typeface="ヒラギノ角ゴ Pro W3" charset="0"/>
                <a:cs typeface="ヒラギノ角ゴ Pro W3" charset="0"/>
              </a:rPr>
              <a:t>oves </a:t>
            </a:r>
            <a:r>
              <a:rPr lang="en-US" dirty="0">
                <a:latin typeface="Arial" charset="0"/>
                <a:ea typeface="ヒラギノ角ゴ Pro W3" charset="0"/>
                <a:cs typeface="ヒラギノ角ゴ Pro W3" charset="0"/>
              </a:rPr>
              <a:t>to travel, particularly to India where she visits </a:t>
            </a:r>
            <a:r>
              <a:rPr lang="en-US" dirty="0" smtClean="0">
                <a:latin typeface="Arial" charset="0"/>
                <a:ea typeface="ヒラギノ角ゴ Pro W3" charset="0"/>
                <a:cs typeface="ヒラギノ角ゴ Pro W3" charset="0"/>
              </a:rPr>
              <a:t>family</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71043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smtClean="0">
                <a:latin typeface="Arial"/>
                <a:cs typeface="Arial"/>
              </a:rPr>
              <a:t>Preferred Induction Regimens: </a:t>
            </a:r>
            <a:br>
              <a:rPr lang="en-US" b="1" dirty="0" smtClean="0">
                <a:latin typeface="Arial"/>
                <a:cs typeface="Arial"/>
              </a:rPr>
            </a:br>
            <a:r>
              <a:rPr lang="en-US" b="1" dirty="0" smtClean="0">
                <a:latin typeface="Arial"/>
                <a:cs typeface="Arial"/>
              </a:rPr>
              <a:t>Transplantation Ineligible</a:t>
            </a:r>
            <a:endParaRPr lang="en-US" b="1" dirty="0">
              <a:latin typeface="Arial"/>
              <a:cs typeface="Arial"/>
            </a:endParaRPr>
          </a:p>
        </p:txBody>
      </p:sp>
      <p:sp>
        <p:nvSpPr>
          <p:cNvPr id="47107" name="Rectangle 5"/>
          <p:cNvSpPr>
            <a:spLocks noGrp="1" noChangeArrowheads="1"/>
          </p:cNvSpPr>
          <p:nvPr>
            <p:ph idx="1"/>
          </p:nvPr>
        </p:nvSpPr>
        <p:spPr/>
        <p:txBody>
          <a:bodyPr>
            <a:normAutofit/>
          </a:bodyPr>
          <a:lstStyle/>
          <a:p>
            <a:pPr>
              <a:lnSpc>
                <a:spcPct val="140000"/>
              </a:lnSpc>
              <a:spcBef>
                <a:spcPts val="700"/>
              </a:spcBef>
              <a:defRPr/>
            </a:pPr>
            <a:r>
              <a:rPr lang="en-US" sz="2400" b="1" dirty="0" smtClean="0">
                <a:solidFill>
                  <a:srgbClr val="ECBB33"/>
                </a:solidFill>
                <a:latin typeface="Arial"/>
                <a:cs typeface="Arial"/>
              </a:rPr>
              <a:t>Rd: </a:t>
            </a:r>
            <a:r>
              <a:rPr lang="en-US" sz="2400" dirty="0" smtClean="0">
                <a:latin typeface="Arial"/>
                <a:cs typeface="Arial"/>
              </a:rPr>
              <a:t>Lenalidomide/low-dose dexamethasone </a:t>
            </a:r>
          </a:p>
          <a:p>
            <a:pPr>
              <a:lnSpc>
                <a:spcPct val="140000"/>
              </a:lnSpc>
              <a:spcBef>
                <a:spcPts val="700"/>
              </a:spcBef>
              <a:defRPr/>
            </a:pPr>
            <a:r>
              <a:rPr lang="en-US" sz="2400" b="1" dirty="0" smtClean="0">
                <a:solidFill>
                  <a:srgbClr val="ECBB33"/>
                </a:solidFill>
                <a:latin typeface="Arial"/>
                <a:cs typeface="Arial"/>
              </a:rPr>
              <a:t>VD: </a:t>
            </a:r>
            <a:r>
              <a:rPr lang="en-US" sz="2400" dirty="0" smtClean="0">
                <a:latin typeface="Arial"/>
                <a:cs typeface="Arial"/>
              </a:rPr>
              <a:t>Bortezomib/dexamethasone </a:t>
            </a:r>
          </a:p>
          <a:p>
            <a:pPr>
              <a:lnSpc>
                <a:spcPct val="140000"/>
              </a:lnSpc>
              <a:spcBef>
                <a:spcPts val="700"/>
              </a:spcBef>
              <a:defRPr/>
            </a:pPr>
            <a:r>
              <a:rPr lang="en-US" sz="2400" b="1" dirty="0" smtClean="0">
                <a:solidFill>
                  <a:srgbClr val="ECBB33"/>
                </a:solidFill>
                <a:latin typeface="Arial"/>
                <a:cs typeface="Arial"/>
              </a:rPr>
              <a:t>MPV: </a:t>
            </a:r>
            <a:r>
              <a:rPr lang="en-US" sz="2400" dirty="0" smtClean="0">
                <a:latin typeface="Arial"/>
                <a:cs typeface="Arial"/>
              </a:rPr>
              <a:t>Melphalan/prednisone/bortezomib</a:t>
            </a:r>
            <a:endParaRPr lang="en-US" sz="2400" dirty="0">
              <a:latin typeface="Arial"/>
              <a:cs typeface="Arial"/>
            </a:endParaRPr>
          </a:p>
          <a:p>
            <a:pPr>
              <a:lnSpc>
                <a:spcPct val="140000"/>
              </a:lnSpc>
              <a:spcBef>
                <a:spcPts val="700"/>
              </a:spcBef>
              <a:defRPr/>
            </a:pPr>
            <a:r>
              <a:rPr lang="en-US" sz="2400" b="1" dirty="0" smtClean="0">
                <a:solidFill>
                  <a:srgbClr val="ECBB33"/>
                </a:solidFill>
                <a:latin typeface="Arial"/>
                <a:cs typeface="Arial"/>
              </a:rPr>
              <a:t>MPR:</a:t>
            </a:r>
            <a:r>
              <a:rPr lang="en-US" sz="2400" dirty="0" smtClean="0">
                <a:latin typeface="Arial"/>
                <a:cs typeface="Arial"/>
              </a:rPr>
              <a:t> Melphalan/prednisone/lenalidomide</a:t>
            </a:r>
          </a:p>
          <a:p>
            <a:pPr>
              <a:lnSpc>
                <a:spcPct val="140000"/>
              </a:lnSpc>
              <a:spcBef>
                <a:spcPts val="700"/>
              </a:spcBef>
              <a:defRPr/>
            </a:pPr>
            <a:r>
              <a:rPr lang="en-US" sz="2400" b="1" dirty="0" smtClean="0">
                <a:solidFill>
                  <a:srgbClr val="ECBB33"/>
                </a:solidFill>
                <a:latin typeface="Arial"/>
                <a:cs typeface="Arial"/>
              </a:rPr>
              <a:t>MPT:</a:t>
            </a:r>
            <a:r>
              <a:rPr lang="en-US" sz="2400" dirty="0" smtClean="0">
                <a:latin typeface="Arial"/>
                <a:cs typeface="Arial"/>
              </a:rPr>
              <a:t> Melphalan/prednisone/thalidomide</a:t>
            </a:r>
          </a:p>
        </p:txBody>
      </p:sp>
      <p:sp>
        <p:nvSpPr>
          <p:cNvPr id="22532" name="Text Box 15"/>
          <p:cNvSpPr txBox="1">
            <a:spLocks noChangeArrowheads="1"/>
          </p:cNvSpPr>
          <p:nvPr/>
        </p:nvSpPr>
        <p:spPr bwMode="auto">
          <a:xfrm>
            <a:off x="0" y="6427113"/>
            <a:ext cx="8561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eaLnBrk="1" hangingPunct="1">
              <a:buFont typeface="Arial" charset="0"/>
              <a:buNone/>
            </a:pPr>
            <a:r>
              <a:rPr lang="en-US" sz="1600" b="0" dirty="0">
                <a:solidFill>
                  <a:srgbClr val="FFFFFF"/>
                </a:solidFill>
                <a:latin typeface="Arial"/>
                <a:cs typeface="Arial"/>
              </a:rPr>
              <a:t>NCCN. Clinical practice guidelines in oncology: multiple myeloma. v.</a:t>
            </a:r>
            <a:r>
              <a:rPr lang="en-US" sz="1600" b="0" dirty="0" smtClean="0">
                <a:solidFill>
                  <a:srgbClr val="FFFFFF"/>
                </a:solidFill>
                <a:latin typeface="Arial"/>
                <a:cs typeface="Arial"/>
              </a:rPr>
              <a:t>1.2013. </a:t>
            </a:r>
            <a:endParaRPr lang="en-US" sz="1600" b="0"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36655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2"/>
          <p:cNvSpPr>
            <a:spLocks noGrp="1"/>
          </p:cNvSpPr>
          <p:nvPr>
            <p:ph type="body" idx="4294967295"/>
          </p:nvPr>
        </p:nvSpPr>
        <p:spPr>
          <a:xfrm>
            <a:off x="863600" y="2497138"/>
            <a:ext cx="7772400" cy="1801812"/>
          </a:xfrm>
        </p:spPr>
        <p:txBody>
          <a:bodyPr/>
          <a:lstStyle/>
          <a:p>
            <a:pPr marL="0" indent="0" algn="ctr">
              <a:buNone/>
            </a:pPr>
            <a:r>
              <a:rPr lang="en-US" sz="3200" b="1" dirty="0">
                <a:latin typeface="Arial" charset="0"/>
                <a:ea typeface="ヒラギノ角ゴ Pro W3" charset="0"/>
                <a:cs typeface="ヒラギノ角ゴ Pro W3" charset="0"/>
              </a:rPr>
              <a:t>Preemptive dose reductions for elderly patients or those with significant comorbidities</a:t>
            </a:r>
          </a:p>
        </p:txBody>
      </p:sp>
    </p:spTree>
    <p:extLst>
      <p:ext uri="{BB962C8B-B14F-4D97-AF65-F5344CB8AC3E}">
        <p14:creationId xmlns:p14="http://schemas.microsoft.com/office/powerpoint/2010/main" val="336177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0" y="6427113"/>
            <a:ext cx="4091044" cy="43088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lIns="182880" tIns="91440" bIns="91440">
            <a:spAutoFit/>
          </a:bodyPr>
          <a:lstStyle/>
          <a:p>
            <a:pPr defTabSz="914400" eaLnBrk="0" fontAlgn="base" hangingPunct="0">
              <a:spcBef>
                <a:spcPct val="0"/>
              </a:spcBef>
              <a:spcAft>
                <a:spcPct val="0"/>
              </a:spcAft>
              <a:defRPr/>
            </a:pPr>
            <a:r>
              <a:rPr lang="en-US" sz="1600" dirty="0">
                <a:solidFill>
                  <a:srgbClr val="FFFFFF"/>
                </a:solidFill>
                <a:latin typeface="Arial" pitchFamily="-1" charset="0"/>
                <a:ea typeface="ＭＳ Ｐゴシック" pitchFamily="-1" charset="-128"/>
                <a:cs typeface="ＭＳ Ｐゴシック" pitchFamily="-1" charset="-128"/>
              </a:rPr>
              <a:t>Palumbo A et al. </a:t>
            </a:r>
            <a:r>
              <a:rPr lang="en-US" sz="1600" i="1" dirty="0">
                <a:solidFill>
                  <a:srgbClr val="FFFFFF"/>
                </a:solidFill>
                <a:latin typeface="Arial" pitchFamily="-1" charset="0"/>
                <a:ea typeface="ＭＳ Ｐゴシック" pitchFamily="-1" charset="-128"/>
                <a:cs typeface="ＭＳ Ｐゴシック" pitchFamily="-1" charset="-128"/>
              </a:rPr>
              <a:t>Blood</a:t>
            </a:r>
            <a:r>
              <a:rPr lang="en-US" sz="1600" dirty="0">
                <a:solidFill>
                  <a:srgbClr val="FFFFFF"/>
                </a:solidFill>
                <a:latin typeface="Arial" pitchFamily="-1" charset="0"/>
                <a:ea typeface="ＭＳ Ｐゴシック" pitchFamily="-1" charset="-128"/>
                <a:cs typeface="ＭＳ Ｐゴシック" pitchFamily="-1" charset="-128"/>
              </a:rPr>
              <a:t> 2011;118:4519-29.</a:t>
            </a:r>
          </a:p>
        </p:txBody>
      </p:sp>
      <p:sp>
        <p:nvSpPr>
          <p:cNvPr id="70659" name="Rectangle 5"/>
          <p:cNvSpPr>
            <a:spLocks noChangeArrowheads="1"/>
          </p:cNvSpPr>
          <p:nvPr/>
        </p:nvSpPr>
        <p:spPr bwMode="auto">
          <a:xfrm>
            <a:off x="304800" y="0"/>
            <a:ext cx="8499475" cy="1143000"/>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fontAlgn="base" hangingPunct="0">
              <a:spcBef>
                <a:spcPct val="0"/>
              </a:spcBef>
              <a:spcAft>
                <a:spcPct val="0"/>
              </a:spcAft>
            </a:pPr>
            <a:r>
              <a:rPr lang="en-US" sz="2600" b="1" dirty="0" smtClean="0">
                <a:solidFill>
                  <a:srgbClr val="EFC53D"/>
                </a:solidFill>
                <a:latin typeface="Arial" charset="0"/>
                <a:ea typeface="ＭＳ Ｐゴシック" charset="0"/>
                <a:cs typeface="ＭＳ Ｐゴシック" charset="0"/>
              </a:rPr>
              <a:t>Treatment Algorithm for Elderly Frail Patients</a:t>
            </a:r>
            <a:endParaRPr lang="en-US" sz="2600" b="1" dirty="0" smtClean="0">
              <a:solidFill>
                <a:srgbClr val="FFFFFF"/>
              </a:solidFill>
              <a:latin typeface="Arial" charset="0"/>
              <a:ea typeface="ＭＳ Ｐゴシック" charset="0"/>
              <a:cs typeface="ＭＳ Ｐゴシック" charset="0"/>
            </a:endParaRPr>
          </a:p>
        </p:txBody>
      </p:sp>
      <p:sp>
        <p:nvSpPr>
          <p:cNvPr id="70660" name="Rectangle 33"/>
          <p:cNvSpPr>
            <a:spLocks noChangeArrowheads="1"/>
          </p:cNvSpPr>
          <p:nvPr/>
        </p:nvSpPr>
        <p:spPr bwMode="auto">
          <a:xfrm>
            <a:off x="230188" y="1384300"/>
            <a:ext cx="8683625" cy="4876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smtClean="0">
              <a:solidFill>
                <a:srgbClr val="FFFFFF"/>
              </a:solidFill>
              <a:latin typeface="Times" charset="0"/>
              <a:ea typeface="ヒラギノ角ゴ Pro W3" charset="0"/>
              <a:cs typeface="ヒラギノ角ゴ Pro W3" charset="0"/>
            </a:endParaRPr>
          </a:p>
        </p:txBody>
      </p:sp>
      <p:graphicFrame>
        <p:nvGraphicFramePr>
          <p:cNvPr id="64543" name="Group 31"/>
          <p:cNvGraphicFramePr>
            <a:graphicFrameLocks noGrp="1"/>
          </p:cNvGraphicFramePr>
          <p:nvPr/>
        </p:nvGraphicFramePr>
        <p:xfrm>
          <a:off x="339725" y="4106863"/>
          <a:ext cx="8455025" cy="2036762"/>
        </p:xfrm>
        <a:graphic>
          <a:graphicData uri="http://schemas.openxmlformats.org/drawingml/2006/table">
            <a:tbl>
              <a:tblPr/>
              <a:tblGrid>
                <a:gridCol w="2481263"/>
                <a:gridCol w="2895600"/>
                <a:gridCol w="3078162"/>
              </a:tblGrid>
              <a:tr h="3353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GO-GO</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MODERATE-GO</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SLOW-GO</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r>
              <a:tr h="170136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No risk factors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DOSE LEVEL 0</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At least one risk factor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DOSE LEVEL -1</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At least one risk factor plus</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occurrence of Grade 3-4 </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nonhematologic AE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DOSE LEVEL -2</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bl>
          </a:graphicData>
        </a:graphic>
      </p:graphicFrame>
      <p:graphicFrame>
        <p:nvGraphicFramePr>
          <p:cNvPr id="64542" name="Group 30"/>
          <p:cNvGraphicFramePr>
            <a:graphicFrameLocks noGrp="1"/>
          </p:cNvGraphicFramePr>
          <p:nvPr/>
        </p:nvGraphicFramePr>
        <p:xfrm>
          <a:off x="339725" y="1516063"/>
          <a:ext cx="8455025" cy="2474971"/>
        </p:xfrm>
        <a:graphic>
          <a:graphicData uri="http://schemas.openxmlformats.org/drawingml/2006/table">
            <a:tbl>
              <a:tblPr/>
              <a:tblGrid>
                <a:gridCol w="8455025"/>
              </a:tblGrid>
              <a:tr h="335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Risk factors</a:t>
                      </a:r>
                    </a:p>
                  </a:txBody>
                  <a:tcPr marT="45719" marB="4571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r>
              <a:tr h="2139641">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Age over 75 years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Mild, moderate or severe frailty:</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Patients needing help for household tasks and personal care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Comorbidities</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Cardiac dysfunction</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Pulmonary dysfunction</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Hepatic dysfunction</a:t>
                      </a:r>
                      <a:b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6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Renal dysfunction</a:t>
                      </a:r>
                    </a:p>
                  </a:txBody>
                  <a:tcPr marT="45719" marB="4571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bl>
          </a:graphicData>
        </a:graphic>
      </p:graphicFrame>
      <p:sp>
        <p:nvSpPr>
          <p:cNvPr id="70683" name="Line 112"/>
          <p:cNvSpPr>
            <a:spLocks noChangeShapeType="1"/>
          </p:cNvSpPr>
          <p:nvPr/>
        </p:nvSpPr>
        <p:spPr bwMode="auto">
          <a:xfrm>
            <a:off x="7164388" y="5270500"/>
            <a:ext cx="0" cy="457200"/>
          </a:xfrm>
          <a:prstGeom prst="line">
            <a:avLst/>
          </a:prstGeom>
          <a:noFill/>
          <a:ln w="730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charset="0"/>
              <a:ea typeface="ＭＳ Ｐゴシック" charset="0"/>
              <a:cs typeface="ＭＳ Ｐゴシック" charset="0"/>
            </a:endParaRPr>
          </a:p>
        </p:txBody>
      </p:sp>
      <p:sp>
        <p:nvSpPr>
          <p:cNvPr id="70684" name="Line 113"/>
          <p:cNvSpPr>
            <a:spLocks noChangeShapeType="1"/>
          </p:cNvSpPr>
          <p:nvPr/>
        </p:nvSpPr>
        <p:spPr bwMode="auto">
          <a:xfrm>
            <a:off x="4192588" y="5270500"/>
            <a:ext cx="0" cy="457200"/>
          </a:xfrm>
          <a:prstGeom prst="line">
            <a:avLst/>
          </a:prstGeom>
          <a:noFill/>
          <a:ln w="730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charset="0"/>
              <a:ea typeface="ＭＳ Ｐゴシック" charset="0"/>
              <a:cs typeface="ＭＳ Ｐゴシック" charset="0"/>
            </a:endParaRPr>
          </a:p>
        </p:txBody>
      </p:sp>
      <p:sp>
        <p:nvSpPr>
          <p:cNvPr id="70685" name="Line 114"/>
          <p:cNvSpPr>
            <a:spLocks noChangeShapeType="1"/>
          </p:cNvSpPr>
          <p:nvPr/>
        </p:nvSpPr>
        <p:spPr bwMode="auto">
          <a:xfrm>
            <a:off x="1601788" y="5270500"/>
            <a:ext cx="0" cy="457200"/>
          </a:xfrm>
          <a:prstGeom prst="line">
            <a:avLst/>
          </a:prstGeom>
          <a:noFill/>
          <a:ln w="730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2638234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0" y="6411719"/>
            <a:ext cx="5544223" cy="43088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lIns="182880" tIns="91440" bIns="91440">
            <a:spAutoFit/>
          </a:bodyPr>
          <a:lstStyle/>
          <a:p>
            <a:pPr defTabSz="914400" eaLnBrk="0" fontAlgn="base" hangingPunct="0">
              <a:spcBef>
                <a:spcPct val="0"/>
              </a:spcBef>
              <a:spcAft>
                <a:spcPct val="0"/>
              </a:spcAft>
              <a:defRPr/>
            </a:pPr>
            <a:r>
              <a:rPr lang="en-US" sz="1600" dirty="0">
                <a:solidFill>
                  <a:srgbClr val="FFFFFF"/>
                </a:solidFill>
                <a:latin typeface="Arial" pitchFamily="-1" charset="0"/>
                <a:ea typeface="ＭＳ Ｐゴシック" pitchFamily="-1" charset="-128"/>
                <a:cs typeface="ＭＳ Ｐゴシック" pitchFamily="-1" charset="-128"/>
              </a:rPr>
              <a:t>Palumbo A et al. </a:t>
            </a:r>
            <a:r>
              <a:rPr lang="en-US" sz="1600" i="1" dirty="0">
                <a:solidFill>
                  <a:srgbClr val="FFFFFF"/>
                </a:solidFill>
                <a:latin typeface="Arial" pitchFamily="-1" charset="0"/>
                <a:ea typeface="ＭＳ Ｐゴシック" pitchFamily="-1" charset="-128"/>
                <a:cs typeface="ＭＳ Ｐゴシック" pitchFamily="-1" charset="-128"/>
              </a:rPr>
              <a:t>Blood</a:t>
            </a:r>
            <a:r>
              <a:rPr lang="en-US" sz="1600" dirty="0">
                <a:solidFill>
                  <a:srgbClr val="FFFFFF"/>
                </a:solidFill>
                <a:latin typeface="Arial" pitchFamily="-1" charset="0"/>
                <a:ea typeface="ＭＳ Ｐゴシック" pitchFamily="-1" charset="-128"/>
                <a:cs typeface="ＭＳ Ｐゴシック" pitchFamily="-1" charset="-128"/>
              </a:rPr>
              <a:t> 2011;118:4519-29.</a:t>
            </a:r>
          </a:p>
        </p:txBody>
      </p:sp>
      <p:sp>
        <p:nvSpPr>
          <p:cNvPr id="72707" name="Rectangle 6"/>
          <p:cNvSpPr>
            <a:spLocks noGrp="1" noChangeArrowheads="1"/>
          </p:cNvSpPr>
          <p:nvPr>
            <p:ph type="title" idx="4294967295"/>
          </p:nvPr>
        </p:nvSpPr>
        <p:spPr/>
        <p:txBody>
          <a:bodyPr/>
          <a:lstStyle/>
          <a:p>
            <a:r>
              <a:rPr lang="en-US" dirty="0">
                <a:latin typeface="Arial" charset="0"/>
                <a:ea typeface="ヒラギノ角ゴ Pro W3" charset="0"/>
                <a:cs typeface="ヒラギノ角ゴ Pro W3" charset="0"/>
              </a:rPr>
              <a:t>Preemptive Dose Reductions for Patients of Advancing Age</a:t>
            </a:r>
          </a:p>
        </p:txBody>
      </p:sp>
      <p:sp>
        <p:nvSpPr>
          <p:cNvPr id="72708" name="Rectangle 33"/>
          <p:cNvSpPr>
            <a:spLocks noChangeArrowheads="1"/>
          </p:cNvSpPr>
          <p:nvPr/>
        </p:nvSpPr>
        <p:spPr bwMode="auto">
          <a:xfrm>
            <a:off x="230188" y="1524000"/>
            <a:ext cx="8683625" cy="4570413"/>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smtClean="0">
              <a:solidFill>
                <a:srgbClr val="FFFFFF"/>
              </a:solidFill>
              <a:latin typeface="Times" charset="0"/>
              <a:ea typeface="ヒラギノ角ゴ Pro W3" charset="0"/>
              <a:cs typeface="ヒラギノ角ゴ Pro W3" charset="0"/>
            </a:endParaRPr>
          </a:p>
        </p:txBody>
      </p:sp>
      <p:graphicFrame>
        <p:nvGraphicFramePr>
          <p:cNvPr id="68746" name="Group 138"/>
          <p:cNvGraphicFramePr>
            <a:graphicFrameLocks noGrp="1"/>
          </p:cNvGraphicFramePr>
          <p:nvPr>
            <p:extLst>
              <p:ext uri="{D42A27DB-BD31-4B8C-83A1-F6EECF244321}">
                <p14:modId xmlns:p14="http://schemas.microsoft.com/office/powerpoint/2010/main" val="3073869449"/>
              </p:ext>
            </p:extLst>
          </p:nvPr>
        </p:nvGraphicFramePr>
        <p:xfrm>
          <a:off x="339725" y="1635125"/>
          <a:ext cx="8455025" cy="4341814"/>
        </p:xfrm>
        <a:graphic>
          <a:graphicData uri="http://schemas.openxmlformats.org/drawingml/2006/table">
            <a:tbl>
              <a:tblPr/>
              <a:tblGrid>
                <a:gridCol w="1905000"/>
                <a:gridCol w="2133600"/>
                <a:gridCol w="2286000"/>
                <a:gridCol w="2130425"/>
              </a:tblGrid>
              <a:tr h="319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Agent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DOSE LEVEL 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DOSE LEVEL -1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rgbClr val="EFC53D"/>
                          </a:solidFill>
                          <a:effectLst/>
                          <a:latin typeface="Arial" pitchFamily="-1" charset="0"/>
                          <a:ea typeface="ヒラギノ角ゴ Pro W3" pitchFamily="-1" charset="-128"/>
                          <a:cs typeface="ヒラギノ角ゴ Pro W3" pitchFamily="-1" charset="-128"/>
                        </a:rPr>
                        <a:t>DOSE LEVEL -2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C51"/>
                    </a:solid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Dexamethasone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40 mg/d</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 8, 15, 22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20 mg/d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 8, 15, 22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10 mg/d </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 1, 8, 15, 22 / 4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wk</a:t>
                      </a:r>
                      <a:endPar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Melphalan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0.25 mg/kg or 9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1-4 / 4-6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0.18 mg/kg or 7.5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1-4 / 4-6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0.13 mg/kg or 5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1-4 / 4-6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319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Thalidomide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100 mg/d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50 mg/d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50 mg qod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541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Lenalidomide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25 mg/d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1-21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15 mg/d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1-21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10 mg/d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1-21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Bortezomib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1.3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twice weekly</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 4, 8, 11 / 3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1.3 mg/m</a:t>
                      </a:r>
                      <a:r>
                        <a:rPr kumimoji="0" lang="en-US" sz="1400" b="0" i="0" u="none" strike="noStrike" cap="none" normalizeH="0" baseline="30000" dirty="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once weekly</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 1</a:t>
                      </a:r>
                      <a:r>
                        <a:rPr kumimoji="0" lang="en-US" sz="1400" b="0" i="0" u="none" strike="noStrike" cap="none" normalizeH="0" baseline="0" dirty="0" smtClean="0">
                          <a:ln>
                            <a:noFill/>
                          </a:ln>
                          <a:solidFill>
                            <a:schemeClr val="tx1"/>
                          </a:solidFill>
                          <a:effectLst/>
                          <a:latin typeface="Arial" pitchFamily="-1" charset="0"/>
                          <a:ea typeface="ヒラギノ角ゴ Pro W3" pitchFamily="-1" charset="-128"/>
                          <a:cs typeface="ヒラギノ角ゴ Pro W3" pitchFamily="-1" charset="-128"/>
                        </a:rPr>
                        <a:t>, </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8, </a:t>
                      </a:r>
                      <a:r>
                        <a:rPr kumimoji="0" lang="en-US" sz="1400" b="0" i="0" u="none" strike="noStrike" cap="none" normalizeH="0" baseline="0" dirty="0" smtClean="0">
                          <a:ln>
                            <a:noFill/>
                          </a:ln>
                          <a:solidFill>
                            <a:schemeClr val="tx1"/>
                          </a:solidFill>
                          <a:effectLst/>
                          <a:latin typeface="Arial" pitchFamily="-1" charset="0"/>
                          <a:ea typeface="ヒラギノ角ゴ Pro W3" pitchFamily="-1" charset="-128"/>
                          <a:cs typeface="ヒラギノ角ゴ Pro W3" pitchFamily="-1" charset="-128"/>
                        </a:rPr>
                        <a:t>15, 22 </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5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wk</a:t>
                      </a:r>
                      <a:endPar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1" charset="0"/>
                          <a:ea typeface="ヒラギノ角ゴ Pro W3" pitchFamily="-1" charset="-128"/>
                          <a:cs typeface="ヒラギノ角ゴ Pro W3" pitchFamily="-1" charset="-128"/>
                        </a:rPr>
                        <a:t>1.3 </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mg/m</a:t>
                      </a:r>
                      <a:r>
                        <a:rPr kumimoji="0" lang="en-US" sz="1400" b="0" i="0" u="none" strike="noStrike" cap="none" normalizeH="0" baseline="30000" dirty="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once weekly</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 1, </a:t>
                      </a:r>
                      <a:r>
                        <a:rPr kumimoji="0" lang="en-US" sz="1400" b="0" i="0" u="none" strike="noStrike" cap="none" normalizeH="0" baseline="0" dirty="0" smtClean="0">
                          <a:ln>
                            <a:noFill/>
                          </a:ln>
                          <a:solidFill>
                            <a:schemeClr val="tx1"/>
                          </a:solidFill>
                          <a:effectLst/>
                          <a:latin typeface="Arial" pitchFamily="-1" charset="0"/>
                          <a:ea typeface="ヒラギノ角ゴ Pro W3" pitchFamily="-1" charset="-128"/>
                          <a:cs typeface="ヒラギノ角ゴ Pro W3" pitchFamily="-1" charset="-128"/>
                        </a:rPr>
                        <a:t>8, 15, 22 </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5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wk</a:t>
                      </a:r>
                      <a:endPar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Prednisone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60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d 1-4 or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50 mg qod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30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 d 1-4 or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25 mg qod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15 mg/m</a:t>
                      </a:r>
                      <a:r>
                        <a:rPr kumimoji="0" lang="en-US" sz="1400" b="0" i="0" u="none" strike="noStrike" cap="none" normalizeH="0" baseline="30000" dirty="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d 1-4 or </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12.5 mg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qod</a:t>
                      </a:r>
                      <a:endPar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Cyclophosphamide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100 mg/d</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d1-21 / 4 wk or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300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 8, 15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50 mg/d</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d1-21 / 4 wk or </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150 mg/m</a:t>
                      </a:r>
                      <a:r>
                        <a:rPr kumimoji="0" lang="en-US" sz="1400" b="0" i="0" u="none" strike="noStrike" cap="none" normalizeH="0" baseline="3000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a:t>
                      </a:r>
                      <a:b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rPr>
                        <a:t>d 1, 8, 15 / 4 wk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50 mg/d</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d1-21 / 4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wk</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 or </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75 mg/m</a:t>
                      </a:r>
                      <a:r>
                        <a:rPr kumimoji="0" lang="en-US" sz="1400" b="0" i="0" u="none" strike="noStrike" cap="none" normalizeH="0" baseline="30000" dirty="0">
                          <a:ln>
                            <a:noFill/>
                          </a:ln>
                          <a:solidFill>
                            <a:schemeClr val="tx1"/>
                          </a:solidFill>
                          <a:effectLst/>
                          <a:latin typeface="Arial" pitchFamily="-1" charset="0"/>
                          <a:ea typeface="ヒラギノ角ゴ Pro W3" pitchFamily="-1" charset="-128"/>
                          <a:cs typeface="ヒラギノ角ゴ Pro W3" pitchFamily="-1" charset="-128"/>
                        </a:rPr>
                        <a:t>2</a:t>
                      </a: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a:t>
                      </a:r>
                      <a:b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br>
                      <a:r>
                        <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rPr>
                        <a:t>d 1, 8, 15 / 4 </a:t>
                      </a:r>
                      <a:r>
                        <a:rPr kumimoji="0" lang="en-US" sz="1400" b="0" i="0" u="none" strike="noStrike" cap="none" normalizeH="0" baseline="0" dirty="0" err="1">
                          <a:ln>
                            <a:noFill/>
                          </a:ln>
                          <a:solidFill>
                            <a:schemeClr val="tx1"/>
                          </a:solidFill>
                          <a:effectLst/>
                          <a:latin typeface="Arial" pitchFamily="-1" charset="0"/>
                          <a:ea typeface="ヒラギノ角ゴ Pro W3" pitchFamily="-1" charset="-128"/>
                          <a:cs typeface="ヒラギノ角ゴ Pro W3" pitchFamily="-1" charset="-128"/>
                        </a:rPr>
                        <a:t>wk</a:t>
                      </a:r>
                      <a:endParaRPr kumimoji="0" lang="en-US" sz="1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796"/>
                    </a:solidFill>
                  </a:tcPr>
                </a:tc>
              </a:tr>
            </a:tbl>
          </a:graphicData>
        </a:graphic>
      </p:graphicFrame>
    </p:spTree>
    <p:extLst>
      <p:ext uri="{BB962C8B-B14F-4D97-AF65-F5344CB8AC3E}">
        <p14:creationId xmlns:p14="http://schemas.microsoft.com/office/powerpoint/2010/main" val="3416813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2"/>
          <p:cNvSpPr>
            <a:spLocks noGrp="1"/>
          </p:cNvSpPr>
          <p:nvPr>
            <p:ph type="body" idx="1"/>
          </p:nvPr>
        </p:nvSpPr>
        <p:spPr>
          <a:xfrm>
            <a:off x="722313" y="2709863"/>
            <a:ext cx="7772400" cy="1500187"/>
          </a:xfrm>
        </p:spPr>
        <p:txBody>
          <a:bodyPr/>
          <a:lstStyle/>
          <a:p>
            <a:pPr algn="ctr"/>
            <a:r>
              <a:rPr lang="en-US" sz="3200" b="1" dirty="0">
                <a:solidFill>
                  <a:schemeClr val="bg1"/>
                </a:solidFill>
                <a:latin typeface="Arial" charset="0"/>
                <a:ea typeface="ヒラギノ角ゴ Pro W3" charset="0"/>
                <a:cs typeface="ヒラギノ角ゴ Pro W3" charset="0"/>
              </a:rPr>
              <a:t>MODULE 4: </a:t>
            </a:r>
            <a:r>
              <a:rPr lang="en-US" sz="3200" b="1" dirty="0">
                <a:solidFill>
                  <a:schemeClr val="bg1"/>
                </a:solidFill>
                <a:latin typeface="Arial" charset="0"/>
                <a:ea typeface="ヒラギノ角ゴ Pro W3" charset="0"/>
                <a:cs typeface="Arial" charset="0"/>
              </a:rPr>
              <a:t>Other Emerging and Investigational Approaches in </a:t>
            </a:r>
            <a:r>
              <a:rPr lang="en-US" sz="3200" b="1" dirty="0" smtClean="0">
                <a:solidFill>
                  <a:schemeClr val="bg1"/>
                </a:solidFill>
                <a:latin typeface="Arial" charset="0"/>
                <a:ea typeface="ヒラギノ角ゴ Pro W3" charset="0"/>
                <a:cs typeface="Arial" charset="0"/>
              </a:rPr>
              <a:t>MM</a:t>
            </a:r>
            <a:endParaRPr lang="en-US" sz="3200" b="1" dirty="0">
              <a:solidFill>
                <a:schemeClr val="bg1"/>
              </a:solidFill>
              <a:latin typeface="Arial" charset="0"/>
              <a:ea typeface="ヒラギノ角ゴ Pro W3" charset="0"/>
              <a:cs typeface="Arial" charset="0"/>
            </a:endParaRPr>
          </a:p>
        </p:txBody>
      </p:sp>
    </p:spTree>
    <p:extLst>
      <p:ext uri="{BB962C8B-B14F-4D97-AF65-F5344CB8AC3E}">
        <p14:creationId xmlns:p14="http://schemas.microsoft.com/office/powerpoint/2010/main" val="3089718970"/>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(from </a:t>
            </a:r>
            <a:r>
              <a:rPr lang="en-US" dirty="0">
                <a:latin typeface="Arial" charset="0"/>
                <a:ea typeface="ヒラギノ角ゴ Pro W3" charset="0"/>
                <a:cs typeface="ヒラギノ角ゴ Pro W3" charset="0"/>
              </a:rPr>
              <a:t>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Bilotti</a:t>
            </a:r>
            <a:r>
              <a:rPr lang="en-US" dirty="0">
                <a:latin typeface="Arial" charset="0"/>
                <a:ea typeface="ヒラギノ角ゴ Pro W3" charset="0"/>
                <a:cs typeface="ヒラギノ角ゴ Pro W3" charset="0"/>
              </a:rPr>
              <a:t>)</a:t>
            </a:r>
          </a:p>
        </p:txBody>
      </p:sp>
      <p:sp>
        <p:nvSpPr>
          <p:cNvPr id="37891" name="Content Placeholder 2"/>
          <p:cNvSpPr>
            <a:spLocks noGrp="1"/>
          </p:cNvSpPr>
          <p:nvPr>
            <p:ph idx="1"/>
          </p:nvPr>
        </p:nvSpPr>
        <p:spPr/>
        <p:txBody>
          <a:bodyPr/>
          <a:lstStyle/>
          <a:p>
            <a:pPr>
              <a:defRPr/>
            </a:pPr>
            <a:r>
              <a:rPr lang="en-US" dirty="0" smtClean="0">
                <a:latin typeface="Arial" charset="0"/>
                <a:ea typeface="ヒラギノ角ゴ Pro W3" charset="0"/>
                <a:cs typeface="ヒラギノ角ゴ Pro W3" charset="0"/>
              </a:rPr>
              <a:t>2007: A 76 yo woman diagnosed </a:t>
            </a:r>
            <a:r>
              <a:rPr lang="en-US" dirty="0">
                <a:latin typeface="Arial" charset="0"/>
                <a:ea typeface="ヒラギノ角ゴ Pro W3" charset="0"/>
                <a:cs typeface="ヒラギノ角ゴ Pro W3" charset="0"/>
              </a:rPr>
              <a:t>with </a:t>
            </a:r>
            <a:r>
              <a:rPr lang="en-US" dirty="0" smtClean="0">
                <a:latin typeface="Arial" charset="0"/>
                <a:ea typeface="ヒラギノ角ゴ Pro W3" charset="0"/>
                <a:cs typeface="ヒラギノ角ゴ Pro W3" charset="0"/>
              </a:rPr>
              <a:t>MM with hypertension and severe osteoporosis, who received:</a:t>
            </a:r>
          </a:p>
          <a:p>
            <a:pPr lvl="1">
              <a:defRPr/>
            </a:pPr>
            <a:r>
              <a:rPr lang="en-US" dirty="0" err="1">
                <a:latin typeface="Arial" charset="0"/>
                <a:ea typeface="ヒラギノ角ゴ Pro W3" charset="0"/>
              </a:rPr>
              <a:t>L</a:t>
            </a:r>
            <a:r>
              <a:rPr lang="en-US" dirty="0" err="1" smtClean="0">
                <a:latin typeface="Arial" charset="0"/>
                <a:ea typeface="ヒラギノ角ゴ Pro W3" charset="0"/>
              </a:rPr>
              <a:t>enalidomide</a:t>
            </a:r>
            <a:r>
              <a:rPr lang="en-US" dirty="0" smtClean="0">
                <a:latin typeface="Arial" charset="0"/>
                <a:ea typeface="ヒラギノ角ゴ Pro W3" charset="0"/>
              </a:rPr>
              <a:t>/dexamethasone </a:t>
            </a:r>
          </a:p>
          <a:p>
            <a:pPr lvl="1">
              <a:defRPr/>
            </a:pPr>
            <a:r>
              <a:rPr lang="en-US" dirty="0" err="1">
                <a:latin typeface="Arial" charset="0"/>
                <a:ea typeface="ヒラギノ角ゴ Pro W3" charset="0"/>
              </a:rPr>
              <a:t>B</a:t>
            </a:r>
            <a:r>
              <a:rPr lang="en-US" dirty="0" err="1" smtClean="0">
                <a:latin typeface="Arial" charset="0"/>
                <a:ea typeface="ヒラギノ角ゴ Pro W3" charset="0"/>
              </a:rPr>
              <a:t>ortezomib</a:t>
            </a:r>
            <a:r>
              <a:rPr lang="en-US" dirty="0">
                <a:latin typeface="Arial" charset="0"/>
                <a:ea typeface="ヒラギノ角ゴ Pro W3" charset="0"/>
              </a:rPr>
              <a:t>:</a:t>
            </a:r>
            <a:r>
              <a:rPr lang="en-US" dirty="0" smtClean="0">
                <a:latin typeface="Arial" charset="0"/>
                <a:ea typeface="ヒラギノ角ゴ Pro W3" charset="0"/>
              </a:rPr>
              <a:t> Experienced significant peripheral neuropathy (PN)</a:t>
            </a:r>
          </a:p>
          <a:p>
            <a:pPr lvl="1">
              <a:defRPr/>
            </a:pPr>
            <a:r>
              <a:rPr lang="en-US" dirty="0" smtClean="0">
                <a:latin typeface="Arial" charset="0"/>
                <a:ea typeface="ヒラギノ角ゴ Pro W3" charset="0"/>
              </a:rPr>
              <a:t>Lenalidomide/vorinostat/dexamethasone</a:t>
            </a:r>
            <a:endParaRPr lang="en-US" dirty="0">
              <a:latin typeface="Arial" charset="0"/>
              <a:ea typeface="ヒラギノ角ゴ Pro W3" charset="0"/>
            </a:endParaRPr>
          </a:p>
          <a:p>
            <a:pPr marL="457200" lvl="1" indent="0">
              <a:buFontTx/>
              <a:buNone/>
              <a:defRPr/>
            </a:pPr>
            <a:endParaRPr lang="en-US" sz="800" dirty="0">
              <a:latin typeface="Arial" charset="0"/>
              <a:ea typeface="ヒラギノ角ゴ Pro W3" charset="0"/>
            </a:endParaRPr>
          </a:p>
          <a:p>
            <a:pPr>
              <a:defRPr/>
            </a:pPr>
            <a:r>
              <a:rPr lang="en-US" dirty="0" smtClean="0">
                <a:latin typeface="Arial" charset="0"/>
                <a:ea typeface="ヒラギノ角ゴ Pro W3" charset="0"/>
                <a:cs typeface="ヒラギノ角ゴ Pro W3" charset="0"/>
              </a:rPr>
              <a:t>2010: Clinical trial of pomalidomide</a:t>
            </a:r>
          </a:p>
          <a:p>
            <a:pPr lvl="1">
              <a:defRPr/>
            </a:pPr>
            <a:r>
              <a:rPr lang="en-US" dirty="0" smtClean="0">
                <a:latin typeface="Arial" charset="0"/>
                <a:ea typeface="ヒラギノ角ゴ Pro W3" charset="0"/>
              </a:rPr>
              <a:t>No new treatment-emergent toxicities</a:t>
            </a:r>
          </a:p>
          <a:p>
            <a:pPr lvl="1">
              <a:defRPr/>
            </a:pPr>
            <a:r>
              <a:rPr lang="en-US" dirty="0" smtClean="0">
                <a:latin typeface="Arial" charset="0"/>
                <a:ea typeface="ヒラギノ角ゴ Pro W3" charset="0"/>
              </a:rPr>
              <a:t>Stable PN</a:t>
            </a:r>
            <a:endParaRPr lang="en-US" dirty="0">
              <a:latin typeface="Arial" charset="0"/>
              <a:ea typeface="ヒラギノ角ゴ Pro W3" charset="0"/>
            </a:endParaRPr>
          </a:p>
          <a:p>
            <a:pPr marL="457200" lvl="1" indent="0">
              <a:buFontTx/>
              <a:buNone/>
              <a:defRPr/>
            </a:pPr>
            <a:endParaRPr lang="en-US" sz="800" dirty="0">
              <a:latin typeface="Arial" charset="0"/>
              <a:ea typeface="ヒラギノ角ゴ Pro W3" charset="0"/>
            </a:endParaRPr>
          </a:p>
          <a:p>
            <a:pPr>
              <a:defRPr/>
            </a:pPr>
            <a:r>
              <a:rPr lang="en-US" dirty="0" smtClean="0">
                <a:latin typeface="Arial" charset="0"/>
                <a:ea typeface="ヒラギノ角ゴ Pro W3" charset="0"/>
                <a:cs typeface="ヒラギノ角ゴ Pro W3" charset="0"/>
              </a:rPr>
              <a:t>She is a widow, accompanied to the clinic by her daughter and has a store selling antiques</a:t>
            </a:r>
          </a:p>
        </p:txBody>
      </p:sp>
    </p:spTree>
    <p:extLst>
      <p:ext uri="{BB962C8B-B14F-4D97-AF65-F5344CB8AC3E}">
        <p14:creationId xmlns:p14="http://schemas.microsoft.com/office/powerpoint/2010/main" val="17125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Placeholder 2"/>
          <p:cNvSpPr>
            <a:spLocks noGrp="1"/>
          </p:cNvSpPr>
          <p:nvPr>
            <p:ph type="body" idx="4294967295"/>
          </p:nvPr>
        </p:nvSpPr>
        <p:spPr>
          <a:xfrm>
            <a:off x="723900" y="2492376"/>
            <a:ext cx="7772400" cy="1801812"/>
          </a:xfrm>
        </p:spPr>
        <p:txBody>
          <a:bodyPr>
            <a:normAutofit/>
          </a:bodyPr>
          <a:lstStyle/>
          <a:p>
            <a:pPr marL="0" indent="0" algn="ctr">
              <a:buNone/>
            </a:pPr>
            <a:r>
              <a:rPr lang="en-US" sz="3200" b="1" dirty="0">
                <a:latin typeface="Arial" charset="0"/>
                <a:ea typeface="ヒラギノ角ゴ Pro W3" charset="0"/>
                <a:cs typeface="ヒラギノ角ゴ Pro W3" charset="0"/>
              </a:rPr>
              <a:t>Similarities and differences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between </a:t>
            </a:r>
            <a:r>
              <a:rPr lang="en-US" sz="3200" b="1" dirty="0">
                <a:latin typeface="Arial" charset="0"/>
                <a:ea typeface="ヒラギノ角ゴ Pro W3" charset="0"/>
                <a:cs typeface="ヒラギノ角ゴ Pro W3" charset="0"/>
              </a:rPr>
              <a:t>thalidomide, </a:t>
            </a:r>
            <a:r>
              <a:rPr lang="en-US" sz="3200" b="1" dirty="0" err="1">
                <a:latin typeface="Arial" charset="0"/>
                <a:ea typeface="ヒラギノ角ゴ Pro W3" charset="0"/>
                <a:cs typeface="ヒラギノ角ゴ Pro W3" charset="0"/>
              </a:rPr>
              <a:t>lenalidomide</a:t>
            </a:r>
            <a:r>
              <a:rPr lang="en-US" sz="3200" b="1" dirty="0">
                <a:latin typeface="Arial" charset="0"/>
                <a:ea typeface="ヒラギノ角ゴ Pro W3" charset="0"/>
                <a:cs typeface="ヒラギノ角ゴ Pro W3" charset="0"/>
              </a:rPr>
              <a:t>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and </a:t>
            </a:r>
            <a:r>
              <a:rPr lang="en-US" sz="3200" b="1" dirty="0" err="1">
                <a:latin typeface="Arial" charset="0"/>
                <a:ea typeface="ヒラギノ角ゴ Pro W3" charset="0"/>
                <a:cs typeface="ヒラギノ角ゴ Pro W3" charset="0"/>
              </a:rPr>
              <a:t>pomalidomide</a:t>
            </a:r>
            <a:r>
              <a:rPr lang="en-US" sz="3200" b="1" dirty="0">
                <a:latin typeface="Arial" charset="0"/>
                <a:ea typeface="ヒラギノ角ゴ Pro W3" charset="0"/>
                <a:cs typeface="ヒラギノ角ゴ Pro W3" charset="0"/>
              </a:rPr>
              <a:t> </a:t>
            </a:r>
          </a:p>
        </p:txBody>
      </p:sp>
    </p:spTree>
    <p:extLst>
      <p:ext uri="{BB962C8B-B14F-4D97-AF65-F5344CB8AC3E}">
        <p14:creationId xmlns:p14="http://schemas.microsoft.com/office/powerpoint/2010/main" val="260476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4147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err="1" smtClean="0"/>
              <a:t>IMiDs</a:t>
            </a:r>
            <a:endParaRPr lang="en-US" dirty="0" smtClean="0"/>
          </a:p>
        </p:txBody>
      </p:sp>
      <p:grpSp>
        <p:nvGrpSpPr>
          <p:cNvPr id="6" name="Group 5"/>
          <p:cNvGrpSpPr>
            <a:grpSpLocks noChangeAspect="1"/>
          </p:cNvGrpSpPr>
          <p:nvPr/>
        </p:nvGrpSpPr>
        <p:grpSpPr>
          <a:xfrm>
            <a:off x="539552" y="1393515"/>
            <a:ext cx="7825274" cy="5341234"/>
            <a:chOff x="484622" y="1089820"/>
            <a:chExt cx="8073320" cy="5547331"/>
          </a:xfrm>
        </p:grpSpPr>
        <p:sp>
          <p:nvSpPr>
            <p:cNvPr id="20" name="Rectangle 19"/>
            <p:cNvSpPr/>
            <p:nvPr/>
          </p:nvSpPr>
          <p:spPr>
            <a:xfrm>
              <a:off x="4094993" y="5190814"/>
              <a:ext cx="4439209" cy="1418520"/>
            </a:xfrm>
            <a:prstGeom prst="rect">
              <a:avLst/>
            </a:prstGeom>
            <a:solidFill>
              <a:srgbClr val="012A5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094993" y="3246462"/>
              <a:ext cx="4439209" cy="1418520"/>
            </a:xfrm>
            <a:prstGeom prst="rect">
              <a:avLst/>
            </a:prstGeom>
            <a:solidFill>
              <a:srgbClr val="012A5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118733" y="1423542"/>
              <a:ext cx="4439209" cy="1381125"/>
            </a:xfrm>
            <a:prstGeom prst="rect">
              <a:avLst/>
            </a:prstGeom>
            <a:solidFill>
              <a:srgbClr val="012A5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07" y="3222723"/>
              <a:ext cx="2839161" cy="1509712"/>
            </a:xfrm>
            <a:prstGeom prst="rect">
              <a:avLst/>
            </a:prstGeom>
            <a:solidFill>
              <a:srgbClr val="F69428"/>
            </a:solidFill>
            <a:ln w="9525">
              <a:solidFill>
                <a:schemeClr val="bg1"/>
              </a:solidFill>
              <a:miter lim="800000"/>
              <a:headEnd/>
              <a:tailEnd/>
            </a:ln>
          </p:spPr>
        </p:pic>
        <p:pic>
          <p:nvPicPr>
            <p:cNvPr id="30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292" y="1423542"/>
              <a:ext cx="2821716" cy="1381125"/>
            </a:xfrm>
            <a:prstGeom prst="rect">
              <a:avLst/>
            </a:prstGeom>
            <a:solidFill>
              <a:schemeClr val="bg1">
                <a:lumMod val="65000"/>
              </a:schemeClr>
            </a:solidFill>
            <a:ln w="9525">
              <a:solidFill>
                <a:schemeClr val="bg1"/>
              </a:solidFill>
              <a:miter lim="800000"/>
              <a:headEnd/>
              <a:tailEnd/>
            </a:ln>
          </p:spPr>
        </p:pic>
        <p:pic>
          <p:nvPicPr>
            <p:cNvPr id="30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765" y="5106801"/>
              <a:ext cx="2837970" cy="1530350"/>
            </a:xfrm>
            <a:prstGeom prst="rect">
              <a:avLst/>
            </a:prstGeom>
            <a:solidFill>
              <a:srgbClr val="58C4F3"/>
            </a:solidFill>
            <a:ln w="9525">
              <a:solidFill>
                <a:schemeClr val="bg1"/>
              </a:solidFill>
              <a:miter lim="800000"/>
              <a:headEnd/>
              <a:tailEnd/>
            </a:ln>
          </p:spPr>
        </p:pic>
        <p:sp>
          <p:nvSpPr>
            <p:cNvPr id="2" name="Rectangle 1"/>
            <p:cNvSpPr/>
            <p:nvPr/>
          </p:nvSpPr>
          <p:spPr>
            <a:xfrm>
              <a:off x="484622" y="1089820"/>
              <a:ext cx="1393030" cy="338554"/>
            </a:xfrm>
            <a:prstGeom prst="rect">
              <a:avLst/>
            </a:prstGeom>
          </p:spPr>
          <p:txBody>
            <a:bodyPr wrap="none">
              <a:spAutoFit/>
            </a:bodyPr>
            <a:lstStyle/>
            <a:p>
              <a:pPr defTabSz="914400"/>
              <a:r>
                <a:rPr lang="en-US" sz="1600" b="1" dirty="0">
                  <a:solidFill>
                    <a:prstClr val="white"/>
                  </a:solidFill>
                  <a:latin typeface="Arial"/>
                  <a:cs typeface="Arial"/>
                </a:rPr>
                <a:t>Thalidomide</a:t>
              </a:r>
            </a:p>
          </p:txBody>
        </p:sp>
        <p:sp>
          <p:nvSpPr>
            <p:cNvPr id="13" name="TextBox 8"/>
            <p:cNvSpPr txBox="1">
              <a:spLocks noChangeArrowheads="1"/>
            </p:cNvSpPr>
            <p:nvPr/>
          </p:nvSpPr>
          <p:spPr bwMode="auto">
            <a:xfrm>
              <a:off x="486497" y="2902649"/>
              <a:ext cx="1507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1600" b="1" dirty="0">
                  <a:solidFill>
                    <a:prstClr val="white"/>
                  </a:solidFill>
                  <a:latin typeface="Arial"/>
                  <a:cs typeface="Arial"/>
                </a:rPr>
                <a:t>Lenalidomide</a:t>
              </a:r>
            </a:p>
          </p:txBody>
        </p:sp>
        <p:sp>
          <p:nvSpPr>
            <p:cNvPr id="14" name="TextBox 7"/>
            <p:cNvSpPr txBox="1">
              <a:spLocks noChangeArrowheads="1"/>
            </p:cNvSpPr>
            <p:nvPr/>
          </p:nvSpPr>
          <p:spPr bwMode="auto">
            <a:xfrm>
              <a:off x="487150" y="4797742"/>
              <a:ext cx="15869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1600" b="1" dirty="0" err="1">
                  <a:solidFill>
                    <a:prstClr val="white"/>
                  </a:solidFill>
                  <a:latin typeface="Arial"/>
                  <a:cs typeface="Arial"/>
                </a:rPr>
                <a:t>Pomalidomide</a:t>
              </a:r>
              <a:endParaRPr lang="en-US" sz="1600" b="1" dirty="0">
                <a:solidFill>
                  <a:prstClr val="white"/>
                </a:solidFill>
                <a:latin typeface="Arial"/>
                <a:cs typeface="Arial"/>
              </a:endParaRPr>
            </a:p>
          </p:txBody>
        </p:sp>
        <p:sp>
          <p:nvSpPr>
            <p:cNvPr id="3" name="Rectangle 2"/>
            <p:cNvSpPr/>
            <p:nvPr/>
          </p:nvSpPr>
          <p:spPr>
            <a:xfrm>
              <a:off x="4272212" y="1292500"/>
              <a:ext cx="4139952" cy="1512167"/>
            </a:xfrm>
            <a:prstGeom prst="rect">
              <a:avLst/>
            </a:prstGeom>
            <a:noFill/>
            <a:ln>
              <a:noFill/>
            </a:ln>
          </p:spPr>
          <p:txBody>
            <a:bodyPr wrap="square" anchor="ctr">
              <a:noAutofit/>
            </a:bodyPr>
            <a:lstStyle/>
            <a:p>
              <a:pPr defTabSz="914400">
                <a:spcBef>
                  <a:spcPts val="1200"/>
                </a:spcBef>
              </a:pPr>
              <a:r>
                <a:rPr lang="en-CA" dirty="0">
                  <a:solidFill>
                    <a:prstClr val="white"/>
                  </a:solidFill>
                  <a:cs typeface="Calibri"/>
                </a:rPr>
                <a:t>Teratogenicity, </a:t>
              </a:r>
              <a:r>
                <a:rPr lang="en-CA" dirty="0" smtClean="0">
                  <a:solidFill>
                    <a:prstClr val="white"/>
                  </a:solidFill>
                  <a:cs typeface="Calibri"/>
                </a:rPr>
                <a:t>peripheral </a:t>
              </a:r>
              <a:r>
                <a:rPr lang="en-CA" dirty="0">
                  <a:solidFill>
                    <a:prstClr val="white"/>
                  </a:solidFill>
                  <a:cs typeface="Calibri"/>
                </a:rPr>
                <a:t>neuropathy, constipation, sedation, rash, </a:t>
              </a:r>
              <a:r>
                <a:rPr lang="en-CA" dirty="0" smtClean="0">
                  <a:solidFill>
                    <a:prstClr val="white"/>
                  </a:solidFill>
                  <a:cs typeface="Calibri"/>
                </a:rPr>
                <a:t>VTE</a:t>
              </a:r>
              <a:endParaRPr lang="en-CA" dirty="0">
                <a:solidFill>
                  <a:prstClr val="white"/>
                </a:solidFill>
                <a:cs typeface="Calibri"/>
              </a:endParaRPr>
            </a:p>
            <a:p>
              <a:pPr defTabSz="914400">
                <a:spcBef>
                  <a:spcPts val="1200"/>
                </a:spcBef>
              </a:pPr>
              <a:r>
                <a:rPr lang="en-US" dirty="0" smtClean="0">
                  <a:solidFill>
                    <a:prstClr val="white"/>
                  </a:solidFill>
                  <a:ea typeface="ＭＳ Ｐゴシック" charset="-128"/>
                  <a:cs typeface="Calibri"/>
                </a:rPr>
                <a:t>Oral 100</a:t>
              </a:r>
              <a:r>
                <a:rPr lang="en-US" dirty="0">
                  <a:solidFill>
                    <a:prstClr val="white"/>
                  </a:solidFill>
                  <a:ea typeface="ＭＳ Ｐゴシック" charset="-128"/>
                  <a:cs typeface="Calibri"/>
                </a:rPr>
                <a:t>-200 mg/</a:t>
              </a:r>
              <a:r>
                <a:rPr lang="en-US" dirty="0" smtClean="0">
                  <a:solidFill>
                    <a:prstClr val="white"/>
                  </a:solidFill>
                  <a:ea typeface="ＭＳ Ｐゴシック" charset="-128"/>
                  <a:cs typeface="Calibri"/>
                </a:rPr>
                <a:t>d</a:t>
              </a:r>
              <a:endParaRPr lang="en-US" dirty="0">
                <a:solidFill>
                  <a:prstClr val="white"/>
                </a:solidFill>
                <a:ea typeface="ＭＳ Ｐゴシック" charset="-128"/>
                <a:cs typeface="Calibri"/>
              </a:endParaRPr>
            </a:p>
          </p:txBody>
        </p:sp>
        <p:sp>
          <p:nvSpPr>
            <p:cNvPr id="17" name="Rectangle 16"/>
            <p:cNvSpPr/>
            <p:nvPr/>
          </p:nvSpPr>
          <p:spPr>
            <a:xfrm>
              <a:off x="4248472" y="3272326"/>
              <a:ext cx="4067944" cy="1392656"/>
            </a:xfrm>
            <a:prstGeom prst="rect">
              <a:avLst/>
            </a:prstGeom>
            <a:noFill/>
            <a:ln>
              <a:noFill/>
            </a:ln>
          </p:spPr>
          <p:txBody>
            <a:bodyPr wrap="square" anchor="ctr" anchorCtr="0">
              <a:noAutofit/>
            </a:bodyPr>
            <a:lstStyle/>
            <a:p>
              <a:pPr defTabSz="914400">
                <a:spcBef>
                  <a:spcPts val="1200"/>
                </a:spcBef>
              </a:pPr>
              <a:r>
                <a:rPr lang="en-CA" dirty="0" err="1" smtClean="0">
                  <a:solidFill>
                    <a:prstClr val="white"/>
                  </a:solidFill>
                  <a:cs typeface="Calibri"/>
                </a:rPr>
                <a:t>Myelosuppression</a:t>
              </a:r>
              <a:r>
                <a:rPr lang="en-CA" dirty="0">
                  <a:solidFill>
                    <a:prstClr val="white"/>
                  </a:solidFill>
                  <a:cs typeface="Calibri"/>
                </a:rPr>
                <a:t/>
              </a:r>
              <a:br>
                <a:rPr lang="en-CA" dirty="0">
                  <a:solidFill>
                    <a:prstClr val="white"/>
                  </a:solidFill>
                  <a:cs typeface="Calibri"/>
                </a:rPr>
              </a:br>
              <a:r>
                <a:rPr lang="en-CA" dirty="0" smtClean="0">
                  <a:solidFill>
                    <a:prstClr val="white"/>
                  </a:solidFill>
                  <a:cs typeface="Calibri"/>
                </a:rPr>
                <a:t>VTE</a:t>
              </a:r>
              <a:endParaRPr lang="en-CA" dirty="0">
                <a:solidFill>
                  <a:prstClr val="white"/>
                </a:solidFill>
                <a:cs typeface="Calibri"/>
              </a:endParaRPr>
            </a:p>
            <a:p>
              <a:pPr defTabSz="914400">
                <a:spcBef>
                  <a:spcPts val="1200"/>
                </a:spcBef>
              </a:pPr>
              <a:r>
                <a:rPr lang="en-US" dirty="0" smtClean="0">
                  <a:solidFill>
                    <a:prstClr val="white"/>
                  </a:solidFill>
                  <a:ea typeface="ＭＳ Ｐゴシック" charset="-128"/>
                  <a:cs typeface="Calibri"/>
                </a:rPr>
                <a:t>Oral 15</a:t>
              </a:r>
              <a:r>
                <a:rPr lang="en-US" dirty="0">
                  <a:solidFill>
                    <a:prstClr val="white"/>
                  </a:solidFill>
                  <a:ea typeface="ＭＳ Ｐゴシック" charset="-128"/>
                  <a:cs typeface="Calibri"/>
                </a:rPr>
                <a:t>-25 mg</a:t>
              </a:r>
              <a:r>
                <a:rPr lang="en-US" dirty="0" smtClean="0">
                  <a:solidFill>
                    <a:prstClr val="white"/>
                  </a:solidFill>
                  <a:ea typeface="ＭＳ Ｐゴシック" charset="-128"/>
                  <a:cs typeface="Calibri"/>
                </a:rPr>
                <a:t>/d</a:t>
              </a:r>
              <a:endParaRPr lang="en-CA" dirty="0">
                <a:solidFill>
                  <a:prstClr val="white"/>
                </a:solidFill>
                <a:cs typeface="Calibri"/>
              </a:endParaRPr>
            </a:p>
          </p:txBody>
        </p:sp>
        <p:sp>
          <p:nvSpPr>
            <p:cNvPr id="5" name="Rectangle 4"/>
            <p:cNvSpPr/>
            <p:nvPr/>
          </p:nvSpPr>
          <p:spPr>
            <a:xfrm>
              <a:off x="4223320" y="5190814"/>
              <a:ext cx="4093096" cy="1429489"/>
            </a:xfrm>
            <a:prstGeom prst="rect">
              <a:avLst/>
            </a:prstGeom>
            <a:noFill/>
            <a:ln>
              <a:noFill/>
            </a:ln>
          </p:spPr>
          <p:txBody>
            <a:bodyPr wrap="square" anchor="ctr" anchorCtr="0">
              <a:noAutofit/>
            </a:bodyPr>
            <a:lstStyle/>
            <a:p>
              <a:pPr defTabSz="914400">
                <a:spcBef>
                  <a:spcPts val="1200"/>
                </a:spcBef>
              </a:pPr>
              <a:r>
                <a:rPr lang="en-CA" dirty="0" err="1" smtClean="0">
                  <a:solidFill>
                    <a:prstClr val="white"/>
                  </a:solidFill>
                  <a:cs typeface="Calibri"/>
                </a:rPr>
                <a:t>Myelosuppression</a:t>
              </a:r>
              <a:r>
                <a:rPr lang="en-CA" dirty="0">
                  <a:solidFill>
                    <a:prstClr val="white"/>
                  </a:solidFill>
                  <a:cs typeface="Calibri"/>
                </a:rPr>
                <a:t/>
              </a:r>
              <a:br>
                <a:rPr lang="en-CA" dirty="0">
                  <a:solidFill>
                    <a:prstClr val="white"/>
                  </a:solidFill>
                  <a:cs typeface="Calibri"/>
                </a:rPr>
              </a:br>
              <a:r>
                <a:rPr lang="en-CA" dirty="0" smtClean="0">
                  <a:solidFill>
                    <a:prstClr val="white"/>
                  </a:solidFill>
                  <a:cs typeface="Calibri"/>
                </a:rPr>
                <a:t>VTE</a:t>
              </a:r>
              <a:endParaRPr lang="en-CA" dirty="0">
                <a:solidFill>
                  <a:prstClr val="white"/>
                </a:solidFill>
                <a:cs typeface="Calibri"/>
              </a:endParaRPr>
            </a:p>
            <a:p>
              <a:pPr defTabSz="914400">
                <a:spcBef>
                  <a:spcPts val="1200"/>
                </a:spcBef>
              </a:pPr>
              <a:r>
                <a:rPr lang="en-US" dirty="0" smtClean="0">
                  <a:solidFill>
                    <a:prstClr val="white"/>
                  </a:solidFill>
                  <a:ea typeface="ＭＳ Ｐゴシック" charset="-128"/>
                  <a:cs typeface="Calibri"/>
                </a:rPr>
                <a:t>Oral 1</a:t>
              </a:r>
              <a:r>
                <a:rPr lang="en-US" dirty="0">
                  <a:solidFill>
                    <a:prstClr val="white"/>
                  </a:solidFill>
                  <a:ea typeface="ＭＳ Ｐゴシック" charset="-128"/>
                  <a:cs typeface="Calibri"/>
                </a:rPr>
                <a:t>-4 mg/</a:t>
              </a:r>
              <a:r>
                <a:rPr lang="en-US" dirty="0" smtClean="0">
                  <a:solidFill>
                    <a:prstClr val="white"/>
                  </a:solidFill>
                  <a:ea typeface="ＭＳ Ｐゴシック" charset="-128"/>
                  <a:cs typeface="Calibri"/>
                </a:rPr>
                <a:t>d</a:t>
              </a:r>
              <a:endParaRPr lang="en-CA" dirty="0">
                <a:solidFill>
                  <a:prstClr val="white"/>
                </a:solidFill>
                <a:cs typeface="Calibri"/>
              </a:endParaRPr>
            </a:p>
          </p:txBody>
        </p:sp>
      </p:grpSp>
    </p:spTree>
    <p:custDataLst>
      <p:tags r:id="rId1"/>
    </p:custDataLst>
    <p:extLst>
      <p:ext uri="{BB962C8B-B14F-4D97-AF65-F5344CB8AC3E}">
        <p14:creationId xmlns:p14="http://schemas.microsoft.com/office/powerpoint/2010/main" val="299244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Placeholder 2"/>
          <p:cNvSpPr>
            <a:spLocks noGrp="1"/>
          </p:cNvSpPr>
          <p:nvPr>
            <p:ph type="body" idx="4294967295"/>
          </p:nvPr>
        </p:nvSpPr>
        <p:spPr>
          <a:xfrm>
            <a:off x="800100" y="2408238"/>
            <a:ext cx="7772400" cy="1801812"/>
          </a:xfrm>
        </p:spPr>
        <p:txBody>
          <a:bodyPr anchor="b">
            <a:normAutofit/>
          </a:bodyPr>
          <a:lstStyle/>
          <a:p>
            <a:pPr marL="0" indent="0" algn="ctr">
              <a:buNone/>
            </a:pPr>
            <a:r>
              <a:rPr lang="en-US" sz="3200" b="1" dirty="0">
                <a:latin typeface="Arial" charset="0"/>
                <a:ea typeface="ヒラギノ角ゴ Pro W3" charset="0"/>
                <a:cs typeface="ヒラギノ角ゴ Pro W3" charset="0"/>
              </a:rPr>
              <a:t>Recent FDA approval of </a:t>
            </a:r>
            <a:r>
              <a:rPr lang="en-US" sz="3200" b="1" dirty="0" err="1">
                <a:latin typeface="Arial" charset="0"/>
                <a:ea typeface="ヒラギノ角ゴ Pro W3" charset="0"/>
                <a:cs typeface="ヒラギノ角ゴ Pro W3" charset="0"/>
              </a:rPr>
              <a:t>pomalidomide</a:t>
            </a:r>
            <a:r>
              <a:rPr lang="en-US" sz="3200" b="1" dirty="0">
                <a:latin typeface="Arial" charset="0"/>
                <a:ea typeface="ヒラギノ角ゴ Pro W3" charset="0"/>
                <a:cs typeface="ヒラギノ角ゴ Pro W3" charset="0"/>
              </a:rPr>
              <a:t> and integration into clinical practice</a:t>
            </a:r>
          </a:p>
        </p:txBody>
      </p:sp>
    </p:spTree>
    <p:extLst>
      <p:ext uri="{BB962C8B-B14F-4D97-AF65-F5344CB8AC3E}">
        <p14:creationId xmlns:p14="http://schemas.microsoft.com/office/powerpoint/2010/main" val="89871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8"/>
          <p:cNvSpPr>
            <a:spLocks noChangeArrowheads="1"/>
          </p:cNvSpPr>
          <p:nvPr/>
        </p:nvSpPr>
        <p:spPr bwMode="auto">
          <a:xfrm>
            <a:off x="381000" y="6324600"/>
            <a:ext cx="868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mtClean="0">
                <a:solidFill>
                  <a:srgbClr val="FFFFFF"/>
                </a:solidFill>
                <a:latin typeface="Arial" charset="0"/>
                <a:ea typeface="ＭＳ Ｐゴシック" charset="0"/>
                <a:cs typeface="ＭＳ Ｐゴシック" charset="0"/>
              </a:rPr>
              <a:t>http://www.cancer.gov/cancertopics/druginfo/fda-pomalidomide</a:t>
            </a:r>
            <a:endParaRPr lang="en-US" smtClean="0">
              <a:solidFill>
                <a:srgbClr val="000000"/>
              </a:solidFill>
              <a:latin typeface="Arial" charset="0"/>
              <a:ea typeface="ＭＳ Ｐゴシック" charset="0"/>
              <a:cs typeface="ＭＳ Ｐゴシック" charset="0"/>
            </a:endParaRPr>
          </a:p>
        </p:txBody>
      </p:sp>
      <p:sp>
        <p:nvSpPr>
          <p:cNvPr id="4" name="Title 3"/>
          <p:cNvSpPr>
            <a:spLocks noGrp="1"/>
          </p:cNvSpPr>
          <p:nvPr>
            <p:ph type="title"/>
          </p:nvPr>
        </p:nvSpPr>
        <p:spPr/>
        <p:txBody>
          <a:bodyPr/>
          <a:lstStyle/>
          <a:p>
            <a:r>
              <a:rPr lang="en-US" dirty="0">
                <a:solidFill>
                  <a:srgbClr val="EFC53D"/>
                </a:solidFill>
              </a:rPr>
              <a:t>FDA Approves </a:t>
            </a:r>
            <a:r>
              <a:rPr lang="en-US" dirty="0" err="1">
                <a:solidFill>
                  <a:srgbClr val="EFC53D"/>
                </a:solidFill>
              </a:rPr>
              <a:t>Pomalidomide</a:t>
            </a:r>
            <a:r>
              <a:rPr lang="en-US" dirty="0">
                <a:solidFill>
                  <a:srgbClr val="EFC53D"/>
                </a:solidFill>
              </a:rPr>
              <a:t> for MM </a:t>
            </a:r>
            <a:endParaRPr lang="en-US" dirty="0"/>
          </a:p>
        </p:txBody>
      </p:sp>
      <p:sp>
        <p:nvSpPr>
          <p:cNvPr id="5" name="Content Placeholder 4"/>
          <p:cNvSpPr>
            <a:spLocks noGrp="1"/>
          </p:cNvSpPr>
          <p:nvPr>
            <p:ph idx="1"/>
          </p:nvPr>
        </p:nvSpPr>
        <p:spPr/>
        <p:txBody>
          <a:bodyPr>
            <a:normAutofit/>
          </a:bodyPr>
          <a:lstStyle/>
          <a:p>
            <a:pPr marL="0" indent="0" fontAlgn="base">
              <a:spcBef>
                <a:spcPts val="1200"/>
              </a:spcBef>
              <a:spcAft>
                <a:spcPct val="0"/>
              </a:spcAft>
              <a:buNone/>
            </a:pPr>
            <a:r>
              <a:rPr lang="en-US" sz="2400" dirty="0">
                <a:solidFill>
                  <a:srgbClr val="FFFFFF"/>
                </a:solidFill>
              </a:rPr>
              <a:t>“</a:t>
            </a:r>
            <a:r>
              <a:rPr lang="en-US" altLang="ja-JP" sz="2400" i="1" dirty="0">
                <a:solidFill>
                  <a:srgbClr val="FFFFFF"/>
                </a:solidFill>
              </a:rPr>
              <a:t>On </a:t>
            </a:r>
            <a:r>
              <a:rPr lang="en-US" altLang="ja-JP" sz="2400" i="1" u="sng" dirty="0">
                <a:solidFill>
                  <a:srgbClr val="FFFFFF"/>
                </a:solidFill>
              </a:rPr>
              <a:t>February 8, 2013</a:t>
            </a:r>
            <a:r>
              <a:rPr lang="en-US" altLang="ja-JP" sz="2400" i="1" dirty="0">
                <a:solidFill>
                  <a:srgbClr val="FFFFFF"/>
                </a:solidFill>
              </a:rPr>
              <a:t>, the Food and Drug Administration (FDA) granted accelerated approval to </a:t>
            </a:r>
            <a:r>
              <a:rPr lang="en-US" altLang="ja-JP" sz="2400" i="1" dirty="0" err="1">
                <a:solidFill>
                  <a:srgbClr val="FFFFFF"/>
                </a:solidFill>
              </a:rPr>
              <a:t>pomalidomide</a:t>
            </a:r>
            <a:r>
              <a:rPr lang="en-US" altLang="ja-JP" sz="2400" i="1" dirty="0">
                <a:solidFill>
                  <a:srgbClr val="FFFFFF"/>
                </a:solidFill>
              </a:rPr>
              <a:t> for the treatment of patients with multiple myeloma who have received at least two prior therapies, including </a:t>
            </a:r>
            <a:r>
              <a:rPr lang="en-US" altLang="ja-JP" sz="2400" i="1" dirty="0" err="1">
                <a:solidFill>
                  <a:srgbClr val="FFFFFF"/>
                </a:solidFill>
              </a:rPr>
              <a:t>lenalidomide</a:t>
            </a:r>
            <a:r>
              <a:rPr lang="en-US" altLang="ja-JP" sz="2400" i="1" dirty="0">
                <a:solidFill>
                  <a:srgbClr val="FFFFFF"/>
                </a:solidFill>
              </a:rPr>
              <a:t> and </a:t>
            </a:r>
            <a:r>
              <a:rPr lang="en-US" altLang="ja-JP" sz="2400" i="1" dirty="0" err="1">
                <a:solidFill>
                  <a:srgbClr val="FFFFFF"/>
                </a:solidFill>
              </a:rPr>
              <a:t>bortezomib</a:t>
            </a:r>
            <a:r>
              <a:rPr lang="en-US" altLang="ja-JP" sz="2400" i="1" dirty="0">
                <a:solidFill>
                  <a:srgbClr val="FFFFFF"/>
                </a:solidFill>
              </a:rPr>
              <a:t>, and have demonstrated disease progression on or within 60 days of completion of the last therapy. </a:t>
            </a:r>
            <a:endParaRPr lang="en-US" sz="2400" i="1" dirty="0">
              <a:solidFill>
                <a:srgbClr val="FFFFFF"/>
              </a:solidFill>
            </a:endParaRPr>
          </a:p>
          <a:p>
            <a:pPr marL="0" indent="0" fontAlgn="base">
              <a:spcBef>
                <a:spcPts val="1200"/>
              </a:spcBef>
              <a:spcAft>
                <a:spcPct val="0"/>
              </a:spcAft>
              <a:buNone/>
            </a:pPr>
            <a:r>
              <a:rPr lang="en-US" sz="2400" i="1" dirty="0">
                <a:solidFill>
                  <a:srgbClr val="FFFFFF"/>
                </a:solidFill>
              </a:rPr>
              <a:t>The approval was based on the results of the Phase I/II MM-002 trial.</a:t>
            </a:r>
            <a:r>
              <a:rPr lang="en-US" sz="2400" i="1" dirty="0" smtClean="0">
                <a:solidFill>
                  <a:srgbClr val="FFFFFF"/>
                </a:solidFill>
              </a:rPr>
              <a:t>”</a:t>
            </a:r>
            <a:endParaRPr lang="en-US" sz="2400" i="1" dirty="0">
              <a:solidFill>
                <a:srgbClr val="FFFFFF"/>
              </a:solidFill>
            </a:endParaRPr>
          </a:p>
        </p:txBody>
      </p:sp>
    </p:spTree>
    <p:extLst>
      <p:ext uri="{BB962C8B-B14F-4D97-AF65-F5344CB8AC3E}">
        <p14:creationId xmlns:p14="http://schemas.microsoft.com/office/powerpoint/2010/main" val="129187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64371"/>
            <a:ext cx="8569325" cy="3493211"/>
          </a:xfrm>
        </p:spPr>
        <p:txBody>
          <a:bodyPr anchor="b">
            <a:noAutofit/>
          </a:bodyPr>
          <a:lstStyle/>
          <a:p>
            <a:r>
              <a:rPr lang="en-US" sz="3000" dirty="0" err="1" smtClean="0">
                <a:ea typeface="ＭＳ Ｐゴシック" charset="0"/>
              </a:rPr>
              <a:t>Pomalidomide</a:t>
            </a:r>
            <a:r>
              <a:rPr lang="en-US" sz="3000" dirty="0" smtClean="0">
                <a:ea typeface="ＭＳ Ｐゴシック" charset="0"/>
              </a:rPr>
              <a:t> in Combination with </a:t>
            </a:r>
            <a:br>
              <a:rPr lang="en-US" sz="3000" dirty="0" smtClean="0">
                <a:ea typeface="ＭＳ Ｐゴシック" charset="0"/>
              </a:rPr>
            </a:br>
            <a:r>
              <a:rPr lang="en-US" sz="3000" dirty="0" smtClean="0">
                <a:ea typeface="ＭＳ Ｐゴシック" charset="0"/>
              </a:rPr>
              <a:t>Low-Dose </a:t>
            </a:r>
            <a:r>
              <a:rPr lang="en-US" sz="3000" dirty="0">
                <a:ea typeface="ＭＳ Ｐゴシック" charset="0"/>
              </a:rPr>
              <a:t>Dexamethasone: Demonstrates a Significant Progression Free Survival and Overall Survival Advantage, in Relapsed/Refractory MM: A  Phase 3, Multicenter, Randomized, Open-Label Study</a:t>
            </a:r>
            <a:endParaRPr lang="en-US" sz="3000" dirty="0"/>
          </a:p>
        </p:txBody>
      </p:sp>
      <p:sp>
        <p:nvSpPr>
          <p:cNvPr id="3" name="Subtitle 2"/>
          <p:cNvSpPr>
            <a:spLocks noGrp="1"/>
          </p:cNvSpPr>
          <p:nvPr>
            <p:ph type="subTitle" idx="1"/>
          </p:nvPr>
        </p:nvSpPr>
        <p:spPr>
          <a:xfrm>
            <a:off x="395536" y="4100671"/>
            <a:ext cx="8748463" cy="1931987"/>
          </a:xfrm>
        </p:spPr>
        <p:txBody>
          <a:bodyPr/>
          <a:lstStyle/>
          <a:p>
            <a:pPr algn="l"/>
            <a:r>
              <a:rPr lang="en-US" sz="3200" dirty="0" err="1">
                <a:ea typeface="ＭＳ Ｐゴシック" charset="0"/>
              </a:rPr>
              <a:t>Dimopoulos</a:t>
            </a:r>
            <a:r>
              <a:rPr lang="en-US" sz="3200" dirty="0">
                <a:ea typeface="ＭＳ Ｐゴシック" charset="0"/>
              </a:rPr>
              <a:t> MA et al.</a:t>
            </a:r>
          </a:p>
          <a:p>
            <a:pPr algn="l"/>
            <a:r>
              <a:rPr lang="en-US" sz="3200" b="0" i="1" dirty="0" err="1">
                <a:ea typeface="ＭＳ Ｐゴシック" charset="0"/>
              </a:rPr>
              <a:t>Proc</a:t>
            </a:r>
            <a:r>
              <a:rPr lang="en-US" sz="3200" b="0" i="1" dirty="0">
                <a:ea typeface="ＭＳ Ｐゴシック" charset="0"/>
              </a:rPr>
              <a:t> ASH </a:t>
            </a:r>
            <a:r>
              <a:rPr lang="en-US" sz="3200" b="0" dirty="0">
                <a:ea typeface="ＭＳ Ｐゴシック" charset="0"/>
              </a:rPr>
              <a:t>2012;Abstract LBA-6.</a:t>
            </a:r>
          </a:p>
        </p:txBody>
      </p:sp>
    </p:spTree>
    <p:custDataLst>
      <p:tags r:id="rId1"/>
    </p:custDataLst>
    <p:extLst>
      <p:ext uri="{BB962C8B-B14F-4D97-AF65-F5344CB8AC3E}">
        <p14:creationId xmlns:p14="http://schemas.microsoft.com/office/powerpoint/2010/main" val="154583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r>
              <a:rPr lang="en-US" dirty="0">
                <a:latin typeface="Arial"/>
                <a:ea typeface="ＭＳ Ｐゴシック" charset="0"/>
                <a:cs typeface="Arial"/>
              </a:rPr>
              <a:t>Phase III MM-003 Trial Design</a:t>
            </a:r>
            <a:endParaRPr lang="en-GB" dirty="0">
              <a:latin typeface="Arial"/>
              <a:ea typeface="ＭＳ Ｐゴシック" charset="0"/>
              <a:cs typeface="Arial"/>
            </a:endParaRPr>
          </a:p>
        </p:txBody>
      </p:sp>
      <p:graphicFrame>
        <p:nvGraphicFramePr>
          <p:cNvPr id="421992" name="Group 104"/>
          <p:cNvGraphicFramePr>
            <a:graphicFrameLocks noGrp="1"/>
          </p:cNvGraphicFramePr>
          <p:nvPr>
            <p:extLst>
              <p:ext uri="{D42A27DB-BD31-4B8C-83A1-F6EECF244321}">
                <p14:modId xmlns:p14="http://schemas.microsoft.com/office/powerpoint/2010/main" val="4187463619"/>
              </p:ext>
            </p:extLst>
          </p:nvPr>
        </p:nvGraphicFramePr>
        <p:xfrm>
          <a:off x="518031" y="2034321"/>
          <a:ext cx="3469332" cy="2078292"/>
        </p:xfrm>
        <a:graphic>
          <a:graphicData uri="http://schemas.openxmlformats.org/drawingml/2006/table">
            <a:tbl>
              <a:tblPr/>
              <a:tblGrid>
                <a:gridCol w="3469332"/>
              </a:tblGrid>
              <a:tr h="3655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Arial"/>
                        </a:rPr>
                        <a:t>Eligibility (n </a:t>
                      </a:r>
                      <a:r>
                        <a:rPr kumimoji="0" lang="en-US" sz="1800" b="1" i="0" u="none" strike="noStrike" cap="none" normalizeH="0" baseline="0" dirty="0" smtClean="0">
                          <a:ln>
                            <a:noFill/>
                          </a:ln>
                          <a:solidFill>
                            <a:srgbClr val="FFFFFF"/>
                          </a:solidFill>
                          <a:effectLst/>
                          <a:latin typeface="Arial"/>
                          <a:ea typeface="ＭＳ Ｐゴシック" charset="0"/>
                          <a:cs typeface="Arial"/>
                        </a:rPr>
                        <a:t>= 455)</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L="91418" marR="91418" marT="45609" marB="45609"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r>
              <a:tr h="1712537">
                <a:tc>
                  <a:txBody>
                    <a:bodyPr/>
                    <a:lstStyle/>
                    <a:p>
                      <a:pPr marL="0" marR="0" lvl="0" indent="0" algn="l" defTabSz="914400" rtl="0" eaLnBrk="1" fontAlgn="base" latinLnBrk="0" hangingPunct="1">
                        <a:lnSpc>
                          <a:spcPct val="120000"/>
                        </a:lnSpc>
                        <a:spcBef>
                          <a:spcPts val="12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a:ea typeface="ＭＳ Ｐゴシック" charset="0"/>
                          <a:cs typeface="Arial"/>
                        </a:rPr>
                        <a:t>Primary refractory or relapsed and refractory MM</a:t>
                      </a:r>
                    </a:p>
                    <a:p>
                      <a:pPr marL="0" marR="0" lvl="0" indent="0" algn="l" defTabSz="914400" rtl="0" eaLnBrk="1" fontAlgn="base" latinLnBrk="0" hangingPunct="1">
                        <a:lnSpc>
                          <a:spcPct val="120000"/>
                        </a:lnSpc>
                        <a:spcBef>
                          <a:spcPts val="12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a:ea typeface="ＭＳ Ｐゴシック" charset="0"/>
                          <a:cs typeface="Arial"/>
                        </a:rPr>
                        <a:t>At least 2 prior therapies</a:t>
                      </a:r>
                    </a:p>
                    <a:p>
                      <a:pPr marL="0" marR="0" lvl="0" indent="0" algn="l" defTabSz="914400" rtl="0" eaLnBrk="1" fontAlgn="base" latinLnBrk="0" hangingPunct="1">
                        <a:lnSpc>
                          <a:spcPct val="120000"/>
                        </a:lnSpc>
                        <a:spcBef>
                          <a:spcPts val="12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a:ea typeface="ＭＳ Ｐゴシック" charset="0"/>
                          <a:cs typeface="Arial"/>
                        </a:rPr>
                        <a:t>Failed LEN and BORT </a:t>
                      </a:r>
                      <a:endParaRPr kumimoji="0" lang="en-US" sz="1800" b="0" i="0" u="none" strike="noStrike" cap="none" normalizeH="0" baseline="0" dirty="0">
                        <a:ln>
                          <a:noFill/>
                        </a:ln>
                        <a:solidFill>
                          <a:srgbClr val="FFFFFF"/>
                        </a:solidFill>
                        <a:effectLst/>
                        <a:latin typeface="Arial"/>
                        <a:ea typeface="ＭＳ Ｐゴシック" charset="0"/>
                        <a:cs typeface="Arial"/>
                      </a:endParaRPr>
                    </a:p>
                  </a:txBody>
                  <a:tcPr marL="91418" marR="91418" marT="45609" marB="45609"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sp>
        <p:nvSpPr>
          <p:cNvPr id="20491" name="Rectangle 5"/>
          <p:cNvSpPr>
            <a:spLocks noChangeArrowheads="1"/>
          </p:cNvSpPr>
          <p:nvPr/>
        </p:nvSpPr>
        <p:spPr bwMode="auto">
          <a:xfrm>
            <a:off x="0" y="633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eaLnBrk="0" hangingPunct="0"/>
            <a:r>
              <a:rPr lang="en-US" sz="1600" b="0" dirty="0" err="1">
                <a:solidFill>
                  <a:srgbClr val="FFFFFF"/>
                </a:solidFill>
                <a:latin typeface="Arial"/>
                <a:cs typeface="Arial"/>
              </a:rPr>
              <a:t>Dimopoulos</a:t>
            </a:r>
            <a:r>
              <a:rPr lang="en-US" sz="1600" b="0" dirty="0">
                <a:solidFill>
                  <a:srgbClr val="FFFFFF"/>
                </a:solidFill>
                <a:latin typeface="Arial"/>
                <a:cs typeface="Arial"/>
              </a:rPr>
              <a:t> MA et al. </a:t>
            </a:r>
            <a:r>
              <a:rPr lang="en-US" sz="1600" b="0" i="1" dirty="0" err="1">
                <a:solidFill>
                  <a:srgbClr val="FFFFFF"/>
                </a:solidFill>
                <a:latin typeface="Arial"/>
                <a:cs typeface="Arial"/>
              </a:rPr>
              <a:t>Proc</a:t>
            </a:r>
            <a:r>
              <a:rPr lang="en-US" sz="1600" b="0" i="1" dirty="0">
                <a:solidFill>
                  <a:srgbClr val="FFFFFF"/>
                </a:solidFill>
                <a:latin typeface="Arial"/>
                <a:cs typeface="Arial"/>
              </a:rPr>
              <a:t> ASH</a:t>
            </a:r>
            <a:r>
              <a:rPr lang="en-US" sz="1600" b="0" dirty="0">
                <a:solidFill>
                  <a:srgbClr val="FFFFFF"/>
                </a:solidFill>
                <a:latin typeface="Arial"/>
                <a:cs typeface="Arial"/>
              </a:rPr>
              <a:t> 2012;Abstract LBA-6.</a:t>
            </a:r>
          </a:p>
        </p:txBody>
      </p:sp>
      <p:sp>
        <p:nvSpPr>
          <p:cNvPr id="2" name="TextBox 1"/>
          <p:cNvSpPr txBox="1"/>
          <p:nvPr/>
        </p:nvSpPr>
        <p:spPr>
          <a:xfrm>
            <a:off x="1520443" y="5251426"/>
            <a:ext cx="6021300" cy="646331"/>
          </a:xfrm>
          <a:prstGeom prst="rect">
            <a:avLst/>
          </a:prstGeom>
          <a:noFill/>
          <a:ln>
            <a:solidFill>
              <a:srgbClr val="ECBB33"/>
            </a:solidFill>
          </a:ln>
        </p:spPr>
        <p:txBody>
          <a:bodyPr wrap="none" rtlCol="0">
            <a:spAutoFit/>
          </a:bodyPr>
          <a:lstStyle/>
          <a:p>
            <a:r>
              <a:rPr lang="en-US" b="1" dirty="0" smtClean="0">
                <a:solidFill>
                  <a:srgbClr val="ECBB33"/>
                </a:solidFill>
                <a:latin typeface="Arial"/>
                <a:cs typeface="Arial"/>
              </a:rPr>
              <a:t>PFS: 50-55% reduction in risk of disease progression </a:t>
            </a:r>
          </a:p>
          <a:p>
            <a:r>
              <a:rPr lang="en-US" b="1" dirty="0" smtClean="0">
                <a:solidFill>
                  <a:srgbClr val="ECBB33"/>
                </a:solidFill>
                <a:latin typeface="Arial"/>
                <a:cs typeface="Arial"/>
              </a:rPr>
              <a:t>OS:  ~45% reduction in risk of death</a:t>
            </a:r>
          </a:p>
        </p:txBody>
      </p:sp>
      <p:graphicFrame>
        <p:nvGraphicFramePr>
          <p:cNvPr id="19" name="Group 34"/>
          <p:cNvGraphicFramePr>
            <a:graphicFrameLocks noGrp="1"/>
          </p:cNvGraphicFramePr>
          <p:nvPr>
            <p:extLst>
              <p:ext uri="{D42A27DB-BD31-4B8C-83A1-F6EECF244321}">
                <p14:modId xmlns:p14="http://schemas.microsoft.com/office/powerpoint/2010/main" val="4220045012"/>
              </p:ext>
            </p:extLst>
          </p:nvPr>
        </p:nvGraphicFramePr>
        <p:xfrm>
          <a:off x="5215276" y="1583162"/>
          <a:ext cx="3293474" cy="1463039"/>
        </p:xfrm>
        <a:graphic>
          <a:graphicData uri="http://schemas.openxmlformats.org/drawingml/2006/table">
            <a:tbl>
              <a:tblPr/>
              <a:tblGrid>
                <a:gridCol w="3293474"/>
              </a:tblGrid>
              <a:tr h="914400">
                <a:tc>
                  <a:txBody>
                    <a:bodyPr/>
                    <a:lstStyle/>
                    <a:p>
                      <a:pPr algn="ctr"/>
                      <a:r>
                        <a:rPr lang="en-US" sz="1800" b="1" dirty="0" smtClean="0">
                          <a:solidFill>
                            <a:srgbClr val="000090"/>
                          </a:solidFill>
                          <a:latin typeface="+mn-lt"/>
                          <a:cs typeface="Arial"/>
                        </a:rPr>
                        <a:t>POM + </a:t>
                      </a:r>
                      <a:r>
                        <a:rPr lang="en-US" sz="1800" b="1" dirty="0" err="1" smtClean="0">
                          <a:solidFill>
                            <a:srgbClr val="000090"/>
                          </a:solidFill>
                          <a:latin typeface="+mn-lt"/>
                          <a:cs typeface="Arial"/>
                        </a:rPr>
                        <a:t>LoDEX</a:t>
                      </a:r>
                      <a:r>
                        <a:rPr lang="en-US" sz="1800" b="1" dirty="0" smtClean="0">
                          <a:solidFill>
                            <a:srgbClr val="000090"/>
                          </a:solidFill>
                          <a:latin typeface="+mn-lt"/>
                          <a:cs typeface="Arial"/>
                        </a:rPr>
                        <a:t> (n = 302)</a:t>
                      </a:r>
                    </a:p>
                    <a:p>
                      <a:pPr algn="ctr"/>
                      <a:r>
                        <a:rPr lang="en-US" sz="1800" dirty="0" smtClean="0">
                          <a:solidFill>
                            <a:srgbClr val="000090"/>
                          </a:solidFill>
                          <a:latin typeface="+mn-lt"/>
                          <a:cs typeface="Arial"/>
                        </a:rPr>
                        <a:t>POM: 4 mg/d, d1-21</a:t>
                      </a:r>
                    </a:p>
                    <a:p>
                      <a:pPr algn="ctr"/>
                      <a:r>
                        <a:rPr lang="en-US" sz="1800" dirty="0" err="1" smtClean="0">
                          <a:solidFill>
                            <a:srgbClr val="000090"/>
                          </a:solidFill>
                          <a:latin typeface="+mn-lt"/>
                          <a:cs typeface="Arial"/>
                        </a:rPr>
                        <a:t>LoDEX</a:t>
                      </a:r>
                      <a:r>
                        <a:rPr lang="en-US" sz="1800" dirty="0" smtClean="0">
                          <a:solidFill>
                            <a:srgbClr val="000090"/>
                          </a:solidFill>
                          <a:latin typeface="+mn-lt"/>
                          <a:cs typeface="Arial"/>
                        </a:rPr>
                        <a:t>: 40 mg</a:t>
                      </a:r>
                    </a:p>
                    <a:p>
                      <a:pPr algn="ctr"/>
                      <a:r>
                        <a:rPr lang="en-US" sz="1800" dirty="0" smtClean="0">
                          <a:solidFill>
                            <a:srgbClr val="000090"/>
                          </a:solidFill>
                          <a:latin typeface="+mn-lt"/>
                          <a:cs typeface="Arial"/>
                        </a:rPr>
                        <a:t>20 mg (&gt;75 y)</a:t>
                      </a:r>
                    </a:p>
                    <a:p>
                      <a:pPr algn="ctr"/>
                      <a:r>
                        <a:rPr lang="en-US" sz="1800" dirty="0" smtClean="0">
                          <a:solidFill>
                            <a:srgbClr val="000090"/>
                          </a:solidFill>
                          <a:latin typeface="+mn-lt"/>
                          <a:cs typeface="Arial"/>
                        </a:rPr>
                        <a:t>d1, 8,15, 22 (28-d cycle)</a:t>
                      </a:r>
                      <a:endParaRPr lang="en-US" sz="1800" dirty="0">
                        <a:solidFill>
                          <a:srgbClr val="000090"/>
                        </a:solidFill>
                        <a:latin typeface="+mn-lt"/>
                        <a:cs typeface="Arial"/>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F9961E"/>
                    </a:solidFill>
                  </a:tcPr>
                </a:tc>
              </a:tr>
            </a:tbl>
          </a:graphicData>
        </a:graphic>
      </p:graphicFrame>
      <p:graphicFrame>
        <p:nvGraphicFramePr>
          <p:cNvPr id="20" name="Group 34"/>
          <p:cNvGraphicFramePr>
            <a:graphicFrameLocks noGrp="1"/>
          </p:cNvGraphicFramePr>
          <p:nvPr>
            <p:extLst>
              <p:ext uri="{D42A27DB-BD31-4B8C-83A1-F6EECF244321}">
                <p14:modId xmlns:p14="http://schemas.microsoft.com/office/powerpoint/2010/main" val="3404528485"/>
              </p:ext>
            </p:extLst>
          </p:nvPr>
        </p:nvGraphicFramePr>
        <p:xfrm>
          <a:off x="5214144" y="3321743"/>
          <a:ext cx="3294606" cy="1188720"/>
        </p:xfrm>
        <a:graphic>
          <a:graphicData uri="http://schemas.openxmlformats.org/drawingml/2006/table">
            <a:tbl>
              <a:tblPr/>
              <a:tblGrid>
                <a:gridCol w="3294606"/>
              </a:tblGrid>
              <a:tr h="914400">
                <a:tc>
                  <a:txBody>
                    <a:bodyPr/>
                    <a:lstStyle/>
                    <a:p>
                      <a:pPr algn="ctr"/>
                      <a:r>
                        <a:rPr lang="en-US" sz="1800" b="1" dirty="0" err="1" smtClean="0">
                          <a:solidFill>
                            <a:srgbClr val="000090"/>
                          </a:solidFill>
                          <a:latin typeface="+mn-lt"/>
                          <a:cs typeface="Arial"/>
                        </a:rPr>
                        <a:t>HiDEX</a:t>
                      </a:r>
                      <a:r>
                        <a:rPr lang="en-US" sz="1800" b="1" dirty="0" smtClean="0">
                          <a:solidFill>
                            <a:srgbClr val="000090"/>
                          </a:solidFill>
                          <a:latin typeface="+mn-lt"/>
                          <a:cs typeface="Arial"/>
                        </a:rPr>
                        <a:t> (n = 153) (≤75 years)</a:t>
                      </a:r>
                      <a:endParaRPr lang="en-US" sz="1800" b="1" baseline="30000" dirty="0" smtClean="0">
                        <a:solidFill>
                          <a:srgbClr val="000090"/>
                        </a:solidFill>
                        <a:latin typeface="+mn-lt"/>
                        <a:cs typeface="Arial"/>
                      </a:endParaRPr>
                    </a:p>
                    <a:p>
                      <a:pPr algn="ctr"/>
                      <a:r>
                        <a:rPr lang="en-US" sz="1800" dirty="0" smtClean="0">
                          <a:solidFill>
                            <a:srgbClr val="000090"/>
                          </a:solidFill>
                          <a:latin typeface="+mn-lt"/>
                          <a:cs typeface="Arial"/>
                        </a:rPr>
                        <a:t>40 mg</a:t>
                      </a:r>
                    </a:p>
                    <a:p>
                      <a:pPr algn="ctr"/>
                      <a:r>
                        <a:rPr lang="en-US" sz="1800" dirty="0" smtClean="0">
                          <a:solidFill>
                            <a:srgbClr val="000090"/>
                          </a:solidFill>
                          <a:latin typeface="+mn-lt"/>
                          <a:cs typeface="Arial"/>
                        </a:rPr>
                        <a:t>20 mg (&gt;75 y)</a:t>
                      </a:r>
                    </a:p>
                    <a:p>
                      <a:pPr algn="ctr"/>
                      <a:r>
                        <a:rPr lang="en-US" sz="1800" dirty="0" smtClean="0">
                          <a:solidFill>
                            <a:srgbClr val="000090"/>
                          </a:solidFill>
                          <a:latin typeface="+mn-lt"/>
                          <a:cs typeface="Arial"/>
                        </a:rPr>
                        <a:t>d1-4, 9-12, 17-20 (28-d cycle)</a:t>
                      </a:r>
                      <a:endParaRPr lang="en-US" sz="1800" dirty="0">
                        <a:solidFill>
                          <a:srgbClr val="000090"/>
                        </a:solidFill>
                        <a:latin typeface="+mn-lt"/>
                        <a:cs typeface="Arial"/>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99CD13"/>
                    </a:solidFill>
                  </a:tcPr>
                </a:tc>
              </a:tr>
            </a:tbl>
          </a:graphicData>
        </a:graphic>
      </p:graphicFrame>
      <p:cxnSp>
        <p:nvCxnSpPr>
          <p:cNvPr id="21" name="AutoShape 19"/>
          <p:cNvCxnSpPr>
            <a:cxnSpLocks noChangeShapeType="1"/>
          </p:cNvCxnSpPr>
          <p:nvPr/>
        </p:nvCxnSpPr>
        <p:spPr bwMode="auto">
          <a:xfrm>
            <a:off x="3990550" y="3101588"/>
            <a:ext cx="741986" cy="0"/>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2" name="Line 31"/>
          <p:cNvSpPr>
            <a:spLocks noChangeShapeType="1"/>
          </p:cNvSpPr>
          <p:nvPr/>
        </p:nvSpPr>
        <p:spPr bwMode="auto">
          <a:xfrm flipV="1">
            <a:off x="4732536" y="2302812"/>
            <a:ext cx="0" cy="77642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3" name="Line 32"/>
          <p:cNvSpPr>
            <a:spLocks noChangeShapeType="1"/>
          </p:cNvSpPr>
          <p:nvPr/>
        </p:nvSpPr>
        <p:spPr bwMode="auto">
          <a:xfrm flipV="1">
            <a:off x="4732536" y="3197234"/>
            <a:ext cx="0" cy="81488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7" name="Line 33"/>
          <p:cNvSpPr>
            <a:spLocks noChangeShapeType="1"/>
          </p:cNvSpPr>
          <p:nvPr/>
        </p:nvSpPr>
        <p:spPr bwMode="auto">
          <a:xfrm>
            <a:off x="4732536" y="2302812"/>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8" name="Line 34"/>
          <p:cNvSpPr>
            <a:spLocks noChangeShapeType="1"/>
          </p:cNvSpPr>
          <p:nvPr/>
        </p:nvSpPr>
        <p:spPr bwMode="auto">
          <a:xfrm>
            <a:off x="4732536" y="4012119"/>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9" name="Oval 25"/>
          <p:cNvSpPr>
            <a:spLocks noChangeArrowheads="1"/>
          </p:cNvSpPr>
          <p:nvPr/>
        </p:nvSpPr>
        <p:spPr bwMode="auto">
          <a:xfrm>
            <a:off x="4059522" y="2680106"/>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Tree>
    <p:custDataLst>
      <p:tags r:id="rId1"/>
    </p:custDataLst>
    <p:extLst>
      <p:ext uri="{BB962C8B-B14F-4D97-AF65-F5344CB8AC3E}">
        <p14:creationId xmlns:p14="http://schemas.microsoft.com/office/powerpoint/2010/main" val="10811322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Placeholder 2"/>
          <p:cNvSpPr>
            <a:spLocks noGrp="1"/>
          </p:cNvSpPr>
          <p:nvPr>
            <p:ph type="body" idx="4294967295"/>
          </p:nvPr>
        </p:nvSpPr>
        <p:spPr>
          <a:xfrm>
            <a:off x="736600" y="2890838"/>
            <a:ext cx="7772400" cy="1801812"/>
          </a:xfrm>
        </p:spPr>
        <p:txBody>
          <a:bodyPr/>
          <a:lstStyle/>
          <a:p>
            <a:pPr marL="0" indent="0" algn="ctr">
              <a:buNone/>
            </a:pPr>
            <a:r>
              <a:rPr lang="en-US" sz="3200" b="1" dirty="0">
                <a:latin typeface="Arial" charset="0"/>
                <a:ea typeface="ヒラギノ角ゴ Pro W3" charset="0"/>
                <a:cs typeface="ヒラギノ角ゴ Pro W3" charset="0"/>
              </a:rPr>
              <a:t>Side effects and toxicities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of </a:t>
            </a:r>
            <a:r>
              <a:rPr lang="en-US" sz="3200" b="1" dirty="0" err="1">
                <a:latin typeface="Arial" charset="0"/>
                <a:ea typeface="ヒラギノ角ゴ Pro W3" charset="0"/>
                <a:cs typeface="ヒラギノ角ゴ Pro W3" charset="0"/>
              </a:rPr>
              <a:t>pomalidomide</a:t>
            </a:r>
            <a:endParaRPr lang="en-US" sz="3200" b="1"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2106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p:cNvSpPr>
            <a:spLocks noChangeArrowheads="1"/>
          </p:cNvSpPr>
          <p:nvPr/>
        </p:nvSpPr>
        <p:spPr bwMode="auto">
          <a:xfrm>
            <a:off x="602596" y="1519385"/>
            <a:ext cx="7848520" cy="4308876"/>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smtClean="0">
              <a:solidFill>
                <a:srgbClr val="FFFFFF"/>
              </a:solidFill>
              <a:latin typeface="Times" charset="0"/>
              <a:ea typeface="ヒラギノ角ゴ Pro W3" charset="0"/>
              <a:cs typeface="ヒラギノ角ゴ Pro W3" charset="0"/>
            </a:endParaRPr>
          </a:p>
        </p:txBody>
      </p:sp>
      <p:sp>
        <p:nvSpPr>
          <p:cNvPr id="25601" name="Rectangle 4"/>
          <p:cNvSpPr>
            <a:spLocks noGrp="1" noChangeArrowheads="1"/>
          </p:cNvSpPr>
          <p:nvPr>
            <p:ph type="title"/>
          </p:nvPr>
        </p:nvSpPr>
        <p:spPr/>
        <p:txBody>
          <a:bodyPr/>
          <a:lstStyle/>
          <a:p>
            <a:r>
              <a:rPr lang="en-US" sz="3200" dirty="0">
                <a:latin typeface="Arial"/>
                <a:ea typeface="ＭＳ Ｐゴシック" charset="0"/>
                <a:cs typeface="Arial"/>
              </a:rPr>
              <a:t>Select Adverse Events (AEs)</a:t>
            </a:r>
            <a:endParaRPr lang="en-GB" sz="3200" dirty="0">
              <a:latin typeface="Arial"/>
              <a:ea typeface="ＭＳ Ｐゴシック" charset="0"/>
              <a:cs typeface="Arial"/>
            </a:endParaRPr>
          </a:p>
        </p:txBody>
      </p:sp>
      <p:graphicFrame>
        <p:nvGraphicFramePr>
          <p:cNvPr id="569380" name="Group 36"/>
          <p:cNvGraphicFramePr>
            <a:graphicFrameLocks noGrp="1"/>
          </p:cNvGraphicFramePr>
          <p:nvPr>
            <p:ph idx="4294967295"/>
            <p:extLst>
              <p:ext uri="{D42A27DB-BD31-4B8C-83A1-F6EECF244321}">
                <p14:modId xmlns:p14="http://schemas.microsoft.com/office/powerpoint/2010/main" val="1451515885"/>
              </p:ext>
            </p:extLst>
          </p:nvPr>
        </p:nvGraphicFramePr>
        <p:xfrm>
          <a:off x="747771" y="1662148"/>
          <a:ext cx="7543901" cy="3998691"/>
        </p:xfrm>
        <a:graphic>
          <a:graphicData uri="http://schemas.openxmlformats.org/drawingml/2006/table">
            <a:tbl>
              <a:tblPr/>
              <a:tblGrid>
                <a:gridCol w="3364013"/>
                <a:gridCol w="2298700"/>
                <a:gridCol w="1881188"/>
              </a:tblGrid>
              <a:tr h="804495">
                <a:tc>
                  <a:txBody>
                    <a:bodyPr/>
                    <a:lstStyle/>
                    <a:p>
                      <a:pPr marL="0" marR="0" lvl="0" indent="0" algn="l" defTabSz="914400" rtl="0" eaLnBrk="1" fontAlgn="base" latinLnBrk="0" hangingPunct="1">
                        <a:lnSpc>
                          <a:spcPct val="130000"/>
                        </a:lnSpc>
                        <a:spcBef>
                          <a:spcPct val="0"/>
                        </a:spcBef>
                        <a:spcAft>
                          <a:spcPct val="0"/>
                        </a:spcAft>
                        <a:buClr>
                          <a:schemeClr val="bg1"/>
                        </a:buClr>
                        <a:buSzTx/>
                        <a:buFontTx/>
                        <a:buNone/>
                        <a:tabLst/>
                      </a:pPr>
                      <a:r>
                        <a:rPr kumimoji="0" lang="en-US" sz="1900" b="1" i="0" u="none" strike="noStrike" cap="none" normalizeH="0" baseline="0" dirty="0" smtClean="0">
                          <a:ln>
                            <a:noFill/>
                          </a:ln>
                          <a:solidFill>
                            <a:srgbClr val="ECBB33"/>
                          </a:solidFill>
                          <a:effectLst/>
                          <a:latin typeface="+mn-lt"/>
                          <a:ea typeface="ＭＳ Ｐゴシック" charset="0"/>
                          <a:cs typeface="Calibri"/>
                        </a:rPr>
                        <a:t>Grade 3/4 AEs</a:t>
                      </a:r>
                      <a:endParaRPr kumimoji="0" lang="en-US" sz="1900" b="1" i="0" u="none" strike="noStrike" cap="none" normalizeH="0" baseline="0" dirty="0">
                        <a:ln>
                          <a:noFill/>
                        </a:ln>
                        <a:solidFill>
                          <a:srgbClr val="ECBB33"/>
                        </a:solidFill>
                        <a:effectLst/>
                        <a:latin typeface="+mn-lt"/>
                        <a:ea typeface="ＭＳ Ｐゴシック" charset="0"/>
                        <a:cs typeface="Calibri"/>
                      </a:endParaRPr>
                    </a:p>
                  </a:txBody>
                  <a:tcPr marT="45693" marB="45693"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900" b="1" i="0" u="none" strike="noStrike" cap="none" normalizeH="0" baseline="0" dirty="0" smtClean="0">
                          <a:ln>
                            <a:noFill/>
                          </a:ln>
                          <a:solidFill>
                            <a:srgbClr val="ECBB33"/>
                          </a:solidFill>
                          <a:effectLst/>
                          <a:latin typeface="+mn-lt"/>
                          <a:ea typeface="ＭＳ Ｐゴシック" charset="0"/>
                          <a:cs typeface="Calibri"/>
                        </a:rPr>
                        <a:t>POM + </a:t>
                      </a:r>
                      <a:r>
                        <a:rPr kumimoji="0" lang="en-US" sz="1900" b="1" i="0" u="none" strike="noStrike" cap="none" normalizeH="0" baseline="0" dirty="0" err="1" smtClean="0">
                          <a:ln>
                            <a:noFill/>
                          </a:ln>
                          <a:solidFill>
                            <a:srgbClr val="ECBB33"/>
                          </a:solidFill>
                          <a:effectLst/>
                          <a:latin typeface="+mn-lt"/>
                          <a:ea typeface="ＭＳ Ｐゴシック" charset="0"/>
                          <a:cs typeface="Calibri"/>
                        </a:rPr>
                        <a:t>LoDEX</a:t>
                      </a:r>
                      <a:endParaRPr kumimoji="0" lang="en-US" sz="1900" b="1" i="0" u="none" strike="noStrike" cap="none" normalizeH="0" baseline="0" dirty="0" smtClean="0">
                        <a:ln>
                          <a:noFill/>
                        </a:ln>
                        <a:solidFill>
                          <a:srgbClr val="ECBB33"/>
                        </a:solidFill>
                        <a:effectLst/>
                        <a:latin typeface="+mn-lt"/>
                        <a:ea typeface="ＭＳ Ｐゴシック" charset="0"/>
                        <a:cs typeface="Calibri"/>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900" b="1" i="0" u="none" strike="noStrike" cap="none" normalizeH="0" baseline="0" dirty="0" smtClean="0">
                          <a:ln>
                            <a:noFill/>
                          </a:ln>
                          <a:solidFill>
                            <a:srgbClr val="ECBB33"/>
                          </a:solidFill>
                          <a:effectLst/>
                          <a:latin typeface="+mn-lt"/>
                          <a:ea typeface="ＭＳ Ｐゴシック" charset="0"/>
                          <a:cs typeface="Calibri"/>
                        </a:rPr>
                        <a:t>(n = 300)</a:t>
                      </a:r>
                      <a:endParaRPr kumimoji="0" lang="en-US" sz="1900" b="1" i="0" u="none" strike="noStrike" cap="none" normalizeH="0" baseline="0" dirty="0">
                        <a:ln>
                          <a:noFill/>
                        </a:ln>
                        <a:solidFill>
                          <a:srgbClr val="ECBB33"/>
                        </a:solidFill>
                        <a:effectLst/>
                        <a:latin typeface="+mn-lt"/>
                        <a:ea typeface="ＭＳ Ｐゴシック" charset="0"/>
                        <a:cs typeface="Calibri"/>
                      </a:endParaRPr>
                    </a:p>
                  </a:txBody>
                  <a:tcPr marT="45693" marB="45693"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900" b="1" i="0" u="none" strike="noStrike" cap="none" normalizeH="0" baseline="0" dirty="0" err="1" smtClean="0">
                          <a:ln>
                            <a:noFill/>
                          </a:ln>
                          <a:solidFill>
                            <a:srgbClr val="ECBB33"/>
                          </a:solidFill>
                          <a:effectLst/>
                          <a:latin typeface="+mn-lt"/>
                          <a:ea typeface="ＭＳ Ｐゴシック" charset="0"/>
                          <a:cs typeface="Calibri"/>
                        </a:rPr>
                        <a:t>HiDEX</a:t>
                      </a:r>
                      <a:endParaRPr kumimoji="0" lang="en-US" sz="1900" b="1" i="0" u="none" strike="noStrike" cap="none" normalizeH="0" baseline="0" dirty="0" smtClean="0">
                        <a:ln>
                          <a:noFill/>
                        </a:ln>
                        <a:solidFill>
                          <a:srgbClr val="ECBB33"/>
                        </a:solidFill>
                        <a:effectLst/>
                        <a:latin typeface="+mn-lt"/>
                        <a:ea typeface="ＭＳ Ｐゴシック" charset="0"/>
                        <a:cs typeface="Calibri"/>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900" b="1" i="0" u="none" strike="noStrike" cap="none" normalizeH="0" baseline="0" dirty="0" smtClean="0">
                          <a:ln>
                            <a:noFill/>
                          </a:ln>
                          <a:solidFill>
                            <a:srgbClr val="ECBB33"/>
                          </a:solidFill>
                          <a:effectLst/>
                          <a:latin typeface="+mn-lt"/>
                          <a:ea typeface="ＭＳ Ｐゴシック" charset="0"/>
                          <a:cs typeface="Calibri"/>
                        </a:rPr>
                        <a:t>(n = 149)</a:t>
                      </a:r>
                      <a:endParaRPr kumimoji="0" lang="en-US" sz="1900" b="1" i="0" u="none" strike="noStrike" cap="none" normalizeH="0" baseline="0" dirty="0">
                        <a:ln>
                          <a:noFill/>
                        </a:ln>
                        <a:solidFill>
                          <a:srgbClr val="ECBB33"/>
                        </a:solidFill>
                        <a:effectLst/>
                        <a:latin typeface="+mn-lt"/>
                        <a:ea typeface="ＭＳ Ｐゴシック" charset="0"/>
                        <a:cs typeface="Calibri"/>
                      </a:endParaRPr>
                    </a:p>
                  </a:txBody>
                  <a:tcPr marT="45693" marB="45693" anchor="b"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12A50"/>
                    </a:solidFill>
                  </a:tcPr>
                </a:tc>
              </a:tr>
              <a:tr h="1888162">
                <a:tc>
                  <a:txBody>
                    <a:bodyPr/>
                    <a:lstStyle/>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1" i="0" u="none" strike="noStrike" cap="none" normalizeH="0" baseline="0" dirty="0" smtClean="0">
                          <a:ln>
                            <a:noFill/>
                          </a:ln>
                          <a:solidFill>
                            <a:schemeClr val="bg1"/>
                          </a:solidFill>
                          <a:effectLst/>
                          <a:latin typeface="+mn-lt"/>
                          <a:ea typeface="ＭＳ Ｐゴシック" charset="0"/>
                          <a:cs typeface="Calibri"/>
                        </a:rPr>
                        <a:t>Hematologic </a:t>
                      </a: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Neutropenia</a:t>
                      </a: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     Febrile neutropenia</a:t>
                      </a: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Anemia</a:t>
                      </a: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Thrombocytopenia</a:t>
                      </a: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smtClean="0">
                        <a:ln>
                          <a:noFill/>
                        </a:ln>
                        <a:solidFill>
                          <a:schemeClr val="bg1"/>
                        </a:solidFill>
                        <a:effectLst/>
                        <a:latin typeface="+mn-lt"/>
                        <a:ea typeface="ＭＳ Ｐゴシック" charset="0"/>
                        <a:cs typeface="Calibri"/>
                      </a:endParaRP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42%</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7%</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27%</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21%</a:t>
                      </a:r>
                      <a:endParaRPr kumimoji="0" lang="en-US" sz="1900" b="0" i="0" u="none" strike="noStrike" cap="none" normalizeH="0" baseline="0" dirty="0">
                        <a:ln>
                          <a:noFill/>
                        </a:ln>
                        <a:solidFill>
                          <a:schemeClr val="bg1"/>
                        </a:solidFill>
                        <a:effectLst/>
                        <a:latin typeface="+mn-lt"/>
                        <a:ea typeface="ＭＳ Ｐゴシック" charset="0"/>
                        <a:cs typeface="Calibri"/>
                      </a:endParaRP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smtClean="0">
                        <a:ln>
                          <a:noFill/>
                        </a:ln>
                        <a:solidFill>
                          <a:schemeClr val="bg1"/>
                        </a:solidFill>
                        <a:effectLst/>
                        <a:latin typeface="+mn-lt"/>
                        <a:ea typeface="ＭＳ Ｐゴシック" charset="0"/>
                        <a:cs typeface="Calibri"/>
                      </a:endParaRP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15%</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0%</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29%</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24%</a:t>
                      </a:r>
                      <a:endParaRPr kumimoji="0" lang="en-US" sz="1900" b="0" i="0" u="none" strike="noStrike" cap="none" normalizeH="0" baseline="0" dirty="0">
                        <a:ln>
                          <a:noFill/>
                        </a:ln>
                        <a:solidFill>
                          <a:schemeClr val="bg1"/>
                        </a:solidFill>
                        <a:effectLst/>
                        <a:latin typeface="+mn-lt"/>
                        <a:ea typeface="ＭＳ Ｐゴシック" charset="0"/>
                        <a:cs typeface="Calibri"/>
                      </a:endParaRP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r h="1147507">
                <a:tc>
                  <a:txBody>
                    <a:bodyPr/>
                    <a:lstStyle/>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1" i="0" u="none" strike="noStrike" cap="none" normalizeH="0" baseline="0" dirty="0" err="1" smtClean="0">
                          <a:ln>
                            <a:noFill/>
                          </a:ln>
                          <a:solidFill>
                            <a:schemeClr val="bg1"/>
                          </a:solidFill>
                          <a:effectLst/>
                          <a:latin typeface="+mn-lt"/>
                          <a:ea typeface="ＭＳ Ｐゴシック" charset="0"/>
                          <a:cs typeface="Calibri"/>
                        </a:rPr>
                        <a:t>Nonhematologic</a:t>
                      </a:r>
                      <a:endParaRPr kumimoji="0" lang="en-US" sz="1900" b="1" i="0" u="none" strike="noStrike" cap="none" normalizeH="0" baseline="0" dirty="0" smtClean="0">
                        <a:ln>
                          <a:noFill/>
                        </a:ln>
                        <a:solidFill>
                          <a:schemeClr val="bg1"/>
                        </a:solidFill>
                        <a:effectLst/>
                        <a:latin typeface="+mn-lt"/>
                        <a:ea typeface="ＭＳ Ｐゴシック" charset="0"/>
                        <a:cs typeface="Calibri"/>
                      </a:endParaRP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Infections</a:t>
                      </a:r>
                    </a:p>
                    <a:p>
                      <a:pPr marL="0" marR="0" lvl="0" indent="0" algn="l"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Hemorrhage</a:t>
                      </a:r>
                      <a:endParaRPr kumimoji="0" lang="en-US" sz="1900" b="0" i="0" u="none" strike="noStrike" cap="none" normalizeH="0" baseline="0" dirty="0">
                        <a:ln>
                          <a:noFill/>
                        </a:ln>
                        <a:solidFill>
                          <a:schemeClr val="bg1"/>
                        </a:solidFill>
                        <a:effectLst/>
                        <a:latin typeface="+mn-lt"/>
                        <a:ea typeface="ＭＳ Ｐゴシック" charset="0"/>
                        <a:cs typeface="Calibri"/>
                      </a:endParaRP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smtClean="0">
                        <a:ln>
                          <a:noFill/>
                        </a:ln>
                        <a:solidFill>
                          <a:schemeClr val="bg1"/>
                        </a:solidFill>
                        <a:effectLst/>
                        <a:latin typeface="+mn-lt"/>
                        <a:ea typeface="ＭＳ Ｐゴシック" charset="0"/>
                        <a:cs typeface="Calibri"/>
                      </a:endParaRP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24%</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3%</a:t>
                      </a:r>
                      <a:endParaRPr kumimoji="0" lang="en-US" sz="1900" b="0" i="0" u="none" strike="noStrike" cap="none" normalizeH="0" baseline="0" dirty="0">
                        <a:ln>
                          <a:noFill/>
                        </a:ln>
                        <a:solidFill>
                          <a:schemeClr val="bg1"/>
                        </a:solidFill>
                        <a:effectLst/>
                        <a:latin typeface="+mn-lt"/>
                        <a:ea typeface="ＭＳ Ｐゴシック" charset="0"/>
                        <a:cs typeface="Calibri"/>
                      </a:endParaRP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endParaRPr kumimoji="0" lang="en-US" sz="1900" b="0" i="0" u="none" strike="noStrike" cap="none" normalizeH="0" baseline="0" dirty="0" smtClean="0">
                        <a:ln>
                          <a:noFill/>
                        </a:ln>
                        <a:solidFill>
                          <a:schemeClr val="bg1"/>
                        </a:solidFill>
                        <a:effectLst/>
                        <a:latin typeface="+mn-lt"/>
                        <a:ea typeface="ＭＳ Ｐゴシック" charset="0"/>
                        <a:cs typeface="Calibri"/>
                      </a:endParaRP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23%</a:t>
                      </a:r>
                    </a:p>
                    <a:p>
                      <a:pPr marL="0" marR="0" lvl="0" indent="0" algn="ctr" defTabSz="914400" rtl="0" eaLnBrk="0" fontAlgn="base" latinLnBrk="0" hangingPunct="0">
                        <a:lnSpc>
                          <a:spcPct val="115000"/>
                        </a:lnSpc>
                        <a:spcBef>
                          <a:spcPct val="20000"/>
                        </a:spcBef>
                        <a:spcAft>
                          <a:spcPct val="0"/>
                        </a:spcAft>
                        <a:buClr>
                          <a:schemeClr val="hlink"/>
                        </a:buClr>
                        <a:buSzPct val="80000"/>
                        <a:buFont typeface="Wingdings" charset="0"/>
                        <a:buNone/>
                        <a:tabLst/>
                      </a:pPr>
                      <a:r>
                        <a:rPr kumimoji="0" lang="en-US" sz="1900" b="0" i="0" u="none" strike="noStrike" cap="none" normalizeH="0" baseline="0" dirty="0" smtClean="0">
                          <a:ln>
                            <a:noFill/>
                          </a:ln>
                          <a:solidFill>
                            <a:schemeClr val="bg1"/>
                          </a:solidFill>
                          <a:effectLst/>
                          <a:latin typeface="+mn-lt"/>
                          <a:ea typeface="ＭＳ Ｐゴシック" charset="0"/>
                          <a:cs typeface="Calibri"/>
                        </a:rPr>
                        <a:t>5%</a:t>
                      </a:r>
                      <a:endParaRPr kumimoji="0" lang="en-US" sz="1900" b="0" i="0" u="none" strike="noStrike" cap="none" normalizeH="0" baseline="0" dirty="0">
                        <a:ln>
                          <a:noFill/>
                        </a:ln>
                        <a:solidFill>
                          <a:schemeClr val="bg1"/>
                        </a:solidFill>
                        <a:effectLst/>
                        <a:latin typeface="+mn-lt"/>
                        <a:ea typeface="ＭＳ Ｐゴシック" charset="0"/>
                        <a:cs typeface="Calibri"/>
                      </a:endParaRPr>
                    </a:p>
                  </a:txBody>
                  <a:tcPr marT="45693" marB="4569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sp>
        <p:nvSpPr>
          <p:cNvPr id="25621" name="Rectangle 5"/>
          <p:cNvSpPr>
            <a:spLocks noChangeArrowheads="1"/>
          </p:cNvSpPr>
          <p:nvPr/>
        </p:nvSpPr>
        <p:spPr bwMode="auto">
          <a:xfrm>
            <a:off x="0" y="6387690"/>
            <a:ext cx="5393041" cy="47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pPr eaLnBrk="0" hangingPunct="0"/>
            <a:r>
              <a:rPr lang="en-US" sz="1600" b="0" dirty="0" err="1">
                <a:solidFill>
                  <a:srgbClr val="FFFFFF"/>
                </a:solidFill>
                <a:latin typeface="Arial"/>
                <a:cs typeface="Arial"/>
              </a:rPr>
              <a:t>Dimopoulos</a:t>
            </a:r>
            <a:r>
              <a:rPr lang="en-US" sz="1600" b="0" dirty="0">
                <a:solidFill>
                  <a:srgbClr val="FFFFFF"/>
                </a:solidFill>
                <a:latin typeface="Arial"/>
                <a:cs typeface="Arial"/>
              </a:rPr>
              <a:t> MA et al. </a:t>
            </a:r>
            <a:r>
              <a:rPr lang="en-US" sz="1600" b="0" i="1" dirty="0" err="1">
                <a:solidFill>
                  <a:srgbClr val="FFFFFF"/>
                </a:solidFill>
                <a:latin typeface="Arial"/>
                <a:cs typeface="Arial"/>
              </a:rPr>
              <a:t>Proc</a:t>
            </a:r>
            <a:r>
              <a:rPr lang="en-US" sz="1600" b="0" i="1" dirty="0">
                <a:solidFill>
                  <a:srgbClr val="FFFFFF"/>
                </a:solidFill>
                <a:latin typeface="Arial"/>
                <a:cs typeface="Arial"/>
              </a:rPr>
              <a:t> ASH</a:t>
            </a:r>
            <a:r>
              <a:rPr lang="en-US" sz="1600" b="0" dirty="0">
                <a:solidFill>
                  <a:srgbClr val="FFFFFF"/>
                </a:solidFill>
                <a:latin typeface="Arial"/>
                <a:cs typeface="Arial"/>
              </a:rPr>
              <a:t> 2012;Abstract LBA-6.</a:t>
            </a:r>
          </a:p>
        </p:txBody>
      </p:sp>
    </p:spTree>
    <p:custDataLst>
      <p:tags r:id="rId1"/>
    </p:custDataLst>
    <p:extLst>
      <p:ext uri="{BB962C8B-B14F-4D97-AF65-F5344CB8AC3E}">
        <p14:creationId xmlns:p14="http://schemas.microsoft.com/office/powerpoint/2010/main" val="2259879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Placeholder 2"/>
          <p:cNvSpPr>
            <a:spLocks noGrp="1"/>
          </p:cNvSpPr>
          <p:nvPr>
            <p:ph type="body" idx="4294967295"/>
          </p:nvPr>
        </p:nvSpPr>
        <p:spPr>
          <a:xfrm>
            <a:off x="774700" y="2741132"/>
            <a:ext cx="7772400" cy="1801812"/>
          </a:xfrm>
        </p:spPr>
        <p:txBody>
          <a:bodyPr>
            <a:normAutofit/>
          </a:bodyPr>
          <a:lstStyle/>
          <a:p>
            <a:pPr marL="0" indent="0" algn="ctr">
              <a:buNone/>
            </a:pPr>
            <a:r>
              <a:rPr lang="en-US" sz="3200" b="1" dirty="0">
                <a:latin typeface="Arial" charset="0"/>
                <a:ea typeface="ヒラギノ角ゴ Pro W3" charset="0"/>
                <a:cs typeface="ヒラギノ角ゴ Pro W3" charset="0"/>
              </a:rPr>
              <a:t>Other agents and strategies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under </a:t>
            </a:r>
            <a:r>
              <a:rPr lang="en-US" sz="3200" b="1" dirty="0">
                <a:latin typeface="Arial" charset="0"/>
                <a:ea typeface="ヒラギノ角ゴ Pro W3" charset="0"/>
                <a:cs typeface="ヒラギノ角ゴ Pro W3" charset="0"/>
              </a:rPr>
              <a:t>investigation in relapsed </a:t>
            </a:r>
            <a:r>
              <a:rPr lang="en-US" sz="3200" b="1" dirty="0" smtClean="0">
                <a:latin typeface="Arial" charset="0"/>
                <a:ea typeface="ヒラギノ角ゴ Pro W3" charset="0"/>
                <a:cs typeface="ヒラギノ角ゴ Pro W3" charset="0"/>
              </a:rPr>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and </a:t>
            </a:r>
            <a:r>
              <a:rPr lang="en-US" sz="3200" b="1" dirty="0">
                <a:latin typeface="Arial" charset="0"/>
                <a:ea typeface="ヒラギノ角ゴ Pro W3" charset="0"/>
                <a:cs typeface="ヒラギノ角ゴ Pro W3" charset="0"/>
              </a:rPr>
              <a:t>refractory MM</a:t>
            </a:r>
          </a:p>
        </p:txBody>
      </p:sp>
    </p:spTree>
    <p:extLst>
      <p:ext uri="{BB962C8B-B14F-4D97-AF65-F5344CB8AC3E}">
        <p14:creationId xmlns:p14="http://schemas.microsoft.com/office/powerpoint/2010/main" val="422228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Box 14"/>
          <p:cNvSpPr txBox="1">
            <a:spLocks noChangeArrowheads="1"/>
          </p:cNvSpPr>
          <p:nvPr/>
        </p:nvSpPr>
        <p:spPr bwMode="auto">
          <a:xfrm>
            <a:off x="0" y="6427113"/>
            <a:ext cx="830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ts val="600"/>
              </a:spcAft>
            </a:pPr>
            <a:r>
              <a:rPr lang="en-US" sz="1600" dirty="0" smtClean="0">
                <a:solidFill>
                  <a:srgbClr val="FFFFFF"/>
                </a:solidFill>
              </a:rPr>
              <a:t>Moreau P et al. </a:t>
            </a:r>
            <a:r>
              <a:rPr lang="en-US" sz="1600" i="1" dirty="0" err="1" smtClean="0">
                <a:solidFill>
                  <a:srgbClr val="FFFFFF"/>
                </a:solidFill>
              </a:rPr>
              <a:t>Semin</a:t>
            </a:r>
            <a:r>
              <a:rPr lang="en-US" sz="1600" i="1" dirty="0" smtClean="0">
                <a:solidFill>
                  <a:srgbClr val="FFFFFF"/>
                </a:solidFill>
              </a:rPr>
              <a:t> </a:t>
            </a:r>
            <a:r>
              <a:rPr lang="en-US" sz="1600" i="1" dirty="0" err="1" smtClean="0">
                <a:solidFill>
                  <a:srgbClr val="FFFFFF"/>
                </a:solidFill>
              </a:rPr>
              <a:t>Hematol</a:t>
            </a:r>
            <a:r>
              <a:rPr lang="en-US" sz="1600" i="1" dirty="0" smtClean="0">
                <a:solidFill>
                  <a:srgbClr val="FFFFFF"/>
                </a:solidFill>
              </a:rPr>
              <a:t> </a:t>
            </a:r>
            <a:r>
              <a:rPr lang="en-US" sz="1600" dirty="0" smtClean="0">
                <a:solidFill>
                  <a:srgbClr val="FFFFFF"/>
                </a:solidFill>
              </a:rPr>
              <a:t>2012;49:Suppl 1:33-46.</a:t>
            </a:r>
          </a:p>
        </p:txBody>
      </p:sp>
      <p:sp>
        <p:nvSpPr>
          <p:cNvPr id="4" name="Title 3"/>
          <p:cNvSpPr>
            <a:spLocks noGrp="1"/>
          </p:cNvSpPr>
          <p:nvPr>
            <p:ph type="title"/>
          </p:nvPr>
        </p:nvSpPr>
        <p:spPr/>
        <p:txBody>
          <a:bodyPr>
            <a:normAutofit/>
          </a:bodyPr>
          <a:lstStyle/>
          <a:p>
            <a:r>
              <a:rPr lang="en-US" dirty="0">
                <a:solidFill>
                  <a:srgbClr val="EFC53D"/>
                </a:solidFill>
                <a:latin typeface="Arial" charset="0"/>
                <a:ea typeface="ＭＳ Ｐゴシック" charset="0"/>
                <a:cs typeface="ＭＳ Ｐゴシック" charset="0"/>
              </a:rPr>
              <a:t>Other Agents </a:t>
            </a:r>
            <a:r>
              <a:rPr lang="en-US" dirty="0" smtClean="0">
                <a:solidFill>
                  <a:srgbClr val="EFC53D"/>
                </a:solidFill>
                <a:latin typeface="Arial" charset="0"/>
                <a:ea typeface="ＭＳ Ｐゴシック" charset="0"/>
                <a:cs typeface="ＭＳ Ｐゴシック" charset="0"/>
              </a:rPr>
              <a:t>Under </a:t>
            </a:r>
            <a:r>
              <a:rPr lang="en-US" dirty="0">
                <a:solidFill>
                  <a:srgbClr val="EFC53D"/>
                </a:solidFill>
                <a:latin typeface="Arial" charset="0"/>
                <a:ea typeface="ＭＳ Ｐゴシック" charset="0"/>
                <a:cs typeface="ＭＳ Ｐゴシック" charset="0"/>
              </a:rPr>
              <a:t>Investigation in Relapsed/Refractory </a:t>
            </a:r>
            <a:r>
              <a:rPr lang="en-US" dirty="0" smtClean="0">
                <a:solidFill>
                  <a:srgbClr val="EFC53D"/>
                </a:solidFill>
                <a:latin typeface="Arial" charset="0"/>
                <a:ea typeface="ＭＳ Ｐゴシック" charset="0"/>
                <a:cs typeface="ＭＳ Ｐゴシック" charset="0"/>
              </a:rPr>
              <a:t>MM</a:t>
            </a:r>
            <a:endParaRPr lang="en-US" dirty="0"/>
          </a:p>
        </p:txBody>
      </p:sp>
      <p:sp>
        <p:nvSpPr>
          <p:cNvPr id="5" name="Content Placeholder 4"/>
          <p:cNvSpPr>
            <a:spLocks noGrp="1"/>
          </p:cNvSpPr>
          <p:nvPr>
            <p:ph idx="1"/>
          </p:nvPr>
        </p:nvSpPr>
        <p:spPr>
          <a:xfrm>
            <a:off x="457200" y="1371591"/>
            <a:ext cx="8229600" cy="5003809"/>
          </a:xfrm>
        </p:spPr>
        <p:txBody>
          <a:bodyPr>
            <a:normAutofit/>
          </a:bodyPr>
          <a:lstStyle/>
          <a:p>
            <a:pPr marL="0" indent="0" fontAlgn="base">
              <a:spcBef>
                <a:spcPts val="500"/>
              </a:spcBef>
              <a:buNone/>
              <a:defRPr/>
            </a:pPr>
            <a:r>
              <a:rPr lang="en-US" sz="2200" b="1" dirty="0">
                <a:solidFill>
                  <a:srgbClr val="ECBB33"/>
                </a:solidFill>
              </a:rPr>
              <a:t>Proteasome inhibitors</a:t>
            </a:r>
          </a:p>
          <a:p>
            <a:pPr fontAlgn="base">
              <a:spcBef>
                <a:spcPts val="500"/>
              </a:spcBef>
              <a:buFont typeface="Arial" charset="0"/>
              <a:buChar char="•"/>
              <a:defRPr/>
            </a:pPr>
            <a:r>
              <a:rPr lang="en-US" sz="2200" dirty="0" err="1" smtClean="0">
                <a:solidFill>
                  <a:srgbClr val="FFFFFF"/>
                </a:solidFill>
              </a:rPr>
              <a:t>Marizomib</a:t>
            </a:r>
            <a:endParaRPr lang="en-US" sz="2200" b="1" dirty="0" smtClean="0">
              <a:solidFill>
                <a:srgbClr val="FFFF00"/>
              </a:solidFill>
            </a:endParaRPr>
          </a:p>
          <a:p>
            <a:pPr marL="0" indent="0" fontAlgn="base">
              <a:spcBef>
                <a:spcPts val="1100"/>
              </a:spcBef>
              <a:buNone/>
              <a:defRPr/>
            </a:pPr>
            <a:r>
              <a:rPr lang="en-US" sz="2200" b="1" dirty="0" smtClean="0">
                <a:solidFill>
                  <a:srgbClr val="ECBB33"/>
                </a:solidFill>
              </a:rPr>
              <a:t>Histone </a:t>
            </a:r>
            <a:r>
              <a:rPr lang="en-US" sz="2200" b="1" dirty="0" err="1">
                <a:solidFill>
                  <a:srgbClr val="ECBB33"/>
                </a:solidFill>
              </a:rPr>
              <a:t>deacetylase</a:t>
            </a:r>
            <a:r>
              <a:rPr lang="en-US" sz="2200" b="1" dirty="0">
                <a:solidFill>
                  <a:srgbClr val="ECBB33"/>
                </a:solidFill>
              </a:rPr>
              <a:t> (HDAC) inhibitors</a:t>
            </a:r>
          </a:p>
          <a:p>
            <a:pPr fontAlgn="base">
              <a:spcBef>
                <a:spcPts val="500"/>
              </a:spcBef>
              <a:buFont typeface="Arial" charset="0"/>
              <a:buChar char="•"/>
              <a:defRPr/>
            </a:pPr>
            <a:r>
              <a:rPr lang="en-US" sz="2200" dirty="0" err="1">
                <a:solidFill>
                  <a:srgbClr val="FFFFFF"/>
                </a:solidFill>
              </a:rPr>
              <a:t>Panobinostat</a:t>
            </a:r>
            <a:endParaRPr lang="en-US" sz="2200" dirty="0">
              <a:solidFill>
                <a:srgbClr val="FFFFFF"/>
              </a:solidFill>
            </a:endParaRPr>
          </a:p>
          <a:p>
            <a:pPr fontAlgn="base">
              <a:spcBef>
                <a:spcPts val="500"/>
              </a:spcBef>
              <a:buFont typeface="Arial" charset="0"/>
              <a:buChar char="•"/>
              <a:defRPr/>
            </a:pPr>
            <a:r>
              <a:rPr lang="en-US" sz="2200" dirty="0" err="1" smtClean="0">
                <a:solidFill>
                  <a:srgbClr val="FFFFFF"/>
                </a:solidFill>
              </a:rPr>
              <a:t>Vorinostat</a:t>
            </a:r>
            <a:endParaRPr lang="en-US" sz="2200" b="1" dirty="0" smtClean="0">
              <a:solidFill>
                <a:srgbClr val="FFFF00"/>
              </a:solidFill>
            </a:endParaRPr>
          </a:p>
          <a:p>
            <a:pPr marL="0" indent="0" fontAlgn="base">
              <a:spcBef>
                <a:spcPts val="1100"/>
              </a:spcBef>
              <a:buNone/>
              <a:defRPr/>
            </a:pPr>
            <a:r>
              <a:rPr lang="en-US" sz="2200" b="1" dirty="0" smtClean="0">
                <a:solidFill>
                  <a:srgbClr val="ECBB33"/>
                </a:solidFill>
              </a:rPr>
              <a:t>Monoclonal </a:t>
            </a:r>
            <a:r>
              <a:rPr lang="en-US" sz="2200" b="1" dirty="0">
                <a:solidFill>
                  <a:srgbClr val="ECBB33"/>
                </a:solidFill>
              </a:rPr>
              <a:t>antibodies</a:t>
            </a:r>
          </a:p>
          <a:p>
            <a:pPr fontAlgn="base">
              <a:spcBef>
                <a:spcPts val="500"/>
              </a:spcBef>
              <a:buFont typeface="Arial" charset="0"/>
              <a:buChar char="•"/>
              <a:defRPr/>
            </a:pPr>
            <a:r>
              <a:rPr lang="en-US" sz="2200" dirty="0" err="1">
                <a:solidFill>
                  <a:srgbClr val="FFFFFF"/>
                </a:solidFill>
              </a:rPr>
              <a:t>Elotuzumab</a:t>
            </a:r>
            <a:endParaRPr lang="en-US" sz="2200" dirty="0">
              <a:solidFill>
                <a:srgbClr val="FFFFFF"/>
              </a:solidFill>
            </a:endParaRPr>
          </a:p>
          <a:p>
            <a:pPr fontAlgn="base">
              <a:spcBef>
                <a:spcPts val="500"/>
              </a:spcBef>
              <a:buFont typeface="Arial" charset="0"/>
              <a:buChar char="•"/>
              <a:defRPr/>
            </a:pPr>
            <a:r>
              <a:rPr lang="en-US" sz="2200" dirty="0" err="1">
                <a:solidFill>
                  <a:srgbClr val="FFFFFF"/>
                </a:solidFill>
              </a:rPr>
              <a:t>Siltuximab</a:t>
            </a:r>
            <a:r>
              <a:rPr lang="en-US" sz="2200" dirty="0">
                <a:solidFill>
                  <a:srgbClr val="FFFFFF"/>
                </a:solidFill>
              </a:rPr>
              <a:t> </a:t>
            </a:r>
          </a:p>
          <a:p>
            <a:pPr fontAlgn="base">
              <a:spcBef>
                <a:spcPts val="500"/>
              </a:spcBef>
              <a:buFont typeface="Arial" charset="0"/>
              <a:buChar char="•"/>
              <a:defRPr/>
            </a:pPr>
            <a:r>
              <a:rPr lang="en-US" sz="2200" dirty="0" smtClean="0">
                <a:solidFill>
                  <a:srgbClr val="FFFFFF"/>
                </a:solidFill>
              </a:rPr>
              <a:t>BT062</a:t>
            </a:r>
            <a:endParaRPr lang="en-US" sz="2200" b="1" dirty="0" smtClean="0">
              <a:solidFill>
                <a:srgbClr val="FFFF00"/>
              </a:solidFill>
            </a:endParaRPr>
          </a:p>
          <a:p>
            <a:pPr marL="0" indent="0" fontAlgn="base">
              <a:spcBef>
                <a:spcPts val="1100"/>
              </a:spcBef>
              <a:buNone/>
              <a:defRPr/>
            </a:pPr>
            <a:r>
              <a:rPr lang="en-US" sz="2200" b="1" dirty="0" smtClean="0">
                <a:solidFill>
                  <a:srgbClr val="ECBB33"/>
                </a:solidFill>
              </a:rPr>
              <a:t>Signal transduction </a:t>
            </a:r>
            <a:r>
              <a:rPr lang="en-US" sz="2200" b="1" dirty="0">
                <a:solidFill>
                  <a:srgbClr val="ECBB33"/>
                </a:solidFill>
              </a:rPr>
              <a:t>modulators</a:t>
            </a:r>
          </a:p>
          <a:p>
            <a:pPr fontAlgn="base">
              <a:spcBef>
                <a:spcPts val="500"/>
              </a:spcBef>
              <a:defRPr/>
            </a:pPr>
            <a:r>
              <a:rPr lang="en-US" sz="2200" dirty="0" err="1" smtClean="0">
                <a:solidFill>
                  <a:srgbClr val="FFFFFF"/>
                </a:solidFill>
              </a:rPr>
              <a:t>Perifosine</a:t>
            </a:r>
            <a:endParaRPr lang="en-US" dirty="0"/>
          </a:p>
        </p:txBody>
      </p:sp>
    </p:spTree>
    <p:extLst>
      <p:ext uri="{BB962C8B-B14F-4D97-AF65-F5344CB8AC3E}">
        <p14:creationId xmlns:p14="http://schemas.microsoft.com/office/powerpoint/2010/main" val="80383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607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90707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21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890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5371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STORAGE" val="&lt;keypoint(@question:standard)&quot;&quot;&lt;question&quot;&quot;&lt;questionId&quot;005-002&quot;&gt;&lt;nocMode&quot;Auto&quot;&gt;&gt;&gt;"/>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1812</TotalTime>
  <Words>3165</Words>
  <Application>Microsoft Macintosh PowerPoint</Application>
  <PresentationFormat>On-screen Show (4:3)</PresentationFormat>
  <Paragraphs>648</Paragraphs>
  <Slides>70</Slides>
  <Notes>65</Notes>
  <HiddenSlides>0</HiddenSlides>
  <MMClips>0</MMClips>
  <ScaleCrop>false</ScaleCrop>
  <HeadingPairs>
    <vt:vector size="4" baseType="variant">
      <vt:variant>
        <vt:lpstr>Theme</vt:lpstr>
      </vt:variant>
      <vt:variant>
        <vt:i4>8</vt:i4>
      </vt:variant>
      <vt:variant>
        <vt:lpstr>Slide Titles</vt:lpstr>
      </vt:variant>
      <vt:variant>
        <vt:i4>70</vt:i4>
      </vt:variant>
    </vt:vector>
  </HeadingPairs>
  <TitlesOfParts>
    <vt:vector size="78" baseType="lpstr">
      <vt:lpstr>Office Theme</vt:lpstr>
      <vt:lpstr>1_Office Theme</vt:lpstr>
      <vt:lpstr>Blank Presentation</vt:lpstr>
      <vt:lpstr>1_Blank Presentation</vt:lpstr>
      <vt:lpstr>3_Office Theme</vt:lpstr>
      <vt:lpstr>6_Office Theme</vt:lpstr>
      <vt:lpstr>4_Office Theme</vt:lpstr>
      <vt:lpstr>5_Office Theme</vt:lpstr>
      <vt:lpstr>PowerPoint Presentation</vt:lpstr>
      <vt:lpstr>PowerPoint Presentation</vt:lpstr>
      <vt:lpstr>Challenging Cases  Oncologist and Nurse Investigators  Consult on Actual Patients from the  Practices of the Invited Faculty</vt:lpstr>
      <vt:lpstr>Themes — Challenging Cases in Oncology A 10-Hour Integrated Curriculum</vt:lpstr>
      <vt:lpstr>Themes — Challenging Cases in Oncology A 10-Hour Integrated Curriculum</vt:lpstr>
      <vt:lpstr>PowerPoint Presentation</vt:lpstr>
      <vt:lpstr>PowerPoint Presentation</vt:lpstr>
      <vt:lpstr>PowerPoint Presentation</vt:lpstr>
      <vt:lpstr>PowerPoint Presentation</vt:lpstr>
      <vt:lpstr>Agenda</vt:lpstr>
      <vt:lpstr>Agenda</vt:lpstr>
      <vt:lpstr>New Agents/Regimens Recently Approved  by the FDA</vt:lpstr>
      <vt:lpstr>PowerPoint Presentation</vt:lpstr>
      <vt:lpstr>Case (from the practice of Ms Richards)</vt:lpstr>
      <vt:lpstr>Multiple Myeloma Treatment Course</vt:lpstr>
      <vt:lpstr>PowerPoint Presentation</vt:lpstr>
      <vt:lpstr>Risk Stratification of Myeloma Using FISH and Conventional Karyotyping</vt:lpstr>
      <vt:lpstr>PowerPoint Presentation</vt:lpstr>
      <vt:lpstr>Preferred Induction Regimens:  Transplantation Eligible</vt:lpstr>
      <vt:lpstr>PowerPoint Presentation</vt:lpstr>
      <vt:lpstr>Grade ≥3 Toxicities Associated with Commonly Used Induction Regimens: Transplant Eligible</vt:lpstr>
      <vt:lpstr>PowerPoint Presentation</vt:lpstr>
      <vt:lpstr>PowerPoint Presentation</vt:lpstr>
      <vt:lpstr>SC Injection Site Rotation</vt:lpstr>
      <vt:lpstr>Subcutaneous (SC) Administration of Bortezomib: Local Side Effects of Injections</vt:lpstr>
      <vt:lpstr>Phase III Noninferiority Trial of Subcutaneous versus Intravenous Bortezomib</vt:lpstr>
      <vt:lpstr>PowerPoint Presentation</vt:lpstr>
      <vt:lpstr>PowerPoint Presentation</vt:lpstr>
      <vt:lpstr>Post-Transplant Maintenance Lenalidomide</vt:lpstr>
      <vt:lpstr>IFM 2005-02: Secondary Primary Cancers</vt:lpstr>
      <vt:lpstr>Cumulative Outcomes</vt:lpstr>
      <vt:lpstr>PowerPoint Presentation</vt:lpstr>
      <vt:lpstr>Risks of Maintenance Therapy (MT)</vt:lpstr>
      <vt:lpstr>PowerPoint Presentation</vt:lpstr>
      <vt:lpstr>Case (from the practice of Ms Bilotti)</vt:lpstr>
      <vt:lpstr>PowerPoint Presentation</vt:lpstr>
      <vt:lpstr>FDA Approval of Carfilzomib for Patients with Relapsed/Refractory Multiple Myeloma</vt:lpstr>
      <vt:lpstr>Cellular Impact of Proteasome Inhibition in Nonclinical Studies1-4</vt:lpstr>
      <vt:lpstr>Key Biochemical and Pharmacologic Differences between Carfilzomib and Bortezomib</vt:lpstr>
      <vt:lpstr>PowerPoint Presentation</vt:lpstr>
      <vt:lpstr>Phase II Study of Carfilzomib (CFZ) Monotherapy</vt:lpstr>
      <vt:lpstr>Possible Side Effects Associated with Carfilzomib</vt:lpstr>
      <vt:lpstr>Phase I/II Study of Front-Line Carfilzomib (CFZ) in Combination with Lenalidomide and Dexamethasone</vt:lpstr>
      <vt:lpstr>PowerPoint Presentation</vt:lpstr>
      <vt:lpstr>Key Features of Ixazomib and Bortezomib</vt:lpstr>
      <vt:lpstr>PowerPoint Presentation</vt:lpstr>
      <vt:lpstr>Phase I/II Study of Weekly Ixazomib Combined with Lenalidomide and Dexamethasone in Previously Untreated MM</vt:lpstr>
      <vt:lpstr>PowerPoint Presentation</vt:lpstr>
      <vt:lpstr>PowerPoint Presentation</vt:lpstr>
      <vt:lpstr>MRC Myeloma IX Study</vt:lpstr>
      <vt:lpstr>PowerPoint Presentation</vt:lpstr>
      <vt:lpstr>Case (from the practice of Ms Richards)</vt:lpstr>
      <vt:lpstr>Preferred Induction Regimens:  Transplantation Ineligible</vt:lpstr>
      <vt:lpstr>PowerPoint Presentation</vt:lpstr>
      <vt:lpstr>PowerPoint Presentation</vt:lpstr>
      <vt:lpstr>Preemptive Dose Reductions for Patients of Advancing Age</vt:lpstr>
      <vt:lpstr>PowerPoint Presentation</vt:lpstr>
      <vt:lpstr>Case (from the practice of Ms Bilotti)</vt:lpstr>
      <vt:lpstr>PowerPoint Presentation</vt:lpstr>
      <vt:lpstr>IMiDs</vt:lpstr>
      <vt:lpstr>PowerPoint Presentation</vt:lpstr>
      <vt:lpstr>FDA Approves Pomalidomide for MM </vt:lpstr>
      <vt:lpstr>Pomalidomide in Combination with  Low-Dose Dexamethasone: Demonstrates a Significant Progression Free Survival and Overall Survival Advantage, in Relapsed/Refractory MM: A  Phase 3, Multicenter, Randomized, Open-Label Study</vt:lpstr>
      <vt:lpstr>Phase III MM-003 Trial Design</vt:lpstr>
      <vt:lpstr>PowerPoint Presentation</vt:lpstr>
      <vt:lpstr>Select Adverse Events (AEs)</vt:lpstr>
      <vt:lpstr>PowerPoint Presentation</vt:lpstr>
      <vt:lpstr>Other Agents Under Investigation in Relapsed/Refractory MM</vt:lpstr>
      <vt:lpstr>PowerPoint Presentation</vt:lpstr>
      <vt:lpstr>PowerPoint Presentation</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Fernando G Rendina</dc:creator>
  <cp:keywords/>
  <dc:description/>
  <cp:lastModifiedBy>Silvana Izquierdo</cp:lastModifiedBy>
  <cp:revision>201</cp:revision>
  <cp:lastPrinted>2013-04-27T10:16:34Z</cp:lastPrinted>
  <dcterms:created xsi:type="dcterms:W3CDTF">2013-04-10T14:27:57Z</dcterms:created>
  <dcterms:modified xsi:type="dcterms:W3CDTF">2013-07-08T16:13:54Z</dcterms:modified>
  <cp:category/>
</cp:coreProperties>
</file>